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sldIdLst>
    <p:sldId id="256" r:id="rId2"/>
    <p:sldId id="286" r:id="rId3"/>
    <p:sldId id="287" r:id="rId4"/>
    <p:sldId id="288" r:id="rId5"/>
    <p:sldId id="282" r:id="rId6"/>
    <p:sldId id="289" r:id="rId7"/>
    <p:sldId id="290" r:id="rId8"/>
    <p:sldId id="292" r:id="rId9"/>
    <p:sldId id="333" r:id="rId10"/>
    <p:sldId id="295" r:id="rId11"/>
    <p:sldId id="296" r:id="rId12"/>
    <p:sldId id="297" r:id="rId13"/>
    <p:sldId id="334" r:id="rId14"/>
    <p:sldId id="278" r:id="rId15"/>
    <p:sldId id="279" r:id="rId16"/>
    <p:sldId id="300" r:id="rId17"/>
    <p:sldId id="301" r:id="rId18"/>
    <p:sldId id="302" r:id="rId19"/>
    <p:sldId id="303" r:id="rId20"/>
    <p:sldId id="320" r:id="rId21"/>
    <p:sldId id="304" r:id="rId22"/>
    <p:sldId id="305" r:id="rId23"/>
    <p:sldId id="306" r:id="rId24"/>
    <p:sldId id="307" r:id="rId25"/>
    <p:sldId id="308" r:id="rId26"/>
    <p:sldId id="309" r:id="rId27"/>
    <p:sldId id="324" r:id="rId28"/>
    <p:sldId id="325" r:id="rId29"/>
    <p:sldId id="326" r:id="rId30"/>
    <p:sldId id="327" r:id="rId31"/>
    <p:sldId id="329" r:id="rId32"/>
    <p:sldId id="348" r:id="rId33"/>
    <p:sldId id="322" r:id="rId34"/>
    <p:sldId id="330" r:id="rId35"/>
    <p:sldId id="331" r:id="rId36"/>
    <p:sldId id="332" r:id="rId37"/>
    <p:sldId id="347" r:id="rId38"/>
    <p:sldId id="337" r:id="rId39"/>
    <p:sldId id="266" r:id="rId40"/>
    <p:sldId id="259" r:id="rId41"/>
    <p:sldId id="260" r:id="rId42"/>
    <p:sldId id="261" r:id="rId43"/>
    <p:sldId id="262" r:id="rId44"/>
    <p:sldId id="349" r:id="rId45"/>
    <p:sldId id="339" r:id="rId46"/>
    <p:sldId id="340" r:id="rId47"/>
    <p:sldId id="341" r:id="rId48"/>
    <p:sldId id="343" r:id="rId49"/>
    <p:sldId id="344" r:id="rId50"/>
    <p:sldId id="345" r:id="rId51"/>
    <p:sldId id="342" r:id="rId52"/>
    <p:sldId id="346" r:id="rId53"/>
    <p:sldId id="336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30" autoAdjust="0"/>
    <p:restoredTop sz="99831" autoAdjust="0"/>
  </p:normalViewPr>
  <p:slideViewPr>
    <p:cSldViewPr snapToGrid="0" snapToObjects="1">
      <p:cViewPr>
        <p:scale>
          <a:sx n="105" d="100"/>
          <a:sy n="105" d="100"/>
        </p:scale>
        <p:origin x="-10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CE5EC-39A1-9C4E-87AE-AA2DA5AB6CA0}" type="datetimeFigureOut">
              <a:rPr lang="en-US" smtClean="0"/>
              <a:t>2/12/12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4DEC4-75DF-904F-9F03-2A89DB543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50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C7D590-66E7-42C6-B4BC-30DC36CD09D4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4DEC4-75DF-904F-9F03-2A89DB5435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38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DB58966-DE27-A84D-A437-1DE969DEA3A1}" type="slidenum">
              <a:rPr lang="en-US"/>
              <a:pPr eaLnBrk="1" hangingPunct="1"/>
              <a:t>39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FB1B-6D7C-5841-9298-921F3F3B17EB}" type="datetimeFigureOut">
              <a:rPr lang="en-US" smtClean="0"/>
              <a:t>2/12/12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D7D4-5E48-F54F-9989-23592097C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31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FB1B-6D7C-5841-9298-921F3F3B17EB}" type="datetimeFigureOut">
              <a:rPr lang="en-US" smtClean="0"/>
              <a:t>2/12/12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D7D4-5E48-F54F-9989-23592097C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91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FB1B-6D7C-5841-9298-921F3F3B17EB}" type="datetimeFigureOut">
              <a:rPr lang="en-US" smtClean="0"/>
              <a:t>2/12/12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D7D4-5E48-F54F-9989-23592097C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85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FB1B-6D7C-5841-9298-921F3F3B17EB}" type="datetimeFigureOut">
              <a:rPr lang="en-US" smtClean="0"/>
              <a:t>2/12/12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D7D4-5E48-F54F-9989-23592097C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45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FB1B-6D7C-5841-9298-921F3F3B17EB}" type="datetimeFigureOut">
              <a:rPr lang="en-US" smtClean="0"/>
              <a:t>2/12/12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D7D4-5E48-F54F-9989-23592097C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1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FB1B-6D7C-5841-9298-921F3F3B17EB}" type="datetimeFigureOut">
              <a:rPr lang="en-US" smtClean="0"/>
              <a:t>2/12/12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D7D4-5E48-F54F-9989-23592097C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0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FB1B-6D7C-5841-9298-921F3F3B17EB}" type="datetimeFigureOut">
              <a:rPr lang="en-US" smtClean="0"/>
              <a:t>2/12/12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D7D4-5E48-F54F-9989-23592097C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83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FB1B-6D7C-5841-9298-921F3F3B17EB}" type="datetimeFigureOut">
              <a:rPr lang="en-US" smtClean="0"/>
              <a:t>2/12/12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D7D4-5E48-F54F-9989-23592097C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00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FB1B-6D7C-5841-9298-921F3F3B17EB}" type="datetimeFigureOut">
              <a:rPr lang="en-US" smtClean="0"/>
              <a:t>2/12/12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D7D4-5E48-F54F-9989-23592097C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8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FB1B-6D7C-5841-9298-921F3F3B17EB}" type="datetimeFigureOut">
              <a:rPr lang="en-US" smtClean="0"/>
              <a:t>2/12/12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D7D4-5E48-F54F-9989-23592097C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208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FB1B-6D7C-5841-9298-921F3F3B17EB}" type="datetimeFigureOut">
              <a:rPr lang="en-US" smtClean="0"/>
              <a:t>2/12/12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D7D4-5E48-F54F-9989-23592097C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35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7FB1B-6D7C-5841-9298-921F3F3B17EB}" type="datetimeFigureOut">
              <a:rPr lang="en-US" smtClean="0"/>
              <a:t>2/12/12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6D7D4-5E48-F54F-9989-23592097C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0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hyperlink" Target="http://www.yisongyue.com/downloads/sigir_tutorial_demo_scripts.tar.gz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6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7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oleObject" Target="../embeddings/oleObject3.bin"/><Relationship Id="rId5" Type="http://schemas.openxmlformats.org/officeDocument/2006/relationships/image" Target="../media/image17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oleObject" Target="../embeddings/oleObject4.bin"/><Relationship Id="rId5" Type="http://schemas.openxmlformats.org/officeDocument/2006/relationships/image" Target="../media/image17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png"/><Relationship Id="rId12" Type="http://schemas.openxmlformats.org/officeDocument/2006/relationships/image" Target="../media/image33.jpeg"/><Relationship Id="rId13" Type="http://schemas.openxmlformats.org/officeDocument/2006/relationships/image" Target="../media/image34.png"/><Relationship Id="rId14" Type="http://schemas.openxmlformats.org/officeDocument/2006/relationships/image" Target="../media/image35.jpeg"/><Relationship Id="rId15" Type="http://schemas.openxmlformats.org/officeDocument/2006/relationships/image" Target="../media/image36.png"/><Relationship Id="rId16" Type="http://schemas.openxmlformats.org/officeDocument/2006/relationships/image" Target="../media/image37.png"/><Relationship Id="rId17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jpeg"/><Relationship Id="rId9" Type="http://schemas.openxmlformats.org/officeDocument/2006/relationships/image" Target="../media/image30.jpeg"/><Relationship Id="rId10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isongyue.co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863" y="1329768"/>
            <a:ext cx="8641804" cy="1986803"/>
          </a:xfrm>
        </p:spPr>
        <p:txBody>
          <a:bodyPr>
            <a:normAutofit/>
          </a:bodyPr>
          <a:lstStyle/>
          <a:p>
            <a:r>
              <a:rPr lang="en-US" sz="3800" dirty="0" smtClean="0"/>
              <a:t>Practical and Reliable Retrieval Evaluation </a:t>
            </a:r>
            <a:br>
              <a:rPr lang="en-US" sz="3800" dirty="0" smtClean="0"/>
            </a:br>
            <a:r>
              <a:rPr lang="en-US" sz="3800" dirty="0" smtClean="0"/>
              <a:t>Through Online Experimentation</a:t>
            </a:r>
            <a:endParaRPr lang="en-US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235" y="3690096"/>
            <a:ext cx="7291293" cy="2779426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chemeClr val="tx1"/>
                </a:solidFill>
              </a:rPr>
              <a:t>WSDM Workshop on Web Search Click Data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February 12</a:t>
            </a:r>
            <a:r>
              <a:rPr lang="en-US" sz="2400" baseline="30000" dirty="0" smtClean="0">
                <a:solidFill>
                  <a:schemeClr val="tx1"/>
                </a:solidFill>
              </a:rPr>
              <a:t>th</a:t>
            </a:r>
            <a:r>
              <a:rPr lang="en-US" sz="2400" dirty="0" smtClean="0">
                <a:solidFill>
                  <a:schemeClr val="tx1"/>
                </a:solidFill>
              </a:rPr>
              <a:t>, 2012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Yisong Yue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Carnegie Mellon University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4" descr="heinz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352" y="95186"/>
            <a:ext cx="2734235" cy="806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9946" y="95185"/>
            <a:ext cx="1532550" cy="756815"/>
          </a:xfrm>
          <a:prstGeom prst="rect">
            <a:avLst/>
          </a:prstGeom>
        </p:spPr>
      </p:pic>
      <p:pic>
        <p:nvPicPr>
          <p:cNvPr id="7" name="Picture 6" descr="M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63" y="95185"/>
            <a:ext cx="959874" cy="79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32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Team Draft Interleaving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1142984"/>
            <a:ext cx="4000528" cy="329320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Calibri" pitchFamily="34" charset="0"/>
              </a:rPr>
              <a:t>Ranking A</a:t>
            </a:r>
          </a:p>
          <a:p>
            <a:pPr marL="342900" indent="-342900">
              <a:buAutoNum type="arabicPeriod"/>
            </a:pPr>
            <a:r>
              <a:rPr lang="en-GB" sz="1600" dirty="0" smtClean="0">
                <a:latin typeface="Calibri" pitchFamily="34" charset="0"/>
              </a:rPr>
              <a:t>Napa Valley – The authority for lodging...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www.napavalley.com</a:t>
            </a:r>
          </a:p>
          <a:p>
            <a:pPr marL="342900" indent="-342900">
              <a:buAutoNum type="arabicPeriod" startAt="2"/>
            </a:pPr>
            <a:r>
              <a:rPr lang="en-GB" sz="1600" dirty="0" smtClean="0">
                <a:latin typeface="Calibri" pitchFamily="34" charset="0"/>
              </a:rPr>
              <a:t>Napa Valley Wineries - Plan your wine...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www.napavalley.com/wineries</a:t>
            </a:r>
          </a:p>
          <a:p>
            <a:pPr marL="342900" indent="-342900">
              <a:buAutoNum type="arabicPeriod" startAt="3"/>
            </a:pPr>
            <a:r>
              <a:rPr lang="en-GB" sz="1600" dirty="0" smtClean="0">
                <a:latin typeface="Calibri" pitchFamily="34" charset="0"/>
              </a:rPr>
              <a:t>Napa Valley College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www.napavalley.edu/homex.asp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4.	Been There | Tips | Napa Valley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www.ivebeenthere.co.uk/tips/16681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5.	Napa Valley Wineries and Wine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www.napavintners.com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6.	Napa Country, California – Wikipedia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en.wikipedia.org/wiki/</a:t>
            </a:r>
            <a:r>
              <a:rPr lang="en-GB" sz="1600" dirty="0" err="1" smtClean="0">
                <a:latin typeface="Calibri" pitchFamily="34" charset="0"/>
              </a:rPr>
              <a:t>Napa_Valley</a:t>
            </a:r>
            <a:endParaRPr lang="en-GB" sz="1600" dirty="0" smtClean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90" y="1142984"/>
            <a:ext cx="3929122" cy="329320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Calibri" pitchFamily="34" charset="0"/>
              </a:rPr>
              <a:t>Ranking B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1.	Napa Country, California – Wikipedia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en.wikipedia.org/wiki/</a:t>
            </a:r>
            <a:r>
              <a:rPr lang="en-GB" sz="1600" dirty="0" err="1" smtClean="0">
                <a:latin typeface="Calibri" pitchFamily="34" charset="0"/>
              </a:rPr>
              <a:t>Napa_Valley</a:t>
            </a:r>
            <a:endParaRPr lang="en-GB" sz="1600" dirty="0" smtClean="0">
              <a:latin typeface="Calibri" pitchFamily="34" charset="0"/>
            </a:endParaRP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2.	Napa Valley – The authority for lodging...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www.napavalley.com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3.	Napa: The Story of an American Eden...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books.google.co.uk/</a:t>
            </a:r>
            <a:r>
              <a:rPr lang="en-GB" sz="1600" dirty="0" err="1" smtClean="0">
                <a:latin typeface="Calibri" pitchFamily="34" charset="0"/>
              </a:rPr>
              <a:t>books?isbn</a:t>
            </a:r>
            <a:r>
              <a:rPr lang="en-GB" sz="1600" dirty="0" smtClean="0">
                <a:latin typeface="Calibri" pitchFamily="34" charset="0"/>
              </a:rPr>
              <a:t>=...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4.	Napa Valley Hotels – Bed and Breakfast...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www.napalinks.com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5.	NapaValley.org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www.napavalley.org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6.	The Napa Valley Marathon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www.napavalleymarathon.org</a:t>
            </a:r>
            <a:endParaRPr lang="en-GB" sz="1600" dirty="0"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81976" y="3143248"/>
            <a:ext cx="4000528" cy="3714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587419" y="3465513"/>
            <a:ext cx="3979917" cy="33924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588653" y="3966693"/>
            <a:ext cx="3979571" cy="9401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2586507" y="5368343"/>
            <a:ext cx="3979571" cy="5301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01622" y="5400702"/>
            <a:ext cx="693747" cy="693747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584361" y="6387921"/>
            <a:ext cx="3979571" cy="4700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584615" y="3143248"/>
            <a:ext cx="4000528" cy="3785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Calibri" pitchFamily="34" charset="0"/>
              </a:rPr>
              <a:t>Presented Ranking</a:t>
            </a:r>
          </a:p>
          <a:p>
            <a:pPr marL="342900" indent="-342900">
              <a:buAutoNum type="arabicPeriod"/>
            </a:pPr>
            <a:r>
              <a:rPr lang="en-GB" sz="1600" dirty="0" smtClean="0">
                <a:latin typeface="Calibri" pitchFamily="34" charset="0"/>
              </a:rPr>
              <a:t>Napa Valley – The authority for lodging...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www.napavalley.com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2.	Napa Country, California – Wikipedia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en.wikipedia.org/wiki/</a:t>
            </a:r>
            <a:r>
              <a:rPr lang="en-GB" sz="1600" dirty="0" err="1" smtClean="0">
                <a:latin typeface="Calibri" pitchFamily="34" charset="0"/>
              </a:rPr>
              <a:t>Napa_Valley</a:t>
            </a:r>
            <a:endParaRPr lang="en-GB" sz="1600" dirty="0" smtClean="0">
              <a:latin typeface="Calibri" pitchFamily="34" charset="0"/>
            </a:endParaRP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3.	Napa: The Story of an American Eden...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books.google.co.uk/</a:t>
            </a:r>
            <a:r>
              <a:rPr lang="en-GB" sz="1600" dirty="0" err="1" smtClean="0">
                <a:latin typeface="Calibri" pitchFamily="34" charset="0"/>
              </a:rPr>
              <a:t>books?isbn</a:t>
            </a:r>
            <a:r>
              <a:rPr lang="en-GB" sz="1600" dirty="0" smtClean="0">
                <a:latin typeface="Calibri" pitchFamily="34" charset="0"/>
              </a:rPr>
              <a:t>=...</a:t>
            </a:r>
          </a:p>
          <a:p>
            <a:pPr marL="342900" indent="-342900">
              <a:buAutoNum type="arabicPeriod" startAt="4"/>
            </a:pPr>
            <a:r>
              <a:rPr lang="en-GB" sz="1600" dirty="0" smtClean="0">
                <a:latin typeface="Calibri" pitchFamily="34" charset="0"/>
              </a:rPr>
              <a:t>Napa Valley Wineries – Plan your wine...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www.napavalley.com/wineries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5.	Napa Valley Hotels – Bed and Breakfast...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www.napalinks.com </a:t>
            </a:r>
          </a:p>
          <a:p>
            <a:pPr marL="342900" indent="-342900">
              <a:buAutoNum type="arabicPeriod" startAt="6"/>
            </a:pPr>
            <a:r>
              <a:rPr lang="en-GB" sz="1600" dirty="0" smtClean="0">
                <a:latin typeface="Calibri" pitchFamily="34" charset="0"/>
              </a:rPr>
              <a:t>Napa </a:t>
            </a:r>
            <a:r>
              <a:rPr lang="en-GB" sz="1600" dirty="0" err="1" smtClean="0">
                <a:latin typeface="Calibri" pitchFamily="34" charset="0"/>
              </a:rPr>
              <a:t>Balley</a:t>
            </a:r>
            <a:r>
              <a:rPr lang="en-GB" sz="1600" dirty="0" smtClean="0">
                <a:latin typeface="Calibri" pitchFamily="34" charset="0"/>
              </a:rPr>
              <a:t> College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www.napavalley.edu/homex.asp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7	NapaValley.org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www.napavalley.org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92125" y="3444025"/>
            <a:ext cx="3983301" cy="975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2589757" y="4405648"/>
            <a:ext cx="39888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2588150" y="5370491"/>
            <a:ext cx="3987276" cy="1539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888643" y="5525036"/>
            <a:ext cx="29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888642" y="5537916"/>
            <a:ext cx="321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731000" y="6387921"/>
            <a:ext cx="2254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Radlinski</a:t>
            </a:r>
            <a:r>
              <a:rPr lang="en-US" dirty="0" smtClean="0"/>
              <a:t> et al., 2008]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587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repeatCount="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</p:cBhvr>
                                      <p:by x="10000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autoRev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4000" autoRev="1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50" fill="hold"/>
                                        <p:tgtEl>
                                          <p:spTgt spid="12"/>
                                        </p:tgtEl>
                                      </p:cBhvr>
                                      <p:by x="10000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autoRev="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repeatCount="4000" autoRev="1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50" fill="hold"/>
                                        <p:tgtEl>
                                          <p:spTgt spid="12"/>
                                        </p:tgtEl>
                                      </p:cBhvr>
                                      <p:by x="10000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21" grpId="0" animBg="1"/>
      <p:bldP spid="18" grpId="0" animBg="1"/>
      <p:bldP spid="22" grpId="0" animBg="1"/>
      <p:bldP spid="23" grpId="0"/>
      <p:bldP spid="23" grpId="1"/>
      <p:bldP spid="25" grpId="0"/>
      <p:bldP spid="25" grpId="1"/>
      <p:bldP spid="25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Team Draft Interleaving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1142984"/>
            <a:ext cx="4000528" cy="329320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Calibri" pitchFamily="34" charset="0"/>
              </a:rPr>
              <a:t>Ranking A</a:t>
            </a:r>
          </a:p>
          <a:p>
            <a:pPr marL="342900" indent="-342900">
              <a:buAutoNum type="arabicPeriod"/>
            </a:pPr>
            <a:r>
              <a:rPr lang="en-GB" sz="1600" dirty="0" smtClean="0">
                <a:latin typeface="Calibri" pitchFamily="34" charset="0"/>
              </a:rPr>
              <a:t>Napa Valley – The authority for lodging...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www.napavalley.com</a:t>
            </a:r>
          </a:p>
          <a:p>
            <a:pPr marL="342900" indent="-342900">
              <a:buAutoNum type="arabicPeriod" startAt="2"/>
            </a:pPr>
            <a:r>
              <a:rPr lang="en-GB" sz="1600" dirty="0" smtClean="0">
                <a:latin typeface="Calibri" pitchFamily="34" charset="0"/>
              </a:rPr>
              <a:t>Napa Valley Wineries - Plan your wine...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www.napavalley.com/wineries</a:t>
            </a:r>
          </a:p>
          <a:p>
            <a:pPr marL="342900" indent="-342900">
              <a:buAutoNum type="arabicPeriod" startAt="3"/>
            </a:pPr>
            <a:r>
              <a:rPr lang="en-GB" sz="1600" dirty="0" smtClean="0">
                <a:latin typeface="Calibri" pitchFamily="34" charset="0"/>
              </a:rPr>
              <a:t>Napa Valley College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www.napavalley.edu/homex.asp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4.	Been There | Tips | Napa Valley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www.ivebeenthere.co.uk/tips/16681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5.	Napa Valley Wineries and Wine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www.napavintners.com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6.	Napa Country, California – Wikipedia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en.wikipedia.org/wiki/</a:t>
            </a:r>
            <a:r>
              <a:rPr lang="en-GB" sz="1600" dirty="0" err="1" smtClean="0">
                <a:latin typeface="Calibri" pitchFamily="34" charset="0"/>
              </a:rPr>
              <a:t>Napa_Valley</a:t>
            </a:r>
            <a:endParaRPr lang="en-GB" sz="1600" dirty="0" smtClean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90" y="1142984"/>
            <a:ext cx="3929122" cy="329320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Calibri" pitchFamily="34" charset="0"/>
              </a:rPr>
              <a:t>Ranking B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1.	Napa Country, California – Wikipedia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en.wikipedia.org/wiki/</a:t>
            </a:r>
            <a:r>
              <a:rPr lang="en-GB" sz="1600" dirty="0" err="1" smtClean="0">
                <a:latin typeface="Calibri" pitchFamily="34" charset="0"/>
              </a:rPr>
              <a:t>Napa_Valley</a:t>
            </a:r>
            <a:endParaRPr lang="en-GB" sz="1600" dirty="0" smtClean="0">
              <a:latin typeface="Calibri" pitchFamily="34" charset="0"/>
            </a:endParaRP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2.	Napa Valley – The authority for lodging...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www.napavalley.com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3.	Napa: The Story of an American Eden...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books.google.co.uk/</a:t>
            </a:r>
            <a:r>
              <a:rPr lang="en-GB" sz="1600" dirty="0" err="1" smtClean="0">
                <a:latin typeface="Calibri" pitchFamily="34" charset="0"/>
              </a:rPr>
              <a:t>books?isbn</a:t>
            </a:r>
            <a:r>
              <a:rPr lang="en-GB" sz="1600" dirty="0" smtClean="0">
                <a:latin typeface="Calibri" pitchFamily="34" charset="0"/>
              </a:rPr>
              <a:t>=...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4.	Napa Valley Hotels – Bed and Breakfast...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www.napalinks.com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5.	NapaValley.org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www.napavalley.org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6.	The Napa Valley Marathon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www.napavalleymarathon.org</a:t>
            </a:r>
            <a:endParaRPr lang="en-GB" sz="1600" dirty="0"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78000" y="3143248"/>
            <a:ext cx="4000528" cy="3714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587419" y="3465513"/>
            <a:ext cx="3979917" cy="33924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588653" y="3966693"/>
            <a:ext cx="3979571" cy="9401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2586507" y="5368343"/>
            <a:ext cx="3979571" cy="5301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584361" y="6387921"/>
            <a:ext cx="3979571" cy="4700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584615" y="3143248"/>
            <a:ext cx="4000528" cy="3785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Calibri" pitchFamily="34" charset="0"/>
              </a:rPr>
              <a:t>Presented Ranking</a:t>
            </a:r>
          </a:p>
          <a:p>
            <a:pPr marL="342900" indent="-342900">
              <a:buAutoNum type="arabicPeriod"/>
            </a:pPr>
            <a:r>
              <a:rPr lang="en-GB" sz="1600" dirty="0" smtClean="0">
                <a:latin typeface="Calibri" pitchFamily="34" charset="0"/>
              </a:rPr>
              <a:t>Napa Valley – The authority for lodging...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www.napavalley.com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2.	Napa Country, California – Wikipedia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en.wikipedia.org/wiki/</a:t>
            </a:r>
            <a:r>
              <a:rPr lang="en-GB" sz="1600" dirty="0" err="1" smtClean="0">
                <a:latin typeface="Calibri" pitchFamily="34" charset="0"/>
              </a:rPr>
              <a:t>Napa_Valley</a:t>
            </a:r>
            <a:endParaRPr lang="en-GB" sz="1600" dirty="0" smtClean="0">
              <a:latin typeface="Calibri" pitchFamily="34" charset="0"/>
            </a:endParaRP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3.	Napa: The Story of an American Eden...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books.google.co.uk/</a:t>
            </a:r>
            <a:r>
              <a:rPr lang="en-GB" sz="1600" dirty="0" err="1" smtClean="0">
                <a:latin typeface="Calibri" pitchFamily="34" charset="0"/>
              </a:rPr>
              <a:t>books?isbn</a:t>
            </a:r>
            <a:r>
              <a:rPr lang="en-GB" sz="1600" dirty="0" smtClean="0">
                <a:latin typeface="Calibri" pitchFamily="34" charset="0"/>
              </a:rPr>
              <a:t>=...</a:t>
            </a:r>
          </a:p>
          <a:p>
            <a:pPr marL="342900" indent="-342900">
              <a:buAutoNum type="arabicPeriod" startAt="4"/>
            </a:pPr>
            <a:r>
              <a:rPr lang="en-GB" sz="1600" dirty="0" smtClean="0">
                <a:latin typeface="Calibri" pitchFamily="34" charset="0"/>
              </a:rPr>
              <a:t>Napa Valley Wineries – Plan your wine...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www.napavalley.com/wineries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5.	Napa Valley Hotels – Bed and Breakfast...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www.napalinks.com </a:t>
            </a:r>
          </a:p>
          <a:p>
            <a:pPr marL="342900" indent="-342900">
              <a:buAutoNum type="arabicPeriod" startAt="6"/>
            </a:pPr>
            <a:r>
              <a:rPr lang="en-GB" sz="1600" dirty="0" smtClean="0">
                <a:latin typeface="Calibri" pitchFamily="34" charset="0"/>
              </a:rPr>
              <a:t>Napa </a:t>
            </a:r>
            <a:r>
              <a:rPr lang="en-GB" sz="1600" dirty="0" err="1" smtClean="0">
                <a:latin typeface="Calibri" pitchFamily="34" charset="0"/>
              </a:rPr>
              <a:t>Balley</a:t>
            </a:r>
            <a:r>
              <a:rPr lang="en-GB" sz="1600" dirty="0" smtClean="0">
                <a:latin typeface="Calibri" pitchFamily="34" charset="0"/>
              </a:rPr>
              <a:t> College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www.napavalley.edu/homex.asp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7	NapaValley.org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www.napavalley.org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71736" y="5398784"/>
            <a:ext cx="4000528" cy="483856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2563785" y="3429000"/>
            <a:ext cx="4000528" cy="500066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Explosion 1 26"/>
          <p:cNvSpPr/>
          <p:nvPr/>
        </p:nvSpPr>
        <p:spPr>
          <a:xfrm>
            <a:off x="7234590" y="4484970"/>
            <a:ext cx="1679598" cy="912825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Tie!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Explosion 1 18"/>
          <p:cNvSpPr/>
          <p:nvPr/>
        </p:nvSpPr>
        <p:spPr>
          <a:xfrm rot="-1200000">
            <a:off x="6357950" y="5072074"/>
            <a:ext cx="1143008" cy="78581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Click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Explosion 1 19"/>
          <p:cNvSpPr/>
          <p:nvPr/>
        </p:nvSpPr>
        <p:spPr>
          <a:xfrm rot="-1200000">
            <a:off x="6314991" y="3172143"/>
            <a:ext cx="1143008" cy="78581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Click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31000" y="6387921"/>
            <a:ext cx="2254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Radlinski</a:t>
            </a:r>
            <a:r>
              <a:rPr lang="en-US" dirty="0" smtClean="0"/>
              <a:t> et al., 2008]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606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Simple Example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Two users, Alice &amp; Bob </a:t>
            </a:r>
          </a:p>
          <a:p>
            <a:pPr lvl="1"/>
            <a:r>
              <a:rPr lang="en-US" sz="2000" dirty="0" smtClean="0"/>
              <a:t>Alice clicks a lot,   </a:t>
            </a:r>
          </a:p>
          <a:p>
            <a:pPr lvl="1"/>
            <a:r>
              <a:rPr lang="en-US" sz="2000" dirty="0" smtClean="0"/>
              <a:t>Bob clicks very little,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Two retrieval functions, r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&amp; r</a:t>
            </a:r>
            <a:r>
              <a:rPr lang="en-US" sz="2400" baseline="-25000" dirty="0" smtClean="0"/>
              <a:t>2</a:t>
            </a:r>
          </a:p>
          <a:p>
            <a:pPr lvl="1"/>
            <a:r>
              <a:rPr lang="en-US" sz="2000" dirty="0" smtClean="0"/>
              <a:t>r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&gt; r</a:t>
            </a:r>
            <a:r>
              <a:rPr lang="en-US" sz="2000" baseline="-25000" dirty="0" smtClean="0"/>
              <a:t>2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Two ways of evaluating:</a:t>
            </a:r>
          </a:p>
          <a:p>
            <a:pPr lvl="1"/>
            <a:r>
              <a:rPr lang="en-US" sz="2000" dirty="0" smtClean="0"/>
              <a:t>Run r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&amp; r</a:t>
            </a:r>
            <a:r>
              <a:rPr lang="en-US" sz="2000" baseline="-25000" dirty="0" smtClean="0"/>
              <a:t>2 </a:t>
            </a:r>
            <a:r>
              <a:rPr lang="en-US" sz="2000" dirty="0" smtClean="0"/>
              <a:t> independently, measure absolute metrics</a:t>
            </a:r>
            <a:endParaRPr lang="en-US" sz="1600" dirty="0" smtClean="0"/>
          </a:p>
          <a:p>
            <a:pPr lvl="1"/>
            <a:r>
              <a:rPr lang="en-US" sz="2000" dirty="0" smtClean="0"/>
              <a:t>Interleave r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&amp; r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measure </a:t>
            </a:r>
            <a:r>
              <a:rPr lang="en-US" sz="2000" dirty="0" err="1" smtClean="0"/>
              <a:t>pairwise</a:t>
            </a:r>
            <a:r>
              <a:rPr lang="en-US" sz="2000" dirty="0" smtClean="0"/>
              <a:t> preference</a:t>
            </a:r>
          </a:p>
        </p:txBody>
      </p:sp>
    </p:spTree>
    <p:extLst>
      <p:ext uri="{BB962C8B-B14F-4D97-AF65-F5344CB8AC3E}">
        <p14:creationId xmlns:p14="http://schemas.microsoft.com/office/powerpoint/2010/main" val="1344761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Simple Example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Two users, Alice &amp; Bob </a:t>
            </a:r>
          </a:p>
          <a:p>
            <a:pPr lvl="1"/>
            <a:r>
              <a:rPr lang="en-US" sz="2000" dirty="0" smtClean="0"/>
              <a:t>Alice clicks a lot,   </a:t>
            </a:r>
          </a:p>
          <a:p>
            <a:pPr lvl="1"/>
            <a:r>
              <a:rPr lang="en-US" sz="2000" dirty="0" smtClean="0"/>
              <a:t>Bob clicks very little,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Two retrieval functions, r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&amp; r</a:t>
            </a:r>
            <a:r>
              <a:rPr lang="en-US" sz="2400" baseline="-25000" dirty="0" smtClean="0"/>
              <a:t>2</a:t>
            </a:r>
          </a:p>
          <a:p>
            <a:pPr lvl="1"/>
            <a:r>
              <a:rPr lang="en-US" sz="2000" dirty="0" smtClean="0"/>
              <a:t>r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&gt; r</a:t>
            </a:r>
            <a:r>
              <a:rPr lang="en-US" sz="2000" baseline="-25000" dirty="0" smtClean="0"/>
              <a:t>2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Two ways of evaluating:</a:t>
            </a:r>
          </a:p>
          <a:p>
            <a:pPr lvl="1"/>
            <a:r>
              <a:rPr lang="en-US" sz="2000" dirty="0" smtClean="0"/>
              <a:t>Run r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&amp; r</a:t>
            </a:r>
            <a:r>
              <a:rPr lang="en-US" sz="2000" baseline="-25000" dirty="0" smtClean="0"/>
              <a:t>2 </a:t>
            </a:r>
            <a:r>
              <a:rPr lang="en-US" sz="2000" dirty="0" smtClean="0"/>
              <a:t> independently, measure absolute metrics</a:t>
            </a:r>
            <a:endParaRPr lang="en-US" sz="1600" dirty="0" smtClean="0"/>
          </a:p>
          <a:p>
            <a:pPr lvl="1"/>
            <a:r>
              <a:rPr lang="en-US" sz="2000" dirty="0" smtClean="0"/>
              <a:t>Interleave r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&amp; r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measure </a:t>
            </a:r>
            <a:r>
              <a:rPr lang="en-US" sz="2000" dirty="0" err="1" smtClean="0"/>
              <a:t>pairwise</a:t>
            </a:r>
            <a:r>
              <a:rPr lang="en-US" sz="2000" dirty="0" smtClean="0"/>
              <a:t> preference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Absolute metrics:</a:t>
            </a:r>
          </a:p>
          <a:p>
            <a:endParaRPr lang="en-US" sz="3200" b="1" dirty="0" smtClean="0"/>
          </a:p>
          <a:p>
            <a:endParaRPr lang="en-US" sz="3200" b="1" dirty="0" smtClean="0"/>
          </a:p>
          <a:p>
            <a:pPr lvl="1">
              <a:buNone/>
            </a:pPr>
            <a:r>
              <a:rPr lang="en-US" dirty="0" smtClean="0"/>
              <a:t>Higher chance of falsely</a:t>
            </a:r>
          </a:p>
          <a:p>
            <a:pPr lvl="1">
              <a:buNone/>
            </a:pPr>
            <a:r>
              <a:rPr lang="en-US" dirty="0" smtClean="0"/>
              <a:t>concluding that r</a:t>
            </a:r>
            <a:r>
              <a:rPr lang="en-US" baseline="-25000" dirty="0" smtClean="0"/>
              <a:t>2 </a:t>
            </a:r>
            <a:r>
              <a:rPr lang="en-US" dirty="0" smtClean="0"/>
              <a:t>&gt; r</a:t>
            </a:r>
            <a:r>
              <a:rPr lang="en-US" baseline="-25000" dirty="0" smtClean="0"/>
              <a:t>1</a:t>
            </a:r>
          </a:p>
          <a:p>
            <a:endParaRPr lang="en-US" sz="1000" b="1" dirty="0" smtClean="0"/>
          </a:p>
          <a:p>
            <a:r>
              <a:rPr lang="en-US" b="1" dirty="0" smtClean="0"/>
              <a:t>Interleaving:</a:t>
            </a:r>
          </a:p>
          <a:p>
            <a:pPr lvl="1"/>
            <a:endParaRPr lang="en-US" sz="2000" baseline="-25000" dirty="0" smtClean="0"/>
          </a:p>
          <a:p>
            <a:pPr lvl="1"/>
            <a:endParaRPr lang="en-US" sz="2000" baseline="-25000" dirty="0" smtClean="0"/>
          </a:p>
          <a:p>
            <a:pPr lvl="1"/>
            <a:endParaRPr lang="en-US" sz="2000" baseline="-25000" dirty="0" smtClean="0"/>
          </a:p>
          <a:p>
            <a:endParaRPr lang="en-US" baseline="-25000" dirty="0" smtClean="0"/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486400" y="2087880"/>
          <a:ext cx="2667001" cy="1112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5799"/>
                <a:gridCol w="1066800"/>
                <a:gridCol w="91440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 </a:t>
                      </a:r>
                      <a:r>
                        <a:rPr lang="en-US" dirty="0" err="1" smtClean="0"/>
                        <a:t>Func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#clicks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181600" y="4907280"/>
          <a:ext cx="3352800" cy="1112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4874"/>
                <a:gridCol w="1322127"/>
                <a:gridCol w="13457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#clicks</a:t>
                      </a:r>
                      <a:r>
                        <a:rPr lang="en-US" baseline="0" dirty="0" smtClean="0"/>
                        <a:t> on r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#clicks on r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2273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Comparison with Absolute Metrics (Online)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43726" y="6299200"/>
            <a:ext cx="4219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 smtClean="0"/>
              <a:t>[</a:t>
            </a:r>
            <a:r>
              <a:rPr lang="en-US" dirty="0" err="1" smtClean="0"/>
              <a:t>Radlinski</a:t>
            </a:r>
            <a:r>
              <a:rPr lang="en-US" dirty="0" smtClean="0"/>
              <a:t> et al. 2008; </a:t>
            </a:r>
            <a:r>
              <a:rPr lang="en-US" dirty="0" err="1" smtClean="0"/>
              <a:t>Chapelle</a:t>
            </a:r>
            <a:r>
              <a:rPr lang="en-US" dirty="0"/>
              <a:t> </a:t>
            </a:r>
            <a:r>
              <a:rPr lang="en-US" dirty="0" smtClean="0"/>
              <a:t>et al., 2012]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599" y="1172802"/>
            <a:ext cx="3962401" cy="330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143000"/>
            <a:ext cx="4038600" cy="330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16200000">
            <a:off x="-102221" y="2418023"/>
            <a:ext cx="878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p-value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38600" y="4495800"/>
            <a:ext cx="1493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Query set size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2381" y="5181600"/>
            <a:ext cx="47030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Experiments on arXiv.org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About 1000 queries per experiment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Interleaving is more sensitive and more reliable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2" idx="0"/>
          </p:cNvCxnSpPr>
          <p:nvPr/>
        </p:nvCxnSpPr>
        <p:spPr>
          <a:xfrm rot="16200000" flipV="1">
            <a:off x="6808807" y="3478193"/>
            <a:ext cx="2057400" cy="28261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34200" y="4648200"/>
            <a:ext cx="2089226" cy="64633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Clicks@1 diverges in</a:t>
            </a:r>
          </a:p>
          <a:p>
            <a:r>
              <a:rPr lang="en-US" dirty="0" smtClean="0"/>
              <a:t>preference estimate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15000" y="5562600"/>
            <a:ext cx="2152512" cy="64633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Interleaving achieves</a:t>
            </a:r>
          </a:p>
          <a:p>
            <a:r>
              <a:rPr lang="en-US" dirty="0" smtClean="0"/>
              <a:t>significance faster</a:t>
            </a:r>
          </a:p>
        </p:txBody>
      </p:sp>
      <p:cxnSp>
        <p:nvCxnSpPr>
          <p:cNvPr id="17" name="Straight Arrow Connector 16"/>
          <p:cNvCxnSpPr>
            <a:stCxn id="16" idx="0"/>
          </p:cNvCxnSpPr>
          <p:nvPr/>
        </p:nvCxnSpPr>
        <p:spPr>
          <a:xfrm rot="16200000" flipV="1">
            <a:off x="5681628" y="4452972"/>
            <a:ext cx="1524000" cy="69525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31878" y="839824"/>
            <a:ext cx="1760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ArXiv.org Pair 1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012175" y="836685"/>
            <a:ext cx="1785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ArXiv.org Pair 2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1135846" y="2479105"/>
            <a:ext cx="282912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Disagreement Probability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55048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Comparison with Absolute Metrics (Online)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56238"/>
            <a:ext cx="4038600" cy="333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191147"/>
            <a:ext cx="4038600" cy="333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16200000">
            <a:off x="-102221" y="2418023"/>
            <a:ext cx="878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p-value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38600" y="4495800"/>
            <a:ext cx="1493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Query set size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2381" y="5181600"/>
            <a:ext cx="69108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Experiments on Yahoo!  (smaller differences in quality)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Large scale experiment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Interleaving is sensitive and more reliable  (~7K queries for significance)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31878" y="839824"/>
            <a:ext cx="1548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Yahoo! Pair 1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069782" y="836685"/>
            <a:ext cx="1785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Yahoo! Pair 2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-1135848" y="2479105"/>
            <a:ext cx="282912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Disagreement Probability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4543726" y="6299200"/>
            <a:ext cx="4219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 smtClean="0"/>
              <a:t>[</a:t>
            </a:r>
            <a:r>
              <a:rPr lang="en-US" dirty="0" err="1" smtClean="0"/>
              <a:t>Radlinski</a:t>
            </a:r>
            <a:r>
              <a:rPr lang="en-US" dirty="0" smtClean="0"/>
              <a:t> et al. 2008; </a:t>
            </a:r>
            <a:r>
              <a:rPr lang="en-US" dirty="0" err="1" smtClean="0"/>
              <a:t>Chapelle</a:t>
            </a:r>
            <a:r>
              <a:rPr lang="en-US" dirty="0"/>
              <a:t> </a:t>
            </a:r>
            <a:r>
              <a:rPr lang="en-US" dirty="0" smtClean="0"/>
              <a:t>et al., 2012]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891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 &amp; Drawbacks of Interleaving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A more direct way to elicit user preferences</a:t>
            </a:r>
          </a:p>
          <a:p>
            <a:pPr lvl="1"/>
            <a:r>
              <a:rPr lang="en-US" dirty="0" smtClean="0"/>
              <a:t>A more direct way to perform retrieval evaluation</a:t>
            </a:r>
          </a:p>
          <a:p>
            <a:pPr lvl="1"/>
            <a:r>
              <a:rPr lang="en-US" dirty="0" smtClean="0"/>
              <a:t>Deals with issues of position bias and calibration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Drawbacks</a:t>
            </a:r>
          </a:p>
          <a:p>
            <a:pPr lvl="1"/>
            <a:r>
              <a:rPr lang="en-US" dirty="0" smtClean="0"/>
              <a:t>Can only elicit pairwise ranking-level preferences</a:t>
            </a:r>
          </a:p>
          <a:p>
            <a:pPr lvl="1"/>
            <a:r>
              <a:rPr lang="en-US" dirty="0" smtClean="0"/>
              <a:t>Unclear how to interpret at document-level</a:t>
            </a:r>
          </a:p>
          <a:p>
            <a:pPr lvl="1"/>
            <a:r>
              <a:rPr lang="en-US" dirty="0" smtClean="0"/>
              <a:t>Unclear how to derive user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133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Demo!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2857" y="1492319"/>
            <a:ext cx="5941181" cy="446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12571" y="6081491"/>
            <a:ext cx="7135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http://www.yisongyue.com/downloads/</a:t>
            </a:r>
            <a:r>
              <a:rPr lang="en-US" dirty="0" smtClean="0">
                <a:hlinkClick r:id="rId3"/>
              </a:rPr>
              <a:t>sigir_tutorial_demo_scripts.tar.gz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425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</a:t>
            </a:r>
            <a:r>
              <a:rPr lang="en-US" dirty="0"/>
              <a:t>S</a:t>
            </a:r>
            <a:r>
              <a:rPr lang="en-US" dirty="0" smtClean="0"/>
              <a:t>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Interleaving is an efficient and consistent online experiment framework.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800000"/>
                </a:solidFill>
              </a:rPr>
              <a:t>How can we improve interleaving experiments?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0000"/>
                </a:solidFill>
              </a:rPr>
              <a:t>How do we efficiently schedule multiple interleaving experiments?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682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</a:rPr>
              <a:t>Not All Clicks Created Equal</a:t>
            </a:r>
            <a:endParaRPr lang="en-US" dirty="0">
              <a:latin typeface="Calibri" charset="0"/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Interleaving constructs a paired test</a:t>
            </a:r>
          </a:p>
          <a:p>
            <a:pPr lvl="1"/>
            <a:r>
              <a:rPr lang="en-US" dirty="0" smtClean="0">
                <a:latin typeface="Calibri" charset="0"/>
              </a:rPr>
              <a:t>Controls for position bias</a:t>
            </a:r>
          </a:p>
          <a:p>
            <a:pPr lvl="1"/>
            <a:r>
              <a:rPr lang="en-US" dirty="0" smtClean="0">
                <a:latin typeface="Calibri" charset="0"/>
              </a:rPr>
              <a:t>Calibrates clicks</a:t>
            </a:r>
          </a:p>
          <a:p>
            <a:pPr lvl="1"/>
            <a:endParaRPr lang="en-US" dirty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But not all clicks are equally informative</a:t>
            </a:r>
          </a:p>
          <a:p>
            <a:pPr lvl="1"/>
            <a:r>
              <a:rPr lang="en-US" dirty="0" smtClean="0">
                <a:latin typeface="Calibri" charset="0"/>
              </a:rPr>
              <a:t>Attractive summaries</a:t>
            </a:r>
          </a:p>
          <a:p>
            <a:pPr lvl="1"/>
            <a:r>
              <a:rPr lang="en-US" dirty="0" smtClean="0">
                <a:latin typeface="Calibri" charset="0"/>
              </a:rPr>
              <a:t>Last click </a:t>
            </a:r>
            <a:r>
              <a:rPr lang="en-US" dirty="0" err="1" smtClean="0">
                <a:latin typeface="Calibri" charset="0"/>
              </a:rPr>
              <a:t>vs</a:t>
            </a:r>
            <a:r>
              <a:rPr lang="en-US" dirty="0" smtClean="0">
                <a:latin typeface="Calibri" charset="0"/>
              </a:rPr>
              <a:t> first click</a:t>
            </a:r>
          </a:p>
          <a:p>
            <a:pPr lvl="1"/>
            <a:r>
              <a:rPr lang="en-US" dirty="0" smtClean="0">
                <a:latin typeface="Calibri" charset="0"/>
              </a:rPr>
              <a:t>Clicks at rank 1</a:t>
            </a:r>
          </a:p>
        </p:txBody>
      </p:sp>
    </p:spTree>
    <p:extLst>
      <p:ext uri="{BB962C8B-B14F-4D97-AF65-F5344CB8AC3E}">
        <p14:creationId xmlns:p14="http://schemas.microsoft.com/office/powerpoint/2010/main" val="4207550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Offline Post-hoc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Launch some ranking function on live traffic</a:t>
            </a:r>
          </a:p>
          <a:p>
            <a:pPr lvl="1"/>
            <a:r>
              <a:rPr lang="en-US" dirty="0" smtClean="0"/>
              <a:t>Collect usage data (clicks)</a:t>
            </a:r>
          </a:p>
          <a:p>
            <a:pPr lvl="1"/>
            <a:r>
              <a:rPr lang="en-US" dirty="0" smtClean="0"/>
              <a:t>Often beyond our control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62571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Title Bias </a:t>
            </a:r>
            <a:r>
              <a:rPr lang="en-US" dirty="0" smtClean="0">
                <a:latin typeface="Arial" charset="0"/>
              </a:rPr>
              <a:t>Effect</a:t>
            </a:r>
            <a:endParaRPr lang="en-US" dirty="0">
              <a:latin typeface="Arial" charset="0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000" dirty="0">
              <a:latin typeface="Arial" charset="0"/>
            </a:endParaRPr>
          </a:p>
          <a:p>
            <a:endParaRPr lang="en-US" sz="3000" dirty="0">
              <a:latin typeface="Arial" charset="0"/>
            </a:endParaRPr>
          </a:p>
          <a:p>
            <a:endParaRPr lang="en-US" sz="3000" dirty="0">
              <a:latin typeface="Arial" charset="0"/>
            </a:endParaRPr>
          </a:p>
          <a:p>
            <a:endParaRPr lang="en-US" sz="3000" dirty="0">
              <a:latin typeface="Arial" charset="0"/>
            </a:endParaRPr>
          </a:p>
          <a:p>
            <a:endParaRPr lang="en-US" sz="3000" dirty="0">
              <a:latin typeface="Arial" charset="0"/>
            </a:endParaRPr>
          </a:p>
          <a:p>
            <a:endParaRPr lang="en-US" sz="3000" dirty="0">
              <a:latin typeface="Arial" charset="0"/>
            </a:endParaRPr>
          </a:p>
          <a:p>
            <a:endParaRPr lang="en-US" sz="3000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Bars should be equal if </a:t>
            </a:r>
            <a:r>
              <a:rPr lang="en-US" dirty="0" smtClean="0">
                <a:latin typeface="Arial" charset="0"/>
              </a:rPr>
              <a:t>no title bias</a:t>
            </a:r>
            <a:endParaRPr lang="en-US" dirty="0">
              <a:latin typeface="Arial" charset="0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1371600"/>
            <a:ext cx="724693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81111" y="5030801"/>
            <a:ext cx="3937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Adjacent Rank Positions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352439" y="3000211"/>
            <a:ext cx="31693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Percentage on Bottom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38970" y="6334667"/>
            <a:ext cx="1770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[Yue et al., 2010]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883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Not All Clicks Created Equal</a:t>
            </a:r>
            <a:endParaRPr lang="en-US" dirty="0">
              <a:latin typeface="Calibri" charset="0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>
                <a:latin typeface="Calibri" charset="0"/>
              </a:rPr>
              <a:t>Example: query session with 2 clicks </a:t>
            </a:r>
          </a:p>
          <a:p>
            <a:pPr lvl="1"/>
            <a:r>
              <a:rPr lang="en-US" sz="2400">
                <a:latin typeface="Calibri" charset="0"/>
              </a:rPr>
              <a:t>One click at rank 1 (from A)</a:t>
            </a:r>
          </a:p>
          <a:p>
            <a:pPr lvl="1"/>
            <a:r>
              <a:rPr lang="en-US" sz="2400">
                <a:latin typeface="Calibri" charset="0"/>
              </a:rPr>
              <a:t>Later click at rank 4 (from B)</a:t>
            </a:r>
          </a:p>
          <a:p>
            <a:pPr lvl="1"/>
            <a:r>
              <a:rPr lang="en-US" sz="2400">
                <a:latin typeface="Calibri" charset="0"/>
              </a:rPr>
              <a:t>Normally would count this query session as a tie</a:t>
            </a:r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3" y="4648200"/>
            <a:ext cx="3370262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56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Not All Clicks Created Equal</a:t>
            </a:r>
            <a:endParaRPr lang="en-US" dirty="0">
              <a:latin typeface="Calibri" charset="0"/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>
                <a:latin typeface="Calibri" charset="0"/>
              </a:rPr>
              <a:t>Example: query session with 2 clicks</a:t>
            </a:r>
          </a:p>
          <a:p>
            <a:pPr lvl="1"/>
            <a:r>
              <a:rPr lang="en-US" sz="2400">
                <a:latin typeface="Calibri" charset="0"/>
              </a:rPr>
              <a:t>One click at rank 1 (from A)</a:t>
            </a:r>
          </a:p>
          <a:p>
            <a:pPr lvl="1"/>
            <a:r>
              <a:rPr lang="en-US" sz="2400">
                <a:latin typeface="Calibri" charset="0"/>
              </a:rPr>
              <a:t>Later click at rank 4 (from B)</a:t>
            </a:r>
          </a:p>
          <a:p>
            <a:pPr lvl="1"/>
            <a:r>
              <a:rPr lang="en-US" sz="2400">
                <a:latin typeface="Calibri" charset="0"/>
              </a:rPr>
              <a:t>Normally would count this query session as a tie</a:t>
            </a:r>
          </a:p>
          <a:p>
            <a:pPr lvl="1"/>
            <a:r>
              <a:rPr lang="en-US" sz="2400" b="1">
                <a:latin typeface="Calibri" charset="0"/>
              </a:rPr>
              <a:t>But second click is probably more informative…</a:t>
            </a:r>
          </a:p>
          <a:p>
            <a:pPr lvl="1"/>
            <a:r>
              <a:rPr lang="en-US" sz="2400" b="1">
                <a:latin typeface="Calibri" charset="0"/>
              </a:rPr>
              <a:t>…so B should get more credit for this query</a:t>
            </a:r>
          </a:p>
        </p:txBody>
      </p:sp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3" y="4648200"/>
            <a:ext cx="3370262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244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Linear </a:t>
            </a:r>
            <a:r>
              <a:rPr lang="en-US" dirty="0" smtClean="0">
                <a:latin typeface="Calibri" charset="0"/>
              </a:rPr>
              <a:t>Model for Weighting Clicks</a:t>
            </a:r>
            <a:endParaRPr lang="en-US" dirty="0">
              <a:latin typeface="Calibri" charset="0"/>
            </a:endParaRP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>
                <a:latin typeface="Calibri" charset="0"/>
              </a:rPr>
              <a:t>Feature vector </a:t>
            </a:r>
            <a:r>
              <a:rPr lang="el-GR" sz="2800">
                <a:latin typeface="Calibri" charset="0"/>
              </a:rPr>
              <a:t>φ</a:t>
            </a:r>
            <a:r>
              <a:rPr lang="en-US" sz="2800">
                <a:latin typeface="Calibri" charset="0"/>
              </a:rPr>
              <a:t>(q,c):</a:t>
            </a:r>
          </a:p>
          <a:p>
            <a:endParaRPr lang="en-US" sz="2800">
              <a:latin typeface="Calibri" charset="0"/>
            </a:endParaRPr>
          </a:p>
          <a:p>
            <a:endParaRPr lang="en-US" sz="2800">
              <a:latin typeface="Calibri" charset="0"/>
            </a:endParaRPr>
          </a:p>
          <a:p>
            <a:endParaRPr lang="en-US" sz="2800">
              <a:latin typeface="Calibri" charset="0"/>
            </a:endParaRPr>
          </a:p>
          <a:p>
            <a:endParaRPr lang="en-US" sz="2800">
              <a:latin typeface="Calibri" charset="0"/>
            </a:endParaRPr>
          </a:p>
          <a:p>
            <a:endParaRPr lang="en-US" sz="2800">
              <a:latin typeface="Calibri" charset="0"/>
            </a:endParaRPr>
          </a:p>
          <a:p>
            <a:pPr>
              <a:buFontTx/>
              <a:buNone/>
            </a:pPr>
            <a:endParaRPr lang="en-US" sz="2800">
              <a:latin typeface="Calibri" charset="0"/>
            </a:endParaRPr>
          </a:p>
          <a:p>
            <a:r>
              <a:rPr lang="en-US" sz="2800">
                <a:latin typeface="Calibri" charset="0"/>
              </a:rPr>
              <a:t>Weight of click is w</a:t>
            </a:r>
            <a:r>
              <a:rPr lang="en-US" sz="2800" baseline="30000">
                <a:latin typeface="Calibri" charset="0"/>
              </a:rPr>
              <a:t>T</a:t>
            </a:r>
            <a:r>
              <a:rPr lang="el-GR" sz="2800">
                <a:latin typeface="Calibri" charset="0"/>
              </a:rPr>
              <a:t>φ</a:t>
            </a:r>
            <a:r>
              <a:rPr lang="en-US" sz="2800">
                <a:latin typeface="Calibri" charset="0"/>
              </a:rPr>
              <a:t>(q,c)</a:t>
            </a:r>
          </a:p>
          <a:p>
            <a:endParaRPr lang="en-US" sz="2800">
              <a:latin typeface="Calibri" charset="0"/>
            </a:endParaRP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1600200" y="2286000"/>
          <a:ext cx="5899150" cy="238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4" name="Equation" r:id="rId3" imgW="2831760" imgH="1143000" progId="Equation.3">
                  <p:embed/>
                </p:oleObj>
              </mc:Choice>
              <mc:Fallback>
                <p:oleObj name="Equation" r:id="rId3" imgW="283176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286000"/>
                        <a:ext cx="5899150" cy="238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4543769" y="6324600"/>
            <a:ext cx="41630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[</a:t>
            </a:r>
            <a:r>
              <a:rPr lang="en-US" dirty="0" smtClean="0"/>
              <a:t>Yue</a:t>
            </a:r>
            <a:r>
              <a:rPr lang="en-US" dirty="0"/>
              <a:t> </a:t>
            </a:r>
            <a:r>
              <a:rPr lang="en-US" dirty="0" smtClean="0"/>
              <a:t>et al., 2010; </a:t>
            </a:r>
            <a:r>
              <a:rPr lang="en-US" dirty="0" err="1" smtClean="0"/>
              <a:t>Chapelle</a:t>
            </a:r>
            <a:r>
              <a:rPr lang="en-US" dirty="0" smtClean="0"/>
              <a:t> et al., 2012]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955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Example</a:t>
            </a:r>
          </a:p>
        </p:txBody>
      </p:sp>
      <p:sp>
        <p:nvSpPr>
          <p:cNvPr id="717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>
              <a:latin typeface="Calibri" charset="0"/>
            </a:endParaRPr>
          </a:p>
          <a:p>
            <a:endParaRPr lang="en-US" sz="2000">
              <a:latin typeface="Calibri" charset="0"/>
            </a:endParaRPr>
          </a:p>
          <a:p>
            <a:r>
              <a:rPr lang="en-US" sz="2400">
                <a:latin typeface="Calibri" charset="0"/>
              </a:rPr>
              <a:t>w</a:t>
            </a:r>
            <a:r>
              <a:rPr lang="en-US" sz="2400" baseline="30000">
                <a:latin typeface="Calibri" charset="0"/>
              </a:rPr>
              <a:t>T</a:t>
            </a:r>
            <a:r>
              <a:rPr lang="el-GR" sz="2400">
                <a:latin typeface="Calibri" charset="0"/>
              </a:rPr>
              <a:t>φ</a:t>
            </a:r>
            <a:r>
              <a:rPr lang="en-US" sz="2400">
                <a:latin typeface="Calibri" charset="0"/>
              </a:rPr>
              <a:t>(q,c) differentiates last clicks and other clicks</a:t>
            </a:r>
          </a:p>
          <a:p>
            <a:endParaRPr lang="en-US" sz="500">
              <a:latin typeface="Calibri" charset="0"/>
            </a:endParaRPr>
          </a:p>
          <a:p>
            <a:endParaRPr lang="en-US" sz="500">
              <a:latin typeface="Calibri" charset="0"/>
            </a:endParaRPr>
          </a:p>
          <a:p>
            <a:endParaRPr lang="en-US" sz="500">
              <a:latin typeface="Calibri" charset="0"/>
            </a:endParaRPr>
          </a:p>
          <a:p>
            <a:endParaRPr lang="en-US" sz="500">
              <a:latin typeface="Calibri" charset="0"/>
            </a:endParaRPr>
          </a:p>
          <a:p>
            <a:pPr lvl="1"/>
            <a:endParaRPr lang="en-US" sz="500">
              <a:latin typeface="Calibri" charset="0"/>
            </a:endParaRPr>
          </a:p>
          <a:p>
            <a:pPr lvl="1"/>
            <a:endParaRPr lang="en-US" sz="500">
              <a:latin typeface="Calibri" charset="0"/>
            </a:endParaRPr>
          </a:p>
          <a:p>
            <a:pPr lvl="1"/>
            <a:endParaRPr lang="en-US" sz="500">
              <a:latin typeface="Calibri" charset="0"/>
            </a:endParaRPr>
          </a:p>
          <a:p>
            <a:pPr lvl="1"/>
            <a:endParaRPr lang="en-US" sz="500">
              <a:latin typeface="Calibri" charset="0"/>
            </a:endParaRPr>
          </a:p>
          <a:p>
            <a:endParaRPr lang="en-US" sz="2400">
              <a:latin typeface="Calibri" charset="0"/>
            </a:endParaRP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1752600" y="1344613"/>
          <a:ext cx="4884738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7" name="Equation" r:id="rId3" imgW="2374560" imgH="457200" progId="Equation.3">
                  <p:embed/>
                </p:oleObj>
              </mc:Choice>
              <mc:Fallback>
                <p:oleObj name="Equation" r:id="rId3" imgW="2374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344613"/>
                        <a:ext cx="4884738" cy="94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543769" y="6324600"/>
            <a:ext cx="41630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[</a:t>
            </a:r>
            <a:r>
              <a:rPr lang="en-US" dirty="0" smtClean="0"/>
              <a:t>Yue</a:t>
            </a:r>
            <a:r>
              <a:rPr lang="en-US" dirty="0"/>
              <a:t> </a:t>
            </a:r>
            <a:r>
              <a:rPr lang="en-US" dirty="0" smtClean="0"/>
              <a:t>et al., 2010; </a:t>
            </a:r>
            <a:r>
              <a:rPr lang="en-US" dirty="0" err="1" smtClean="0"/>
              <a:t>Chapelle</a:t>
            </a:r>
            <a:r>
              <a:rPr lang="en-US" dirty="0" smtClean="0"/>
              <a:t> et al., 2012]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201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Example</a:t>
            </a:r>
          </a:p>
        </p:txBody>
      </p:sp>
      <p:sp>
        <p:nvSpPr>
          <p:cNvPr id="819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>
              <a:latin typeface="Calibri" charset="0"/>
            </a:endParaRPr>
          </a:p>
          <a:p>
            <a:endParaRPr lang="en-US" sz="2000">
              <a:latin typeface="Calibri" charset="0"/>
            </a:endParaRPr>
          </a:p>
          <a:p>
            <a:r>
              <a:rPr lang="en-US" sz="2400">
                <a:latin typeface="Calibri" charset="0"/>
              </a:rPr>
              <a:t>w</a:t>
            </a:r>
            <a:r>
              <a:rPr lang="en-US" sz="2400" baseline="30000">
                <a:latin typeface="Calibri" charset="0"/>
              </a:rPr>
              <a:t>T</a:t>
            </a:r>
            <a:r>
              <a:rPr lang="el-GR" sz="2400">
                <a:latin typeface="Calibri" charset="0"/>
              </a:rPr>
              <a:t>φ</a:t>
            </a:r>
            <a:r>
              <a:rPr lang="en-US" sz="2400">
                <a:latin typeface="Calibri" charset="0"/>
              </a:rPr>
              <a:t>(q,c) differentiates last clicks and other clicks</a:t>
            </a:r>
          </a:p>
          <a:p>
            <a:endParaRPr lang="en-US" sz="500">
              <a:latin typeface="Calibri" charset="0"/>
            </a:endParaRPr>
          </a:p>
          <a:p>
            <a:endParaRPr lang="en-US" sz="500">
              <a:latin typeface="Calibri" charset="0"/>
            </a:endParaRPr>
          </a:p>
          <a:p>
            <a:endParaRPr lang="en-US" sz="500">
              <a:latin typeface="Calibri" charset="0"/>
            </a:endParaRPr>
          </a:p>
          <a:p>
            <a:endParaRPr lang="en-US" sz="500">
              <a:latin typeface="Calibri" charset="0"/>
            </a:endParaRPr>
          </a:p>
          <a:p>
            <a:r>
              <a:rPr lang="en-US" sz="2400">
                <a:latin typeface="Calibri" charset="0"/>
              </a:rPr>
              <a:t>Interleave A vs B</a:t>
            </a:r>
          </a:p>
          <a:p>
            <a:pPr lvl="1"/>
            <a:r>
              <a:rPr lang="en-US" sz="2000">
                <a:latin typeface="Calibri" charset="0"/>
              </a:rPr>
              <a:t>3 clicks per session</a:t>
            </a:r>
          </a:p>
          <a:p>
            <a:pPr lvl="1"/>
            <a:r>
              <a:rPr lang="en-US" sz="2000">
                <a:latin typeface="Calibri" charset="0"/>
              </a:rPr>
              <a:t>Last click 60% on result from A</a:t>
            </a:r>
          </a:p>
          <a:p>
            <a:pPr lvl="1"/>
            <a:r>
              <a:rPr lang="en-US" sz="2000">
                <a:latin typeface="Calibri" charset="0"/>
              </a:rPr>
              <a:t>Other 2 clicks random</a:t>
            </a:r>
          </a:p>
          <a:p>
            <a:pPr lvl="1"/>
            <a:endParaRPr lang="en-US" sz="500">
              <a:latin typeface="Calibri" charset="0"/>
            </a:endParaRPr>
          </a:p>
          <a:p>
            <a:pPr lvl="1"/>
            <a:endParaRPr lang="en-US" sz="500">
              <a:latin typeface="Calibri" charset="0"/>
            </a:endParaRPr>
          </a:p>
          <a:p>
            <a:pPr lvl="1"/>
            <a:endParaRPr lang="en-US" sz="500">
              <a:latin typeface="Calibri" charset="0"/>
            </a:endParaRPr>
          </a:p>
          <a:p>
            <a:pPr lvl="1"/>
            <a:endParaRPr lang="en-US" sz="500">
              <a:latin typeface="Calibri" charset="0"/>
            </a:endParaRPr>
          </a:p>
          <a:p>
            <a:endParaRPr lang="en-US" sz="2400">
              <a:latin typeface="Calibri" charset="0"/>
            </a:endParaRPr>
          </a:p>
        </p:txBody>
      </p:sp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00400"/>
            <a:ext cx="2784475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1752600" y="1344613"/>
          <a:ext cx="4884738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1" name="Equation" r:id="rId4" imgW="2374560" imgH="457200" progId="Equation.3">
                  <p:embed/>
                </p:oleObj>
              </mc:Choice>
              <mc:Fallback>
                <p:oleObj name="Equation" r:id="rId4" imgW="2374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344613"/>
                        <a:ext cx="4884738" cy="94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543769" y="6324600"/>
            <a:ext cx="41630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[</a:t>
            </a:r>
            <a:r>
              <a:rPr lang="en-US" dirty="0" smtClean="0"/>
              <a:t>Yue</a:t>
            </a:r>
            <a:r>
              <a:rPr lang="en-US" dirty="0"/>
              <a:t> </a:t>
            </a:r>
            <a:r>
              <a:rPr lang="en-US" dirty="0" smtClean="0"/>
              <a:t>et al., 2010; </a:t>
            </a:r>
            <a:r>
              <a:rPr lang="en-US" dirty="0" err="1" smtClean="0"/>
              <a:t>Chapelle</a:t>
            </a:r>
            <a:r>
              <a:rPr lang="en-US" dirty="0" smtClean="0"/>
              <a:t> et al., 2012]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474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Example</a:t>
            </a:r>
          </a:p>
        </p:txBody>
      </p:sp>
      <p:sp>
        <p:nvSpPr>
          <p:cNvPr id="922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>
              <a:latin typeface="Calibri" charset="0"/>
            </a:endParaRPr>
          </a:p>
          <a:p>
            <a:endParaRPr lang="en-US" sz="2000">
              <a:latin typeface="Calibri" charset="0"/>
            </a:endParaRPr>
          </a:p>
          <a:p>
            <a:r>
              <a:rPr lang="en-US" sz="2400">
                <a:latin typeface="Calibri" charset="0"/>
              </a:rPr>
              <a:t>w</a:t>
            </a:r>
            <a:r>
              <a:rPr lang="en-US" sz="2400" baseline="30000">
                <a:latin typeface="Calibri" charset="0"/>
              </a:rPr>
              <a:t>T</a:t>
            </a:r>
            <a:r>
              <a:rPr lang="el-GR" sz="2400">
                <a:latin typeface="Calibri" charset="0"/>
              </a:rPr>
              <a:t>φ</a:t>
            </a:r>
            <a:r>
              <a:rPr lang="en-US" sz="2400">
                <a:latin typeface="Calibri" charset="0"/>
              </a:rPr>
              <a:t>(q,c) differentiates last clicks and other clicks</a:t>
            </a:r>
          </a:p>
          <a:p>
            <a:endParaRPr lang="en-US" sz="500">
              <a:latin typeface="Calibri" charset="0"/>
            </a:endParaRPr>
          </a:p>
          <a:p>
            <a:endParaRPr lang="en-US" sz="500">
              <a:latin typeface="Calibri" charset="0"/>
            </a:endParaRPr>
          </a:p>
          <a:p>
            <a:endParaRPr lang="en-US" sz="500">
              <a:latin typeface="Calibri" charset="0"/>
            </a:endParaRPr>
          </a:p>
          <a:p>
            <a:endParaRPr lang="en-US" sz="500">
              <a:latin typeface="Calibri" charset="0"/>
            </a:endParaRPr>
          </a:p>
          <a:p>
            <a:r>
              <a:rPr lang="en-US" sz="2400">
                <a:latin typeface="Calibri" charset="0"/>
              </a:rPr>
              <a:t>Interleave A vs B</a:t>
            </a:r>
          </a:p>
          <a:p>
            <a:pPr lvl="1"/>
            <a:r>
              <a:rPr lang="en-US" sz="2000">
                <a:latin typeface="Calibri" charset="0"/>
              </a:rPr>
              <a:t>3 clicks per session</a:t>
            </a:r>
          </a:p>
          <a:p>
            <a:pPr lvl="1"/>
            <a:r>
              <a:rPr lang="en-US" sz="2000">
                <a:latin typeface="Calibri" charset="0"/>
              </a:rPr>
              <a:t>Last click 60% on result from A</a:t>
            </a:r>
          </a:p>
          <a:p>
            <a:pPr lvl="1"/>
            <a:r>
              <a:rPr lang="en-US" sz="2000">
                <a:latin typeface="Calibri" charset="0"/>
              </a:rPr>
              <a:t>Other 2 clicks random</a:t>
            </a:r>
          </a:p>
          <a:p>
            <a:pPr lvl="1"/>
            <a:endParaRPr lang="en-US" sz="500">
              <a:latin typeface="Calibri" charset="0"/>
            </a:endParaRPr>
          </a:p>
          <a:p>
            <a:pPr lvl="1"/>
            <a:endParaRPr lang="en-US" sz="500">
              <a:latin typeface="Calibri" charset="0"/>
            </a:endParaRPr>
          </a:p>
          <a:p>
            <a:pPr lvl="1"/>
            <a:endParaRPr lang="en-US" sz="500">
              <a:latin typeface="Calibri" charset="0"/>
            </a:endParaRPr>
          </a:p>
          <a:p>
            <a:pPr lvl="1"/>
            <a:endParaRPr lang="en-US" sz="500">
              <a:latin typeface="Calibri" charset="0"/>
            </a:endParaRPr>
          </a:p>
          <a:p>
            <a:r>
              <a:rPr lang="en-US" sz="2400">
                <a:latin typeface="Calibri" charset="0"/>
              </a:rPr>
              <a:t>Conventional w = (1,1) – has significant variance</a:t>
            </a:r>
          </a:p>
          <a:p>
            <a:r>
              <a:rPr lang="en-US" sz="2400">
                <a:latin typeface="Calibri" charset="0"/>
              </a:rPr>
              <a:t>Only count last click w = (1,0) – minimizes variance</a:t>
            </a:r>
          </a:p>
          <a:p>
            <a:endParaRPr lang="en-US" sz="2400">
              <a:latin typeface="Calibri" charset="0"/>
            </a:endParaRPr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00400"/>
            <a:ext cx="2784475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1752600" y="1344613"/>
          <a:ext cx="4884738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6" name="Equation" r:id="rId4" imgW="2374560" imgH="457200" progId="Equation.3">
                  <p:embed/>
                </p:oleObj>
              </mc:Choice>
              <mc:Fallback>
                <p:oleObj name="Equation" r:id="rId4" imgW="2374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344613"/>
                        <a:ext cx="4884738" cy="94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543769" y="6324600"/>
            <a:ext cx="41630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[</a:t>
            </a:r>
            <a:r>
              <a:rPr lang="en-US" dirty="0" smtClean="0"/>
              <a:t>Yue</a:t>
            </a:r>
            <a:r>
              <a:rPr lang="en-US" dirty="0"/>
              <a:t> </a:t>
            </a:r>
            <a:r>
              <a:rPr lang="en-US" dirty="0" smtClean="0"/>
              <a:t>et al., 2010; </a:t>
            </a:r>
            <a:r>
              <a:rPr lang="en-US" dirty="0" err="1" smtClean="0"/>
              <a:t>Chapelle</a:t>
            </a:r>
            <a:r>
              <a:rPr lang="en-US" dirty="0" smtClean="0"/>
              <a:t> et al., 2012]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743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Training set: </a:t>
            </a:r>
            <a:r>
              <a:rPr lang="en-US" sz="2800" dirty="0" smtClean="0"/>
              <a:t>interleaved click data on pairs of retrieval functions (A,B)</a:t>
            </a:r>
          </a:p>
          <a:p>
            <a:pPr lvl="1"/>
            <a:r>
              <a:rPr lang="en-US" sz="2400" dirty="0" smtClean="0"/>
              <a:t>We know A &gt; B</a:t>
            </a:r>
          </a:p>
          <a:p>
            <a:endParaRPr lang="en-US" sz="1600" dirty="0"/>
          </a:p>
          <a:p>
            <a:pPr lvl="1"/>
            <a:endParaRPr lang="en-US" sz="2400" dirty="0" smtClean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543769" y="6324600"/>
            <a:ext cx="41630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[</a:t>
            </a:r>
            <a:r>
              <a:rPr lang="en-US" dirty="0" smtClean="0"/>
              <a:t>Yue</a:t>
            </a:r>
            <a:r>
              <a:rPr lang="en-US" dirty="0"/>
              <a:t> </a:t>
            </a:r>
            <a:r>
              <a:rPr lang="en-US" dirty="0" smtClean="0"/>
              <a:t>et al., 2010; </a:t>
            </a:r>
            <a:r>
              <a:rPr lang="en-US" dirty="0" err="1" smtClean="0"/>
              <a:t>Chapelle</a:t>
            </a:r>
            <a:r>
              <a:rPr lang="en-US" dirty="0" smtClean="0"/>
              <a:t> et al., 2012]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393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Training set: </a:t>
            </a:r>
            <a:r>
              <a:rPr lang="en-US" sz="2800" dirty="0" smtClean="0"/>
              <a:t>interleaved click data on pairs of retrieval functions (A,B)</a:t>
            </a:r>
          </a:p>
          <a:p>
            <a:pPr lvl="1"/>
            <a:r>
              <a:rPr lang="en-US" sz="2400" dirty="0" smtClean="0"/>
              <a:t>We know A &gt; B</a:t>
            </a:r>
          </a:p>
          <a:p>
            <a:endParaRPr lang="en-US" sz="1600" dirty="0"/>
          </a:p>
          <a:p>
            <a:r>
              <a:rPr lang="en-US" sz="2800" b="1" dirty="0" smtClean="0"/>
              <a:t>Learning:</a:t>
            </a:r>
            <a:r>
              <a:rPr lang="en-US" sz="2800" dirty="0" smtClean="0"/>
              <a:t> train parameters w to maximize sensitivity of interleaving experiments</a:t>
            </a:r>
          </a:p>
          <a:p>
            <a:endParaRPr lang="en-US" sz="1600" b="1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543769" y="6324600"/>
            <a:ext cx="41630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[</a:t>
            </a:r>
            <a:r>
              <a:rPr lang="en-US" dirty="0" smtClean="0"/>
              <a:t>Yue</a:t>
            </a:r>
            <a:r>
              <a:rPr lang="en-US" dirty="0"/>
              <a:t> </a:t>
            </a:r>
            <a:r>
              <a:rPr lang="en-US" dirty="0" smtClean="0"/>
              <a:t>et al., 2010; </a:t>
            </a:r>
            <a:r>
              <a:rPr lang="en-US" dirty="0" err="1" smtClean="0"/>
              <a:t>Chapelle</a:t>
            </a:r>
            <a:r>
              <a:rPr lang="en-US" dirty="0" smtClean="0"/>
              <a:t> et al., 2012]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656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Training set: </a:t>
            </a:r>
            <a:r>
              <a:rPr lang="en-US" sz="2800" dirty="0" smtClean="0"/>
              <a:t>interleaved click data on pairs of retrieval functions (A,B)</a:t>
            </a:r>
          </a:p>
          <a:p>
            <a:pPr lvl="1"/>
            <a:r>
              <a:rPr lang="en-US" sz="2400" dirty="0" smtClean="0"/>
              <a:t>We know A &gt; B</a:t>
            </a:r>
          </a:p>
          <a:p>
            <a:endParaRPr lang="en-US" sz="1600" dirty="0"/>
          </a:p>
          <a:p>
            <a:r>
              <a:rPr lang="en-US" sz="2800" b="1" dirty="0" smtClean="0"/>
              <a:t>Learning:</a:t>
            </a:r>
            <a:r>
              <a:rPr lang="en-US" sz="2800" dirty="0" smtClean="0"/>
              <a:t> train parameters w to maximize sensitivity of interleaving experiments</a:t>
            </a:r>
          </a:p>
          <a:p>
            <a:endParaRPr lang="en-US" sz="1600" b="1" dirty="0"/>
          </a:p>
          <a:p>
            <a:r>
              <a:rPr lang="en-US" sz="2800" b="1" dirty="0" smtClean="0"/>
              <a:t>Example:</a:t>
            </a:r>
            <a:r>
              <a:rPr lang="en-US" sz="2800" dirty="0" smtClean="0"/>
              <a:t> z-test depends on z-score = mean / </a:t>
            </a:r>
            <a:r>
              <a:rPr lang="en-US" sz="2800" dirty="0" err="1" smtClean="0"/>
              <a:t>std</a:t>
            </a:r>
            <a:endParaRPr lang="en-US" sz="2800" dirty="0" smtClean="0"/>
          </a:p>
          <a:p>
            <a:pPr lvl="1"/>
            <a:r>
              <a:rPr lang="en-US" sz="2400" dirty="0" smtClean="0"/>
              <a:t>The larger the z-score, the more confident the test</a:t>
            </a:r>
          </a:p>
          <a:p>
            <a:pPr lvl="1"/>
            <a:endParaRPr lang="en-US" sz="2400" dirty="0" smtClean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543769" y="6324600"/>
            <a:ext cx="41630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[</a:t>
            </a:r>
            <a:r>
              <a:rPr lang="en-US" dirty="0" smtClean="0"/>
              <a:t>Yue</a:t>
            </a:r>
            <a:r>
              <a:rPr lang="en-US" dirty="0"/>
              <a:t> </a:t>
            </a:r>
            <a:r>
              <a:rPr lang="en-US" dirty="0" smtClean="0"/>
              <a:t>et al., 2010; </a:t>
            </a:r>
            <a:r>
              <a:rPr lang="en-US" dirty="0" err="1" smtClean="0"/>
              <a:t>Chapelle</a:t>
            </a:r>
            <a:r>
              <a:rPr lang="en-US" dirty="0" smtClean="0"/>
              <a:t> et al., 2012]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656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Offline Post-hoc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Launch some ranking function on live traffic</a:t>
            </a:r>
          </a:p>
          <a:p>
            <a:pPr lvl="1"/>
            <a:r>
              <a:rPr lang="en-US" dirty="0" smtClean="0"/>
              <a:t>Collect usage data (clicks)</a:t>
            </a:r>
          </a:p>
          <a:p>
            <a:pPr lvl="1"/>
            <a:r>
              <a:rPr lang="en-US" dirty="0" smtClean="0"/>
              <a:t>Often beyond our control</a:t>
            </a:r>
          </a:p>
          <a:p>
            <a:pPr lvl="1"/>
            <a:endParaRPr lang="en-US" sz="2000" dirty="0"/>
          </a:p>
          <a:p>
            <a:r>
              <a:rPr lang="en-US" dirty="0" smtClean="0"/>
              <a:t>Do something with the data</a:t>
            </a:r>
            <a:endParaRPr lang="en-US" dirty="0"/>
          </a:p>
          <a:p>
            <a:pPr lvl="1"/>
            <a:r>
              <a:rPr lang="en-US" dirty="0"/>
              <a:t>U</a:t>
            </a:r>
            <a:r>
              <a:rPr lang="en-US" dirty="0" smtClean="0"/>
              <a:t>ser modeling, learning to rank,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72921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Training set: </a:t>
            </a:r>
            <a:r>
              <a:rPr lang="en-US" sz="2800" dirty="0" smtClean="0"/>
              <a:t>interleaved click data on pairs of retrieval functions (A,B)</a:t>
            </a:r>
          </a:p>
          <a:p>
            <a:pPr lvl="1"/>
            <a:r>
              <a:rPr lang="en-US" sz="2400" dirty="0" smtClean="0"/>
              <a:t>We know A &gt; B</a:t>
            </a:r>
          </a:p>
          <a:p>
            <a:endParaRPr lang="en-US" sz="1600" dirty="0"/>
          </a:p>
          <a:p>
            <a:r>
              <a:rPr lang="en-US" sz="2800" b="1" dirty="0" smtClean="0"/>
              <a:t>Learning:</a:t>
            </a:r>
            <a:r>
              <a:rPr lang="en-US" sz="2800" dirty="0" smtClean="0"/>
              <a:t> train parameters w to maximize sensitivity of interleaving experiments</a:t>
            </a:r>
          </a:p>
          <a:p>
            <a:endParaRPr lang="en-US" sz="1600" b="1" dirty="0"/>
          </a:p>
          <a:p>
            <a:r>
              <a:rPr lang="en-US" sz="2800" b="1" dirty="0" smtClean="0"/>
              <a:t>Example:</a:t>
            </a:r>
            <a:r>
              <a:rPr lang="en-US" sz="2800" dirty="0" smtClean="0"/>
              <a:t> z-test depends on z-score = mean / </a:t>
            </a:r>
            <a:r>
              <a:rPr lang="en-US" sz="2800" dirty="0" err="1" smtClean="0"/>
              <a:t>std</a:t>
            </a:r>
            <a:endParaRPr lang="en-US" sz="2800" dirty="0" smtClean="0"/>
          </a:p>
          <a:p>
            <a:pPr lvl="1"/>
            <a:r>
              <a:rPr lang="en-US" sz="2400" dirty="0" smtClean="0"/>
              <a:t>The larger the z-score, the more confident the test</a:t>
            </a:r>
          </a:p>
          <a:p>
            <a:pPr lvl="1"/>
            <a:r>
              <a:rPr lang="en-US" sz="2400" b="1" dirty="0" smtClean="0">
                <a:solidFill>
                  <a:srgbClr val="800000"/>
                </a:solidFill>
              </a:rPr>
              <a:t>Inverse z-test </a:t>
            </a:r>
            <a:r>
              <a:rPr lang="en-US" sz="2400" dirty="0" smtClean="0">
                <a:solidFill>
                  <a:srgbClr val="800000"/>
                </a:solidFill>
              </a:rPr>
              <a:t>learns w to maximize z-score on training set</a:t>
            </a:r>
            <a:endParaRPr lang="en-US" sz="2400" b="1" dirty="0" smtClean="0">
              <a:solidFill>
                <a:srgbClr val="800000"/>
              </a:solidFill>
            </a:endParaRPr>
          </a:p>
          <a:p>
            <a:pPr lvl="1"/>
            <a:endParaRPr lang="en-US" sz="2400" dirty="0" smtClean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543769" y="6324600"/>
            <a:ext cx="41630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[</a:t>
            </a:r>
            <a:r>
              <a:rPr lang="en-US" dirty="0" smtClean="0"/>
              <a:t>Yue</a:t>
            </a:r>
            <a:r>
              <a:rPr lang="en-US" dirty="0"/>
              <a:t> </a:t>
            </a:r>
            <a:r>
              <a:rPr lang="en-US" dirty="0" smtClean="0"/>
              <a:t>et al., 2010; </a:t>
            </a:r>
            <a:r>
              <a:rPr lang="en-US" dirty="0" err="1" smtClean="0"/>
              <a:t>Chapelle</a:t>
            </a:r>
            <a:r>
              <a:rPr lang="en-US" dirty="0" smtClean="0"/>
              <a:t> et al., 2012]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656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Inverse z-Test</a:t>
            </a:r>
            <a:endParaRPr lang="en-US" dirty="0">
              <a:latin typeface="Calibri" charset="0"/>
            </a:endParaRPr>
          </a:p>
        </p:txBody>
      </p:sp>
      <p:sp>
        <p:nvSpPr>
          <p:cNvPr id="1229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sz="2400" dirty="0">
              <a:latin typeface="Calibri" charset="0"/>
            </a:endParaRPr>
          </a:p>
          <a:p>
            <a:pPr lvl="1">
              <a:buFontTx/>
              <a:buNone/>
            </a:pPr>
            <a:endParaRPr lang="en-US" sz="2400" dirty="0">
              <a:latin typeface="Calibri" charset="0"/>
            </a:endParaRPr>
          </a:p>
          <a:p>
            <a:pPr lvl="1">
              <a:buFontTx/>
              <a:buNone/>
            </a:pPr>
            <a:endParaRPr lang="en-US" sz="2400" dirty="0">
              <a:latin typeface="Calibri" charset="0"/>
            </a:endParaRPr>
          </a:p>
          <a:p>
            <a:pPr lvl="1">
              <a:buFontTx/>
              <a:buNone/>
            </a:pPr>
            <a:endParaRPr lang="en-US" sz="2400" dirty="0">
              <a:latin typeface="Calibri" charset="0"/>
            </a:endParaRPr>
          </a:p>
          <a:p>
            <a:pPr lvl="1"/>
            <a:endParaRPr lang="en-US" sz="2400" dirty="0">
              <a:latin typeface="Calibri" charset="0"/>
            </a:endParaRPr>
          </a:p>
          <a:p>
            <a:pPr lvl="1"/>
            <a:endParaRPr lang="en-US" sz="2400" dirty="0">
              <a:latin typeface="Calibri" charset="0"/>
            </a:endParaRPr>
          </a:p>
        </p:txBody>
      </p:sp>
      <p:graphicFrame>
        <p:nvGraphicFramePr>
          <p:cNvPr id="1229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540381"/>
              </p:ext>
            </p:extLst>
          </p:nvPr>
        </p:nvGraphicFramePr>
        <p:xfrm>
          <a:off x="635605" y="1757750"/>
          <a:ext cx="4683125" cy="318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3" name="Equation" r:id="rId3" imgW="2197100" imgH="1498600" progId="Equation.3">
                  <p:embed/>
                </p:oleObj>
              </mc:Choice>
              <mc:Fallback>
                <p:oleObj name="Equation" r:id="rId3" imgW="2197100" imgH="149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605" y="1757750"/>
                        <a:ext cx="4683125" cy="318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543769" y="6324600"/>
            <a:ext cx="41630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[</a:t>
            </a:r>
            <a:r>
              <a:rPr lang="en-US" dirty="0" smtClean="0"/>
              <a:t>Yue</a:t>
            </a:r>
            <a:r>
              <a:rPr lang="en-US" dirty="0"/>
              <a:t> </a:t>
            </a:r>
            <a:r>
              <a:rPr lang="en-US" dirty="0" smtClean="0"/>
              <a:t>et al., 2010; </a:t>
            </a:r>
            <a:r>
              <a:rPr lang="en-US" dirty="0" err="1" smtClean="0"/>
              <a:t>Chapelle</a:t>
            </a:r>
            <a:r>
              <a:rPr lang="en-US" dirty="0" smtClean="0"/>
              <a:t> et al., 2012]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846297" y="1909340"/>
            <a:ext cx="28969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Aggregate features of</a:t>
            </a:r>
          </a:p>
          <a:p>
            <a:r>
              <a:rPr lang="en-US" sz="2400" dirty="0" smtClean="0"/>
              <a:t>all clicks in a query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0562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Inverse z-Test</a:t>
            </a:r>
            <a:endParaRPr lang="en-US" dirty="0">
              <a:latin typeface="Calibri" charset="0"/>
            </a:endParaRPr>
          </a:p>
        </p:txBody>
      </p:sp>
      <p:sp>
        <p:nvSpPr>
          <p:cNvPr id="1229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sz="2400" dirty="0">
              <a:latin typeface="Calibri" charset="0"/>
            </a:endParaRPr>
          </a:p>
          <a:p>
            <a:pPr lvl="1">
              <a:buFontTx/>
              <a:buNone/>
            </a:pPr>
            <a:endParaRPr lang="en-US" sz="2400" dirty="0">
              <a:latin typeface="Calibri" charset="0"/>
            </a:endParaRPr>
          </a:p>
          <a:p>
            <a:pPr lvl="1">
              <a:buFontTx/>
              <a:buNone/>
            </a:pPr>
            <a:endParaRPr lang="en-US" sz="2400" dirty="0">
              <a:latin typeface="Calibri" charset="0"/>
            </a:endParaRPr>
          </a:p>
          <a:p>
            <a:pPr lvl="1">
              <a:buFontTx/>
              <a:buNone/>
            </a:pPr>
            <a:endParaRPr lang="en-US" sz="2400" dirty="0">
              <a:latin typeface="Calibri" charset="0"/>
            </a:endParaRPr>
          </a:p>
          <a:p>
            <a:pPr lvl="1"/>
            <a:endParaRPr lang="en-US" sz="2400" dirty="0">
              <a:latin typeface="Calibri" charset="0"/>
            </a:endParaRPr>
          </a:p>
          <a:p>
            <a:pPr lvl="1"/>
            <a:endParaRPr lang="en-US" sz="2400" dirty="0">
              <a:latin typeface="Calibri" charset="0"/>
            </a:endParaRPr>
          </a:p>
        </p:txBody>
      </p:sp>
      <p:graphicFrame>
        <p:nvGraphicFramePr>
          <p:cNvPr id="1229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022618"/>
              </p:ext>
            </p:extLst>
          </p:nvPr>
        </p:nvGraphicFramePr>
        <p:xfrm>
          <a:off x="634298" y="1755423"/>
          <a:ext cx="4710113" cy="415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2" name="Equation" r:id="rId3" imgW="2209800" imgH="1955800" progId="Equation.3">
                  <p:embed/>
                </p:oleObj>
              </mc:Choice>
              <mc:Fallback>
                <p:oleObj name="Equation" r:id="rId3" imgW="2209800" imgH="195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298" y="1755423"/>
                        <a:ext cx="4710113" cy="415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543769" y="6324600"/>
            <a:ext cx="41630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[</a:t>
            </a:r>
            <a:r>
              <a:rPr lang="en-US" dirty="0" smtClean="0"/>
              <a:t>Yue</a:t>
            </a:r>
            <a:r>
              <a:rPr lang="en-US" dirty="0"/>
              <a:t> </a:t>
            </a:r>
            <a:r>
              <a:rPr lang="en-US" dirty="0" smtClean="0"/>
              <a:t>et al., 2010; </a:t>
            </a:r>
            <a:r>
              <a:rPr lang="en-US" dirty="0" err="1" smtClean="0"/>
              <a:t>Chapelle</a:t>
            </a:r>
            <a:r>
              <a:rPr lang="en-US" dirty="0" smtClean="0"/>
              <a:t> et al., 2012]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846297" y="1909340"/>
            <a:ext cx="28969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Aggregate features of</a:t>
            </a:r>
          </a:p>
          <a:p>
            <a:r>
              <a:rPr lang="en-US" sz="2400" dirty="0" smtClean="0"/>
              <a:t>all clicks in a query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846297" y="5028208"/>
            <a:ext cx="30933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Choose w</a:t>
            </a:r>
            <a:r>
              <a:rPr lang="en-US" sz="2400" baseline="30000" dirty="0" smtClean="0"/>
              <a:t>*</a:t>
            </a:r>
            <a:r>
              <a:rPr lang="en-US" sz="2400" dirty="0" smtClean="0"/>
              <a:t> to maximize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he resulting z-score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7238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ArXiv.org</a:t>
            </a:r>
            <a:r>
              <a:rPr lang="en-US" dirty="0" smtClean="0"/>
              <a:t> Experiments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5" b="85"/>
          <a:stretch>
            <a:fillRect/>
          </a:stretch>
        </p:blipFill>
        <p:spPr>
          <a:xfrm>
            <a:off x="1247422" y="1312335"/>
            <a:ext cx="6722492" cy="3697112"/>
          </a:xfrm>
        </p:spPr>
      </p:pic>
      <p:sp>
        <p:nvSpPr>
          <p:cNvPr id="5" name="TextBox 4"/>
          <p:cNvSpPr txBox="1"/>
          <p:nvPr/>
        </p:nvSpPr>
        <p:spPr>
          <a:xfrm>
            <a:off x="4233334" y="5119892"/>
            <a:ext cx="968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Baseline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487074" y="3033891"/>
            <a:ext cx="94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Learned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74919" y="5645834"/>
            <a:ext cx="3788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Trained on 6 interleaving experiments</a:t>
            </a:r>
          </a:p>
          <a:p>
            <a:r>
              <a:rPr lang="en-US" dirty="0" smtClean="0"/>
              <a:t>Tested on 12 interleaving experiments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543769" y="6324600"/>
            <a:ext cx="41630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[</a:t>
            </a:r>
            <a:r>
              <a:rPr lang="en-US" dirty="0" smtClean="0"/>
              <a:t>Yue</a:t>
            </a:r>
            <a:r>
              <a:rPr lang="en-US" dirty="0"/>
              <a:t> </a:t>
            </a:r>
            <a:r>
              <a:rPr lang="en-US" dirty="0" smtClean="0"/>
              <a:t>et al., 2010; </a:t>
            </a:r>
            <a:r>
              <a:rPr lang="en-US" dirty="0" err="1" smtClean="0"/>
              <a:t>Chapelle</a:t>
            </a:r>
            <a:r>
              <a:rPr lang="en-US" dirty="0" smtClean="0"/>
              <a:t> et al., 2012]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852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ArXiv.org</a:t>
            </a:r>
            <a:r>
              <a:rPr lang="en-US" dirty="0" smtClean="0"/>
              <a:t> Experiments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33334" y="5119892"/>
            <a:ext cx="968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Baseline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270566" y="3033891"/>
            <a:ext cx="2460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Ratio Learned / Baseline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rcRect t="316" b="316"/>
          <a:stretch>
            <a:fillRect/>
          </a:stretch>
        </p:blipFill>
        <p:spPr>
          <a:xfrm>
            <a:off x="1440411" y="1502303"/>
            <a:ext cx="6402723" cy="3521251"/>
          </a:xfrm>
        </p:spPr>
      </p:pic>
      <p:sp>
        <p:nvSpPr>
          <p:cNvPr id="10" name="TextBox 9"/>
          <p:cNvSpPr txBox="1"/>
          <p:nvPr/>
        </p:nvSpPr>
        <p:spPr>
          <a:xfrm>
            <a:off x="774919" y="5645834"/>
            <a:ext cx="3788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Trained on 6 interleaving experiments</a:t>
            </a:r>
          </a:p>
          <a:p>
            <a:r>
              <a:rPr lang="en-US" dirty="0" smtClean="0"/>
              <a:t>Tested on 12 interleaving experiments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0804" y="5645834"/>
            <a:ext cx="3929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Median relative score of 1.37</a:t>
            </a:r>
          </a:p>
          <a:p>
            <a:r>
              <a:rPr lang="en-US" b="1" dirty="0" smtClean="0"/>
              <a:t>Baseline requires 1.88 times more data </a:t>
            </a:r>
            <a:endParaRPr lang="en-US" b="1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543769" y="6324600"/>
            <a:ext cx="41630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[</a:t>
            </a:r>
            <a:r>
              <a:rPr lang="en-US" dirty="0" smtClean="0"/>
              <a:t>Yue</a:t>
            </a:r>
            <a:r>
              <a:rPr lang="en-US" dirty="0"/>
              <a:t> </a:t>
            </a:r>
            <a:r>
              <a:rPr lang="en-US" dirty="0" smtClean="0"/>
              <a:t>et al., 2010; </a:t>
            </a:r>
            <a:r>
              <a:rPr lang="en-US" dirty="0" err="1" smtClean="0"/>
              <a:t>Chapelle</a:t>
            </a:r>
            <a:r>
              <a:rPr lang="en-US" dirty="0" smtClean="0"/>
              <a:t> et al., 2012]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030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Yahoo! Experiments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33334" y="5119892"/>
            <a:ext cx="968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Baseline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487074" y="3033891"/>
            <a:ext cx="94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Learned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t="85" b="85"/>
          <a:stretch>
            <a:fillRect/>
          </a:stretch>
        </p:blipFill>
        <p:spPr>
          <a:xfrm>
            <a:off x="1382888" y="1524000"/>
            <a:ext cx="6461469" cy="3553559"/>
          </a:xfrm>
        </p:spPr>
      </p:pic>
      <p:sp>
        <p:nvSpPr>
          <p:cNvPr id="9" name="TextBox 8"/>
          <p:cNvSpPr txBox="1"/>
          <p:nvPr/>
        </p:nvSpPr>
        <p:spPr>
          <a:xfrm>
            <a:off x="774919" y="5645834"/>
            <a:ext cx="4050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Markets, 4-6 interleaving experiments</a:t>
            </a:r>
          </a:p>
          <a:p>
            <a:r>
              <a:rPr lang="en-US" dirty="0" smtClean="0"/>
              <a:t>Leave-one-market-out validation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543769" y="6324600"/>
            <a:ext cx="41630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[</a:t>
            </a:r>
            <a:r>
              <a:rPr lang="en-US" dirty="0" smtClean="0"/>
              <a:t>Yue</a:t>
            </a:r>
            <a:r>
              <a:rPr lang="en-US" dirty="0"/>
              <a:t> </a:t>
            </a:r>
            <a:r>
              <a:rPr lang="en-US" dirty="0" smtClean="0"/>
              <a:t>et al., 2010; </a:t>
            </a:r>
            <a:r>
              <a:rPr lang="en-US" dirty="0" err="1" smtClean="0"/>
              <a:t>Chapelle</a:t>
            </a:r>
            <a:r>
              <a:rPr lang="en-US" dirty="0" smtClean="0"/>
              <a:t> et al., 2012]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901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33334" y="5119892"/>
            <a:ext cx="968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Baseline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270566" y="3033891"/>
            <a:ext cx="2460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Ratio Learned / Baseline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Yahoo! Experiments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446" y="1417639"/>
            <a:ext cx="6256495" cy="36594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4919" y="5645834"/>
            <a:ext cx="4050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Markets, 4-6 interleaving experiments</a:t>
            </a:r>
          </a:p>
          <a:p>
            <a:r>
              <a:rPr lang="en-US" dirty="0" smtClean="0"/>
              <a:t>Leave-one-market-out validation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80804" y="5645834"/>
            <a:ext cx="3929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Median relative score of 1.25</a:t>
            </a:r>
          </a:p>
          <a:p>
            <a:r>
              <a:rPr lang="en-US" b="1" dirty="0" smtClean="0"/>
              <a:t>Baseline requires 1.56 times more data </a:t>
            </a:r>
            <a:endParaRPr lang="en-US" b="1" dirty="0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543769" y="6324600"/>
            <a:ext cx="41630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[</a:t>
            </a:r>
            <a:r>
              <a:rPr lang="en-US" dirty="0" smtClean="0"/>
              <a:t>Yue</a:t>
            </a:r>
            <a:r>
              <a:rPr lang="en-US" dirty="0"/>
              <a:t> </a:t>
            </a:r>
            <a:r>
              <a:rPr lang="en-US" dirty="0" smtClean="0"/>
              <a:t>et al., 2010; </a:t>
            </a:r>
            <a:r>
              <a:rPr lang="en-US" dirty="0" err="1" smtClean="0"/>
              <a:t>Chapelle</a:t>
            </a:r>
            <a:r>
              <a:rPr lang="en-US" dirty="0" smtClean="0"/>
              <a:t> et al., 2012]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216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Improving Interleaving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Can re-weight clicks based on importance</a:t>
            </a:r>
          </a:p>
          <a:p>
            <a:pPr lvl="1"/>
            <a:r>
              <a:rPr lang="en-US" dirty="0" smtClean="0"/>
              <a:t>Reduces noise</a:t>
            </a:r>
          </a:p>
          <a:p>
            <a:pPr lvl="1"/>
            <a:r>
              <a:rPr lang="en-US" dirty="0" smtClean="0"/>
              <a:t>Parameters correlated so hard to interpret</a:t>
            </a:r>
          </a:p>
          <a:p>
            <a:pPr lvl="1"/>
            <a:r>
              <a:rPr lang="en-US" dirty="0" smtClean="0"/>
              <a:t>Largest weight on “single click at rank &gt; 1”</a:t>
            </a:r>
          </a:p>
          <a:p>
            <a:pPr lvl="1"/>
            <a:endParaRPr lang="en-US" dirty="0"/>
          </a:p>
          <a:p>
            <a:r>
              <a:rPr lang="en-US" dirty="0" smtClean="0"/>
              <a:t>Can alter the interleaving mechanism</a:t>
            </a:r>
          </a:p>
          <a:p>
            <a:pPr lvl="1"/>
            <a:r>
              <a:rPr lang="en-US" dirty="0" smtClean="0"/>
              <a:t>Probabilistic interleaving </a:t>
            </a:r>
            <a:r>
              <a:rPr lang="en-US" sz="2000" dirty="0" smtClean="0"/>
              <a:t>[Hofmann et al., 2011]</a:t>
            </a:r>
          </a:p>
          <a:p>
            <a:pPr lvl="1"/>
            <a:endParaRPr lang="en-US" sz="2000" dirty="0"/>
          </a:p>
          <a:p>
            <a:r>
              <a:rPr lang="en-US" dirty="0" smtClean="0"/>
              <a:t>Reusing interleaving usage data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282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Interleaving is an efficient and consistent online experiment framework.</a:t>
            </a:r>
          </a:p>
          <a:p>
            <a:endParaRPr lang="en-US" dirty="0" smtClean="0"/>
          </a:p>
          <a:p>
            <a:r>
              <a:rPr lang="en-US" dirty="0" smtClean="0"/>
              <a:t>How can we improve interleaving experiments?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800000"/>
                </a:solidFill>
              </a:rPr>
              <a:t>How do we efficiently schedule multiple interleaving experiments?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120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14" y="230802"/>
            <a:ext cx="2763091" cy="1061608"/>
          </a:xfrm>
          <a:prstGeom prst="rect">
            <a:avLst/>
          </a:prstGeom>
        </p:spPr>
      </p:pic>
      <p:pic>
        <p:nvPicPr>
          <p:cNvPr id="184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114114"/>
            <a:ext cx="16668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7" y="2709957"/>
            <a:ext cx="1518677" cy="151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611" y="3999608"/>
            <a:ext cx="1993153" cy="141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 descr="Logo_60wh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2613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 descr="yahoo_logo_800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0"/>
            <a:ext cx="256063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2" descr="C:\Users\yyue\Desktop\amazonlog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105" y="4495800"/>
            <a:ext cx="33766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3" descr="C:\Users\yyue\Desktop\bing-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92410"/>
            <a:ext cx="2514600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4" descr="C:\Users\yyue\Desktop\netflix_4c_white_logo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38475"/>
            <a:ext cx="18288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5" descr="C:\Users\yyue\Desktop\logo_facebook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806" y="349623"/>
            <a:ext cx="22288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6" descr="C:\Users\yyue\Desktop\720px-US-NLM-PubMed-Logo.svg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95800"/>
            <a:ext cx="20716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2" descr="C:\Users\yyue\Desktop\twitter-logo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15000"/>
            <a:ext cx="26860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7" y="5717988"/>
            <a:ext cx="16764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827338" y="2544763"/>
            <a:ext cx="3573462" cy="15700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88900" cap="flat" cmpd="sng">
            <a:solidFill>
              <a:schemeClr val="accent4">
                <a:lumMod val="75000"/>
              </a:schemeClr>
            </a:solidFill>
            <a:prstDash val="solid"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dirty="0">
                <a:ea typeface="+mn-ea"/>
              </a:rPr>
              <a:t>Information</a:t>
            </a:r>
          </a:p>
          <a:p>
            <a:pPr algn="ctr">
              <a:defRPr/>
            </a:pPr>
            <a:r>
              <a:rPr lang="en-US" sz="4800" dirty="0">
                <a:ea typeface="+mn-ea"/>
              </a:rPr>
              <a:t>Systems</a:t>
            </a:r>
          </a:p>
        </p:txBody>
      </p:sp>
      <p:pic>
        <p:nvPicPr>
          <p:cNvPr id="18449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638800"/>
            <a:ext cx="29718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0" descr="technorati-fav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841" y="107564"/>
            <a:ext cx="1385047" cy="149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734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Offline Post-hoc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Launch some ranking function on live traffic</a:t>
            </a:r>
          </a:p>
          <a:p>
            <a:pPr lvl="1"/>
            <a:r>
              <a:rPr lang="en-US" dirty="0" smtClean="0"/>
              <a:t>Collect usage data (clicks)</a:t>
            </a:r>
          </a:p>
          <a:p>
            <a:pPr lvl="1"/>
            <a:r>
              <a:rPr lang="en-US" dirty="0" smtClean="0"/>
              <a:t>Often beyond our control</a:t>
            </a:r>
          </a:p>
          <a:p>
            <a:pPr lvl="1"/>
            <a:endParaRPr lang="en-US" sz="2000" dirty="0"/>
          </a:p>
          <a:p>
            <a:r>
              <a:rPr lang="en-US" dirty="0" smtClean="0"/>
              <a:t>Do something with the data</a:t>
            </a:r>
            <a:endParaRPr lang="en-US" dirty="0"/>
          </a:p>
          <a:p>
            <a:pPr lvl="1"/>
            <a:r>
              <a:rPr lang="en-US" dirty="0"/>
              <a:t>U</a:t>
            </a:r>
            <a:r>
              <a:rPr lang="en-US" dirty="0" smtClean="0"/>
              <a:t>ser modeling, learning to rank,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endParaRPr lang="en-US" sz="2000" dirty="0"/>
          </a:p>
          <a:p>
            <a:r>
              <a:rPr lang="en-US" dirty="0" smtClean="0"/>
              <a:t>Did we improve anything?</a:t>
            </a:r>
          </a:p>
          <a:p>
            <a:pPr lvl="1"/>
            <a:r>
              <a:rPr lang="en-US" dirty="0" smtClean="0"/>
              <a:t>Often only evaluated on pre-collected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921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yyue\Desktop\020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24063"/>
            <a:ext cx="1600200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92113"/>
            <a:ext cx="2784475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3" descr="C:\Documents and Settings\yyue\Desktop\male_user_ic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400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3" descr="C:\Documents and Settings\yyue\Desktop\male_user_ic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3581400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 descr="C:\Documents and Settings\yyue\Desktop\male_user_ic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3581400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3" descr="C:\Documents and Settings\yyue\Desktop\male_user_ic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5" y="3581400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3" descr="C:\Documents and Settings\yyue\Desktop\male_user_ic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3581400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TextBox 11"/>
          <p:cNvSpPr txBox="1">
            <a:spLocks noChangeArrowheads="1"/>
          </p:cNvSpPr>
          <p:nvPr/>
        </p:nvSpPr>
        <p:spPr bwMode="auto">
          <a:xfrm>
            <a:off x="7848600" y="3429000"/>
            <a:ext cx="7159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000"/>
              <a:t>…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438400" y="4724400"/>
          <a:ext cx="4191000" cy="170681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397000"/>
                <a:gridCol w="1397000"/>
                <a:gridCol w="1397000"/>
              </a:tblGrid>
              <a:tr h="426641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Left wins</a:t>
                      </a:r>
                      <a:endParaRPr lang="en-US" sz="22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Right wins</a:t>
                      </a:r>
                      <a:endParaRPr lang="en-US" sz="2200" dirty="0"/>
                    </a:p>
                  </a:txBody>
                  <a:tcPr marT="45712" marB="45712"/>
                </a:tc>
              </a:tr>
              <a:tr h="42664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 </a:t>
                      </a:r>
                      <a:r>
                        <a:rPr lang="en-US" sz="2200" dirty="0" err="1" smtClean="0"/>
                        <a:t>vs</a:t>
                      </a:r>
                      <a:r>
                        <a:rPr lang="en-US" sz="2200" dirty="0" smtClean="0"/>
                        <a:t> B</a:t>
                      </a:r>
                      <a:endParaRPr lang="en-US" sz="22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200" b="1" dirty="0">
                        <a:solidFill>
                          <a:srgbClr val="C00000"/>
                        </a:solidFill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 marT="45712" marB="45712"/>
                </a:tc>
              </a:tr>
              <a:tr h="42664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 </a:t>
                      </a:r>
                      <a:r>
                        <a:rPr lang="en-US" sz="2200" dirty="0" err="1" smtClean="0"/>
                        <a:t>vs</a:t>
                      </a:r>
                      <a:r>
                        <a:rPr lang="en-US" sz="2200" dirty="0" smtClean="0"/>
                        <a:t> C</a:t>
                      </a:r>
                      <a:endParaRPr lang="en-US" sz="22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 marT="45712" marB="45712"/>
                </a:tc>
              </a:tr>
              <a:tr h="42664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vs</a:t>
                      </a:r>
                      <a:r>
                        <a:rPr lang="en-US" sz="2200" baseline="0" dirty="0" smtClean="0"/>
                        <a:t> C</a:t>
                      </a:r>
                      <a:endParaRPr lang="en-US" sz="22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 marT="45712" marB="45712"/>
                </a:tc>
              </a:tr>
            </a:tbl>
          </a:graphicData>
        </a:graphic>
      </p:graphicFrame>
      <p:sp>
        <p:nvSpPr>
          <p:cNvPr id="24608" name="TextBox 15"/>
          <p:cNvSpPr txBox="1">
            <a:spLocks noChangeArrowheads="1"/>
          </p:cNvSpPr>
          <p:nvPr/>
        </p:nvSpPr>
        <p:spPr bwMode="auto">
          <a:xfrm>
            <a:off x="722313" y="1916113"/>
            <a:ext cx="1903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Interleave A vs B</a:t>
            </a:r>
          </a:p>
        </p:txBody>
      </p:sp>
    </p:spTree>
    <p:extLst>
      <p:ext uri="{BB962C8B-B14F-4D97-AF65-F5344CB8AC3E}">
        <p14:creationId xmlns:p14="http://schemas.microsoft.com/office/powerpoint/2010/main" val="2706140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yyue\Desktop\020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24063"/>
            <a:ext cx="1600200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392113"/>
            <a:ext cx="2784475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3" descr="C:\Documents and Settings\yyue\Desktop\male_user_ic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400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3" descr="C:\Documents and Settings\yyue\Desktop\male_user_ic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3581400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3" descr="C:\Documents and Settings\yyue\Desktop\male_user_ic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3581400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3" descr="C:\Documents and Settings\yyue\Desktop\male_user_ic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5" y="3581400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3" descr="C:\Documents and Settings\yyue\Desktop\male_user_ic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3581400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TextBox 11"/>
          <p:cNvSpPr txBox="1">
            <a:spLocks noChangeArrowheads="1"/>
          </p:cNvSpPr>
          <p:nvPr/>
        </p:nvSpPr>
        <p:spPr bwMode="auto">
          <a:xfrm>
            <a:off x="7848600" y="3429000"/>
            <a:ext cx="7159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000"/>
              <a:t>…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438400" y="4724400"/>
          <a:ext cx="4191000" cy="170681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397000"/>
                <a:gridCol w="1397000"/>
                <a:gridCol w="1397000"/>
              </a:tblGrid>
              <a:tr h="426641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Left wins</a:t>
                      </a:r>
                      <a:endParaRPr lang="en-US" sz="22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Right wins</a:t>
                      </a:r>
                      <a:endParaRPr lang="en-US" sz="2200" dirty="0"/>
                    </a:p>
                  </a:txBody>
                  <a:tcPr marT="45712" marB="45712"/>
                </a:tc>
              </a:tr>
              <a:tr h="42664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 </a:t>
                      </a:r>
                      <a:r>
                        <a:rPr lang="en-US" sz="2200" dirty="0" err="1" smtClean="0"/>
                        <a:t>vs</a:t>
                      </a:r>
                      <a:r>
                        <a:rPr lang="en-US" sz="2200" dirty="0" smtClean="0"/>
                        <a:t> B</a:t>
                      </a:r>
                      <a:endParaRPr lang="en-US" sz="22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</a:t>
                      </a:r>
                      <a:endParaRPr lang="en-US" sz="22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 marT="45712" marB="45712"/>
                </a:tc>
              </a:tr>
              <a:tr h="42664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 </a:t>
                      </a:r>
                      <a:r>
                        <a:rPr lang="en-US" sz="2200" dirty="0" err="1" smtClean="0"/>
                        <a:t>vs</a:t>
                      </a:r>
                      <a:r>
                        <a:rPr lang="en-US" sz="2200" dirty="0" smtClean="0"/>
                        <a:t> C</a:t>
                      </a:r>
                      <a:endParaRPr lang="en-US" sz="22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200" b="1" dirty="0">
                        <a:solidFill>
                          <a:srgbClr val="C00000"/>
                        </a:solidFill>
                      </a:endParaRPr>
                    </a:p>
                  </a:txBody>
                  <a:tcPr marT="45712" marB="45712"/>
                </a:tc>
              </a:tr>
              <a:tr h="42664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vs</a:t>
                      </a:r>
                      <a:r>
                        <a:rPr lang="en-US" sz="2200" baseline="0" dirty="0" smtClean="0"/>
                        <a:t> C</a:t>
                      </a:r>
                      <a:endParaRPr lang="en-US" sz="22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 marT="45712" marB="45712"/>
                </a:tc>
              </a:tr>
            </a:tbl>
          </a:graphicData>
        </a:graphic>
      </p:graphicFrame>
      <p:sp>
        <p:nvSpPr>
          <p:cNvPr id="25632" name="TextBox 15"/>
          <p:cNvSpPr txBox="1">
            <a:spLocks noChangeArrowheads="1"/>
          </p:cNvSpPr>
          <p:nvPr/>
        </p:nvSpPr>
        <p:spPr bwMode="auto">
          <a:xfrm>
            <a:off x="2017713" y="1916113"/>
            <a:ext cx="1916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Interleave A vs C</a:t>
            </a:r>
          </a:p>
        </p:txBody>
      </p:sp>
    </p:spTree>
    <p:extLst>
      <p:ext uri="{BB962C8B-B14F-4D97-AF65-F5344CB8AC3E}">
        <p14:creationId xmlns:p14="http://schemas.microsoft.com/office/powerpoint/2010/main" val="2104514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yyue\Desktop\020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024063"/>
            <a:ext cx="1600200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25" y="392113"/>
            <a:ext cx="2784475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3" descr="C:\Documents and Settings\yyue\Desktop\male_user_ic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400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3" descr="C:\Documents and Settings\yyue\Desktop\male_user_ic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3581400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3" descr="C:\Documents and Settings\yyue\Desktop\male_user_ic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3581400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3" descr="C:\Documents and Settings\yyue\Desktop\male_user_ic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5" y="3581400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3" descr="C:\Documents and Settings\yyue\Desktop\male_user_ic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3581400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TextBox 11"/>
          <p:cNvSpPr txBox="1">
            <a:spLocks noChangeArrowheads="1"/>
          </p:cNvSpPr>
          <p:nvPr/>
        </p:nvSpPr>
        <p:spPr bwMode="auto">
          <a:xfrm>
            <a:off x="7848600" y="3429000"/>
            <a:ext cx="7159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000"/>
              <a:t>…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438400" y="4724400"/>
          <a:ext cx="4191000" cy="170681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397000"/>
                <a:gridCol w="1397000"/>
                <a:gridCol w="1397000"/>
              </a:tblGrid>
              <a:tr h="426641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Left wins</a:t>
                      </a:r>
                      <a:endParaRPr lang="en-US" sz="22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Right wins</a:t>
                      </a:r>
                      <a:endParaRPr lang="en-US" sz="2200" dirty="0"/>
                    </a:p>
                  </a:txBody>
                  <a:tcPr marT="45712" marB="45712"/>
                </a:tc>
              </a:tr>
              <a:tr h="42664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 </a:t>
                      </a:r>
                      <a:r>
                        <a:rPr lang="en-US" sz="2200" dirty="0" err="1" smtClean="0"/>
                        <a:t>vs</a:t>
                      </a:r>
                      <a:r>
                        <a:rPr lang="en-US" sz="2200" dirty="0" smtClean="0"/>
                        <a:t> B</a:t>
                      </a:r>
                      <a:endParaRPr lang="en-US" sz="22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</a:t>
                      </a:r>
                      <a:endParaRPr lang="en-US" sz="22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/>
                </a:tc>
              </a:tr>
              <a:tr h="42664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 </a:t>
                      </a:r>
                      <a:r>
                        <a:rPr lang="en-US" sz="2200" dirty="0" err="1" smtClean="0"/>
                        <a:t>vs</a:t>
                      </a:r>
                      <a:r>
                        <a:rPr lang="en-US" sz="2200" dirty="0" smtClean="0"/>
                        <a:t> C</a:t>
                      </a:r>
                      <a:endParaRPr lang="en-US" sz="22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/>
                </a:tc>
              </a:tr>
              <a:tr h="42664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vs</a:t>
                      </a:r>
                      <a:r>
                        <a:rPr lang="en-US" sz="2200" baseline="0" dirty="0" smtClean="0"/>
                        <a:t> C</a:t>
                      </a:r>
                      <a:endParaRPr lang="en-US" sz="22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200" b="1" dirty="0">
                        <a:solidFill>
                          <a:srgbClr val="C00000"/>
                        </a:solidFill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 marT="45712" marB="45712"/>
                </a:tc>
              </a:tr>
            </a:tbl>
          </a:graphicData>
        </a:graphic>
      </p:graphicFrame>
      <p:sp>
        <p:nvSpPr>
          <p:cNvPr id="26656" name="TextBox 15"/>
          <p:cNvSpPr txBox="1">
            <a:spLocks noChangeArrowheads="1"/>
          </p:cNvSpPr>
          <p:nvPr/>
        </p:nvSpPr>
        <p:spPr bwMode="auto">
          <a:xfrm>
            <a:off x="3465513" y="1916113"/>
            <a:ext cx="1941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Interleave B vs C</a:t>
            </a:r>
          </a:p>
        </p:txBody>
      </p:sp>
    </p:spTree>
    <p:extLst>
      <p:ext uri="{BB962C8B-B14F-4D97-AF65-F5344CB8AC3E}">
        <p14:creationId xmlns:p14="http://schemas.microsoft.com/office/powerpoint/2010/main" val="3138786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yyue\Desktop\020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24063"/>
            <a:ext cx="1600200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5" y="392113"/>
            <a:ext cx="2784475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3" descr="C:\Documents and Settings\yyue\Desktop\male_user_ic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400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3" descr="C:\Documents and Settings\yyue\Desktop\male_user_ic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3581400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3" descr="C:\Documents and Settings\yyue\Desktop\male_user_ic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3581400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3" descr="C:\Documents and Settings\yyue\Desktop\male_user_ic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5" y="3581400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3" descr="C:\Documents and Settings\yyue\Desktop\male_user_ic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3581400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TextBox 11"/>
          <p:cNvSpPr txBox="1">
            <a:spLocks noChangeArrowheads="1"/>
          </p:cNvSpPr>
          <p:nvPr/>
        </p:nvSpPr>
        <p:spPr bwMode="auto">
          <a:xfrm>
            <a:off x="7848600" y="3429000"/>
            <a:ext cx="7159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000"/>
              <a:t>…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438400" y="4724400"/>
          <a:ext cx="4191000" cy="170681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397000"/>
                <a:gridCol w="1397000"/>
                <a:gridCol w="1397000"/>
              </a:tblGrid>
              <a:tr h="426641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Left wins</a:t>
                      </a:r>
                      <a:endParaRPr lang="en-US" sz="22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Right wins</a:t>
                      </a:r>
                      <a:endParaRPr lang="en-US" sz="2200" dirty="0"/>
                    </a:p>
                  </a:txBody>
                  <a:tcPr marT="45712" marB="45712"/>
                </a:tc>
              </a:tr>
              <a:tr h="42664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 </a:t>
                      </a:r>
                      <a:r>
                        <a:rPr lang="en-US" sz="2200" dirty="0" err="1" smtClean="0"/>
                        <a:t>vs</a:t>
                      </a:r>
                      <a:r>
                        <a:rPr lang="en-US" sz="2200" dirty="0" smtClean="0"/>
                        <a:t> B</a:t>
                      </a:r>
                      <a:endParaRPr lang="en-US" sz="22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</a:t>
                      </a:r>
                      <a:endParaRPr lang="en-US" sz="22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200" b="1" dirty="0">
                        <a:solidFill>
                          <a:srgbClr val="C00000"/>
                        </a:solidFill>
                      </a:endParaRPr>
                    </a:p>
                  </a:txBody>
                  <a:tcPr marT="45712" marB="45712"/>
                </a:tc>
              </a:tr>
              <a:tr h="42664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 </a:t>
                      </a:r>
                      <a:r>
                        <a:rPr lang="en-US" sz="2200" dirty="0" err="1" smtClean="0"/>
                        <a:t>vs</a:t>
                      </a:r>
                      <a:r>
                        <a:rPr lang="en-US" sz="2200" dirty="0" smtClean="0"/>
                        <a:t> C</a:t>
                      </a:r>
                      <a:endParaRPr lang="en-US" sz="22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/>
                </a:tc>
              </a:tr>
              <a:tr h="42664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vs</a:t>
                      </a:r>
                      <a:r>
                        <a:rPr lang="en-US" sz="2200" baseline="0" dirty="0" smtClean="0"/>
                        <a:t> C</a:t>
                      </a:r>
                      <a:endParaRPr lang="en-US" sz="22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 marT="45712" marB="45712"/>
                </a:tc>
              </a:tr>
            </a:tbl>
          </a:graphicData>
        </a:graphic>
      </p:graphicFrame>
      <p:sp>
        <p:nvSpPr>
          <p:cNvPr id="27680" name="TextBox 15"/>
          <p:cNvSpPr txBox="1">
            <a:spLocks noChangeArrowheads="1"/>
          </p:cNvSpPr>
          <p:nvPr/>
        </p:nvSpPr>
        <p:spPr bwMode="auto">
          <a:xfrm>
            <a:off x="4989513" y="1916113"/>
            <a:ext cx="1903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Interleave A vs B</a:t>
            </a:r>
          </a:p>
        </p:txBody>
      </p:sp>
    </p:spTree>
    <p:extLst>
      <p:ext uri="{BB962C8B-B14F-4D97-AF65-F5344CB8AC3E}">
        <p14:creationId xmlns:p14="http://schemas.microsoft.com/office/powerpoint/2010/main" val="2184683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yyue\Desktop\020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24063"/>
            <a:ext cx="1600200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5" y="392113"/>
            <a:ext cx="2784475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3" descr="C:\Documents and Settings\yyue\Desktop\male_user_ic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400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3" descr="C:\Documents and Settings\yyue\Desktop\male_user_ic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3581400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3" descr="C:\Documents and Settings\yyue\Desktop\male_user_ic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3581400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3" descr="C:\Documents and Settings\yyue\Desktop\male_user_ic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5" y="3581400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3" descr="C:\Documents and Settings\yyue\Desktop\male_user_ic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3581400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TextBox 11"/>
          <p:cNvSpPr txBox="1">
            <a:spLocks noChangeArrowheads="1"/>
          </p:cNvSpPr>
          <p:nvPr/>
        </p:nvSpPr>
        <p:spPr bwMode="auto">
          <a:xfrm>
            <a:off x="7848600" y="3429000"/>
            <a:ext cx="7159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000"/>
              <a:t>…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438400" y="4724400"/>
          <a:ext cx="4191000" cy="170681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397000"/>
                <a:gridCol w="1397000"/>
                <a:gridCol w="1397000"/>
              </a:tblGrid>
              <a:tr h="426641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Left wins</a:t>
                      </a:r>
                      <a:endParaRPr lang="en-US" sz="22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Right wins</a:t>
                      </a:r>
                      <a:endParaRPr lang="en-US" sz="2200" dirty="0"/>
                    </a:p>
                  </a:txBody>
                  <a:tcPr marT="45712" marB="45712"/>
                </a:tc>
              </a:tr>
              <a:tr h="42664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 </a:t>
                      </a:r>
                      <a:r>
                        <a:rPr lang="en-US" sz="2200" dirty="0" err="1" smtClean="0"/>
                        <a:t>vs</a:t>
                      </a:r>
                      <a:r>
                        <a:rPr lang="en-US" sz="2200" dirty="0" smtClean="0"/>
                        <a:t> B</a:t>
                      </a:r>
                      <a:endParaRPr lang="en-US" sz="22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</a:t>
                      </a:r>
                      <a:endParaRPr lang="en-US" sz="22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200" b="1" dirty="0">
                        <a:solidFill>
                          <a:srgbClr val="C00000"/>
                        </a:solidFill>
                      </a:endParaRPr>
                    </a:p>
                  </a:txBody>
                  <a:tcPr marT="45712" marB="45712"/>
                </a:tc>
              </a:tr>
              <a:tr h="42664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 </a:t>
                      </a:r>
                      <a:r>
                        <a:rPr lang="en-US" sz="2200" dirty="0" err="1" smtClean="0"/>
                        <a:t>vs</a:t>
                      </a:r>
                      <a:r>
                        <a:rPr lang="en-US" sz="2200" dirty="0" smtClean="0"/>
                        <a:t> C</a:t>
                      </a:r>
                      <a:endParaRPr lang="en-US" sz="22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/>
                </a:tc>
              </a:tr>
              <a:tr h="42664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vs</a:t>
                      </a:r>
                      <a:r>
                        <a:rPr lang="en-US" sz="2200" baseline="0" dirty="0" smtClean="0"/>
                        <a:t> C</a:t>
                      </a:r>
                      <a:endParaRPr lang="en-US" sz="22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 marT="45712" marB="45712"/>
                </a:tc>
              </a:tr>
            </a:tbl>
          </a:graphicData>
        </a:graphic>
      </p:graphicFrame>
      <p:sp>
        <p:nvSpPr>
          <p:cNvPr id="27680" name="TextBox 15"/>
          <p:cNvSpPr txBox="1">
            <a:spLocks noChangeArrowheads="1"/>
          </p:cNvSpPr>
          <p:nvPr/>
        </p:nvSpPr>
        <p:spPr bwMode="auto">
          <a:xfrm>
            <a:off x="4989513" y="1916113"/>
            <a:ext cx="1903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Interleave A vs B</a:t>
            </a:r>
          </a:p>
        </p:txBody>
      </p:sp>
      <p:sp>
        <p:nvSpPr>
          <p:cNvPr id="3" name="Rectangle 2"/>
          <p:cNvSpPr/>
          <p:nvPr/>
        </p:nvSpPr>
        <p:spPr>
          <a:xfrm>
            <a:off x="-205619" y="-84667"/>
            <a:ext cx="9772952" cy="712409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72881" y="2996624"/>
            <a:ext cx="6068088" cy="5847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Exploration / Exploitation Tradeoff!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59424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Identifying Best Retrieval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Tournament</a:t>
            </a:r>
          </a:p>
          <a:p>
            <a:pPr lvl="1"/>
            <a:r>
              <a:rPr lang="en-US" sz="2200" dirty="0" smtClean="0"/>
              <a:t>E.g., tennis</a:t>
            </a:r>
          </a:p>
          <a:p>
            <a:pPr lvl="1"/>
            <a:r>
              <a:rPr lang="en-US" sz="2200" dirty="0" smtClean="0"/>
              <a:t>Eliminated by an arbitrary player</a:t>
            </a:r>
          </a:p>
          <a:p>
            <a:endParaRPr lang="en-US" sz="1000" dirty="0"/>
          </a:p>
          <a:p>
            <a:r>
              <a:rPr lang="en-US" sz="2800" dirty="0" smtClean="0"/>
              <a:t>Champion</a:t>
            </a:r>
          </a:p>
          <a:p>
            <a:pPr lvl="1"/>
            <a:r>
              <a:rPr lang="en-US" sz="2200" dirty="0" smtClean="0"/>
              <a:t>E.g., boxing</a:t>
            </a:r>
          </a:p>
          <a:p>
            <a:pPr lvl="1"/>
            <a:r>
              <a:rPr lang="en-US" sz="2200" dirty="0"/>
              <a:t>E</a:t>
            </a:r>
            <a:r>
              <a:rPr lang="en-US" sz="2200" dirty="0" smtClean="0"/>
              <a:t>liminated by champion 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sz="2800" dirty="0" smtClean="0"/>
              <a:t>Swiss</a:t>
            </a:r>
          </a:p>
          <a:p>
            <a:pPr lvl="1"/>
            <a:r>
              <a:rPr lang="en-US" sz="2200" dirty="0" smtClean="0"/>
              <a:t>E.g., group rounds </a:t>
            </a:r>
          </a:p>
          <a:p>
            <a:pPr lvl="1"/>
            <a:r>
              <a:rPr lang="en-US" sz="2200" dirty="0" smtClean="0"/>
              <a:t>Eliminated based on overall record</a:t>
            </a:r>
            <a:endParaRPr lang="en-US" sz="2200" dirty="0"/>
          </a:p>
        </p:txBody>
      </p:sp>
      <p:sp>
        <p:nvSpPr>
          <p:cNvPr id="7" name="Oval 6"/>
          <p:cNvSpPr/>
          <p:nvPr/>
        </p:nvSpPr>
        <p:spPr>
          <a:xfrm>
            <a:off x="7638724" y="1755421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638724" y="2069458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38724" y="2391663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38724" y="2713868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7894777" y="1816995"/>
            <a:ext cx="229370" cy="357613"/>
          </a:xfrm>
          <a:prstGeom prst="righ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ight Brace 11"/>
          <p:cNvSpPr/>
          <p:nvPr/>
        </p:nvSpPr>
        <p:spPr>
          <a:xfrm>
            <a:off x="7894777" y="2462771"/>
            <a:ext cx="229370" cy="357613"/>
          </a:xfrm>
          <a:prstGeom prst="righ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ight Brace 12"/>
          <p:cNvSpPr/>
          <p:nvPr/>
        </p:nvSpPr>
        <p:spPr>
          <a:xfrm>
            <a:off x="8208817" y="2000954"/>
            <a:ext cx="337127" cy="636231"/>
          </a:xfrm>
          <a:prstGeom prst="righ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638724" y="3445298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638724" y="3767503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38724" y="4089708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15" idx="6"/>
          </p:cNvCxnSpPr>
          <p:nvPr/>
        </p:nvCxnSpPr>
        <p:spPr>
          <a:xfrm>
            <a:off x="7776072" y="3530201"/>
            <a:ext cx="573401" cy="26216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6" idx="6"/>
          </p:cNvCxnSpPr>
          <p:nvPr/>
        </p:nvCxnSpPr>
        <p:spPr>
          <a:xfrm>
            <a:off x="7776072" y="3852406"/>
            <a:ext cx="55328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776072" y="3912441"/>
            <a:ext cx="573401" cy="25739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7638724" y="5135737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38724" y="5650851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124147" y="5135737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124147" y="5650851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stCxn id="26" idx="5"/>
            <a:endCxn id="29" idx="1"/>
          </p:cNvCxnSpPr>
          <p:nvPr/>
        </p:nvCxnSpPr>
        <p:spPr>
          <a:xfrm>
            <a:off x="7755958" y="5280675"/>
            <a:ext cx="388303" cy="39504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8" idx="3"/>
            <a:endCxn id="27" idx="7"/>
          </p:cNvCxnSpPr>
          <p:nvPr/>
        </p:nvCxnSpPr>
        <p:spPr>
          <a:xfrm flipH="1">
            <a:off x="7755958" y="5280675"/>
            <a:ext cx="388303" cy="39504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6" idx="6"/>
            <a:endCxn id="28" idx="2"/>
          </p:cNvCxnSpPr>
          <p:nvPr/>
        </p:nvCxnSpPr>
        <p:spPr>
          <a:xfrm>
            <a:off x="7776072" y="5220640"/>
            <a:ext cx="34807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8" idx="4"/>
            <a:endCxn id="29" idx="0"/>
          </p:cNvCxnSpPr>
          <p:nvPr/>
        </p:nvCxnSpPr>
        <p:spPr>
          <a:xfrm>
            <a:off x="8192821" y="5305542"/>
            <a:ext cx="0" cy="34530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6" idx="4"/>
            <a:endCxn id="27" idx="0"/>
          </p:cNvCxnSpPr>
          <p:nvPr/>
        </p:nvCxnSpPr>
        <p:spPr>
          <a:xfrm>
            <a:off x="7707398" y="5305542"/>
            <a:ext cx="0" cy="34530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7" idx="6"/>
            <a:endCxn id="29" idx="2"/>
          </p:cNvCxnSpPr>
          <p:nvPr/>
        </p:nvCxnSpPr>
        <p:spPr>
          <a:xfrm>
            <a:off x="7776072" y="5735754"/>
            <a:ext cx="34807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8329359" y="3767503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8325271" y="3767576"/>
            <a:ext cx="137348" cy="16980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08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Tournaments are Bad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Two bad retrieval functions are dueling</a:t>
            </a:r>
            <a:endParaRPr lang="en-US" sz="2400" dirty="0" smtClean="0"/>
          </a:p>
          <a:p>
            <a:endParaRPr lang="en-US" sz="2800" dirty="0"/>
          </a:p>
          <a:p>
            <a:r>
              <a:rPr lang="en-US" sz="2800" dirty="0" smtClean="0"/>
              <a:t>They are similar to each other</a:t>
            </a:r>
          </a:p>
          <a:p>
            <a:pPr lvl="1"/>
            <a:r>
              <a:rPr lang="en-US" sz="2400" dirty="0" smtClean="0"/>
              <a:t>Takes a long time to decide winner</a:t>
            </a:r>
          </a:p>
          <a:p>
            <a:pPr lvl="1"/>
            <a:r>
              <a:rPr lang="en-US" sz="2400" dirty="0" smtClean="0"/>
              <a:t>Can’t make progress in tournament until deciding 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Suffer very high regret for each comparison</a:t>
            </a:r>
          </a:p>
          <a:p>
            <a:pPr lvl="1"/>
            <a:r>
              <a:rPr lang="en-US" sz="2400" dirty="0" smtClean="0"/>
              <a:t>Could have been using better retrieval functions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7570050" y="1892571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570050" y="2206608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570050" y="2528813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570050" y="2851018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7826103" y="1954145"/>
            <a:ext cx="229370" cy="357613"/>
          </a:xfrm>
          <a:prstGeom prst="righ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7826103" y="2599921"/>
            <a:ext cx="229370" cy="357613"/>
          </a:xfrm>
          <a:prstGeom prst="righ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8140143" y="2138104"/>
            <a:ext cx="337127" cy="636231"/>
          </a:xfrm>
          <a:prstGeom prst="righ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87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Champion is Good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champion gets better fast</a:t>
            </a:r>
          </a:p>
          <a:p>
            <a:pPr lvl="1"/>
            <a:r>
              <a:rPr lang="en-US" sz="2400" dirty="0" smtClean="0"/>
              <a:t>If starts out bad, quickly gets replaced</a:t>
            </a:r>
          </a:p>
          <a:p>
            <a:pPr lvl="1"/>
            <a:r>
              <a:rPr lang="en-US" sz="2400" dirty="0" smtClean="0"/>
              <a:t>Duel against each competitor in round robin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Treat sequence of champions as a random walk</a:t>
            </a:r>
            <a:endParaRPr lang="en-US" sz="2400" dirty="0" smtClean="0"/>
          </a:p>
          <a:p>
            <a:pPr lvl="1"/>
            <a:r>
              <a:rPr lang="en-US" sz="2400" dirty="0"/>
              <a:t>L</a:t>
            </a:r>
            <a:r>
              <a:rPr lang="en-US" sz="2400" dirty="0" smtClean="0"/>
              <a:t>og number of rounds to arrive at best retrieval function</a:t>
            </a:r>
          </a:p>
        </p:txBody>
      </p:sp>
      <p:sp>
        <p:nvSpPr>
          <p:cNvPr id="4" name="Oval 3"/>
          <p:cNvSpPr/>
          <p:nvPr/>
        </p:nvSpPr>
        <p:spPr>
          <a:xfrm>
            <a:off x="7487297" y="1921298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487297" y="2243503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487297" y="2565708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4" idx="6"/>
          </p:cNvCxnSpPr>
          <p:nvPr/>
        </p:nvCxnSpPr>
        <p:spPr>
          <a:xfrm>
            <a:off x="7624645" y="2006201"/>
            <a:ext cx="573401" cy="26216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6"/>
          </p:cNvCxnSpPr>
          <p:nvPr/>
        </p:nvCxnSpPr>
        <p:spPr>
          <a:xfrm>
            <a:off x="7624645" y="2328406"/>
            <a:ext cx="55328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624645" y="2388441"/>
            <a:ext cx="573401" cy="25739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8177932" y="2243503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15412" y="5851238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111229" y="5851238"/>
            <a:ext cx="137348" cy="16980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85879" y="5851238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325946" y="5851238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96263" y="5851238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911329" y="5851238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315716" y="5851238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11533" y="5851238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086183" y="5851238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926250" y="5851238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496567" y="5851238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511633" y="5851238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6705406" y="6318436"/>
            <a:ext cx="19813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[Yue</a:t>
            </a:r>
            <a:r>
              <a:rPr lang="en-US" dirty="0"/>
              <a:t> </a:t>
            </a:r>
            <a:r>
              <a:rPr lang="en-US" dirty="0" smtClean="0"/>
              <a:t>et al., </a:t>
            </a:r>
            <a:r>
              <a:rPr lang="en-US" dirty="0"/>
              <a:t>2009]</a:t>
            </a:r>
          </a:p>
        </p:txBody>
      </p:sp>
      <p:sp>
        <p:nvSpPr>
          <p:cNvPr id="24" name="Right Brace 23"/>
          <p:cNvSpPr/>
          <p:nvPr/>
        </p:nvSpPr>
        <p:spPr>
          <a:xfrm rot="16200000">
            <a:off x="4022263" y="3740561"/>
            <a:ext cx="304800" cy="3356193"/>
          </a:xfrm>
          <a:prstGeom prst="righ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192566" y="4768334"/>
            <a:ext cx="4103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One of these will become next champion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8177932" y="2243503"/>
            <a:ext cx="137348" cy="16980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03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4511633" y="5851238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11633" y="5851238"/>
            <a:ext cx="137348" cy="16980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Champion is Good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champion gets better fast</a:t>
            </a:r>
          </a:p>
          <a:p>
            <a:pPr lvl="1"/>
            <a:r>
              <a:rPr lang="en-US" sz="2400" dirty="0" smtClean="0"/>
              <a:t>If starts out bad, quickly gets replaced</a:t>
            </a:r>
          </a:p>
          <a:p>
            <a:pPr lvl="1"/>
            <a:r>
              <a:rPr lang="en-US" sz="2400" dirty="0" smtClean="0"/>
              <a:t>Duel against each competitor in round robin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Treat sequence of champions as a random walk</a:t>
            </a:r>
            <a:endParaRPr lang="en-US" sz="2400" dirty="0" smtClean="0"/>
          </a:p>
          <a:p>
            <a:pPr lvl="1"/>
            <a:r>
              <a:rPr lang="en-US" sz="2400" dirty="0" smtClean="0"/>
              <a:t>Log number of rounds to arrive at best retrieval function</a:t>
            </a:r>
          </a:p>
        </p:txBody>
      </p:sp>
      <p:sp>
        <p:nvSpPr>
          <p:cNvPr id="4" name="Oval 3"/>
          <p:cNvSpPr/>
          <p:nvPr/>
        </p:nvSpPr>
        <p:spPr>
          <a:xfrm>
            <a:off x="7487297" y="1921298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487297" y="2243503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487297" y="2565708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4" idx="6"/>
          </p:cNvCxnSpPr>
          <p:nvPr/>
        </p:nvCxnSpPr>
        <p:spPr>
          <a:xfrm>
            <a:off x="7624645" y="2006201"/>
            <a:ext cx="573401" cy="26216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6"/>
          </p:cNvCxnSpPr>
          <p:nvPr/>
        </p:nvCxnSpPr>
        <p:spPr>
          <a:xfrm>
            <a:off x="7624645" y="2328406"/>
            <a:ext cx="55328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624645" y="2388441"/>
            <a:ext cx="573401" cy="25739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8177932" y="2243503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15412" y="5851238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85879" y="5851238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325946" y="5851238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96263" y="5851238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911329" y="5851238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315716" y="5851238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11533" y="5851238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086183" y="5851238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926250" y="5851238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496567" y="5851238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6705406" y="6318436"/>
            <a:ext cx="19813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[Yue</a:t>
            </a:r>
            <a:r>
              <a:rPr lang="en-US" dirty="0"/>
              <a:t> </a:t>
            </a:r>
            <a:r>
              <a:rPr lang="en-US" dirty="0" smtClean="0"/>
              <a:t>et al., </a:t>
            </a:r>
            <a:r>
              <a:rPr lang="en-US" dirty="0"/>
              <a:t>2009]</a:t>
            </a:r>
          </a:p>
        </p:txBody>
      </p:sp>
      <p:sp>
        <p:nvSpPr>
          <p:cNvPr id="24" name="Right Brace 23"/>
          <p:cNvSpPr/>
          <p:nvPr/>
        </p:nvSpPr>
        <p:spPr>
          <a:xfrm rot="16200000">
            <a:off x="3207651" y="4555175"/>
            <a:ext cx="304800" cy="1726966"/>
          </a:xfrm>
          <a:prstGeom prst="righ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398841" y="4768334"/>
            <a:ext cx="4103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One of these will become next champion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107644" y="5851238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177932" y="2243503"/>
            <a:ext cx="137348" cy="16980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74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3315716" y="5851238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315716" y="5851238"/>
            <a:ext cx="137348" cy="16980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511633" y="5851238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Champion is Good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champion gets better fast</a:t>
            </a:r>
          </a:p>
          <a:p>
            <a:pPr lvl="1"/>
            <a:r>
              <a:rPr lang="en-US" sz="2400" dirty="0" smtClean="0"/>
              <a:t>If starts out bad, quickly gets replaced</a:t>
            </a:r>
          </a:p>
          <a:p>
            <a:pPr lvl="1"/>
            <a:r>
              <a:rPr lang="en-US" sz="2400" dirty="0" smtClean="0"/>
              <a:t>Duel against each competitor in round robin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Treat sequence of champions as a random walk</a:t>
            </a:r>
            <a:endParaRPr lang="en-US" sz="2400" dirty="0" smtClean="0"/>
          </a:p>
          <a:p>
            <a:pPr lvl="1"/>
            <a:r>
              <a:rPr lang="en-US" sz="2400" dirty="0" smtClean="0"/>
              <a:t>Log number of rounds to arrive at best retrieval function</a:t>
            </a:r>
          </a:p>
        </p:txBody>
      </p:sp>
      <p:sp>
        <p:nvSpPr>
          <p:cNvPr id="4" name="Oval 3"/>
          <p:cNvSpPr/>
          <p:nvPr/>
        </p:nvSpPr>
        <p:spPr>
          <a:xfrm>
            <a:off x="7487297" y="1921298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487297" y="2243503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487297" y="2565708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4" idx="6"/>
          </p:cNvCxnSpPr>
          <p:nvPr/>
        </p:nvCxnSpPr>
        <p:spPr>
          <a:xfrm>
            <a:off x="7624645" y="2006201"/>
            <a:ext cx="573401" cy="26216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6"/>
          </p:cNvCxnSpPr>
          <p:nvPr/>
        </p:nvCxnSpPr>
        <p:spPr>
          <a:xfrm>
            <a:off x="7624645" y="2328406"/>
            <a:ext cx="55328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624645" y="2388441"/>
            <a:ext cx="573401" cy="25739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8177932" y="2243503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15412" y="5851238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85879" y="5851238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325946" y="5851238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96263" y="5851238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911329" y="5851238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11533" y="5851238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086183" y="5851238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926250" y="5851238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496567" y="5851238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6705406" y="6318436"/>
            <a:ext cx="19813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[Yue</a:t>
            </a:r>
            <a:r>
              <a:rPr lang="en-US" dirty="0"/>
              <a:t> </a:t>
            </a:r>
            <a:r>
              <a:rPr lang="en-US" dirty="0" smtClean="0"/>
              <a:t>et al., </a:t>
            </a:r>
            <a:r>
              <a:rPr lang="en-US" dirty="0"/>
              <a:t>2009]</a:t>
            </a:r>
          </a:p>
        </p:txBody>
      </p:sp>
      <p:sp>
        <p:nvSpPr>
          <p:cNvPr id="24" name="Right Brace 23"/>
          <p:cNvSpPr/>
          <p:nvPr/>
        </p:nvSpPr>
        <p:spPr>
          <a:xfrm rot="16200000">
            <a:off x="2627683" y="5135143"/>
            <a:ext cx="304800" cy="567030"/>
          </a:xfrm>
          <a:prstGeom prst="righ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34390" y="4774168"/>
            <a:ext cx="4103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One of these will become next champion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107644" y="5851238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177932" y="2243503"/>
            <a:ext cx="137348" cy="16980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49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Evaluating via Click Logs</a:t>
            </a:r>
            <a:endParaRPr lang="en-US" dirty="0"/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26036"/>
            <a:ext cx="5038725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xplosion 1 4"/>
          <p:cNvSpPr/>
          <p:nvPr/>
        </p:nvSpPr>
        <p:spPr>
          <a:xfrm rot="20400000">
            <a:off x="4126554" y="2858663"/>
            <a:ext cx="1143008" cy="78581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Click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16" y="1765180"/>
            <a:ext cx="36576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25" y="5607411"/>
            <a:ext cx="5029200" cy="685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226036"/>
            <a:ext cx="5029200" cy="5969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25386" y="2409234"/>
            <a:ext cx="285231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Suppose our model 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waps results 1 and 6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Did retrieval quality </a:t>
            </a:r>
          </a:p>
          <a:p>
            <a:r>
              <a:rPr lang="en-US" sz="2400" dirty="0" smtClean="0"/>
              <a:t>improve?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156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18584E-6 3.96943E-6 C 0.04182 0.00532 0.08485 0.0132 0.08277 0.09726 C 0.08208 0.17994 0.00972 0.42913 -0.00364 0.49768 " pathEditMode="relative" rAng="0" ptsTypes="aaA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0" y="2489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1249 -0.00811 C -0.08225 -0.10838 -0.17664 -0.20797 -0.17925 -0.29018 C -0.18064 -0.37216 -0.03089 -0.46526 -0.00104 -0.49977 " pathEditMode="relative" rAng="0" ptsTypes="aaA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8" y="-24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2496567" y="5851238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315716" y="5851238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496568" y="5851238"/>
            <a:ext cx="137348" cy="16980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511633" y="5851238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Champion is Good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champion gets better fast</a:t>
            </a:r>
          </a:p>
          <a:p>
            <a:pPr lvl="1"/>
            <a:r>
              <a:rPr lang="en-US" sz="2400" dirty="0" smtClean="0"/>
              <a:t>If starts out bad, quickly gets replaced</a:t>
            </a:r>
          </a:p>
          <a:p>
            <a:pPr lvl="1"/>
            <a:r>
              <a:rPr lang="en-US" sz="2400" dirty="0" smtClean="0"/>
              <a:t>Duel against each competitor in round robin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Treat sequence of champions as a random walk</a:t>
            </a:r>
            <a:endParaRPr lang="en-US" sz="2400" dirty="0" smtClean="0"/>
          </a:p>
          <a:p>
            <a:pPr lvl="1"/>
            <a:r>
              <a:rPr lang="en-US" sz="2400" dirty="0" smtClean="0"/>
              <a:t>Log number of rounds to arrive at best retrieval function</a:t>
            </a:r>
          </a:p>
        </p:txBody>
      </p:sp>
      <p:sp>
        <p:nvSpPr>
          <p:cNvPr id="4" name="Oval 3"/>
          <p:cNvSpPr/>
          <p:nvPr/>
        </p:nvSpPr>
        <p:spPr>
          <a:xfrm>
            <a:off x="7487297" y="1921298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487297" y="2243503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487297" y="2565708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4" idx="6"/>
          </p:cNvCxnSpPr>
          <p:nvPr/>
        </p:nvCxnSpPr>
        <p:spPr>
          <a:xfrm>
            <a:off x="7624645" y="2006201"/>
            <a:ext cx="573401" cy="26216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6"/>
          </p:cNvCxnSpPr>
          <p:nvPr/>
        </p:nvCxnSpPr>
        <p:spPr>
          <a:xfrm>
            <a:off x="7624645" y="2328406"/>
            <a:ext cx="55328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624645" y="2388441"/>
            <a:ext cx="573401" cy="25739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8177932" y="2243503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15412" y="5851238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85879" y="5851238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325946" y="5851238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96263" y="5851238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911329" y="5851238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11533" y="5851238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086183" y="5851238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926250" y="5851238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6705406" y="6318436"/>
            <a:ext cx="19813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[Yue</a:t>
            </a:r>
            <a:r>
              <a:rPr lang="en-US" dirty="0"/>
              <a:t> </a:t>
            </a:r>
            <a:r>
              <a:rPr lang="en-US" dirty="0" smtClean="0"/>
              <a:t>et al., </a:t>
            </a:r>
            <a:r>
              <a:rPr lang="en-US" dirty="0"/>
              <a:t>2009]</a:t>
            </a:r>
          </a:p>
        </p:txBody>
      </p:sp>
      <p:sp>
        <p:nvSpPr>
          <p:cNvPr id="27" name="Oval 26"/>
          <p:cNvSpPr/>
          <p:nvPr/>
        </p:nvSpPr>
        <p:spPr>
          <a:xfrm>
            <a:off x="6107644" y="5851238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182287" y="2243503"/>
            <a:ext cx="137348" cy="16980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83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Swiss is Even Better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Champion has a lot of variance</a:t>
            </a:r>
          </a:p>
          <a:p>
            <a:pPr lvl="1"/>
            <a:r>
              <a:rPr lang="en-US" dirty="0" smtClean="0"/>
              <a:t>Depends on initial champion</a:t>
            </a:r>
          </a:p>
          <a:p>
            <a:pPr lvl="1"/>
            <a:endParaRPr lang="en-US" dirty="0"/>
          </a:p>
          <a:p>
            <a:r>
              <a:rPr lang="en-US" dirty="0" smtClean="0"/>
              <a:t>Swiss offers low-variance alternative</a:t>
            </a:r>
          </a:p>
          <a:p>
            <a:pPr lvl="1"/>
            <a:r>
              <a:rPr lang="en-US" dirty="0" smtClean="0"/>
              <a:t>Successively eliminate retrieval function with worst record</a:t>
            </a:r>
          </a:p>
          <a:p>
            <a:pPr lvl="1"/>
            <a:endParaRPr lang="en-US" dirty="0"/>
          </a:p>
          <a:p>
            <a:r>
              <a:rPr lang="en-US" dirty="0" smtClean="0"/>
              <a:t>Analysis &amp; intuition more complicated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776072" y="1880774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776072" y="2395888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261495" y="1880774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261495" y="2395888"/>
            <a:ext cx="137348" cy="169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4" idx="5"/>
            <a:endCxn id="7" idx="1"/>
          </p:cNvCxnSpPr>
          <p:nvPr/>
        </p:nvCxnSpPr>
        <p:spPr>
          <a:xfrm>
            <a:off x="7893306" y="2025712"/>
            <a:ext cx="388303" cy="39504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3"/>
            <a:endCxn id="5" idx="7"/>
          </p:cNvCxnSpPr>
          <p:nvPr/>
        </p:nvCxnSpPr>
        <p:spPr>
          <a:xfrm flipH="1">
            <a:off x="7893306" y="2025712"/>
            <a:ext cx="388303" cy="39504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6"/>
            <a:endCxn id="6" idx="2"/>
          </p:cNvCxnSpPr>
          <p:nvPr/>
        </p:nvCxnSpPr>
        <p:spPr>
          <a:xfrm>
            <a:off x="7913420" y="1965677"/>
            <a:ext cx="34807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4"/>
            <a:endCxn id="7" idx="0"/>
          </p:cNvCxnSpPr>
          <p:nvPr/>
        </p:nvCxnSpPr>
        <p:spPr>
          <a:xfrm>
            <a:off x="8330169" y="2050579"/>
            <a:ext cx="0" cy="34530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4"/>
            <a:endCxn id="5" idx="0"/>
          </p:cNvCxnSpPr>
          <p:nvPr/>
        </p:nvCxnSpPr>
        <p:spPr>
          <a:xfrm>
            <a:off x="7844746" y="2050579"/>
            <a:ext cx="0" cy="34530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6"/>
            <a:endCxn id="7" idx="2"/>
          </p:cNvCxnSpPr>
          <p:nvPr/>
        </p:nvCxnSpPr>
        <p:spPr>
          <a:xfrm>
            <a:off x="7913420" y="2480791"/>
            <a:ext cx="34807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084522" y="6318436"/>
            <a:ext cx="25927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[Yue &amp; </a:t>
            </a:r>
            <a:r>
              <a:rPr lang="en-US" dirty="0" err="1" smtClean="0"/>
              <a:t>Joachims</a:t>
            </a:r>
            <a:r>
              <a:rPr lang="en-US" dirty="0" smtClean="0"/>
              <a:t>, 2011]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567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Interleaving for Online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6244"/>
          </a:xfrm>
        </p:spPr>
        <p:txBody>
          <a:bodyPr>
            <a:normAutofit/>
          </a:bodyPr>
          <a:lstStyle/>
          <a:p>
            <a:r>
              <a:rPr lang="en-US" dirty="0" smtClean="0"/>
              <a:t>Interleaving is practical for online evaluation</a:t>
            </a:r>
          </a:p>
          <a:p>
            <a:pPr lvl="1"/>
            <a:r>
              <a:rPr lang="en-US" dirty="0" smtClean="0"/>
              <a:t>High sensitivity</a:t>
            </a:r>
          </a:p>
          <a:p>
            <a:pPr lvl="1"/>
            <a:r>
              <a:rPr lang="en-US" dirty="0" smtClean="0"/>
              <a:t>Low bias (preemptively controls for position bias)</a:t>
            </a:r>
          </a:p>
          <a:p>
            <a:pPr lvl="1"/>
            <a:endParaRPr lang="en-US" sz="1100" dirty="0"/>
          </a:p>
          <a:p>
            <a:r>
              <a:rPr lang="en-US" dirty="0" smtClean="0"/>
              <a:t>Interleaving can be improved</a:t>
            </a:r>
          </a:p>
          <a:p>
            <a:pPr lvl="1"/>
            <a:r>
              <a:rPr lang="en-US" dirty="0" smtClean="0"/>
              <a:t>Dealing with secondary sources of noise/bias</a:t>
            </a:r>
          </a:p>
          <a:p>
            <a:pPr lvl="1"/>
            <a:r>
              <a:rPr lang="en-US" dirty="0" smtClean="0"/>
              <a:t>New interleaving mechanisms</a:t>
            </a:r>
          </a:p>
          <a:p>
            <a:pPr lvl="1"/>
            <a:endParaRPr lang="en-US" sz="1000" dirty="0"/>
          </a:p>
          <a:p>
            <a:r>
              <a:rPr lang="en-US" dirty="0" smtClean="0"/>
              <a:t>Exploration/exploitation tradeoff</a:t>
            </a:r>
          </a:p>
          <a:p>
            <a:pPr lvl="1"/>
            <a:r>
              <a:rPr lang="en-US" dirty="0" smtClean="0"/>
              <a:t>Need to balance evaluation with servicing users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649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78" y="239889"/>
            <a:ext cx="8918221" cy="63782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References: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sz="1700" b="1" dirty="0" smtClean="0"/>
              <a:t>Large Scale Validation and Analysis of Interleaved Search Evaluation  </a:t>
            </a:r>
            <a:r>
              <a:rPr lang="en-US" sz="1700" dirty="0" smtClean="0"/>
              <a:t>(TOIS 2012)</a:t>
            </a:r>
            <a:endParaRPr lang="en-US" sz="1700" b="1" dirty="0" smtClean="0"/>
          </a:p>
          <a:p>
            <a:pPr marL="0" indent="0">
              <a:buNone/>
            </a:pPr>
            <a:r>
              <a:rPr lang="en-US" sz="1600" dirty="0" smtClean="0"/>
              <a:t>	Olivier </a:t>
            </a:r>
            <a:r>
              <a:rPr lang="en-US" sz="1600" dirty="0" err="1" smtClean="0"/>
              <a:t>Chapelle</a:t>
            </a:r>
            <a:r>
              <a:rPr lang="en-US" sz="1600" dirty="0" smtClean="0"/>
              <a:t>, Thorsten </a:t>
            </a:r>
            <a:r>
              <a:rPr lang="en-US" sz="1600" dirty="0" err="1" smtClean="0"/>
              <a:t>Joachims</a:t>
            </a:r>
            <a:r>
              <a:rPr lang="en-US" sz="1600" dirty="0" smtClean="0"/>
              <a:t>, </a:t>
            </a:r>
            <a:r>
              <a:rPr lang="en-US" sz="1600" dirty="0" err="1" smtClean="0"/>
              <a:t>Filip</a:t>
            </a:r>
            <a:r>
              <a:rPr lang="en-US" sz="1600" dirty="0" smtClean="0"/>
              <a:t> </a:t>
            </a:r>
            <a:r>
              <a:rPr lang="en-US" sz="1600" dirty="0" err="1" smtClean="0"/>
              <a:t>Radlinski</a:t>
            </a:r>
            <a:r>
              <a:rPr lang="en-US" sz="1600" dirty="0" smtClean="0"/>
              <a:t>, </a:t>
            </a:r>
            <a:r>
              <a:rPr lang="en-US" sz="1600" b="1" dirty="0" smtClean="0">
                <a:solidFill>
                  <a:srgbClr val="800000"/>
                </a:solidFill>
              </a:rPr>
              <a:t>Yisong Yue</a:t>
            </a:r>
            <a:endParaRPr lang="en-US" sz="1600" b="1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1700" b="1" dirty="0" smtClean="0"/>
              <a:t>A Probabilistic Method for Inferring Preferences from Clicks  </a:t>
            </a:r>
            <a:r>
              <a:rPr lang="en-US" sz="1700" dirty="0" smtClean="0"/>
              <a:t>(CIKM 2012)</a:t>
            </a:r>
            <a:endParaRPr lang="en-US" sz="1700" b="1" dirty="0" smtClean="0"/>
          </a:p>
          <a:p>
            <a:pPr marL="0" indent="0">
              <a:buNone/>
            </a:pPr>
            <a:r>
              <a:rPr lang="en-US" sz="1600" dirty="0" smtClean="0"/>
              <a:t>	</a:t>
            </a:r>
            <a:r>
              <a:rPr lang="en-US" sz="1600" dirty="0" err="1" smtClean="0"/>
              <a:t>Katja</a:t>
            </a:r>
            <a:r>
              <a:rPr lang="en-US" sz="1600" dirty="0" smtClean="0"/>
              <a:t> Hofmann, Shimon </a:t>
            </a:r>
            <a:r>
              <a:rPr lang="en-US" sz="1600" dirty="0" err="1" smtClean="0"/>
              <a:t>Whiteson</a:t>
            </a:r>
            <a:r>
              <a:rPr lang="en-US" sz="1600" dirty="0" smtClean="0"/>
              <a:t>, Maarten de </a:t>
            </a:r>
            <a:r>
              <a:rPr lang="en-US" sz="1600" dirty="0" err="1" smtClean="0"/>
              <a:t>Rijke</a:t>
            </a:r>
            <a:endParaRPr lang="en-US" sz="1600" dirty="0" smtClean="0"/>
          </a:p>
          <a:p>
            <a:pPr marL="0" indent="0">
              <a:buNone/>
            </a:pPr>
            <a:r>
              <a:rPr lang="en-US" sz="1700" b="1" dirty="0" smtClean="0"/>
              <a:t>Evaluating the Accuracy of Implicit Feedback from Clicks and Query Reformulations</a:t>
            </a:r>
            <a:r>
              <a:rPr lang="en-US" sz="1700" dirty="0" smtClean="0"/>
              <a:t>  (TOIS 2007)</a:t>
            </a:r>
          </a:p>
          <a:p>
            <a:pPr marL="0" indent="0">
              <a:buNone/>
            </a:pPr>
            <a:r>
              <a:rPr lang="en-US" sz="1600" dirty="0" smtClean="0"/>
              <a:t>	Thorsten </a:t>
            </a:r>
            <a:r>
              <a:rPr lang="en-US" sz="1600" dirty="0" err="1" smtClean="0"/>
              <a:t>Joachims</a:t>
            </a:r>
            <a:r>
              <a:rPr lang="en-US" sz="1600" dirty="0" smtClean="0"/>
              <a:t>, Laura </a:t>
            </a:r>
            <a:r>
              <a:rPr lang="en-US" sz="1600" dirty="0" err="1" smtClean="0"/>
              <a:t>Granka</a:t>
            </a:r>
            <a:r>
              <a:rPr lang="en-US" sz="1600" dirty="0" smtClean="0"/>
              <a:t>, Bing Pan, Helen </a:t>
            </a:r>
            <a:r>
              <a:rPr lang="en-US" sz="1600" dirty="0" err="1" smtClean="0"/>
              <a:t>Hembrooke</a:t>
            </a:r>
            <a:r>
              <a:rPr lang="en-US" sz="1600" dirty="0" smtClean="0"/>
              <a:t>, </a:t>
            </a:r>
            <a:r>
              <a:rPr lang="en-US" sz="1600" dirty="0" err="1" smtClean="0"/>
              <a:t>Filip</a:t>
            </a:r>
            <a:r>
              <a:rPr lang="en-US" sz="1600" dirty="0" smtClean="0"/>
              <a:t> </a:t>
            </a:r>
            <a:r>
              <a:rPr lang="en-US" sz="1600" dirty="0" err="1" smtClean="0"/>
              <a:t>Radlinski</a:t>
            </a:r>
            <a:r>
              <a:rPr lang="en-US" sz="1600" dirty="0" smtClean="0"/>
              <a:t>, Geri Gay</a:t>
            </a:r>
            <a:endParaRPr lang="en-US" sz="1600" dirty="0"/>
          </a:p>
          <a:p>
            <a:pPr marL="0" indent="0">
              <a:buNone/>
            </a:pPr>
            <a:r>
              <a:rPr lang="en-US" sz="1700" b="1" dirty="0" smtClean="0"/>
              <a:t>How Does </a:t>
            </a:r>
            <a:r>
              <a:rPr lang="en-US" sz="1700" b="1" dirty="0" err="1" smtClean="0"/>
              <a:t>Clickthrough</a:t>
            </a:r>
            <a:r>
              <a:rPr lang="en-US" sz="1700" b="1" dirty="0" smtClean="0"/>
              <a:t> Data Reflect Retrieval Quality?</a:t>
            </a:r>
            <a:r>
              <a:rPr lang="en-US" sz="1700" dirty="0" smtClean="0"/>
              <a:t>  (CIKM 2008)</a:t>
            </a:r>
          </a:p>
          <a:p>
            <a:pPr marL="0" indent="0">
              <a:buNone/>
            </a:pPr>
            <a:r>
              <a:rPr lang="en-US" sz="1600" dirty="0" smtClean="0"/>
              <a:t>	</a:t>
            </a:r>
            <a:r>
              <a:rPr lang="en-US" sz="1600" dirty="0" err="1" smtClean="0"/>
              <a:t>Filip</a:t>
            </a:r>
            <a:r>
              <a:rPr lang="en-US" sz="1600" dirty="0" smtClean="0"/>
              <a:t> </a:t>
            </a:r>
            <a:r>
              <a:rPr lang="en-US" sz="1600" dirty="0" err="1" smtClean="0"/>
              <a:t>Radlinski</a:t>
            </a:r>
            <a:r>
              <a:rPr lang="en-US" sz="1600" dirty="0" smtClean="0"/>
              <a:t>, </a:t>
            </a:r>
            <a:r>
              <a:rPr lang="en-US" sz="1600" dirty="0" err="1" smtClean="0"/>
              <a:t>Madhu</a:t>
            </a:r>
            <a:r>
              <a:rPr lang="en-US" sz="1600" dirty="0" smtClean="0"/>
              <a:t> </a:t>
            </a:r>
            <a:r>
              <a:rPr lang="en-US" sz="1600" dirty="0" err="1" smtClean="0"/>
              <a:t>Kurup</a:t>
            </a:r>
            <a:r>
              <a:rPr lang="en-US" sz="1600" dirty="0" smtClean="0"/>
              <a:t>, Thorsten </a:t>
            </a:r>
            <a:r>
              <a:rPr lang="en-US" sz="1600" dirty="0" err="1" smtClean="0"/>
              <a:t>Joachims</a:t>
            </a:r>
            <a:endParaRPr lang="en-US" sz="1600" dirty="0" smtClean="0"/>
          </a:p>
          <a:p>
            <a:pPr marL="0" indent="0">
              <a:buNone/>
            </a:pPr>
            <a:r>
              <a:rPr lang="en-US" sz="1700" b="1" dirty="0" smtClean="0"/>
              <a:t>The K-armed Dueling Bandits Problem  </a:t>
            </a:r>
            <a:r>
              <a:rPr lang="en-US" sz="1700" dirty="0" smtClean="0"/>
              <a:t>(COLT 2009)</a:t>
            </a:r>
            <a:endParaRPr lang="en-US" sz="1700" b="1" dirty="0" smtClean="0"/>
          </a:p>
          <a:p>
            <a:pPr marL="0" indent="0">
              <a:buNone/>
            </a:pPr>
            <a:r>
              <a:rPr lang="en-US" sz="1600" dirty="0" smtClean="0"/>
              <a:t>	</a:t>
            </a:r>
            <a:r>
              <a:rPr lang="en-US" sz="1600" b="1" dirty="0" smtClean="0">
                <a:solidFill>
                  <a:srgbClr val="800000"/>
                </a:solidFill>
              </a:rPr>
              <a:t>Yisong Yue</a:t>
            </a:r>
            <a:r>
              <a:rPr lang="en-US" sz="1600" dirty="0" smtClean="0"/>
              <a:t>, Josef </a:t>
            </a:r>
            <a:r>
              <a:rPr lang="en-US" sz="1600" dirty="0" err="1" smtClean="0"/>
              <a:t>Broder</a:t>
            </a:r>
            <a:r>
              <a:rPr lang="en-US" sz="1600" dirty="0" smtClean="0"/>
              <a:t>, Robert Kleinberg, Thorsten </a:t>
            </a:r>
            <a:r>
              <a:rPr lang="en-US" sz="1600" dirty="0" err="1" smtClean="0"/>
              <a:t>Joachims</a:t>
            </a:r>
            <a:endParaRPr lang="en-US" sz="1600" dirty="0"/>
          </a:p>
          <a:p>
            <a:pPr marL="0" indent="0">
              <a:buNone/>
            </a:pPr>
            <a:r>
              <a:rPr lang="en-US" sz="1700" b="1" dirty="0" smtClean="0"/>
              <a:t>Learning More Powerful Test Statistics for Click-Based Retrieval Evaluation  </a:t>
            </a:r>
            <a:r>
              <a:rPr lang="en-US" sz="1700" dirty="0" smtClean="0"/>
              <a:t>(SIGIR 2010)</a:t>
            </a:r>
            <a:endParaRPr lang="en-US" sz="1700" b="1" dirty="0" smtClean="0"/>
          </a:p>
          <a:p>
            <a:pPr marL="0" indent="0">
              <a:buNone/>
            </a:pPr>
            <a:r>
              <a:rPr lang="en-US" sz="1600" dirty="0" smtClean="0"/>
              <a:t>	</a:t>
            </a:r>
            <a:r>
              <a:rPr lang="en-US" sz="1600" b="1" dirty="0" smtClean="0">
                <a:solidFill>
                  <a:srgbClr val="800000"/>
                </a:solidFill>
              </a:rPr>
              <a:t>Yisong Yue</a:t>
            </a:r>
            <a:r>
              <a:rPr lang="en-US" sz="1600" dirty="0" smtClean="0"/>
              <a:t>, Yue </a:t>
            </a:r>
            <a:r>
              <a:rPr lang="en-US" sz="1600" dirty="0" err="1" smtClean="0"/>
              <a:t>Gao</a:t>
            </a:r>
            <a:r>
              <a:rPr lang="en-US" sz="1600" dirty="0" smtClean="0"/>
              <a:t>, Olivier </a:t>
            </a:r>
            <a:r>
              <a:rPr lang="en-US" sz="1600" dirty="0" err="1" smtClean="0"/>
              <a:t>Chapelle</a:t>
            </a:r>
            <a:r>
              <a:rPr lang="en-US" sz="1600" dirty="0" smtClean="0"/>
              <a:t>, </a:t>
            </a:r>
            <a:r>
              <a:rPr lang="en-US" sz="1600" dirty="0" err="1" smtClean="0"/>
              <a:t>Ya</a:t>
            </a:r>
            <a:r>
              <a:rPr lang="en-US" sz="1600" dirty="0" smtClean="0"/>
              <a:t> Zhang, Thorsten </a:t>
            </a:r>
            <a:r>
              <a:rPr lang="en-US" sz="1600" dirty="0" err="1" smtClean="0"/>
              <a:t>Joachims</a:t>
            </a:r>
            <a:endParaRPr lang="en-US" sz="1600" dirty="0" smtClean="0"/>
          </a:p>
          <a:p>
            <a:pPr marL="0" indent="0">
              <a:buNone/>
            </a:pPr>
            <a:r>
              <a:rPr lang="en-US" sz="1700" b="1" dirty="0" smtClean="0"/>
              <a:t>Beat the Mean Bandit  </a:t>
            </a:r>
            <a:r>
              <a:rPr lang="en-US" sz="1700" dirty="0" smtClean="0"/>
              <a:t>(ICML 2011)</a:t>
            </a:r>
          </a:p>
          <a:p>
            <a:pPr marL="0" indent="0">
              <a:buNone/>
            </a:pPr>
            <a:r>
              <a:rPr lang="en-US" sz="1600" dirty="0" smtClean="0"/>
              <a:t>	</a:t>
            </a:r>
            <a:r>
              <a:rPr lang="en-US" sz="1600" b="1" dirty="0" smtClean="0">
                <a:solidFill>
                  <a:srgbClr val="800000"/>
                </a:solidFill>
              </a:rPr>
              <a:t>Yisong Yue</a:t>
            </a:r>
            <a:r>
              <a:rPr lang="en-US" sz="1600" dirty="0" smtClean="0"/>
              <a:t>, Thorsten </a:t>
            </a:r>
            <a:r>
              <a:rPr lang="en-US" sz="1600" dirty="0" err="1" smtClean="0"/>
              <a:t>Joachims</a:t>
            </a:r>
            <a:endParaRPr lang="en-US" sz="1600" dirty="0"/>
          </a:p>
          <a:p>
            <a:pPr marL="0" indent="0">
              <a:buNone/>
            </a:pPr>
            <a:r>
              <a:rPr lang="en-US" sz="1700" b="1" dirty="0" smtClean="0"/>
              <a:t>Beyond Position Bias: Examining Result Attractiveness as a Source of Presentation Bias in </a:t>
            </a:r>
            <a:r>
              <a:rPr lang="en-US" sz="1700" b="1" dirty="0" err="1" smtClean="0"/>
              <a:t>Clickthrough</a:t>
            </a:r>
            <a:r>
              <a:rPr lang="en-US" sz="1700" b="1" dirty="0" smtClean="0"/>
              <a:t> Data </a:t>
            </a:r>
            <a:r>
              <a:rPr lang="en-US" sz="1700" dirty="0" smtClean="0"/>
              <a:t> (WWW 2010)</a:t>
            </a:r>
            <a:endParaRPr lang="en-US" sz="1700" b="1" dirty="0" smtClean="0"/>
          </a:p>
          <a:p>
            <a:pPr marL="0" indent="0">
              <a:buNone/>
            </a:pPr>
            <a:r>
              <a:rPr lang="en-US" sz="1600" dirty="0" smtClean="0"/>
              <a:t>	</a:t>
            </a:r>
            <a:r>
              <a:rPr lang="en-US" sz="1600" b="1" dirty="0" smtClean="0">
                <a:solidFill>
                  <a:srgbClr val="800000"/>
                </a:solidFill>
              </a:rPr>
              <a:t>Yisong Yue</a:t>
            </a:r>
            <a:r>
              <a:rPr lang="en-US" sz="1600" dirty="0" smtClean="0"/>
              <a:t>, </a:t>
            </a:r>
            <a:r>
              <a:rPr lang="en-US" sz="1600" dirty="0" err="1" smtClean="0"/>
              <a:t>Rajan</a:t>
            </a:r>
            <a:r>
              <a:rPr lang="en-US" sz="1600" dirty="0" smtClean="0"/>
              <a:t> Patel, Hein </a:t>
            </a:r>
            <a:r>
              <a:rPr lang="en-US" sz="1600" dirty="0" err="1" smtClean="0"/>
              <a:t>Roehrig</a:t>
            </a:r>
            <a:endParaRPr lang="en-US" sz="16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dirty="0" smtClean="0"/>
              <a:t>Papers and demo scripts available at </a:t>
            </a:r>
            <a:r>
              <a:rPr lang="en-US" sz="2400" dirty="0" smtClean="0">
                <a:hlinkClick r:id="rId2"/>
              </a:rPr>
              <a:t>www.yisongyue.com</a:t>
            </a:r>
            <a:endParaRPr lang="en-US" sz="2400" dirty="0" smtClean="0"/>
          </a:p>
          <a:p>
            <a:pPr marL="0" indent="0"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274414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What Results do Users View/Click?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810499"/>
              </p:ext>
            </p:extLst>
          </p:nvPr>
        </p:nvGraphicFramePr>
        <p:xfrm>
          <a:off x="152400" y="1492300"/>
          <a:ext cx="8778875" cy="454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6" name="Worksheet" r:id="rId4" imgW="5410200" imgH="3257702" progId="Excel.Sheet.8">
                  <p:embed/>
                </p:oleObj>
              </mc:Choice>
              <mc:Fallback>
                <p:oleObj name="Worksheet" r:id="rId4" imgW="5410200" imgH="325770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522" t="19591" r="1466" b="5556"/>
                      <a:stretch>
                        <a:fillRect/>
                      </a:stretch>
                    </p:blipFill>
                    <p:spPr bwMode="auto">
                      <a:xfrm>
                        <a:off x="152400" y="1492300"/>
                        <a:ext cx="8778875" cy="454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 flipH="1">
            <a:off x="6248398" y="6324600"/>
            <a:ext cx="2819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[Joachims et al. 2005, 2007]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709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Try out new ranking function on real users</a:t>
            </a:r>
          </a:p>
          <a:p>
            <a:endParaRPr lang="en-US" dirty="0"/>
          </a:p>
          <a:p>
            <a:r>
              <a:rPr lang="en-US" dirty="0" smtClean="0"/>
              <a:t>Collect usage data</a:t>
            </a:r>
          </a:p>
          <a:p>
            <a:endParaRPr lang="en-US" dirty="0"/>
          </a:p>
          <a:p>
            <a:r>
              <a:rPr lang="en-US" dirty="0" smtClean="0"/>
              <a:t>Interpret usage data</a:t>
            </a:r>
          </a:p>
          <a:p>
            <a:endParaRPr lang="en-US" dirty="0"/>
          </a:p>
          <a:p>
            <a:r>
              <a:rPr lang="en-US" dirty="0" smtClean="0"/>
              <a:t>Conclude whether or not quality has improved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792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Establishing live system</a:t>
            </a:r>
          </a:p>
          <a:p>
            <a:r>
              <a:rPr lang="en-US" dirty="0" smtClean="0"/>
              <a:t>Getting real users</a:t>
            </a:r>
            <a:endParaRPr lang="en-US" dirty="0"/>
          </a:p>
          <a:p>
            <a:pPr lvl="1"/>
            <a:endParaRPr lang="en-US" sz="2000" dirty="0"/>
          </a:p>
          <a:p>
            <a:r>
              <a:rPr lang="en-US" dirty="0" smtClean="0"/>
              <a:t>Needs to be practical</a:t>
            </a:r>
          </a:p>
          <a:p>
            <a:pPr lvl="1"/>
            <a:r>
              <a:rPr lang="en-US" dirty="0" smtClean="0"/>
              <a:t>Evaluation shouldn’t take too long</a:t>
            </a:r>
          </a:p>
          <a:p>
            <a:pPr lvl="1"/>
            <a:r>
              <a:rPr lang="en-US" dirty="0" smtClean="0"/>
              <a:t>I.e., a sensitive experiment</a:t>
            </a:r>
          </a:p>
          <a:p>
            <a:endParaRPr lang="en-US" sz="2000" dirty="0" smtClean="0"/>
          </a:p>
          <a:p>
            <a:r>
              <a:rPr lang="en-US" dirty="0" smtClean="0"/>
              <a:t>Needs to be reliable</a:t>
            </a:r>
          </a:p>
          <a:p>
            <a:pPr lvl="1"/>
            <a:r>
              <a:rPr lang="en-US" dirty="0" smtClean="0"/>
              <a:t>Feedback needs to be properly interpretable</a:t>
            </a:r>
          </a:p>
          <a:p>
            <a:pPr lvl="1"/>
            <a:r>
              <a:rPr lang="en-US" dirty="0" smtClean="0"/>
              <a:t>Not too systematically biased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263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Establishing live system</a:t>
            </a:r>
          </a:p>
          <a:p>
            <a:r>
              <a:rPr lang="en-US" dirty="0" smtClean="0"/>
              <a:t>Getting real users</a:t>
            </a:r>
            <a:endParaRPr lang="en-US" dirty="0"/>
          </a:p>
          <a:p>
            <a:pPr lvl="1"/>
            <a:endParaRPr lang="en-US" sz="2000" dirty="0"/>
          </a:p>
          <a:p>
            <a:r>
              <a:rPr lang="en-US" dirty="0" smtClean="0"/>
              <a:t>Needs to be practical</a:t>
            </a:r>
          </a:p>
          <a:p>
            <a:pPr lvl="1"/>
            <a:r>
              <a:rPr lang="en-US" dirty="0" smtClean="0"/>
              <a:t>Evaluation shouldn’t take too long</a:t>
            </a:r>
          </a:p>
          <a:p>
            <a:pPr lvl="1"/>
            <a:r>
              <a:rPr lang="en-US" dirty="0" smtClean="0"/>
              <a:t>I.e., a sensitive experiment</a:t>
            </a:r>
          </a:p>
          <a:p>
            <a:endParaRPr lang="en-US" sz="2000" dirty="0" smtClean="0"/>
          </a:p>
          <a:p>
            <a:r>
              <a:rPr lang="en-US" dirty="0" smtClean="0"/>
              <a:t>Needs to be reliable</a:t>
            </a:r>
          </a:p>
          <a:p>
            <a:pPr lvl="1"/>
            <a:r>
              <a:rPr lang="en-US" dirty="0" smtClean="0"/>
              <a:t>Feedback needs to be properly interpretable</a:t>
            </a:r>
          </a:p>
          <a:p>
            <a:pPr lvl="1"/>
            <a:r>
              <a:rPr lang="en-US" dirty="0" smtClean="0"/>
              <a:t>Not too systematically biased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68886" y="2324970"/>
            <a:ext cx="403400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Interleaving Experiments!</a:t>
            </a:r>
            <a:endParaRPr lang="en-US" sz="2800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547557" y="2848190"/>
            <a:ext cx="860776" cy="22318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840111" y="2848190"/>
            <a:ext cx="649111" cy="5384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6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3817</TotalTime>
  <Words>2116</Words>
  <Application>Microsoft Macintosh PowerPoint</Application>
  <PresentationFormat>On-screen Show (4:3)</PresentationFormat>
  <Paragraphs>607</Paragraphs>
  <Slides>53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Office Theme</vt:lpstr>
      <vt:lpstr>Worksheet</vt:lpstr>
      <vt:lpstr>Equation</vt:lpstr>
      <vt:lpstr>Practical and Reliable Retrieval Evaluation  Through Online Experimentation</vt:lpstr>
      <vt:lpstr>Offline Post-hoc Analysis</vt:lpstr>
      <vt:lpstr>Offline Post-hoc Analysis</vt:lpstr>
      <vt:lpstr>Offline Post-hoc Analysis</vt:lpstr>
      <vt:lpstr>Evaluating via Click Logs</vt:lpstr>
      <vt:lpstr>What Results do Users View/Click?</vt:lpstr>
      <vt:lpstr>Online Evaluation</vt:lpstr>
      <vt:lpstr>Challenges</vt:lpstr>
      <vt:lpstr>Challenges</vt:lpstr>
      <vt:lpstr>Team Draft Interleaving</vt:lpstr>
      <vt:lpstr>Team Draft Interleaving</vt:lpstr>
      <vt:lpstr>Simple Example</vt:lpstr>
      <vt:lpstr>Simple Example</vt:lpstr>
      <vt:lpstr>Comparison with Absolute Metrics (Online)</vt:lpstr>
      <vt:lpstr>Comparison with Absolute Metrics (Online)</vt:lpstr>
      <vt:lpstr>Benefits &amp; Drawbacks of Interleaving</vt:lpstr>
      <vt:lpstr>Demo!</vt:lpstr>
      <vt:lpstr>Story So Far</vt:lpstr>
      <vt:lpstr>Not All Clicks Created Equal</vt:lpstr>
      <vt:lpstr>Title Bias Effect</vt:lpstr>
      <vt:lpstr>Not All Clicks Created Equal</vt:lpstr>
      <vt:lpstr>Not All Clicks Created Equal</vt:lpstr>
      <vt:lpstr>Linear Model for Weighting Clicks</vt:lpstr>
      <vt:lpstr>Example</vt:lpstr>
      <vt:lpstr>Example</vt:lpstr>
      <vt:lpstr>Example</vt:lpstr>
      <vt:lpstr>Learning Parameters</vt:lpstr>
      <vt:lpstr>Learning Parameters</vt:lpstr>
      <vt:lpstr>Learning Parameters</vt:lpstr>
      <vt:lpstr>Learning Parameters</vt:lpstr>
      <vt:lpstr>Inverse z-Test</vt:lpstr>
      <vt:lpstr>Inverse z-Test</vt:lpstr>
      <vt:lpstr>ArXiv.org Experiments</vt:lpstr>
      <vt:lpstr>ArXiv.org Experiments</vt:lpstr>
      <vt:lpstr>Yahoo! Experiments</vt:lpstr>
      <vt:lpstr>Yahoo! Experiments</vt:lpstr>
      <vt:lpstr>Improving Interleaving Experiments</vt:lpstr>
      <vt:lpstr>Story So Far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Identifying Best Retrieval Function</vt:lpstr>
      <vt:lpstr>Tournaments are Bad</vt:lpstr>
      <vt:lpstr>Champion is Good</vt:lpstr>
      <vt:lpstr>Champion is Good</vt:lpstr>
      <vt:lpstr>Champion is Good</vt:lpstr>
      <vt:lpstr>Champion is Good</vt:lpstr>
      <vt:lpstr>Swiss is Even Better</vt:lpstr>
      <vt:lpstr>Interleaving for Online Evaluation</vt:lpstr>
      <vt:lpstr>PowerPoint Presentation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and Optimizing  Information Retrieval Systems using  Online Preference Feedback</dc:title>
  <dc:creator>Yisong Yue</dc:creator>
  <cp:lastModifiedBy>Yisong Yue</cp:lastModifiedBy>
  <cp:revision>69</cp:revision>
  <dcterms:created xsi:type="dcterms:W3CDTF">2012-02-09T21:16:13Z</dcterms:created>
  <dcterms:modified xsi:type="dcterms:W3CDTF">2012-02-12T18:00:00Z</dcterms:modified>
</cp:coreProperties>
</file>