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7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8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9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charts/chart1.xml" ContentType="application/vnd.openxmlformats-officedocument.drawingml.chart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60" r:id="rId3"/>
    <p:sldId id="301" r:id="rId4"/>
    <p:sldId id="302" r:id="rId5"/>
    <p:sldId id="381" r:id="rId6"/>
    <p:sldId id="382" r:id="rId7"/>
    <p:sldId id="383" r:id="rId8"/>
    <p:sldId id="384" r:id="rId9"/>
    <p:sldId id="385" r:id="rId10"/>
    <p:sldId id="268" r:id="rId11"/>
    <p:sldId id="269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326" r:id="rId20"/>
    <p:sldId id="388" r:id="rId21"/>
    <p:sldId id="280" r:id="rId22"/>
    <p:sldId id="281" r:id="rId23"/>
    <p:sldId id="282" r:id="rId24"/>
    <p:sldId id="283" r:id="rId25"/>
    <p:sldId id="386" r:id="rId26"/>
    <p:sldId id="387" r:id="rId27"/>
    <p:sldId id="406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33" r:id="rId36"/>
    <p:sldId id="405" r:id="rId37"/>
    <p:sldId id="407" r:id="rId38"/>
    <p:sldId id="389" r:id="rId39"/>
    <p:sldId id="404" r:id="rId40"/>
    <p:sldId id="335" r:id="rId41"/>
    <p:sldId id="390" r:id="rId42"/>
    <p:sldId id="391" r:id="rId43"/>
    <p:sldId id="392" r:id="rId44"/>
    <p:sldId id="393" r:id="rId45"/>
    <p:sldId id="394" r:id="rId46"/>
    <p:sldId id="336" r:id="rId47"/>
    <p:sldId id="395" r:id="rId48"/>
    <p:sldId id="373" r:id="rId49"/>
    <p:sldId id="289" r:id="rId50"/>
    <p:sldId id="338" r:id="rId51"/>
    <p:sldId id="339" r:id="rId52"/>
    <p:sldId id="312" r:id="rId53"/>
    <p:sldId id="293" r:id="rId54"/>
    <p:sldId id="396" r:id="rId55"/>
    <p:sldId id="397" r:id="rId56"/>
    <p:sldId id="398" r:id="rId57"/>
    <p:sldId id="399" r:id="rId58"/>
    <p:sldId id="400" r:id="rId59"/>
    <p:sldId id="371" r:id="rId60"/>
    <p:sldId id="365" r:id="rId61"/>
    <p:sldId id="364" r:id="rId62"/>
    <p:sldId id="402" r:id="rId63"/>
    <p:sldId id="366" r:id="rId64"/>
    <p:sldId id="359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2" autoAdjust="0"/>
    <p:restoredTop sz="94660"/>
  </p:normalViewPr>
  <p:slideViewPr>
    <p:cSldViewPr snapToGrid="0" snapToObjects="1">
      <p:cViewPr>
        <p:scale>
          <a:sx n="85" d="100"/>
          <a:sy n="85" d="100"/>
        </p:scale>
        <p:origin x="-204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Static Model</c:v>
                </c:pt>
                <c:pt idx="1">
                  <c:v>Multiplicative Updates (no exploration)</c:v>
                </c:pt>
                <c:pt idx="2">
                  <c:v>Non-Diversified Bandit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0.0</c:v>
                </c:pt>
                <c:pt idx="1">
                  <c:v>1.0</c:v>
                </c:pt>
                <c:pt idx="2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Ties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Static Model</c:v>
                </c:pt>
                <c:pt idx="1">
                  <c:v>Multiplicative Updates (no exploration)</c:v>
                </c:pt>
                <c:pt idx="2">
                  <c:v>Non-Diversified Bandit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Wins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Static Model</c:v>
                </c:pt>
                <c:pt idx="1">
                  <c:v>Multiplicative Updates (no exploration)</c:v>
                </c:pt>
                <c:pt idx="2">
                  <c:v>Non-Diversified Bandit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24.0</c:v>
                </c:pt>
                <c:pt idx="1">
                  <c:v>24.0</c:v>
                </c:pt>
                <c:pt idx="2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5734536"/>
        <c:axId val="-2145731560"/>
        <c:axId val="0"/>
      </c:bar3DChart>
      <c:catAx>
        <c:axId val="-2145734536"/>
        <c:scaling>
          <c:orientation val="minMax"/>
        </c:scaling>
        <c:delete val="1"/>
        <c:axPos val="b"/>
        <c:majorTickMark val="out"/>
        <c:minorTickMark val="none"/>
        <c:tickLblPos val="none"/>
        <c:crossAx val="-2145731560"/>
        <c:crosses val="autoZero"/>
        <c:auto val="1"/>
        <c:lblAlgn val="ctr"/>
        <c:lblOffset val="100"/>
        <c:noMultiLvlLbl val="0"/>
      </c:catAx>
      <c:valAx>
        <c:axId val="-214573156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-2145734536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Naïve</c:v>
                </c:pt>
                <c:pt idx="1">
                  <c:v>Optimal Prior in Full Space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3.0</c:v>
                </c:pt>
                <c:pt idx="1">
                  <c:v>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Ties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Naïve</c:v>
                </c:pt>
                <c:pt idx="1">
                  <c:v>Optimal Prior in Full Space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1.0</c:v>
                </c:pt>
                <c:pt idx="1">
                  <c:v>3.0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Wins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Naïve</c:v>
                </c:pt>
                <c:pt idx="1">
                  <c:v>Optimal Prior in Full Space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24.0</c:v>
                </c:pt>
                <c:pt idx="1">
                  <c:v>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6008424"/>
        <c:axId val="-2146005448"/>
        <c:axId val="0"/>
      </c:bar3DChart>
      <c:catAx>
        <c:axId val="-2146008424"/>
        <c:scaling>
          <c:orientation val="minMax"/>
        </c:scaling>
        <c:delete val="1"/>
        <c:axPos val="b"/>
        <c:majorTickMark val="out"/>
        <c:minorTickMark val="none"/>
        <c:tickLblPos val="none"/>
        <c:crossAx val="-2146005448"/>
        <c:crosses val="autoZero"/>
        <c:auto val="1"/>
        <c:lblAlgn val="ctr"/>
        <c:lblOffset val="100"/>
        <c:noMultiLvlLbl val="0"/>
      </c:catAx>
      <c:valAx>
        <c:axId val="-2146005448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-2146008424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5.emf"/><Relationship Id="rId3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5.emf"/><Relationship Id="rId3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Relationship Id="rId3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9ECF8-288F-1F4F-8718-C00BBFED41C3}" type="datetimeFigureOut">
              <a:rPr lang="en-US" smtClean="0"/>
              <a:t>6/24/13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EFEE8-9EA3-F140-9418-64A597D78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4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EFEE8-9EA3-F140-9418-64A597D784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79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52EC7-87DF-874D-A85E-C04A74E19E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7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67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5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6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6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1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3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F09E1-9178-1A42-B05C-20FCF9453D59}" type="datetimeFigureOut">
              <a:rPr lang="en-US" smtClean="0"/>
              <a:t>6/24/13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55385-0481-4547-BD9E-D0EA5BF10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0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10.gif"/><Relationship Id="rId7" Type="http://schemas.openxmlformats.org/officeDocument/2006/relationships/image" Target="../media/image11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0.png"/><Relationship Id="rId8" Type="http://schemas.openxmlformats.org/officeDocument/2006/relationships/image" Target="../media/image10.gif"/><Relationship Id="rId9" Type="http://schemas.openxmlformats.org/officeDocument/2006/relationships/image" Target="../media/image11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10.gif"/><Relationship Id="rId8" Type="http://schemas.openxmlformats.org/officeDocument/2006/relationships/image" Target="../media/image1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20.png"/><Relationship Id="rId9" Type="http://schemas.openxmlformats.org/officeDocument/2006/relationships/image" Target="../media/image10.gif"/><Relationship Id="rId10" Type="http://schemas.openxmlformats.org/officeDocument/2006/relationships/image" Target="../media/image11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20.png"/><Relationship Id="rId9" Type="http://schemas.openxmlformats.org/officeDocument/2006/relationships/image" Target="../media/image10.gif"/><Relationship Id="rId10" Type="http://schemas.openxmlformats.org/officeDocument/2006/relationships/image" Target="../media/image11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20.png"/><Relationship Id="rId9" Type="http://schemas.openxmlformats.org/officeDocument/2006/relationships/image" Target="../media/image10.gif"/><Relationship Id="rId10" Type="http://schemas.openxmlformats.org/officeDocument/2006/relationships/image" Target="../media/image21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4.emf"/><Relationship Id="rId5" Type="http://schemas.openxmlformats.org/officeDocument/2006/relationships/image" Target="../media/image2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5.emf"/><Relationship Id="rId5" Type="http://schemas.openxmlformats.org/officeDocument/2006/relationships/image" Target="../media/image2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7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image" Target="../media/image11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9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1.png"/><Relationship Id="rId5" Type="http://schemas.openxmlformats.org/officeDocument/2006/relationships/image" Target="../media/image32.png"/><Relationship Id="rId6" Type="http://schemas.openxmlformats.org/officeDocument/2006/relationships/image" Target="../media/image20.png"/><Relationship Id="rId7" Type="http://schemas.openxmlformats.org/officeDocument/2006/relationships/image" Target="../media/image10.gif"/><Relationship Id="rId8" Type="http://schemas.openxmlformats.org/officeDocument/2006/relationships/image" Target="../media/image33.jpeg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3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0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3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35.emf"/><Relationship Id="rId13" Type="http://schemas.openxmlformats.org/officeDocument/2006/relationships/image" Target="../media/image21.png"/><Relationship Id="rId14" Type="http://schemas.openxmlformats.org/officeDocument/2006/relationships/oleObject" Target="../embeddings/oleObject17.bin"/><Relationship Id="rId15" Type="http://schemas.openxmlformats.org/officeDocument/2006/relationships/image" Target="../media/image34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20.png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30.emf"/><Relationship Id="rId13" Type="http://schemas.openxmlformats.org/officeDocument/2006/relationships/image" Target="../media/image11.png"/><Relationship Id="rId14" Type="http://schemas.openxmlformats.org/officeDocument/2006/relationships/oleObject" Target="../embeddings/oleObject19.bin"/><Relationship Id="rId15" Type="http://schemas.openxmlformats.org/officeDocument/2006/relationships/image" Target="../media/image3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0.png"/><Relationship Id="rId8" Type="http://schemas.openxmlformats.org/officeDocument/2006/relationships/image" Target="../media/image10.gif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30.emf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35.emf"/><Relationship Id="rId16" Type="http://schemas.openxmlformats.org/officeDocument/2006/relationships/image" Target="../media/image21.png"/><Relationship Id="rId17" Type="http://schemas.openxmlformats.org/officeDocument/2006/relationships/oleObject" Target="../embeddings/oleObject22.bin"/><Relationship Id="rId18" Type="http://schemas.openxmlformats.org/officeDocument/2006/relationships/image" Target="../media/image3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7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0.png"/><Relationship Id="rId10" Type="http://schemas.openxmlformats.org/officeDocument/2006/relationships/image" Target="../media/image10.gif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30.emf"/><Relationship Id="rId14" Type="http://schemas.openxmlformats.org/officeDocument/2006/relationships/oleObject" Target="../embeddings/oleObject24.bin"/><Relationship Id="rId15" Type="http://schemas.openxmlformats.org/officeDocument/2006/relationships/image" Target="../media/image34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7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20.png"/><Relationship Id="rId10" Type="http://schemas.openxmlformats.org/officeDocument/2006/relationships/image" Target="../media/image10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38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3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4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50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51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36.bin"/><Relationship Id="rId8" Type="http://schemas.openxmlformats.org/officeDocument/2006/relationships/image" Target="../media/image53.emf"/><Relationship Id="rId9" Type="http://schemas.openxmlformats.org/officeDocument/2006/relationships/oleObject" Target="../embeddings/oleObject37.bin"/><Relationship Id="rId10" Type="http://schemas.openxmlformats.org/officeDocument/2006/relationships/oleObject" Target="../embeddings/oleObject38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0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9557"/>
            <a:ext cx="7772400" cy="16869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Optimizing Recommender Systems as a </a:t>
            </a:r>
            <a:r>
              <a:rPr lang="en-US" dirty="0" err="1" smtClean="0"/>
              <a:t>Submodular</a:t>
            </a:r>
            <a:r>
              <a:rPr lang="en-US" dirty="0" smtClean="0"/>
              <a:t> Bandits Problem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4655"/>
            <a:ext cx="6400800" cy="239555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Yisong Yue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Carnegie Mellon University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200" dirty="0" smtClean="0">
                <a:solidFill>
                  <a:schemeClr val="tx1"/>
                </a:solidFill>
              </a:rPr>
              <a:t>Joint work with Carlos Guestrin &amp; Sue Ann Hong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 descr="heinz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52" y="95186"/>
            <a:ext cx="2734235" cy="80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9946" y="95185"/>
            <a:ext cx="1532550" cy="756815"/>
          </a:xfrm>
          <a:prstGeom prst="rect">
            <a:avLst/>
          </a:prstGeom>
        </p:spPr>
      </p:pic>
      <p:pic>
        <p:nvPicPr>
          <p:cNvPr id="6" name="Picture 5" descr="M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3" y="95185"/>
            <a:ext cx="959874" cy="79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8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941710"/>
            <a:ext cx="5329332" cy="5803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508" y="206375"/>
            <a:ext cx="8068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Often want to recommend multiple articles at a time!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412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Diversified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charset="2"/>
              </a:rPr>
              <a:t></a:t>
            </a:r>
            <a:endParaRPr lang="en-US" b="1" dirty="0" smtClean="0">
              <a:solidFill>
                <a:srgbClr val="FF0000"/>
              </a:solidFill>
              <a:latin typeface="Calibri" charset="0"/>
            </a:endParaRPr>
          </a:p>
          <a:p>
            <a:endParaRPr lang="en-US" sz="1600" dirty="0" smtClean="0">
              <a:solidFill>
                <a:srgbClr val="336600"/>
              </a:solidFill>
              <a:sym typeface="Wingdings" charset="2"/>
            </a:endParaRPr>
          </a:p>
          <a:p>
            <a:endParaRPr lang="en-US" sz="1050" dirty="0" smtClean="0">
              <a:solidFill>
                <a:srgbClr val="336600"/>
              </a:solidFill>
              <a:sym typeface="Wingdings" charset="2"/>
            </a:endParaRPr>
          </a:p>
          <a:p>
            <a:endParaRPr lang="en-US" sz="1050" dirty="0" smtClean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endParaRPr lang="en-US" sz="1600" dirty="0">
              <a:solidFill>
                <a:srgbClr val="336600"/>
              </a:solidFill>
              <a:sym typeface="Wingdings" charset="2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336600"/>
                </a:solidFill>
                <a:sym typeface="Wingdings" charset="2"/>
              </a:rPr>
              <a:t>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57146" y="1842813"/>
            <a:ext cx="7450633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“Israel implements unilateral Gaza cease-fire :: WRAL.com”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“Israel unilaterally halts fire, rockets persist”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“Gaza truce, Israeli pullout begin | Latest News”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“Hamas announces ceasefire after Israel declares truce - …”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“Hamas fighters seek to restore order in Gaza Strip - World - Wire …”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7145" y="4329191"/>
            <a:ext cx="7450633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“Israel implements unilateral Gaza cease-fire :: </a:t>
            </a:r>
            <a:r>
              <a:rPr lang="en-US" sz="2000" dirty="0" err="1" smtClean="0"/>
              <a:t>WRAL.com</a:t>
            </a:r>
            <a:r>
              <a:rPr lang="en-US" sz="2000" dirty="0" smtClean="0"/>
              <a:t>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“Obama vows to fight for middle class”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“Citigroup plans to cut 4500 jobs”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“Google Android market tops 10 billion downloads”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“UC astronomers discover two largest black holes ever found”</a:t>
            </a:r>
          </a:p>
        </p:txBody>
      </p:sp>
    </p:spTree>
    <p:extLst>
      <p:ext uri="{BB962C8B-B14F-4D97-AF65-F5344CB8AC3E}">
        <p14:creationId xmlns:p14="http://schemas.microsoft.com/office/powerpoint/2010/main" val="122675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11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738"/>
            <a:ext cx="8229600" cy="482942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Optimally diversified recommendations</a:t>
            </a:r>
            <a:endParaRPr lang="en-US" b="1" dirty="0">
              <a:solidFill>
                <a:srgbClr val="953735"/>
              </a:solidFill>
            </a:endParaRPr>
          </a:p>
          <a:p>
            <a:pPr lvl="1"/>
            <a:r>
              <a:rPr lang="en-US" dirty="0"/>
              <a:t>Minimize redundancy</a:t>
            </a:r>
          </a:p>
          <a:p>
            <a:pPr lvl="1"/>
            <a:r>
              <a:rPr lang="en-US" dirty="0" smtClean="0"/>
              <a:t>Maximize information coverage</a:t>
            </a:r>
            <a:endParaRPr lang="en-US" dirty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Exploration / exploitation tradeoff</a:t>
            </a:r>
          </a:p>
          <a:p>
            <a:pPr lvl="1"/>
            <a:r>
              <a:rPr lang="en-US" dirty="0"/>
              <a:t>Don’t know user preferences a priori</a:t>
            </a:r>
          </a:p>
          <a:p>
            <a:pPr lvl="1"/>
            <a:r>
              <a:rPr lang="en-US" dirty="0"/>
              <a:t>Only receives feedback for recommendations</a:t>
            </a:r>
          </a:p>
          <a:p>
            <a:pPr lvl="1"/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Incorporating prior knowledge</a:t>
            </a:r>
          </a:p>
          <a:p>
            <a:pPr lvl="1"/>
            <a:r>
              <a:rPr lang="en-US" dirty="0"/>
              <a:t>Reduce the cost of exploration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946" y="1217118"/>
            <a:ext cx="8007685" cy="1777408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/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/>
              <a:t>Individual Relevance:	</a:t>
            </a:r>
            <a:r>
              <a:rPr lang="en-US" sz="2800" b="0" dirty="0" smtClean="0"/>
              <a:t>		D3  </a:t>
            </a:r>
            <a:r>
              <a:rPr lang="en-US" sz="2800" b="0" dirty="0"/>
              <a:t>D4  D1</a:t>
            </a:r>
          </a:p>
          <a:p>
            <a:pPr lvl="1">
              <a:buFontTx/>
              <a:buChar char="•"/>
            </a:pPr>
            <a:r>
              <a:rPr lang="en-US" sz="2800" b="0" dirty="0" smtClean="0"/>
              <a:t>Greedy Coverage Solution</a:t>
            </a:r>
            <a:r>
              <a:rPr lang="en-US" sz="2800" b="0" dirty="0"/>
              <a:t>:		</a:t>
            </a:r>
            <a:r>
              <a:rPr lang="en-US" sz="2800" b="0" dirty="0" smtClean="0"/>
              <a:t>D3  </a:t>
            </a:r>
            <a:r>
              <a:rPr lang="en-US" sz="2800" b="0" dirty="0"/>
              <a:t>D1  D5</a:t>
            </a: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215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/>
              <a:t>Choose top 3 documents</a:t>
            </a:r>
          </a:p>
          <a:p>
            <a:pPr lvl="1">
              <a:buFontTx/>
              <a:buChar char="•"/>
            </a:pPr>
            <a:r>
              <a:rPr lang="en-US" sz="2800" dirty="0">
                <a:solidFill>
                  <a:srgbClr val="800000"/>
                </a:solidFill>
              </a:rPr>
              <a:t>Individual Relevance:	</a:t>
            </a:r>
            <a:r>
              <a:rPr lang="en-US" sz="2800" dirty="0" smtClean="0">
                <a:solidFill>
                  <a:srgbClr val="800000"/>
                </a:solidFill>
              </a:rPr>
              <a:t>		D3  </a:t>
            </a:r>
            <a:r>
              <a:rPr lang="en-US" sz="2800" dirty="0">
                <a:solidFill>
                  <a:srgbClr val="800000"/>
                </a:solidFill>
              </a:rPr>
              <a:t>D4  D1</a:t>
            </a:r>
          </a:p>
          <a:p>
            <a:pPr lvl="1">
              <a:buFontTx/>
              <a:buChar char="•"/>
            </a:pPr>
            <a:r>
              <a:rPr lang="en-US" sz="2800" b="0" dirty="0" smtClean="0"/>
              <a:t>Greedy Coverage Solution</a:t>
            </a:r>
            <a:r>
              <a:rPr lang="en-US" sz="2800" b="0" dirty="0"/>
              <a:t>:		</a:t>
            </a:r>
            <a:r>
              <a:rPr lang="en-US" sz="2800" b="0" dirty="0" smtClean="0"/>
              <a:t>D3  </a:t>
            </a:r>
            <a:r>
              <a:rPr lang="en-US" sz="2800" b="0" dirty="0"/>
              <a:t>D1  D5</a:t>
            </a: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392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/>
              <a:t>Choose top 3 documents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</a:rPr>
              <a:t>Individual Relevance:			D3  D4  D1</a:t>
            </a:r>
          </a:p>
          <a:p>
            <a:pPr lvl="1">
              <a:buFontTx/>
              <a:buChar char="•"/>
            </a:pPr>
            <a:r>
              <a:rPr lang="en-US" sz="2800" b="0" dirty="0" smtClean="0"/>
              <a:t>Greedy Coverage Solution:		D3  D1  D5</a:t>
            </a:r>
            <a:endParaRPr lang="en-US" sz="2800" b="0" dirty="0"/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01205"/>
            <a:ext cx="609600" cy="485192"/>
          </a:xfrm>
          <a:prstGeom prst="rect">
            <a:avLst/>
          </a:prstGeom>
          <a:noFill/>
        </p:spPr>
      </p:pic>
      <p:pic>
        <p:nvPicPr>
          <p:cNvPr id="6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609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/>
              <a:t>Choose top 3 documents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</a:rPr>
              <a:t>Individual Relevance:			D3  D4  D1</a:t>
            </a:r>
          </a:p>
          <a:p>
            <a:pPr lvl="1">
              <a:buFontTx/>
              <a:buChar char="•"/>
            </a:pPr>
            <a:r>
              <a:rPr lang="en-US" sz="2800" b="0" dirty="0" smtClean="0"/>
              <a:t>Greedy Coverage Solution:		D3  D1  D5</a:t>
            </a:r>
            <a:endParaRPr lang="en-US" sz="2800" b="0" dirty="0"/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501205"/>
            <a:ext cx="609600" cy="485192"/>
          </a:xfrm>
          <a:prstGeom prst="rect">
            <a:avLst/>
          </a:prstGeom>
          <a:noFill/>
        </p:spPr>
      </p:pic>
      <p:pic>
        <p:nvPicPr>
          <p:cNvPr id="6" name="Picture 5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10605"/>
            <a:ext cx="609600" cy="485192"/>
          </a:xfrm>
          <a:prstGeom prst="rect">
            <a:avLst/>
          </a:prstGeom>
          <a:noFill/>
        </p:spPr>
      </p:pic>
      <p:pic>
        <p:nvPicPr>
          <p:cNvPr id="7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86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/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/>
              <a:t>Individual Relevance:	</a:t>
            </a:r>
            <a:r>
              <a:rPr lang="en-US" sz="2800" b="0" dirty="0" smtClean="0"/>
              <a:t>		D3  </a:t>
            </a:r>
            <a:r>
              <a:rPr lang="en-US" sz="2800" b="0" dirty="0"/>
              <a:t>D4  D1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</a:rPr>
              <a:t>Greedy Coverage Solution</a:t>
            </a:r>
            <a:r>
              <a:rPr lang="en-US" sz="2800" dirty="0">
                <a:solidFill>
                  <a:srgbClr val="800000"/>
                </a:solidFill>
              </a:rPr>
              <a:t>:		</a:t>
            </a:r>
            <a:r>
              <a:rPr lang="en-US" sz="2800" dirty="0" smtClean="0">
                <a:solidFill>
                  <a:srgbClr val="800000"/>
                </a:solidFill>
              </a:rPr>
              <a:t>D3  </a:t>
            </a:r>
            <a:r>
              <a:rPr lang="en-US" sz="2800" dirty="0">
                <a:solidFill>
                  <a:srgbClr val="800000"/>
                </a:solidFill>
              </a:rPr>
              <a:t>D1  D5</a:t>
            </a: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73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/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 smtClean="0"/>
              <a:t>Individual Relevance:			D3  D4  D1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</a:rPr>
              <a:t>Greedy Coverage Solution:		D3  D1  D5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10605"/>
            <a:ext cx="609600" cy="485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415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33400" y="4634805"/>
            <a:ext cx="8153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0" dirty="0"/>
              <a:t>Choose top 3 documents</a:t>
            </a:r>
          </a:p>
          <a:p>
            <a:pPr lvl="1">
              <a:buFontTx/>
              <a:buChar char="•"/>
            </a:pPr>
            <a:r>
              <a:rPr lang="en-US" sz="2800" b="0" dirty="0" smtClean="0"/>
              <a:t>Individual Relevance:			D3  D4  D1</a:t>
            </a:r>
          </a:p>
          <a:p>
            <a:pPr lvl="1">
              <a:buFontTx/>
              <a:buChar char="•"/>
            </a:pPr>
            <a:r>
              <a:rPr lang="en-US" sz="2800" dirty="0" smtClean="0">
                <a:solidFill>
                  <a:srgbClr val="800000"/>
                </a:solidFill>
              </a:rPr>
              <a:t>Greedy Coverage Solution:		D3  D1  D5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30723" name="Picture 12" descr="C:\Users\yyue\Desktop\talks\graphics\topic_cover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418405"/>
            <a:ext cx="66675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53405"/>
            <a:ext cx="609600" cy="485192"/>
          </a:xfrm>
          <a:prstGeom prst="rect">
            <a:avLst/>
          </a:prstGeom>
          <a:noFill/>
        </p:spPr>
      </p:pic>
      <p:pic>
        <p:nvPicPr>
          <p:cNvPr id="5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510605"/>
            <a:ext cx="609600" cy="485192"/>
          </a:xfrm>
          <a:prstGeom prst="rect">
            <a:avLst/>
          </a:prstGeom>
          <a:noFill/>
        </p:spPr>
      </p:pic>
      <p:pic>
        <p:nvPicPr>
          <p:cNvPr id="6" name="Picture 4" descr="C:\Users\yyue\Desktop\talks\graphics\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672405"/>
            <a:ext cx="609600" cy="48519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73529" y="164353"/>
            <a:ext cx="8516471" cy="44704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8820" y="2734460"/>
            <a:ext cx="368106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This diminishing returns </a:t>
            </a:r>
          </a:p>
          <a:p>
            <a:pPr algn="ctr"/>
            <a:r>
              <a:rPr lang="en-US" sz="2800" dirty="0"/>
              <a:t>p</a:t>
            </a:r>
            <a:r>
              <a:rPr lang="en-US" sz="2800" dirty="0" smtClean="0"/>
              <a:t>roperty is called </a:t>
            </a:r>
          </a:p>
          <a:p>
            <a:pPr algn="ctr"/>
            <a:r>
              <a:rPr lang="en-US" sz="2800" b="1" dirty="0" err="1" smtClean="0"/>
              <a:t>submodularity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7689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8212" cy="5737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176" y="1804125"/>
            <a:ext cx="5632824" cy="50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2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495818" y="1769632"/>
            <a:ext cx="4270317" cy="122747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495818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117713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2768237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4125926" y="3007221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452137" y="2997110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771188" y="2997110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414889" y="2997110"/>
            <a:ext cx="0" cy="22317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1495818" y="2456453"/>
            <a:ext cx="621895" cy="540660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2124578" y="2171397"/>
            <a:ext cx="653142" cy="278191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2777720" y="2016186"/>
            <a:ext cx="681282" cy="158662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465867" y="1949091"/>
            <a:ext cx="673789" cy="63730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4139656" y="1916703"/>
            <a:ext cx="645262" cy="25886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4791783" y="1916703"/>
            <a:ext cx="643701" cy="0"/>
          </a:xfrm>
          <a:prstGeom prst="line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grpSp>
        <p:nvGrpSpPr>
          <p:cNvPr id="114" name="Group 113"/>
          <p:cNvGrpSpPr/>
          <p:nvPr/>
        </p:nvGrpSpPr>
        <p:grpSpPr>
          <a:xfrm>
            <a:off x="657501" y="2104831"/>
            <a:ext cx="843350" cy="501493"/>
            <a:chOff x="285131" y="2366178"/>
            <a:chExt cx="843350" cy="501493"/>
          </a:xfrm>
        </p:grpSpPr>
        <p:sp>
          <p:nvSpPr>
            <p:cNvPr id="13" name="TextBox 12"/>
            <p:cNvSpPr txBox="1"/>
            <p:nvPr/>
          </p:nvSpPr>
          <p:spPr>
            <a:xfrm>
              <a:off x="285131" y="2366178"/>
              <a:ext cx="84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Calibri"/>
                  <a:cs typeface="Calibri"/>
                </a:rPr>
                <a:t>F</a:t>
              </a:r>
              <a:r>
                <a:rPr lang="en-US" sz="2000" b="1" dirty="0" smtClean="0">
                  <a:latin typeface="Calibri"/>
                  <a:cs typeface="Calibri"/>
                </a:rPr>
                <a:t>  </a:t>
              </a:r>
              <a:r>
                <a:rPr lang="en-US" sz="2400" b="1" dirty="0" smtClean="0">
                  <a:latin typeface="Calibri"/>
                  <a:cs typeface="Calibri"/>
                </a:rPr>
                <a:t>(A) </a:t>
              </a:r>
              <a:endParaRPr lang="en-US" sz="2400" b="1" dirty="0">
                <a:latin typeface="Calibri"/>
                <a:cs typeface="Calibri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14" y="2641602"/>
              <a:ext cx="226770" cy="226069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1880597" y="3326369"/>
            <a:ext cx="470109" cy="442691"/>
            <a:chOff x="1726605" y="2948214"/>
            <a:chExt cx="683354" cy="764085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5220042" y="182468"/>
            <a:ext cx="36694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latin typeface="Calibri"/>
                <a:cs typeface="Calibri"/>
              </a:rPr>
              <a:t>Submodular</a:t>
            </a:r>
          </a:p>
          <a:p>
            <a:pPr algn="r"/>
            <a:r>
              <a:rPr lang="en-US" sz="4000" b="1" dirty="0" smtClean="0">
                <a:latin typeface="Calibri"/>
                <a:cs typeface="Calibri"/>
              </a:rPr>
              <a:t>Coverage Model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5274" y="359051"/>
            <a:ext cx="3715463" cy="107721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F</a:t>
            </a:r>
            <a:r>
              <a:rPr lang="en-US" sz="3200" baseline="-25000" dirty="0" smtClean="0">
                <a:latin typeface="Calibri"/>
                <a:cs typeface="Calibri"/>
              </a:rPr>
              <a:t>c</a:t>
            </a:r>
            <a:r>
              <a:rPr lang="en-US" sz="3200" dirty="0" smtClean="0">
                <a:latin typeface="Calibri"/>
                <a:cs typeface="Calibri"/>
              </a:rPr>
              <a:t>(A) = how well  A </a:t>
            </a:r>
          </a:p>
          <a:p>
            <a:r>
              <a:rPr lang="en-US" sz="3200" dirty="0">
                <a:latin typeface="Calibri"/>
                <a:cs typeface="Calibri"/>
              </a:rPr>
              <a:t> </a:t>
            </a:r>
            <a:r>
              <a:rPr lang="en-US" sz="3200" dirty="0" smtClean="0">
                <a:latin typeface="Calibri"/>
                <a:cs typeface="Calibri"/>
              </a:rPr>
              <a:t>          “covers” c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2533988" y="3326369"/>
            <a:ext cx="470109" cy="442691"/>
            <a:chOff x="1726605" y="2948214"/>
            <a:chExt cx="683354" cy="764085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3219144" y="3314941"/>
            <a:ext cx="470109" cy="442691"/>
            <a:chOff x="1726605" y="2948214"/>
            <a:chExt cx="683354" cy="764085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3887341" y="3313001"/>
            <a:ext cx="470109" cy="442691"/>
            <a:chOff x="1726605" y="2948214"/>
            <a:chExt cx="683354" cy="764085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4534500" y="3301573"/>
            <a:ext cx="470109" cy="442691"/>
            <a:chOff x="1726605" y="2948214"/>
            <a:chExt cx="683354" cy="76408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178952" y="3313001"/>
            <a:ext cx="470109" cy="442691"/>
            <a:chOff x="1726605" y="2948214"/>
            <a:chExt cx="683354" cy="764085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962" y="2948214"/>
              <a:ext cx="615228" cy="764085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05" y="2982448"/>
              <a:ext cx="683354" cy="681240"/>
            </a:xfrm>
            <a:prstGeom prst="rect">
              <a:avLst/>
            </a:prstGeom>
          </p:spPr>
        </p:pic>
      </p:grpSp>
      <p:sp>
        <p:nvSpPr>
          <p:cNvPr id="115" name="TextBox 114"/>
          <p:cNvSpPr txBox="1"/>
          <p:nvPr/>
        </p:nvSpPr>
        <p:spPr>
          <a:xfrm>
            <a:off x="5994793" y="2026312"/>
            <a:ext cx="278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Diminishing returns: </a:t>
            </a:r>
            <a:r>
              <a:rPr lang="en-US" sz="2000" b="1" dirty="0" err="1" smtClean="0">
                <a:latin typeface="Calibri"/>
                <a:cs typeface="Calibri"/>
              </a:rPr>
              <a:t>Submodularity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1000490" y="4002238"/>
            <a:ext cx="3090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latin typeface="Calibri"/>
                <a:cs typeface="Calibri"/>
              </a:rPr>
              <a:t>Set of articles: A</a:t>
            </a:r>
          </a:p>
          <a:p>
            <a:pPr algn="r"/>
            <a:r>
              <a:rPr lang="en-US" sz="2400" dirty="0" smtClean="0">
                <a:latin typeface="Calibri"/>
                <a:cs typeface="Calibri"/>
              </a:rPr>
              <a:t>User preferences: w </a:t>
            </a:r>
          </a:p>
        </p:txBody>
      </p:sp>
      <p:graphicFrame>
        <p:nvGraphicFramePr>
          <p:cNvPr id="134" name="Object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916519"/>
              </p:ext>
            </p:extLst>
          </p:nvPr>
        </p:nvGraphicFramePr>
        <p:xfrm>
          <a:off x="4208311" y="4019620"/>
          <a:ext cx="3255368" cy="89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1" name="Equation" r:id="rId5" imgW="1346200" imgH="368300" progId="Equation.3">
                  <p:embed/>
                </p:oleObj>
              </mc:Choice>
              <mc:Fallback>
                <p:oleObj name="Equation" r:id="rId5" imgW="1346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311" y="4019620"/>
                        <a:ext cx="3255368" cy="89176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Rectangle 134"/>
          <p:cNvSpPr/>
          <p:nvPr/>
        </p:nvSpPr>
        <p:spPr>
          <a:xfrm>
            <a:off x="4215522" y="5198199"/>
            <a:ext cx="4648200" cy="1206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136" name="Object 1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915351"/>
              </p:ext>
            </p:extLst>
          </p:nvPr>
        </p:nvGraphicFramePr>
        <p:xfrm>
          <a:off x="5677610" y="5431889"/>
          <a:ext cx="2704898" cy="778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2" name="Equation" r:id="rId7" imgW="1016000" imgH="292100" progId="Equation.3">
                  <p:embed/>
                </p:oleObj>
              </mc:Choice>
              <mc:Fallback>
                <p:oleObj name="Equation" r:id="rId7" imgW="1016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7610" y="5431889"/>
                        <a:ext cx="2704898" cy="77859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" name="TextBox 136"/>
          <p:cNvSpPr txBox="1"/>
          <p:nvPr/>
        </p:nvSpPr>
        <p:spPr>
          <a:xfrm>
            <a:off x="4520322" y="5431889"/>
            <a:ext cx="97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/>
                <a:cs typeface="Calibri"/>
              </a:rPr>
              <a:t>Goal: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39889" y="5223187"/>
            <a:ext cx="38647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latin typeface="Calibri"/>
                <a:cs typeface="Calibri"/>
              </a:rPr>
              <a:t>NP-hard in general</a:t>
            </a:r>
          </a:p>
          <a:p>
            <a:pPr algn="r"/>
            <a:r>
              <a:rPr lang="en-US" sz="2400" dirty="0" smtClean="0">
                <a:latin typeface="Calibri"/>
                <a:cs typeface="Calibri"/>
              </a:rPr>
              <a:t>Greedy: (1-1/e) guarantee</a:t>
            </a:r>
          </a:p>
          <a:p>
            <a:pPr algn="r"/>
            <a:r>
              <a:rPr lang="en-US" dirty="0">
                <a:latin typeface="Calibri"/>
                <a:cs typeface="Calibri"/>
              </a:rPr>
              <a:t>[</a:t>
            </a:r>
            <a:r>
              <a:rPr lang="en-US" dirty="0" err="1">
                <a:latin typeface="Calibri"/>
                <a:cs typeface="Calibri"/>
              </a:rPr>
              <a:t>Nemhauser</a:t>
            </a:r>
            <a:r>
              <a:rPr lang="en-US" dirty="0">
                <a:latin typeface="Calibri"/>
                <a:cs typeface="Calibri"/>
              </a:rPr>
              <a:t> et al., 1978]</a:t>
            </a:r>
          </a:p>
        </p:txBody>
      </p:sp>
    </p:spTree>
    <p:extLst>
      <p:ext uri="{BB962C8B-B14F-4D97-AF65-F5344CB8AC3E}">
        <p14:creationId xmlns:p14="http://schemas.microsoft.com/office/powerpoint/2010/main" val="374085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5" grpId="0"/>
      <p:bldP spid="133" grpId="0"/>
      <p:bldP spid="135" grpId="0" animBg="1"/>
      <p:bldP spid="137" grpId="0"/>
      <p:bldP spid="1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Coverage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1 = </a:t>
            </a:r>
            <a:r>
              <a:rPr lang="en-US" sz="2000" dirty="0" smtClean="0">
                <a:solidFill>
                  <a:srgbClr val="800000"/>
                </a:solidFill>
                <a:latin typeface="Times"/>
                <a:cs typeface="Times"/>
              </a:rPr>
              <a:t>“</a:t>
            </a:r>
            <a:r>
              <a:rPr lang="en-US" sz="2000" b="1" dirty="0" smtClean="0">
                <a:solidFill>
                  <a:srgbClr val="800000"/>
                </a:solidFill>
                <a:latin typeface="Times"/>
                <a:cs typeface="Times"/>
              </a:rPr>
              <a:t>China's 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Economy Is on the Mend, but Concerns </a:t>
            </a:r>
            <a:r>
              <a:rPr lang="en-US" sz="2000" b="1" dirty="0" smtClean="0">
                <a:solidFill>
                  <a:srgbClr val="800000"/>
                </a:solidFill>
                <a:latin typeface="Times"/>
                <a:cs typeface="Times"/>
              </a:rPr>
              <a:t>Remain”</a:t>
            </a:r>
            <a:endParaRPr lang="en-US" sz="2000" dirty="0" smtClean="0">
              <a:solidFill>
                <a:srgbClr val="800000"/>
              </a:solidFill>
              <a:latin typeface="Times"/>
              <a:cs typeface="Times"/>
            </a:endParaRPr>
          </a:p>
          <a:p>
            <a:r>
              <a:rPr lang="en-US" sz="2000" dirty="0"/>
              <a:t>a</a:t>
            </a:r>
            <a:r>
              <a:rPr lang="en-US" sz="2000" dirty="0" smtClean="0"/>
              <a:t>2 = 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“US economy poised to pick up, </a:t>
            </a:r>
            <a:r>
              <a:rPr lang="en-US" sz="2000" b="1" dirty="0" err="1">
                <a:solidFill>
                  <a:srgbClr val="800000"/>
                </a:solidFill>
                <a:latin typeface="Times"/>
                <a:cs typeface="Times"/>
              </a:rPr>
              <a:t>Geithner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 says”</a:t>
            </a:r>
            <a:endParaRPr lang="en-US" sz="2000" b="1" dirty="0" smtClean="0">
              <a:solidFill>
                <a:srgbClr val="800000"/>
              </a:solidFill>
              <a:latin typeface="Times"/>
              <a:cs typeface="Times"/>
            </a:endParaRPr>
          </a:p>
          <a:p>
            <a:r>
              <a:rPr lang="en-US" sz="2000" dirty="0"/>
              <a:t>a</a:t>
            </a:r>
            <a:r>
              <a:rPr lang="en-US" sz="2000" dirty="0" smtClean="0"/>
              <a:t>3 = </a:t>
            </a:r>
            <a:r>
              <a:rPr lang="en-US" sz="2000" dirty="0" smtClean="0">
                <a:solidFill>
                  <a:srgbClr val="800000"/>
                </a:solidFill>
                <a:latin typeface="Times"/>
                <a:cs typeface="Times"/>
              </a:rPr>
              <a:t>“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Who's Going To The Super Bowl</a:t>
            </a:r>
            <a:r>
              <a:rPr lang="en-US" sz="2000" b="1" dirty="0" smtClean="0">
                <a:solidFill>
                  <a:srgbClr val="800000"/>
                </a:solidFill>
                <a:latin typeface="Times"/>
                <a:cs typeface="Times"/>
              </a:rPr>
              <a:t>?”</a:t>
            </a:r>
            <a:endParaRPr lang="en-US" sz="2000" dirty="0" smtClean="0">
              <a:solidFill>
                <a:srgbClr val="800000"/>
              </a:solidFill>
              <a:latin typeface="Times"/>
              <a:cs typeface="Times"/>
            </a:endParaRPr>
          </a:p>
          <a:p>
            <a:endParaRPr lang="en-US" sz="1000" dirty="0" smtClean="0"/>
          </a:p>
          <a:p>
            <a:r>
              <a:rPr lang="en-US" sz="2400" dirty="0" smtClean="0"/>
              <a:t>w = [0.6, 0.4] </a:t>
            </a:r>
          </a:p>
          <a:p>
            <a:r>
              <a:rPr lang="en-US" sz="2400" dirty="0" smtClean="0"/>
              <a:t>A = Ø</a:t>
            </a:r>
          </a:p>
          <a:p>
            <a:endParaRPr lang="en-US" sz="2000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976638"/>
              </p:ext>
            </p:extLst>
          </p:nvPr>
        </p:nvGraphicFramePr>
        <p:xfrm>
          <a:off x="5208681" y="2990571"/>
          <a:ext cx="301307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" name="Equation" r:id="rId3" imgW="1308100" imgH="368300" progId="Equation.3">
                  <p:embed/>
                </p:oleObj>
              </mc:Choice>
              <mc:Fallback>
                <p:oleObj name="Equation" r:id="rId3" imgW="1308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681" y="2990571"/>
                        <a:ext cx="3013075" cy="8493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878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Coverage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a1 = </a:t>
            </a:r>
            <a:r>
              <a:rPr lang="en-US" sz="2000" dirty="0">
                <a:solidFill>
                  <a:srgbClr val="800000"/>
                </a:solidFill>
                <a:latin typeface="Times"/>
                <a:cs typeface="Times"/>
              </a:rPr>
              <a:t>“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China's Economy Is on the Mend, but Concerns Remain”</a:t>
            </a:r>
            <a:endParaRPr lang="en-US" sz="2000" dirty="0">
              <a:solidFill>
                <a:srgbClr val="800000"/>
              </a:solidFill>
              <a:latin typeface="Times"/>
              <a:cs typeface="Times"/>
            </a:endParaRPr>
          </a:p>
          <a:p>
            <a:r>
              <a:rPr lang="en-US" sz="2000" dirty="0"/>
              <a:t>a2 = 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“US economy poised to pick up, </a:t>
            </a:r>
            <a:r>
              <a:rPr lang="en-US" sz="2000" b="1" dirty="0" err="1">
                <a:solidFill>
                  <a:srgbClr val="800000"/>
                </a:solidFill>
                <a:latin typeface="Times"/>
                <a:cs typeface="Times"/>
              </a:rPr>
              <a:t>Geithner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 says”</a:t>
            </a:r>
          </a:p>
          <a:p>
            <a:r>
              <a:rPr lang="en-US" sz="2000" dirty="0"/>
              <a:t>a3 = </a:t>
            </a:r>
            <a:r>
              <a:rPr lang="en-US" sz="2000" dirty="0">
                <a:solidFill>
                  <a:srgbClr val="800000"/>
                </a:solidFill>
                <a:latin typeface="Times"/>
                <a:cs typeface="Times"/>
              </a:rPr>
              <a:t>“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Who's Going To The Super Bowl?”</a:t>
            </a:r>
            <a:endParaRPr lang="en-US" sz="2000" dirty="0">
              <a:solidFill>
                <a:srgbClr val="800000"/>
              </a:solidFill>
              <a:latin typeface="Times"/>
              <a:cs typeface="Times"/>
            </a:endParaRPr>
          </a:p>
          <a:p>
            <a:endParaRPr lang="en-US" sz="1000" dirty="0" smtClean="0"/>
          </a:p>
          <a:p>
            <a:r>
              <a:rPr lang="en-US" sz="2400" dirty="0" smtClean="0"/>
              <a:t>w = [0.6, 0.4] </a:t>
            </a:r>
          </a:p>
          <a:p>
            <a:r>
              <a:rPr lang="en-US" sz="2400" dirty="0" smtClean="0"/>
              <a:t>A = Ø</a:t>
            </a:r>
          </a:p>
          <a:p>
            <a:endParaRPr lang="en-US" sz="2000" dirty="0" smtClean="0"/>
          </a:p>
        </p:txBody>
      </p:sp>
      <p:graphicFrame>
        <p:nvGraphicFramePr>
          <p:cNvPr id="8" name="Group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974693"/>
              </p:ext>
            </p:extLst>
          </p:nvPr>
        </p:nvGraphicFramePr>
        <p:xfrm>
          <a:off x="237845" y="4587240"/>
          <a:ext cx="4438059" cy="1584960"/>
        </p:xfrm>
        <a:graphic>
          <a:graphicData uri="http://schemas.openxmlformats.org/drawingml/2006/table">
            <a:tbl>
              <a:tblPr/>
              <a:tblGrid>
                <a:gridCol w="504214"/>
                <a:gridCol w="1936495"/>
                <a:gridCol w="199735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/>
                        <a:t>F</a:t>
                      </a:r>
                      <a:r>
                        <a:rPr lang="en-US" sz="2000" baseline="-25000" dirty="0" smtClean="0"/>
                        <a:t>1</a:t>
                      </a:r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A+a</a:t>
                      </a:r>
                      <a:r>
                        <a:rPr lang="en-US" sz="2000" baseline="0" dirty="0" smtClean="0"/>
                        <a:t>)-F</a:t>
                      </a:r>
                      <a:r>
                        <a:rPr lang="en-US" sz="2000" baseline="-25000" dirty="0" smtClean="0"/>
                        <a:t>1</a:t>
                      </a:r>
                      <a:r>
                        <a:rPr lang="en-US" sz="2000" baseline="0" dirty="0" smtClean="0"/>
                        <a:t>(A)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F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A+a</a:t>
                      </a:r>
                      <a:r>
                        <a:rPr lang="en-US" sz="2000" baseline="0" dirty="0" smtClean="0"/>
                        <a:t>)-F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baseline="0" dirty="0" smtClean="0"/>
                        <a:t>(A)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104204"/>
              </p:ext>
            </p:extLst>
          </p:nvPr>
        </p:nvGraphicFramePr>
        <p:xfrm>
          <a:off x="4895260" y="4572000"/>
          <a:ext cx="3886200" cy="1234738"/>
        </p:xfrm>
        <a:graphic>
          <a:graphicData uri="http://schemas.openxmlformats.org/drawingml/2006/table">
            <a:tbl>
              <a:tblPr/>
              <a:tblGrid>
                <a:gridCol w="777240"/>
                <a:gridCol w="777240"/>
                <a:gridCol w="777240"/>
                <a:gridCol w="777240"/>
                <a:gridCol w="777240"/>
              </a:tblGrid>
              <a:tr h="3869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0.54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Iter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5410200" y="4098925"/>
            <a:ext cx="22493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Incremental Benefit</a:t>
            </a:r>
            <a:endParaRPr lang="en-US" sz="2000" dirty="0"/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195772" y="4098925"/>
            <a:ext cx="2461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Incremental Coverage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967103"/>
              </p:ext>
            </p:extLst>
          </p:nvPr>
        </p:nvGraphicFramePr>
        <p:xfrm>
          <a:off x="5208681" y="2990571"/>
          <a:ext cx="301307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3" imgW="1308100" imgH="368300" progId="Equation.3">
                  <p:embed/>
                </p:oleObj>
              </mc:Choice>
              <mc:Fallback>
                <p:oleObj name="Equation" r:id="rId3" imgW="1308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681" y="2990571"/>
                        <a:ext cx="3013075" cy="8493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11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Coverage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a1 = </a:t>
            </a:r>
            <a:r>
              <a:rPr lang="en-US" sz="2000" dirty="0">
                <a:solidFill>
                  <a:srgbClr val="800000"/>
                </a:solidFill>
                <a:latin typeface="Times"/>
                <a:cs typeface="Times"/>
              </a:rPr>
              <a:t>“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China's Economy Is on the Mend, but Concerns Remain”</a:t>
            </a:r>
            <a:endParaRPr lang="en-US" sz="2000" dirty="0">
              <a:solidFill>
                <a:srgbClr val="800000"/>
              </a:solidFill>
              <a:latin typeface="Times"/>
              <a:cs typeface="Times"/>
            </a:endParaRPr>
          </a:p>
          <a:p>
            <a:r>
              <a:rPr lang="en-US" sz="2000" dirty="0"/>
              <a:t>a2 = 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“US economy poised to pick up, </a:t>
            </a:r>
            <a:r>
              <a:rPr lang="en-US" sz="2000" b="1" dirty="0" err="1">
                <a:solidFill>
                  <a:srgbClr val="800000"/>
                </a:solidFill>
                <a:latin typeface="Times"/>
                <a:cs typeface="Times"/>
              </a:rPr>
              <a:t>Geithner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 says”</a:t>
            </a:r>
          </a:p>
          <a:p>
            <a:r>
              <a:rPr lang="en-US" sz="2000" dirty="0"/>
              <a:t>a3 = </a:t>
            </a:r>
            <a:r>
              <a:rPr lang="en-US" sz="2000" dirty="0">
                <a:solidFill>
                  <a:srgbClr val="800000"/>
                </a:solidFill>
                <a:latin typeface="Times"/>
                <a:cs typeface="Times"/>
              </a:rPr>
              <a:t>“</a:t>
            </a:r>
            <a:r>
              <a:rPr lang="en-US" sz="2000" b="1" dirty="0">
                <a:solidFill>
                  <a:srgbClr val="800000"/>
                </a:solidFill>
                <a:latin typeface="Times"/>
                <a:cs typeface="Times"/>
              </a:rPr>
              <a:t>Who's Going To The Super Bowl?”</a:t>
            </a:r>
            <a:endParaRPr lang="en-US" sz="2000" dirty="0">
              <a:solidFill>
                <a:srgbClr val="800000"/>
              </a:solidFill>
              <a:latin typeface="Times"/>
              <a:cs typeface="Times"/>
            </a:endParaRPr>
          </a:p>
          <a:p>
            <a:endParaRPr lang="en-US" sz="1000" dirty="0" smtClean="0"/>
          </a:p>
          <a:p>
            <a:r>
              <a:rPr lang="en-US" sz="2400" dirty="0" smtClean="0"/>
              <a:t>w = [0.6, 0.4] 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A = {a1}</a:t>
            </a:r>
          </a:p>
          <a:p>
            <a:endParaRPr lang="en-US" sz="2000" dirty="0" smtClean="0"/>
          </a:p>
        </p:txBody>
      </p:sp>
      <p:graphicFrame>
        <p:nvGraphicFramePr>
          <p:cNvPr id="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044515"/>
              </p:ext>
            </p:extLst>
          </p:nvPr>
        </p:nvGraphicFramePr>
        <p:xfrm>
          <a:off x="4895260" y="4572000"/>
          <a:ext cx="3886200" cy="1234738"/>
        </p:xfrm>
        <a:graphic>
          <a:graphicData uri="http://schemas.openxmlformats.org/drawingml/2006/table">
            <a:tbl>
              <a:tblPr/>
              <a:tblGrid>
                <a:gridCol w="777240"/>
                <a:gridCol w="777240"/>
                <a:gridCol w="777240"/>
                <a:gridCol w="777240"/>
                <a:gridCol w="777240"/>
              </a:tblGrid>
              <a:tr h="3869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Iter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2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Iter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a3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1195772" y="4098925"/>
            <a:ext cx="2461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Incremental Coverage</a:t>
            </a:r>
            <a:endParaRPr lang="en-US" sz="2000" dirty="0"/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410200" y="4098925"/>
            <a:ext cx="22493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Incremental Benefit</a:t>
            </a:r>
            <a:endParaRPr lang="en-US" sz="20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561859"/>
              </p:ext>
            </p:extLst>
          </p:nvPr>
        </p:nvGraphicFramePr>
        <p:xfrm>
          <a:off x="5208681" y="2990571"/>
          <a:ext cx="301307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" name="Equation" r:id="rId4" imgW="1308100" imgH="368300" progId="Equation.3">
                  <p:embed/>
                </p:oleObj>
              </mc:Choice>
              <mc:Fallback>
                <p:oleObj name="Equation" r:id="rId4" imgW="1308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681" y="2990571"/>
                        <a:ext cx="3013075" cy="8493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Group 10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5978242"/>
              </p:ext>
            </p:extLst>
          </p:nvPr>
        </p:nvGraphicFramePr>
        <p:xfrm>
          <a:off x="237845" y="4587240"/>
          <a:ext cx="4438059" cy="1584960"/>
        </p:xfrm>
        <a:graphic>
          <a:graphicData uri="http://schemas.openxmlformats.org/drawingml/2006/table">
            <a:tbl>
              <a:tblPr/>
              <a:tblGrid>
                <a:gridCol w="504214"/>
                <a:gridCol w="1936495"/>
                <a:gridCol w="199735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dirty="0" smtClean="0"/>
                        <a:t>F</a:t>
                      </a:r>
                      <a:r>
                        <a:rPr lang="en-US" sz="2000" baseline="-25000" dirty="0" smtClean="0"/>
                        <a:t>1</a:t>
                      </a:r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A+a</a:t>
                      </a:r>
                      <a:r>
                        <a:rPr lang="en-US" sz="2000" baseline="0" dirty="0" smtClean="0"/>
                        <a:t>)-F</a:t>
                      </a:r>
                      <a:r>
                        <a:rPr lang="en-US" sz="2000" baseline="-25000" dirty="0" smtClean="0"/>
                        <a:t>1</a:t>
                      </a:r>
                      <a:r>
                        <a:rPr lang="en-US" sz="2000" baseline="0" dirty="0" smtClean="0"/>
                        <a:t>(A)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F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A+a</a:t>
                      </a:r>
                      <a:r>
                        <a:rPr lang="en-US" sz="2000" baseline="0" dirty="0" smtClean="0"/>
                        <a:t>)-F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baseline="0" dirty="0" smtClean="0"/>
                        <a:t>(A)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     (0.8)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         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       (0)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        (0.5)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7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Example: Probabilistic Coverage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article a has independent prob.</a:t>
            </a:r>
            <a:r>
              <a:rPr lang="en-US" dirty="0"/>
              <a:t> </a:t>
            </a:r>
            <a:r>
              <a:rPr lang="en-US" dirty="0" err="1" smtClean="0"/>
              <a:t>Pr</a:t>
            </a:r>
            <a:r>
              <a:rPr lang="en-US" dirty="0" smtClean="0"/>
              <a:t>(</a:t>
            </a:r>
            <a:r>
              <a:rPr lang="en-US" dirty="0" err="1" smtClean="0"/>
              <a:t>i|a</a:t>
            </a:r>
            <a:r>
              <a:rPr lang="en-US" dirty="0" smtClean="0"/>
              <a:t>) of covering topic </a:t>
            </a:r>
            <a:r>
              <a:rPr lang="en-US" dirty="0" err="1" smtClean="0"/>
              <a:t>i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Define F</a:t>
            </a:r>
            <a:r>
              <a:rPr lang="en-US" baseline="-25000" dirty="0" smtClean="0"/>
              <a:t>i</a:t>
            </a:r>
            <a:r>
              <a:rPr lang="en-US" dirty="0" smtClean="0"/>
              <a:t>(A) = 1-Pr(topic </a:t>
            </a:r>
            <a:r>
              <a:rPr lang="en-US" dirty="0" err="1" smtClean="0"/>
              <a:t>i</a:t>
            </a:r>
            <a:r>
              <a:rPr lang="en-US" dirty="0" smtClean="0"/>
              <a:t> not covered by A)</a:t>
            </a:r>
          </a:p>
          <a:p>
            <a:endParaRPr lang="en-US" dirty="0"/>
          </a:p>
          <a:p>
            <a:r>
              <a:rPr lang="en-US" dirty="0" smtClean="0"/>
              <a:t>Then F</a:t>
            </a:r>
            <a:r>
              <a:rPr lang="en-US" baseline="-25000" dirty="0" smtClean="0"/>
              <a:t>i</a:t>
            </a:r>
            <a:r>
              <a:rPr lang="en-US" dirty="0" smtClean="0"/>
              <a:t>(A) = 1 – </a:t>
            </a:r>
            <a:r>
              <a:rPr lang="en-US" dirty="0" err="1" smtClean="0"/>
              <a:t>Π</a:t>
            </a:r>
            <a:r>
              <a:rPr lang="en-US" dirty="0" smtClean="0"/>
              <a:t>(1-P(</a:t>
            </a:r>
            <a:r>
              <a:rPr lang="en-US" dirty="0" err="1" smtClean="0"/>
              <a:t>i|a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84083" y="6171267"/>
            <a:ext cx="255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[El-</a:t>
            </a:r>
            <a:r>
              <a:rPr lang="en-US" dirty="0" err="1" smtClean="0"/>
              <a:t>Arini</a:t>
            </a:r>
            <a:r>
              <a:rPr lang="en-US" dirty="0" smtClean="0"/>
              <a:t> et al., KDD 2009]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44627" y="5747702"/>
            <a:ext cx="143576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“noisy or”</a:t>
            </a:r>
            <a:endParaRPr lang="en-US" sz="2400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3895560" y="4396750"/>
            <a:ext cx="328708" cy="20909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1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11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738"/>
            <a:ext cx="8229600" cy="482942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Optimally diversified recommendations</a:t>
            </a:r>
            <a:endParaRPr lang="en-US" b="1" dirty="0">
              <a:solidFill>
                <a:srgbClr val="953735"/>
              </a:solidFill>
            </a:endParaRPr>
          </a:p>
          <a:p>
            <a:pPr lvl="1"/>
            <a:r>
              <a:rPr lang="en-US" dirty="0"/>
              <a:t>Minimize redundancy</a:t>
            </a:r>
          </a:p>
          <a:p>
            <a:pPr lvl="1"/>
            <a:r>
              <a:rPr lang="en-US" dirty="0" smtClean="0"/>
              <a:t>Maximize information coverage</a:t>
            </a:r>
            <a:endParaRPr lang="en-US" dirty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Exploration / exploitation tradeoff</a:t>
            </a:r>
          </a:p>
          <a:p>
            <a:pPr lvl="1"/>
            <a:r>
              <a:rPr lang="en-US" dirty="0"/>
              <a:t>Don’t know user preferences a priori</a:t>
            </a:r>
          </a:p>
          <a:p>
            <a:pPr lvl="1"/>
            <a:r>
              <a:rPr lang="en-US" dirty="0"/>
              <a:t>Only receives feedback for recommendations</a:t>
            </a:r>
          </a:p>
          <a:p>
            <a:pPr lvl="1"/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Incorporating prior knowledge</a:t>
            </a:r>
          </a:p>
          <a:p>
            <a:pPr lvl="1"/>
            <a:r>
              <a:rPr lang="en-US" dirty="0"/>
              <a:t>Reduce the cost of exploration</a:t>
            </a:r>
          </a:p>
        </p:txBody>
      </p:sp>
    </p:spTree>
    <p:extLst>
      <p:ext uri="{BB962C8B-B14F-4D97-AF65-F5344CB8AC3E}">
        <p14:creationId xmlns:p14="http://schemas.microsoft.com/office/powerpoint/2010/main" val="312248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11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738"/>
            <a:ext cx="8229600" cy="482942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Optimally diversified recommendations</a:t>
            </a:r>
            <a:endParaRPr lang="en-US" b="1" dirty="0">
              <a:solidFill>
                <a:srgbClr val="953735"/>
              </a:solidFill>
            </a:endParaRPr>
          </a:p>
          <a:p>
            <a:pPr lvl="1"/>
            <a:r>
              <a:rPr lang="en-US" dirty="0"/>
              <a:t>Minimize redundancy</a:t>
            </a:r>
          </a:p>
          <a:p>
            <a:pPr lvl="1"/>
            <a:r>
              <a:rPr lang="en-US" dirty="0" smtClean="0"/>
              <a:t>Maximize information coverage</a:t>
            </a:r>
            <a:endParaRPr lang="en-US" dirty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Exploration / exploitation tradeoff</a:t>
            </a:r>
          </a:p>
          <a:p>
            <a:pPr lvl="1"/>
            <a:r>
              <a:rPr lang="en-US" dirty="0"/>
              <a:t>Don’t know user preferences a priori</a:t>
            </a:r>
          </a:p>
          <a:p>
            <a:pPr lvl="1"/>
            <a:r>
              <a:rPr lang="en-US" dirty="0"/>
              <a:t>Only receives feedback for recommendations</a:t>
            </a:r>
          </a:p>
          <a:p>
            <a:pPr lvl="1"/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Incorporating prior knowledge</a:t>
            </a:r>
          </a:p>
          <a:p>
            <a:pPr lvl="1"/>
            <a:r>
              <a:rPr lang="en-US" dirty="0"/>
              <a:t>Reduce the cost of exploration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500" y="1372939"/>
            <a:ext cx="7315868" cy="163121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Submodular</a:t>
            </a:r>
            <a:r>
              <a:rPr lang="en-US" sz="2800" b="1" dirty="0" smtClean="0"/>
              <a:t> information coverage model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Diminishing returns property, encourages diversity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Parameterized, can fit to user’s preferences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Locally linear (will be useful later)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372939"/>
            <a:ext cx="237958" cy="351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0946" y="3101474"/>
            <a:ext cx="8007685" cy="1653945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8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15" y="5703"/>
            <a:ext cx="8538308" cy="1307974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Calibri"/>
                <a:cs typeface="Calibri"/>
              </a:rPr>
              <a:t>Learning Submodular Coverage Models</a:t>
            </a:r>
            <a:endParaRPr lang="en-US" sz="38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485"/>
            <a:ext cx="8229600" cy="4699855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Submodular functions well-studied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[</a:t>
            </a:r>
            <a:r>
              <a:rPr lang="en-US" sz="1800" dirty="0" err="1" smtClean="0">
                <a:latin typeface="Calibri"/>
                <a:cs typeface="Calibri"/>
              </a:rPr>
              <a:t>Nemhauser</a:t>
            </a:r>
            <a:r>
              <a:rPr lang="en-US" sz="1800" dirty="0" smtClean="0">
                <a:latin typeface="Calibri"/>
                <a:cs typeface="Calibri"/>
              </a:rPr>
              <a:t> et al., 1978]</a:t>
            </a:r>
          </a:p>
          <a:p>
            <a:pPr marL="0" indent="0">
              <a:buNone/>
            </a:pPr>
            <a:endParaRPr lang="en-US" sz="1500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Applied to recommender systems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Parameterized submodular functions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[</a:t>
            </a:r>
            <a:r>
              <a:rPr lang="en-US" sz="1800" dirty="0" err="1" smtClean="0">
                <a:latin typeface="Calibri"/>
                <a:cs typeface="Calibri"/>
              </a:rPr>
              <a:t>Leskovec</a:t>
            </a:r>
            <a:r>
              <a:rPr lang="en-US" sz="1800" dirty="0" smtClean="0">
                <a:latin typeface="Calibri"/>
                <a:cs typeface="Calibri"/>
              </a:rPr>
              <a:t> et al., 2007; </a:t>
            </a:r>
            <a:r>
              <a:rPr lang="en-US" sz="1800" dirty="0" err="1" smtClean="0">
                <a:latin typeface="Calibri"/>
                <a:cs typeface="Calibri"/>
              </a:rPr>
              <a:t>Swaminathan</a:t>
            </a:r>
            <a:r>
              <a:rPr lang="en-US" sz="1800" dirty="0" smtClean="0">
                <a:latin typeface="Calibri"/>
                <a:cs typeface="Calibri"/>
              </a:rPr>
              <a:t> et al., 2009; El-</a:t>
            </a:r>
            <a:r>
              <a:rPr lang="en-US" sz="1800" dirty="0" err="1" smtClean="0">
                <a:latin typeface="Calibri"/>
                <a:cs typeface="Calibri"/>
              </a:rPr>
              <a:t>Arini</a:t>
            </a:r>
            <a:r>
              <a:rPr lang="en-US" sz="1800" dirty="0" smtClean="0">
                <a:latin typeface="Calibri"/>
                <a:cs typeface="Calibri"/>
              </a:rPr>
              <a:t> et al., 2009]</a:t>
            </a:r>
          </a:p>
          <a:p>
            <a:pPr lvl="1"/>
            <a:endParaRPr lang="en-US" sz="1500" dirty="0">
              <a:latin typeface="Calibri"/>
              <a:cs typeface="Calibri"/>
            </a:endParaRPr>
          </a:p>
          <a:p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Learning submodular functions: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[</a:t>
            </a:r>
            <a:r>
              <a:rPr lang="en-US" sz="2000" b="1" dirty="0">
                <a:latin typeface="Calibri"/>
                <a:cs typeface="Calibri"/>
              </a:rPr>
              <a:t>Yue</a:t>
            </a:r>
            <a:r>
              <a:rPr lang="en-US" sz="2000" dirty="0">
                <a:latin typeface="Calibri"/>
                <a:cs typeface="Calibri"/>
              </a:rPr>
              <a:t> &amp; </a:t>
            </a:r>
            <a:r>
              <a:rPr lang="en-US" sz="2000" dirty="0" err="1">
                <a:latin typeface="Calibri"/>
                <a:cs typeface="Calibri"/>
              </a:rPr>
              <a:t>Joachims</a:t>
            </a:r>
            <a:r>
              <a:rPr lang="en-US" sz="2000" dirty="0">
                <a:latin typeface="Calibri"/>
                <a:cs typeface="Calibri"/>
              </a:rPr>
              <a:t>, ICML 2008</a:t>
            </a:r>
            <a:r>
              <a:rPr lang="en-US" sz="2000" dirty="0" smtClean="0">
                <a:latin typeface="Calibri"/>
                <a:cs typeface="Calibri"/>
              </a:rPr>
              <a:t>] 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[</a:t>
            </a:r>
            <a:r>
              <a:rPr lang="en-US" sz="2000" b="1" dirty="0">
                <a:latin typeface="Calibri"/>
                <a:cs typeface="Calibri"/>
              </a:rPr>
              <a:t>Yue</a:t>
            </a:r>
            <a:r>
              <a:rPr lang="en-US" sz="2000" dirty="0">
                <a:latin typeface="Calibri"/>
                <a:cs typeface="Calibri"/>
              </a:rPr>
              <a:t> &amp; Guestrin, NIPS 2011]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pPr lvl="1"/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8150" y="5837866"/>
            <a:ext cx="4240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Calibri"/>
                <a:cs typeface="Calibri"/>
              </a:rPr>
              <a:t>Interactively from user feedback</a:t>
            </a:r>
            <a:endParaRPr lang="en-US" sz="24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3537" y="5498353"/>
            <a:ext cx="0" cy="39812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90105" y="4763601"/>
            <a:ext cx="13573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We want to </a:t>
            </a:r>
          </a:p>
          <a:p>
            <a:r>
              <a:rPr lang="en-US" b="1" dirty="0" smtClean="0">
                <a:latin typeface="Calibri"/>
                <a:cs typeface="Calibri"/>
              </a:rPr>
              <a:t>personalize!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02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  <a:cs typeface="Calibri"/>
              </a:rPr>
              <a:t>Interactive Personalization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426645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7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0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511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1658470" y="2285040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731484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9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4290" y="3506043"/>
            <a:ext cx="443832" cy="613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  <a:cs typeface="Calibri"/>
              </a:rPr>
              <a:t>Interactive Personalization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6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94"/>
            <a:ext cx="8229600" cy="1143000"/>
          </a:xfrm>
        </p:spPr>
        <p:txBody>
          <a:bodyPr/>
          <a:lstStyle/>
          <a:p>
            <a:r>
              <a:rPr lang="en-US" dirty="0" smtClean="0"/>
              <a:t>Optimizing Recommender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0947"/>
            <a:ext cx="8229600" cy="1955216"/>
          </a:xfrm>
        </p:spPr>
        <p:txBody>
          <a:bodyPr>
            <a:normAutofit/>
          </a:bodyPr>
          <a:lstStyle/>
          <a:p>
            <a:r>
              <a:rPr lang="en-US" dirty="0" smtClean="0"/>
              <a:t>Must predict what the user finds interesting</a:t>
            </a:r>
          </a:p>
          <a:p>
            <a:endParaRPr lang="en-US" sz="2400" dirty="0"/>
          </a:p>
          <a:p>
            <a:r>
              <a:rPr lang="en-US" dirty="0" smtClean="0"/>
              <a:t>Receive feedback (training data) “on the fly”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612" y="1671636"/>
            <a:ext cx="1991546" cy="1489677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23750" y="3168942"/>
            <a:ext cx="200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10K</a:t>
            </a:r>
            <a:r>
              <a:rPr lang="en-US" baseline="30000" dirty="0" smtClean="0"/>
              <a:t> </a:t>
            </a:r>
            <a:r>
              <a:rPr lang="en-US" dirty="0" smtClean="0"/>
              <a:t>articles per day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3538" y="2112205"/>
            <a:ext cx="32451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53735"/>
                </a:solidFill>
              </a:rPr>
              <a:t>Must Personalize!</a:t>
            </a:r>
            <a:endParaRPr lang="en-US" sz="32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2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99146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8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1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  <a:cs typeface="Calibri"/>
              </a:rPr>
              <a:t>Interactive Personalization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0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730" y="129006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6778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Freeform 38"/>
          <p:cNvSpPr/>
          <p:nvPr/>
        </p:nvSpPr>
        <p:spPr>
          <a:xfrm>
            <a:off x="4035727" y="2285040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2362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569384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0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4431" y="3506043"/>
            <a:ext cx="443832" cy="61346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3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  <a:cs typeface="Calibri"/>
              </a:rPr>
              <a:t>Interactive Personalization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47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730" y="129006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6778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21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2362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289705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5293357" y="186510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89" y="1941933"/>
            <a:ext cx="609903" cy="60990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289705" y="266035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272384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061218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0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3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  <a:cs typeface="Calibri"/>
              </a:rPr>
              <a:t>Interactive Personalization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8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28393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283011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10656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10777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191772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72406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591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730" y="129006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6778" y="277184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821089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0027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85423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931056"/>
            <a:ext cx="609903" cy="60990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24820" y="265173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2861193" y="2693853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21" y="320600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2362" y="204051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Freeform 50"/>
          <p:cNvSpPr/>
          <p:nvPr/>
        </p:nvSpPr>
        <p:spPr>
          <a:xfrm>
            <a:off x="6504343" y="2226763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5628" y="3506043"/>
            <a:ext cx="443832" cy="613464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289705" y="10740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113757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5293357" y="186510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89" y="1941933"/>
            <a:ext cx="609903" cy="60990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289705" y="266035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8643" y="272384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591" y="2044174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3879" y="1280454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847280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0.75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1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8799" y="2173883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4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  <a:cs typeface="Calibri"/>
              </a:rPr>
              <a:t>Interactive Personalization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1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457200" y="-46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  <a:cs typeface="Calibri"/>
              </a:rPr>
              <a:t>Exploration </a:t>
            </a:r>
            <a:r>
              <a:rPr lang="en-US" dirty="0" err="1" smtClean="0">
                <a:latin typeface="Calibri"/>
                <a:cs typeface="Calibri"/>
              </a:rPr>
              <a:t>vs</a:t>
            </a:r>
            <a:r>
              <a:rPr lang="en-US" dirty="0" smtClean="0">
                <a:latin typeface="Calibri"/>
                <a:cs typeface="Calibri"/>
              </a:rPr>
              <a:t> Exploitation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765841"/>
              </p:ext>
            </p:extLst>
          </p:nvPr>
        </p:nvGraphicFramePr>
        <p:xfrm>
          <a:off x="2434053" y="4457023"/>
          <a:ext cx="3944355" cy="206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871"/>
                <a:gridCol w="788871"/>
                <a:gridCol w="788871"/>
                <a:gridCol w="788871"/>
                <a:gridCol w="788871"/>
              </a:tblGrid>
              <a:tr h="7834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9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--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0.75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0.0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2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0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4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2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="1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lang="en-US" sz="2000" b="1" dirty="0">
                        <a:latin typeface="Trebuchet MS"/>
                        <a:cs typeface="Trebuchet MS"/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0976" y="4538229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9" y="4537230"/>
            <a:ext cx="609903" cy="609903"/>
          </a:xfrm>
          <a:prstGeom prst="rect">
            <a:avLst/>
          </a:prstGeom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2614290" y="457656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995470" y="452300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97" y="4523008"/>
            <a:ext cx="556861" cy="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0259" y="5374105"/>
            <a:ext cx="1833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Average Likes</a:t>
            </a:r>
            <a:endParaRPr lang="en-US" sz="2000" b="1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5168" y="5976155"/>
            <a:ext cx="1192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# Shown</a:t>
            </a:r>
            <a:endParaRPr lang="en-US" sz="2000" b="1" dirty="0">
              <a:latin typeface="Trebuchet MS"/>
              <a:cs typeface="Trebuchet MS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840" y="5147133"/>
            <a:ext cx="443832" cy="613464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7045157" y="4999789"/>
            <a:ext cx="1537369" cy="92289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7793791" y="5178062"/>
            <a:ext cx="674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rebuchet MS"/>
                <a:cs typeface="Trebuchet MS"/>
              </a:rPr>
              <a:t>: 4</a:t>
            </a:r>
            <a:endParaRPr lang="en-US" sz="3200" dirty="0"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2819" y="1093091"/>
            <a:ext cx="535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Calibri"/>
                <a:cs typeface="Calibri"/>
              </a:rPr>
              <a:t>Goal: </a:t>
            </a:r>
            <a:r>
              <a:rPr lang="en-US" sz="2800" b="1" dirty="0" smtClean="0">
                <a:latin typeface="Calibri"/>
                <a:cs typeface="Calibri"/>
              </a:rPr>
              <a:t>Maximize total user utility </a:t>
            </a:r>
            <a:endParaRPr lang="en-US" sz="1200" b="1" dirty="0" smtClean="0">
              <a:latin typeface="Calibri"/>
              <a:cs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538642" y="18065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73" name="Picture 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80" y="1870083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64646" y="1810057"/>
            <a:ext cx="988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Exploit: 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335074" y="1810057"/>
            <a:ext cx="1057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Explore: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42416" y="180658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4402663" y="1890643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Rectangle 76"/>
          <p:cNvSpPr/>
          <p:nvPr/>
        </p:nvSpPr>
        <p:spPr>
          <a:xfrm>
            <a:off x="1538642" y="260921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74" y="2686044"/>
            <a:ext cx="609903" cy="609903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543788" y="339595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80" name="Picture 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726" y="3459453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" name="Rectangle 80"/>
          <p:cNvSpPr/>
          <p:nvPr/>
        </p:nvSpPr>
        <p:spPr>
          <a:xfrm>
            <a:off x="4358291" y="261428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82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80" y="268661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ectangle 82"/>
          <p:cNvSpPr/>
          <p:nvPr/>
        </p:nvSpPr>
        <p:spPr>
          <a:xfrm>
            <a:off x="4358291" y="3417549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4418538" y="350160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32"/>
          <p:cNvSpPr/>
          <p:nvPr/>
        </p:nvSpPr>
        <p:spPr>
          <a:xfrm>
            <a:off x="6286516" y="1810057"/>
            <a:ext cx="719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Best: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70624" y="180450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5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13" y="1876840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971640" y="262011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578" y="2683614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6970623" y="3422692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9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12" y="3495026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/>
      <p:bldP spid="3" grpId="1"/>
      <p:bldP spid="72" grpId="0" animBg="1"/>
      <p:bldP spid="5" grpId="0"/>
      <p:bldP spid="74" grpId="0"/>
      <p:bldP spid="75" grpId="0" animBg="1"/>
      <p:bldP spid="77" grpId="0" animBg="1"/>
      <p:bldP spid="79" grpId="0" animBg="1"/>
      <p:bldP spid="81" grpId="0" animBg="1"/>
      <p:bldP spid="83" grpId="0" animBg="1"/>
      <p:bldP spid="33" grpId="0"/>
      <p:bldP spid="34" grpId="0" animBg="1"/>
      <p:bldP spid="36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800000"/>
                </a:solidFill>
              </a:rPr>
              <a:t>Linear </a:t>
            </a:r>
            <a:r>
              <a:rPr lang="en-US" sz="3800" dirty="0" err="1" smtClean="0">
                <a:solidFill>
                  <a:srgbClr val="800000"/>
                </a:solidFill>
              </a:rPr>
              <a:t>Submodular</a:t>
            </a:r>
            <a:r>
              <a:rPr lang="en-US" sz="3800" dirty="0" smtClean="0">
                <a:solidFill>
                  <a:srgbClr val="800000"/>
                </a:solidFill>
              </a:rPr>
              <a:t> Bandits Problem</a:t>
            </a:r>
            <a:endParaRPr lang="en-US" sz="38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287" y="1243854"/>
            <a:ext cx="8229600" cy="48823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For time t = 1…T</a:t>
            </a:r>
          </a:p>
          <a:p>
            <a:pPr lvl="1"/>
            <a:r>
              <a:rPr lang="en-US" sz="2400" dirty="0" smtClean="0"/>
              <a:t>Algorithm recommends articles A</a:t>
            </a:r>
            <a:r>
              <a:rPr lang="en-US" sz="2400" baseline="-25000" dirty="0" smtClean="0"/>
              <a:t>t</a:t>
            </a:r>
            <a:endParaRPr lang="en-US" sz="1000" dirty="0" smtClean="0"/>
          </a:p>
          <a:p>
            <a:pPr lvl="1"/>
            <a:r>
              <a:rPr lang="en-US" sz="2400" dirty="0" smtClean="0"/>
              <a:t>User scans articles in order and rates them </a:t>
            </a:r>
          </a:p>
          <a:p>
            <a:pPr lvl="2"/>
            <a:r>
              <a:rPr lang="en-US" sz="2000" dirty="0" smtClean="0"/>
              <a:t>E.g., like or dislike each article (reward)</a:t>
            </a:r>
          </a:p>
          <a:p>
            <a:pPr lvl="2"/>
            <a:r>
              <a:rPr lang="en-US" sz="2000" dirty="0" smtClean="0"/>
              <a:t>Expected reward is F(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t</a:t>
            </a:r>
            <a:r>
              <a:rPr lang="en-US" sz="2000" dirty="0" err="1" smtClean="0"/>
              <a:t>|w</a:t>
            </a:r>
            <a:r>
              <a:rPr lang="en-US" sz="2000" baseline="-25000" dirty="0" smtClean="0"/>
              <a:t>*</a:t>
            </a:r>
            <a:r>
              <a:rPr lang="en-US" sz="2000" dirty="0" smtClean="0"/>
              <a:t>)  (discussed later)</a:t>
            </a:r>
            <a:endParaRPr lang="en-US" sz="500" dirty="0"/>
          </a:p>
          <a:p>
            <a:pPr lvl="1"/>
            <a:r>
              <a:rPr lang="en-US" sz="2200" dirty="0" smtClean="0"/>
              <a:t>Algorithm incorporates feedback </a:t>
            </a:r>
            <a:endParaRPr lang="en-US" sz="5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99495" y="633995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[Yue &amp; Guestrin, NIPS 2011]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5800" y="6311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200354" y="4025912"/>
            <a:ext cx="6134100" cy="1103313"/>
            <a:chOff x="1659575" y="4517416"/>
            <a:chExt cx="6690176" cy="1235961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7817403"/>
                </p:ext>
              </p:extLst>
            </p:nvPr>
          </p:nvGraphicFramePr>
          <p:xfrm>
            <a:off x="1659575" y="4517416"/>
            <a:ext cx="6690176" cy="12359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00" name="Equation" r:id="rId3" imgW="2336800" imgH="431800" progId="Equation.3">
                    <p:embed/>
                  </p:oleObj>
                </mc:Choice>
                <mc:Fallback>
                  <p:oleObj name="Equation" r:id="rId3" imgW="23368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9575" y="4517416"/>
                          <a:ext cx="6690176" cy="123596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3143" y="4708793"/>
              <a:ext cx="589260" cy="8144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7438" y="4708793"/>
              <a:ext cx="589260" cy="814474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34287" y="4241509"/>
            <a:ext cx="16017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Trebuchet MS"/>
                <a:cs typeface="Trebuchet MS"/>
              </a:rPr>
              <a:t>Regret:</a:t>
            </a:r>
            <a:endParaRPr lang="en-US" sz="3200" b="1" dirty="0">
              <a:solidFill>
                <a:srgbClr val="800000"/>
              </a:solidFill>
              <a:latin typeface="Trebuchet MS"/>
              <a:cs typeface="Trebuchet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8375" y="5483843"/>
            <a:ext cx="2328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Best possible 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recommendations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sp>
        <p:nvSpPr>
          <p:cNvPr id="24" name="Left Brace 23"/>
          <p:cNvSpPr/>
          <p:nvPr/>
        </p:nvSpPr>
        <p:spPr>
          <a:xfrm rot="16200000">
            <a:off x="5332031" y="4556665"/>
            <a:ext cx="334208" cy="15947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943100" y="2057400"/>
            <a:ext cx="6132513" cy="1103313"/>
            <a:chOff x="1378998" y="2496340"/>
            <a:chExt cx="6688445" cy="1235961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8077013"/>
                </p:ext>
              </p:extLst>
            </p:nvPr>
          </p:nvGraphicFramePr>
          <p:xfrm>
            <a:off x="1378998" y="2496340"/>
            <a:ext cx="6688445" cy="12359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05" name="Equation" r:id="rId3" imgW="2336800" imgH="431800" progId="Equation.3">
                    <p:embed/>
                  </p:oleObj>
                </mc:Choice>
                <mc:Fallback>
                  <p:oleObj name="Equation" r:id="rId3" imgW="23368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8998" y="2496340"/>
                          <a:ext cx="6688445" cy="123596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4275" y="2687053"/>
              <a:ext cx="589260" cy="81447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8570" y="2687053"/>
              <a:ext cx="589260" cy="814474"/>
            </a:xfrm>
            <a:prstGeom prst="rect">
              <a:avLst/>
            </a:prstGeom>
          </p:spPr>
        </p:pic>
      </p:grp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36411" y="4437529"/>
            <a:ext cx="8229600" cy="19108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Opportunity cost of not knowing preferences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 “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no-regret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”  if R(T)/T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 0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Efficiency measured by convergence rate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6001" y="1460681"/>
            <a:ext cx="14247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Regret:</a:t>
            </a:r>
            <a:endParaRPr lang="en-US" sz="32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723444" y="1660736"/>
            <a:ext cx="1025678" cy="672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49122" y="1260626"/>
            <a:ext cx="160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72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smtClean="0">
                <a:solidFill>
                  <a:srgbClr val="800000"/>
                </a:solidFill>
              </a:rPr>
              <a:t>Linear Submodular Bandits Problem</a:t>
            </a:r>
            <a:endParaRPr lang="en-US" sz="38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8083" y="3472899"/>
            <a:ext cx="2328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Best possible 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Trebuchet MS"/>
                <a:cs typeface="Trebuchet MS"/>
              </a:rPr>
              <a:t>recommendations</a:t>
            </a:r>
            <a:endParaRPr lang="en-US" sz="2000" b="1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5083589" y="2442587"/>
            <a:ext cx="296892" cy="176373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9495" y="633995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[Yue &amp; Guestrin, NIPS 2011]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4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7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Local Linearity</a:t>
            </a:r>
            <a:endParaRPr lang="en-US" dirty="0">
              <a:solidFill>
                <a:srgbClr val="8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981253"/>
              </p:ext>
            </p:extLst>
          </p:nvPr>
        </p:nvGraphicFramePr>
        <p:xfrm>
          <a:off x="1603655" y="5534355"/>
          <a:ext cx="42005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4" name="Equation" r:id="rId3" imgW="1727200" imgH="368300" progId="Equation.3">
                  <p:embed/>
                </p:oleObj>
              </mc:Choice>
              <mc:Fallback>
                <p:oleObj name="Equation" r:id="rId3" imgW="17272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3655" y="5534355"/>
                        <a:ext cx="420052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678559"/>
              </p:ext>
            </p:extLst>
          </p:nvPr>
        </p:nvGraphicFramePr>
        <p:xfrm>
          <a:off x="1555750" y="2622880"/>
          <a:ext cx="4935538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5" name="Equation" r:id="rId5" imgW="1981200" imgH="1003300" progId="Equation.3">
                  <p:embed/>
                </p:oleObj>
              </mc:Choice>
              <mc:Fallback>
                <p:oleObj name="Equation" r:id="rId5" imgW="1981200" imgH="1003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0" y="2622880"/>
                        <a:ext cx="4935538" cy="2530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516334"/>
              </p:ext>
            </p:extLst>
          </p:nvPr>
        </p:nvGraphicFramePr>
        <p:xfrm>
          <a:off x="1603655" y="1750927"/>
          <a:ext cx="5807169" cy="60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6" name="Equation" r:id="rId7" imgW="2235016" imgH="228738" progId="Equation.3">
                  <p:embed/>
                </p:oleObj>
              </mc:Choice>
              <mc:Fallback>
                <p:oleObj name="Equation" r:id="rId7" imgW="2235016" imgH="22873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655" y="1750927"/>
                        <a:ext cx="5807169" cy="601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89750" y="3405845"/>
            <a:ext cx="1948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Incremental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Coverage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604000" y="2622880"/>
            <a:ext cx="269875" cy="2530475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6992" y="1617247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Utility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730" y="2772138"/>
            <a:ext cx="1887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Previous articles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7973" y="792765"/>
            <a:ext cx="1691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Current article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9486" y="1217137"/>
            <a:ext cx="2134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User’s preferences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3" idx="3"/>
            <a:endCxn id="12" idx="1"/>
          </p:cNvCxnSpPr>
          <p:nvPr/>
        </p:nvCxnSpPr>
        <p:spPr>
          <a:xfrm>
            <a:off x="1190035" y="1817302"/>
            <a:ext cx="413620" cy="2341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791368" y="1150278"/>
            <a:ext cx="1069474" cy="748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1"/>
          </p:cNvCxnSpPr>
          <p:nvPr/>
        </p:nvCxnSpPr>
        <p:spPr>
          <a:xfrm flipH="1">
            <a:off x="3328737" y="1417192"/>
            <a:ext cx="340749" cy="481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791368" y="2245896"/>
            <a:ext cx="481264" cy="574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59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3" grpId="0"/>
      <p:bldP spid="4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User Model</a:t>
            </a:r>
            <a:endParaRPr lang="en-US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7978" y="1837575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     Politics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916" y="1901072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921630" y="3415225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       Economy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4" y="3492051"/>
            <a:ext cx="609903" cy="6099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7978" y="2626029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       Celebrity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4837" r="19969"/>
          <a:stretch>
            <a:fillRect/>
          </a:stretch>
        </p:blipFill>
        <p:spPr bwMode="auto">
          <a:xfrm>
            <a:off x="978225" y="2710086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ight Brace 13"/>
          <p:cNvSpPr/>
          <p:nvPr/>
        </p:nvSpPr>
        <p:spPr>
          <a:xfrm>
            <a:off x="2586639" y="1908101"/>
            <a:ext cx="240631" cy="6099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5398" y="1930636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701622" y="5400702"/>
            <a:ext cx="693747" cy="69374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/>
              <a:cs typeface="Calibri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00" y="3555551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5278" y="5580021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3461" y="5579816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00" y="2009713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713" y="277702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ight Brace 25"/>
          <p:cNvSpPr/>
          <p:nvPr/>
        </p:nvSpPr>
        <p:spPr>
          <a:xfrm>
            <a:off x="2586639" y="2717351"/>
            <a:ext cx="240631" cy="6099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65398" y="2739886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62814" y="198017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A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Right Brace 28"/>
          <p:cNvSpPr/>
          <p:nvPr/>
        </p:nvSpPr>
        <p:spPr>
          <a:xfrm>
            <a:off x="2586639" y="1924891"/>
            <a:ext cx="240631" cy="14022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2814" y="237387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A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1" name="Right Brace 30"/>
          <p:cNvSpPr/>
          <p:nvPr/>
        </p:nvSpPr>
        <p:spPr>
          <a:xfrm>
            <a:off x="2586639" y="3492051"/>
            <a:ext cx="240631" cy="60990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65398" y="3514586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68544" y="1592623"/>
            <a:ext cx="4442242" cy="3185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User scans articles in order</a:t>
            </a:r>
          </a:p>
          <a:p>
            <a:pPr marL="342900" indent="-342900">
              <a:buFont typeface="Arial"/>
              <a:buChar char="•"/>
            </a:pPr>
            <a:endParaRPr lang="en-US" sz="5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Generates feedback y</a:t>
            </a:r>
          </a:p>
          <a:p>
            <a:endParaRPr lang="en-US" sz="5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10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Obeys: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8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Independent of other feedback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500" dirty="0" smtClean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5778" y="5103184"/>
            <a:ext cx="6321022" cy="52322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“Conditional Submodular Independence”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3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930848"/>
              </p:ext>
            </p:extLst>
          </p:nvPr>
        </p:nvGraphicFramePr>
        <p:xfrm>
          <a:off x="4225577" y="3031537"/>
          <a:ext cx="4120883" cy="80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2" name="Equation" r:id="rId8" imgW="1651000" imgH="317500" progId="Equation.3">
                  <p:embed/>
                </p:oleObj>
              </mc:Choice>
              <mc:Fallback>
                <p:oleObj name="Equation" r:id="rId8" imgW="16510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5577" y="3031537"/>
                        <a:ext cx="4120883" cy="8006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867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4000" autoRev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autoRev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4000" autoRev="1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 animBg="1"/>
      <p:bldP spid="30" grpId="0"/>
      <p:bldP spid="31" grpId="0" animBg="1"/>
      <p:bldP spid="32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6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Estimating User Preferences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86140" y="2083988"/>
            <a:ext cx="532423" cy="27758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w</a:t>
            </a:r>
            <a:endParaRPr lang="en-US" sz="2800" baseline="3000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6435" y="2083988"/>
            <a:ext cx="3839030" cy="277585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Calibri"/>
                <a:cs typeface="Calibri"/>
              </a:rPr>
              <a:t>Δ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9763" y="2083988"/>
            <a:ext cx="680358" cy="4009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Y</a:t>
            </a:r>
            <a:endParaRPr lang="en-US" sz="2800" b="1" baseline="300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481" y="2897921"/>
            <a:ext cx="567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/>
                <a:cs typeface="Calibri"/>
              </a:rPr>
              <a:t>=</a:t>
            </a:r>
            <a:endParaRPr lang="en-US" sz="6000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5809" y="1353152"/>
            <a:ext cx="1184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Observed</a:t>
            </a:r>
          </a:p>
          <a:p>
            <a:r>
              <a:rPr lang="en-US" sz="2000" dirty="0" smtClean="0">
                <a:latin typeface="Calibri"/>
                <a:cs typeface="Calibri"/>
              </a:rPr>
              <a:t>Feedback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9911" y="1353152"/>
            <a:ext cx="3374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Submodular Coverage</a:t>
            </a:r>
          </a:p>
          <a:p>
            <a:r>
              <a:rPr lang="en-US" sz="2000" dirty="0" smtClean="0">
                <a:latin typeface="Calibri"/>
                <a:cs typeface="Calibri"/>
              </a:rPr>
              <a:t>Features of Recommendations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7414" y="1505552"/>
            <a:ext cx="694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User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9495" y="633995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[Yue &amp; Guestrin, NIPS 2011]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16435" y="5446198"/>
            <a:ext cx="4986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Linear regression to estimate w!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5619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4148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0" y="1949418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Sports</a:t>
            </a:r>
            <a:endParaRPr lang="en-US" dirty="0"/>
          </a:p>
        </p:txBody>
      </p:sp>
      <p:sp>
        <p:nvSpPr>
          <p:cNvPr id="13" name="Explosion 1 12"/>
          <p:cNvSpPr/>
          <p:nvPr/>
        </p:nvSpPr>
        <p:spPr>
          <a:xfrm rot="20400000">
            <a:off x="557116" y="968973"/>
            <a:ext cx="1143000" cy="7858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</a:rPr>
              <a:t>Like!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568294"/>
              </p:ext>
            </p:extLst>
          </p:nvPr>
        </p:nvGraphicFramePr>
        <p:xfrm>
          <a:off x="1479047" y="4424545"/>
          <a:ext cx="634832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080"/>
                <a:gridCol w="1587080"/>
                <a:gridCol w="1587080"/>
                <a:gridCol w="1587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Topic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Likes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Displayed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Sports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Politics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Economy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Celebrity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93573" y="1991540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1789" y="227265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Day 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468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Balancing Exploration </a:t>
            </a:r>
            <a:r>
              <a:rPr lang="en-US" dirty="0" err="1" smtClean="0">
                <a:solidFill>
                  <a:srgbClr val="800000"/>
                </a:solidFill>
              </a:rPr>
              <a:t>vs</a:t>
            </a:r>
            <a:r>
              <a:rPr lang="en-US" dirty="0" smtClean="0">
                <a:solidFill>
                  <a:srgbClr val="800000"/>
                </a:solidFill>
              </a:rPr>
              <a:t> Exploitation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 each slot: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800" dirty="0" smtClean="0"/>
              <a:t>Example below: </a:t>
            </a:r>
            <a:r>
              <a:rPr lang="en-US" sz="2400" dirty="0"/>
              <a:t>s</a:t>
            </a:r>
            <a:r>
              <a:rPr lang="en-US" sz="2400" dirty="0" smtClean="0"/>
              <a:t>elect article on economy</a:t>
            </a:r>
          </a:p>
          <a:p>
            <a:pPr lvl="1"/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4037998"/>
            <a:ext cx="8229600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3600" dirty="0"/>
          </a:p>
          <a:p>
            <a:endParaRPr lang="en-US" sz="3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84384" y="4224182"/>
            <a:ext cx="3262732" cy="46166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Estimated Gain by Topic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73113" y="4263214"/>
            <a:ext cx="3214792" cy="461665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Uncertainty of Estimate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393" y="5589026"/>
            <a:ext cx="354635" cy="47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5940099" y="5222802"/>
            <a:ext cx="634758" cy="86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6626614" y="5370162"/>
            <a:ext cx="481950" cy="72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83" y="5187296"/>
            <a:ext cx="797508" cy="92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80" y="5214702"/>
            <a:ext cx="908268" cy="908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384" y="5038502"/>
            <a:ext cx="782759" cy="105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4837" r="19969"/>
          <a:stretch>
            <a:fillRect/>
          </a:stretch>
        </p:blipFill>
        <p:spPr bwMode="auto">
          <a:xfrm>
            <a:off x="1526907" y="5464364"/>
            <a:ext cx="463337" cy="62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2070123" y="5156991"/>
            <a:ext cx="641470" cy="96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13" y="5618319"/>
            <a:ext cx="433426" cy="5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28" y="5120697"/>
            <a:ext cx="975585" cy="9755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93356" y="4283946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+</a:t>
            </a:r>
            <a:endParaRPr lang="en-US" sz="11500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207837"/>
              </p:ext>
            </p:extLst>
          </p:nvPr>
        </p:nvGraphicFramePr>
        <p:xfrm>
          <a:off x="3243588" y="1585259"/>
          <a:ext cx="4259049" cy="794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9" imgW="1701800" imgH="317500" progId="Equation.3">
                  <p:embed/>
                </p:oleObj>
              </mc:Choice>
              <mc:Fallback>
                <p:oleObj name="Equation" r:id="rId9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43588" y="1585259"/>
                        <a:ext cx="4259049" cy="794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299199" y="2618731"/>
            <a:ext cx="16002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6869" y="2639490"/>
            <a:ext cx="1724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Estimated gain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8" name="Right Brace 37"/>
          <p:cNvSpPr/>
          <p:nvPr/>
        </p:nvSpPr>
        <p:spPr>
          <a:xfrm rot="5400000">
            <a:off x="5073978" y="1734713"/>
            <a:ext cx="320196" cy="13851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 rot="5400000">
            <a:off x="6723302" y="1951398"/>
            <a:ext cx="320195" cy="9855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4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97972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480205" y="102184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770" y="18317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56580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63813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187113"/>
              </p:ext>
            </p:extLst>
          </p:nvPr>
        </p:nvGraphicFramePr>
        <p:xfrm>
          <a:off x="511278" y="4334817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3" name="Equation" r:id="rId7" imgW="1701800" imgH="317500" progId="Equation.3">
                  <p:embed/>
                </p:oleObj>
              </mc:Choice>
              <mc:Fallback>
                <p:oleObj name="Equation" r:id="rId7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1278" y="4334817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7379"/>
            <a:ext cx="8229600" cy="758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Balancing Exploration </a:t>
            </a:r>
            <a:r>
              <a:rPr lang="en-US" sz="3200" dirty="0" err="1" smtClean="0"/>
              <a:t>vs</a:t>
            </a:r>
            <a:r>
              <a:rPr lang="en-US" sz="3200" dirty="0" smtClean="0"/>
              <a:t> Exploitation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258347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4" name="Equation" r:id="rId9" imgW="622300" imgH="317500" progId="Equation.3">
                  <p:embed/>
                </p:oleObj>
              </mc:Choice>
              <mc:Fallback>
                <p:oleObj name="Equation" r:id="rId9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22" name="Straight Arrow Connector 21"/>
          <p:cNvCxnSpPr>
            <a:stCxn id="19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2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814" y="119800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0441" y="195458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153" y="274418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1658470" y="2199110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3832" y="97972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 l="3765" t="2619" r="5882" b="3110"/>
          <a:stretch>
            <a:fillRect/>
          </a:stretch>
        </p:blipFill>
        <p:spPr bwMode="auto">
          <a:xfrm>
            <a:off x="480205" y="102184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770" y="18317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56580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63813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313731"/>
              </p:ext>
            </p:extLst>
          </p:nvPr>
        </p:nvGraphicFramePr>
        <p:xfrm>
          <a:off x="511278" y="4334817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0" name="Equation" r:id="rId9" imgW="1701800" imgH="317500" progId="Equation.3">
                  <p:embed/>
                </p:oleObj>
              </mc:Choice>
              <mc:Fallback>
                <p:oleObj name="Equation" r:id="rId9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1278" y="4334817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000954"/>
              </p:ext>
            </p:extLst>
          </p:nvPr>
        </p:nvGraphicFramePr>
        <p:xfrm>
          <a:off x="2040441" y="3613343"/>
          <a:ext cx="3639689" cy="50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1" name="Equation" r:id="rId11" imgW="1460500" imgH="203200" progId="Equation.3">
                  <p:embed/>
                </p:oleObj>
              </mc:Choice>
              <mc:Fallback>
                <p:oleObj name="Equation" r:id="rId11" imgW="146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40441" y="3613343"/>
                        <a:ext cx="3639689" cy="505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8567" y="2638135"/>
            <a:ext cx="443832" cy="613464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47379"/>
            <a:ext cx="8229600" cy="758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Balancing Exploration </a:t>
            </a:r>
            <a:r>
              <a:rPr lang="en-US" sz="3200" dirty="0" err="1" smtClean="0"/>
              <a:t>vs</a:t>
            </a:r>
            <a:r>
              <a:rPr lang="en-US" sz="3200" dirty="0" smtClean="0"/>
              <a:t> Exploitation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157688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2" name="Equation" r:id="rId14" imgW="622300" imgH="317500" progId="Equation.3">
                  <p:embed/>
                </p:oleObj>
              </mc:Choice>
              <mc:Fallback>
                <p:oleObj name="Equation" r:id="rId14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41" name="Straight Arrow Connector 40"/>
          <p:cNvCxnSpPr>
            <a:stCxn id="34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1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43832" y="97972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 l="3765" t="2619" r="5882" b="3110"/>
          <a:stretch>
            <a:fillRect/>
          </a:stretch>
        </p:blipFill>
        <p:spPr bwMode="auto">
          <a:xfrm>
            <a:off x="480205" y="102184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770" y="18317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56580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63813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821089" y="98815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0027" y="105164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2829923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845126"/>
            <a:ext cx="609903" cy="60990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4814" y="119800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40441" y="195458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6153" y="274418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439306"/>
              </p:ext>
            </p:extLst>
          </p:nvPr>
        </p:nvGraphicFramePr>
        <p:xfrm>
          <a:off x="2720382" y="4334817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1" name="Equation" r:id="rId11" imgW="1701800" imgH="317500" progId="Equation.3">
                  <p:embed/>
                </p:oleObj>
              </mc:Choice>
              <mc:Fallback>
                <p:oleObj name="Equation" r:id="rId11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20382" y="4334817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2829105" y="256556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print"/>
          <a:srcRect l="24837" r="19969"/>
          <a:stretch>
            <a:fillRect/>
          </a:stretch>
        </p:blipFill>
        <p:spPr bwMode="auto">
          <a:xfrm>
            <a:off x="2889352" y="2649620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47379"/>
            <a:ext cx="8229600" cy="758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Balancing Exploration </a:t>
            </a:r>
            <a:r>
              <a:rPr lang="en-US" sz="3200" dirty="0" err="1" smtClean="0"/>
              <a:t>vs</a:t>
            </a:r>
            <a:r>
              <a:rPr lang="en-US" sz="3200" dirty="0" smtClean="0"/>
              <a:t> Exploitation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94849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2" name="Equation" r:id="rId14" imgW="622300" imgH="317500" progId="Equation.3">
                  <p:embed/>
                </p:oleObj>
              </mc:Choice>
              <mc:Fallback>
                <p:oleObj name="Equation" r:id="rId14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47" name="Straight Arrow Connector 46"/>
          <p:cNvCxnSpPr>
            <a:stCxn id="46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7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4814" y="119800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0441" y="195458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153" y="274418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97972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480205" y="102184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770" y="18317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56580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63813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730" y="120413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6778" y="268591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Freeform 38"/>
          <p:cNvSpPr/>
          <p:nvPr/>
        </p:nvSpPr>
        <p:spPr>
          <a:xfrm>
            <a:off x="4035727" y="2199110"/>
            <a:ext cx="1494117" cy="1527735"/>
          </a:xfrm>
          <a:custGeom>
            <a:avLst/>
            <a:gdLst>
              <a:gd name="connsiteX0" fmla="*/ 1130300 w 1848864"/>
              <a:gd name="connsiteY0" fmla="*/ 0 h 1765300"/>
              <a:gd name="connsiteX1" fmla="*/ 1803400 w 1848864"/>
              <a:gd name="connsiteY1" fmla="*/ 1003300 h 1765300"/>
              <a:gd name="connsiteX2" fmla="*/ 0 w 1848864"/>
              <a:gd name="connsiteY2" fmla="*/ 1765300 h 1765300"/>
              <a:gd name="connsiteX3" fmla="*/ 0 w 1848864"/>
              <a:gd name="connsiteY3" fmla="*/ 17653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864" h="1765300">
                <a:moveTo>
                  <a:pt x="1130300" y="0"/>
                </a:moveTo>
                <a:cubicBezTo>
                  <a:pt x="1561041" y="354541"/>
                  <a:pt x="1991783" y="709083"/>
                  <a:pt x="1803400" y="1003300"/>
                </a:cubicBezTo>
                <a:cubicBezTo>
                  <a:pt x="1615017" y="1297517"/>
                  <a:pt x="0" y="1765300"/>
                  <a:pt x="0" y="1765300"/>
                </a:cubicBezTo>
                <a:lnTo>
                  <a:pt x="0" y="1765300"/>
                </a:lnTo>
              </a:path>
            </a:pathLst>
          </a:custGeom>
          <a:ln w="635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2362" y="195458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2821089" y="98815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0027" y="105164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Rectangle 50"/>
          <p:cNvSpPr/>
          <p:nvPr/>
        </p:nvSpPr>
        <p:spPr>
          <a:xfrm>
            <a:off x="2829923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845126"/>
            <a:ext cx="609903" cy="60990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829105" y="256556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1" cstate="print"/>
          <a:srcRect l="24837" r="19969"/>
          <a:stretch>
            <a:fillRect/>
          </a:stretch>
        </p:blipFill>
        <p:spPr bwMode="auto">
          <a:xfrm>
            <a:off x="2889352" y="2649620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80148"/>
              </p:ext>
            </p:extLst>
          </p:nvPr>
        </p:nvGraphicFramePr>
        <p:xfrm>
          <a:off x="2720382" y="4334817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8" name="Equation" r:id="rId12" imgW="1701800" imgH="317500" progId="Equation.3">
                  <p:embed/>
                </p:oleObj>
              </mc:Choice>
              <mc:Fallback>
                <p:oleObj name="Equation" r:id="rId12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20382" y="4334817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290185"/>
              </p:ext>
            </p:extLst>
          </p:nvPr>
        </p:nvGraphicFramePr>
        <p:xfrm>
          <a:off x="4387632" y="3624828"/>
          <a:ext cx="3639689" cy="50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9" name="Equation" r:id="rId14" imgW="1460500" imgH="203200" progId="Equation.3">
                  <p:embed/>
                </p:oleObj>
              </mc:Choice>
              <mc:Fallback>
                <p:oleObj name="Equation" r:id="rId14" imgW="146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87632" y="3624828"/>
                        <a:ext cx="3639689" cy="505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5758" y="2649620"/>
            <a:ext cx="443832" cy="613464"/>
          </a:xfrm>
          <a:prstGeom prst="rect">
            <a:avLst/>
          </a:prstGeom>
        </p:spPr>
      </p:pic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457200" y="47379"/>
            <a:ext cx="8229600" cy="758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Balancing Exploration </a:t>
            </a:r>
            <a:r>
              <a:rPr lang="en-US" sz="3200" dirty="0" err="1" smtClean="0"/>
              <a:t>vs</a:t>
            </a:r>
            <a:r>
              <a:rPr lang="en-US" sz="3200" dirty="0" smtClean="0"/>
              <a:t> Exploitation</a:t>
            </a:r>
            <a:endParaRPr lang="en-US" sz="3200" dirty="0"/>
          </a:p>
        </p:txBody>
      </p:sp>
      <p:sp>
        <p:nvSpPr>
          <p:cNvPr id="46" name="TextBox 45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215573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0" name="Equation" r:id="rId17" imgW="622300" imgH="317500" progId="Equation.3">
                  <p:embed/>
                </p:oleObj>
              </mc:Choice>
              <mc:Fallback>
                <p:oleObj name="Equation" r:id="rId17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59" name="Straight Arrow Connector 58"/>
          <p:cNvCxnSpPr>
            <a:stCxn id="58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5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8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4814" y="1198007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0441" y="195458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153" y="2744188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43832" y="979726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480205" y="1021848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43832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770" y="1831797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36"/>
          <p:cNvSpPr/>
          <p:nvPr/>
        </p:nvSpPr>
        <p:spPr>
          <a:xfrm>
            <a:off x="443832" y="256580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World</a:t>
            </a:r>
            <a:endParaRPr lang="en-US" dirty="0"/>
          </a:p>
        </p:txBody>
      </p:sp>
      <p:pic>
        <p:nvPicPr>
          <p:cNvPr id="36" name="Picture 1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1" y="2638135"/>
            <a:ext cx="520885" cy="6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105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730" y="120413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6778" y="2685911"/>
            <a:ext cx="3143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21" y="3120077"/>
            <a:ext cx="1245936" cy="133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2362" y="1954582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5289705" y="98815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8643" y="105164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Rectangle 53"/>
          <p:cNvSpPr/>
          <p:nvPr/>
        </p:nvSpPr>
        <p:spPr>
          <a:xfrm>
            <a:off x="5293357" y="177917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89" y="1856003"/>
            <a:ext cx="609903" cy="60990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821089" y="988151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0027" y="1051648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Rectangle 57"/>
          <p:cNvSpPr/>
          <p:nvPr/>
        </p:nvSpPr>
        <p:spPr>
          <a:xfrm>
            <a:off x="2829923" y="1768300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55" y="1845126"/>
            <a:ext cx="609903" cy="609903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829105" y="2565563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1" cstate="print"/>
          <a:srcRect l="24837" r="19969"/>
          <a:stretch>
            <a:fillRect/>
          </a:stretch>
        </p:blipFill>
        <p:spPr bwMode="auto">
          <a:xfrm>
            <a:off x="2889352" y="2649620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Rectangle 67"/>
          <p:cNvSpPr/>
          <p:nvPr/>
        </p:nvSpPr>
        <p:spPr>
          <a:xfrm>
            <a:off x="5289705" y="257442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7" cstate="print"/>
          <a:srcRect l="3765" t="2619" r="5882" b="3110"/>
          <a:stretch>
            <a:fillRect/>
          </a:stretch>
        </p:blipFill>
        <p:spPr bwMode="auto">
          <a:xfrm>
            <a:off x="5326078" y="261654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911247"/>
              </p:ext>
            </p:extLst>
          </p:nvPr>
        </p:nvGraphicFramePr>
        <p:xfrm>
          <a:off x="4731103" y="4298530"/>
          <a:ext cx="4242151" cy="79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9" name="Equation" r:id="rId12" imgW="1701800" imgH="317500" progId="Equation.3">
                  <p:embed/>
                </p:oleObj>
              </mc:Choice>
              <mc:Fallback>
                <p:oleObj name="Equation" r:id="rId12" imgW="17018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31103" y="4298530"/>
                        <a:ext cx="4242151" cy="79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7446733" y="2087953"/>
            <a:ext cx="732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…</a:t>
            </a:r>
            <a:endParaRPr lang="en-US" sz="6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755" y="5770023"/>
            <a:ext cx="3617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C(</a:t>
            </a:r>
            <a:r>
              <a:rPr lang="en-US" sz="2400" dirty="0" err="1" smtClean="0"/>
              <a:t>a|A</a:t>
            </a:r>
            <a:r>
              <a:rPr lang="en-US" sz="2400" dirty="0" smtClean="0"/>
              <a:t>) shrinks as roughly: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732017"/>
              </p:ext>
            </p:extLst>
          </p:nvPr>
        </p:nvGraphicFramePr>
        <p:xfrm>
          <a:off x="3614888" y="5675109"/>
          <a:ext cx="1520158" cy="775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0" name="Equation" r:id="rId14" imgW="622300" imgH="317500" progId="Equation.3">
                  <p:embed/>
                </p:oleObj>
              </mc:Choice>
              <mc:Fallback>
                <p:oleObj name="Equation" r:id="rId14" imgW="6223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14888" y="5675109"/>
                        <a:ext cx="1520158" cy="775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298651" y="5587999"/>
            <a:ext cx="4991054" cy="902700"/>
          </a:xfrm>
          <a:prstGeom prst="rect">
            <a:avLst/>
          </a:prstGeom>
          <a:noFill/>
          <a:ln w="254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57200" y="47379"/>
            <a:ext cx="8229600" cy="758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Balancing Exploration </a:t>
            </a:r>
            <a:r>
              <a:rPr lang="en-US" sz="3200" dirty="0" err="1" smtClean="0"/>
              <a:t>vs</a:t>
            </a:r>
            <a:r>
              <a:rPr lang="en-US" sz="3200" dirty="0" smtClean="0"/>
              <a:t> Exploitation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507789" y="5815263"/>
            <a:ext cx="2680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#times topic was shown</a:t>
            </a:r>
            <a:endParaRPr lang="en-US" sz="2000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040947" y="6015318"/>
            <a:ext cx="466842" cy="475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87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75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800000"/>
                </a:solidFill>
              </a:rPr>
              <a:t>LSBGreedy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2660"/>
            <a:ext cx="8229600" cy="5046663"/>
          </a:xfrm>
        </p:spPr>
        <p:txBody>
          <a:bodyPr/>
          <a:lstStyle/>
          <a:p>
            <a:r>
              <a:rPr lang="en-US" dirty="0" smtClean="0"/>
              <a:t>Loop:</a:t>
            </a:r>
          </a:p>
          <a:p>
            <a:pPr lvl="1"/>
            <a:r>
              <a:rPr lang="en-US" dirty="0" smtClean="0"/>
              <a:t>Compute least squares estimate</a:t>
            </a:r>
          </a:p>
          <a:p>
            <a:pPr lvl="1"/>
            <a:r>
              <a:rPr lang="en-US" dirty="0" smtClean="0"/>
              <a:t>Start with A</a:t>
            </a:r>
            <a:r>
              <a:rPr lang="en-US" baseline="-25000" dirty="0" smtClean="0"/>
              <a:t>t</a:t>
            </a:r>
            <a:r>
              <a:rPr lang="en-US" dirty="0" smtClean="0"/>
              <a:t> empty </a:t>
            </a:r>
            <a:endParaRPr lang="en-US" sz="1600" dirty="0" smtClean="0"/>
          </a:p>
          <a:p>
            <a:pPr lvl="1"/>
            <a:r>
              <a:rPr lang="en-US" dirty="0" smtClean="0"/>
              <a:t>For </a:t>
            </a:r>
            <a:r>
              <a:rPr lang="en-US" dirty="0" err="1" smtClean="0"/>
              <a:t>i</a:t>
            </a:r>
            <a:r>
              <a:rPr lang="en-US" dirty="0" smtClean="0"/>
              <a:t>=1,…,L</a:t>
            </a:r>
          </a:p>
          <a:p>
            <a:pPr lvl="2"/>
            <a:r>
              <a:rPr lang="en-US" sz="2800" dirty="0" smtClean="0"/>
              <a:t>Recommend article a that maximizes</a:t>
            </a:r>
          </a:p>
          <a:p>
            <a:pPr lvl="1"/>
            <a:endParaRPr lang="en-US" sz="2400" dirty="0"/>
          </a:p>
          <a:p>
            <a:pPr lvl="1"/>
            <a:endParaRPr lang="en-US" sz="3200" dirty="0" smtClean="0"/>
          </a:p>
          <a:p>
            <a:pPr lvl="1"/>
            <a:endParaRPr lang="en-US" sz="3200" dirty="0" smtClean="0"/>
          </a:p>
          <a:p>
            <a:pPr lvl="1"/>
            <a:r>
              <a:rPr lang="en-US" dirty="0" smtClean="0"/>
              <a:t>Receive feedback y</a:t>
            </a:r>
            <a:r>
              <a:rPr lang="en-US" baseline="-25000" dirty="0" smtClean="0"/>
              <a:t>t,1</a:t>
            </a:r>
            <a:r>
              <a:rPr lang="en-US" dirty="0" smtClean="0"/>
              <a:t>,…,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t,L</a:t>
            </a:r>
            <a:endParaRPr lang="en-US" dirty="0" smtClean="0"/>
          </a:p>
          <a:p>
            <a:pPr lvl="1"/>
            <a:endParaRPr lang="en-US" baseline="-25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712357"/>
              </p:ext>
            </p:extLst>
          </p:nvPr>
        </p:nvGraphicFramePr>
        <p:xfrm>
          <a:off x="6174066" y="1531296"/>
          <a:ext cx="2246407" cy="61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7" name="Equation" r:id="rId3" imgW="876300" imgH="241300" progId="Equation.3">
                  <p:embed/>
                </p:oleObj>
              </mc:Choice>
              <mc:Fallback>
                <p:oleObj name="Equation" r:id="rId3" imgW="876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4066" y="1531296"/>
                        <a:ext cx="2246407" cy="618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50000" y="4757077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</a:t>
            </a:r>
            <a:endParaRPr lang="en-US" sz="2000" b="0" dirty="0">
              <a:solidFill>
                <a:srgbClr val="4F81BD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08632"/>
              </p:ext>
            </p:extLst>
          </p:nvPr>
        </p:nvGraphicFramePr>
        <p:xfrm>
          <a:off x="1685925" y="3666960"/>
          <a:ext cx="71882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8" name="Equation" r:id="rId5" imgW="3111500" imgH="584200" progId="Equation.3">
                  <p:embed/>
                </p:oleObj>
              </mc:Choice>
              <mc:Fallback>
                <p:oleObj name="Equation" r:id="rId5" imgW="31115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5925" y="3666960"/>
                        <a:ext cx="71882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9699" y="4732290"/>
            <a:ext cx="1724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Estimated gain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4000251" y="3832225"/>
            <a:ext cx="320196" cy="13851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6850302" y="2859926"/>
            <a:ext cx="320195" cy="3352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272917"/>
              </p:ext>
            </p:extLst>
          </p:nvPr>
        </p:nvGraphicFramePr>
        <p:xfrm>
          <a:off x="1549400" y="5791035"/>
          <a:ext cx="7424738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9" name="Equation" r:id="rId7" imgW="3683000" imgH="457200" progId="Equation.3">
                  <p:embed/>
                </p:oleObj>
              </mc:Choice>
              <mc:Fallback>
                <p:oleObj name="Equation" r:id="rId7" imgW="3683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9400" y="5791035"/>
                        <a:ext cx="7424738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513087" y="2485051"/>
            <a:ext cx="16002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Least Squares Regression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7103496" y="1153601"/>
            <a:ext cx="387544" cy="224640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5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Regret Guarantee</a:t>
            </a:r>
            <a:endParaRPr lang="en-US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2"/>
            <a:ext cx="8229600" cy="4750889"/>
          </a:xfrm>
        </p:spPr>
        <p:txBody>
          <a:bodyPr>
            <a:normAutofit/>
          </a:bodyPr>
          <a:lstStyle/>
          <a:p>
            <a:endParaRPr lang="en-US" sz="39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Builds upon linear bandits to submodular setting</a:t>
            </a:r>
          </a:p>
          <a:p>
            <a:pPr lvl="2"/>
            <a:r>
              <a:rPr lang="en-US" sz="2200" dirty="0" smtClean="0">
                <a:latin typeface="Calibri"/>
                <a:cs typeface="Calibri"/>
              </a:rPr>
              <a:t>[</a:t>
            </a:r>
            <a:r>
              <a:rPr lang="en-US" sz="2200" dirty="0" err="1" smtClean="0">
                <a:latin typeface="Calibri"/>
                <a:cs typeface="Calibri"/>
              </a:rPr>
              <a:t>Dani</a:t>
            </a:r>
            <a:r>
              <a:rPr lang="en-US" sz="2200" dirty="0" smtClean="0">
                <a:latin typeface="Calibri"/>
                <a:cs typeface="Calibri"/>
              </a:rPr>
              <a:t> et al., 2008; Li et al., 2010; </a:t>
            </a:r>
            <a:r>
              <a:rPr lang="en-US" sz="2200" dirty="0" err="1" smtClean="0">
                <a:latin typeface="Calibri"/>
                <a:cs typeface="Calibri"/>
              </a:rPr>
              <a:t>Abbasi</a:t>
            </a:r>
            <a:r>
              <a:rPr lang="en-US" sz="2200" dirty="0" err="1">
                <a:latin typeface="Calibri"/>
                <a:cs typeface="Calibri"/>
              </a:rPr>
              <a:t>-</a:t>
            </a:r>
            <a:r>
              <a:rPr lang="en-US" sz="2200" dirty="0" err="1" smtClean="0">
                <a:latin typeface="Calibri"/>
                <a:cs typeface="Calibri"/>
              </a:rPr>
              <a:t>Yadkori</a:t>
            </a:r>
            <a:r>
              <a:rPr lang="en-US" sz="2200" dirty="0" smtClean="0">
                <a:latin typeface="Calibri"/>
                <a:cs typeface="Calibri"/>
              </a:rPr>
              <a:t> et al., 2011]</a:t>
            </a:r>
          </a:p>
          <a:p>
            <a:pPr lvl="2"/>
            <a:endParaRPr lang="en-US" sz="200" dirty="0" smtClean="0">
              <a:latin typeface="Calibri"/>
              <a:cs typeface="Calibri"/>
            </a:endParaRP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Leverages conditional </a:t>
            </a:r>
            <a:r>
              <a:rPr lang="en-US" sz="2600" dirty="0" err="1" smtClean="0">
                <a:latin typeface="Calibri"/>
                <a:cs typeface="Calibri"/>
              </a:rPr>
              <a:t>submodular</a:t>
            </a:r>
            <a:r>
              <a:rPr lang="en-US" sz="2600" dirty="0" smtClean="0">
                <a:latin typeface="Calibri"/>
                <a:cs typeface="Calibri"/>
              </a:rPr>
              <a:t> independence</a:t>
            </a:r>
          </a:p>
          <a:p>
            <a:pPr lvl="1"/>
            <a:endParaRPr lang="en-US" sz="1000" dirty="0">
              <a:latin typeface="Calibri"/>
              <a:cs typeface="Calibri"/>
            </a:endParaRPr>
          </a:p>
          <a:p>
            <a:r>
              <a:rPr lang="en-US" b="1" dirty="0" smtClean="0">
                <a:latin typeface="Calibri"/>
                <a:cs typeface="Calibri"/>
              </a:rPr>
              <a:t>No-regret algorithm! </a:t>
            </a:r>
            <a:r>
              <a:rPr lang="en-US" sz="2400" dirty="0" smtClean="0">
                <a:latin typeface="Calibri"/>
                <a:cs typeface="Calibri"/>
              </a:rPr>
              <a:t>(regret sub-linear in T)</a:t>
            </a: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Regret convergence rate: d/</a:t>
            </a:r>
            <a:r>
              <a:rPr lang="en-US" sz="2600" dirty="0">
                <a:latin typeface="Calibri"/>
                <a:cs typeface="Calibri"/>
              </a:rPr>
              <a:t>(LT)</a:t>
            </a:r>
            <a:r>
              <a:rPr lang="en-US" sz="2600" baseline="30000" dirty="0">
                <a:latin typeface="Calibri"/>
                <a:cs typeface="Calibri"/>
              </a:rPr>
              <a:t>1/</a:t>
            </a:r>
            <a:r>
              <a:rPr lang="en-US" sz="2600" baseline="30000" dirty="0" smtClean="0">
                <a:latin typeface="Calibri"/>
                <a:cs typeface="Calibri"/>
              </a:rPr>
              <a:t>2</a:t>
            </a:r>
          </a:p>
          <a:p>
            <a:pPr lvl="1"/>
            <a:r>
              <a:rPr lang="en-US" sz="2600" dirty="0" smtClean="0">
                <a:latin typeface="Calibri"/>
                <a:cs typeface="Calibri"/>
              </a:rPr>
              <a:t>Optimally balances explore/exploit trade-off</a:t>
            </a:r>
            <a:endParaRPr lang="en-US" sz="2600" dirty="0">
              <a:latin typeface="Calibri"/>
              <a:cs typeface="Calibri"/>
            </a:endParaRPr>
          </a:p>
          <a:p>
            <a:pPr lvl="1"/>
            <a:endParaRPr lang="en-US" b="1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888978"/>
              </p:ext>
            </p:extLst>
          </p:nvPr>
        </p:nvGraphicFramePr>
        <p:xfrm>
          <a:off x="2808111" y="1276528"/>
          <a:ext cx="3313113" cy="94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7" name="Equation" r:id="rId3" imgW="1117600" imgH="317500" progId="Equation.3">
                  <p:embed/>
                </p:oleObj>
              </mc:Choice>
              <mc:Fallback>
                <p:oleObj name="Equation" r:id="rId3" imgW="11176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111" y="1276528"/>
                        <a:ext cx="3313113" cy="942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3901" y="6351089"/>
            <a:ext cx="280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 &amp; Guestrin, NIPS 2011]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4854222" y="2017890"/>
            <a:ext cx="20100" cy="420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1557" y="2438780"/>
            <a:ext cx="104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# Topics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5842001" y="1484811"/>
            <a:ext cx="1131400" cy="200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73401" y="1284756"/>
            <a:ext cx="160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 flipV="1">
            <a:off x="5559778" y="1919112"/>
            <a:ext cx="944334" cy="684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04112" y="2403889"/>
            <a:ext cx="20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# Articles per Day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00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728"/>
            <a:ext cx="8686800" cy="493695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Multiplicative Weighting </a:t>
            </a:r>
            <a:r>
              <a:rPr lang="en-US" sz="2000" dirty="0" smtClean="0"/>
              <a:t>[El-</a:t>
            </a:r>
            <a:r>
              <a:rPr lang="en-US" sz="2000" dirty="0" err="1" smtClean="0"/>
              <a:t>Arini</a:t>
            </a:r>
            <a:r>
              <a:rPr lang="en-US" sz="2000" dirty="0" smtClean="0"/>
              <a:t> et al. 2009]</a:t>
            </a:r>
          </a:p>
          <a:p>
            <a:pPr lvl="1"/>
            <a:r>
              <a:rPr lang="en-US" sz="2400" dirty="0" smtClean="0"/>
              <a:t>Does not employ exploration</a:t>
            </a:r>
          </a:p>
          <a:p>
            <a:pPr lvl="1"/>
            <a:r>
              <a:rPr lang="en-US" sz="2400" dirty="0" smtClean="0"/>
              <a:t>No guarantees (can show doesn’t converge)</a:t>
            </a:r>
          </a:p>
          <a:p>
            <a:pPr lvl="1"/>
            <a:endParaRPr lang="en-US" sz="500" dirty="0"/>
          </a:p>
          <a:p>
            <a:r>
              <a:rPr lang="en-US" sz="2800" dirty="0" smtClean="0">
                <a:solidFill>
                  <a:srgbClr val="800000"/>
                </a:solidFill>
              </a:rPr>
              <a:t>Ranked bandits </a:t>
            </a:r>
            <a:r>
              <a:rPr lang="en-US" sz="2000" dirty="0" smtClean="0"/>
              <a:t>[</a:t>
            </a:r>
            <a:r>
              <a:rPr lang="en-US" sz="2000" dirty="0" err="1" smtClean="0"/>
              <a:t>Radlinski</a:t>
            </a:r>
            <a:r>
              <a:rPr lang="en-US" sz="2000" dirty="0" smtClean="0"/>
              <a:t> et al. 2008; Streeter &amp; </a:t>
            </a:r>
            <a:r>
              <a:rPr lang="en-US" sz="2000" dirty="0" err="1" smtClean="0"/>
              <a:t>Golovin</a:t>
            </a:r>
            <a:r>
              <a:rPr lang="en-US" sz="2000" dirty="0" smtClean="0"/>
              <a:t> 2008]</a:t>
            </a:r>
          </a:p>
          <a:p>
            <a:pPr lvl="1"/>
            <a:r>
              <a:rPr lang="en-US" sz="2400" dirty="0" smtClean="0"/>
              <a:t>Reduction, treats each slot as a separate bandit</a:t>
            </a:r>
          </a:p>
          <a:p>
            <a:pPr lvl="1"/>
            <a:r>
              <a:rPr lang="en-US" sz="2400" dirty="0" smtClean="0"/>
              <a:t>Use </a:t>
            </a:r>
            <a:r>
              <a:rPr lang="en-US" sz="2400" dirty="0" err="1" smtClean="0"/>
              <a:t>LinUCB</a:t>
            </a:r>
            <a:r>
              <a:rPr lang="en-US" sz="2400" dirty="0" smtClean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Dani</a:t>
            </a:r>
            <a:r>
              <a:rPr lang="en-US" sz="2000" dirty="0" smtClean="0"/>
              <a:t> et al. 2008; Li et al. 2010; </a:t>
            </a:r>
            <a:r>
              <a:rPr lang="en-US" sz="2000" dirty="0" err="1" smtClean="0"/>
              <a:t>Abbasi-Yadkori</a:t>
            </a:r>
            <a:r>
              <a:rPr lang="en-US" sz="2000" dirty="0" smtClean="0"/>
              <a:t> et al 2011]</a:t>
            </a:r>
          </a:p>
          <a:p>
            <a:pPr lvl="1"/>
            <a:r>
              <a:rPr lang="en-US" sz="2400" dirty="0" smtClean="0"/>
              <a:t>Regret guarantee O(dLT</a:t>
            </a:r>
            <a:r>
              <a:rPr lang="en-US" sz="2400" baseline="30000" dirty="0" smtClean="0"/>
              <a:t>1</a:t>
            </a:r>
            <a:r>
              <a:rPr lang="en-US" sz="2400" baseline="30000" dirty="0"/>
              <a:t>/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   (factor L</a:t>
            </a:r>
            <a:r>
              <a:rPr lang="en-US" sz="2400" baseline="30000" dirty="0"/>
              <a:t>1/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worse)</a:t>
            </a:r>
          </a:p>
          <a:p>
            <a:pPr lvl="1"/>
            <a:endParaRPr lang="en-US" sz="500" dirty="0" smtClean="0"/>
          </a:p>
          <a:p>
            <a:r>
              <a:rPr lang="en-US" sz="2800" dirty="0" err="1" smtClean="0">
                <a:solidFill>
                  <a:srgbClr val="800000"/>
                </a:solidFill>
              </a:rPr>
              <a:t>ε</a:t>
            </a:r>
            <a:r>
              <a:rPr lang="en-US" sz="2800" dirty="0" smtClean="0">
                <a:solidFill>
                  <a:srgbClr val="800000"/>
                </a:solidFill>
              </a:rPr>
              <a:t>-Greedy</a:t>
            </a:r>
          </a:p>
          <a:p>
            <a:pPr lvl="1"/>
            <a:r>
              <a:rPr lang="en-US" sz="2400" dirty="0" smtClean="0"/>
              <a:t>Explore with probability </a:t>
            </a:r>
            <a:r>
              <a:rPr lang="en-US" sz="2400" dirty="0" err="1" smtClean="0"/>
              <a:t>ε</a:t>
            </a:r>
            <a:endParaRPr lang="en-US" sz="2400" dirty="0" smtClean="0"/>
          </a:p>
          <a:p>
            <a:pPr lvl="1"/>
            <a:r>
              <a:rPr lang="en-US" sz="2400" dirty="0" smtClean="0"/>
              <a:t>Regret guarantee O(d(LT)</a:t>
            </a:r>
            <a:r>
              <a:rPr lang="en-US" sz="2400" baseline="30000" dirty="0" smtClean="0"/>
              <a:t>2/3</a:t>
            </a:r>
            <a:r>
              <a:rPr lang="en-US" sz="2400" dirty="0" smtClean="0"/>
              <a:t>) (factor (LT)</a:t>
            </a:r>
            <a:r>
              <a:rPr lang="en-US" sz="2400" baseline="30000" dirty="0" smtClean="0"/>
              <a:t>1/3</a:t>
            </a:r>
            <a:r>
              <a:rPr lang="en-US" sz="2400" dirty="0" smtClean="0"/>
              <a:t> worse)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7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91" y="1415815"/>
            <a:ext cx="6930597" cy="465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Simulations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236" y="140596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LSBGreedy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61884" y="1775299"/>
            <a:ext cx="776941" cy="98882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84707" y="4376922"/>
            <a:ext cx="1314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RankLinUCB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4127886" y="2958356"/>
            <a:ext cx="414232" cy="14185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70752" y="4511552"/>
            <a:ext cx="10517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-Greedy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H="1" flipV="1">
            <a:off x="5870752" y="3717024"/>
            <a:ext cx="525877" cy="7945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38825" y="4561667"/>
            <a:ext cx="5873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MW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2480237" y="3839885"/>
            <a:ext cx="652280" cy="7217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27886" y="1417638"/>
            <a:ext cx="1244214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1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67" y="254148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18602"/>
              </p:ext>
            </p:extLst>
          </p:nvPr>
        </p:nvGraphicFramePr>
        <p:xfrm>
          <a:off x="1479047" y="4424545"/>
          <a:ext cx="634832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080"/>
                <a:gridCol w="1587080"/>
                <a:gridCol w="1587080"/>
                <a:gridCol w="1587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Topic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Likes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Displayed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Sports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Politics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Economy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Celebrity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757067" y="1976154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sp>
        <p:nvSpPr>
          <p:cNvPr id="17" name="Explosion 1 16"/>
          <p:cNvSpPr/>
          <p:nvPr/>
        </p:nvSpPr>
        <p:spPr>
          <a:xfrm rot="20400000">
            <a:off x="1830274" y="982339"/>
            <a:ext cx="1143000" cy="785812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</a:rPr>
              <a:t>Boo!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005" y="2039651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965157" y="227265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Day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6460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55" y="1326176"/>
            <a:ext cx="6550761" cy="4686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Simulations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7783" y="567932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LSBGreedy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V="1">
            <a:off x="2579489" y="4222022"/>
            <a:ext cx="116640" cy="14573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97194" y="2467335"/>
            <a:ext cx="1314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RankLinUCB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4189027" y="2836667"/>
            <a:ext cx="865578" cy="11514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04713" y="2456853"/>
            <a:ext cx="10517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-Greedy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6316964" y="2826185"/>
            <a:ext cx="313626" cy="4545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0198" y="2087521"/>
            <a:ext cx="5873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MW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2579489" y="2456853"/>
            <a:ext cx="754401" cy="8238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27886" y="1417638"/>
            <a:ext cx="1244214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User Study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416"/>
            <a:ext cx="8229600" cy="50133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Tens of thousands of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real news articles</a:t>
            </a:r>
          </a:p>
          <a:p>
            <a:endParaRPr lang="en-US" sz="1600" dirty="0"/>
          </a:p>
          <a:p>
            <a:r>
              <a:rPr lang="en-US" sz="2400" dirty="0" smtClean="0"/>
              <a:t>T=10 days</a:t>
            </a:r>
          </a:p>
          <a:p>
            <a:r>
              <a:rPr lang="en-US" sz="2400" dirty="0" smtClean="0"/>
              <a:t>L=10 articles per day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=18 topics</a:t>
            </a:r>
          </a:p>
          <a:p>
            <a:endParaRPr lang="en-US" sz="1600" dirty="0" smtClean="0"/>
          </a:p>
          <a:p>
            <a:r>
              <a:rPr lang="en-US" sz="2400" dirty="0" smtClean="0"/>
              <a:t>Users rate articles</a:t>
            </a:r>
          </a:p>
          <a:p>
            <a:r>
              <a:rPr lang="en-US" sz="2400" dirty="0" smtClean="0"/>
              <a:t>Count #likes </a:t>
            </a:r>
          </a:p>
          <a:p>
            <a:endParaRPr lang="en-US" sz="1600" dirty="0"/>
          </a:p>
          <a:p>
            <a:r>
              <a:rPr lang="en-US" sz="2400" dirty="0" smtClean="0"/>
              <a:t>Users heterogeneous</a:t>
            </a:r>
          </a:p>
          <a:p>
            <a:r>
              <a:rPr lang="en-US" sz="2400" dirty="0" smtClean="0"/>
              <a:t>Requires personalization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423241"/>
            <a:ext cx="4953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0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>
          <a:xfrm>
            <a:off x="1143000" y="193675"/>
            <a:ext cx="8029575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800000"/>
                </a:solidFill>
              </a:rPr>
              <a:t>User Study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021894"/>
              </p:ext>
            </p:extLst>
          </p:nvPr>
        </p:nvGraphicFramePr>
        <p:xfrm>
          <a:off x="406400" y="939800"/>
          <a:ext cx="8407400" cy="467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1123" name="TextBox 4"/>
          <p:cNvSpPr txBox="1">
            <a:spLocks noChangeArrowheads="1"/>
          </p:cNvSpPr>
          <p:nvPr/>
        </p:nvSpPr>
        <p:spPr bwMode="auto">
          <a:xfrm rot="-5400000">
            <a:off x="-645319" y="3155157"/>
            <a:ext cx="2505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~27 </a:t>
            </a:r>
            <a:r>
              <a:rPr lang="en-US" sz="2400" b="0" dirty="0">
                <a:solidFill>
                  <a:srgbClr val="000000"/>
                </a:solidFill>
              </a:rPr>
              <a:t>users in study</a:t>
            </a:r>
          </a:p>
        </p:txBody>
      </p:sp>
      <p:sp>
        <p:nvSpPr>
          <p:cNvPr id="261124" name="TextBox 5"/>
          <p:cNvSpPr txBox="1">
            <a:spLocks noChangeArrowheads="1"/>
          </p:cNvSpPr>
          <p:nvPr/>
        </p:nvSpPr>
        <p:spPr bwMode="auto">
          <a:xfrm rot="-5400000">
            <a:off x="1068387" y="2366963"/>
            <a:ext cx="22272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0" dirty="0" err="1">
                <a:solidFill>
                  <a:srgbClr val="000000"/>
                </a:solidFill>
              </a:rPr>
              <a:t>Submodular</a:t>
            </a:r>
            <a:r>
              <a:rPr lang="en-US" sz="2800" b="0" dirty="0">
                <a:solidFill>
                  <a:srgbClr val="000000"/>
                </a:solidFill>
              </a:rPr>
              <a:t> </a:t>
            </a:r>
            <a:br>
              <a:rPr lang="en-US" sz="2800" b="0" dirty="0">
                <a:solidFill>
                  <a:srgbClr val="000000"/>
                </a:solidFill>
              </a:rPr>
            </a:br>
            <a:r>
              <a:rPr lang="en-US" sz="2800" b="0" dirty="0">
                <a:solidFill>
                  <a:srgbClr val="000000"/>
                </a:solidFill>
              </a:rPr>
              <a:t>Bandits Wins</a:t>
            </a:r>
          </a:p>
        </p:txBody>
      </p:sp>
      <p:sp>
        <p:nvSpPr>
          <p:cNvPr id="261125" name="TextBox 12"/>
          <p:cNvSpPr txBox="1">
            <a:spLocks noChangeArrowheads="1"/>
          </p:cNvSpPr>
          <p:nvPr/>
        </p:nvSpPr>
        <p:spPr bwMode="auto">
          <a:xfrm>
            <a:off x="1577975" y="5410200"/>
            <a:ext cx="1241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Static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Weights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86125" y="1730375"/>
            <a:ext cx="2290763" cy="4695825"/>
            <a:chOff x="3285647" y="1730638"/>
            <a:chExt cx="2290861" cy="4695225"/>
          </a:xfrm>
        </p:grpSpPr>
        <p:sp>
          <p:nvSpPr>
            <p:cNvPr id="261132" name="TextBox 6"/>
            <p:cNvSpPr txBox="1">
              <a:spLocks noChangeArrowheads="1"/>
            </p:cNvSpPr>
            <p:nvPr/>
          </p:nvSpPr>
          <p:spPr bwMode="auto">
            <a:xfrm rot="-5400000">
              <a:off x="3333211" y="2367030"/>
              <a:ext cx="222689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0">
                  <a:solidFill>
                    <a:srgbClr val="000000"/>
                  </a:solidFill>
                </a:rPr>
                <a:t>Submodular </a:t>
              </a:r>
              <a:br>
                <a:rPr lang="en-US" sz="2800" b="0">
                  <a:solidFill>
                    <a:srgbClr val="000000"/>
                  </a:solidFill>
                </a:rPr>
              </a:br>
              <a:r>
                <a:rPr lang="en-US" sz="2800" b="0">
                  <a:solidFill>
                    <a:srgbClr val="000000"/>
                  </a:solidFill>
                </a:rPr>
                <a:t>Bandits Wins</a:t>
              </a:r>
            </a:p>
          </p:txBody>
        </p:sp>
        <p:sp>
          <p:nvSpPr>
            <p:cNvPr id="261133" name="TextBox 10"/>
            <p:cNvSpPr txBox="1">
              <a:spLocks noChangeArrowheads="1"/>
            </p:cNvSpPr>
            <p:nvPr/>
          </p:nvSpPr>
          <p:spPr bwMode="auto">
            <a:xfrm>
              <a:off x="4165081" y="4766846"/>
              <a:ext cx="5509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</a:rPr>
                <a:t>Ties</a:t>
              </a:r>
            </a:p>
          </p:txBody>
        </p:sp>
        <p:sp>
          <p:nvSpPr>
            <p:cNvPr id="261134" name="TextBox 11"/>
            <p:cNvSpPr txBox="1">
              <a:spLocks noChangeArrowheads="1"/>
            </p:cNvSpPr>
            <p:nvPr/>
          </p:nvSpPr>
          <p:spPr bwMode="auto">
            <a:xfrm>
              <a:off x="4048298" y="4953000"/>
              <a:ext cx="780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</a:rPr>
                <a:t>Losses</a:t>
              </a:r>
            </a:p>
          </p:txBody>
        </p:sp>
        <p:sp>
          <p:nvSpPr>
            <p:cNvPr id="261135" name="TextBox 13"/>
            <p:cNvSpPr txBox="1">
              <a:spLocks noChangeArrowheads="1"/>
            </p:cNvSpPr>
            <p:nvPr/>
          </p:nvSpPr>
          <p:spPr bwMode="auto">
            <a:xfrm>
              <a:off x="3285647" y="5410200"/>
              <a:ext cx="229086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</a:rPr>
                <a:t>Multiplicative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Updates</a:t>
              </a:r>
            </a:p>
            <a:p>
              <a:pPr algn="ctr"/>
              <a:r>
                <a:rPr lang="en-US">
                  <a:solidFill>
                    <a:srgbClr val="000000"/>
                  </a:solidFill>
                </a:rPr>
                <a:t>(no exploration)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933696" y="1730375"/>
            <a:ext cx="1700969" cy="4603229"/>
            <a:chOff x="5934376" y="1730638"/>
            <a:chExt cx="1699724" cy="4602808"/>
          </a:xfrm>
        </p:grpSpPr>
        <p:sp>
          <p:nvSpPr>
            <p:cNvPr id="261128" name="TextBox 7"/>
            <p:cNvSpPr txBox="1">
              <a:spLocks noChangeArrowheads="1"/>
            </p:cNvSpPr>
            <p:nvPr/>
          </p:nvSpPr>
          <p:spPr bwMode="auto">
            <a:xfrm rot="-5400000">
              <a:off x="5619211" y="2367030"/>
              <a:ext cx="222689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0">
                  <a:solidFill>
                    <a:srgbClr val="000000"/>
                  </a:solidFill>
                </a:rPr>
                <a:t>Submodular </a:t>
              </a:r>
              <a:br>
                <a:rPr lang="en-US" sz="2800" b="0">
                  <a:solidFill>
                    <a:srgbClr val="000000"/>
                  </a:solidFill>
                </a:rPr>
              </a:br>
              <a:r>
                <a:rPr lang="en-US" sz="2800" b="0">
                  <a:solidFill>
                    <a:srgbClr val="000000"/>
                  </a:solidFill>
                </a:rPr>
                <a:t>Bandits Wins</a:t>
              </a:r>
            </a:p>
          </p:txBody>
        </p:sp>
        <p:sp>
          <p:nvSpPr>
            <p:cNvPr id="261129" name="TextBox 8"/>
            <p:cNvSpPr txBox="1">
              <a:spLocks noChangeArrowheads="1"/>
            </p:cNvSpPr>
            <p:nvPr/>
          </p:nvSpPr>
          <p:spPr bwMode="auto">
            <a:xfrm>
              <a:off x="6428188" y="4343400"/>
              <a:ext cx="5967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0">
                  <a:solidFill>
                    <a:srgbClr val="000000"/>
                  </a:solidFill>
                </a:rPr>
                <a:t>Ties</a:t>
              </a:r>
            </a:p>
          </p:txBody>
        </p:sp>
        <p:sp>
          <p:nvSpPr>
            <p:cNvPr id="261130" name="TextBox 9"/>
            <p:cNvSpPr txBox="1">
              <a:spLocks noChangeArrowheads="1"/>
            </p:cNvSpPr>
            <p:nvPr/>
          </p:nvSpPr>
          <p:spPr bwMode="auto">
            <a:xfrm>
              <a:off x="6297035" y="4800600"/>
              <a:ext cx="8554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0">
                  <a:solidFill>
                    <a:srgbClr val="000000"/>
                  </a:solidFill>
                </a:rPr>
                <a:t>Losses</a:t>
              </a:r>
            </a:p>
          </p:txBody>
        </p:sp>
        <p:sp>
          <p:nvSpPr>
            <p:cNvPr id="261131" name="TextBox 14"/>
            <p:cNvSpPr txBox="1">
              <a:spLocks noChangeArrowheads="1"/>
            </p:cNvSpPr>
            <p:nvPr/>
          </p:nvSpPr>
          <p:spPr bwMode="auto">
            <a:xfrm>
              <a:off x="5934376" y="5410200"/>
              <a:ext cx="1699724" cy="923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RankLinUCB</a:t>
              </a:r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(doesn’t directly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model diversity)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85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Comparing Learned Weights </a:t>
            </a:r>
            <a:r>
              <a:rPr lang="en-US" dirty="0" err="1" smtClean="0">
                <a:solidFill>
                  <a:srgbClr val="800000"/>
                </a:solidFill>
              </a:rPr>
              <a:t>vs</a:t>
            </a:r>
            <a:r>
              <a:rPr lang="en-US" dirty="0" smtClean="0">
                <a:solidFill>
                  <a:srgbClr val="800000"/>
                </a:solidFill>
              </a:rPr>
              <a:t> MW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4061" b="-24061"/>
          <a:stretch>
            <a:fillRect/>
          </a:stretch>
        </p:blipFill>
        <p:spPr>
          <a:xfrm>
            <a:off x="0" y="747060"/>
            <a:ext cx="7461624" cy="41036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8" y="3830171"/>
            <a:ext cx="7378957" cy="2863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8424" y="1861919"/>
            <a:ext cx="1601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MW </a:t>
            </a:r>
            <a:r>
              <a:rPr lang="en-US" dirty="0" err="1" smtClean="0"/>
              <a:t>overfits</a:t>
            </a:r>
            <a:r>
              <a:rPr lang="en-US" dirty="0" smtClean="0"/>
              <a:t> to</a:t>
            </a:r>
          </a:p>
          <a:p>
            <a:r>
              <a:rPr lang="en-US" dirty="0" smtClean="0"/>
              <a:t>“world” topic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58424" y="4395569"/>
            <a:ext cx="1855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Few liked articles.  </a:t>
            </a:r>
          </a:p>
          <a:p>
            <a:r>
              <a:rPr lang="en-US" dirty="0" smtClean="0"/>
              <a:t>MW did not learn </a:t>
            </a:r>
          </a:p>
          <a:p>
            <a:r>
              <a:rPr lang="en-US" dirty="0" smtClean="0"/>
              <a:t>anything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655053" y="4064000"/>
            <a:ext cx="10200106" cy="29811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7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11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6738"/>
            <a:ext cx="8229600" cy="482942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Optimally diversified recommendations</a:t>
            </a:r>
            <a:endParaRPr lang="en-US" b="1" dirty="0">
              <a:solidFill>
                <a:srgbClr val="953735"/>
              </a:solidFill>
            </a:endParaRPr>
          </a:p>
          <a:p>
            <a:pPr lvl="1"/>
            <a:r>
              <a:rPr lang="en-US" dirty="0"/>
              <a:t>Minimize redundancy</a:t>
            </a:r>
          </a:p>
          <a:p>
            <a:pPr lvl="1"/>
            <a:r>
              <a:rPr lang="en-US" dirty="0" smtClean="0"/>
              <a:t>Maximize information coverage</a:t>
            </a:r>
            <a:endParaRPr lang="en-US" dirty="0"/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Exploration / exploitation tradeoff</a:t>
            </a:r>
          </a:p>
          <a:p>
            <a:pPr lvl="1"/>
            <a:r>
              <a:rPr lang="en-US" dirty="0"/>
              <a:t>Don’t know user preferences a priori</a:t>
            </a:r>
          </a:p>
          <a:p>
            <a:pPr lvl="1"/>
            <a:r>
              <a:rPr lang="en-US" dirty="0"/>
              <a:t>Only receives feedback for recommendations</a:t>
            </a:r>
          </a:p>
          <a:p>
            <a:pPr lvl="1"/>
            <a:endParaRPr lang="en-US" sz="1000" dirty="0"/>
          </a:p>
          <a:p>
            <a:r>
              <a:rPr lang="en-US" b="1" dirty="0">
                <a:solidFill>
                  <a:srgbClr val="953735"/>
                </a:solidFill>
              </a:rPr>
              <a:t>Incorporating prior knowledge</a:t>
            </a:r>
          </a:p>
          <a:p>
            <a:pPr lvl="1"/>
            <a:r>
              <a:rPr lang="en-US" dirty="0"/>
              <a:t>Reduce the cost of exploration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500" y="1372939"/>
            <a:ext cx="7302500" cy="163121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Submodular</a:t>
            </a:r>
            <a:r>
              <a:rPr lang="en-US" sz="2800" b="1" dirty="0" smtClean="0"/>
              <a:t> information coverage model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Diminishing returns property, encourages diversity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Parameterized, can fit to user’s preferences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Locally linear (will be useful later)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372939"/>
            <a:ext cx="237958" cy="351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0946" y="4892841"/>
            <a:ext cx="8007685" cy="1233323"/>
          </a:xfrm>
          <a:prstGeom prst="rect">
            <a:avLst/>
          </a:prstGeom>
          <a:noFill/>
          <a:ln w="38100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5500" y="3129819"/>
            <a:ext cx="7302500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Linear Submodular Bandits Problem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Characterizes exploration/exploitation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Provably near-optimal algorithm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User study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621" y="3303339"/>
            <a:ext cx="237958" cy="351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0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The Price of Exploration</a:t>
            </a:r>
            <a:endParaRPr lang="en-US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03789"/>
            <a:ext cx="8229600" cy="266894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/>
                <a:cs typeface="Calibri"/>
              </a:rPr>
              <a:t>This is the price of exploration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Region of uncertainty depends linearly on |w</a:t>
            </a:r>
            <a:r>
              <a:rPr lang="en-US" sz="2400" baseline="30000" dirty="0" smtClean="0">
                <a:latin typeface="Calibri"/>
                <a:cs typeface="Calibri"/>
              </a:rPr>
              <a:t>*</a:t>
            </a:r>
            <a:r>
              <a:rPr lang="en-US" sz="2400" dirty="0" smtClean="0">
                <a:latin typeface="Calibri"/>
                <a:cs typeface="Calibri"/>
              </a:rPr>
              <a:t>|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Region of uncertainty depends linearly on d</a:t>
            </a:r>
          </a:p>
          <a:p>
            <a:pPr lvl="1"/>
            <a:r>
              <a:rPr lang="en-US" sz="2400" b="1" dirty="0" smtClean="0">
                <a:solidFill>
                  <a:srgbClr val="800000"/>
                </a:solidFill>
                <a:latin typeface="Calibri"/>
                <a:cs typeface="Calibri"/>
              </a:rPr>
              <a:t>Unavoidable </a:t>
            </a:r>
            <a:r>
              <a:rPr lang="en-US" sz="2400" b="1" dirty="0">
                <a:solidFill>
                  <a:srgbClr val="800000"/>
                </a:solidFill>
                <a:latin typeface="Calibri"/>
                <a:cs typeface="Calibri"/>
              </a:rPr>
              <a:t>without further assumptions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985539"/>
              </p:ext>
            </p:extLst>
          </p:nvPr>
        </p:nvGraphicFramePr>
        <p:xfrm>
          <a:off x="2314917" y="1543206"/>
          <a:ext cx="3950415" cy="942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9" name="Equation" r:id="rId3" imgW="1333500" imgH="317500" progId="Equation.3">
                  <p:embed/>
                </p:oleObj>
              </mc:Choice>
              <mc:Fallback>
                <p:oleObj name="Equation" r:id="rId3" imgW="13335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917" y="1543206"/>
                        <a:ext cx="3950415" cy="94279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>
            <a:stCxn id="26" idx="0"/>
          </p:cNvCxnSpPr>
          <p:nvPr/>
        </p:nvCxnSpPr>
        <p:spPr>
          <a:xfrm flipH="1" flipV="1">
            <a:off x="5023558" y="2191673"/>
            <a:ext cx="245872" cy="519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746665" y="2711341"/>
            <a:ext cx="104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# Topics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cxnSp>
        <p:nvCxnSpPr>
          <p:cNvPr id="27" name="Straight Arrow Connector 26"/>
          <p:cNvCxnSpPr>
            <a:stCxn id="28" idx="1"/>
          </p:cNvCxnSpPr>
          <p:nvPr/>
        </p:nvCxnSpPr>
        <p:spPr>
          <a:xfrm flipH="1">
            <a:off x="5983111" y="1757372"/>
            <a:ext cx="1131400" cy="200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14511" y="1557317"/>
            <a:ext cx="160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Time Horizon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cxnSp>
        <p:nvCxnSpPr>
          <p:cNvPr id="29" name="Straight Arrow Connector 28"/>
          <p:cNvCxnSpPr>
            <a:stCxn id="30" idx="1"/>
          </p:cNvCxnSpPr>
          <p:nvPr/>
        </p:nvCxnSpPr>
        <p:spPr>
          <a:xfrm flipH="1" flipV="1">
            <a:off x="5700888" y="2191673"/>
            <a:ext cx="944334" cy="6848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45222" y="2676450"/>
            <a:ext cx="20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# Articles per day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233335" y="2237840"/>
            <a:ext cx="211667" cy="638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00719" y="2757508"/>
            <a:ext cx="145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User’s</a:t>
            </a: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Calibri"/>
                <a:cs typeface="Calibri"/>
              </a:rPr>
              <a:t>Preferences</a:t>
            </a:r>
            <a:endParaRPr lang="en-US" sz="2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82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0" y="1688708"/>
            <a:ext cx="980348" cy="98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88" y="1387106"/>
            <a:ext cx="1572235" cy="16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-Right Arrow 7"/>
          <p:cNvSpPr/>
          <p:nvPr/>
        </p:nvSpPr>
        <p:spPr>
          <a:xfrm>
            <a:off x="2409497" y="193922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5757613" y="1939225"/>
            <a:ext cx="1279001" cy="3999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14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13" y="3950003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401" y="3950003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31" y="3950003"/>
            <a:ext cx="490174" cy="4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7776308" y="2995845"/>
            <a:ext cx="0" cy="90522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036614" y="2962687"/>
            <a:ext cx="506017" cy="93838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171028" y="2962689"/>
            <a:ext cx="1134012" cy="93838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55296" y="4887961"/>
            <a:ext cx="6749743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Have: </a:t>
            </a:r>
            <a:r>
              <a:rPr lang="en-US" sz="3200" dirty="0" smtClean="0">
                <a:solidFill>
                  <a:srgbClr val="800000"/>
                </a:solidFill>
                <a:latin typeface="Calibri"/>
                <a:cs typeface="Calibri"/>
              </a:rPr>
              <a:t>preferences of previous users</a:t>
            </a:r>
          </a:p>
          <a:p>
            <a:pPr lvl="1"/>
            <a:endParaRPr lang="en-US" sz="15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lvl="1"/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Goal: </a:t>
            </a:r>
            <a:r>
              <a:rPr lang="en-US" sz="3200" dirty="0" smtClean="0">
                <a:solidFill>
                  <a:srgbClr val="800000"/>
                </a:solidFill>
                <a:latin typeface="Calibri"/>
                <a:cs typeface="Calibri"/>
              </a:rPr>
              <a:t>learn faster for new users?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57649" y="6381720"/>
            <a:ext cx="345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Hong &amp; Guestrin, ICML 2012]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31658" y="44878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Previous Users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226" y="1256125"/>
            <a:ext cx="1378247" cy="150099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95162" y="347581"/>
            <a:ext cx="7982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Observation</a:t>
            </a:r>
            <a:r>
              <a:rPr lang="en-US" sz="2800" dirty="0" smtClean="0"/>
              <a:t>: Systems do not serve users in a vacuum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2834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736511" y="647099"/>
            <a:ext cx="2690395" cy="237168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36511" y="575235"/>
            <a:ext cx="2690395" cy="2455066"/>
          </a:xfrm>
          <a:prstGeom prst="ellipse">
            <a:avLst/>
          </a:prstGeom>
          <a:noFill/>
          <a:ln w="12700"/>
          <a:scene3d>
            <a:camera prst="isometricOffAxis1Top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36511" y="523272"/>
            <a:ext cx="2690395" cy="245506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/>
          <a:scene3d>
            <a:camera prst="isometricOffAxis1Top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 rot="369297">
            <a:off x="5741403" y="647072"/>
            <a:ext cx="2690395" cy="2371685"/>
          </a:xfrm>
          <a:prstGeom prst="ellipse">
            <a:avLst/>
          </a:prstGeom>
          <a:noFill/>
          <a:scene3d>
            <a:camera prst="isometricOffAxis1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Connector 14"/>
          <p:cNvSpPr/>
          <p:nvPr/>
        </p:nvSpPr>
        <p:spPr>
          <a:xfrm>
            <a:off x="6235522" y="166276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Connector 15"/>
          <p:cNvSpPr/>
          <p:nvPr/>
        </p:nvSpPr>
        <p:spPr>
          <a:xfrm>
            <a:off x="6387922" y="181516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Connector 16"/>
          <p:cNvSpPr/>
          <p:nvPr/>
        </p:nvSpPr>
        <p:spPr>
          <a:xfrm>
            <a:off x="7816835" y="181516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8" name="Connector 17"/>
          <p:cNvSpPr/>
          <p:nvPr/>
        </p:nvSpPr>
        <p:spPr>
          <a:xfrm>
            <a:off x="7969235" y="1948026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" name="Connector 18"/>
          <p:cNvSpPr/>
          <p:nvPr/>
        </p:nvSpPr>
        <p:spPr>
          <a:xfrm>
            <a:off x="7154881" y="1438967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Connector 19"/>
          <p:cNvSpPr/>
          <p:nvPr/>
        </p:nvSpPr>
        <p:spPr>
          <a:xfrm>
            <a:off x="7816835" y="1591367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Connector 20"/>
          <p:cNvSpPr/>
          <p:nvPr/>
        </p:nvSpPr>
        <p:spPr>
          <a:xfrm>
            <a:off x="6715110" y="1981377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Connector 21"/>
          <p:cNvSpPr/>
          <p:nvPr/>
        </p:nvSpPr>
        <p:spPr>
          <a:xfrm>
            <a:off x="7459249" y="1914675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Connector 22"/>
          <p:cNvSpPr/>
          <p:nvPr/>
        </p:nvSpPr>
        <p:spPr>
          <a:xfrm>
            <a:off x="7339033" y="1522571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6581267" y="1455869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1555" y="415736"/>
            <a:ext cx="440231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Assumption: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Users are similar to “stereotypes”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Stereotypes described by low</a:t>
            </a:r>
          </a:p>
          <a:p>
            <a:r>
              <a:rPr lang="en-US" sz="2400" dirty="0">
                <a:latin typeface="Calibri"/>
                <a:cs typeface="Calibri"/>
              </a:rPr>
              <a:t>d</a:t>
            </a:r>
            <a:r>
              <a:rPr lang="en-US" sz="2400" dirty="0" smtClean="0">
                <a:latin typeface="Calibri"/>
                <a:cs typeface="Calibri"/>
              </a:rPr>
              <a:t>imensional subspace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Use SVD-style approach to </a:t>
            </a:r>
          </a:p>
          <a:p>
            <a:r>
              <a:rPr lang="en-US" sz="2400" dirty="0">
                <a:latin typeface="Calibri"/>
                <a:cs typeface="Calibri"/>
              </a:rPr>
              <a:t>e</a:t>
            </a:r>
            <a:r>
              <a:rPr lang="en-US" sz="2400" dirty="0" smtClean="0">
                <a:latin typeface="Calibri"/>
                <a:cs typeface="Calibri"/>
              </a:rPr>
              <a:t>stimate stereotype subspace</a:t>
            </a:r>
          </a:p>
          <a:p>
            <a:r>
              <a:rPr lang="en-US" dirty="0" smtClean="0">
                <a:latin typeface="Calibri"/>
                <a:cs typeface="Calibri"/>
              </a:rPr>
              <a:t>E.g., [</a:t>
            </a:r>
            <a:r>
              <a:rPr lang="en-US" dirty="0" err="1" smtClean="0">
                <a:latin typeface="Calibri"/>
                <a:cs typeface="Calibri"/>
              </a:rPr>
              <a:t>Argyriou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et al., 2007]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57649" y="6381720"/>
            <a:ext cx="345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Hong &amp; Guestrin, ICML 2012]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614333" y="1881867"/>
            <a:ext cx="1366212" cy="23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5297" y="4887961"/>
            <a:ext cx="823881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Have: </a:t>
            </a:r>
            <a:r>
              <a:rPr lang="en-US" sz="3200" dirty="0" smtClean="0">
                <a:solidFill>
                  <a:srgbClr val="800000"/>
                </a:solidFill>
                <a:latin typeface="Calibri"/>
                <a:cs typeface="Calibri"/>
              </a:rPr>
              <a:t>preferences of previous users</a:t>
            </a:r>
          </a:p>
          <a:p>
            <a:pPr lvl="1"/>
            <a:endParaRPr lang="en-US" sz="1500" dirty="0" smtClean="0">
              <a:solidFill>
                <a:srgbClr val="800000"/>
              </a:solidFill>
              <a:latin typeface="Calibri"/>
              <a:cs typeface="Calibri"/>
            </a:endParaRPr>
          </a:p>
          <a:p>
            <a:pPr lvl="1"/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 Goal: </a:t>
            </a:r>
            <a:r>
              <a:rPr lang="en-US" sz="3200" dirty="0" smtClean="0">
                <a:solidFill>
                  <a:srgbClr val="800000"/>
                </a:solidFill>
                <a:latin typeface="Calibri"/>
                <a:cs typeface="Calibri"/>
              </a:rPr>
              <a:t>learn faster for new users?</a:t>
            </a:r>
          </a:p>
        </p:txBody>
      </p:sp>
    </p:spTree>
    <p:extLst>
      <p:ext uri="{BB962C8B-B14F-4D97-AF65-F5344CB8AC3E}">
        <p14:creationId xmlns:p14="http://schemas.microsoft.com/office/powerpoint/2010/main" val="239260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6535"/>
            <a:ext cx="8229600" cy="490518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Suppose w</a:t>
            </a:r>
            <a:r>
              <a:rPr lang="en-US" sz="2800" baseline="30000" dirty="0">
                <a:latin typeface="Calibri"/>
                <a:cs typeface="Calibri"/>
              </a:rPr>
              <a:t>*</a:t>
            </a:r>
            <a:r>
              <a:rPr lang="en-US" sz="2800" dirty="0">
                <a:latin typeface="Calibri"/>
                <a:cs typeface="Calibri"/>
              </a:rPr>
              <a:t> mostly in subspace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Dimension k &lt;&lt; </a:t>
            </a:r>
            <a:r>
              <a:rPr lang="en-US" sz="2400" dirty="0" smtClean="0">
                <a:latin typeface="Calibri"/>
                <a:cs typeface="Calibri"/>
              </a:rPr>
              <a:t>d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“Stereotypical preferences”</a:t>
            </a:r>
          </a:p>
          <a:p>
            <a:pPr lvl="1"/>
            <a:endParaRPr lang="en-US" sz="10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Two </a:t>
            </a:r>
            <a:r>
              <a:rPr lang="en-US" sz="2800" dirty="0">
                <a:latin typeface="Calibri"/>
                <a:cs typeface="Calibri"/>
              </a:rPr>
              <a:t>tiered exploration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First in subspace 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Then in </a:t>
            </a:r>
            <a:r>
              <a:rPr lang="en-US" sz="2400" dirty="0">
                <a:latin typeface="Calibri"/>
                <a:cs typeface="Calibri"/>
              </a:rPr>
              <a:t>full </a:t>
            </a:r>
            <a:r>
              <a:rPr lang="en-US" sz="2400" dirty="0" smtClean="0">
                <a:latin typeface="Calibri"/>
                <a:cs typeface="Calibri"/>
              </a:rPr>
              <a:t>space</a:t>
            </a:r>
          </a:p>
          <a:p>
            <a:pPr marL="457200" lvl="1" indent="0">
              <a:buNone/>
            </a:pPr>
            <a:endParaRPr lang="en-US" sz="10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800" dirty="0">
                <a:cs typeface="Calibri"/>
              </a:rPr>
              <a:t>Suppose:</a:t>
            </a:r>
          </a:p>
          <a:p>
            <a:pPr marL="0" indent="0">
              <a:buNone/>
            </a:pP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15785" y="1613956"/>
            <a:ext cx="2690395" cy="237168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15785" y="1542092"/>
            <a:ext cx="2690395" cy="2455066"/>
          </a:xfrm>
          <a:prstGeom prst="ellipse">
            <a:avLst/>
          </a:prstGeom>
          <a:noFill/>
          <a:ln w="12700"/>
          <a:scene3d>
            <a:camera prst="isometricOffAxis1Top"/>
            <a:lightRig rig="threePt" dir="t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15785" y="1490129"/>
            <a:ext cx="2690395" cy="245506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2700"/>
          <a:scene3d>
            <a:camera prst="isometricOffAxis1Top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Oval 23"/>
          <p:cNvSpPr/>
          <p:nvPr/>
        </p:nvSpPr>
        <p:spPr>
          <a:xfrm rot="369297">
            <a:off x="6020677" y="1613929"/>
            <a:ext cx="2690395" cy="2371685"/>
          </a:xfrm>
          <a:prstGeom prst="ellipse">
            <a:avLst/>
          </a:prstGeom>
          <a:noFill/>
          <a:scene3d>
            <a:camera prst="isometricOffAxis1Lef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cxnSp>
        <p:nvCxnSpPr>
          <p:cNvPr id="25" name="Straight Connector 24"/>
          <p:cNvCxnSpPr>
            <a:stCxn id="27" idx="6"/>
          </p:cNvCxnSpPr>
          <p:nvPr/>
        </p:nvCxnSpPr>
        <p:spPr>
          <a:xfrm>
            <a:off x="6577937" y="2598930"/>
            <a:ext cx="774289" cy="81327"/>
          </a:xfrm>
          <a:prstGeom prst="line">
            <a:avLst/>
          </a:prstGeom>
          <a:ln w="19050">
            <a:solidFill>
              <a:srgbClr val="8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nector 26"/>
          <p:cNvSpPr/>
          <p:nvPr/>
        </p:nvSpPr>
        <p:spPr>
          <a:xfrm>
            <a:off x="6495257" y="2565579"/>
            <a:ext cx="82680" cy="66702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77876" y="1828407"/>
            <a:ext cx="62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w</a:t>
            </a:r>
            <a:r>
              <a:rPr lang="en-US" baseline="30000" dirty="0" smtClean="0">
                <a:latin typeface="Calibri"/>
                <a:cs typeface="Calibri"/>
              </a:rPr>
              <a:t>*</a:t>
            </a:r>
            <a:endParaRPr lang="en-US" baseline="30000" dirty="0">
              <a:latin typeface="Calibri"/>
              <a:cs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65108" y="2121958"/>
            <a:ext cx="335611" cy="34547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577937" y="2717554"/>
            <a:ext cx="774289" cy="79722"/>
          </a:xfrm>
          <a:prstGeom prst="line">
            <a:avLst/>
          </a:prstGeom>
          <a:ln w="19050">
            <a:solidFill>
              <a:srgbClr val="8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25912" y="2659044"/>
            <a:ext cx="0" cy="138232"/>
          </a:xfrm>
          <a:prstGeom prst="line">
            <a:avLst/>
          </a:prstGeom>
          <a:ln w="19050">
            <a:solidFill>
              <a:srgbClr val="8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784819" y="3641947"/>
            <a:ext cx="4084127" cy="687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823695"/>
              </p:ext>
            </p:extLst>
          </p:nvPr>
        </p:nvGraphicFramePr>
        <p:xfrm>
          <a:off x="4785896" y="3641725"/>
          <a:ext cx="40830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67" name="Equation" r:id="rId3" imgW="1968500" imgH="330200" progId="Equation.3">
                  <p:embed/>
                </p:oleObj>
              </mc:Choice>
              <mc:Fallback>
                <p:oleObj name="Equation" r:id="rId3" imgW="19685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896" y="3641725"/>
                        <a:ext cx="4083050" cy="687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442430" y="4964545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Original Guarantee: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57649" y="6381720"/>
            <a:ext cx="345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[</a:t>
            </a:r>
            <a:r>
              <a:rPr lang="en-US" b="1" dirty="0" smtClean="0">
                <a:latin typeface="Calibri"/>
                <a:cs typeface="Calibri"/>
              </a:rPr>
              <a:t>Yue</a:t>
            </a:r>
            <a:r>
              <a:rPr lang="en-US" dirty="0" smtClean="0">
                <a:latin typeface="Calibri"/>
                <a:cs typeface="Calibri"/>
              </a:rPr>
              <a:t>, Hong &amp; Guestrin, ICML 2012]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17349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800000"/>
                </a:solidFill>
                <a:latin typeface="Calibri"/>
                <a:cs typeface="Calibri"/>
              </a:rPr>
              <a:t>Coarse-to-Fine Bandit </a:t>
            </a:r>
            <a:r>
              <a:rPr lang="en-US" sz="3800" dirty="0">
                <a:solidFill>
                  <a:srgbClr val="800000"/>
                </a:solidFill>
                <a:latin typeface="Calibri"/>
                <a:cs typeface="Calibri"/>
              </a:rPr>
              <a:t>Learning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40391" y="5333601"/>
            <a:ext cx="2867072" cy="6456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260433"/>
              </p:ext>
            </p:extLst>
          </p:nvPr>
        </p:nvGraphicFramePr>
        <p:xfrm>
          <a:off x="6042025" y="5334000"/>
          <a:ext cx="2865438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68" name="Equation" r:id="rId5" imgW="1409700" imgH="317500" progId="Equation.3">
                  <p:embed/>
                </p:oleObj>
              </mc:Choice>
              <mc:Fallback>
                <p:oleObj name="Equation" r:id="rId5" imgW="14097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025" y="5334000"/>
                        <a:ext cx="2865438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Freeform 44"/>
          <p:cNvSpPr/>
          <p:nvPr/>
        </p:nvSpPr>
        <p:spPr>
          <a:xfrm>
            <a:off x="6146800" y="2717800"/>
            <a:ext cx="330200" cy="1041400"/>
          </a:xfrm>
          <a:custGeom>
            <a:avLst/>
            <a:gdLst>
              <a:gd name="connsiteX0" fmla="*/ 330200 w 330200"/>
              <a:gd name="connsiteY0" fmla="*/ 1041400 h 1041400"/>
              <a:gd name="connsiteX1" fmla="*/ 0 w 330200"/>
              <a:gd name="connsiteY1" fmla="*/ 381000 h 1041400"/>
              <a:gd name="connsiteX2" fmla="*/ 330200 w 3302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200" h="1041400">
                <a:moveTo>
                  <a:pt x="330200" y="1041400"/>
                </a:moveTo>
                <a:cubicBezTo>
                  <a:pt x="165100" y="797983"/>
                  <a:pt x="0" y="554567"/>
                  <a:pt x="0" y="381000"/>
                </a:cubicBezTo>
                <a:cubicBezTo>
                  <a:pt x="0" y="207433"/>
                  <a:pt x="165100" y="103716"/>
                  <a:pt x="330200" y="0"/>
                </a:cubicBezTo>
              </a:path>
            </a:pathLst>
          </a:custGeom>
          <a:ln>
            <a:solidFill>
              <a:srgbClr val="80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972300" y="2861733"/>
            <a:ext cx="495300" cy="884767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928410"/>
              </p:ext>
            </p:extLst>
          </p:nvPr>
        </p:nvGraphicFramePr>
        <p:xfrm>
          <a:off x="2331119" y="4755327"/>
          <a:ext cx="13604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69" name="Equation" r:id="rId7" imgW="673100" imgH="876300" progId="Equation.3">
                  <p:embed/>
                </p:oleObj>
              </mc:Choice>
              <mc:Fallback>
                <p:oleObj name="Equation" r:id="rId7" imgW="673100" imgH="87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31119" y="4755327"/>
                        <a:ext cx="1360488" cy="176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704038"/>
              </p:ext>
            </p:extLst>
          </p:nvPr>
        </p:nvGraphicFramePr>
        <p:xfrm>
          <a:off x="884247" y="5334000"/>
          <a:ext cx="1000125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70" name="Equation" r:id="rId9" imgW="495300" imgH="393700" progId="Equation.3">
                  <p:embed/>
                </p:oleObj>
              </mc:Choice>
              <mc:Fallback>
                <p:oleObj name="Equation" r:id="rId9" imgW="49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4247" y="5334000"/>
                        <a:ext cx="1000125" cy="795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03728" y="4598738"/>
            <a:ext cx="3486484" cy="2032000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27665" y="4701855"/>
            <a:ext cx="1496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16x Lower </a:t>
            </a:r>
          </a:p>
          <a:p>
            <a:r>
              <a:rPr lang="en-US" sz="2400" b="1" dirty="0" smtClean="0">
                <a:solidFill>
                  <a:schemeClr val="accent1"/>
                </a:solidFill>
              </a:rPr>
              <a:t>Regret!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5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42" grpId="0"/>
      <p:bldP spid="37" grpId="0" animBg="1"/>
      <p:bldP spid="45" grpId="0" animBg="1"/>
      <p:bldP spid="4" grpId="0" animBg="1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800000"/>
                </a:solidFill>
              </a:rPr>
              <a:t>Coarse-to-Fine Hierarchical Exploration</a:t>
            </a:r>
            <a:endParaRPr lang="en-US" sz="3800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72" y="1490008"/>
            <a:ext cx="82296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Loop:</a:t>
            </a:r>
            <a:endParaRPr lang="en-US" sz="2800" dirty="0"/>
          </a:p>
          <a:p>
            <a:pPr lvl="1"/>
            <a:r>
              <a:rPr lang="en-US" sz="2400" dirty="0"/>
              <a:t>L</a:t>
            </a:r>
            <a:r>
              <a:rPr lang="en-US" sz="2400" dirty="0" smtClean="0"/>
              <a:t>east </a:t>
            </a:r>
            <a:r>
              <a:rPr lang="en-US" sz="2400" dirty="0"/>
              <a:t>squares </a:t>
            </a:r>
            <a:r>
              <a:rPr lang="en-US" sz="2400" dirty="0" smtClean="0"/>
              <a:t>in subspace </a:t>
            </a:r>
          </a:p>
          <a:p>
            <a:pPr lvl="1"/>
            <a:r>
              <a:rPr lang="en-US" sz="2400" dirty="0" smtClean="0"/>
              <a:t>Least squares in full space       </a:t>
            </a:r>
          </a:p>
          <a:p>
            <a:pPr lvl="1"/>
            <a:r>
              <a:rPr lang="en-US" sz="2400" dirty="0"/>
              <a:t>Start with A</a:t>
            </a:r>
            <a:r>
              <a:rPr lang="en-US" sz="2400" baseline="-25000" dirty="0"/>
              <a:t>t</a:t>
            </a:r>
            <a:r>
              <a:rPr lang="en-US" sz="2400" dirty="0"/>
              <a:t> empty </a:t>
            </a:r>
            <a:endParaRPr lang="en-US" sz="2400" dirty="0" smtClean="0"/>
          </a:p>
          <a:p>
            <a:pPr lvl="1"/>
            <a:r>
              <a:rPr lang="en-US" sz="2400" dirty="0" smtClean="0"/>
              <a:t>For </a:t>
            </a:r>
            <a:r>
              <a:rPr lang="en-US" sz="2400" dirty="0" err="1"/>
              <a:t>i</a:t>
            </a:r>
            <a:r>
              <a:rPr lang="en-US" sz="2400" dirty="0"/>
              <a:t>=1,…,L</a:t>
            </a:r>
          </a:p>
          <a:p>
            <a:pPr lvl="2"/>
            <a:r>
              <a:rPr lang="en-US" sz="2400" dirty="0"/>
              <a:t>Recommend article a that maximizes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Receive feedback y</a:t>
            </a:r>
            <a:r>
              <a:rPr lang="en-US" sz="2400" baseline="-25000" dirty="0"/>
              <a:t>t,1</a:t>
            </a:r>
            <a:r>
              <a:rPr lang="en-US" sz="2400" dirty="0"/>
              <a:t>,…,</a:t>
            </a:r>
            <a:r>
              <a:rPr lang="en-US" sz="2400" dirty="0" err="1"/>
              <a:t>y</a:t>
            </a:r>
            <a:r>
              <a:rPr lang="en-US" sz="2400" baseline="-25000" dirty="0" err="1"/>
              <a:t>t,</a:t>
            </a:r>
            <a:r>
              <a:rPr lang="en-US" sz="2400" baseline="-25000" dirty="0" err="1" smtClean="0"/>
              <a:t>L</a:t>
            </a:r>
            <a:endParaRPr lang="en-US" sz="2400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601023"/>
              </p:ext>
            </p:extLst>
          </p:nvPr>
        </p:nvGraphicFramePr>
        <p:xfrm>
          <a:off x="3992823" y="1917947"/>
          <a:ext cx="432134" cy="523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69" name="Equation" r:id="rId3" imgW="177800" imgH="215900" progId="Equation.3">
                  <p:embed/>
                </p:oleObj>
              </mc:Choice>
              <mc:Fallback>
                <p:oleObj name="Equation" r:id="rId3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92823" y="1917947"/>
                        <a:ext cx="432134" cy="523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257462"/>
              </p:ext>
            </p:extLst>
          </p:nvPr>
        </p:nvGraphicFramePr>
        <p:xfrm>
          <a:off x="3984807" y="2297603"/>
          <a:ext cx="432134" cy="523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70" name="Equation" r:id="rId5" imgW="177800" imgH="215900" progId="Equation.3">
                  <p:embed/>
                </p:oleObj>
              </mc:Choice>
              <mc:Fallback>
                <p:oleObj name="Equation" r:id="rId5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4807" y="2297603"/>
                        <a:ext cx="432134" cy="523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853874"/>
              </p:ext>
            </p:extLst>
          </p:nvPr>
        </p:nvGraphicFramePr>
        <p:xfrm>
          <a:off x="1113863" y="3898086"/>
          <a:ext cx="6105931" cy="1643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71" name="Equation" r:id="rId7" imgW="3200400" imgH="863600" progId="Equation.3">
                  <p:embed/>
                </p:oleObj>
              </mc:Choice>
              <mc:Fallback>
                <p:oleObj name="Equation" r:id="rId7" imgW="3200400" imgH="863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3863" y="3898086"/>
                        <a:ext cx="6105931" cy="1643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79369" y="4712233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 in </a:t>
            </a:r>
          </a:p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Subspace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7379369" y="3898086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Uncertainty in</a:t>
            </a:r>
          </a:p>
          <a:p>
            <a:pPr algn="ctr"/>
            <a:r>
              <a:rPr lang="en-US" sz="2000" b="0" dirty="0" smtClean="0">
                <a:solidFill>
                  <a:srgbClr val="4F81BD"/>
                </a:solidFill>
              </a:rPr>
              <a:t>Full Space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7216569" y="3871350"/>
            <a:ext cx="206797" cy="5947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/>
          <p:cNvSpPr/>
          <p:nvPr/>
        </p:nvSpPr>
        <p:spPr>
          <a:xfrm>
            <a:off x="7221921" y="4611942"/>
            <a:ext cx="206797" cy="5947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251026" y="1439292"/>
            <a:ext cx="2264657" cy="1809231"/>
            <a:chOff x="5476707" y="1490129"/>
            <a:chExt cx="3100685" cy="2507029"/>
          </a:xfrm>
        </p:grpSpPr>
        <p:sp>
          <p:nvSpPr>
            <p:cNvPr id="40" name="Oval 39"/>
            <p:cNvSpPr/>
            <p:nvPr/>
          </p:nvSpPr>
          <p:spPr>
            <a:xfrm>
              <a:off x="5882105" y="1613956"/>
              <a:ext cx="2690395" cy="237168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882105" y="1542092"/>
              <a:ext cx="2690395" cy="2455066"/>
            </a:xfrm>
            <a:prstGeom prst="ellipse">
              <a:avLst/>
            </a:prstGeom>
            <a:noFill/>
            <a:ln w="12700"/>
            <a:scene3d>
              <a:camera prst="isometricOffAxis1Top"/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82105" y="1490129"/>
              <a:ext cx="2690395" cy="245506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/>
            <a:scene3d>
              <a:camera prst="isometricOffAxis1Top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369297">
              <a:off x="5886997" y="1613929"/>
              <a:ext cx="2690395" cy="2371685"/>
            </a:xfrm>
            <a:prstGeom prst="ellipse">
              <a:avLst/>
            </a:prstGeom>
            <a:noFill/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>
              <a:stCxn id="49" idx="6"/>
            </p:cNvCxnSpPr>
            <p:nvPr/>
          </p:nvCxnSpPr>
          <p:spPr>
            <a:xfrm>
              <a:off x="6444257" y="2598930"/>
              <a:ext cx="774289" cy="81327"/>
            </a:xfrm>
            <a:prstGeom prst="line">
              <a:avLst/>
            </a:prstGeom>
            <a:ln w="19050">
              <a:solidFill>
                <a:srgbClr val="80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onnector 48"/>
            <p:cNvSpPr/>
            <p:nvPr/>
          </p:nvSpPr>
          <p:spPr>
            <a:xfrm>
              <a:off x="6361577" y="2565579"/>
              <a:ext cx="82680" cy="66702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5877956" y="2081854"/>
              <a:ext cx="420700" cy="443621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6444257" y="2717554"/>
              <a:ext cx="774289" cy="79722"/>
            </a:xfrm>
            <a:prstGeom prst="line">
              <a:avLst/>
            </a:prstGeom>
            <a:ln w="19050">
              <a:solidFill>
                <a:srgbClr val="80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392232" y="2659044"/>
              <a:ext cx="0" cy="138232"/>
            </a:xfrm>
            <a:prstGeom prst="line">
              <a:avLst/>
            </a:prstGeom>
            <a:ln w="19050">
              <a:solidFill>
                <a:srgbClr val="80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onnector 52"/>
            <p:cNvSpPr/>
            <p:nvPr/>
          </p:nvSpPr>
          <p:spPr>
            <a:xfrm>
              <a:off x="6366929" y="2771451"/>
              <a:ext cx="82680" cy="66702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5918060" y="2878258"/>
              <a:ext cx="434068" cy="61090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0669552"/>
                </p:ext>
              </p:extLst>
            </p:nvPr>
          </p:nvGraphicFramePr>
          <p:xfrm>
            <a:off x="5551541" y="3365976"/>
            <a:ext cx="432134" cy="523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72" name="Equation" r:id="rId9" imgW="177800" imgH="215900" progId="Equation.3">
                    <p:embed/>
                  </p:oleObj>
                </mc:Choice>
                <mc:Fallback>
                  <p:oleObj name="Equation" r:id="rId9" imgW="1778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51541" y="3365976"/>
                          <a:ext cx="432134" cy="5239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0901648"/>
                </p:ext>
              </p:extLst>
            </p:nvPr>
          </p:nvGraphicFramePr>
          <p:xfrm>
            <a:off x="5476707" y="1706783"/>
            <a:ext cx="432134" cy="523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173" name="Equation" r:id="rId10" imgW="177800" imgH="215900" progId="Equation.3">
                    <p:embed/>
                  </p:oleObj>
                </mc:Choice>
                <mc:Fallback>
                  <p:oleObj name="Equation" r:id="rId10" imgW="1778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476707" y="1706783"/>
                          <a:ext cx="432134" cy="5239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383969" y="2561984"/>
            <a:ext cx="1631400" cy="420869"/>
          </a:xfrm>
          <a:prstGeom prst="rect">
            <a:avLst/>
          </a:prstGeom>
          <a:solidFill>
            <a:schemeClr val="bg1"/>
          </a:solidFill>
          <a:ln w="381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4F81BD"/>
                </a:solidFill>
              </a:rPr>
              <a:t>r</a:t>
            </a:r>
            <a:r>
              <a:rPr lang="en-US" sz="2000" b="0" dirty="0" smtClean="0">
                <a:solidFill>
                  <a:srgbClr val="4F81BD"/>
                </a:solidFill>
              </a:rPr>
              <a:t>egularized to</a:t>
            </a:r>
            <a:endParaRPr lang="en-US" sz="2000" b="0" dirty="0">
              <a:solidFill>
                <a:srgbClr val="4F81BD"/>
              </a:solidFill>
            </a:endParaRPr>
          </a:p>
        </p:txBody>
      </p:sp>
      <p:sp>
        <p:nvSpPr>
          <p:cNvPr id="8" name="Curved Up Arrow 7"/>
          <p:cNvSpPr/>
          <p:nvPr/>
        </p:nvSpPr>
        <p:spPr>
          <a:xfrm rot="16200000">
            <a:off x="4600334" y="2014641"/>
            <a:ext cx="527836" cy="677261"/>
          </a:xfrm>
          <a:prstGeom prst="curvedUpArrow">
            <a:avLst>
              <a:gd name="adj1" fmla="val 10439"/>
              <a:gd name="adj2" fmla="val 2604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4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91" y="254148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68085"/>
              </p:ext>
            </p:extLst>
          </p:nvPr>
        </p:nvGraphicFramePr>
        <p:xfrm>
          <a:off x="1479047" y="4424545"/>
          <a:ext cx="634832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080"/>
                <a:gridCol w="1587080"/>
                <a:gridCol w="1587080"/>
                <a:gridCol w="1587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Topic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Likes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Displayed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Sports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Politics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Economy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Celebrity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449052" y="213898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Day 3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3238203" y="1976154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sp>
        <p:nvSpPr>
          <p:cNvPr id="10" name="Explosion 1 9"/>
          <p:cNvSpPr/>
          <p:nvPr/>
        </p:nvSpPr>
        <p:spPr>
          <a:xfrm rot="20400000">
            <a:off x="3279551" y="982341"/>
            <a:ext cx="1143000" cy="785812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</a:rPr>
              <a:t>Like!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35" y="2052980"/>
            <a:ext cx="609903" cy="6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4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Naïve</a:t>
            </a:r>
            <a:r>
              <a:rPr lang="en-US" sz="2800" dirty="0" smtClean="0"/>
              <a:t> (</a:t>
            </a:r>
            <a:r>
              <a:rPr lang="en-US" sz="2800" dirty="0" err="1" smtClean="0"/>
              <a:t>LSBGreedy</a:t>
            </a:r>
            <a:r>
              <a:rPr lang="en-US" sz="2800" dirty="0" smtClean="0"/>
              <a:t> from before)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800000"/>
                </a:solidFill>
              </a:rPr>
              <a:t>Reshaped Prior in Full Space</a:t>
            </a:r>
            <a:r>
              <a:rPr lang="en-US" sz="2800" dirty="0" smtClean="0"/>
              <a:t> (</a:t>
            </a:r>
            <a:r>
              <a:rPr lang="en-US" sz="2800" dirty="0" err="1" smtClean="0"/>
              <a:t>LSBGreedy</a:t>
            </a:r>
            <a:r>
              <a:rPr lang="en-US" sz="2800" dirty="0" smtClean="0"/>
              <a:t> w/ prior)</a:t>
            </a:r>
          </a:p>
          <a:p>
            <a:pPr lvl="1"/>
            <a:r>
              <a:rPr lang="en-US" sz="2400" dirty="0" smtClean="0"/>
              <a:t>Estimated using </a:t>
            </a:r>
            <a:r>
              <a:rPr lang="en-US" sz="2400" dirty="0"/>
              <a:t>pre-collected user profiles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800000"/>
                </a:solidFill>
              </a:rPr>
              <a:t>Subspace</a:t>
            </a:r>
            <a:r>
              <a:rPr lang="en-US" sz="2800" dirty="0" smtClean="0"/>
              <a:t> (</a:t>
            </a:r>
            <a:r>
              <a:rPr lang="en-US" sz="2800" dirty="0" err="1" smtClean="0"/>
              <a:t>LSBGreedy</a:t>
            </a:r>
            <a:r>
              <a:rPr lang="en-US" sz="2800" dirty="0" smtClean="0"/>
              <a:t> on the subspace)</a:t>
            </a:r>
          </a:p>
          <a:p>
            <a:pPr lvl="1"/>
            <a:r>
              <a:rPr lang="en-US" sz="2400" dirty="0" smtClean="0"/>
              <a:t>Often what people resort to in practice</a:t>
            </a:r>
          </a:p>
          <a:p>
            <a:pPr lvl="1"/>
            <a:endParaRPr lang="en-US" sz="2400" dirty="0" smtClean="0"/>
          </a:p>
          <a:p>
            <a:r>
              <a:rPr lang="en-US" sz="2800" dirty="0" smtClean="0">
                <a:solidFill>
                  <a:srgbClr val="800000"/>
                </a:solidFill>
              </a:rPr>
              <a:t>Coarse-to-Fine Approach</a:t>
            </a:r>
          </a:p>
          <a:p>
            <a:pPr lvl="1"/>
            <a:r>
              <a:rPr lang="en-US" sz="2400" dirty="0" smtClean="0"/>
              <a:t>Our approach</a:t>
            </a:r>
          </a:p>
          <a:p>
            <a:pPr lvl="1"/>
            <a:r>
              <a:rPr lang="en-US" sz="2400" dirty="0" smtClean="0"/>
              <a:t>Combines full space and subspace approaches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7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0" y="842211"/>
            <a:ext cx="9090473" cy="386345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625474" y="708526"/>
            <a:ext cx="4518526" cy="4211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8593" y="584723"/>
            <a:ext cx="164660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Naïve Baselines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14902" y="584723"/>
            <a:ext cx="28789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Reshaped Prior on Full space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8816" y="5197279"/>
            <a:ext cx="106787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Subspace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5991" y="5197279"/>
            <a:ext cx="256377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Coarse-to-Fine Approach</a:t>
            </a:r>
            <a:endParaRPr lang="en-US" b="1" dirty="0"/>
          </a:p>
        </p:txBody>
      </p:sp>
      <p:cxnSp>
        <p:nvCxnSpPr>
          <p:cNvPr id="12" name="Straight Arrow Connector 11"/>
          <p:cNvCxnSpPr>
            <a:stCxn id="7" idx="2"/>
          </p:cNvCxnSpPr>
          <p:nvPr/>
        </p:nvCxnSpPr>
        <p:spPr>
          <a:xfrm>
            <a:off x="1991896" y="954055"/>
            <a:ext cx="227262" cy="650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3408956" y="954055"/>
            <a:ext cx="1745403" cy="13052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0"/>
          </p:cNvCxnSpPr>
          <p:nvPr/>
        </p:nvCxnSpPr>
        <p:spPr>
          <a:xfrm flipH="1" flipV="1">
            <a:off x="3218816" y="2566737"/>
            <a:ext cx="533935" cy="2630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0"/>
          </p:cNvCxnSpPr>
          <p:nvPr/>
        </p:nvCxnSpPr>
        <p:spPr>
          <a:xfrm flipV="1">
            <a:off x="1567878" y="2807369"/>
            <a:ext cx="779216" cy="23899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0"/>
          </p:cNvCxnSpPr>
          <p:nvPr/>
        </p:nvCxnSpPr>
        <p:spPr>
          <a:xfrm flipV="1">
            <a:off x="1567878" y="2673684"/>
            <a:ext cx="103175" cy="2523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948737" y="43313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62311" y="4789086"/>
            <a:ext cx="221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“Atypical Users”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706671" y="2743869"/>
            <a:ext cx="2121408" cy="1408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67155" y="6381720"/>
            <a:ext cx="329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[Yue, Hong, Guestrin, ICML 2012]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5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5"/>
            <a:ext cx="8229600" cy="1322387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User </a:t>
            </a:r>
            <a:r>
              <a:rPr lang="en-US" dirty="0">
                <a:solidFill>
                  <a:srgbClr val="800000"/>
                </a:solidFill>
              </a:rPr>
              <a:t>Study</a:t>
            </a:r>
            <a:br>
              <a:rPr lang="en-US" dirty="0">
                <a:solidFill>
                  <a:srgbClr val="800000"/>
                </a:solidFill>
              </a:rPr>
            </a:br>
            <a:r>
              <a:rPr lang="en-US" sz="2800" dirty="0"/>
              <a:t>Similar setup as </a:t>
            </a:r>
            <a:r>
              <a:rPr lang="en-US" sz="2800" dirty="0" smtClean="0"/>
              <a:t>before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416"/>
            <a:ext cx="8229600" cy="5013325"/>
          </a:xfrm>
        </p:spPr>
        <p:txBody>
          <a:bodyPr>
            <a:noAutofit/>
          </a:bodyPr>
          <a:lstStyle/>
          <a:p>
            <a:r>
              <a:rPr lang="en-US" sz="2400" dirty="0" smtClean="0"/>
              <a:t>T=10 days</a:t>
            </a:r>
          </a:p>
          <a:p>
            <a:r>
              <a:rPr lang="en-US" sz="2400" dirty="0" smtClean="0"/>
              <a:t>L=10 articles per day</a:t>
            </a:r>
          </a:p>
          <a:p>
            <a:r>
              <a:rPr lang="en-US" sz="2400" dirty="0" smtClean="0"/>
              <a:t>d=100 </a:t>
            </a:r>
            <a:r>
              <a:rPr lang="en-US" sz="2400" dirty="0"/>
              <a:t>topics</a:t>
            </a:r>
          </a:p>
          <a:p>
            <a:r>
              <a:rPr lang="en-US" sz="2400" dirty="0"/>
              <a:t>k</a:t>
            </a:r>
            <a:r>
              <a:rPr lang="en-US" sz="2400" dirty="0" smtClean="0"/>
              <a:t>=5 (5-dim subspace)</a:t>
            </a:r>
            <a:endParaRPr lang="en-US" sz="2400" dirty="0"/>
          </a:p>
          <a:p>
            <a:pPr marL="0" indent="0">
              <a:buNone/>
            </a:pPr>
            <a:r>
              <a:rPr lang="en-US" sz="2000" dirty="0" smtClean="0"/>
              <a:t>(</a:t>
            </a:r>
            <a:r>
              <a:rPr lang="en-US" sz="2000" dirty="0"/>
              <a:t>estimated from real users)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Tens of thousands of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real news articles</a:t>
            </a:r>
          </a:p>
          <a:p>
            <a:endParaRPr lang="en-US" sz="2400" dirty="0"/>
          </a:p>
          <a:p>
            <a:r>
              <a:rPr lang="en-US" sz="2400" dirty="0" smtClean="0"/>
              <a:t>Users rate articles</a:t>
            </a:r>
          </a:p>
          <a:p>
            <a:r>
              <a:rPr lang="en-US" sz="2400" dirty="0" smtClean="0"/>
              <a:t>Count #likes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423241"/>
            <a:ext cx="4953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4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>
          <a:xfrm>
            <a:off x="1143000" y="193675"/>
            <a:ext cx="8029575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800000"/>
                </a:solidFill>
              </a:rPr>
              <a:t>User Study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0898509"/>
              </p:ext>
            </p:extLst>
          </p:nvPr>
        </p:nvGraphicFramePr>
        <p:xfrm>
          <a:off x="406400" y="939800"/>
          <a:ext cx="8407400" cy="467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1123" name="TextBox 4"/>
          <p:cNvSpPr txBox="1">
            <a:spLocks noChangeArrowheads="1"/>
          </p:cNvSpPr>
          <p:nvPr/>
        </p:nvSpPr>
        <p:spPr bwMode="auto">
          <a:xfrm rot="-5400000">
            <a:off x="-645319" y="3155157"/>
            <a:ext cx="2505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000000"/>
                </a:solidFill>
              </a:rPr>
              <a:t>~27 </a:t>
            </a:r>
            <a:r>
              <a:rPr lang="en-US" sz="2400" b="0" dirty="0">
                <a:solidFill>
                  <a:srgbClr val="000000"/>
                </a:solidFill>
              </a:rPr>
              <a:t>users in study</a:t>
            </a:r>
          </a:p>
        </p:txBody>
      </p:sp>
      <p:sp>
        <p:nvSpPr>
          <p:cNvPr id="261124" name="TextBox 5"/>
          <p:cNvSpPr txBox="1">
            <a:spLocks noChangeArrowheads="1"/>
          </p:cNvSpPr>
          <p:nvPr/>
        </p:nvSpPr>
        <p:spPr bwMode="auto">
          <a:xfrm rot="-5400000">
            <a:off x="1646109" y="2634322"/>
            <a:ext cx="2325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0" dirty="0" smtClean="0">
                <a:solidFill>
                  <a:srgbClr val="000000"/>
                </a:solidFill>
              </a:rPr>
              <a:t>Coarse-to-Fine </a:t>
            </a:r>
          </a:p>
          <a:p>
            <a:pPr algn="ctr"/>
            <a:r>
              <a:rPr lang="en-US" sz="2800" b="0" dirty="0" smtClean="0">
                <a:solidFill>
                  <a:srgbClr val="000000"/>
                </a:solidFill>
              </a:rPr>
              <a:t>Wins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261125" name="TextBox 12"/>
          <p:cNvSpPr txBox="1">
            <a:spLocks noChangeArrowheads="1"/>
          </p:cNvSpPr>
          <p:nvPr/>
        </p:nvSpPr>
        <p:spPr bwMode="auto">
          <a:xfrm>
            <a:off x="1883002" y="5517349"/>
            <a:ext cx="1778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Naïve </a:t>
            </a:r>
            <a:r>
              <a:rPr lang="en-US" dirty="0" err="1" smtClean="0">
                <a:solidFill>
                  <a:srgbClr val="000000"/>
                </a:solidFill>
              </a:rPr>
              <a:t>LSBGreedy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231257" y="1680986"/>
            <a:ext cx="1676486" cy="4652748"/>
            <a:chOff x="3592799" y="1681257"/>
            <a:chExt cx="1676558" cy="4652155"/>
          </a:xfrm>
        </p:grpSpPr>
        <p:sp>
          <p:nvSpPr>
            <p:cNvPr id="261132" name="TextBox 6"/>
            <p:cNvSpPr txBox="1">
              <a:spLocks noChangeArrowheads="1"/>
            </p:cNvSpPr>
            <p:nvPr/>
          </p:nvSpPr>
          <p:spPr bwMode="auto">
            <a:xfrm rot="16200000">
              <a:off x="3283832" y="2367011"/>
              <a:ext cx="2325655" cy="954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0" dirty="0" smtClean="0">
                  <a:solidFill>
                    <a:srgbClr val="000000"/>
                  </a:solidFill>
                </a:rPr>
                <a:t>Coarse-to-Fine </a:t>
              </a:r>
            </a:p>
            <a:p>
              <a:pPr algn="ctr"/>
              <a:r>
                <a:rPr lang="en-US" sz="2800" dirty="0" smtClean="0">
                  <a:solidFill>
                    <a:srgbClr val="000000"/>
                  </a:solidFill>
                </a:rPr>
                <a:t>Wins</a:t>
              </a:r>
              <a:endParaRPr lang="en-US" sz="2800" b="0" dirty="0">
                <a:solidFill>
                  <a:srgbClr val="000000"/>
                </a:solidFill>
              </a:endParaRPr>
            </a:p>
          </p:txBody>
        </p:sp>
        <p:sp>
          <p:nvSpPr>
            <p:cNvPr id="261133" name="TextBox 10"/>
            <p:cNvSpPr txBox="1">
              <a:spLocks noChangeArrowheads="1"/>
            </p:cNvSpPr>
            <p:nvPr/>
          </p:nvSpPr>
          <p:spPr bwMode="auto">
            <a:xfrm>
              <a:off x="4165081" y="4151996"/>
              <a:ext cx="5509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000000"/>
                  </a:solidFill>
                </a:rPr>
                <a:t>Ties</a:t>
              </a:r>
            </a:p>
          </p:txBody>
        </p:sp>
        <p:sp>
          <p:nvSpPr>
            <p:cNvPr id="261134" name="TextBox 11"/>
            <p:cNvSpPr txBox="1">
              <a:spLocks noChangeArrowheads="1"/>
            </p:cNvSpPr>
            <p:nvPr/>
          </p:nvSpPr>
          <p:spPr bwMode="auto">
            <a:xfrm>
              <a:off x="4034929" y="4699041"/>
              <a:ext cx="7808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000000"/>
                  </a:solidFill>
                </a:rPr>
                <a:t>Losses</a:t>
              </a:r>
            </a:p>
          </p:txBody>
        </p:sp>
        <p:sp>
          <p:nvSpPr>
            <p:cNvPr id="261135" name="TextBox 13"/>
            <p:cNvSpPr txBox="1">
              <a:spLocks noChangeArrowheads="1"/>
            </p:cNvSpPr>
            <p:nvPr/>
          </p:nvSpPr>
          <p:spPr bwMode="auto">
            <a:xfrm>
              <a:off x="3592799" y="5410200"/>
              <a:ext cx="1676558" cy="92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0000"/>
                  </a:solidFill>
                </a:rPr>
                <a:t>LSBGreedy</a:t>
              </a:r>
              <a:r>
                <a:rPr lang="en-US" dirty="0" smtClean="0">
                  <a:solidFill>
                    <a:srgbClr val="000000"/>
                  </a:solidFill>
                </a:rPr>
                <a:t> with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Optimal Prior in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Full Space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16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Learning Submodular Functions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800" dirty="0" smtClean="0"/>
              <a:t>Parameterized </a:t>
            </a:r>
            <a:r>
              <a:rPr lang="en-US" sz="2800" dirty="0"/>
              <a:t>submodular functions </a:t>
            </a:r>
            <a:endParaRPr lang="en-US" sz="2800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iminishing returns</a:t>
            </a:r>
          </a:p>
          <a:p>
            <a:pPr lvl="1"/>
            <a:r>
              <a:rPr lang="en-US" dirty="0" smtClean="0"/>
              <a:t>Flexible 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dirty="0" smtClean="0"/>
              <a:t>Linear Submodular Bandit Problem</a:t>
            </a:r>
          </a:p>
          <a:p>
            <a:pPr lvl="1"/>
            <a:r>
              <a:rPr lang="en-US" dirty="0" smtClean="0"/>
              <a:t>Balance Explore/Exploit </a:t>
            </a:r>
          </a:p>
          <a:p>
            <a:pPr lvl="1"/>
            <a:r>
              <a:rPr lang="en-US" dirty="0" smtClean="0"/>
              <a:t>Provably optimal algorithms</a:t>
            </a:r>
          </a:p>
          <a:p>
            <a:pPr lvl="1"/>
            <a:r>
              <a:rPr lang="en-US" dirty="0" smtClean="0"/>
              <a:t>Faster convergence using prior </a:t>
            </a:r>
            <a:r>
              <a:rPr lang="en-US" dirty="0" err="1" smtClean="0"/>
              <a:t>knowlege</a:t>
            </a:r>
            <a:endParaRPr lang="en-US" dirty="0" smtClean="0"/>
          </a:p>
          <a:p>
            <a:pPr lvl="1"/>
            <a:endParaRPr lang="en-US" sz="1600" dirty="0" smtClean="0"/>
          </a:p>
          <a:p>
            <a:r>
              <a:rPr lang="en-US" dirty="0" smtClean="0"/>
              <a:t>Practical bandit learning approaches</a:t>
            </a:r>
            <a:endParaRPr lang="en-US" dirty="0"/>
          </a:p>
          <a:p>
            <a:pPr lvl="1"/>
            <a:endParaRPr lang="en-US" sz="2000" dirty="0" smtClean="0"/>
          </a:p>
          <a:p>
            <a:endParaRPr lang="en-US" dirty="0" smtClean="0"/>
          </a:p>
          <a:p>
            <a:pPr lvl="1"/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26844" y="6179349"/>
            <a:ext cx="836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Research supported by ONR </a:t>
            </a:r>
            <a:r>
              <a:rPr lang="en-US" dirty="0"/>
              <a:t>(PECASE) </a:t>
            </a:r>
            <a:r>
              <a:rPr lang="en-US" dirty="0" smtClean="0"/>
              <a:t>N000141010672 and </a:t>
            </a:r>
            <a:r>
              <a:rPr lang="en-US" dirty="0"/>
              <a:t>ONR </a:t>
            </a:r>
            <a:r>
              <a:rPr lang="en-US" dirty="0" smtClean="0"/>
              <a:t>YIP N00014</a:t>
            </a:r>
            <a:r>
              <a:rPr lang="en-US" dirty="0"/>
              <a:t>-08-1-</a:t>
            </a:r>
            <a:r>
              <a:rPr lang="en-US" dirty="0" smtClean="0"/>
              <a:t>0752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754" y="4867667"/>
            <a:ext cx="945428" cy="95915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70" y="5119942"/>
            <a:ext cx="945428" cy="87279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241" y="2182832"/>
            <a:ext cx="1890857" cy="771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386" y="3355640"/>
            <a:ext cx="1228712" cy="11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32" y="254148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83950"/>
              </p:ext>
            </p:extLst>
          </p:nvPr>
        </p:nvGraphicFramePr>
        <p:xfrm>
          <a:off x="1479047" y="4424545"/>
          <a:ext cx="634832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080"/>
                <a:gridCol w="1587080"/>
                <a:gridCol w="1587080"/>
                <a:gridCol w="1587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Topic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Likes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Displayed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Sports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0.5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Politics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Economy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Celebrity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852736" y="213898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Day 4</a:t>
            </a:r>
            <a:endParaRPr lang="en-US" sz="2400" b="1" dirty="0"/>
          </a:p>
        </p:txBody>
      </p:sp>
      <p:sp>
        <p:nvSpPr>
          <p:cNvPr id="8" name="Explosion 1 7"/>
          <p:cNvSpPr/>
          <p:nvPr/>
        </p:nvSpPr>
        <p:spPr>
          <a:xfrm rot="20400000">
            <a:off x="4743771" y="982340"/>
            <a:ext cx="1143000" cy="785812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</a:rPr>
              <a:t>Boo!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1855" y="1976154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Sports</a:t>
            </a:r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l="3765" t="2619" r="5882" b="3110"/>
          <a:stretch>
            <a:fillRect/>
          </a:stretch>
        </p:blipFill>
        <p:spPr bwMode="auto">
          <a:xfrm>
            <a:off x="4638228" y="2018276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51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862" y="2541483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993408"/>
              </p:ext>
            </p:extLst>
          </p:nvPr>
        </p:nvGraphicFramePr>
        <p:xfrm>
          <a:off x="1479047" y="4424545"/>
          <a:ext cx="634832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080"/>
                <a:gridCol w="1587080"/>
                <a:gridCol w="1587080"/>
                <a:gridCol w="1587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Topic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Likes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Displayed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Sports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0.5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Politics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Economy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Celebrity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83157" y="207672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Day 5</a:t>
            </a:r>
            <a:endParaRPr lang="en-US" sz="2400" b="1" dirty="0"/>
          </a:p>
        </p:txBody>
      </p:sp>
      <p:sp>
        <p:nvSpPr>
          <p:cNvPr id="9" name="Explosion 1 8"/>
          <p:cNvSpPr/>
          <p:nvPr/>
        </p:nvSpPr>
        <p:spPr>
          <a:xfrm rot="20400000">
            <a:off x="6231778" y="982338"/>
            <a:ext cx="1143000" cy="785812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</a:rPr>
              <a:t>Boo!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0262" y="1976324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Politics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200" y="2039821"/>
            <a:ext cx="456530" cy="61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894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672713"/>
              </p:ext>
            </p:extLst>
          </p:nvPr>
        </p:nvGraphicFramePr>
        <p:xfrm>
          <a:off x="1479047" y="4424545"/>
          <a:ext cx="634832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080"/>
                <a:gridCol w="1587080"/>
                <a:gridCol w="1587080"/>
                <a:gridCol w="1587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Topic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Likes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# Displayed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Average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Sports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0.5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Politics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Economy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Celebrity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N/A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62428" y="331091"/>
            <a:ext cx="5827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  <a:latin typeface="Calibri"/>
                <a:cs typeface="Calibri"/>
              </a:rPr>
              <a:t>Goal: </a:t>
            </a:r>
            <a:r>
              <a:rPr lang="en-US" sz="3200" b="1" dirty="0" smtClean="0">
                <a:latin typeface="Calibri"/>
                <a:cs typeface="Calibri"/>
              </a:rPr>
              <a:t>Maximize total user utility</a:t>
            </a:r>
          </a:p>
          <a:p>
            <a:pPr algn="ctr"/>
            <a:r>
              <a:rPr lang="en-US" sz="2800" dirty="0" smtClean="0">
                <a:latin typeface="Calibri"/>
                <a:cs typeface="Calibri"/>
              </a:rPr>
              <a:t>(total # likes)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36776" y="1847915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Celebrity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24837" r="19969"/>
          <a:stretch>
            <a:fillRect/>
          </a:stretch>
        </p:blipFill>
        <p:spPr bwMode="auto">
          <a:xfrm>
            <a:off x="4597023" y="1931972"/>
            <a:ext cx="429726" cy="58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545887" y="184922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Economy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19" y="1926053"/>
            <a:ext cx="609903" cy="6099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937" y="1974051"/>
            <a:ext cx="1149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Exploit: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39941" y="1974051"/>
            <a:ext cx="123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Explore: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77389" y="3328737"/>
            <a:ext cx="6249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53735"/>
                </a:solidFill>
              </a:rPr>
              <a:t>How to behave optimally at each round?</a:t>
            </a:r>
            <a:endParaRPr lang="en-US" sz="2800" b="1" dirty="0">
              <a:solidFill>
                <a:srgbClr val="953735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29456" y="1849227"/>
            <a:ext cx="1447800" cy="739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Sports</a:t>
            </a:r>
            <a:endParaRPr lang="en-US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 l="3765" t="2619" r="5882" b="3110"/>
          <a:stretch>
            <a:fillRect/>
          </a:stretch>
        </p:blipFill>
        <p:spPr bwMode="auto">
          <a:xfrm>
            <a:off x="7165829" y="1891349"/>
            <a:ext cx="437925" cy="6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316306" y="1974051"/>
            <a:ext cx="826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Best: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803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4" grpId="0" animBg="1"/>
      <p:bldP spid="2" grpId="0"/>
      <p:bldP spid="17" grpId="0"/>
      <p:bldP spid="3" grpId="0"/>
      <p:bldP spid="23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27387</TotalTime>
  <Words>2558</Words>
  <Application>Microsoft Macintosh PowerPoint</Application>
  <PresentationFormat>On-screen Show (4:3)</PresentationFormat>
  <Paragraphs>852</Paragraphs>
  <Slides>64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 Theme</vt:lpstr>
      <vt:lpstr>Equation</vt:lpstr>
      <vt:lpstr>Optimizing Recommender Systems as a Submodular Bandits Problem</vt:lpstr>
      <vt:lpstr>PowerPoint Presentation</vt:lpstr>
      <vt:lpstr>Optimizing Recommender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Diversified Recommendations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Submodular Coverage Model</vt:lpstr>
      <vt:lpstr>Submodular Coverage Model</vt:lpstr>
      <vt:lpstr>Submodular Coverage Model</vt:lpstr>
      <vt:lpstr>Example: Probabilistic Coverage</vt:lpstr>
      <vt:lpstr>Outline</vt:lpstr>
      <vt:lpstr>Outline</vt:lpstr>
      <vt:lpstr>Learning Submodular Coverage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Submodular Bandits Problem</vt:lpstr>
      <vt:lpstr>PowerPoint Presentation</vt:lpstr>
      <vt:lpstr>Local Linearity</vt:lpstr>
      <vt:lpstr>User Model</vt:lpstr>
      <vt:lpstr>Estimating User Preferences</vt:lpstr>
      <vt:lpstr>Balancing Exploration vs Exploitation</vt:lpstr>
      <vt:lpstr>Balancing Exploration vs Exploitation</vt:lpstr>
      <vt:lpstr>Balancing Exploration vs Exploitation</vt:lpstr>
      <vt:lpstr>Balancing Exploration vs Exploitation</vt:lpstr>
      <vt:lpstr>Balancing Exploration vs Exploitation</vt:lpstr>
      <vt:lpstr>Balancing Exploration vs Exploitation</vt:lpstr>
      <vt:lpstr>LSBGreedy</vt:lpstr>
      <vt:lpstr>Regret Guarantee</vt:lpstr>
      <vt:lpstr>Other Approaches</vt:lpstr>
      <vt:lpstr>Simulations</vt:lpstr>
      <vt:lpstr>Simulations</vt:lpstr>
      <vt:lpstr>User Study</vt:lpstr>
      <vt:lpstr>User Study</vt:lpstr>
      <vt:lpstr>Comparing Learned Weights vs MW</vt:lpstr>
      <vt:lpstr>Outline</vt:lpstr>
      <vt:lpstr>The Price of Exploration</vt:lpstr>
      <vt:lpstr>PowerPoint Presentation</vt:lpstr>
      <vt:lpstr>PowerPoint Presentation</vt:lpstr>
      <vt:lpstr>Coarse-to-Fine Bandit Learning</vt:lpstr>
      <vt:lpstr>Coarse-to-Fine Hierarchical Exploration</vt:lpstr>
      <vt:lpstr>Simulation Comparison</vt:lpstr>
      <vt:lpstr>PowerPoint Presentation</vt:lpstr>
      <vt:lpstr>User Study Similar setup as before</vt:lpstr>
      <vt:lpstr>User Study</vt:lpstr>
      <vt:lpstr>Learning Submodular Functions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Recommender Systems as a Submodular Bandits Problem</dc:title>
  <dc:creator>Yisong Yue</dc:creator>
  <cp:lastModifiedBy>Yisong Yue</cp:lastModifiedBy>
  <cp:revision>237</cp:revision>
  <dcterms:created xsi:type="dcterms:W3CDTF">2012-02-09T22:18:57Z</dcterms:created>
  <dcterms:modified xsi:type="dcterms:W3CDTF">2013-06-24T18:43:59Z</dcterms:modified>
</cp:coreProperties>
</file>