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8.xml" ContentType="application/vnd.openxmlformats-officedocument.presentationml.notesSlide+xml"/>
  <Override PartName="/ppt/embeddings/oleObject17.bin" ContentType="application/vnd.openxmlformats-officedocument.oleObject"/>
  <Override PartName="/ppt/notesSlides/notesSlide19.xml" ContentType="application/vnd.openxmlformats-officedocument.presentationml.notesSlide+xml"/>
  <Override PartName="/ppt/embeddings/oleObject18.bin" ContentType="application/vnd.openxmlformats-officedocument.oleObject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8"/>
  </p:notesMasterIdLst>
  <p:handoutMasterIdLst>
    <p:handoutMasterId r:id="rId179"/>
  </p:handoutMasterIdLst>
  <p:sldIdLst>
    <p:sldId id="256" r:id="rId2"/>
    <p:sldId id="257" r:id="rId3"/>
    <p:sldId id="333" r:id="rId4"/>
    <p:sldId id="438" r:id="rId5"/>
    <p:sldId id="552" r:id="rId6"/>
    <p:sldId id="553" r:id="rId7"/>
    <p:sldId id="350" r:id="rId8"/>
    <p:sldId id="351" r:id="rId9"/>
    <p:sldId id="352" r:id="rId10"/>
    <p:sldId id="353" r:id="rId11"/>
    <p:sldId id="313" r:id="rId12"/>
    <p:sldId id="258" r:id="rId13"/>
    <p:sldId id="264" r:id="rId14"/>
    <p:sldId id="401" r:id="rId15"/>
    <p:sldId id="402" r:id="rId16"/>
    <p:sldId id="394" r:id="rId17"/>
    <p:sldId id="396" r:id="rId18"/>
    <p:sldId id="403" r:id="rId19"/>
    <p:sldId id="262" r:id="rId20"/>
    <p:sldId id="405" r:id="rId21"/>
    <p:sldId id="321" r:id="rId22"/>
    <p:sldId id="541" r:id="rId23"/>
    <p:sldId id="332" r:id="rId24"/>
    <p:sldId id="323" r:id="rId25"/>
    <p:sldId id="542" r:id="rId26"/>
    <p:sldId id="415" r:id="rId27"/>
    <p:sldId id="417" r:id="rId28"/>
    <p:sldId id="416" r:id="rId29"/>
    <p:sldId id="543" r:id="rId30"/>
    <p:sldId id="406" r:id="rId31"/>
    <p:sldId id="439" r:id="rId32"/>
    <p:sldId id="428" r:id="rId33"/>
    <p:sldId id="429" r:id="rId34"/>
    <p:sldId id="430" r:id="rId35"/>
    <p:sldId id="431" r:id="rId36"/>
    <p:sldId id="432" r:id="rId37"/>
    <p:sldId id="418" r:id="rId38"/>
    <p:sldId id="423" r:id="rId39"/>
    <p:sldId id="424" r:id="rId40"/>
    <p:sldId id="331" r:id="rId41"/>
    <p:sldId id="325" r:id="rId42"/>
    <p:sldId id="326" r:id="rId43"/>
    <p:sldId id="544" r:id="rId44"/>
    <p:sldId id="328" r:id="rId45"/>
    <p:sldId id="534" r:id="rId46"/>
    <p:sldId id="355" r:id="rId47"/>
    <p:sldId id="356" r:id="rId48"/>
    <p:sldId id="357" r:id="rId49"/>
    <p:sldId id="410" r:id="rId50"/>
    <p:sldId id="436" r:id="rId51"/>
    <p:sldId id="545" r:id="rId52"/>
    <p:sldId id="437" r:id="rId53"/>
    <p:sldId id="427" r:id="rId54"/>
    <p:sldId id="359" r:id="rId55"/>
    <p:sldId id="360" r:id="rId56"/>
    <p:sldId id="565" r:id="rId57"/>
    <p:sldId id="362" r:id="rId58"/>
    <p:sldId id="363" r:id="rId59"/>
    <p:sldId id="364" r:id="rId60"/>
    <p:sldId id="365" r:id="rId61"/>
    <p:sldId id="366" r:id="rId62"/>
    <p:sldId id="367" r:id="rId63"/>
    <p:sldId id="433" r:id="rId64"/>
    <p:sldId id="368" r:id="rId65"/>
    <p:sldId id="369" r:id="rId66"/>
    <p:sldId id="370" r:id="rId67"/>
    <p:sldId id="371" r:id="rId68"/>
    <p:sldId id="372" r:id="rId69"/>
    <p:sldId id="373" r:id="rId70"/>
    <p:sldId id="414" r:id="rId71"/>
    <p:sldId id="374" r:id="rId72"/>
    <p:sldId id="376" r:id="rId73"/>
    <p:sldId id="375" r:id="rId74"/>
    <p:sldId id="377" r:id="rId75"/>
    <p:sldId id="555" r:id="rId76"/>
    <p:sldId id="348" r:id="rId77"/>
    <p:sldId id="440" r:id="rId78"/>
    <p:sldId id="441" r:id="rId79"/>
    <p:sldId id="442" r:id="rId80"/>
    <p:sldId id="443" r:id="rId81"/>
    <p:sldId id="444" r:id="rId82"/>
    <p:sldId id="445" r:id="rId83"/>
    <p:sldId id="446" r:id="rId84"/>
    <p:sldId id="546" r:id="rId85"/>
    <p:sldId id="449" r:id="rId86"/>
    <p:sldId id="450" r:id="rId87"/>
    <p:sldId id="548" r:id="rId88"/>
    <p:sldId id="452" r:id="rId89"/>
    <p:sldId id="453" r:id="rId90"/>
    <p:sldId id="454" r:id="rId91"/>
    <p:sldId id="455" r:id="rId92"/>
    <p:sldId id="456" r:id="rId93"/>
    <p:sldId id="457" r:id="rId94"/>
    <p:sldId id="458" r:id="rId95"/>
    <p:sldId id="459" r:id="rId96"/>
    <p:sldId id="460" r:id="rId97"/>
    <p:sldId id="461" r:id="rId98"/>
    <p:sldId id="462" r:id="rId99"/>
    <p:sldId id="463" r:id="rId100"/>
    <p:sldId id="464" r:id="rId101"/>
    <p:sldId id="465" r:id="rId102"/>
    <p:sldId id="466" r:id="rId103"/>
    <p:sldId id="467" r:id="rId104"/>
    <p:sldId id="468" r:id="rId105"/>
    <p:sldId id="469" r:id="rId106"/>
    <p:sldId id="470" r:id="rId107"/>
    <p:sldId id="471" r:id="rId108"/>
    <p:sldId id="472" r:id="rId109"/>
    <p:sldId id="473" r:id="rId110"/>
    <p:sldId id="474" r:id="rId111"/>
    <p:sldId id="475" r:id="rId112"/>
    <p:sldId id="476" r:id="rId113"/>
    <p:sldId id="477" r:id="rId114"/>
    <p:sldId id="478" r:id="rId115"/>
    <p:sldId id="551" r:id="rId116"/>
    <p:sldId id="479" r:id="rId117"/>
    <p:sldId id="480" r:id="rId118"/>
    <p:sldId id="481" r:id="rId119"/>
    <p:sldId id="482" r:id="rId120"/>
    <p:sldId id="556" r:id="rId121"/>
    <p:sldId id="483" r:id="rId122"/>
    <p:sldId id="484" r:id="rId123"/>
    <p:sldId id="485" r:id="rId124"/>
    <p:sldId id="549" r:id="rId125"/>
    <p:sldId id="487" r:id="rId126"/>
    <p:sldId id="488" r:id="rId127"/>
    <p:sldId id="489" r:id="rId128"/>
    <p:sldId id="490" r:id="rId129"/>
    <p:sldId id="491" r:id="rId130"/>
    <p:sldId id="492" r:id="rId131"/>
    <p:sldId id="493" r:id="rId132"/>
    <p:sldId id="494" r:id="rId133"/>
    <p:sldId id="495" r:id="rId134"/>
    <p:sldId id="496" r:id="rId135"/>
    <p:sldId id="497" r:id="rId136"/>
    <p:sldId id="498" r:id="rId137"/>
    <p:sldId id="499" r:id="rId138"/>
    <p:sldId id="500" r:id="rId139"/>
    <p:sldId id="501" r:id="rId140"/>
    <p:sldId id="502" r:id="rId141"/>
    <p:sldId id="503" r:id="rId142"/>
    <p:sldId id="504" r:id="rId143"/>
    <p:sldId id="505" r:id="rId144"/>
    <p:sldId id="506" r:id="rId145"/>
    <p:sldId id="507" r:id="rId146"/>
    <p:sldId id="508" r:id="rId147"/>
    <p:sldId id="509" r:id="rId148"/>
    <p:sldId id="510" r:id="rId149"/>
    <p:sldId id="511" r:id="rId150"/>
    <p:sldId id="512" r:id="rId151"/>
    <p:sldId id="513" r:id="rId152"/>
    <p:sldId id="515" r:id="rId153"/>
    <p:sldId id="516" r:id="rId154"/>
    <p:sldId id="517" r:id="rId155"/>
    <p:sldId id="518" r:id="rId156"/>
    <p:sldId id="519" r:id="rId157"/>
    <p:sldId id="520" r:id="rId158"/>
    <p:sldId id="521" r:id="rId159"/>
    <p:sldId id="522" r:id="rId160"/>
    <p:sldId id="514" r:id="rId161"/>
    <p:sldId id="523" r:id="rId162"/>
    <p:sldId id="524" r:id="rId163"/>
    <p:sldId id="525" r:id="rId164"/>
    <p:sldId id="526" r:id="rId165"/>
    <p:sldId id="527" r:id="rId166"/>
    <p:sldId id="528" r:id="rId167"/>
    <p:sldId id="550" r:id="rId168"/>
    <p:sldId id="567" r:id="rId169"/>
    <p:sldId id="557" r:id="rId170"/>
    <p:sldId id="564" r:id="rId171"/>
    <p:sldId id="558" r:id="rId172"/>
    <p:sldId id="560" r:id="rId173"/>
    <p:sldId id="561" r:id="rId174"/>
    <p:sldId id="562" r:id="rId175"/>
    <p:sldId id="563" r:id="rId176"/>
    <p:sldId id="566" r:id="rId17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 Joachims" initials="T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5" autoAdjust="0"/>
    <p:restoredTop sz="79930" autoAdjust="0"/>
  </p:normalViewPr>
  <p:slideViewPr>
    <p:cSldViewPr snapToGrid="0">
      <p:cViewPr varScale="1">
        <p:scale>
          <a:sx n="75" d="100"/>
          <a:sy n="75" d="100"/>
        </p:scale>
        <p:origin x="-17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160"/>
        <p:guide pos="288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printerSettings" Target="printerSettings/printerSettings1.bin"/><Relationship Id="rId181" Type="http://schemas.openxmlformats.org/officeDocument/2006/relationships/commentAuthors" Target="commentAuthors.xml"/><Relationship Id="rId182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viewProps" Target="viewProps.xml"/><Relationship Id="rId184" Type="http://schemas.openxmlformats.org/officeDocument/2006/relationships/theme" Target="theme/theme1.xml"/><Relationship Id="rId185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notesMaster" Target="notesMasters/notesMaster1.xml"/><Relationship Id="rId179" Type="http://schemas.openxmlformats.org/officeDocument/2006/relationships/handoutMaster" Target="handoutMasters/handoutMaster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ORIG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Abandonm Rate</c:v>
                </c:pt>
                <c:pt idx="1">
                  <c:v>Reform Rate</c:v>
                </c:pt>
                <c:pt idx="2">
                  <c:v>Queries per S</c:v>
                </c:pt>
                <c:pt idx="3">
                  <c:v>Number of C</c:v>
                </c:pt>
                <c:pt idx="4">
                  <c:v>Max Recip Rank</c:v>
                </c:pt>
                <c:pt idx="5">
                  <c:v>Mean Recip Rank</c:v>
                </c:pt>
                <c:pt idx="6">
                  <c:v>Time to First C</c:v>
                </c:pt>
                <c:pt idx="7">
                  <c:v>Time to Last C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0.680000000000001</c:v>
                </c:pt>
                <c:pt idx="1">
                  <c:v>0.247</c:v>
                </c:pt>
                <c:pt idx="2">
                  <c:v>1.924999999999998</c:v>
                </c:pt>
                <c:pt idx="3">
                  <c:v>0.713000000000001</c:v>
                </c:pt>
                <c:pt idx="4">
                  <c:v>0.554</c:v>
                </c:pt>
                <c:pt idx="5">
                  <c:v>0.458</c:v>
                </c:pt>
                <c:pt idx="6">
                  <c:v>0.516666666666666</c:v>
                </c:pt>
                <c:pt idx="7">
                  <c:v>1.066666666666667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FLAT</c:v>
                </c:pt>
              </c:strCache>
            </c:strRef>
          </c:tx>
          <c:spPr>
            <a:solidFill>
              <a:srgbClr val="2D2DB9">
                <a:lumMod val="75000"/>
                <a:alpha val="70000"/>
              </a:srgbClr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Abandonm Rate</c:v>
                </c:pt>
                <c:pt idx="1">
                  <c:v>Reform Rate</c:v>
                </c:pt>
                <c:pt idx="2">
                  <c:v>Queries per S</c:v>
                </c:pt>
                <c:pt idx="3">
                  <c:v>Number of C</c:v>
                </c:pt>
                <c:pt idx="4">
                  <c:v>Max Recip Rank</c:v>
                </c:pt>
                <c:pt idx="5">
                  <c:v>Mean Recip Rank</c:v>
                </c:pt>
                <c:pt idx="6">
                  <c:v>Time to First C</c:v>
                </c:pt>
                <c:pt idx="7">
                  <c:v>Time to Last C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0.725000000000001</c:v>
                </c:pt>
                <c:pt idx="1">
                  <c:v>0.257</c:v>
                </c:pt>
                <c:pt idx="2">
                  <c:v>1.962999999999999</c:v>
                </c:pt>
                <c:pt idx="3">
                  <c:v>0.556</c:v>
                </c:pt>
                <c:pt idx="4">
                  <c:v>0.52</c:v>
                </c:pt>
                <c:pt idx="5">
                  <c:v>0.442</c:v>
                </c:pt>
                <c:pt idx="6">
                  <c:v>0.5</c:v>
                </c:pt>
                <c:pt idx="7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RAND</c:v>
                </c:pt>
              </c:strCache>
            </c:strRef>
          </c:tx>
          <c:spPr>
            <a:solidFill>
              <a:srgbClr val="2D2DB9">
                <a:lumMod val="75000"/>
                <a:alpha val="40000"/>
              </a:srgbClr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Abandonm Rate</c:v>
                </c:pt>
                <c:pt idx="1">
                  <c:v>Reform Rate</c:v>
                </c:pt>
                <c:pt idx="2">
                  <c:v>Queries per S</c:v>
                </c:pt>
                <c:pt idx="3">
                  <c:v>Number of C</c:v>
                </c:pt>
                <c:pt idx="4">
                  <c:v>Max Recip Rank</c:v>
                </c:pt>
                <c:pt idx="5">
                  <c:v>Mean Recip Rank</c:v>
                </c:pt>
                <c:pt idx="6">
                  <c:v>Time to First C</c:v>
                </c:pt>
                <c:pt idx="7">
                  <c:v>Time to Last C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0.726000000000001</c:v>
                </c:pt>
                <c:pt idx="1">
                  <c:v>0.26</c:v>
                </c:pt>
                <c:pt idx="2">
                  <c:v>2.0</c:v>
                </c:pt>
                <c:pt idx="3">
                  <c:v>0.533</c:v>
                </c:pt>
                <c:pt idx="4">
                  <c:v>0.518</c:v>
                </c:pt>
                <c:pt idx="5">
                  <c:v>0.439000000000001</c:v>
                </c:pt>
                <c:pt idx="6">
                  <c:v>0.533333333333333</c:v>
                </c:pt>
                <c:pt idx="7">
                  <c:v>1.033333333333333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ORIG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Abandonm Rate</c:v>
                </c:pt>
                <c:pt idx="1">
                  <c:v>Reform Rate</c:v>
                </c:pt>
                <c:pt idx="2">
                  <c:v>Queries per S</c:v>
                </c:pt>
                <c:pt idx="3">
                  <c:v>Number of C</c:v>
                </c:pt>
                <c:pt idx="4">
                  <c:v>Max Recip Rank</c:v>
                </c:pt>
                <c:pt idx="5">
                  <c:v>Mean Recip Rank</c:v>
                </c:pt>
                <c:pt idx="6">
                  <c:v>Time to First C</c:v>
                </c:pt>
                <c:pt idx="7">
                  <c:v>Time to Last C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0.704000000000001</c:v>
                </c:pt>
                <c:pt idx="1">
                  <c:v>0.248</c:v>
                </c:pt>
                <c:pt idx="2">
                  <c:v>1.970999999999999</c:v>
                </c:pt>
                <c:pt idx="3">
                  <c:v>0.720000000000001</c:v>
                </c:pt>
                <c:pt idx="4">
                  <c:v>0.538</c:v>
                </c:pt>
                <c:pt idx="5">
                  <c:v>0.444</c:v>
                </c:pt>
                <c:pt idx="6">
                  <c:v>0.466666666666668</c:v>
                </c:pt>
                <c:pt idx="7">
                  <c:v>1.183333333333333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SWAP2</c:v>
                </c:pt>
              </c:strCache>
            </c:strRef>
          </c:tx>
          <c:spPr>
            <a:solidFill>
              <a:srgbClr val="C00000">
                <a:alpha val="60000"/>
              </a:srgbClr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Abandonm Rate</c:v>
                </c:pt>
                <c:pt idx="1">
                  <c:v>Reform Rate</c:v>
                </c:pt>
                <c:pt idx="2">
                  <c:v>Queries per S</c:v>
                </c:pt>
                <c:pt idx="3">
                  <c:v>Number of C</c:v>
                </c:pt>
                <c:pt idx="4">
                  <c:v>Max Recip Rank</c:v>
                </c:pt>
                <c:pt idx="5">
                  <c:v>Mean Recip Rank</c:v>
                </c:pt>
                <c:pt idx="6">
                  <c:v>Time to First C</c:v>
                </c:pt>
                <c:pt idx="7">
                  <c:v>Time to Last C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0.680000000000001</c:v>
                </c:pt>
                <c:pt idx="1">
                  <c:v>0.25</c:v>
                </c:pt>
                <c:pt idx="2">
                  <c:v>1.956999999999999</c:v>
                </c:pt>
                <c:pt idx="3">
                  <c:v>0.760000000000002</c:v>
                </c:pt>
                <c:pt idx="4">
                  <c:v>0.559</c:v>
                </c:pt>
                <c:pt idx="5">
                  <c:v>0.467</c:v>
                </c:pt>
                <c:pt idx="6">
                  <c:v>0.466666666666668</c:v>
                </c:pt>
                <c:pt idx="7">
                  <c:v>0.933333333333333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SWAP4</c:v>
                </c:pt>
              </c:strCache>
            </c:strRef>
          </c:tx>
          <c:spPr>
            <a:solidFill>
              <a:srgbClr val="C00000">
                <a:alpha val="30000"/>
              </a:srgbClr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Abandonm Rate</c:v>
                </c:pt>
                <c:pt idx="1">
                  <c:v>Reform Rate</c:v>
                </c:pt>
                <c:pt idx="2">
                  <c:v>Queries per S</c:v>
                </c:pt>
                <c:pt idx="3">
                  <c:v>Number of C</c:v>
                </c:pt>
                <c:pt idx="4">
                  <c:v>Max Recip Rank</c:v>
                </c:pt>
                <c:pt idx="5">
                  <c:v>Mean Recip Rank</c:v>
                </c:pt>
                <c:pt idx="6">
                  <c:v>Time to First C</c:v>
                </c:pt>
                <c:pt idx="7">
                  <c:v>Time to Last C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0">
                  <c:v>0.698000000000001</c:v>
                </c:pt>
                <c:pt idx="1">
                  <c:v>0.248</c:v>
                </c:pt>
                <c:pt idx="2">
                  <c:v>1.883999999999995</c:v>
                </c:pt>
                <c:pt idx="3">
                  <c:v>0.734000000000001</c:v>
                </c:pt>
                <c:pt idx="4">
                  <c:v>0.488</c:v>
                </c:pt>
                <c:pt idx="5">
                  <c:v>0.394000000000001</c:v>
                </c:pt>
                <c:pt idx="6">
                  <c:v>0.533333333333333</c:v>
                </c:pt>
                <c:pt idx="7">
                  <c:v>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2493880"/>
        <c:axId val="842475768"/>
      </c:barChart>
      <c:catAx>
        <c:axId val="842493880"/>
        <c:scaling>
          <c:orientation val="minMax"/>
        </c:scaling>
        <c:delete val="0"/>
        <c:axPos val="b"/>
        <c:majorTickMark val="out"/>
        <c:minorTickMark val="none"/>
        <c:tickLblPos val="nextTo"/>
        <c:crossAx val="842475768"/>
        <c:crosses val="autoZero"/>
        <c:auto val="1"/>
        <c:lblAlgn val="ctr"/>
        <c:lblOffset val="100"/>
        <c:noMultiLvlLbl val="0"/>
      </c:catAx>
      <c:valAx>
        <c:axId val="842475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2493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0560687630911"/>
          <c:y val="0.0535156968038268"/>
          <c:w val="0.114085639795155"/>
          <c:h val="0.3847131863667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77857611548559"/>
          <c:y val="0.0409935392691298"/>
          <c:w val="0.68953718285214"/>
          <c:h val="0.918012921461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Abandonment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Pair1</c:v>
                </c:pt>
                <c:pt idx="1">
                  <c:v>Pair2</c:v>
                </c:pt>
                <c:pt idx="2">
                  <c:v>Pair3</c:v>
                </c:pt>
                <c:pt idx="3">
                  <c:v>Pair4</c:v>
                </c:pt>
                <c:pt idx="4">
                  <c:v>Pair5</c:v>
                </c:pt>
                <c:pt idx="5">
                  <c:v>Pair6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0.18</c:v>
                </c:pt>
                <c:pt idx="1">
                  <c:v>0.16</c:v>
                </c:pt>
                <c:pt idx="2">
                  <c:v>0.49</c:v>
                </c:pt>
                <c:pt idx="3">
                  <c:v>0.7</c:v>
                </c:pt>
                <c:pt idx="4">
                  <c:v>0.55</c:v>
                </c:pt>
                <c:pt idx="5">
                  <c:v>0.35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Clicks / Query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Pair1</c:v>
                </c:pt>
                <c:pt idx="1">
                  <c:v>Pair2</c:v>
                </c:pt>
                <c:pt idx="2">
                  <c:v>Pair3</c:v>
                </c:pt>
                <c:pt idx="3">
                  <c:v>Pair4</c:v>
                </c:pt>
                <c:pt idx="4">
                  <c:v>Pair5</c:v>
                </c:pt>
                <c:pt idx="5">
                  <c:v>Pair6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0.2</c:v>
                </c:pt>
                <c:pt idx="1">
                  <c:v>0.15</c:v>
                </c:pt>
                <c:pt idx="2">
                  <c:v>0.45</c:v>
                </c:pt>
                <c:pt idx="3">
                  <c:v>0.55</c:v>
                </c:pt>
                <c:pt idx="4">
                  <c:v>0.51</c:v>
                </c:pt>
                <c:pt idx="5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Clicks @ 1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Pair1</c:v>
                </c:pt>
                <c:pt idx="1">
                  <c:v>Pair2</c:v>
                </c:pt>
                <c:pt idx="2">
                  <c:v>Pair3</c:v>
                </c:pt>
                <c:pt idx="3">
                  <c:v>Pair4</c:v>
                </c:pt>
                <c:pt idx="4">
                  <c:v>Pair5</c:v>
                </c:pt>
                <c:pt idx="5">
                  <c:v>Pair6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0.14</c:v>
                </c:pt>
                <c:pt idx="1">
                  <c:v>0.16</c:v>
                </c:pt>
                <c:pt idx="2">
                  <c:v>0.55</c:v>
                </c:pt>
                <c:pt idx="3">
                  <c:v>0.670000000000002</c:v>
                </c:pt>
                <c:pt idx="4">
                  <c:v>0.28</c:v>
                </c:pt>
                <c:pt idx="5">
                  <c:v>0.13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pSkip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Pair1</c:v>
                </c:pt>
                <c:pt idx="1">
                  <c:v>Pair2</c:v>
                </c:pt>
                <c:pt idx="2">
                  <c:v>Pair3</c:v>
                </c:pt>
                <c:pt idx="3">
                  <c:v>Pair4</c:v>
                </c:pt>
                <c:pt idx="4">
                  <c:v>Pair5</c:v>
                </c:pt>
                <c:pt idx="5">
                  <c:v>Pair6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0.42</c:v>
                </c:pt>
                <c:pt idx="1">
                  <c:v>0.33</c:v>
                </c:pt>
                <c:pt idx="2">
                  <c:v>0.4</c:v>
                </c:pt>
                <c:pt idx="3">
                  <c:v>0.58</c:v>
                </c:pt>
                <c:pt idx="4">
                  <c:v>0.18</c:v>
                </c:pt>
                <c:pt idx="5">
                  <c:v>0.12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Max Recip. Rank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Pair1</c:v>
                </c:pt>
                <c:pt idx="1">
                  <c:v>Pair2</c:v>
                </c:pt>
                <c:pt idx="2">
                  <c:v>Pair3</c:v>
                </c:pt>
                <c:pt idx="3">
                  <c:v>Pair4</c:v>
                </c:pt>
                <c:pt idx="4">
                  <c:v>Pair5</c:v>
                </c:pt>
                <c:pt idx="5">
                  <c:v>Pair6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0.3</c:v>
                </c:pt>
                <c:pt idx="1">
                  <c:v>0.3</c:v>
                </c:pt>
                <c:pt idx="2">
                  <c:v>0.48</c:v>
                </c:pt>
                <c:pt idx="3">
                  <c:v>0.63</c:v>
                </c:pt>
                <c:pt idx="4">
                  <c:v>0.22</c:v>
                </c:pt>
                <c:pt idx="5">
                  <c:v>0.13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Mean Recip. Rank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Pair1</c:v>
                </c:pt>
                <c:pt idx="1">
                  <c:v>Pair2</c:v>
                </c:pt>
                <c:pt idx="2">
                  <c:v>Pair3</c:v>
                </c:pt>
                <c:pt idx="3">
                  <c:v>Pair4</c:v>
                </c:pt>
                <c:pt idx="4">
                  <c:v>Pair5</c:v>
                </c:pt>
                <c:pt idx="5">
                  <c:v>Pair6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0.4</c:v>
                </c:pt>
                <c:pt idx="1">
                  <c:v>0.39</c:v>
                </c:pt>
                <c:pt idx="2">
                  <c:v>0.49</c:v>
                </c:pt>
                <c:pt idx="3">
                  <c:v>0.650000000000002</c:v>
                </c:pt>
                <c:pt idx="4">
                  <c:v>0.2</c:v>
                </c:pt>
                <c:pt idx="5">
                  <c:v>0.12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Time to First Click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Pair1</c:v>
                </c:pt>
                <c:pt idx="1">
                  <c:v>Pair2</c:v>
                </c:pt>
                <c:pt idx="2">
                  <c:v>Pair3</c:v>
                </c:pt>
                <c:pt idx="3">
                  <c:v>Pair4</c:v>
                </c:pt>
                <c:pt idx="4">
                  <c:v>Pair5</c:v>
                </c:pt>
                <c:pt idx="5">
                  <c:v>Pair6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0.35</c:v>
                </c:pt>
                <c:pt idx="1">
                  <c:v>0.35</c:v>
                </c:pt>
                <c:pt idx="2">
                  <c:v>0.49</c:v>
                </c:pt>
                <c:pt idx="3">
                  <c:v>0.25</c:v>
                </c:pt>
                <c:pt idx="4">
                  <c:v>0.36</c:v>
                </c:pt>
                <c:pt idx="5">
                  <c:v>0.61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Time to Last Click</c:v>
                </c:pt>
              </c:strCache>
            </c:strRef>
          </c:tx>
          <c:spPr>
            <a:solidFill>
              <a:schemeClr val="bg1"/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Pair1</c:v>
                </c:pt>
                <c:pt idx="1">
                  <c:v>Pair2</c:v>
                </c:pt>
                <c:pt idx="2">
                  <c:v>Pair3</c:v>
                </c:pt>
                <c:pt idx="3">
                  <c:v>Pair4</c:v>
                </c:pt>
                <c:pt idx="4">
                  <c:v>Pair5</c:v>
                </c:pt>
                <c:pt idx="5">
                  <c:v>Pair6</c:v>
                </c:pt>
              </c:strCache>
            </c:strRef>
          </c:cat>
          <c:val>
            <c:numRef>
              <c:f>Sheet1!$I$2:$I$7</c:f>
              <c:numCache>
                <c:formatCode>General</c:formatCode>
                <c:ptCount val="6"/>
                <c:pt idx="0">
                  <c:v>0.45</c:v>
                </c:pt>
                <c:pt idx="1">
                  <c:v>0.42</c:v>
                </c:pt>
                <c:pt idx="2">
                  <c:v>0.49</c:v>
                </c:pt>
                <c:pt idx="3">
                  <c:v>0.39</c:v>
                </c:pt>
                <c:pt idx="4">
                  <c:v>0.48</c:v>
                </c:pt>
                <c:pt idx="5">
                  <c:v>0.56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Interleaving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Pair1</c:v>
                </c:pt>
                <c:pt idx="1">
                  <c:v>Pair2</c:v>
                </c:pt>
                <c:pt idx="2">
                  <c:v>Pair3</c:v>
                </c:pt>
                <c:pt idx="3">
                  <c:v>Pair4</c:v>
                </c:pt>
                <c:pt idx="4">
                  <c:v>Pair5</c:v>
                </c:pt>
                <c:pt idx="5">
                  <c:v>Pair6</c:v>
                </c:pt>
              </c:strCache>
            </c:strRef>
          </c:cat>
          <c:val>
            <c:numRef>
              <c:f>Sheet1!$J$2:$J$7</c:f>
              <c:numCache>
                <c:formatCode>General</c:formatCode>
                <c:ptCount val="6"/>
                <c:pt idx="0">
                  <c:v>0.1</c:v>
                </c:pt>
                <c:pt idx="1">
                  <c:v>0.001</c:v>
                </c:pt>
                <c:pt idx="2">
                  <c:v>0.19</c:v>
                </c:pt>
                <c:pt idx="3">
                  <c:v>0.29</c:v>
                </c:pt>
                <c:pt idx="4">
                  <c:v>0.1</c:v>
                </c:pt>
                <c:pt idx="5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0333624"/>
        <c:axId val="720329736"/>
      </c:barChart>
      <c:catAx>
        <c:axId val="720333624"/>
        <c:scaling>
          <c:orientation val="minMax"/>
        </c:scaling>
        <c:delete val="0"/>
        <c:axPos val="b"/>
        <c:majorGridlines>
          <c:spPr>
            <a:ln w="31750">
              <a:solidFill>
                <a:schemeClr val="tx1"/>
              </a:solidFill>
            </a:ln>
          </c:spPr>
        </c:majorGridlines>
        <c:majorTickMark val="in"/>
        <c:minorTickMark val="none"/>
        <c:tickLblPos val="low"/>
        <c:crossAx val="720329736"/>
        <c:crosses val="autoZero"/>
        <c:auto val="0"/>
        <c:lblAlgn val="ctr"/>
        <c:lblOffset val="100"/>
        <c:noMultiLvlLbl val="0"/>
      </c:catAx>
      <c:valAx>
        <c:axId val="720329736"/>
        <c:scaling>
          <c:orientation val="minMax"/>
          <c:max val="0.8"/>
          <c:min val="0.0"/>
        </c:scaling>
        <c:delete val="0"/>
        <c:axPos val="l"/>
        <c:majorGridlines>
          <c:spPr>
            <a:ln w="19050"/>
          </c:spPr>
        </c:majorGridlines>
        <c:numFmt formatCode="General" sourceLinked="1"/>
        <c:majorTickMark val="none"/>
        <c:minorTickMark val="none"/>
        <c:tickLblPos val="nextTo"/>
        <c:spPr>
          <a:ln w="31750">
            <a:solidFill>
              <a:schemeClr val="tx1"/>
            </a:solidFill>
          </a:ln>
        </c:spPr>
        <c:crossAx val="720333624"/>
        <c:crosses val="autoZero"/>
        <c:crossBetween val="between"/>
      </c:valAx>
      <c:spPr>
        <a:ln w="9525"/>
      </c:spPr>
    </c:plotArea>
    <c:legend>
      <c:legendPos val="r"/>
      <c:layout>
        <c:manualLayout>
          <c:xMode val="edge"/>
          <c:yMode val="edge"/>
          <c:x val="0.77426738845144"/>
          <c:y val="0.0310296789824349"/>
          <c:w val="0.225732605792697"/>
          <c:h val="0.660838157904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Relationship Id="rId2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Relationship Id="rId2" Type="http://schemas.openxmlformats.org/officeDocument/2006/relationships/image" Target="../media/image7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4" Type="http://schemas.openxmlformats.org/officeDocument/2006/relationships/image" Target="../media/image69.wmf"/><Relationship Id="rId1" Type="http://schemas.openxmlformats.org/officeDocument/2006/relationships/image" Target="../media/image66.wmf"/><Relationship Id="rId2" Type="http://schemas.openxmlformats.org/officeDocument/2006/relationships/image" Target="../media/image6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Relationship Id="rId2" Type="http://schemas.openxmlformats.org/officeDocument/2006/relationships/image" Target="../media/image7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0.07332</cdr:x>
      <cdr:y>0.38121</cdr:y>
    </cdr:from>
    <cdr:to>
      <cdr:x>0.76499</cdr:x>
      <cdr:y>0.38121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659250" y="1800990"/>
          <a:ext cx="6219220" cy="0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rgbClr val="7030A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A2883-1F20-4BDB-AEAC-A213DAECE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3292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61FF-AF9A-4E9D-9945-E632B1591F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1396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Relationship Id="rId3" Type="http://schemas.openxmlformats.org/officeDocument/2006/relationships/hyperlink" Target="http://www.slideshare.net/7mary4/open-source-search-tools-for-www2010-conferencesourcesearchtoolswww20100426dapplications-of-open-search-tools-www2010-tutorial" TargetMode="Externa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61FF-AF9A-4E9D-9945-E632B1591F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80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61FF-AF9A-4E9D-9945-E632B1591F0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52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61FF-AF9A-4E9D-9945-E632B1591F0C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53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related tutorial: http://</a:t>
            </a:r>
            <a:r>
              <a:rPr lang="en-US" dirty="0" err="1" smtClean="0"/>
              <a:t>research.microsoft.com</a:t>
            </a:r>
            <a:r>
              <a:rPr lang="en-US" dirty="0" smtClean="0"/>
              <a:t>/en-us/um/people/</a:t>
            </a:r>
            <a:r>
              <a:rPr lang="en-US" dirty="0" err="1" smtClean="0"/>
              <a:t>sdumais</a:t>
            </a:r>
            <a:r>
              <a:rPr lang="en-US" dirty="0" smtClean="0"/>
              <a:t>/Logs-talk-HCIC-2010.pdf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61FF-AF9A-4E9D-9945-E632B1591F0C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96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37B0C4-8826-4203-9996-2B7694863610}" type="slidenum">
              <a:rPr lang="en-US" smtClean="0">
                <a:latin typeface="Arial" charset="0"/>
                <a:cs typeface="Arial" charset="0"/>
              </a:rPr>
              <a:pPr/>
              <a:t>79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Mention: Another</a:t>
            </a:r>
            <a:r>
              <a:rPr lang="en-US" baseline="0" dirty="0" smtClean="0"/>
              <a:t> way to log clicks is to add an “</a:t>
            </a:r>
            <a:r>
              <a:rPr lang="en-US" baseline="0" dirty="0" err="1" smtClean="0"/>
              <a:t>onclick</a:t>
            </a:r>
            <a:r>
              <a:rPr lang="en-US" baseline="0" dirty="0" smtClean="0"/>
              <a:t>” event to 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61FF-AF9A-4E9D-9945-E632B1591F0C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http://www.slideshare.net/7mary4/open-source-search-tools-for-www2010-conferencesourcesearchtoolswww20100426dapplications-of-open-search-tools-www2010-tutorial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61FF-AF9A-4E9D-9945-E632B1591F0C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9A612-3E24-48E6-B865-8DB81D88C341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68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9A612-3E24-48E6-B865-8DB81D88C341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9A612-3E24-48E6-B865-8DB81D88C341}" type="slidenum">
              <a:rPr lang="en-US" smtClean="0"/>
              <a:pPr/>
              <a:t>140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02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Continuous parameter</a:t>
            </a:r>
            <a:r>
              <a:rPr lang="en-US" baseline="0" dirty="0" smtClean="0"/>
              <a:t> optimization is more popular when using document-level judgments because of the straightforward reduction to conventional learning algorithms.  This has been an area of intense study within the machine learning community called Learning to Rank.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collecting ranking-level judgments such as via interleaving, because of limited re-usability and quality penalty of running poor rankers online, evaluation is typically only done on a set of “good” candidate ranking functions.  This is often restricted to a small pool of ranking functions (very frequently just 2 at a time – the incumbent ranker and a proposed candidate). 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61FF-AF9A-4E9D-9945-E632B1591F0C}" type="slidenum">
              <a:rPr lang="en-US" smtClean="0"/>
              <a:pPr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Mention</a:t>
            </a:r>
            <a:r>
              <a:rPr lang="en-US" baseline="0" dirty="0" smtClean="0"/>
              <a:t> that this tutorial focuses on click data.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61FF-AF9A-4E9D-9945-E632B1591F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27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61FF-AF9A-4E9D-9945-E632B1591F0C}" type="slidenum">
              <a:rPr lang="en-US" smtClean="0"/>
              <a:pPr/>
              <a:t>165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7AE0F-6241-4922-BD74-6E33A36943F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This is for pairs of top-2 results rated by human judges.  A proxy is used to randomly</a:t>
            </a:r>
            <a:r>
              <a:rPr lang="en-US" baseline="0" dirty="0" smtClean="0"/>
              <a:t> </a:t>
            </a:r>
            <a:r>
              <a:rPr lang="en-US" dirty="0" smtClean="0"/>
              <a:t>swap the order</a:t>
            </a:r>
            <a:r>
              <a:rPr lang="en-US" baseline="0" dirty="0" smtClean="0"/>
              <a:t> of results without changing the Google layout.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7D590-66E7-42C6-B4BC-30DC36CD09D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Eye tracking study.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22E8C-A008-489E-9183-CF20008DC57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Eye tracking study.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A4A07-A722-44E2-A8A6-D923E47957D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</a:t>
            </a:r>
            <a:r>
              <a:rPr lang="en-US" baseline="0" dirty="0" smtClean="0"/>
              <a:t> credit: Nick </a:t>
            </a:r>
            <a:r>
              <a:rPr lang="en-US" baseline="0" dirty="0" err="1" smtClean="0"/>
              <a:t>Craswell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61FF-AF9A-4E9D-9945-E632B1591F0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06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 nodes are hidden</a:t>
            </a:r>
            <a:r>
              <a:rPr lang="en-US" baseline="0" dirty="0" smtClean="0"/>
              <a:t> variables representing whether the user examined the result.</a:t>
            </a:r>
          </a:p>
          <a:p>
            <a:r>
              <a:rPr lang="en-US" baseline="0" dirty="0" smtClean="0"/>
              <a:t>A nodes are hidden variables representing whether the user was attracted to the result.</a:t>
            </a:r>
          </a:p>
          <a:p>
            <a:r>
              <a:rPr lang="en-US" baseline="0" dirty="0" smtClean="0"/>
              <a:t>C nodes are observed variables representing whether the user clicked on the result.</a:t>
            </a:r>
          </a:p>
          <a:p>
            <a:r>
              <a:rPr lang="en-US" baseline="0" dirty="0" smtClean="0"/>
              <a:t>S nodes are hidden variables representing whether the user was satisfied with the result.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61FF-AF9A-4E9D-9945-E632B1591F0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9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previously</a:t>
            </a:r>
            <a:r>
              <a:rPr lang="en-US" baseline="0" dirty="0" smtClean="0"/>
              <a:t> presented models </a:t>
            </a:r>
            <a:r>
              <a:rPr lang="en-US" dirty="0" smtClean="0"/>
              <a:t>are</a:t>
            </a:r>
            <a:r>
              <a:rPr lang="en-US" baseline="0" dirty="0" smtClean="0"/>
              <a:t> used to estimate document relevance, from which we can estimate measures such as MAP or NDCG.  This approach directly estimates changes in NDCG based on click data (and human judgments).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61FF-AF9A-4E9D-9945-E632B1591F0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897D-C209-4C10-8D65-6053996E375D}" type="datetimeFigureOut">
              <a:rPr lang="en-US" smtClean="0"/>
              <a:pPr/>
              <a:t>8/26/11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7D59-CD2D-4B29-AD44-B5971FBFD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897D-C209-4C10-8D65-6053996E375D}" type="datetimeFigureOut">
              <a:rPr lang="en-US" smtClean="0"/>
              <a:pPr/>
              <a:t>8/26/11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7D59-CD2D-4B29-AD44-B5971FBFD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897D-C209-4C10-8D65-6053996E375D}" type="datetimeFigureOut">
              <a:rPr lang="en-US" smtClean="0"/>
              <a:pPr/>
              <a:t>8/26/11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7D59-CD2D-4B29-AD44-B5971FBFD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0"/>
            <a:ext cx="38862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2B2-0A38-43E4-86A5-86ACD9F29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897D-C209-4C10-8D65-6053996E375D}" type="datetimeFigureOut">
              <a:rPr lang="en-US" smtClean="0"/>
              <a:pPr/>
              <a:t>8/26/11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7D59-CD2D-4B29-AD44-B5971FBFD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897D-C209-4C10-8D65-6053996E375D}" type="datetimeFigureOut">
              <a:rPr lang="en-US" smtClean="0"/>
              <a:pPr/>
              <a:t>8/26/11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7D59-CD2D-4B29-AD44-B5971FBFD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897D-C209-4C10-8D65-6053996E375D}" type="datetimeFigureOut">
              <a:rPr lang="en-US" smtClean="0"/>
              <a:pPr/>
              <a:t>8/26/11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7D59-CD2D-4B29-AD44-B5971FBFD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897D-C209-4C10-8D65-6053996E375D}" type="datetimeFigureOut">
              <a:rPr lang="en-US" smtClean="0"/>
              <a:pPr/>
              <a:t>8/26/11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7D59-CD2D-4B29-AD44-B5971FBFD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897D-C209-4C10-8D65-6053996E375D}" type="datetimeFigureOut">
              <a:rPr lang="en-US" smtClean="0"/>
              <a:pPr/>
              <a:t>8/26/11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7D59-CD2D-4B29-AD44-B5971FBFD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897D-C209-4C10-8D65-6053996E375D}" type="datetimeFigureOut">
              <a:rPr lang="en-US" smtClean="0"/>
              <a:pPr/>
              <a:t>8/26/11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7D59-CD2D-4B29-AD44-B5971FBFD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897D-C209-4C10-8D65-6053996E375D}" type="datetimeFigureOut">
              <a:rPr lang="en-US" smtClean="0"/>
              <a:pPr/>
              <a:t>8/26/11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7D59-CD2D-4B29-AD44-B5971FBFD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897D-C209-4C10-8D65-6053996E375D}" type="datetimeFigureOut">
              <a:rPr lang="en-US" smtClean="0"/>
              <a:pPr/>
              <a:t>8/26/11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7D59-CD2D-4B29-AD44-B5971FBFD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9897D-C209-4C10-8D65-6053996E375D}" type="datetimeFigureOut">
              <a:rPr lang="en-US" smtClean="0"/>
              <a:pPr/>
              <a:t>8/26/11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57D59-CD2D-4B29-AD44-B5971FBFD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0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66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67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68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6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70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71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72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7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72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71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74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5.jpeg"/><Relationship Id="rId3" Type="http://schemas.openxmlformats.org/officeDocument/2006/relationships/image" Target="../media/image29.png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6.jpeg"/><Relationship Id="rId3" Type="http://schemas.openxmlformats.org/officeDocument/2006/relationships/image" Target="../media/image29.png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7.jpeg"/><Relationship Id="rId3" Type="http://schemas.openxmlformats.org/officeDocument/2006/relationships/image" Target="../media/image29.png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8.jpeg"/><Relationship Id="rId3" Type="http://schemas.openxmlformats.org/officeDocument/2006/relationships/image" Target="../media/image29.png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9.jpeg"/><Relationship Id="rId3" Type="http://schemas.openxmlformats.org/officeDocument/2006/relationships/image" Target="../media/image29.pn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0.jpeg"/><Relationship Id="rId3" Type="http://schemas.openxmlformats.org/officeDocument/2006/relationships/image" Target="../media/image29.png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1.jpeg"/><Relationship Id="rId3" Type="http://schemas.openxmlformats.org/officeDocument/2006/relationships/image" Target="../media/image29.png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2.jpeg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8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3.xml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oleObject" Target="../embeddings/Microsoft_Excel_97_-_2004_Worksheet3.xls"/><Relationship Id="rId6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20" Type="http://schemas.openxmlformats.org/officeDocument/2006/relationships/image" Target="../media/image51.jpeg"/><Relationship Id="rId21" Type="http://schemas.openxmlformats.org/officeDocument/2006/relationships/image" Target="../media/image52.png"/><Relationship Id="rId10" Type="http://schemas.openxmlformats.org/officeDocument/2006/relationships/image" Target="../media/image43.png"/><Relationship Id="rId11" Type="http://schemas.openxmlformats.org/officeDocument/2006/relationships/image" Target="../media/image44.jpe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hyperlink" Target="http://www.genealogyreviewsonline.com/photos/uncategorized/2008/07/22/facebook_pic_2.jpg" TargetMode="External"/><Relationship Id="rId16" Type="http://schemas.openxmlformats.org/officeDocument/2006/relationships/image" Target="../media/image48.jpeg"/><Relationship Id="rId17" Type="http://schemas.openxmlformats.org/officeDocument/2006/relationships/hyperlink" Target="http://www.mapquest.com/" TargetMode="External"/><Relationship Id="rId18" Type="http://schemas.openxmlformats.org/officeDocument/2006/relationships/image" Target="../media/image49.png"/><Relationship Id="rId19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8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9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787236"/>
          </a:xfrm>
        </p:spPr>
        <p:txBody>
          <a:bodyPr>
            <a:normAutofit fontScale="90000"/>
          </a:bodyPr>
          <a:lstStyle/>
          <a:p>
            <a:r>
              <a:rPr lang="en-US" dirty="0"/>
              <a:t>Practical Online Retrieval Evaluation</a:t>
            </a:r>
            <a:br>
              <a:rPr lang="en-US" dirty="0"/>
            </a:br>
            <a:r>
              <a:rPr lang="en-US" dirty="0"/>
              <a:t>SIGIR 2011 </a:t>
            </a:r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25"/>
            <a:ext cx="6400800" cy="1752600"/>
          </a:xfrm>
        </p:spPr>
        <p:txBody>
          <a:bodyPr/>
          <a:lstStyle/>
          <a:p>
            <a:r>
              <a:rPr lang="en-US" dirty="0" err="1" smtClean="0"/>
              <a:t>Filip</a:t>
            </a:r>
            <a:r>
              <a:rPr lang="en-US" dirty="0" smtClean="0"/>
              <a:t> </a:t>
            </a:r>
            <a:r>
              <a:rPr lang="en-US" dirty="0" err="1" smtClean="0"/>
              <a:t>Radlinski</a:t>
            </a:r>
            <a:r>
              <a:rPr lang="en-US" dirty="0" smtClean="0"/>
              <a:t> (Microsoft)</a:t>
            </a:r>
          </a:p>
          <a:p>
            <a:r>
              <a:rPr lang="en-US" dirty="0" err="1" smtClean="0"/>
              <a:t>Yisong</a:t>
            </a:r>
            <a:r>
              <a:rPr lang="en-US" dirty="0" smtClean="0"/>
              <a:t> </a:t>
            </a:r>
            <a:r>
              <a:rPr lang="en-US" dirty="0" err="1" smtClean="0"/>
              <a:t>Yue</a:t>
            </a:r>
            <a:r>
              <a:rPr lang="en-US" dirty="0" smtClean="0"/>
              <a:t> (CMU)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Offline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Query: “ski jump world record”</a:t>
            </a:r>
          </a:p>
          <a:p>
            <a:r>
              <a:rPr lang="en-US" sz="2800" dirty="0" smtClean="0"/>
              <a:t>Document:</a:t>
            </a:r>
            <a:endParaRPr lang="en-US" sz="2800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5705475" cy="402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0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Significance Testing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simplest test: Sign Test</a:t>
            </a:r>
          </a:p>
          <a:p>
            <a:r>
              <a:rPr lang="en-US" dirty="0" smtClean="0"/>
              <a:t>Suppose: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baseline won interleaving on 120 queries</a:t>
            </a:r>
          </a:p>
          <a:p>
            <a:pPr lvl="1"/>
            <a:r>
              <a:rPr lang="en-US" dirty="0" smtClean="0"/>
              <a:t>Your ranking won interleaving on 140 queries</a:t>
            </a:r>
          </a:p>
          <a:p>
            <a:pPr lvl="1"/>
            <a:r>
              <a:rPr lang="en-US" dirty="0" smtClean="0"/>
              <a:t>Is your ranking significantly better? [here: no]</a:t>
            </a:r>
          </a:p>
          <a:p>
            <a:r>
              <a:rPr lang="en-US" dirty="0" smtClean="0"/>
              <a:t>Statistical tests: </a:t>
            </a:r>
          </a:p>
          <a:p>
            <a:pPr lvl="1"/>
            <a:r>
              <a:rPr lang="en-US" dirty="0" smtClean="0"/>
              <a:t>Run a sign test in your favorite software</a:t>
            </a:r>
          </a:p>
          <a:p>
            <a:pPr lvl="1"/>
            <a:r>
              <a:rPr lang="en-US" dirty="0" smtClean="0"/>
              <a:t>Use a Binomial confidence interval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24200" y="5479460"/>
                <a:ext cx="3536096" cy="1365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±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(1−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867400"/>
                <a:ext cx="2342308" cy="9106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11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Significance Testing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659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can also test the power (or consistency) of the evaluation methodology</a:t>
            </a:r>
          </a:p>
          <a:p>
            <a:pPr lvl="1"/>
            <a:r>
              <a:rPr lang="en-US" dirty="0" smtClean="0"/>
              <a:t>(Bootstrap Sampling)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Given set of logged queries Q = {q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q</a:t>
            </a:r>
            <a:r>
              <a:rPr lang="en-US" baseline="-25000" dirty="0" err="1" smtClean="0"/>
              <a:t>n</a:t>
            </a:r>
            <a:r>
              <a:rPr lang="en-US" dirty="0" smtClean="0"/>
              <a:t>}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ample </a:t>
            </a:r>
            <a:r>
              <a:rPr lang="en-US" dirty="0"/>
              <a:t>k</a:t>
            </a:r>
            <a:r>
              <a:rPr lang="en-US" dirty="0" smtClean="0"/>
              <a:t> queries Q’ from Q with replacement</a:t>
            </a:r>
          </a:p>
          <a:p>
            <a:pPr lvl="2"/>
            <a:r>
              <a:rPr lang="en-US" dirty="0" smtClean="0"/>
              <a:t>k ≤ n</a:t>
            </a:r>
          </a:p>
          <a:p>
            <a:pPr lvl="2"/>
            <a:r>
              <a:rPr lang="en-US" dirty="0" smtClean="0"/>
              <a:t>A “bag”</a:t>
            </a:r>
          </a:p>
          <a:p>
            <a:pPr lvl="1"/>
            <a:r>
              <a:rPr lang="en-US" dirty="0" smtClean="0"/>
              <a:t>Compute whether r</a:t>
            </a:r>
            <a:r>
              <a:rPr lang="en-US" baseline="-25000" dirty="0" smtClean="0"/>
              <a:t>1</a:t>
            </a:r>
            <a:r>
              <a:rPr lang="en-US" dirty="0" smtClean="0"/>
              <a:t> wins in Q’</a:t>
            </a:r>
          </a:p>
          <a:p>
            <a:pPr lvl="1"/>
            <a:r>
              <a:rPr lang="en-US" dirty="0" smtClean="0"/>
              <a:t>Repeat m times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Power (consistency) is fraction of bags that agree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99198" y="6412468"/>
            <a:ext cx="2516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Efron</a:t>
            </a:r>
            <a:r>
              <a:rPr lang="en-US" dirty="0" smtClean="0"/>
              <a:t> &amp; </a:t>
            </a:r>
            <a:r>
              <a:rPr lang="en-US" dirty="0" err="1" smtClean="0"/>
              <a:t>Tibshirani</a:t>
            </a:r>
            <a:r>
              <a:rPr lang="en-US" dirty="0" smtClean="0"/>
              <a:t> 1993]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9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Significance Testing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Example: log 4 queries Q = {                               }</a:t>
            </a:r>
          </a:p>
          <a:p>
            <a:endParaRPr lang="en-US" sz="2000" dirty="0"/>
          </a:p>
          <a:p>
            <a:pPr lvl="1"/>
            <a:endParaRPr lang="en-US" sz="2000" dirty="0"/>
          </a:p>
          <a:p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029200" y="1393364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5638800" y="1393364"/>
            <a:ext cx="4572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8400" y="1393364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0" y="1393364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9198" y="6412468"/>
            <a:ext cx="2516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Efron</a:t>
            </a:r>
            <a:r>
              <a:rPr lang="en-US" dirty="0" smtClean="0"/>
              <a:t> &amp; </a:t>
            </a:r>
            <a:r>
              <a:rPr lang="en-US" dirty="0" err="1" smtClean="0"/>
              <a:t>Tibshirani</a:t>
            </a:r>
            <a:r>
              <a:rPr lang="en-US" dirty="0" smtClean="0"/>
              <a:t> 1993]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4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Significance Testing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Example: log 4 queries Q = {                               }</a:t>
            </a:r>
          </a:p>
          <a:p>
            <a:endParaRPr lang="en-US" sz="2000" dirty="0"/>
          </a:p>
          <a:p>
            <a:r>
              <a:rPr lang="en-US" sz="2800" dirty="0" smtClean="0"/>
              <a:t>Generate m bootstrap samples</a:t>
            </a:r>
          </a:p>
          <a:p>
            <a:pPr lvl="1"/>
            <a:r>
              <a:rPr lang="en-US" sz="2400" dirty="0" smtClean="0"/>
              <a:t>Sample w/ replacement</a:t>
            </a:r>
          </a:p>
          <a:p>
            <a:pPr lvl="1"/>
            <a:r>
              <a:rPr lang="en-US" sz="2400" dirty="0" smtClean="0"/>
              <a:t>Record who wins each sample</a:t>
            </a:r>
          </a:p>
          <a:p>
            <a:pPr lvl="1"/>
            <a:endParaRPr lang="en-US" sz="2000" dirty="0"/>
          </a:p>
          <a:p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029200" y="1393364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5638800" y="1393364"/>
            <a:ext cx="4572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8400" y="1393364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0" y="1393364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99198" y="6412468"/>
            <a:ext cx="2516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Efron</a:t>
            </a:r>
            <a:r>
              <a:rPr lang="en-US" dirty="0" smtClean="0"/>
              <a:t> &amp; </a:t>
            </a:r>
            <a:r>
              <a:rPr lang="en-US" dirty="0" err="1" smtClean="0"/>
              <a:t>Tibshirani</a:t>
            </a:r>
            <a:r>
              <a:rPr lang="en-US" dirty="0" smtClean="0"/>
              <a:t> 1993]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248400" y="22332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6858000" y="22332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7467600" y="22332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077200" y="22332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48400" y="4443059"/>
            <a:ext cx="4572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58000" y="44430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467600" y="44430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077200" y="4443059"/>
            <a:ext cx="4572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8" name="Rectangle 37"/>
          <p:cNvSpPr/>
          <p:nvPr/>
        </p:nvSpPr>
        <p:spPr>
          <a:xfrm>
            <a:off x="6248400" y="28428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58000" y="28428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467600" y="28428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41" name="Rectangle 40"/>
          <p:cNvSpPr/>
          <p:nvPr/>
        </p:nvSpPr>
        <p:spPr>
          <a:xfrm>
            <a:off x="8077200" y="2842859"/>
            <a:ext cx="4572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2" name="Rectangle 41"/>
          <p:cNvSpPr/>
          <p:nvPr/>
        </p:nvSpPr>
        <p:spPr>
          <a:xfrm>
            <a:off x="6248400" y="34524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3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58000" y="34524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4" name="Rectangle 43"/>
          <p:cNvSpPr/>
          <p:nvPr/>
        </p:nvSpPr>
        <p:spPr>
          <a:xfrm>
            <a:off x="7467600" y="34524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077200" y="34524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 rot="5400000">
            <a:off x="7268881" y="3843047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0282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Significance Testing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Example: log 4 queries Q = {                               }</a:t>
            </a:r>
          </a:p>
          <a:p>
            <a:endParaRPr lang="en-US" sz="2000" dirty="0"/>
          </a:p>
          <a:p>
            <a:r>
              <a:rPr lang="en-US" sz="2800" dirty="0" smtClean="0"/>
              <a:t>Generate m bootstrap samples</a:t>
            </a:r>
          </a:p>
          <a:p>
            <a:pPr lvl="1"/>
            <a:r>
              <a:rPr lang="en-US" sz="2400" dirty="0" smtClean="0"/>
              <a:t>Sample w/ replacement</a:t>
            </a:r>
          </a:p>
          <a:p>
            <a:pPr lvl="1"/>
            <a:r>
              <a:rPr lang="en-US" sz="2400" dirty="0" smtClean="0"/>
              <a:t>Record who wins each sample</a:t>
            </a:r>
          </a:p>
          <a:p>
            <a:pPr lvl="1"/>
            <a:endParaRPr lang="en-US" sz="2000" dirty="0"/>
          </a:p>
          <a:p>
            <a:r>
              <a:rPr lang="en-US" sz="2800" dirty="0" smtClean="0"/>
              <a:t>E.g., r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wins in 74% of samples</a:t>
            </a:r>
          </a:p>
          <a:p>
            <a:pPr lvl="1"/>
            <a:r>
              <a:rPr lang="en-US" sz="2400" dirty="0" smtClean="0"/>
              <a:t>Suppose we know 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&gt; r</a:t>
            </a:r>
            <a:r>
              <a:rPr lang="en-US" sz="2400" baseline="-25000" dirty="0" smtClean="0"/>
              <a:t>2</a:t>
            </a:r>
          </a:p>
          <a:p>
            <a:pPr lvl="1"/>
            <a:r>
              <a:rPr lang="en-US" sz="2400" dirty="0" smtClean="0"/>
              <a:t>We’d make the wrong conclusion 26% of the time</a:t>
            </a:r>
          </a:p>
          <a:p>
            <a:pPr lvl="1"/>
            <a:r>
              <a:rPr lang="en-US" sz="2400" dirty="0" smtClean="0"/>
              <a:t>More queries = higher confidence (more consistent)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99198" y="6412468"/>
            <a:ext cx="2516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Efron</a:t>
            </a:r>
            <a:r>
              <a:rPr lang="en-US" dirty="0" smtClean="0"/>
              <a:t> &amp; </a:t>
            </a:r>
            <a:r>
              <a:rPr lang="en-US" dirty="0" err="1" smtClean="0"/>
              <a:t>Tibshirani</a:t>
            </a:r>
            <a:r>
              <a:rPr lang="en-US" dirty="0" smtClean="0"/>
              <a:t> 1993]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029200" y="1393364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5638800" y="1393364"/>
            <a:ext cx="4572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393364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858000" y="1393364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48400" y="22332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6858000" y="22332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0" name="Rectangle 39"/>
          <p:cNvSpPr/>
          <p:nvPr/>
        </p:nvSpPr>
        <p:spPr>
          <a:xfrm>
            <a:off x="7467600" y="22332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077200" y="22332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48400" y="4443059"/>
            <a:ext cx="4572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58000" y="44430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4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467600" y="44430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077200" y="4443059"/>
            <a:ext cx="4572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6" name="Rectangle 45"/>
          <p:cNvSpPr/>
          <p:nvPr/>
        </p:nvSpPr>
        <p:spPr>
          <a:xfrm>
            <a:off x="6248400" y="28428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858000" y="28428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467600" y="28428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49" name="Rectangle 48"/>
          <p:cNvSpPr/>
          <p:nvPr/>
        </p:nvSpPr>
        <p:spPr>
          <a:xfrm>
            <a:off x="8077200" y="2842859"/>
            <a:ext cx="4572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50" name="Rectangle 49"/>
          <p:cNvSpPr/>
          <p:nvPr/>
        </p:nvSpPr>
        <p:spPr>
          <a:xfrm>
            <a:off x="6248400" y="34524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3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858000" y="34524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2" name="Rectangle 51"/>
          <p:cNvSpPr/>
          <p:nvPr/>
        </p:nvSpPr>
        <p:spPr>
          <a:xfrm>
            <a:off x="7467600" y="34524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/>
              <a:t>3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077200" y="3452459"/>
            <a:ext cx="457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54" name="TextBox 53"/>
          <p:cNvSpPr txBox="1"/>
          <p:nvPr/>
        </p:nvSpPr>
        <p:spPr>
          <a:xfrm rot="5400000">
            <a:off x="7268881" y="3843047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0824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Significance Testing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other statistical tests exist</a:t>
            </a:r>
          </a:p>
          <a:p>
            <a:pPr lvl="1"/>
            <a:r>
              <a:rPr lang="en-US" dirty="0" smtClean="0"/>
              <a:t>Assumes a dataset sample from a population</a:t>
            </a:r>
          </a:p>
          <a:p>
            <a:pPr lvl="2"/>
            <a:r>
              <a:rPr lang="en-US" dirty="0" smtClean="0"/>
              <a:t>Query logs with clicks</a:t>
            </a:r>
          </a:p>
          <a:p>
            <a:pPr lvl="1"/>
            <a:r>
              <a:rPr lang="en-US" dirty="0" smtClean="0"/>
              <a:t>Tests on a measured quantity</a:t>
            </a:r>
          </a:p>
          <a:p>
            <a:pPr lvl="2"/>
            <a:r>
              <a:rPr lang="en-US" dirty="0" smtClean="0"/>
              <a:t>Each query has signed score indicating preference</a:t>
            </a:r>
          </a:p>
          <a:p>
            <a:pPr lvl="2"/>
            <a:r>
              <a:rPr lang="en-US" dirty="0" smtClean="0"/>
              <a:t>Is the aggregate score noticeably different from 0?</a:t>
            </a:r>
          </a:p>
          <a:p>
            <a:pPr lvl="2"/>
            <a:endParaRPr lang="en-US" sz="1000" dirty="0" smtClean="0"/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More sensitive binomial tests</a:t>
            </a:r>
          </a:p>
          <a:p>
            <a:pPr lvl="1"/>
            <a:r>
              <a:rPr lang="en-US" i="1" dirty="0" smtClean="0"/>
              <a:t>t</a:t>
            </a:r>
            <a:r>
              <a:rPr lang="en-US" dirty="0" smtClean="0"/>
              <a:t>-Test</a:t>
            </a:r>
          </a:p>
          <a:p>
            <a:pPr lvl="1"/>
            <a:endParaRPr lang="en-US" dirty="0" smtClean="0"/>
          </a:p>
          <a:p>
            <a:pPr lvl="1"/>
            <a:r>
              <a:rPr lang="en-US" sz="2000" dirty="0" smtClean="0"/>
              <a:t>Also see [</a:t>
            </a:r>
            <a:r>
              <a:rPr lang="en-US" sz="2000" dirty="0" err="1" smtClean="0"/>
              <a:t>Smucker</a:t>
            </a:r>
            <a:r>
              <a:rPr lang="en-US" sz="2000" dirty="0" smtClean="0"/>
              <a:t> et al., 2009] for another comparison of various statistical tests</a:t>
            </a:r>
          </a:p>
        </p:txBody>
      </p:sp>
    </p:spTree>
    <p:extLst>
      <p:ext uri="{BB962C8B-B14F-4D97-AF65-F5344CB8AC3E}">
        <p14:creationId xmlns:p14="http://schemas.microsoft.com/office/powerpoint/2010/main" val="192450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Evaluation Demo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4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Summary of Part 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Provided a recipe for evaluation</a:t>
            </a:r>
          </a:p>
          <a:p>
            <a:pPr lvl="1"/>
            <a:r>
              <a:rPr lang="en-US" sz="2400" dirty="0" smtClean="0"/>
              <a:t>Blind test, minimally disruptive of natural usage context</a:t>
            </a:r>
          </a:p>
          <a:p>
            <a:pPr lvl="1"/>
            <a:r>
              <a:rPr lang="en-US" sz="2400" dirty="0" smtClean="0"/>
              <a:t>A number of implementation alternatives reviewed</a:t>
            </a:r>
          </a:p>
          <a:p>
            <a:pPr lvl="1"/>
            <a:r>
              <a:rPr lang="en-US" sz="2400" dirty="0" smtClean="0"/>
              <a:t>Proxy implementation presented</a:t>
            </a:r>
          </a:p>
          <a:p>
            <a:pPr lvl="1"/>
            <a:r>
              <a:rPr lang="en-US" sz="2400" dirty="0" smtClean="0"/>
              <a:t>Demonstration of logging, interleaving, and analysis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Interleaving reference implementation</a:t>
            </a:r>
          </a:p>
          <a:p>
            <a:pPr lvl="1"/>
            <a:r>
              <a:rPr lang="en-US" sz="2400" dirty="0" smtClean="0"/>
              <a:t>Combining document rankings</a:t>
            </a:r>
          </a:p>
          <a:p>
            <a:pPr lvl="1"/>
            <a:r>
              <a:rPr lang="en-US" sz="2400" dirty="0" smtClean="0"/>
              <a:t>Credit assignment</a:t>
            </a:r>
          </a:p>
          <a:p>
            <a:pPr lvl="1"/>
            <a:endParaRPr lang="en-US" sz="2200" dirty="0" smtClean="0"/>
          </a:p>
          <a:p>
            <a:r>
              <a:rPr lang="en-US" sz="2800" dirty="0" smtClean="0"/>
              <a:t>Overview of significance testing</a:t>
            </a:r>
          </a:p>
          <a:p>
            <a:pPr marL="0" indent="0">
              <a:buNone/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354306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Practical Online Retrieval Evaluation</a:t>
            </a:r>
            <a:br>
              <a:rPr lang="en-US" dirty="0" smtClean="0"/>
            </a:br>
            <a:r>
              <a:rPr lang="en-US" dirty="0" smtClean="0"/>
              <a:t>Part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Filip</a:t>
            </a:r>
            <a:r>
              <a:rPr lang="en-US" dirty="0" smtClean="0"/>
              <a:t> </a:t>
            </a:r>
            <a:r>
              <a:rPr lang="en-US" dirty="0" err="1" smtClean="0"/>
              <a:t>Radlinski</a:t>
            </a:r>
            <a:r>
              <a:rPr lang="en-US" dirty="0" smtClean="0"/>
              <a:t> (Microsoft)</a:t>
            </a:r>
          </a:p>
          <a:p>
            <a:r>
              <a:rPr lang="en-US" dirty="0" err="1" smtClean="0"/>
              <a:t>Yisong</a:t>
            </a:r>
            <a:r>
              <a:rPr lang="en-US" dirty="0" smtClean="0"/>
              <a:t> </a:t>
            </a:r>
            <a:r>
              <a:rPr lang="en-US" dirty="0" err="1" smtClean="0"/>
              <a:t>Yue</a:t>
            </a:r>
            <a:r>
              <a:rPr lang="en-US" dirty="0" smtClean="0"/>
              <a:t> (CMU)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2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Outline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Part 1 : Overview of Online Evaluation</a:t>
            </a:r>
            <a:endParaRPr lang="en-US" sz="900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1900" dirty="0" smtClean="0"/>
          </a:p>
          <a:p>
            <a:r>
              <a:rPr lang="en-US" sz="2800" b="1" dirty="0" smtClean="0">
                <a:solidFill>
                  <a:srgbClr val="0070C0"/>
                </a:solidFill>
              </a:rPr>
              <a:t>Part 2: End-to-End, From Design to Analysis</a:t>
            </a:r>
          </a:p>
          <a:p>
            <a:endParaRPr lang="en-US" sz="1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			(Break during Part 2)</a:t>
            </a:r>
          </a:p>
          <a:p>
            <a:endParaRPr lang="en-US" sz="16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Part 3: Open Problems in Click Evaluation</a:t>
            </a:r>
          </a:p>
          <a:p>
            <a:pPr lvl="1"/>
            <a:r>
              <a:rPr lang="en-US" sz="2400" dirty="0" smtClean="0"/>
              <a:t>Alternative interleaving algorithms</a:t>
            </a:r>
          </a:p>
          <a:p>
            <a:pPr lvl="1"/>
            <a:r>
              <a:rPr lang="en-US" sz="2400" dirty="0" smtClean="0"/>
              <a:t>Challenges in click interpretation</a:t>
            </a:r>
          </a:p>
          <a:p>
            <a:pPr lvl="1"/>
            <a:r>
              <a:rPr lang="en-US" sz="2400" dirty="0" smtClean="0"/>
              <a:t>Other sources of presentation bias</a:t>
            </a:r>
          </a:p>
          <a:p>
            <a:pPr lvl="1"/>
            <a:r>
              <a:rPr lang="en-US" sz="2400" dirty="0" smtClean="0"/>
              <a:t>Learning better click weighting</a:t>
            </a:r>
          </a:p>
          <a:p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Part 4: Connection to Optimization &amp; Learning</a:t>
            </a:r>
          </a:p>
        </p:txBody>
      </p:sp>
    </p:spTree>
    <p:extLst>
      <p:ext uri="{BB962C8B-B14F-4D97-AF65-F5344CB8AC3E}">
        <p14:creationId xmlns:p14="http://schemas.microsoft.com/office/powerpoint/2010/main" val="280793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Provide an overview of online evaluation </a:t>
            </a:r>
          </a:p>
          <a:p>
            <a:pPr lvl="1"/>
            <a:r>
              <a:rPr lang="en-US" dirty="0"/>
              <a:t>Online metrics: What works when (especially if you’re an academic)</a:t>
            </a:r>
          </a:p>
          <a:p>
            <a:pPr lvl="1"/>
            <a:r>
              <a:rPr lang="en-US" dirty="0" smtClean="0"/>
              <a:t>Interpreting user actions at the Document or Ranking level</a:t>
            </a:r>
          </a:p>
          <a:p>
            <a:pPr lvl="1"/>
            <a:r>
              <a:rPr lang="en-US" dirty="0" smtClean="0"/>
              <a:t>Experiment Design: Opportunities, biases</a:t>
            </a:r>
            <a:r>
              <a:rPr lang="en-US" dirty="0"/>
              <a:t> </a:t>
            </a:r>
            <a:r>
              <a:rPr lang="en-US" dirty="0" smtClean="0"/>
              <a:t>and challenges</a:t>
            </a:r>
          </a:p>
          <a:p>
            <a:pPr lvl="1"/>
            <a:endParaRPr lang="en-US" sz="1700" dirty="0" smtClean="0"/>
          </a:p>
          <a:p>
            <a:r>
              <a:rPr lang="en-US" b="1" dirty="0" smtClean="0"/>
              <a:t>Get you started in obtaining your own online data</a:t>
            </a:r>
          </a:p>
          <a:p>
            <a:pPr lvl="1"/>
            <a:r>
              <a:rPr lang="en-US" dirty="0" smtClean="0"/>
              <a:t>How to realistically “be the search engine”</a:t>
            </a:r>
          </a:p>
          <a:p>
            <a:pPr lvl="1"/>
            <a:r>
              <a:rPr lang="en-US" dirty="0" smtClean="0"/>
              <a:t>End-to-End: Design, Implementation, Recruitment and Analysis</a:t>
            </a:r>
          </a:p>
          <a:p>
            <a:pPr lvl="1"/>
            <a:r>
              <a:rPr lang="en-US" dirty="0" smtClean="0"/>
              <a:t>Overview of alternative approaches</a:t>
            </a:r>
          </a:p>
          <a:p>
            <a:pPr lvl="1"/>
            <a:endParaRPr lang="en-US" sz="1700" dirty="0" smtClean="0"/>
          </a:p>
          <a:p>
            <a:r>
              <a:rPr lang="en-US" b="1" dirty="0" smtClean="0"/>
              <a:t>Present interleaving for retrieval evaluation</a:t>
            </a:r>
          </a:p>
          <a:p>
            <a:pPr lvl="1"/>
            <a:r>
              <a:rPr lang="en-US" dirty="0" smtClean="0"/>
              <a:t>Describe one particular online evaluation approach in depth</a:t>
            </a:r>
          </a:p>
          <a:p>
            <a:pPr lvl="1"/>
            <a:r>
              <a:rPr lang="en-US" dirty="0" smtClean="0"/>
              <a:t>How it works, why it works and what to watch out for</a:t>
            </a:r>
          </a:p>
          <a:p>
            <a:pPr lvl="1"/>
            <a:r>
              <a:rPr lang="en-US" dirty="0" smtClean="0"/>
              <a:t>Provide a reference implementation</a:t>
            </a:r>
          </a:p>
          <a:p>
            <a:pPr lvl="1"/>
            <a:r>
              <a:rPr lang="en-US" dirty="0" smtClean="0"/>
              <a:t>Describe a number of open challenges</a:t>
            </a:r>
          </a:p>
          <a:p>
            <a:pPr lvl="1"/>
            <a:endParaRPr lang="en-US" sz="1700" dirty="0" smtClean="0"/>
          </a:p>
          <a:p>
            <a:r>
              <a:rPr lang="en-US" b="1" dirty="0" smtClean="0"/>
              <a:t>Quick overview of using your online data for learning</a:t>
            </a:r>
          </a:p>
        </p:txBody>
      </p:sp>
    </p:spTree>
    <p:extLst>
      <p:ext uri="{BB962C8B-B14F-4D97-AF65-F5344CB8AC3E}">
        <p14:creationId xmlns:p14="http://schemas.microsoft.com/office/powerpoint/2010/main" val="12076362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Alternative Interleaving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Goals of interleaving</a:t>
            </a:r>
          </a:p>
          <a:p>
            <a:pPr lvl="1"/>
            <a:r>
              <a:rPr lang="en-US" dirty="0" smtClean="0"/>
              <a:t>Paired test to maximize sensitivity</a:t>
            </a:r>
          </a:p>
          <a:p>
            <a:pPr lvl="1"/>
            <a:r>
              <a:rPr lang="en-US" dirty="0" smtClean="0"/>
              <a:t>Fair comparison to maximize reliability</a:t>
            </a:r>
          </a:p>
          <a:p>
            <a:pPr lvl="1"/>
            <a:endParaRPr lang="en-US" sz="1900" dirty="0"/>
          </a:p>
          <a:p>
            <a:r>
              <a:rPr lang="en-US" dirty="0" smtClean="0"/>
              <a:t>There are multiple ways to interleave rankings</a:t>
            </a:r>
            <a:endParaRPr lang="en-US" dirty="0"/>
          </a:p>
          <a:p>
            <a:pPr lvl="1"/>
            <a:r>
              <a:rPr lang="en-US" dirty="0" smtClean="0"/>
              <a:t>We saw Team-Draft Interleaving in Part 2.</a:t>
            </a:r>
          </a:p>
          <a:p>
            <a:pPr lvl="1"/>
            <a:r>
              <a:rPr lang="en-US" dirty="0" smtClean="0"/>
              <a:t>Another way is Balanced Interleaving</a:t>
            </a:r>
          </a:p>
          <a:p>
            <a:pPr lvl="1"/>
            <a:r>
              <a:rPr lang="en-US" sz="2200" dirty="0" smtClean="0"/>
              <a:t>Other methods exist, e.g., [He et al. 2009;  Hofmann et al. 2011b]</a:t>
            </a:r>
          </a:p>
          <a:p>
            <a:pPr lvl="1"/>
            <a:endParaRPr lang="en-US" sz="1900" dirty="0" smtClean="0"/>
          </a:p>
          <a:p>
            <a:r>
              <a:rPr lang="en-US" dirty="0" smtClean="0"/>
              <a:t>There are multiple ways to assign credit for clicks</a:t>
            </a:r>
          </a:p>
          <a:p>
            <a:pPr lvl="1"/>
            <a:r>
              <a:rPr lang="en-US" dirty="0" smtClean="0"/>
              <a:t>We’ll see what the parameters are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1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Balanced Interleaving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1142984"/>
            <a:ext cx="4000528" cy="329320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Ranking A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latin typeface="Calibri" pitchFamily="34" charset="0"/>
              </a:rPr>
              <a:t>Napa Valley – The authority for lodging...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</a:t>
            </a:r>
          </a:p>
          <a:p>
            <a:pPr marL="342900" indent="-342900">
              <a:buAutoNum type="arabicPeriod" startAt="2"/>
            </a:pPr>
            <a:r>
              <a:rPr lang="en-GB" sz="1600" dirty="0" smtClean="0">
                <a:latin typeface="Calibri" pitchFamily="34" charset="0"/>
              </a:rPr>
              <a:t>Napa Valley Wineries - Plan your wine...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www.napavalley.com/wineries</a:t>
            </a:r>
          </a:p>
          <a:p>
            <a:pPr marL="342900" indent="-342900">
              <a:buAutoNum type="arabicPeriod" startAt="3"/>
            </a:pPr>
            <a:r>
              <a:rPr lang="en-GB" sz="1600" dirty="0" smtClean="0">
                <a:latin typeface="Calibri" pitchFamily="34" charset="0"/>
              </a:rPr>
              <a:t>Napa Valley College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www.napavalley.edu/homex.asp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4.	Been There | Tips | Napa Valley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www.ivebeenthere.co.uk/tips/16681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5.	Napa Valley Wineries and Wine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www.napavintners.com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6.	Napa Country, California – Wikipedia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en.wikipedia.org/wiki/</a:t>
            </a:r>
            <a:r>
              <a:rPr lang="en-GB" sz="1600" dirty="0" err="1" smtClean="0">
                <a:latin typeface="Calibri" pitchFamily="34" charset="0"/>
              </a:rPr>
              <a:t>Napa_Valley</a:t>
            </a:r>
            <a:endParaRPr lang="en-GB" sz="1600" dirty="0" smtClean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1142984"/>
            <a:ext cx="3929122" cy="329320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Ranking B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1.	Napa Country, California – Wikipedia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en.wikipedia.org/wiki/</a:t>
            </a:r>
            <a:r>
              <a:rPr lang="en-GB" sz="1600" dirty="0" err="1" smtClean="0">
                <a:latin typeface="Calibri" pitchFamily="34" charset="0"/>
              </a:rPr>
              <a:t>Napa_Valley</a:t>
            </a:r>
            <a:endParaRPr lang="en-GB" sz="1600" dirty="0" smtClean="0">
              <a:latin typeface="Calibri" pitchFamily="34" charset="0"/>
            </a:endParaRP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2.	Napa Valley – The authority for lodging...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3.	Napa: The Story of an American Eden...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books.google.co.uk/</a:t>
            </a:r>
            <a:r>
              <a:rPr lang="en-GB" sz="1600" dirty="0" err="1" smtClean="0">
                <a:latin typeface="Calibri" pitchFamily="34" charset="0"/>
              </a:rPr>
              <a:t>books?isbn</a:t>
            </a:r>
            <a:r>
              <a:rPr lang="en-GB" sz="1600" dirty="0" smtClean="0">
                <a:latin typeface="Calibri" pitchFamily="34" charset="0"/>
              </a:rPr>
              <a:t>=...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4.	Napa Valley Hotels – Bed and Breakfast...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www.napalinks.com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5.	NapaValley.org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www.napavalley.org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6.	The Napa Valley Marathon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www.napavalleymarathon.org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1736" y="3143248"/>
            <a:ext cx="4000528" cy="3714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643174" y="3429000"/>
            <a:ext cx="3857652" cy="5000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71736" y="3143248"/>
            <a:ext cx="4000528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Presented Ranking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latin typeface="Calibri" pitchFamily="34" charset="0"/>
              </a:rPr>
              <a:t>Napa Valley – The authority for lodging...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2.	Napa Country, California – Wikipedia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en.wikipedia.org/wiki/</a:t>
            </a:r>
            <a:r>
              <a:rPr lang="en-GB" sz="1600" dirty="0" err="1" smtClean="0">
                <a:latin typeface="Calibri" pitchFamily="34" charset="0"/>
              </a:rPr>
              <a:t>Napa_Valley</a:t>
            </a:r>
            <a:endParaRPr lang="en-GB" sz="1600" dirty="0" smtClean="0">
              <a:latin typeface="Calibri" pitchFamily="34" charset="0"/>
            </a:endParaRPr>
          </a:p>
          <a:p>
            <a:pPr marL="342900" indent="-342900">
              <a:buAutoNum type="arabicPeriod" startAt="3"/>
            </a:pPr>
            <a:r>
              <a:rPr lang="en-GB" sz="1600" dirty="0" smtClean="0">
                <a:latin typeface="Calibri" pitchFamily="34" charset="0"/>
              </a:rPr>
              <a:t>Napa Valley Wineries – Plan your wine...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www.napavalley.com/wineries</a:t>
            </a:r>
          </a:p>
          <a:p>
            <a:pPr marL="342900" indent="-342900">
              <a:buAutoNum type="arabicPeriod" startAt="4"/>
            </a:pPr>
            <a:r>
              <a:rPr lang="en-GB" sz="1600" dirty="0" smtClean="0">
                <a:latin typeface="Calibri" pitchFamily="34" charset="0"/>
              </a:rPr>
              <a:t>Napa Valley College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www.napavalley.edu/homex.asp</a:t>
            </a:r>
          </a:p>
          <a:p>
            <a:pPr marL="342900" indent="-342900">
              <a:buAutoNum type="arabicPeriod" startAt="5"/>
            </a:pPr>
            <a:r>
              <a:rPr lang="en-GB" sz="1600" dirty="0" smtClean="0">
                <a:latin typeface="Calibri" pitchFamily="34" charset="0"/>
              </a:rPr>
              <a:t>Napa: The Story of an American Eden...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books.google.co.uk/</a:t>
            </a:r>
            <a:r>
              <a:rPr lang="en-GB" sz="1600" dirty="0" err="1" smtClean="0">
                <a:latin typeface="Calibri" pitchFamily="34" charset="0"/>
              </a:rPr>
              <a:t>books?isbn</a:t>
            </a:r>
            <a:r>
              <a:rPr lang="en-GB" sz="1600" dirty="0" smtClean="0">
                <a:latin typeface="Calibri" pitchFamily="34" charset="0"/>
              </a:rPr>
              <a:t>=...</a:t>
            </a:r>
          </a:p>
          <a:p>
            <a:pPr marL="342900" indent="-342900">
              <a:buAutoNum type="arabicPeriod" startAt="6"/>
            </a:pPr>
            <a:r>
              <a:rPr lang="en-GB" sz="1600" dirty="0" smtClean="0">
                <a:latin typeface="Calibri" pitchFamily="34" charset="0"/>
              </a:rPr>
              <a:t>Been There | Tips | Napa Valley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www.ivebeenthere.co.uk/tips/16681</a:t>
            </a:r>
          </a:p>
          <a:p>
            <a:pPr marL="342900" indent="-342900">
              <a:buAutoNum type="arabicPeriod" startAt="7"/>
            </a:pPr>
            <a:r>
              <a:rPr lang="en-GB" sz="1600" dirty="0" smtClean="0">
                <a:latin typeface="Calibri" pitchFamily="34" charset="0"/>
              </a:rPr>
              <a:t>Napa Valley Hotels – Bed and Breakfast...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www.napalinks.com	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643438" y="1142984"/>
            <a:ext cx="500066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10800000">
            <a:off x="4000496" y="1142984"/>
            <a:ext cx="500066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643174" y="3429000"/>
            <a:ext cx="3857652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607700" y="6459959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Joachims</a:t>
            </a:r>
            <a:r>
              <a:rPr lang="en-US" dirty="0" smtClean="0"/>
              <a:t> ‘02]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5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66512E-7 L -0.00034 0.058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80204E-6 L 0 0.0753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66512E-7 L 5.55556E-7 0.0580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7539 L 0 0.1489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5804 L -0.00034 0.1290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4893 L 0 0.21184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5804 L 5.55556E-7 0.12904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12905 L -0.00035 0.1968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1184 L 0 0.2851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12905 L 5.55556E-7 0.19681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8515 L 0 0.35869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1" grpId="4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Balanced Interleaving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1142984"/>
            <a:ext cx="4000528" cy="329320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Ranking A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latin typeface="Calibri" pitchFamily="34" charset="0"/>
              </a:rPr>
              <a:t>Napa Valley – The authority for lodging...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</a:t>
            </a:r>
          </a:p>
          <a:p>
            <a:pPr marL="342900" indent="-342900">
              <a:buAutoNum type="arabicPeriod" startAt="2"/>
            </a:pPr>
            <a:r>
              <a:rPr lang="en-GB" sz="1600" dirty="0" smtClean="0">
                <a:latin typeface="Calibri" pitchFamily="34" charset="0"/>
              </a:rPr>
              <a:t>Napa Valley Wineries - Plan your wine...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www.napavalley.com/wineries</a:t>
            </a:r>
          </a:p>
          <a:p>
            <a:pPr marL="342900" indent="-342900">
              <a:buAutoNum type="arabicPeriod" startAt="3"/>
            </a:pPr>
            <a:r>
              <a:rPr lang="en-GB" sz="1600" dirty="0" smtClean="0">
                <a:latin typeface="Calibri" pitchFamily="34" charset="0"/>
              </a:rPr>
              <a:t>Napa Valley College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www.napavalley.edu/homex.asp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4.	Been There | Tips | Napa Valley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www.ivebeenthere.co.uk/tips/16681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5.	Napa Valley Wineries and Wine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www.napavintners.com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6.	Napa Country, California – Wikipedia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en.wikipedia.org/wiki/</a:t>
            </a:r>
            <a:r>
              <a:rPr lang="en-GB" sz="1600" dirty="0" err="1" smtClean="0">
                <a:latin typeface="Calibri" pitchFamily="34" charset="0"/>
              </a:rPr>
              <a:t>Napa_Valley</a:t>
            </a:r>
            <a:endParaRPr lang="en-GB" sz="1600" dirty="0" smtClean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1142984"/>
            <a:ext cx="3929122" cy="329320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Ranking B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1.	Napa Country, California – Wikipedia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en.wikipedia.org/wiki/</a:t>
            </a:r>
            <a:r>
              <a:rPr lang="en-GB" sz="1600" dirty="0" err="1" smtClean="0">
                <a:latin typeface="Calibri" pitchFamily="34" charset="0"/>
              </a:rPr>
              <a:t>Napa_Valley</a:t>
            </a:r>
            <a:endParaRPr lang="en-GB" sz="1600" dirty="0" smtClean="0">
              <a:latin typeface="Calibri" pitchFamily="34" charset="0"/>
            </a:endParaRP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2.	Napa Valley – The authority for lodging...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3.	Napa: The Story of an American Eden...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books.google.co.uk/</a:t>
            </a:r>
            <a:r>
              <a:rPr lang="en-GB" sz="1600" dirty="0" err="1" smtClean="0">
                <a:latin typeface="Calibri" pitchFamily="34" charset="0"/>
              </a:rPr>
              <a:t>books?isbn</a:t>
            </a:r>
            <a:r>
              <a:rPr lang="en-GB" sz="1600" dirty="0" smtClean="0">
                <a:latin typeface="Calibri" pitchFamily="34" charset="0"/>
              </a:rPr>
              <a:t>=...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4.	Napa Valley Hotels – Bed and Breakfast...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www.napalinks.com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5.	NapaValley.org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www.napavalley.org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6.	The Napa Valley Marathon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www.napavalleymarathon.org</a:t>
            </a:r>
            <a:endParaRPr lang="en-GB" sz="1600" dirty="0">
              <a:latin typeface="Calibr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2916230"/>
            <a:ext cx="421481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14876" y="2928934"/>
            <a:ext cx="42862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63785" y="3143248"/>
            <a:ext cx="4000528" cy="2805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[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571736" y="4429132"/>
            <a:ext cx="4000528" cy="5000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571736" y="3929066"/>
            <a:ext cx="4000528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571736" y="5357826"/>
            <a:ext cx="4000528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571736" y="4929198"/>
            <a:ext cx="4000528" cy="5000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571736" y="6357958"/>
            <a:ext cx="4000528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571736" y="3429000"/>
            <a:ext cx="4000528" cy="500066"/>
          </a:xfrm>
          <a:prstGeom prst="rect">
            <a:avLst/>
          </a:prstGeom>
          <a:gradFill flip="none" rotWithShape="1">
            <a:gsLst>
              <a:gs pos="51000">
                <a:schemeClr val="accent1"/>
              </a:gs>
              <a:gs pos="49000">
                <a:srgbClr val="92D050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63785" y="3148596"/>
            <a:ext cx="4000528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Presented Ranking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latin typeface="Calibri" pitchFamily="34" charset="0"/>
              </a:rPr>
              <a:t>Napa Valley – The authority for lodging...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2.	Napa Country, California – Wikipedia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en.wikipedia.org/wiki/</a:t>
            </a:r>
            <a:r>
              <a:rPr lang="en-GB" sz="1600" dirty="0" err="1" smtClean="0">
                <a:latin typeface="Calibri" pitchFamily="34" charset="0"/>
              </a:rPr>
              <a:t>Napa_Valley</a:t>
            </a:r>
            <a:endParaRPr lang="en-GB" sz="1600" dirty="0" smtClean="0">
              <a:latin typeface="Calibri" pitchFamily="34" charset="0"/>
            </a:endParaRPr>
          </a:p>
          <a:p>
            <a:pPr marL="342900" indent="-342900">
              <a:buAutoNum type="arabicPeriod" startAt="3"/>
            </a:pPr>
            <a:r>
              <a:rPr lang="en-GB" sz="1600" dirty="0" smtClean="0">
                <a:latin typeface="Calibri" pitchFamily="34" charset="0"/>
              </a:rPr>
              <a:t>Napa Valley Wineries – Plan your wine...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www.napavalley.com/wineries</a:t>
            </a:r>
          </a:p>
          <a:p>
            <a:pPr marL="342900" indent="-342900">
              <a:buAutoNum type="arabicPeriod" startAt="4"/>
            </a:pPr>
            <a:r>
              <a:rPr lang="en-GB" sz="1600" dirty="0" smtClean="0">
                <a:latin typeface="Calibri" pitchFamily="34" charset="0"/>
              </a:rPr>
              <a:t>Napa Valley College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www.napavalley.edu/homex.asp</a:t>
            </a:r>
          </a:p>
          <a:p>
            <a:pPr marL="342900" indent="-342900">
              <a:buAutoNum type="arabicPeriod" startAt="5"/>
            </a:pPr>
            <a:r>
              <a:rPr lang="en-GB" sz="1600" dirty="0" smtClean="0">
                <a:latin typeface="Calibri" pitchFamily="34" charset="0"/>
              </a:rPr>
              <a:t>Napa: The Story of an American Eden...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books.google.co.uk/</a:t>
            </a:r>
            <a:r>
              <a:rPr lang="en-GB" sz="1600" dirty="0" err="1" smtClean="0">
                <a:latin typeface="Calibri" pitchFamily="34" charset="0"/>
              </a:rPr>
              <a:t>books?isbn</a:t>
            </a:r>
            <a:r>
              <a:rPr lang="en-GB" sz="1600" dirty="0" smtClean="0">
                <a:latin typeface="Calibri" pitchFamily="34" charset="0"/>
              </a:rPr>
              <a:t>=...</a:t>
            </a:r>
          </a:p>
          <a:p>
            <a:pPr marL="342900" indent="-342900">
              <a:buAutoNum type="arabicPeriod" startAt="6"/>
            </a:pPr>
            <a:r>
              <a:rPr lang="en-GB" sz="1600" dirty="0" smtClean="0">
                <a:latin typeface="Calibri" pitchFamily="34" charset="0"/>
              </a:rPr>
              <a:t>Been There | Tips | Napa Valley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www.ivebeenthere.co.uk/tips/16681</a:t>
            </a:r>
          </a:p>
          <a:p>
            <a:pPr marL="342900" indent="-342900">
              <a:buAutoNum type="arabicPeriod" startAt="7"/>
            </a:pPr>
            <a:r>
              <a:rPr lang="en-GB" sz="1600" dirty="0" smtClean="0">
                <a:latin typeface="Calibri" pitchFamily="34" charset="0"/>
              </a:rPr>
              <a:t>Napa Valley Hotels – Bed and Breakfast...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www.napalinks.com	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14546" y="5857892"/>
            <a:ext cx="464347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63785" y="3429000"/>
            <a:ext cx="4000528" cy="500066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571736" y="5429264"/>
            <a:ext cx="4000528" cy="428628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563785" y="3429000"/>
            <a:ext cx="4000528" cy="500066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Explosion 1 26"/>
          <p:cNvSpPr/>
          <p:nvPr/>
        </p:nvSpPr>
        <p:spPr>
          <a:xfrm>
            <a:off x="6929454" y="873090"/>
            <a:ext cx="1878054" cy="912825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Winner!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Explosion 1 20"/>
          <p:cNvSpPr/>
          <p:nvPr/>
        </p:nvSpPr>
        <p:spPr>
          <a:xfrm rot="-1200000">
            <a:off x="6357950" y="5072074"/>
            <a:ext cx="1143008" cy="78581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Click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Explosion 1 19"/>
          <p:cNvSpPr/>
          <p:nvPr/>
        </p:nvSpPr>
        <p:spPr>
          <a:xfrm rot="-1200000">
            <a:off x="6314991" y="3172143"/>
            <a:ext cx="1143008" cy="78581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Click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07700" y="6459959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Joachims</a:t>
            </a:r>
            <a:r>
              <a:rPr lang="en-US" dirty="0" smtClean="0"/>
              <a:t> ‘02]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6152E-6 L 0.2559 -0.219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110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6152E-6 L -0.26389 -0.288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8834E-6 L 0.2559 -0.432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2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2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1" grpId="0" animBg="1"/>
      <p:bldP spid="20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Biases in Interleaving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interleaving approaches exhibit different properties in various corner cases</a:t>
            </a:r>
          </a:p>
          <a:p>
            <a:endParaRPr lang="en-US" dirty="0"/>
          </a:p>
          <a:p>
            <a:r>
              <a:rPr lang="en-US" dirty="0" smtClean="0"/>
              <a:t>Would random clicking consistently prefer one ranking over another?</a:t>
            </a:r>
          </a:p>
          <a:p>
            <a:endParaRPr lang="en-US" dirty="0" smtClean="0"/>
          </a:p>
          <a:p>
            <a:r>
              <a:rPr lang="en-US" dirty="0" smtClean="0"/>
              <a:t>Would rational clicking consistently prefer one ranking over another equally good 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Clicking is subtle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52309" y="1717819"/>
            <a:ext cx="691599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99792" y="1232756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Ranking 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41812" y="1232756"/>
            <a:ext cx="1412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Ranking B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79812" y="3501008"/>
            <a:ext cx="2872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Balanced Interleaving</a:t>
            </a:r>
            <a:endParaRPr lang="en-US" sz="2400" dirty="0"/>
          </a:p>
        </p:txBody>
      </p:sp>
      <p:sp>
        <p:nvSpPr>
          <p:cNvPr id="15" name="Right Arrow 14"/>
          <p:cNvSpPr/>
          <p:nvPr/>
        </p:nvSpPr>
        <p:spPr>
          <a:xfrm>
            <a:off x="2487758" y="1723023"/>
            <a:ext cx="500066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052309" y="2308749"/>
            <a:ext cx="691599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52309" y="2888940"/>
            <a:ext cx="691599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02294" y="2308749"/>
            <a:ext cx="691599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337744" y="1728227"/>
            <a:ext cx="500066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902295" y="2888940"/>
            <a:ext cx="691599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02295" y="1723023"/>
            <a:ext cx="691599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02498" y="4039508"/>
            <a:ext cx="691599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02498" y="4593704"/>
            <a:ext cx="691599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02497" y="5132040"/>
            <a:ext cx="691599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xplosion 1 28"/>
          <p:cNvSpPr/>
          <p:nvPr/>
        </p:nvSpPr>
        <p:spPr>
          <a:xfrm rot="-1200000">
            <a:off x="4920574" y="3986832"/>
            <a:ext cx="935030" cy="52214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Click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840348" y="4056871"/>
            <a:ext cx="1900004" cy="369332"/>
            <a:chOff x="5840348" y="4272895"/>
            <a:chExt cx="1900004" cy="369332"/>
          </a:xfrm>
        </p:grpSpPr>
        <p:sp>
          <p:nvSpPr>
            <p:cNvPr id="28" name="Right Arrow 27"/>
            <p:cNvSpPr/>
            <p:nvPr/>
          </p:nvSpPr>
          <p:spPr>
            <a:xfrm>
              <a:off x="5840348" y="4384609"/>
              <a:ext cx="274250" cy="17381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41837" y="4272895"/>
              <a:ext cx="1598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Ranking A wins</a:t>
              </a:r>
              <a:endParaRPr lang="en-US" dirty="0"/>
            </a:p>
          </p:txBody>
        </p:sp>
      </p:grpSp>
      <p:sp>
        <p:nvSpPr>
          <p:cNvPr id="32" name="Explosion 1 31"/>
          <p:cNvSpPr/>
          <p:nvPr/>
        </p:nvSpPr>
        <p:spPr>
          <a:xfrm rot="-1200000">
            <a:off x="4921882" y="4562896"/>
            <a:ext cx="935030" cy="52214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Click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841656" y="4632935"/>
            <a:ext cx="1891989" cy="369332"/>
            <a:chOff x="5841656" y="4848959"/>
            <a:chExt cx="1891989" cy="369332"/>
          </a:xfrm>
        </p:grpSpPr>
        <p:sp>
          <p:nvSpPr>
            <p:cNvPr id="31" name="Right Arrow 30"/>
            <p:cNvSpPr/>
            <p:nvPr/>
          </p:nvSpPr>
          <p:spPr>
            <a:xfrm>
              <a:off x="5841656" y="4960673"/>
              <a:ext cx="274250" cy="17381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43145" y="4848959"/>
              <a:ext cx="1590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Ranking B wins</a:t>
              </a:r>
              <a:endParaRPr lang="en-US" dirty="0"/>
            </a:p>
          </p:txBody>
        </p:sp>
      </p:grpSp>
      <p:sp>
        <p:nvSpPr>
          <p:cNvPr id="35" name="Explosion 1 34"/>
          <p:cNvSpPr/>
          <p:nvPr/>
        </p:nvSpPr>
        <p:spPr>
          <a:xfrm rot="-1200000">
            <a:off x="4927763" y="5099729"/>
            <a:ext cx="935030" cy="52214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Click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847537" y="5169768"/>
            <a:ext cx="1900004" cy="369332"/>
            <a:chOff x="5847537" y="5385792"/>
            <a:chExt cx="1900004" cy="369332"/>
          </a:xfrm>
        </p:grpSpPr>
        <p:sp>
          <p:nvSpPr>
            <p:cNvPr id="34" name="Right Arrow 33"/>
            <p:cNvSpPr/>
            <p:nvPr/>
          </p:nvSpPr>
          <p:spPr>
            <a:xfrm>
              <a:off x="5847537" y="5497506"/>
              <a:ext cx="274250" cy="17381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49026" y="5385792"/>
              <a:ext cx="1598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Ranking A wins</a:t>
              </a:r>
              <a:endParaRPr lang="en-US" dirty="0"/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2193394" y="2239280"/>
            <a:ext cx="421481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193394" y="2815344"/>
            <a:ext cx="421481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985502" y="5949280"/>
            <a:ext cx="541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Random clicks          A wins 2/3 of the time</a:t>
            </a:r>
            <a:endParaRPr lang="en-US" sz="2400" dirty="0"/>
          </a:p>
        </p:txBody>
      </p:sp>
      <p:sp>
        <p:nvSpPr>
          <p:cNvPr id="43" name="Right Arrow 42"/>
          <p:cNvSpPr/>
          <p:nvPr/>
        </p:nvSpPr>
        <p:spPr>
          <a:xfrm>
            <a:off x="4026549" y="6093205"/>
            <a:ext cx="274250" cy="17381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1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6176E-6 L -0.00156 0.0862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43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6176E-6 L -0.00156 0.0862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43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8628 L -0.00156 0.1649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8628 L -0.00156 0.1649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21" grpId="0" animBg="1"/>
      <p:bldP spid="21" grpId="1" animBg="1"/>
      <p:bldP spid="21" grpId="2" animBg="1"/>
      <p:bldP spid="24" grpId="0" animBg="1"/>
      <p:bldP spid="25" grpId="0" animBg="1"/>
      <p:bldP spid="26" grpId="0" animBg="1"/>
      <p:bldP spid="29" grpId="0" animBg="1"/>
      <p:bldP spid="29" grpId="1" animBg="1"/>
      <p:bldP spid="29" grpId="2" animBg="1"/>
      <p:bldP spid="32" grpId="0" animBg="1"/>
      <p:bldP spid="32" grpId="1" animBg="1"/>
      <p:bldP spid="32" grpId="2" animBg="1"/>
      <p:bldP spid="35" grpId="0" animBg="1"/>
      <p:bldP spid="35" grpId="1" animBg="1"/>
      <p:bldP spid="42" grpId="0"/>
      <p:bldP spid="43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Clicking is subtle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52309" y="1717819"/>
            <a:ext cx="691599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99792" y="1232756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Ranking 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41812" y="1232756"/>
            <a:ext cx="1412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Ranking B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79812" y="3501008"/>
            <a:ext cx="2872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Balanced Interleaving</a:t>
            </a:r>
            <a:endParaRPr lang="en-US" sz="2400" dirty="0"/>
          </a:p>
        </p:txBody>
      </p:sp>
      <p:sp>
        <p:nvSpPr>
          <p:cNvPr id="15" name="Right Arrow 14"/>
          <p:cNvSpPr/>
          <p:nvPr/>
        </p:nvSpPr>
        <p:spPr>
          <a:xfrm>
            <a:off x="2487758" y="1723023"/>
            <a:ext cx="500066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052309" y="2308749"/>
            <a:ext cx="691599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52309" y="2888940"/>
            <a:ext cx="691599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02294" y="2308749"/>
            <a:ext cx="691599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337744" y="1728227"/>
            <a:ext cx="500066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902295" y="2888940"/>
            <a:ext cx="691599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02295" y="1723023"/>
            <a:ext cx="691599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02498" y="4589001"/>
            <a:ext cx="691599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02498" y="4044777"/>
            <a:ext cx="691599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02497" y="5132040"/>
            <a:ext cx="691599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xplosion 1 28"/>
          <p:cNvSpPr/>
          <p:nvPr/>
        </p:nvSpPr>
        <p:spPr>
          <a:xfrm rot="-1200000">
            <a:off x="4920574" y="4519104"/>
            <a:ext cx="935030" cy="52214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Click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840348" y="4589143"/>
            <a:ext cx="1900004" cy="369332"/>
            <a:chOff x="5840348" y="4272895"/>
            <a:chExt cx="1900004" cy="369332"/>
          </a:xfrm>
        </p:grpSpPr>
        <p:sp>
          <p:nvSpPr>
            <p:cNvPr id="28" name="Right Arrow 27"/>
            <p:cNvSpPr/>
            <p:nvPr/>
          </p:nvSpPr>
          <p:spPr>
            <a:xfrm>
              <a:off x="5840348" y="4384609"/>
              <a:ext cx="274250" cy="17381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41837" y="4272895"/>
              <a:ext cx="1598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Ranking A wins</a:t>
              </a:r>
              <a:endParaRPr lang="en-US" dirty="0"/>
            </a:p>
          </p:txBody>
        </p:sp>
      </p:grpSp>
      <p:sp>
        <p:nvSpPr>
          <p:cNvPr id="32" name="Explosion 1 31"/>
          <p:cNvSpPr/>
          <p:nvPr/>
        </p:nvSpPr>
        <p:spPr>
          <a:xfrm rot="-1200000">
            <a:off x="4921882" y="3948736"/>
            <a:ext cx="935030" cy="52214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Click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841656" y="4018775"/>
            <a:ext cx="1891989" cy="369332"/>
            <a:chOff x="5841656" y="4848959"/>
            <a:chExt cx="1891989" cy="369332"/>
          </a:xfrm>
        </p:grpSpPr>
        <p:sp>
          <p:nvSpPr>
            <p:cNvPr id="31" name="Right Arrow 30"/>
            <p:cNvSpPr/>
            <p:nvPr/>
          </p:nvSpPr>
          <p:spPr>
            <a:xfrm>
              <a:off x="5841656" y="4960673"/>
              <a:ext cx="274250" cy="17381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43145" y="4848959"/>
              <a:ext cx="1590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Ranking B wins</a:t>
              </a:r>
              <a:endParaRPr lang="en-US" dirty="0"/>
            </a:p>
          </p:txBody>
        </p:sp>
      </p:grpSp>
      <p:sp>
        <p:nvSpPr>
          <p:cNvPr id="35" name="Explosion 1 34"/>
          <p:cNvSpPr/>
          <p:nvPr/>
        </p:nvSpPr>
        <p:spPr>
          <a:xfrm rot="-1200000">
            <a:off x="4927763" y="5099729"/>
            <a:ext cx="935030" cy="52214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Click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847537" y="5169768"/>
            <a:ext cx="1900004" cy="369332"/>
            <a:chOff x="5847537" y="5385792"/>
            <a:chExt cx="1900004" cy="369332"/>
          </a:xfrm>
        </p:grpSpPr>
        <p:sp>
          <p:nvSpPr>
            <p:cNvPr id="34" name="Right Arrow 33"/>
            <p:cNvSpPr/>
            <p:nvPr/>
          </p:nvSpPr>
          <p:spPr>
            <a:xfrm>
              <a:off x="5847537" y="5497506"/>
              <a:ext cx="274250" cy="17381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49026" y="5385792"/>
              <a:ext cx="1598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Ranking A wins</a:t>
              </a:r>
              <a:endParaRPr lang="en-US" dirty="0"/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2193394" y="2239280"/>
            <a:ext cx="421481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193394" y="2815344"/>
            <a:ext cx="421481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985502" y="5949280"/>
            <a:ext cx="6229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Random clicks          A wins 2/3 of the time, again</a:t>
            </a:r>
            <a:endParaRPr lang="en-US" sz="2400" dirty="0"/>
          </a:p>
        </p:txBody>
      </p:sp>
      <p:sp>
        <p:nvSpPr>
          <p:cNvPr id="43" name="Right Arrow 42"/>
          <p:cNvSpPr/>
          <p:nvPr/>
        </p:nvSpPr>
        <p:spPr>
          <a:xfrm>
            <a:off x="4026549" y="6093205"/>
            <a:ext cx="274250" cy="17381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295636" y="6345324"/>
            <a:ext cx="6846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This affects Balanced, but not Team Draft interleaving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768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6176E-6 L -0.00156 0.0862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43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6176E-6 L -0.00156 0.0862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43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8628 L -0.00156 0.1649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8628 L -0.00156 0.1649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21" grpId="0" animBg="1"/>
      <p:bldP spid="21" grpId="1" animBg="1"/>
      <p:bldP spid="21" grpId="2" animBg="1"/>
      <p:bldP spid="24" grpId="0" animBg="1"/>
      <p:bldP spid="25" grpId="0" animBg="1"/>
      <p:bldP spid="26" grpId="0" animBg="1"/>
      <p:bldP spid="29" grpId="0" animBg="1"/>
      <p:bldP spid="29" grpId="1" animBg="1"/>
      <p:bldP spid="29" grpId="2" animBg="1"/>
      <p:bldP spid="32" grpId="0" animBg="1"/>
      <p:bldP spid="32" grpId="1" animBg="1"/>
      <p:bldP spid="32" grpId="2" animBg="1"/>
      <p:bldP spid="35" grpId="0" animBg="1"/>
      <p:bldP spid="35" grpId="1" animBg="1"/>
      <p:bldP spid="42" grpId="0"/>
      <p:bldP spid="43" grpId="0" animBg="1"/>
      <p:bldP spid="44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Clicking is subtle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87823" y="3789040"/>
            <a:ext cx="3105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Team Draft Interleaving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2015716" y="1922361"/>
            <a:ext cx="691599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49 %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015716" y="2512589"/>
            <a:ext cx="691599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49 %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015715" y="3102677"/>
            <a:ext cx="691599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2 %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99592" y="1356632"/>
            <a:ext cx="3331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One Query, Three Intents</a:t>
            </a:r>
            <a:endParaRPr lang="en-US" sz="24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820674" y="4604746"/>
            <a:ext cx="699098" cy="1468406"/>
            <a:chOff x="2512275" y="4521965"/>
            <a:chExt cx="699098" cy="1468406"/>
          </a:xfrm>
        </p:grpSpPr>
        <p:sp>
          <p:nvSpPr>
            <p:cNvPr id="39" name="Rectangle 38"/>
            <p:cNvSpPr/>
            <p:nvPr/>
          </p:nvSpPr>
          <p:spPr>
            <a:xfrm>
              <a:off x="2519774" y="4521965"/>
              <a:ext cx="691599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12275" y="5533171"/>
              <a:ext cx="691599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19774" y="5029115"/>
              <a:ext cx="691599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501235" y="4618876"/>
            <a:ext cx="699497" cy="1431399"/>
            <a:chOff x="5976156" y="4521965"/>
            <a:chExt cx="699497" cy="1431399"/>
          </a:xfrm>
        </p:grpSpPr>
        <p:sp>
          <p:nvSpPr>
            <p:cNvPr id="42" name="Rectangle 41"/>
            <p:cNvSpPr/>
            <p:nvPr/>
          </p:nvSpPr>
          <p:spPr>
            <a:xfrm>
              <a:off x="5982881" y="5013176"/>
              <a:ext cx="691599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76156" y="4521965"/>
              <a:ext cx="691599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984054" y="5496164"/>
              <a:ext cx="691599" cy="457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385858" y="4620685"/>
            <a:ext cx="691602" cy="1452467"/>
            <a:chOff x="3680746" y="4521965"/>
            <a:chExt cx="691602" cy="1452467"/>
          </a:xfrm>
        </p:grpSpPr>
        <p:sp>
          <p:nvSpPr>
            <p:cNvPr id="45" name="Rectangle 44"/>
            <p:cNvSpPr/>
            <p:nvPr/>
          </p:nvSpPr>
          <p:spPr>
            <a:xfrm>
              <a:off x="3680749" y="4521965"/>
              <a:ext cx="691599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80746" y="5517232"/>
              <a:ext cx="691599" cy="457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680749" y="5024028"/>
              <a:ext cx="691599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943547" y="4618876"/>
            <a:ext cx="691602" cy="1431399"/>
            <a:chOff x="4860029" y="4521965"/>
            <a:chExt cx="691602" cy="1431399"/>
          </a:xfrm>
        </p:grpSpPr>
        <p:sp>
          <p:nvSpPr>
            <p:cNvPr id="48" name="Rectangle 47"/>
            <p:cNvSpPr/>
            <p:nvPr/>
          </p:nvSpPr>
          <p:spPr>
            <a:xfrm>
              <a:off x="4860032" y="5013176"/>
              <a:ext cx="691599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60029" y="4521965"/>
              <a:ext cx="691599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60030" y="5496164"/>
              <a:ext cx="691599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998232" y="1394245"/>
            <a:ext cx="3254587" cy="2165632"/>
            <a:chOff x="4998232" y="1394245"/>
            <a:chExt cx="3254587" cy="2165632"/>
          </a:xfrm>
        </p:grpSpPr>
        <p:sp>
          <p:nvSpPr>
            <p:cNvPr id="4" name="Rectangle 3"/>
            <p:cNvSpPr/>
            <p:nvPr/>
          </p:nvSpPr>
          <p:spPr>
            <a:xfrm>
              <a:off x="5350749" y="1879308"/>
              <a:ext cx="691599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50749" y="2470238"/>
              <a:ext cx="691599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200767" y="2512589"/>
              <a:ext cx="691599" cy="457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200767" y="3102677"/>
              <a:ext cx="691599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98232" y="1394245"/>
              <a:ext cx="1423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Ranking A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40252" y="1394245"/>
              <a:ext cx="1412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Ranking B</a:t>
              </a:r>
              <a:endParaRPr lang="en-US" sz="24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50748" y="3102677"/>
              <a:ext cx="691599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192834" y="1879308"/>
              <a:ext cx="691599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561148" y="6074712"/>
            <a:ext cx="121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gets 50%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126332" y="6084004"/>
            <a:ext cx="121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gets 49%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684020" y="6084004"/>
            <a:ext cx="121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gets 50%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49606" y="6074712"/>
            <a:ext cx="121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gets 49%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211391" y="6345324"/>
            <a:ext cx="2656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Ranking B is better?</a:t>
            </a:r>
            <a:endParaRPr lang="en-US" sz="24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242838" y="4169785"/>
            <a:ext cx="6957929" cy="369332"/>
            <a:chOff x="242838" y="4169785"/>
            <a:chExt cx="6957929" cy="369332"/>
          </a:xfrm>
        </p:grpSpPr>
        <p:grpSp>
          <p:nvGrpSpPr>
            <p:cNvPr id="77" name="Group 76"/>
            <p:cNvGrpSpPr/>
            <p:nvPr/>
          </p:nvGrpSpPr>
          <p:grpSpPr>
            <a:xfrm>
              <a:off x="1792193" y="4222195"/>
              <a:ext cx="720080" cy="309228"/>
              <a:chOff x="1792193" y="4222195"/>
              <a:chExt cx="720080" cy="309228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1792193" y="4222195"/>
                <a:ext cx="324036" cy="3092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188237" y="4222195"/>
                <a:ext cx="324036" cy="3092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3341851" y="4222195"/>
              <a:ext cx="720080" cy="309228"/>
              <a:chOff x="1792193" y="4222195"/>
              <a:chExt cx="720080" cy="309228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792193" y="4222195"/>
                <a:ext cx="324036" cy="3092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188237" y="4222195"/>
                <a:ext cx="324036" cy="3092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4905283" y="4222195"/>
              <a:ext cx="720080" cy="309228"/>
              <a:chOff x="1792193" y="4222195"/>
              <a:chExt cx="720080" cy="309228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1792193" y="4222195"/>
                <a:ext cx="324036" cy="3092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188237" y="4222195"/>
                <a:ext cx="324036" cy="3092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480687" y="4219981"/>
              <a:ext cx="720080" cy="309228"/>
              <a:chOff x="1792193" y="4222195"/>
              <a:chExt cx="720080" cy="309228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1792193" y="4222195"/>
                <a:ext cx="324036" cy="3092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188237" y="4222195"/>
                <a:ext cx="324036" cy="3092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</a:t>
                </a:r>
                <a:endParaRPr lang="en-US" dirty="0"/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242838" y="4169785"/>
              <a:ext cx="13183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Coin Tosses: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76156" y="2915652"/>
            <a:ext cx="3088054" cy="371691"/>
            <a:chOff x="5976156" y="2915652"/>
            <a:chExt cx="3088054" cy="371691"/>
          </a:xfrm>
        </p:grpSpPr>
        <p:sp>
          <p:nvSpPr>
            <p:cNvPr id="3" name="TextBox 2"/>
            <p:cNvSpPr txBox="1"/>
            <p:nvPr/>
          </p:nvSpPr>
          <p:spPr>
            <a:xfrm>
              <a:off x="5976156" y="2918011"/>
              <a:ext cx="1215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98% happy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848364" y="2915652"/>
              <a:ext cx="1215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51% happy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7489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5" grpId="0"/>
      <p:bldP spid="60" grpId="0"/>
      <p:bldP spid="61" grpId="0"/>
      <p:bldP spid="62" grpId="0"/>
      <p:bldP spid="63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Biases in Interleaving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349829"/>
            <a:ext cx="8471284" cy="5211519"/>
          </a:xfrm>
        </p:spPr>
        <p:txBody>
          <a:bodyPr>
            <a:noAutofit/>
          </a:bodyPr>
          <a:lstStyle/>
          <a:p>
            <a:r>
              <a:rPr lang="en-US" dirty="0"/>
              <a:t>Both interleaving algorithms can be broken</a:t>
            </a:r>
          </a:p>
          <a:p>
            <a:pPr lvl="1"/>
            <a:r>
              <a:rPr lang="en-US" dirty="0"/>
              <a:t>These are contrived edge cases</a:t>
            </a:r>
          </a:p>
          <a:p>
            <a:pPr lvl="1"/>
            <a:r>
              <a:rPr lang="en-US" dirty="0"/>
              <a:t>If each edge case prefers for each ranker equally often, it doesn’t affect the outcome</a:t>
            </a:r>
          </a:p>
          <a:p>
            <a:pPr lvl="1"/>
            <a:endParaRPr lang="en-US" sz="1800" dirty="0"/>
          </a:p>
          <a:p>
            <a:r>
              <a:rPr lang="en-US" dirty="0"/>
              <a:t>These cases seem to have low impact across many real experiments</a:t>
            </a:r>
          </a:p>
          <a:p>
            <a:endParaRPr lang="en-US" sz="1800" dirty="0"/>
          </a:p>
          <a:p>
            <a:r>
              <a:rPr lang="en-US" b="1" dirty="0"/>
              <a:t>Open problem</a:t>
            </a:r>
            <a:r>
              <a:rPr lang="en-US" dirty="0"/>
              <a:t>: Does there exist an interleaving algorithm not subject to such edge cases?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5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Clicks versus 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205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Presentation bias affects clicks</a:t>
            </a:r>
          </a:p>
          <a:p>
            <a:pPr lvl="1"/>
            <a:r>
              <a:rPr lang="en-US" dirty="0" smtClean="0"/>
              <a:t>Interleaving addresses position bias</a:t>
            </a:r>
          </a:p>
          <a:p>
            <a:pPr lvl="1"/>
            <a:r>
              <a:rPr lang="en-US" dirty="0" smtClean="0"/>
              <a:t>Are there other important biasing effects?</a:t>
            </a:r>
          </a:p>
          <a:p>
            <a:endParaRPr lang="en-US" dirty="0" smtClean="0"/>
          </a:p>
          <a:p>
            <a:r>
              <a:rPr lang="en-US" dirty="0" smtClean="0"/>
              <a:t>Sometimes clicks ≠ relevance</a:t>
            </a:r>
          </a:p>
          <a:p>
            <a:pPr lvl="1"/>
            <a:r>
              <a:rPr lang="en-US" dirty="0" smtClean="0"/>
              <a:t>Sometimes the answer is in the snippet</a:t>
            </a:r>
          </a:p>
          <a:p>
            <a:pPr lvl="1"/>
            <a:r>
              <a:rPr lang="en-US" dirty="0" smtClean="0"/>
              <a:t>Otherwise, a click is the expectation of relevance</a:t>
            </a:r>
          </a:p>
          <a:p>
            <a:pPr lvl="2"/>
            <a:r>
              <a:rPr lang="en-US" dirty="0" smtClean="0"/>
              <a:t>Some snippets are misleading</a:t>
            </a:r>
          </a:p>
          <a:p>
            <a:pPr lvl="1"/>
            <a:r>
              <a:rPr lang="en-US" dirty="0" smtClean="0"/>
              <a:t>How do we define relevance?</a:t>
            </a:r>
          </a:p>
          <a:p>
            <a:pPr lvl="2"/>
            <a:r>
              <a:rPr lang="en-US" dirty="0" smtClean="0"/>
              <a:t>What people click on, or what the query means?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Result attractiveness also plays a role</a:t>
            </a:r>
          </a:p>
        </p:txBody>
      </p:sp>
    </p:spTree>
    <p:extLst>
      <p:ext uri="{BB962C8B-B14F-4D97-AF65-F5344CB8AC3E}">
        <p14:creationId xmlns:p14="http://schemas.microsoft.com/office/powerpoint/2010/main" val="172986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04764"/>
            <a:ext cx="668655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553200" y="6324600"/>
            <a:ext cx="2276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[</a:t>
            </a:r>
            <a:r>
              <a:rPr lang="en-US" dirty="0" err="1" smtClean="0"/>
              <a:t>Yue</a:t>
            </a:r>
            <a:r>
              <a:rPr lang="en-US" dirty="0" smtClean="0"/>
              <a:t> et al. 2010a]</a:t>
            </a: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 rot="-1200000">
            <a:off x="7621431" y="3465143"/>
            <a:ext cx="935030" cy="52214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Click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 rot="-1200000">
            <a:off x="7585427" y="1458404"/>
            <a:ext cx="935030" cy="52214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Click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Attractiveness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20269"/>
            <a:ext cx="8229600" cy="17970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Does the third result look more relevant?</a:t>
            </a:r>
          </a:p>
          <a:p>
            <a:pPr lvl="1"/>
            <a:r>
              <a:rPr lang="en-US" dirty="0" smtClean="0"/>
              <a:t>i.e., judging a book by its cover</a:t>
            </a:r>
            <a:endParaRPr lang="en-US" dirty="0"/>
          </a:p>
          <a:p>
            <a:pPr lvl="1"/>
            <a:endParaRPr lang="en-US" sz="1800" dirty="0" smtClean="0"/>
          </a:p>
          <a:p>
            <a:r>
              <a:rPr lang="en-US" dirty="0" smtClean="0"/>
              <a:t>Maybe 3rd result attracted more attention</a:t>
            </a:r>
          </a:p>
          <a:p>
            <a:pPr lvl="1"/>
            <a:r>
              <a:rPr lang="en-US" dirty="0" smtClean="0"/>
              <a:t>It contains more words, more bolded query terms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1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Part 1: Overview of Online Evaluation</a:t>
            </a:r>
          </a:p>
          <a:p>
            <a:pPr lvl="1"/>
            <a:r>
              <a:rPr lang="en-US" sz="2400" dirty="0" smtClean="0"/>
              <a:t>Things to measure (e.g. clicks, mouse movements)</a:t>
            </a:r>
          </a:p>
          <a:p>
            <a:pPr lvl="1"/>
            <a:r>
              <a:rPr lang="en-US" sz="2400" dirty="0" smtClean="0"/>
              <a:t>How to interpret feedback (absolute vs. relative)</a:t>
            </a:r>
          </a:p>
          <a:p>
            <a:pPr lvl="1"/>
            <a:r>
              <a:rPr lang="en-US" sz="2400" dirty="0" smtClean="0"/>
              <a:t>What works well in a small-scale setting?</a:t>
            </a:r>
          </a:p>
          <a:p>
            <a:pPr lvl="1"/>
            <a:endParaRPr lang="en-US" sz="1600" dirty="0" smtClean="0"/>
          </a:p>
          <a:p>
            <a:pPr lvl="1"/>
            <a:endParaRPr lang="en-US" sz="2000" dirty="0" smtClean="0"/>
          </a:p>
          <a:p>
            <a:r>
              <a:rPr lang="en-US" sz="2800" b="1" dirty="0" smtClean="0">
                <a:solidFill>
                  <a:srgbClr val="0070C0"/>
                </a:solidFill>
              </a:rPr>
              <a:t>Part 2: End-to-End, From Design to Analysis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		</a:t>
            </a:r>
            <a:r>
              <a:rPr lang="en-US" sz="2800" dirty="0"/>
              <a:t>	</a:t>
            </a:r>
            <a:r>
              <a:rPr lang="en-US" sz="2800" dirty="0" smtClean="0"/>
              <a:t>(Break during Part 2)</a:t>
            </a:r>
          </a:p>
          <a:p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Part 3: Open Problems in Click Evaluation</a:t>
            </a:r>
          </a:p>
          <a:p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Part 4: Connection to Optimization &amp; Learning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Recall: Document Level Comparisons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57502"/>
          </a:xfrm>
        </p:spPr>
        <p:txBody>
          <a:bodyPr>
            <a:normAutofit/>
          </a:bodyPr>
          <a:lstStyle/>
          <a:p>
            <a:r>
              <a:rPr lang="en-US" dirty="0" smtClean="0"/>
              <a:t>Randomly reorder pairs of documents</a:t>
            </a:r>
          </a:p>
          <a:p>
            <a:r>
              <a:rPr lang="en-US" dirty="0" smtClean="0"/>
              <a:t>Measure which is clicked more frequently when shown at lower rank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2428" y="3844641"/>
            <a:ext cx="1555389" cy="4608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 2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802427" y="4458005"/>
            <a:ext cx="1555389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 1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796042" y="5071369"/>
            <a:ext cx="1555389" cy="4608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810840" y="5684733"/>
            <a:ext cx="1555389" cy="4608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518829" y="3836635"/>
            <a:ext cx="1555389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 1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1504031" y="5065585"/>
            <a:ext cx="1555389" cy="4608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1518829" y="5680059"/>
            <a:ext cx="1555389" cy="4608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1514063" y="4451110"/>
            <a:ext cx="1555389" cy="4608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 2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314972" y="3432648"/>
            <a:ext cx="208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Half the time, show: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592185" y="3467303"/>
            <a:ext cx="216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other half, show:</a:t>
            </a:r>
            <a:endParaRPr lang="en-GB" dirty="0"/>
          </a:p>
        </p:txBody>
      </p:sp>
      <p:grpSp>
        <p:nvGrpSpPr>
          <p:cNvPr id="29" name="Group 28"/>
          <p:cNvGrpSpPr/>
          <p:nvPr/>
        </p:nvGrpSpPr>
        <p:grpSpPr>
          <a:xfrm>
            <a:off x="2997236" y="4358904"/>
            <a:ext cx="4128846" cy="555225"/>
            <a:chOff x="2997236" y="3375199"/>
            <a:chExt cx="4128846" cy="555225"/>
          </a:xfrm>
        </p:grpSpPr>
        <p:sp>
          <p:nvSpPr>
            <p:cNvPr id="26" name="Explosion 1 25"/>
            <p:cNvSpPr/>
            <p:nvPr/>
          </p:nvSpPr>
          <p:spPr>
            <a:xfrm rot="20400000">
              <a:off x="2997236" y="3375199"/>
              <a:ext cx="813047" cy="555224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tx1"/>
                  </a:solidFill>
                </a:rPr>
                <a:t>Click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Explosion 1 27"/>
            <p:cNvSpPr/>
            <p:nvPr/>
          </p:nvSpPr>
          <p:spPr>
            <a:xfrm rot="20400000">
              <a:off x="6313035" y="3375200"/>
              <a:ext cx="813047" cy="555224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tx1"/>
                  </a:solidFill>
                </a:rPr>
                <a:t>Click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Left-Right Arrow 29"/>
          <p:cNvSpPr/>
          <p:nvPr/>
        </p:nvSpPr>
        <p:spPr>
          <a:xfrm>
            <a:off x="3905661" y="4050355"/>
            <a:ext cx="2111274" cy="1172322"/>
          </a:xfrm>
          <a:prstGeom prst="leftRightArrow">
            <a:avLst>
              <a:gd name="adj1" fmla="val 62648"/>
              <a:gd name="adj2" fmla="val 3805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happens more often?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6377088" y="6157112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[Radlinski &amp; Joachims ‘07]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49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Bias due to Bolding in Title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566638"/>
            <a:ext cx="8229600" cy="4830763"/>
          </a:xfrm>
        </p:spPr>
        <p:txBody>
          <a:bodyPr>
            <a:noAutofit/>
          </a:bodyPr>
          <a:lstStyle/>
          <a:p>
            <a:endParaRPr lang="en-US" sz="3100" dirty="0" smtClean="0"/>
          </a:p>
          <a:p>
            <a:endParaRPr lang="en-US" sz="3100" dirty="0" smtClean="0"/>
          </a:p>
          <a:p>
            <a:endParaRPr lang="en-US" sz="3100" dirty="0" smtClean="0"/>
          </a:p>
          <a:p>
            <a:endParaRPr lang="en-US" sz="3100" dirty="0" smtClean="0"/>
          </a:p>
          <a:p>
            <a:endParaRPr lang="en-US" sz="2800" dirty="0" smtClean="0"/>
          </a:p>
          <a:p>
            <a:r>
              <a:rPr lang="en-US" sz="2400" dirty="0" smtClean="0"/>
              <a:t>Click frequency on adjacent results (randomly swapped)</a:t>
            </a:r>
          </a:p>
          <a:p>
            <a:r>
              <a:rPr lang="en-US" sz="2400" dirty="0" smtClean="0"/>
              <a:t>Click data collected from Google web search</a:t>
            </a:r>
          </a:p>
          <a:p>
            <a:r>
              <a:rPr lang="en-US" sz="2400" dirty="0" smtClean="0"/>
              <a:t>Bars should be equal if not biased</a:t>
            </a:r>
          </a:p>
          <a:p>
            <a:endParaRPr lang="en-US" sz="1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Suggests a method to correct for attractiveness bias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248400" cy="335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553200" y="6324600"/>
            <a:ext cx="2276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[</a:t>
            </a:r>
            <a:r>
              <a:rPr lang="en-US" dirty="0" err="1" smtClean="0"/>
              <a:t>Yue</a:t>
            </a:r>
            <a:r>
              <a:rPr lang="en-US" dirty="0" smtClean="0"/>
              <a:t> et al. 2010a]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4038600"/>
            <a:ext cx="2819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Rank  Pair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542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Assignment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59532" y="1600200"/>
            <a:ext cx="8532948" cy="4525963"/>
          </a:xfrm>
        </p:spPr>
        <p:txBody>
          <a:bodyPr/>
          <a:lstStyle/>
          <a:p>
            <a:r>
              <a:rPr lang="en-US" sz="2800" dirty="0" smtClean="0"/>
              <a:t>Not all clicks are created equal</a:t>
            </a:r>
          </a:p>
          <a:p>
            <a:pPr lvl="1"/>
            <a:r>
              <a:rPr lang="en-US" sz="2400" dirty="0" smtClean="0"/>
              <a:t>Most click evaluation usually just counts clicks as binary events</a:t>
            </a:r>
          </a:p>
          <a:p>
            <a:pPr lvl="1"/>
            <a:r>
              <a:rPr lang="en-US" sz="2400" dirty="0" smtClean="0"/>
              <a:t>Clicks can be weighted based on order, time spent, position…</a:t>
            </a:r>
          </a:p>
          <a:p>
            <a:endParaRPr lang="en-US" sz="2800" dirty="0" smtClean="0"/>
          </a:p>
          <a:p>
            <a:r>
              <a:rPr lang="en-US" sz="2800" b="1" dirty="0" smtClean="0"/>
              <a:t>Example: </a:t>
            </a:r>
            <a:r>
              <a:rPr lang="en-US" sz="2800" dirty="0" smtClean="0"/>
              <a:t>Interleaved query session with 2 clicks </a:t>
            </a:r>
          </a:p>
          <a:p>
            <a:pPr lvl="1"/>
            <a:r>
              <a:rPr lang="en-US" sz="2400" dirty="0" smtClean="0"/>
              <a:t>One click at rank 1 (from ranking A)</a:t>
            </a:r>
          </a:p>
          <a:p>
            <a:pPr lvl="1"/>
            <a:r>
              <a:rPr lang="en-US" sz="2400" dirty="0" smtClean="0"/>
              <a:t>Later click at rank 4 (from ranking B)</a:t>
            </a:r>
          </a:p>
          <a:p>
            <a:pPr lvl="1"/>
            <a:r>
              <a:rPr lang="en-US" sz="2400" dirty="0" smtClean="0"/>
              <a:t>Normally would count this query session as a tie</a:t>
            </a:r>
          </a:p>
        </p:txBody>
      </p:sp>
    </p:spTree>
    <p:extLst>
      <p:ext uri="{BB962C8B-B14F-4D97-AF65-F5344CB8AC3E}">
        <p14:creationId xmlns:p14="http://schemas.microsoft.com/office/powerpoint/2010/main" val="219398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Assignment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sz="2800" dirty="0"/>
              <a:t>Clicks need not be weighted equally in Interleaving evaluation</a:t>
            </a:r>
          </a:p>
          <a:p>
            <a:endParaRPr lang="en-US" sz="900" dirty="0"/>
          </a:p>
          <a:p>
            <a:r>
              <a:rPr lang="en-US" sz="2800" dirty="0"/>
              <a:t>Take this Team Draft interleaving:</a:t>
            </a:r>
          </a:p>
          <a:p>
            <a:pPr marL="0" indent="0">
              <a:buNone/>
            </a:pPr>
            <a:r>
              <a:rPr lang="en-US" sz="2800" dirty="0"/>
              <a:t>			  (this click was very likely)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 			  (yet the user clicked again)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en-US" sz="2800" dirty="0"/>
              <a:t>Is this a tie, </a:t>
            </a:r>
            <a:r>
              <a:rPr lang="en-US" sz="2800"/>
              <a:t>or should </a:t>
            </a:r>
            <a:r>
              <a:rPr lang="en-US" sz="2800" smtClean="0"/>
              <a:t>Ranking </a:t>
            </a:r>
            <a:r>
              <a:rPr lang="en-US" sz="2800" dirty="0"/>
              <a:t>B actually win here?</a:t>
            </a:r>
          </a:p>
          <a:p>
            <a:pPr lvl="1"/>
            <a:r>
              <a:rPr lang="en-US" sz="2400" dirty="0"/>
              <a:t>Rather than making something up, lets look at some 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19672" y="3248520"/>
            <a:ext cx="1746071" cy="2268712"/>
            <a:chOff x="3052307" y="3353002"/>
            <a:chExt cx="1746071" cy="2268712"/>
          </a:xfrm>
        </p:grpSpPr>
        <p:sp>
          <p:nvSpPr>
            <p:cNvPr id="4" name="Rectangle 3"/>
            <p:cNvSpPr/>
            <p:nvPr/>
          </p:nvSpPr>
          <p:spPr>
            <a:xfrm>
              <a:off x="3052308" y="3385477"/>
              <a:ext cx="691599" cy="457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52308" y="3967665"/>
              <a:ext cx="691599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52308" y="4549853"/>
              <a:ext cx="691599" cy="457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52307" y="5132040"/>
              <a:ext cx="691599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8" name="Explosion 1 7"/>
            <p:cNvSpPr/>
            <p:nvPr/>
          </p:nvSpPr>
          <p:spPr>
            <a:xfrm rot="-1200000">
              <a:off x="3863348" y="3353002"/>
              <a:ext cx="935030" cy="522149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Click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Explosion 1 8"/>
            <p:cNvSpPr/>
            <p:nvPr/>
          </p:nvSpPr>
          <p:spPr>
            <a:xfrm rot="-1200000">
              <a:off x="3863347" y="5099565"/>
              <a:ext cx="935030" cy="522149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Click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34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Assignment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73357"/>
            <a:ext cx="6095020" cy="4525963"/>
          </a:xfrm>
        </p:spPr>
        <p:txBody>
          <a:bodyPr/>
          <a:lstStyle/>
          <a:p>
            <a:r>
              <a:rPr lang="en-US" dirty="0" smtClean="0"/>
              <a:t>A simple test:</a:t>
            </a:r>
          </a:p>
          <a:p>
            <a:pPr lvl="1"/>
            <a:r>
              <a:rPr lang="en-US" dirty="0" smtClean="0"/>
              <a:t>Suppose you saw many queries</a:t>
            </a:r>
          </a:p>
          <a:p>
            <a:pPr lvl="1"/>
            <a:r>
              <a:rPr lang="en-US" dirty="0" smtClean="0"/>
              <a:t>How often does a small subsample agree on the experiment outcome?</a:t>
            </a:r>
          </a:p>
          <a:p>
            <a:pPr lvl="1"/>
            <a:r>
              <a:rPr lang="en-US" dirty="0" smtClean="0"/>
              <a:t>More sensitive assignment should agree more often</a:t>
            </a:r>
            <a:endParaRPr lang="en-GB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4266778"/>
            <a:ext cx="61055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1318" y="6324600"/>
            <a:ext cx="3353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/>
            <a:r>
              <a:rPr lang="en-US" dirty="0" smtClean="0"/>
              <a:t>[Radlinski &amp; Craswell, 2010]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732240" y="1240882"/>
            <a:ext cx="1746071" cy="2268712"/>
            <a:chOff x="3052307" y="3353002"/>
            <a:chExt cx="1746071" cy="2268712"/>
          </a:xfrm>
        </p:grpSpPr>
        <p:sp>
          <p:nvSpPr>
            <p:cNvPr id="8" name="Rectangle 7"/>
            <p:cNvSpPr/>
            <p:nvPr/>
          </p:nvSpPr>
          <p:spPr>
            <a:xfrm>
              <a:off x="3052308" y="3385477"/>
              <a:ext cx="691599" cy="457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52308" y="3967665"/>
              <a:ext cx="691599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52308" y="4549853"/>
              <a:ext cx="691599" cy="457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52307" y="5132040"/>
              <a:ext cx="691599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2" name="Explosion 1 11"/>
            <p:cNvSpPr/>
            <p:nvPr/>
          </p:nvSpPr>
          <p:spPr>
            <a:xfrm rot="-1200000">
              <a:off x="3863348" y="3353002"/>
              <a:ext cx="935030" cy="522149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Click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Explosion 1 12"/>
            <p:cNvSpPr/>
            <p:nvPr/>
          </p:nvSpPr>
          <p:spPr>
            <a:xfrm rot="-1200000">
              <a:off x="3863347" y="5099565"/>
              <a:ext cx="935030" cy="522149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Click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691681" y="5062340"/>
            <a:ext cx="6069520" cy="261713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691681" y="5567887"/>
            <a:ext cx="6069520" cy="261713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691681" y="6088288"/>
            <a:ext cx="6069520" cy="261713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Callout 14"/>
          <p:cNvSpPr/>
          <p:nvPr/>
        </p:nvSpPr>
        <p:spPr>
          <a:xfrm>
            <a:off x="1655676" y="2894933"/>
            <a:ext cx="1261533" cy="139700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Amount of data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3479221" y="3144032"/>
            <a:ext cx="1736244" cy="139700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Get the “right” outcome sooner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 Better Credit Assignment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Represent each click as a feature vector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FontTx/>
              <a:buNone/>
            </a:pPr>
            <a:endParaRPr lang="en-US" sz="2800" dirty="0" smtClean="0"/>
          </a:p>
          <a:p>
            <a:r>
              <a:rPr lang="en-US" sz="2800" dirty="0" smtClean="0"/>
              <a:t>The score of a click is</a:t>
            </a:r>
          </a:p>
          <a:p>
            <a:pPr lvl="1"/>
            <a:r>
              <a:rPr lang="en-US" sz="2400" dirty="0" smtClean="0"/>
              <a:t>How do we learn the optimal      ? 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39903"/>
              </p:ext>
            </p:extLst>
          </p:nvPr>
        </p:nvGraphicFramePr>
        <p:xfrm>
          <a:off x="1600200" y="2495550"/>
          <a:ext cx="5899150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08" name="Equation" r:id="rId3" imgW="2831388" imgH="1142587" progId="Equation.3">
                  <p:embed/>
                </p:oleObj>
              </mc:Choice>
              <mc:Fallback>
                <p:oleObj name="Equation" r:id="rId3" imgW="2831388" imgH="114258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95550"/>
                        <a:ext cx="5899150" cy="238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657600" y="6324600"/>
            <a:ext cx="5197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[</a:t>
            </a:r>
            <a:r>
              <a:rPr lang="en-US" dirty="0" err="1" smtClean="0"/>
              <a:t>Yue</a:t>
            </a:r>
            <a:r>
              <a:rPr lang="en-US" dirty="0" smtClean="0"/>
              <a:t> et al. 2010b;  </a:t>
            </a:r>
            <a:r>
              <a:rPr lang="en-US" dirty="0" err="1" smtClean="0"/>
              <a:t>Chapelle</a:t>
            </a:r>
            <a:r>
              <a:rPr lang="en-US" dirty="0" smtClean="0"/>
              <a:t> et al. </a:t>
            </a:r>
            <a:r>
              <a:rPr lang="en-US" i="1" dirty="0" smtClean="0"/>
              <a:t>(under review)</a:t>
            </a:r>
            <a:r>
              <a:rPr lang="en-US" dirty="0" smtClean="0"/>
              <a:t>]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986849"/>
              </p:ext>
            </p:extLst>
          </p:nvPr>
        </p:nvGraphicFramePr>
        <p:xfrm>
          <a:off x="6696236" y="1628800"/>
          <a:ext cx="1116124" cy="476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09" name="Equation" r:id="rId5" imgW="456924" imgH="203384" progId="Equation.3">
                  <p:embed/>
                </p:oleObj>
              </mc:Choice>
              <mc:Fallback>
                <p:oleObj name="Equation" r:id="rId5" imgW="456924" imgH="2033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236" y="1628800"/>
                        <a:ext cx="1116124" cy="476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167906"/>
              </p:ext>
            </p:extLst>
          </p:nvPr>
        </p:nvGraphicFramePr>
        <p:xfrm>
          <a:off x="3959932" y="5229225"/>
          <a:ext cx="16113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10" name="Equation" r:id="rId7" imgW="659910" imgH="203261" progId="Equation.3">
                  <p:embed/>
                </p:oleObj>
              </mc:Choice>
              <mc:Fallback>
                <p:oleObj name="Equation" r:id="rId7" imgW="659910" imgH="20326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932" y="5229225"/>
                        <a:ext cx="161131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526020"/>
              </p:ext>
            </p:extLst>
          </p:nvPr>
        </p:nvGraphicFramePr>
        <p:xfrm>
          <a:off x="4932040" y="5661248"/>
          <a:ext cx="364232" cy="42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11" name="Equation" r:id="rId9" imgW="151941" imgH="177815" progId="Equation.3">
                  <p:embed/>
                </p:oleObj>
              </mc:Choice>
              <mc:Fallback>
                <p:oleObj name="Equation" r:id="rId9" imgW="151941" imgH="1778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5661248"/>
                        <a:ext cx="364232" cy="42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566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 Better Credit Assignment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57200" y="1320058"/>
            <a:ext cx="8229600" cy="4830763"/>
          </a:xfrm>
        </p:spPr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endParaRPr lang="en-US" sz="2000" dirty="0" smtClean="0"/>
          </a:p>
          <a:p>
            <a:r>
              <a:rPr lang="en-US" sz="2400" dirty="0" smtClean="0"/>
              <a:t>                     differentiates last clicks and other clicks</a:t>
            </a:r>
          </a:p>
          <a:p>
            <a:endParaRPr lang="en-US" sz="500" dirty="0" smtClean="0"/>
          </a:p>
          <a:p>
            <a:endParaRPr lang="en-US" sz="500" dirty="0" smtClean="0"/>
          </a:p>
          <a:p>
            <a:endParaRPr lang="en-US" sz="500" dirty="0" smtClean="0"/>
          </a:p>
          <a:p>
            <a:endParaRPr lang="en-US" sz="500" dirty="0" smtClean="0"/>
          </a:p>
          <a:p>
            <a:pPr lvl="1"/>
            <a:endParaRPr lang="en-US" sz="500" dirty="0" smtClean="0"/>
          </a:p>
          <a:p>
            <a:pPr lvl="1"/>
            <a:endParaRPr lang="en-US" sz="500" dirty="0" smtClean="0"/>
          </a:p>
          <a:p>
            <a:pPr lvl="1"/>
            <a:endParaRPr lang="en-US" sz="500" dirty="0" smtClean="0"/>
          </a:p>
          <a:p>
            <a:pPr lvl="1"/>
            <a:endParaRPr lang="en-US" sz="500" dirty="0" smtClean="0"/>
          </a:p>
          <a:p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657600" y="6324600"/>
            <a:ext cx="5197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[</a:t>
            </a:r>
            <a:r>
              <a:rPr lang="en-US" dirty="0" err="1" smtClean="0"/>
              <a:t>Yue</a:t>
            </a:r>
            <a:r>
              <a:rPr lang="en-US" dirty="0" smtClean="0"/>
              <a:t> et al. 2010b;  </a:t>
            </a:r>
            <a:r>
              <a:rPr lang="en-US" dirty="0" err="1" smtClean="0"/>
              <a:t>Chapelle</a:t>
            </a:r>
            <a:r>
              <a:rPr lang="en-US" dirty="0" smtClean="0"/>
              <a:t> et al. </a:t>
            </a:r>
            <a:r>
              <a:rPr lang="en-US" i="1" dirty="0" smtClean="0"/>
              <a:t>(under review)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971800"/>
            <a:ext cx="2756459" cy="180203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146155"/>
              </p:ext>
            </p:extLst>
          </p:nvPr>
        </p:nvGraphicFramePr>
        <p:xfrm>
          <a:off x="1412875" y="1344613"/>
          <a:ext cx="5564188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48" name="Equation" r:id="rId4" imgW="2704618" imgH="456924" progId="Equation.3">
                  <p:embed/>
                </p:oleObj>
              </mc:Choice>
              <mc:Fallback>
                <p:oleObj name="Equation" r:id="rId4" imgW="2704618" imgH="4569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1344613"/>
                        <a:ext cx="5564188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039657"/>
              </p:ext>
            </p:extLst>
          </p:nvPr>
        </p:nvGraphicFramePr>
        <p:xfrm>
          <a:off x="683568" y="2312876"/>
          <a:ext cx="16113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49" name="Equation" r:id="rId6" imgW="659910" imgH="203261" progId="Equation.3">
                  <p:embed/>
                </p:oleObj>
              </mc:Choice>
              <mc:Fallback>
                <p:oleObj name="Equation" r:id="rId6" imgW="659910" imgH="20326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312876"/>
                        <a:ext cx="161131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433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 Better Credit Assignment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320058"/>
            <a:ext cx="8229600" cy="4830763"/>
          </a:xfrm>
        </p:spPr>
        <p:txBody>
          <a:bodyPr/>
          <a:lstStyle/>
          <a:p>
            <a:endParaRPr lang="en-US" sz="3600" dirty="0" smtClean="0"/>
          </a:p>
          <a:p>
            <a:endParaRPr lang="en-US" sz="2000" dirty="0" smtClean="0"/>
          </a:p>
          <a:p>
            <a:r>
              <a:rPr lang="en-US" sz="2400" dirty="0" smtClean="0"/>
              <a:t>                     differentiates last clicks and other clicks</a:t>
            </a:r>
          </a:p>
          <a:p>
            <a:endParaRPr lang="en-US" sz="500" dirty="0" smtClean="0"/>
          </a:p>
          <a:p>
            <a:endParaRPr lang="en-US" sz="500" dirty="0" smtClean="0"/>
          </a:p>
          <a:p>
            <a:endParaRPr lang="en-US" sz="500" dirty="0" smtClean="0"/>
          </a:p>
          <a:p>
            <a:endParaRPr lang="en-US" sz="500" dirty="0" smtClean="0"/>
          </a:p>
          <a:p>
            <a:r>
              <a:rPr lang="en-US" sz="2400" dirty="0" smtClean="0"/>
              <a:t>Suppose we interleave A </a:t>
            </a:r>
            <a:r>
              <a:rPr lang="en-US" sz="2400" dirty="0" err="1" smtClean="0"/>
              <a:t>vs</a:t>
            </a:r>
            <a:r>
              <a:rPr lang="en-US" sz="2400" dirty="0" smtClean="0"/>
              <a:t> B</a:t>
            </a:r>
          </a:p>
          <a:p>
            <a:r>
              <a:rPr lang="en-US" sz="2400" dirty="0" smtClean="0"/>
              <a:t>Lets suppose that:</a:t>
            </a:r>
          </a:p>
          <a:p>
            <a:pPr lvl="1"/>
            <a:r>
              <a:rPr lang="en-US" sz="2000" dirty="0" smtClean="0"/>
              <a:t>On average there are 3 clicks per session</a:t>
            </a:r>
          </a:p>
          <a:p>
            <a:pPr lvl="1"/>
            <a:r>
              <a:rPr lang="en-US" sz="2000" dirty="0" smtClean="0"/>
              <a:t>The last click is on A 60% of the time</a:t>
            </a:r>
          </a:p>
          <a:p>
            <a:pPr lvl="1"/>
            <a:r>
              <a:rPr lang="en-US" sz="2000" dirty="0" smtClean="0"/>
              <a:t>The other 2 clicks split 50/50 random</a:t>
            </a:r>
          </a:p>
          <a:p>
            <a:pPr lvl="1"/>
            <a:endParaRPr lang="en-US" sz="500" dirty="0" smtClean="0"/>
          </a:p>
          <a:p>
            <a:pPr lvl="1"/>
            <a:endParaRPr lang="en-US" sz="500" dirty="0" smtClean="0"/>
          </a:p>
          <a:p>
            <a:pPr lvl="1"/>
            <a:endParaRPr lang="en-US" sz="500" dirty="0" smtClean="0"/>
          </a:p>
          <a:p>
            <a:pPr lvl="1"/>
            <a:endParaRPr lang="en-US" sz="500" dirty="0" smtClean="0"/>
          </a:p>
          <a:p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657600" y="6324600"/>
            <a:ext cx="5197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[</a:t>
            </a:r>
            <a:r>
              <a:rPr lang="en-US" dirty="0" err="1" smtClean="0"/>
              <a:t>Yue</a:t>
            </a:r>
            <a:r>
              <a:rPr lang="en-US" dirty="0" smtClean="0"/>
              <a:t> et al. 2010b;  </a:t>
            </a:r>
            <a:r>
              <a:rPr lang="en-US" dirty="0" err="1" smtClean="0"/>
              <a:t>Chapelle</a:t>
            </a:r>
            <a:r>
              <a:rPr lang="en-US" dirty="0" smtClean="0"/>
              <a:t> et al. </a:t>
            </a:r>
            <a:r>
              <a:rPr lang="en-US" i="1" dirty="0" smtClean="0"/>
              <a:t>(under review)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971800"/>
            <a:ext cx="2756459" cy="180203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592983"/>
              </p:ext>
            </p:extLst>
          </p:nvPr>
        </p:nvGraphicFramePr>
        <p:xfrm>
          <a:off x="1412875" y="1344613"/>
          <a:ext cx="5564188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72" name="Equation" r:id="rId4" imgW="2704618" imgH="456924" progId="Equation.3">
                  <p:embed/>
                </p:oleObj>
              </mc:Choice>
              <mc:Fallback>
                <p:oleObj name="Equation" r:id="rId4" imgW="2704618" imgH="4569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1344613"/>
                        <a:ext cx="5564188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628474"/>
              </p:ext>
            </p:extLst>
          </p:nvPr>
        </p:nvGraphicFramePr>
        <p:xfrm>
          <a:off x="684213" y="2312988"/>
          <a:ext cx="16113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73" name="Equation" r:id="rId6" imgW="659910" imgH="203261" progId="Equation.3">
                  <p:embed/>
                </p:oleObj>
              </mc:Choice>
              <mc:Fallback>
                <p:oleObj name="Equation" r:id="rId6" imgW="659910" imgH="20326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312988"/>
                        <a:ext cx="161131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81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 Better Credit Assignment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575542"/>
            <a:ext cx="8229600" cy="4909066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400" dirty="0" smtClean="0"/>
              <a:t>                     differentiates last clicks and other clicks</a:t>
            </a:r>
          </a:p>
          <a:p>
            <a:endParaRPr lang="en-US" sz="500" dirty="0" smtClean="0"/>
          </a:p>
          <a:p>
            <a:endParaRPr lang="en-US" sz="500" dirty="0" smtClean="0"/>
          </a:p>
          <a:p>
            <a:endParaRPr lang="en-US" sz="500" dirty="0" smtClean="0"/>
          </a:p>
          <a:p>
            <a:endParaRPr lang="en-US" sz="500" dirty="0" smtClean="0"/>
          </a:p>
          <a:p>
            <a:r>
              <a:rPr lang="en-US" sz="2400" dirty="0" smtClean="0"/>
              <a:t>Suppose we interleave A </a:t>
            </a:r>
            <a:r>
              <a:rPr lang="en-US" sz="2400" dirty="0" err="1" smtClean="0"/>
              <a:t>vs</a:t>
            </a:r>
            <a:r>
              <a:rPr lang="en-US" sz="2400" dirty="0" smtClean="0"/>
              <a:t> B</a:t>
            </a:r>
          </a:p>
          <a:p>
            <a:r>
              <a:rPr lang="en-US" sz="2400" dirty="0" smtClean="0"/>
              <a:t>Lets suppose that:</a:t>
            </a:r>
          </a:p>
          <a:p>
            <a:pPr lvl="1"/>
            <a:r>
              <a:rPr lang="en-US" sz="2000" dirty="0" smtClean="0"/>
              <a:t>On average there are 3 clicks per session</a:t>
            </a:r>
          </a:p>
          <a:p>
            <a:pPr lvl="1"/>
            <a:r>
              <a:rPr lang="en-US" sz="2000" dirty="0" smtClean="0"/>
              <a:t>The last click is on A 60% of the time</a:t>
            </a:r>
          </a:p>
          <a:p>
            <a:pPr lvl="1"/>
            <a:r>
              <a:rPr lang="en-US" sz="2000" dirty="0" smtClean="0"/>
              <a:t>The other 2 clicks split 50/50 random</a:t>
            </a:r>
          </a:p>
          <a:p>
            <a:pPr lvl="1"/>
            <a:endParaRPr lang="en-US" sz="1200" dirty="0" smtClean="0"/>
          </a:p>
          <a:p>
            <a:r>
              <a:rPr lang="en-US" sz="2400" dirty="0" smtClean="0"/>
              <a:t>Normal weighting corresponds to w = [1   1]</a:t>
            </a:r>
          </a:p>
          <a:p>
            <a:r>
              <a:rPr lang="en-US" sz="2400" dirty="0" smtClean="0"/>
              <a:t>A weighting vector w = [1   0] has much lower variance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6324600"/>
            <a:ext cx="5197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[</a:t>
            </a:r>
            <a:r>
              <a:rPr lang="en-US" dirty="0" err="1" smtClean="0"/>
              <a:t>Yue</a:t>
            </a:r>
            <a:r>
              <a:rPr lang="en-US" dirty="0" smtClean="0"/>
              <a:t> et al. 2010b;  </a:t>
            </a:r>
            <a:r>
              <a:rPr lang="en-US" dirty="0" err="1" smtClean="0"/>
              <a:t>Chapelle</a:t>
            </a:r>
            <a:r>
              <a:rPr lang="en-US" dirty="0" smtClean="0"/>
              <a:t> et al. </a:t>
            </a:r>
            <a:r>
              <a:rPr lang="en-US" i="1" dirty="0" smtClean="0"/>
              <a:t>(under review)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971800"/>
            <a:ext cx="2756459" cy="180203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116160"/>
              </p:ext>
            </p:extLst>
          </p:nvPr>
        </p:nvGraphicFramePr>
        <p:xfrm>
          <a:off x="1412875" y="1344613"/>
          <a:ext cx="5564188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6" name="Equation" r:id="rId4" imgW="2704618" imgH="456924" progId="Equation.3">
                  <p:embed/>
                </p:oleObj>
              </mc:Choice>
              <mc:Fallback>
                <p:oleObj name="Equation" r:id="rId4" imgW="2704618" imgH="4569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1344613"/>
                        <a:ext cx="5564188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55238"/>
              </p:ext>
            </p:extLst>
          </p:nvPr>
        </p:nvGraphicFramePr>
        <p:xfrm>
          <a:off x="684213" y="2312988"/>
          <a:ext cx="16113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7" name="Equation" r:id="rId6" imgW="659910" imgH="203261" progId="Equation.3">
                  <p:embed/>
                </p:oleObj>
              </mc:Choice>
              <mc:Fallback>
                <p:oleObj name="Equation" r:id="rId6" imgW="659910" imgH="20326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312988"/>
                        <a:ext cx="161131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597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Test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0159" y="4617133"/>
            <a:ext cx="8229600" cy="170746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Click data collected from </a:t>
            </a:r>
            <a:r>
              <a:rPr lang="en-US" dirty="0" smtClean="0"/>
              <a:t>ArXiv.org with two known rankers</a:t>
            </a:r>
          </a:p>
          <a:p>
            <a:r>
              <a:rPr lang="en-US" dirty="0"/>
              <a:t>L</a:t>
            </a:r>
            <a:r>
              <a:rPr lang="en-US" dirty="0" smtClean="0"/>
              <a:t>earned weights let you obtain the same significance level with fewer queries</a:t>
            </a:r>
          </a:p>
          <a:p>
            <a:r>
              <a:rPr lang="en-US" dirty="0" smtClean="0"/>
              <a:t>However, the calibration results from Part 2 no longer hold</a:t>
            </a:r>
          </a:p>
          <a:p>
            <a:endParaRPr lang="en-US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43000"/>
            <a:ext cx="521991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6200000">
            <a:off x="616801" y="2274334"/>
            <a:ext cx="1962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Required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62350" y="3962400"/>
            <a:ext cx="1952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Target p-value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657600" y="6324600"/>
            <a:ext cx="5197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[</a:t>
            </a:r>
            <a:r>
              <a:rPr lang="en-US" dirty="0" err="1" smtClean="0"/>
              <a:t>Yue</a:t>
            </a:r>
            <a:r>
              <a:rPr lang="en-US" dirty="0" smtClean="0"/>
              <a:t> et al. 2010b;  </a:t>
            </a:r>
            <a:r>
              <a:rPr lang="en-US" dirty="0" err="1" smtClean="0"/>
              <a:t>Chapelle</a:t>
            </a:r>
            <a:r>
              <a:rPr lang="en-US" dirty="0" smtClean="0"/>
              <a:t> et al. </a:t>
            </a:r>
            <a:r>
              <a:rPr lang="en-US" i="1" dirty="0" smtClean="0"/>
              <a:t>(under review)</a:t>
            </a:r>
            <a:r>
              <a:rPr lang="en-US" dirty="0" smtClean="0"/>
              <a:t>]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2"/>
          </p:cNvCxnSpPr>
          <p:nvPr/>
        </p:nvCxnSpPr>
        <p:spPr>
          <a:xfrm rot="16200000" flipH="1">
            <a:off x="5082493" y="1729695"/>
            <a:ext cx="575848" cy="84156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79470" y="1524000"/>
            <a:ext cx="214033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Uniform click weighting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2209800"/>
            <a:ext cx="191257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Learning approaches</a:t>
            </a:r>
            <a:endParaRPr lang="en-US" sz="1600" dirty="0"/>
          </a:p>
        </p:txBody>
      </p:sp>
      <p:cxnSp>
        <p:nvCxnSpPr>
          <p:cNvPr id="18" name="Straight Arrow Connector 17"/>
          <p:cNvCxnSpPr>
            <a:stCxn id="15" idx="2"/>
          </p:cNvCxnSpPr>
          <p:nvPr/>
        </p:nvCxnSpPr>
        <p:spPr>
          <a:xfrm rot="16200000" flipH="1">
            <a:off x="3885921" y="2438121"/>
            <a:ext cx="575846" cy="79631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67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9187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Key Assumption: Observable </a:t>
            </a:r>
            <a:r>
              <a:rPr lang="en-US" sz="2600" b="1" dirty="0"/>
              <a:t>u</a:t>
            </a:r>
            <a:r>
              <a:rPr lang="en-US" sz="2600" b="1" dirty="0" smtClean="0"/>
              <a:t>ser behavior reflects relevance</a:t>
            </a:r>
          </a:p>
          <a:p>
            <a:endParaRPr lang="en-US" sz="2400" dirty="0" smtClean="0"/>
          </a:p>
          <a:p>
            <a:r>
              <a:rPr lang="en-US" sz="2800" dirty="0" smtClean="0"/>
              <a:t>Implicit in this: Users behave rationally</a:t>
            </a:r>
          </a:p>
          <a:p>
            <a:endParaRPr lang="en-US" sz="1000" dirty="0" smtClean="0"/>
          </a:p>
          <a:p>
            <a:pPr lvl="1"/>
            <a:r>
              <a:rPr lang="en-US" sz="2400" dirty="0" smtClean="0"/>
              <a:t>Real users have a goal when they use an IR system</a:t>
            </a:r>
          </a:p>
          <a:p>
            <a:pPr lvl="2"/>
            <a:r>
              <a:rPr lang="en-US" sz="2000" dirty="0" smtClean="0"/>
              <a:t>They aren’t just bored, typing and clicking pseudo-randomly</a:t>
            </a:r>
          </a:p>
          <a:p>
            <a:pPr lvl="2"/>
            <a:endParaRPr lang="en-US" sz="1400" dirty="0" smtClean="0"/>
          </a:p>
          <a:p>
            <a:pPr lvl="1"/>
            <a:r>
              <a:rPr lang="en-US" sz="2400" dirty="0" smtClean="0"/>
              <a:t>They consistently work towards that goal</a:t>
            </a:r>
            <a:endParaRPr lang="en-US" sz="2000" dirty="0" smtClean="0"/>
          </a:p>
          <a:p>
            <a:pPr lvl="2"/>
            <a:r>
              <a:rPr lang="en-US" sz="2000" dirty="0" smtClean="0"/>
              <a:t>An irrelevant result doesn’t draw most users away from their goal</a:t>
            </a:r>
          </a:p>
          <a:p>
            <a:pPr lvl="2"/>
            <a:endParaRPr lang="en-US" sz="1400" dirty="0" smtClean="0"/>
          </a:p>
          <a:p>
            <a:pPr lvl="1"/>
            <a:r>
              <a:rPr lang="en-US" sz="2400" dirty="0" smtClean="0"/>
              <a:t>They aren’t trying to confuse you</a:t>
            </a:r>
          </a:p>
          <a:p>
            <a:pPr lvl="2"/>
            <a:r>
              <a:rPr lang="en-US" sz="2000" dirty="0" smtClean="0"/>
              <a:t>Most users are not trying to provide malicious data to the system</a:t>
            </a:r>
          </a:p>
        </p:txBody>
      </p:sp>
    </p:spTree>
    <p:extLst>
      <p:ext uri="{BB962C8B-B14F-4D97-AF65-F5344CB8AC3E}">
        <p14:creationId xmlns:p14="http://schemas.microsoft.com/office/powerpoint/2010/main" val="329194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Click Evaluation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200"/>
            <a:ext cx="8229600" cy="5334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Clicks on different documents are only equally meaningful if they get the same attention</a:t>
            </a:r>
          </a:p>
          <a:p>
            <a:pPr lvl="1"/>
            <a:r>
              <a:rPr lang="en-US" sz="2000" dirty="0" smtClean="0"/>
              <a:t>E.g. documents with different length snippets</a:t>
            </a:r>
          </a:p>
          <a:p>
            <a:pPr lvl="1"/>
            <a:r>
              <a:rPr lang="en-US" sz="2000" dirty="0" smtClean="0"/>
              <a:t>E.g. a mix of text, images and video</a:t>
            </a:r>
          </a:p>
          <a:p>
            <a:pPr lvl="1"/>
            <a:endParaRPr lang="en-US" sz="1200" dirty="0" smtClean="0"/>
          </a:p>
          <a:p>
            <a:r>
              <a:rPr lang="en-US" sz="2400" dirty="0" smtClean="0"/>
              <a:t>Evaluating for diversity</a:t>
            </a:r>
          </a:p>
          <a:p>
            <a:pPr lvl="1"/>
            <a:r>
              <a:rPr lang="en-US" sz="2000" dirty="0" smtClean="0"/>
              <a:t>Suppose the goal is to diversify search results</a:t>
            </a:r>
          </a:p>
          <a:p>
            <a:pPr lvl="1"/>
            <a:r>
              <a:rPr lang="en-US" sz="2000" dirty="0" smtClean="0"/>
              <a:t>Some types of intents might be preferentially not clicked</a:t>
            </a:r>
          </a:p>
          <a:p>
            <a:pPr lvl="1"/>
            <a:r>
              <a:rPr lang="en-US" sz="2000" dirty="0" smtClean="0"/>
              <a:t>Two differently diverse lists, if interleaved, may end up less diverse</a:t>
            </a:r>
          </a:p>
          <a:p>
            <a:endParaRPr lang="en-US" sz="1200" dirty="0" smtClean="0"/>
          </a:p>
          <a:p>
            <a:r>
              <a:rPr lang="en-US" sz="2400" dirty="0" smtClean="0"/>
              <a:t>Beyond rankings</a:t>
            </a:r>
          </a:p>
          <a:p>
            <a:pPr lvl="1"/>
            <a:r>
              <a:rPr lang="en-US" sz="2000" dirty="0" smtClean="0"/>
              <a:t>Evaluating results in a grid (e.g. images) </a:t>
            </a:r>
          </a:p>
          <a:p>
            <a:pPr lvl="1"/>
            <a:r>
              <a:rPr lang="en-US" sz="2000" dirty="0" smtClean="0"/>
              <a:t>Evaluating faceted search rankings (e.g. shopping)</a:t>
            </a:r>
          </a:p>
          <a:p>
            <a:endParaRPr lang="en-US" sz="1400" dirty="0" smtClean="0"/>
          </a:p>
          <a:p>
            <a:r>
              <a:rPr lang="en-US" sz="2400" dirty="0" smtClean="0"/>
              <a:t>Beyond evaluation: How to optimize the system?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203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Part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Subtleties/imperfections in interleaving</a:t>
            </a:r>
          </a:p>
          <a:p>
            <a:pPr lvl="1"/>
            <a:r>
              <a:rPr lang="en-US" sz="2400" dirty="0" smtClean="0"/>
              <a:t>Different interleaving methods exhibit different behavior</a:t>
            </a:r>
          </a:p>
          <a:p>
            <a:pPr lvl="1"/>
            <a:r>
              <a:rPr lang="en-US" sz="2400" dirty="0" smtClean="0"/>
              <a:t>Interpretation can be improved by weighting clicks </a:t>
            </a:r>
          </a:p>
          <a:p>
            <a:pPr lvl="1"/>
            <a:endParaRPr lang="en-US" sz="1600" dirty="0"/>
          </a:p>
          <a:p>
            <a:r>
              <a:rPr lang="en-US" sz="2800" dirty="0" smtClean="0"/>
              <a:t>Part 1 focused on position bias</a:t>
            </a:r>
          </a:p>
          <a:p>
            <a:pPr lvl="1"/>
            <a:r>
              <a:rPr lang="en-US" sz="2400" dirty="0" smtClean="0"/>
              <a:t>Should be aware of other sources of bias (e.g., title bias)</a:t>
            </a:r>
          </a:p>
          <a:p>
            <a:pPr lvl="1"/>
            <a:endParaRPr lang="en-US" sz="1600" dirty="0"/>
          </a:p>
          <a:p>
            <a:r>
              <a:rPr lang="en-US" sz="2800" dirty="0" smtClean="0"/>
              <a:t>Alternative click weighting was explored</a:t>
            </a:r>
          </a:p>
          <a:p>
            <a:pPr lvl="1"/>
            <a:r>
              <a:rPr lang="en-US" sz="2400" dirty="0" smtClean="0"/>
              <a:t>Provide more sensitive evaluation for interleaving</a:t>
            </a:r>
          </a:p>
          <a:p>
            <a:pPr lvl="1"/>
            <a:r>
              <a:rPr lang="en-US" sz="2400" dirty="0"/>
              <a:t>But you lose the calibration results shown in Part </a:t>
            </a:r>
            <a:r>
              <a:rPr lang="en-US" sz="2400" dirty="0" smtClean="0"/>
              <a:t>1 </a:t>
            </a:r>
          </a:p>
          <a:p>
            <a:pPr lvl="1"/>
            <a:r>
              <a:rPr lang="en-US" sz="2400" dirty="0" smtClean="0"/>
              <a:t>Not limited to interleaving: Any online evaluation could do something similar</a:t>
            </a:r>
          </a:p>
        </p:txBody>
      </p:sp>
    </p:spTree>
    <p:extLst>
      <p:ext uri="{BB962C8B-B14F-4D97-AF65-F5344CB8AC3E}">
        <p14:creationId xmlns:p14="http://schemas.microsoft.com/office/powerpoint/2010/main" val="7378792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Practical Online Retrieval Evaluation</a:t>
            </a:r>
            <a:br>
              <a:rPr lang="en-US" dirty="0" smtClean="0"/>
            </a:br>
            <a:r>
              <a:rPr lang="en-US" dirty="0" smtClean="0"/>
              <a:t>Part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Filip</a:t>
            </a:r>
            <a:r>
              <a:rPr lang="en-US" dirty="0" smtClean="0"/>
              <a:t> </a:t>
            </a:r>
            <a:r>
              <a:rPr lang="en-US" dirty="0" err="1" smtClean="0"/>
              <a:t>Radlinski</a:t>
            </a:r>
            <a:r>
              <a:rPr lang="en-US" dirty="0" smtClean="0"/>
              <a:t> (Microsoft)</a:t>
            </a:r>
          </a:p>
          <a:p>
            <a:r>
              <a:rPr lang="en-US" dirty="0" err="1" smtClean="0"/>
              <a:t>Yisong</a:t>
            </a:r>
            <a:r>
              <a:rPr lang="en-US" dirty="0" smtClean="0"/>
              <a:t> </a:t>
            </a:r>
            <a:r>
              <a:rPr lang="en-US" dirty="0" err="1" smtClean="0"/>
              <a:t>Yue</a:t>
            </a:r>
            <a:r>
              <a:rPr lang="en-US" dirty="0" smtClean="0"/>
              <a:t> (CMU)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8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Outline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70C0"/>
                </a:solidFill>
              </a:rPr>
              <a:t>Part 1 : Overview of Online Evaluation</a:t>
            </a:r>
          </a:p>
          <a:p>
            <a:pPr marL="457200" lvl="1" indent="0">
              <a:buNone/>
            </a:pPr>
            <a:endParaRPr lang="en-US" sz="1900" dirty="0" smtClean="0"/>
          </a:p>
          <a:p>
            <a:r>
              <a:rPr lang="en-US" sz="2600" b="1" dirty="0" smtClean="0">
                <a:solidFill>
                  <a:srgbClr val="0070C0"/>
                </a:solidFill>
              </a:rPr>
              <a:t>Part 2: End-to-End, From Design to Analysis</a:t>
            </a:r>
          </a:p>
          <a:p>
            <a:endParaRPr lang="en-US" sz="1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/>
              <a:t>			</a:t>
            </a:r>
            <a:r>
              <a:rPr lang="en-US" sz="2600" dirty="0" smtClean="0"/>
              <a:t>(Break during Part 2)</a:t>
            </a:r>
          </a:p>
          <a:p>
            <a:endParaRPr lang="en-US" sz="8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Part 3: Open Problems in Click Evaluation</a:t>
            </a:r>
          </a:p>
          <a:p>
            <a:pPr marL="0" indent="0">
              <a:buNone/>
            </a:pPr>
            <a:endParaRPr lang="en-US" sz="1900" b="1" dirty="0" smtClean="0">
              <a:solidFill>
                <a:srgbClr val="0070C0"/>
              </a:solidFill>
            </a:endParaRPr>
          </a:p>
          <a:p>
            <a:r>
              <a:rPr lang="en-US" sz="2600" b="1" dirty="0" smtClean="0">
                <a:solidFill>
                  <a:srgbClr val="0070C0"/>
                </a:solidFill>
              </a:rPr>
              <a:t>Part 4: Connection to Optimization &amp; Learning</a:t>
            </a:r>
          </a:p>
          <a:p>
            <a:pPr lvl="1"/>
            <a:r>
              <a:rPr lang="en-US" sz="2200" dirty="0"/>
              <a:t>Deriving training data from pairwise preferences</a:t>
            </a:r>
          </a:p>
          <a:p>
            <a:pPr lvl="1"/>
            <a:r>
              <a:rPr lang="en-US" sz="2200" dirty="0"/>
              <a:t>Document-level </a:t>
            </a:r>
            <a:r>
              <a:rPr lang="en-US" sz="2200" dirty="0" err="1"/>
              <a:t>vs</a:t>
            </a:r>
            <a:r>
              <a:rPr lang="en-US" sz="2200" dirty="0"/>
              <a:t> ranking-level feedback</a:t>
            </a:r>
          </a:p>
          <a:p>
            <a:pPr lvl="1"/>
            <a:r>
              <a:rPr lang="en-US" sz="2200" dirty="0"/>
              <a:t>Machine learning approaches </a:t>
            </a:r>
            <a:r>
              <a:rPr lang="en-US" sz="2200" dirty="0" smtClean="0"/>
              <a:t>that use pairwise </a:t>
            </a:r>
            <a:r>
              <a:rPr lang="en-US" sz="2200" dirty="0" err="1" smtClean="0"/>
              <a:t>prefs</a:t>
            </a:r>
            <a:r>
              <a:rPr lang="en-US" sz="2200" dirty="0" smtClean="0"/>
              <a:t>.</a:t>
            </a:r>
            <a:endParaRPr lang="en-US" sz="2200" dirty="0"/>
          </a:p>
          <a:p>
            <a:pPr lvl="1"/>
            <a:endParaRPr lang="en-US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Evaluation to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is only half the battle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want better information retrieval systems!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Conclude with brief overview of machine learning approaches that leverage implicit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3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general ways of optimizing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1. Start with collection of retrieval functions</a:t>
            </a:r>
          </a:p>
          <a:p>
            <a:pPr lvl="1"/>
            <a:r>
              <a:rPr lang="en-US" dirty="0" smtClean="0"/>
              <a:t>Pick best one based on user feedback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dirty="0" smtClean="0"/>
              <a:t>2. Start with parameterized retrieval function</a:t>
            </a:r>
          </a:p>
          <a:p>
            <a:pPr lvl="1"/>
            <a:r>
              <a:rPr lang="en-US" dirty="0" smtClean="0"/>
              <a:t>Pick best parameters based on user feedback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123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Optimization Criterion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need to an optimization goal </a:t>
            </a:r>
          </a:p>
          <a:p>
            <a:endParaRPr lang="en-US" dirty="0"/>
          </a:p>
          <a:p>
            <a:r>
              <a:rPr lang="en-US" dirty="0" smtClean="0"/>
              <a:t>Our goal is simple: </a:t>
            </a:r>
            <a:r>
              <a:rPr lang="en-US" b="1" dirty="0" smtClean="0"/>
              <a:t>maximize an evaluation metric!</a:t>
            </a:r>
          </a:p>
          <a:p>
            <a:endParaRPr lang="en-US" b="1" dirty="0" smtClean="0"/>
          </a:p>
          <a:p>
            <a:r>
              <a:rPr lang="en-US" dirty="0" smtClean="0"/>
              <a:t>Leverage techniques we’ve seen for deriving judgments from usage data </a:t>
            </a:r>
          </a:p>
          <a:p>
            <a:pPr lvl="1"/>
            <a:r>
              <a:rPr lang="en-US" dirty="0" smtClean="0"/>
              <a:t>Convert into deriving training data for machine learning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Judgments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Trivial </a:t>
            </a:r>
            <a:r>
              <a:rPr lang="en-US" dirty="0"/>
              <a:t>conversion to </a:t>
            </a:r>
            <a:r>
              <a:rPr lang="en-US" dirty="0" err="1"/>
              <a:t>Cranfield</a:t>
            </a:r>
            <a:r>
              <a:rPr lang="en-US" dirty="0"/>
              <a:t> style </a:t>
            </a:r>
            <a:r>
              <a:rPr lang="en-US" dirty="0" smtClean="0"/>
              <a:t>training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overed </a:t>
            </a:r>
            <a:r>
              <a:rPr lang="en-US" dirty="0"/>
              <a:t>in Machine Learning for IR tutorial this </a:t>
            </a:r>
            <a:r>
              <a:rPr lang="en-US" dirty="0" smtClean="0"/>
              <a:t>morning</a:t>
            </a:r>
          </a:p>
          <a:p>
            <a:endParaRPr lang="en-US" dirty="0"/>
          </a:p>
          <a:p>
            <a:pPr marL="0" indent="0">
              <a:buNone/>
            </a:pPr>
            <a:endParaRPr lang="en-US" sz="25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481228"/>
            <a:ext cx="4932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Agichtein</a:t>
            </a:r>
            <a:r>
              <a:rPr lang="en-US" dirty="0" smtClean="0"/>
              <a:t> </a:t>
            </a:r>
            <a:r>
              <a:rPr lang="en-US" dirty="0"/>
              <a:t>et al. </a:t>
            </a:r>
            <a:r>
              <a:rPr lang="en-US" dirty="0" smtClean="0"/>
              <a:t>2006b</a:t>
            </a:r>
          </a:p>
          <a:p>
            <a:r>
              <a:rPr lang="en-US" dirty="0" err="1" smtClean="0"/>
              <a:t>Carterette</a:t>
            </a:r>
            <a:r>
              <a:rPr lang="en-US" dirty="0" smtClean="0"/>
              <a:t> </a:t>
            </a:r>
            <a:r>
              <a:rPr lang="en-US" dirty="0"/>
              <a:t>&amp; Jones </a:t>
            </a:r>
            <a:r>
              <a:rPr lang="en-US" dirty="0" smtClean="0"/>
              <a:t>2007  </a:t>
            </a:r>
          </a:p>
          <a:p>
            <a:r>
              <a:rPr lang="en-US" dirty="0" err="1" smtClean="0"/>
              <a:t>Chapelle</a:t>
            </a:r>
            <a:r>
              <a:rPr lang="en-US" dirty="0" smtClean="0"/>
              <a:t> </a:t>
            </a:r>
            <a:r>
              <a:rPr lang="en-US" dirty="0"/>
              <a:t>&amp; Zhang </a:t>
            </a:r>
            <a:r>
              <a:rPr lang="fr-FR" dirty="0" smtClean="0"/>
              <a:t>20</a:t>
            </a:r>
            <a:r>
              <a:rPr lang="en-US" dirty="0" smtClean="0"/>
              <a:t>09</a:t>
            </a:r>
          </a:p>
          <a:p>
            <a:r>
              <a:rPr lang="en-US" dirty="0" smtClean="0"/>
              <a:t>Bennett </a:t>
            </a:r>
            <a:r>
              <a:rPr lang="en-US" dirty="0"/>
              <a:t>et al. 2011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7325" y="3114676"/>
            <a:ext cx="4000528" cy="3714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203940" y="3114676"/>
            <a:ext cx="4000528" cy="37856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Presented Ranking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latin typeface="Calibri" pitchFamily="34" charset="0"/>
              </a:rPr>
              <a:t>Napa Valley – The authority for lodging...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2.	Napa Country, California – Wikipedia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en.wikipedia.org/wiki/</a:t>
            </a:r>
            <a:r>
              <a:rPr lang="en-GB" sz="1600" dirty="0" err="1" smtClean="0">
                <a:latin typeface="Calibri" pitchFamily="34" charset="0"/>
              </a:rPr>
              <a:t>Napa_Valley</a:t>
            </a:r>
            <a:endParaRPr lang="en-GB" sz="1600" dirty="0" smtClean="0">
              <a:latin typeface="Calibri" pitchFamily="34" charset="0"/>
            </a:endParaRP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3.	Napa: The Story of an American Eden...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books.google.co.uk/</a:t>
            </a:r>
            <a:r>
              <a:rPr lang="en-GB" sz="1600" dirty="0" err="1" smtClean="0">
                <a:latin typeface="Calibri" pitchFamily="34" charset="0"/>
              </a:rPr>
              <a:t>books?isbn</a:t>
            </a:r>
            <a:r>
              <a:rPr lang="en-GB" sz="1600" dirty="0" smtClean="0">
                <a:latin typeface="Calibri" pitchFamily="34" charset="0"/>
              </a:rPr>
              <a:t>=...</a:t>
            </a:r>
          </a:p>
          <a:p>
            <a:pPr marL="342900" indent="-342900">
              <a:buAutoNum type="arabicPeriod" startAt="4"/>
            </a:pPr>
            <a:r>
              <a:rPr lang="en-GB" sz="1600" dirty="0" smtClean="0">
                <a:latin typeface="Calibri" pitchFamily="34" charset="0"/>
              </a:rPr>
              <a:t>Napa Valley Wineries – Plan your wine...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www.napavalley.com/wineries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5.	Napa Valley Hotels – Bed and Breakfast...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www.napalinks.com </a:t>
            </a:r>
          </a:p>
          <a:p>
            <a:pPr marL="342900" indent="-342900">
              <a:buAutoNum type="arabicPeriod" startAt="6"/>
            </a:pPr>
            <a:r>
              <a:rPr lang="en-GB" sz="1600" dirty="0" smtClean="0">
                <a:latin typeface="Calibri" pitchFamily="34" charset="0"/>
              </a:rPr>
              <a:t>Napa </a:t>
            </a:r>
            <a:r>
              <a:rPr lang="en-GB" sz="1600" dirty="0" err="1" smtClean="0">
                <a:latin typeface="Calibri" pitchFamily="34" charset="0"/>
              </a:rPr>
              <a:t>Balley</a:t>
            </a:r>
            <a:r>
              <a:rPr lang="en-GB" sz="1600" dirty="0" smtClean="0">
                <a:latin typeface="Calibri" pitchFamily="34" charset="0"/>
              </a:rPr>
              <a:t> College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www.napavalley.edu/homex.asp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7	NapaValley.org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</a:t>
            </a:r>
            <a:r>
              <a:rPr lang="en-GB" sz="1600" dirty="0" err="1" smtClean="0">
                <a:latin typeface="Calibri" pitchFamily="34" charset="0"/>
              </a:rPr>
              <a:t>www.napavalley.org</a:t>
            </a:r>
            <a:endParaRPr lang="en-GB" sz="1600" dirty="0" smtClean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61" y="5370212"/>
            <a:ext cx="4000528" cy="483856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xplosion 1 7"/>
          <p:cNvSpPr/>
          <p:nvPr/>
        </p:nvSpPr>
        <p:spPr>
          <a:xfrm rot="20400000">
            <a:off x="7977275" y="5043502"/>
            <a:ext cx="1143008" cy="78581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Click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3110" y="3400428"/>
            <a:ext cx="4000528" cy="500066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xplosion 1 9"/>
          <p:cNvSpPr/>
          <p:nvPr/>
        </p:nvSpPr>
        <p:spPr>
          <a:xfrm rot="20400000">
            <a:off x="7934316" y="3143571"/>
            <a:ext cx="1143008" cy="78581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Click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4076" y="3236048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Derived judgments</a:t>
            </a:r>
          </a:p>
          <a:p>
            <a:pPr lvl="1"/>
            <a:r>
              <a:rPr lang="en-US" sz="2400" dirty="0" err="1" smtClean="0"/>
              <a:t>Rel</a:t>
            </a:r>
            <a:r>
              <a:rPr lang="en-US" sz="2400" dirty="0" smtClean="0"/>
              <a:t>(D1) = 1</a:t>
            </a:r>
            <a:endParaRPr lang="en-US" sz="2400" dirty="0"/>
          </a:p>
          <a:p>
            <a:pPr lvl="1"/>
            <a:r>
              <a:rPr lang="en-US" sz="2400" dirty="0" err="1" smtClean="0"/>
              <a:t>Rel</a:t>
            </a:r>
            <a:r>
              <a:rPr lang="en-US" sz="2400" dirty="0" smtClean="0"/>
              <a:t>(D2) = 0</a:t>
            </a:r>
            <a:endParaRPr lang="en-US" sz="2400" dirty="0"/>
          </a:p>
          <a:p>
            <a:pPr lvl="1"/>
            <a:r>
              <a:rPr lang="en-US" sz="2400" dirty="0" err="1" smtClean="0"/>
              <a:t>Rel</a:t>
            </a:r>
            <a:r>
              <a:rPr lang="en-US" sz="2400" dirty="0" smtClean="0"/>
              <a:t>(D3) = 0</a:t>
            </a:r>
          </a:p>
          <a:p>
            <a:pPr lvl="1"/>
            <a:r>
              <a:rPr lang="en-US" sz="2400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5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788"/>
            <a:ext cx="8229600" cy="4925144"/>
          </a:xfrm>
        </p:spPr>
        <p:txBody>
          <a:bodyPr>
            <a:normAutofit/>
          </a:bodyPr>
          <a:lstStyle/>
          <a:p>
            <a:r>
              <a:rPr lang="en-US" dirty="0" smtClean="0"/>
              <a:t>We’ll mainly focus </a:t>
            </a:r>
            <a:r>
              <a:rPr lang="en-US" dirty="0"/>
              <a:t>on pairwise online data</a:t>
            </a:r>
          </a:p>
          <a:p>
            <a:pPr lvl="1"/>
            <a:r>
              <a:rPr lang="en-US" dirty="0" smtClean="0"/>
              <a:t>If pairwise </a:t>
            </a:r>
            <a:r>
              <a:rPr lang="en-US" dirty="0"/>
              <a:t>evaluation </a:t>
            </a:r>
            <a:r>
              <a:rPr lang="en-US" dirty="0" smtClean="0"/>
              <a:t>is more sensitive, can we derive training data using pairwise approaches?</a:t>
            </a:r>
            <a:endParaRPr lang="en-US" sz="12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b="1" dirty="0" smtClean="0"/>
              <a:t>Two approaches:</a:t>
            </a:r>
            <a:endParaRPr lang="en-US" dirty="0" smtClean="0"/>
          </a:p>
          <a:p>
            <a:pPr lvl="1"/>
            <a:r>
              <a:rPr lang="en-US" dirty="0" smtClean="0"/>
              <a:t>Document-level feedback</a:t>
            </a:r>
          </a:p>
          <a:p>
            <a:pPr lvl="1"/>
            <a:r>
              <a:rPr lang="en-US" dirty="0" smtClean="0"/>
              <a:t>Ranking-level feedback (interleaving two rankings)</a:t>
            </a:r>
          </a:p>
        </p:txBody>
      </p:sp>
    </p:spTree>
    <p:extLst>
      <p:ext uri="{BB962C8B-B14F-4D97-AF65-F5344CB8AC3E}">
        <p14:creationId xmlns:p14="http://schemas.microsoft.com/office/powerpoint/2010/main" val="145241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Approaches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482117"/>
              </p:ext>
            </p:extLst>
          </p:nvPr>
        </p:nvGraphicFramePr>
        <p:xfrm>
          <a:off x="431540" y="1708212"/>
          <a:ext cx="8363272" cy="398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4965"/>
                <a:gridCol w="2967423"/>
                <a:gridCol w="2820884"/>
              </a:tblGrid>
              <a:tr h="1329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Document-level</a:t>
                      </a:r>
                      <a:r>
                        <a:rPr lang="en-US" sz="2800" b="1" baseline="0" dirty="0" smtClean="0"/>
                        <a:t> Judgments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Ranking-level Judgments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6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Select the</a:t>
                      </a:r>
                      <a:r>
                        <a:rPr lang="en-US" sz="2400" b="1" baseline="0" dirty="0" smtClean="0"/>
                        <a:t> B</a:t>
                      </a:r>
                      <a:r>
                        <a:rPr lang="en-US" sz="2400" b="1" dirty="0" smtClean="0"/>
                        <a:t>est Retrieval Function from a Collection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sz="3600" b="0" baseline="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6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Optimize </a:t>
                      </a:r>
                      <a:r>
                        <a:rPr lang="en-US" sz="2400" b="1" baseline="0" dirty="0" smtClean="0"/>
                        <a:t>a Parameterized Retrieval Function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sz="36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5556" y="60572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5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91872" cy="48245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 smtClean="0"/>
              <a:t>Key Assumption: Observable </a:t>
            </a:r>
            <a:r>
              <a:rPr lang="en-US" sz="2800" b="1" dirty="0"/>
              <a:t>u</a:t>
            </a:r>
            <a:r>
              <a:rPr lang="en-US" sz="2800" b="1" dirty="0" smtClean="0"/>
              <a:t>ser behavior reflects relevance</a:t>
            </a:r>
            <a:endParaRPr lang="en-US" sz="2200" dirty="0" smtClean="0"/>
          </a:p>
          <a:p>
            <a:endParaRPr lang="en-US" sz="1700" dirty="0" smtClean="0"/>
          </a:p>
          <a:p>
            <a:r>
              <a:rPr lang="en-US" sz="2800" dirty="0" smtClean="0"/>
              <a:t>This assumption gives us “high fidelity” </a:t>
            </a:r>
            <a:endParaRPr lang="en-US" sz="2800" dirty="0"/>
          </a:p>
          <a:p>
            <a:pPr marL="457200" lvl="1" indent="0">
              <a:buNone/>
            </a:pPr>
            <a:r>
              <a:rPr lang="en-US" sz="2400" dirty="0"/>
              <a:t>Real users </a:t>
            </a:r>
            <a:r>
              <a:rPr lang="en-US" sz="2400" dirty="0" smtClean="0"/>
              <a:t>replace the judges: </a:t>
            </a:r>
            <a:r>
              <a:rPr lang="en-US" sz="2400" dirty="0"/>
              <a:t>No ambiguity in information need; U</a:t>
            </a:r>
            <a:r>
              <a:rPr lang="en-US" sz="2400" dirty="0" smtClean="0"/>
              <a:t>sers actually want results; Measure performance </a:t>
            </a:r>
            <a:r>
              <a:rPr lang="en-US" sz="2400" dirty="0"/>
              <a:t>on </a:t>
            </a:r>
            <a:r>
              <a:rPr lang="en-US" sz="2400" dirty="0" smtClean="0"/>
              <a:t>real queries</a:t>
            </a: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sz="2800" dirty="0" smtClean="0"/>
              <a:t>But introduces a major challenge</a:t>
            </a:r>
          </a:p>
          <a:p>
            <a:pPr marL="457200" lvl="1" indent="0">
              <a:buNone/>
            </a:pPr>
            <a:r>
              <a:rPr lang="en-US" sz="2400" dirty="0" smtClean="0"/>
              <a:t>We can’t train the users: How do we know when they are happy?  Real user behavior requires careful design and evaluation</a:t>
            </a:r>
          </a:p>
          <a:p>
            <a:endParaRPr lang="en-US" sz="1100" dirty="0" smtClean="0"/>
          </a:p>
          <a:p>
            <a:r>
              <a:rPr lang="en-US" sz="2800" dirty="0" smtClean="0"/>
              <a:t>And a noticeable drawback</a:t>
            </a:r>
          </a:p>
          <a:p>
            <a:pPr marL="457200" lvl="1" indent="0">
              <a:buNone/>
            </a:pPr>
            <a:r>
              <a:rPr lang="en-US" sz="2400" dirty="0" smtClean="0"/>
              <a:t>Data isn’t trivially reusable later (more on that later)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244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97325" y="3114676"/>
            <a:ext cx="4000528" cy="3714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203940" y="3114676"/>
            <a:ext cx="4000528" cy="37856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Presented Ranking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latin typeface="Calibri" pitchFamily="34" charset="0"/>
              </a:rPr>
              <a:t>Napa Valley – The authority for lodging...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2.	Napa Country, California – Wikipedia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en.wikipedia.org/wiki/</a:t>
            </a:r>
            <a:r>
              <a:rPr lang="en-GB" sz="1600" dirty="0" err="1" smtClean="0">
                <a:latin typeface="Calibri" pitchFamily="34" charset="0"/>
              </a:rPr>
              <a:t>Napa_Valley</a:t>
            </a:r>
            <a:endParaRPr lang="en-GB" sz="1600" dirty="0" smtClean="0">
              <a:latin typeface="Calibri" pitchFamily="34" charset="0"/>
            </a:endParaRP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3.	Napa: The Story of an American Eden...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books.google.co.uk/</a:t>
            </a:r>
            <a:r>
              <a:rPr lang="en-GB" sz="1600" dirty="0" err="1" smtClean="0">
                <a:latin typeface="Calibri" pitchFamily="34" charset="0"/>
              </a:rPr>
              <a:t>books?isbn</a:t>
            </a:r>
            <a:r>
              <a:rPr lang="en-GB" sz="1600" dirty="0" smtClean="0">
                <a:latin typeface="Calibri" pitchFamily="34" charset="0"/>
              </a:rPr>
              <a:t>=...</a:t>
            </a:r>
          </a:p>
          <a:p>
            <a:pPr marL="342900" indent="-342900">
              <a:buAutoNum type="arabicPeriod" startAt="4"/>
            </a:pPr>
            <a:r>
              <a:rPr lang="en-GB" sz="1600" dirty="0" smtClean="0">
                <a:latin typeface="Calibri" pitchFamily="34" charset="0"/>
              </a:rPr>
              <a:t>Napa Valley Wineries – Plan your wine...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www.napavalley.com/wineries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5.	Napa Valley Hotels – Bed and Breakfast...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www.napalinks.com </a:t>
            </a:r>
          </a:p>
          <a:p>
            <a:pPr marL="342900" indent="-342900">
              <a:buAutoNum type="arabicPeriod" startAt="6"/>
            </a:pPr>
            <a:r>
              <a:rPr lang="en-GB" sz="1600" dirty="0" smtClean="0">
                <a:latin typeface="Calibri" pitchFamily="34" charset="0"/>
              </a:rPr>
              <a:t>Napa </a:t>
            </a:r>
            <a:r>
              <a:rPr lang="en-GB" sz="1600" dirty="0" err="1" smtClean="0">
                <a:latin typeface="Calibri" pitchFamily="34" charset="0"/>
              </a:rPr>
              <a:t>Balley</a:t>
            </a:r>
            <a:r>
              <a:rPr lang="en-GB" sz="1600" dirty="0" smtClean="0">
                <a:latin typeface="Calibri" pitchFamily="34" charset="0"/>
              </a:rPr>
              <a:t> College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www.napavalley.edu/homex.asp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7	NapaValley.org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</a:t>
            </a:r>
            <a:r>
              <a:rPr lang="en-GB" sz="1600" dirty="0" err="1" smtClean="0">
                <a:latin typeface="Calibri" pitchFamily="34" charset="0"/>
              </a:rPr>
              <a:t>www.napavalley.org</a:t>
            </a:r>
            <a:endParaRPr lang="en-GB" sz="1600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Document-level 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Recall from Part 1: </a:t>
            </a:r>
          </a:p>
          <a:p>
            <a:pPr lvl="1"/>
            <a:r>
              <a:rPr lang="en-US" sz="2400" dirty="0" smtClean="0"/>
              <a:t>Users tend to look at results above clicked result</a:t>
            </a:r>
          </a:p>
          <a:p>
            <a:pPr lvl="1"/>
            <a:r>
              <a:rPr lang="en-US" sz="2400" dirty="0" smtClean="0"/>
              <a:t>Users sometimes look at one below clicked result</a:t>
            </a:r>
          </a:p>
          <a:p>
            <a:pPr lvl="1"/>
            <a:endParaRPr lang="en-US" sz="1600" dirty="0" smtClean="0"/>
          </a:p>
          <a:p>
            <a:r>
              <a:rPr lang="en-US" sz="2800" dirty="0" smtClean="0"/>
              <a:t>Derived judgments</a:t>
            </a:r>
            <a:endParaRPr lang="en-US" sz="2800" dirty="0"/>
          </a:p>
          <a:p>
            <a:pPr lvl="1"/>
            <a:r>
              <a:rPr lang="en-US" sz="2400" dirty="0" smtClean="0"/>
              <a:t>D5 &gt; D2</a:t>
            </a:r>
          </a:p>
          <a:p>
            <a:pPr lvl="1"/>
            <a:r>
              <a:rPr lang="en-US" sz="2400" dirty="0" smtClean="0"/>
              <a:t>D5 &gt; D3</a:t>
            </a:r>
          </a:p>
          <a:p>
            <a:pPr lvl="1"/>
            <a:r>
              <a:rPr lang="en-US" sz="2400" dirty="0" smtClean="0"/>
              <a:t>D5 &gt; D4</a:t>
            </a:r>
          </a:p>
          <a:p>
            <a:pPr lvl="1"/>
            <a:r>
              <a:rPr lang="en-US" sz="2400" dirty="0"/>
              <a:t>D1 &gt; </a:t>
            </a:r>
            <a:r>
              <a:rPr lang="en-US" sz="2400" dirty="0" smtClean="0"/>
              <a:t>D2</a:t>
            </a:r>
          </a:p>
          <a:p>
            <a:pPr lvl="1"/>
            <a:r>
              <a:rPr lang="en-US" sz="2400" dirty="0" smtClean="0"/>
              <a:t>D5 &gt; D6</a:t>
            </a:r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91061" y="5370212"/>
            <a:ext cx="4000528" cy="483856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xplosion 1 13"/>
          <p:cNvSpPr/>
          <p:nvPr/>
        </p:nvSpPr>
        <p:spPr>
          <a:xfrm rot="20400000">
            <a:off x="7977275" y="5043502"/>
            <a:ext cx="1143008" cy="78581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Click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83110" y="3400428"/>
            <a:ext cx="4000528" cy="500066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xplosion 1 14"/>
          <p:cNvSpPr/>
          <p:nvPr/>
        </p:nvSpPr>
        <p:spPr>
          <a:xfrm rot="20400000">
            <a:off x="7934316" y="3143571"/>
            <a:ext cx="1143008" cy="78581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Click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228600" y="63246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[</a:t>
            </a:r>
            <a:r>
              <a:rPr lang="en-US" dirty="0" err="1" smtClean="0"/>
              <a:t>Joachims</a:t>
            </a:r>
            <a:r>
              <a:rPr lang="en-US" dirty="0" smtClean="0"/>
              <a:t> et al. 2007]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5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Derived Judgments as Optimization Criterion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Measure utility of ranking function r: </a:t>
            </a:r>
          </a:p>
          <a:p>
            <a:pPr lvl="1"/>
            <a:r>
              <a:rPr lang="en-US" sz="2400" b="1" dirty="0" smtClean="0"/>
              <a:t>U(r) </a:t>
            </a:r>
            <a:r>
              <a:rPr lang="en-US" sz="2400" dirty="0" smtClean="0"/>
              <a:t>= # of pairwise judgments ranked correctly</a:t>
            </a:r>
          </a:p>
          <a:p>
            <a:pPr lvl="1"/>
            <a:r>
              <a:rPr lang="en-US" sz="2400" dirty="0" smtClean="0"/>
              <a:t>Summed over all derived (q, d+, d</a:t>
            </a:r>
            <a:r>
              <a:rPr lang="en-US" sz="2400" dirty="0"/>
              <a:t>-</a:t>
            </a:r>
            <a:r>
              <a:rPr lang="en-US" sz="2400" dirty="0" smtClean="0"/>
              <a:t>) tuples</a:t>
            </a:r>
          </a:p>
          <a:p>
            <a:pPr lvl="1"/>
            <a:endParaRPr lang="en-US" sz="1600" dirty="0" smtClean="0"/>
          </a:p>
          <a:p>
            <a:r>
              <a:rPr lang="en-US" sz="2800" dirty="0" smtClean="0"/>
              <a:t>Derived </a:t>
            </a:r>
            <a:r>
              <a:rPr lang="en-US" sz="2800" dirty="0"/>
              <a:t>judgments</a:t>
            </a:r>
          </a:p>
          <a:p>
            <a:pPr lvl="1"/>
            <a:r>
              <a:rPr lang="en-US" sz="2400" dirty="0"/>
              <a:t>D1 &gt; D2</a:t>
            </a:r>
          </a:p>
          <a:p>
            <a:pPr lvl="1"/>
            <a:r>
              <a:rPr lang="en-US" sz="2400" dirty="0"/>
              <a:t>D5 &gt; D2</a:t>
            </a:r>
          </a:p>
          <a:p>
            <a:pPr lvl="1"/>
            <a:r>
              <a:rPr lang="en-US" sz="2400" dirty="0"/>
              <a:t>D5 &gt; D3</a:t>
            </a:r>
          </a:p>
          <a:p>
            <a:pPr lvl="1"/>
            <a:r>
              <a:rPr lang="en-US" sz="2400" dirty="0"/>
              <a:t>D5 &gt; D4</a:t>
            </a:r>
          </a:p>
          <a:p>
            <a:pPr lvl="1"/>
            <a:r>
              <a:rPr lang="en-US" sz="2400" dirty="0"/>
              <a:t>D5 &gt; </a:t>
            </a:r>
            <a:r>
              <a:rPr lang="en-US" sz="2400" dirty="0" smtClean="0"/>
              <a:t>D6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177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Derived Judgments as Optimization Criterion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Measure utility of ranking function r: </a:t>
            </a:r>
          </a:p>
          <a:p>
            <a:pPr lvl="1"/>
            <a:r>
              <a:rPr lang="en-US" sz="2400" b="1" dirty="0" smtClean="0"/>
              <a:t>U(r) </a:t>
            </a:r>
            <a:r>
              <a:rPr lang="en-US" sz="2400" dirty="0" smtClean="0"/>
              <a:t>= # of pairwise judgments ranked correctly</a:t>
            </a:r>
          </a:p>
          <a:p>
            <a:pPr lvl="1"/>
            <a:r>
              <a:rPr lang="en-US" sz="2400" dirty="0" smtClean="0"/>
              <a:t>Summed over all derived (q, d+, d</a:t>
            </a:r>
            <a:r>
              <a:rPr lang="en-US" sz="2400" dirty="0"/>
              <a:t>-</a:t>
            </a:r>
            <a:r>
              <a:rPr lang="en-US" sz="2400" dirty="0" smtClean="0"/>
              <a:t>) tuples</a:t>
            </a:r>
          </a:p>
          <a:p>
            <a:pPr lvl="1"/>
            <a:endParaRPr lang="en-US" sz="1600" dirty="0" smtClean="0"/>
          </a:p>
          <a:p>
            <a:r>
              <a:rPr lang="en-US" sz="2800" dirty="0" smtClean="0"/>
              <a:t>Derived </a:t>
            </a:r>
            <a:r>
              <a:rPr lang="en-US" sz="2800" dirty="0"/>
              <a:t>judgments</a:t>
            </a:r>
          </a:p>
          <a:p>
            <a:pPr lvl="1"/>
            <a:r>
              <a:rPr lang="en-US" sz="2400" dirty="0"/>
              <a:t>D1 &gt; D2</a:t>
            </a:r>
          </a:p>
          <a:p>
            <a:pPr lvl="1"/>
            <a:r>
              <a:rPr lang="en-US" sz="2400" dirty="0"/>
              <a:t>D5 &gt; D2</a:t>
            </a:r>
          </a:p>
          <a:p>
            <a:pPr lvl="1"/>
            <a:r>
              <a:rPr lang="en-US" sz="2400" dirty="0"/>
              <a:t>D5 &gt; D3</a:t>
            </a:r>
          </a:p>
          <a:p>
            <a:pPr lvl="1"/>
            <a:r>
              <a:rPr lang="en-US" sz="2400" dirty="0"/>
              <a:t>D5 &gt; D4</a:t>
            </a:r>
          </a:p>
          <a:p>
            <a:pPr lvl="1"/>
            <a:r>
              <a:rPr lang="en-US" sz="2400" dirty="0"/>
              <a:t>D5 &gt; </a:t>
            </a:r>
            <a:r>
              <a:rPr lang="en-US" sz="2400" dirty="0" smtClean="0"/>
              <a:t>D6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67200" y="3573016"/>
            <a:ext cx="40386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U(r) = </a:t>
            </a:r>
            <a:r>
              <a:rPr lang="en-US" sz="2400" dirty="0"/>
              <a:t>	</a:t>
            </a:r>
            <a:r>
              <a:rPr lang="en-US" sz="2400" dirty="0" smtClean="0"/>
              <a:t>     </a:t>
            </a:r>
            <a:r>
              <a:rPr lang="en-US" sz="2400" b="1" dirty="0" smtClean="0"/>
              <a:t>1</a:t>
            </a:r>
            <a:r>
              <a:rPr lang="en-US" sz="2400" dirty="0" smtClean="0"/>
              <a:t>[ r(q,D1) &gt; r(q,D2) ]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+  </a:t>
            </a:r>
            <a:r>
              <a:rPr lang="en-US" sz="2400" b="1" dirty="0" smtClean="0"/>
              <a:t>1</a:t>
            </a:r>
            <a:r>
              <a:rPr lang="en-US" sz="2400" dirty="0" smtClean="0"/>
              <a:t>[ r(q,D5) &gt; r(q,D2) ]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+  </a:t>
            </a:r>
            <a:r>
              <a:rPr lang="en-US" sz="2400" b="1" dirty="0" smtClean="0"/>
              <a:t>1</a:t>
            </a:r>
            <a:r>
              <a:rPr lang="en-US" sz="2400" dirty="0" smtClean="0"/>
              <a:t>[ r(q,D5) &gt; r(q,D3) ]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+  </a:t>
            </a:r>
            <a:r>
              <a:rPr lang="en-US" sz="2400" b="1" dirty="0" smtClean="0"/>
              <a:t>1</a:t>
            </a:r>
            <a:r>
              <a:rPr lang="en-US" sz="2400" dirty="0" smtClean="0"/>
              <a:t>[ r(q,D5) &gt; r(q,D4) ]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+  </a:t>
            </a:r>
            <a:r>
              <a:rPr lang="en-US" sz="2400" b="1" dirty="0" smtClean="0"/>
              <a:t>1</a:t>
            </a:r>
            <a:r>
              <a:rPr lang="en-US" sz="2400" dirty="0" smtClean="0"/>
              <a:t>[ r(q,D5) &gt; r(q,D6) ]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11860" y="5913276"/>
            <a:ext cx="543587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I.e., classification accuracy on pairwise judgments!</a:t>
            </a:r>
          </a:p>
          <a:p>
            <a:r>
              <a:rPr lang="en-US" sz="2000" dirty="0" smtClean="0"/>
              <a:t>Similar to </a:t>
            </a:r>
            <a:r>
              <a:rPr lang="en-US" sz="2000" dirty="0" err="1" smtClean="0"/>
              <a:t>pSkip</a:t>
            </a:r>
            <a:r>
              <a:rPr lang="en-US" sz="2000" dirty="0" smtClean="0"/>
              <a:t> objective [Wang et al. </a:t>
            </a:r>
            <a:r>
              <a:rPr lang="fr-FR" sz="2000" dirty="0" smtClean="0"/>
              <a:t>2009]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777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Derived Judgments as Optimization Criterion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Case 1. Collection of retrieval functions {r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,…,</a:t>
            </a:r>
            <a:r>
              <a:rPr lang="en-US" sz="2800" dirty="0" err="1" smtClean="0"/>
              <a:t>r</a:t>
            </a:r>
            <a:r>
              <a:rPr lang="en-US" sz="2800" baseline="-25000" dirty="0" err="1" smtClean="0"/>
              <a:t>k</a:t>
            </a:r>
            <a:r>
              <a:rPr lang="en-US" sz="2800" dirty="0" smtClean="0"/>
              <a:t>}</a:t>
            </a:r>
          </a:p>
          <a:p>
            <a:pPr lvl="1"/>
            <a:r>
              <a:rPr lang="en-US" sz="2400" dirty="0" smtClean="0"/>
              <a:t>Choose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with highest U(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Example:</a:t>
            </a:r>
            <a:endParaRPr lang="en-US" sz="2800" dirty="0"/>
          </a:p>
          <a:p>
            <a:pPr lvl="1"/>
            <a:r>
              <a:rPr lang="en-US" sz="2400" dirty="0" smtClean="0"/>
              <a:t>Three retrieval functions 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r</a:t>
            </a:r>
            <a:r>
              <a:rPr lang="en-US" sz="2400" baseline="-25000" dirty="0" smtClean="0"/>
              <a:t>3</a:t>
            </a:r>
          </a:p>
          <a:p>
            <a:pPr lvl="1"/>
            <a:r>
              <a:rPr lang="en-US" sz="2400" dirty="0" smtClean="0"/>
              <a:t>U(r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= 100</a:t>
            </a:r>
          </a:p>
          <a:p>
            <a:pPr lvl="1"/>
            <a:r>
              <a:rPr lang="en-US" sz="2400" dirty="0" smtClean="0"/>
              <a:t>U(r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= 250</a:t>
            </a:r>
          </a:p>
          <a:p>
            <a:pPr lvl="1"/>
            <a:r>
              <a:rPr lang="en-US" sz="2400" dirty="0" smtClean="0"/>
              <a:t>U(r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 = 175</a:t>
            </a:r>
          </a:p>
          <a:p>
            <a:pPr lvl="1"/>
            <a:r>
              <a:rPr lang="en-US" sz="2400" dirty="0" smtClean="0"/>
              <a:t>Conclusion: 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best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340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Derived Judgments as Optimization Criterion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Case 2. Parameterized retrieval function r(</a:t>
            </a:r>
            <a:r>
              <a:rPr lang="en-US" sz="2800" dirty="0" err="1" smtClean="0"/>
              <a:t>q,d;w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Choose w with highest U(r) 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400" dirty="0" smtClean="0"/>
              <a:t>Often optimize w over a smooth approximation of U(r)</a:t>
            </a:r>
          </a:p>
          <a:p>
            <a:pPr lvl="2"/>
            <a:r>
              <a:rPr lang="en-US" sz="2000" dirty="0" smtClean="0"/>
              <a:t>Recall U(r) is just classification accuracy on pairwise judgments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400" dirty="0" smtClean="0"/>
              <a:t>Can use SVM, Logistic Regression, etc.</a:t>
            </a:r>
          </a:p>
          <a:p>
            <a:pPr lvl="2"/>
            <a:r>
              <a:rPr lang="en-US" sz="1800" dirty="0" smtClean="0"/>
              <a:t>E.g., </a:t>
            </a:r>
            <a:r>
              <a:rPr lang="en-US" sz="1800" dirty="0" err="1" smtClean="0"/>
              <a:t>Joachims</a:t>
            </a:r>
            <a:r>
              <a:rPr lang="en-US" sz="1800" dirty="0" smtClean="0"/>
              <a:t> 2002; Freund et al. 2003; </a:t>
            </a:r>
            <a:r>
              <a:rPr lang="en-US" sz="1800" dirty="0" err="1" smtClean="0"/>
              <a:t>Radlinski</a:t>
            </a:r>
            <a:r>
              <a:rPr lang="en-US" sz="1800" dirty="0" smtClean="0"/>
              <a:t> &amp; </a:t>
            </a:r>
            <a:r>
              <a:rPr lang="en-US" sz="1800" dirty="0" err="1" smtClean="0"/>
              <a:t>Joachims</a:t>
            </a:r>
            <a:r>
              <a:rPr lang="en-US" sz="1800" dirty="0" smtClean="0"/>
              <a:t> 2005; Burges et al. 2005</a:t>
            </a:r>
          </a:p>
          <a:p>
            <a:endParaRPr lang="en-US" sz="800" dirty="0" smtClean="0"/>
          </a:p>
          <a:p>
            <a:r>
              <a:rPr lang="en-US" sz="2800" dirty="0" smtClean="0"/>
              <a:t>Example: logistic regression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57400" y="5477084"/>
          <a:ext cx="5334000" cy="847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9" name="Equation" r:id="rId3" imgW="2399818" imgH="380862" progId="Equation.3">
                  <p:embed/>
                </p:oleObj>
              </mc:Choice>
              <mc:Fallback>
                <p:oleObj name="Equation" r:id="rId3" imgW="2399818" imgH="3808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477084"/>
                        <a:ext cx="5334000" cy="8475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63787" y="632460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8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Document-level Judgments (Extensions)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Relative preferences across query reformulations</a:t>
            </a:r>
          </a:p>
          <a:p>
            <a:r>
              <a:rPr lang="en-US" sz="2800" dirty="0" smtClean="0"/>
              <a:t>Clicked doc more relevant than earlier unclicked doc</a:t>
            </a:r>
          </a:p>
          <a:p>
            <a:pPr lvl="1"/>
            <a:r>
              <a:rPr lang="en-US" sz="2400" dirty="0" smtClean="0"/>
              <a:t>“Query Chains” 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pPr lvl="2"/>
            <a:endParaRPr lang="en-US" sz="2200" dirty="0" smtClean="0"/>
          </a:p>
          <a:p>
            <a:pPr lvl="2"/>
            <a:endParaRPr lang="en-US" sz="2200" dirty="0"/>
          </a:p>
          <a:p>
            <a:pPr marL="914400" lvl="2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2200" dirty="0" smtClean="0"/>
          </a:p>
          <a:p>
            <a:pPr marL="457200" lvl="1" indent="0">
              <a:buNone/>
            </a:pPr>
            <a:endParaRPr lang="en-US" sz="2500" dirty="0" smtClean="0"/>
          </a:p>
          <a:p>
            <a:r>
              <a:rPr lang="en-US" sz="2800" dirty="0" smtClean="0"/>
              <a:t>Requires mechanism for segment query sessions</a:t>
            </a:r>
          </a:p>
          <a:p>
            <a:pPr lvl="2"/>
            <a:r>
              <a:rPr lang="en-US" sz="2000" dirty="0" smtClean="0"/>
              <a:t>Simple 30 minute timeout worked well on Cornell Library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096000" y="6324600"/>
            <a:ext cx="279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Radlinski</a:t>
            </a:r>
            <a:r>
              <a:rPr lang="en-US" dirty="0" smtClean="0"/>
              <a:t> &amp; </a:t>
            </a:r>
            <a:r>
              <a:rPr lang="en-US" dirty="0" err="1" smtClean="0"/>
              <a:t>Joachims</a:t>
            </a:r>
            <a:r>
              <a:rPr lang="en-US" dirty="0" smtClean="0"/>
              <a:t> 2005]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33064" y="3090196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33064" y="3699797"/>
            <a:ext cx="4572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4733064" y="4309396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" name="Rectangle 8"/>
          <p:cNvSpPr/>
          <p:nvPr/>
        </p:nvSpPr>
        <p:spPr>
          <a:xfrm>
            <a:off x="6373975" y="3090196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73975" y="3699797"/>
            <a:ext cx="457200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73975" y="4309396"/>
            <a:ext cx="457200" cy="457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5" name="Explosion 1 14"/>
          <p:cNvSpPr/>
          <p:nvPr/>
        </p:nvSpPr>
        <p:spPr>
          <a:xfrm rot="20400000">
            <a:off x="5122650" y="3535606"/>
            <a:ext cx="856516" cy="64682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50" dirty="0" smtClean="0">
                <a:solidFill>
                  <a:schemeClr val="tx1"/>
                </a:solidFill>
              </a:rPr>
              <a:t>Click</a:t>
            </a:r>
            <a:endParaRPr lang="en-GB" sz="1250" dirty="0">
              <a:solidFill>
                <a:schemeClr val="tx1"/>
              </a:solidFill>
            </a:endParaRPr>
          </a:p>
        </p:txBody>
      </p:sp>
      <p:sp>
        <p:nvSpPr>
          <p:cNvPr id="17" name="Explosion 1 16"/>
          <p:cNvSpPr/>
          <p:nvPr/>
        </p:nvSpPr>
        <p:spPr>
          <a:xfrm rot="20400000">
            <a:off x="6799050" y="2926005"/>
            <a:ext cx="856516" cy="64682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50" dirty="0" smtClean="0">
                <a:solidFill>
                  <a:schemeClr val="tx1"/>
                </a:solidFill>
              </a:rPr>
              <a:t>Click</a:t>
            </a:r>
            <a:endParaRPr lang="en-GB" sz="125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0061" y="3469288"/>
            <a:ext cx="67958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 &gt; A</a:t>
            </a:r>
          </a:p>
          <a:p>
            <a:r>
              <a:rPr lang="en-US" dirty="0"/>
              <a:t>B</a:t>
            </a:r>
            <a:r>
              <a:rPr lang="en-US" dirty="0" smtClean="0"/>
              <a:t> &gt; </a:t>
            </a:r>
            <a:r>
              <a:rPr lang="en-US" dirty="0"/>
              <a:t>C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 &gt; A</a:t>
            </a:r>
          </a:p>
          <a:p>
            <a:r>
              <a:rPr lang="en-US" dirty="0" smtClean="0"/>
              <a:t>D &gt; C</a:t>
            </a:r>
          </a:p>
          <a:p>
            <a:r>
              <a:rPr lang="en-US" dirty="0"/>
              <a:t>D</a:t>
            </a:r>
            <a:r>
              <a:rPr lang="en-US" dirty="0" smtClean="0"/>
              <a:t> &gt; </a:t>
            </a:r>
            <a:r>
              <a:rPr lang="en-US" dirty="0"/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9541" y="2558520"/>
            <a:ext cx="45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q1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94133" y="2558520"/>
            <a:ext cx="45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q</a:t>
            </a:r>
            <a:r>
              <a:rPr lang="en-US" sz="2000" b="1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0001" y="2858384"/>
            <a:ext cx="199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Derived document-</a:t>
            </a:r>
          </a:p>
          <a:p>
            <a:r>
              <a:rPr lang="en-US" dirty="0"/>
              <a:t>l</a:t>
            </a:r>
            <a:r>
              <a:rPr lang="en-US" dirty="0" smtClean="0"/>
              <a:t>evel judgments: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6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Document-level Judgments (Extensions)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Recall from Part 1:  Most pairwise judgments go against current ranking</a:t>
            </a:r>
          </a:p>
          <a:p>
            <a:pPr lvl="1"/>
            <a:r>
              <a:rPr lang="en-US" sz="2400" dirty="0" smtClean="0"/>
              <a:t>E.g., cannot derive judgment that higher ranked result is better than lower ranked result</a:t>
            </a:r>
          </a:p>
          <a:p>
            <a:pPr lvl="1"/>
            <a:endParaRPr lang="en-US" sz="1000" dirty="0"/>
          </a:p>
          <a:p>
            <a:r>
              <a:rPr lang="en-US" sz="2800" dirty="0" smtClean="0"/>
              <a:t>Solution: swap 2 adjacent results w/ prob. 50%</a:t>
            </a:r>
          </a:p>
          <a:p>
            <a:pPr lvl="1"/>
            <a:r>
              <a:rPr lang="en-US" sz="2400" dirty="0" smtClean="0"/>
              <a:t>E.g., interleave two results</a:t>
            </a:r>
          </a:p>
          <a:p>
            <a:pPr lvl="1"/>
            <a:r>
              <a:rPr lang="en-US" sz="2400" dirty="0" smtClean="0"/>
              <a:t>“</a:t>
            </a:r>
            <a:r>
              <a:rPr lang="en-US" sz="2400" dirty="0" err="1" smtClean="0"/>
              <a:t>FairPairs</a:t>
            </a:r>
            <a:r>
              <a:rPr lang="en-US" sz="2400" dirty="0" smtClean="0"/>
              <a:t>”</a:t>
            </a:r>
          </a:p>
          <a:p>
            <a:pPr lvl="2"/>
            <a:endParaRPr lang="en-US" dirty="0"/>
          </a:p>
          <a:p>
            <a:pPr lvl="1"/>
            <a:r>
              <a:rPr lang="en-US" sz="2400" dirty="0" smtClean="0"/>
              <a:t>Only store judgment between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paired results (e.g., D1 &gt; D2)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0614" y="6324600"/>
            <a:ext cx="531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Radlinski</a:t>
            </a:r>
            <a:r>
              <a:rPr lang="en-US" dirty="0" smtClean="0"/>
              <a:t> &amp; </a:t>
            </a:r>
            <a:r>
              <a:rPr lang="en-US" dirty="0" err="1" smtClean="0"/>
              <a:t>Joachims</a:t>
            </a:r>
            <a:r>
              <a:rPr lang="en-US" dirty="0" smtClean="0"/>
              <a:t> 2006; 2007; </a:t>
            </a:r>
            <a:r>
              <a:rPr lang="en-US" dirty="0" err="1" smtClean="0"/>
              <a:t>Craswell</a:t>
            </a:r>
            <a:r>
              <a:rPr lang="en-US" dirty="0" smtClean="0"/>
              <a:t> et al. 2008]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72623" y="4329760"/>
            <a:ext cx="457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72623" y="4939361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72623" y="554896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9" name="Explosion 1 8"/>
          <p:cNvSpPr/>
          <p:nvPr/>
        </p:nvSpPr>
        <p:spPr>
          <a:xfrm rot="20400000">
            <a:off x="6297698" y="4165569"/>
            <a:ext cx="856516" cy="64682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50" dirty="0" smtClean="0">
                <a:solidFill>
                  <a:schemeClr val="tx1"/>
                </a:solidFill>
              </a:rPr>
              <a:t>Click</a:t>
            </a:r>
            <a:endParaRPr lang="en-GB" sz="125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6623" y="4316120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96623" y="4925721"/>
            <a:ext cx="457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96623" y="553532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13" name="Explosion 1 12"/>
          <p:cNvSpPr/>
          <p:nvPr/>
        </p:nvSpPr>
        <p:spPr>
          <a:xfrm rot="20400000">
            <a:off x="7821698" y="4775169"/>
            <a:ext cx="856516" cy="64682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50" dirty="0" smtClean="0">
                <a:solidFill>
                  <a:schemeClr val="tx1"/>
                </a:solidFill>
              </a:rPr>
              <a:t>Click</a:t>
            </a:r>
            <a:endParaRPr lang="en-GB" sz="12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6423" y="3887760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46360" y="3861048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0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Document-level Judgments (Summary)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Derive pairwise judgments between documents</a:t>
            </a:r>
          </a:p>
          <a:p>
            <a:endParaRPr lang="en-US" sz="1000" dirty="0"/>
          </a:p>
          <a:p>
            <a:r>
              <a:rPr lang="en-US" sz="2700" dirty="0" smtClean="0"/>
              <a:t>Often more reliable than absolute judgments</a:t>
            </a:r>
            <a:endParaRPr lang="en-US" sz="2700" dirty="0"/>
          </a:p>
          <a:p>
            <a:pPr lvl="1"/>
            <a:r>
              <a:rPr lang="en-US" sz="2200" dirty="0" smtClean="0"/>
              <a:t>Also supported by experiments on collecting expert judgments [</a:t>
            </a:r>
            <a:r>
              <a:rPr lang="en-US" sz="2200" dirty="0" err="1" smtClean="0"/>
              <a:t>Carterette</a:t>
            </a:r>
            <a:r>
              <a:rPr lang="en-US" sz="2200" dirty="0" smtClean="0"/>
              <a:t> et al. 2008]</a:t>
            </a:r>
          </a:p>
          <a:p>
            <a:endParaRPr lang="en-US" sz="1000" dirty="0" smtClean="0"/>
          </a:p>
          <a:p>
            <a:r>
              <a:rPr lang="en-US" sz="2700" dirty="0" smtClean="0"/>
              <a:t>Benefits: reliable &amp; easily reusable</a:t>
            </a:r>
          </a:p>
          <a:p>
            <a:pPr lvl="1"/>
            <a:r>
              <a:rPr lang="en-US" sz="2200" dirty="0" smtClean="0"/>
              <a:t>Often gives “correct” (in expectation) feedback</a:t>
            </a:r>
          </a:p>
          <a:p>
            <a:pPr lvl="1"/>
            <a:r>
              <a:rPr lang="en-US" sz="2200" dirty="0" smtClean="0"/>
              <a:t>Easy to convert into training data for standard ML algorithms</a:t>
            </a:r>
          </a:p>
          <a:p>
            <a:pPr lvl="1"/>
            <a:endParaRPr lang="en-US" sz="1000" dirty="0" smtClean="0"/>
          </a:p>
          <a:p>
            <a:r>
              <a:rPr lang="en-US" sz="2700" dirty="0" smtClean="0"/>
              <a:t>Limitations: still a biased sample</a:t>
            </a:r>
            <a:endParaRPr lang="en-US" sz="2700" dirty="0"/>
          </a:p>
          <a:p>
            <a:pPr lvl="1"/>
            <a:r>
              <a:rPr lang="en-US" sz="2200" dirty="0" smtClean="0"/>
              <a:t>Distribution of feedback slanted towards top of rankings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90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Ranking-level 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Part 2, we evaluated pairs of retrieval functions by interleaving rankings</a:t>
            </a:r>
          </a:p>
          <a:p>
            <a:endParaRPr lang="en-US" sz="2800" dirty="0"/>
          </a:p>
          <a:p>
            <a:r>
              <a:rPr lang="en-US" sz="2800" dirty="0" smtClean="0"/>
              <a:t>Use directly as derived judgments for optimization</a:t>
            </a:r>
          </a:p>
          <a:p>
            <a:pPr lvl="1"/>
            <a:r>
              <a:rPr lang="en-US" sz="2400" dirty="0" smtClean="0"/>
              <a:t>Interleave 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r</a:t>
            </a:r>
            <a:r>
              <a:rPr lang="en-US" sz="2400" baseline="-25000" dirty="0" smtClean="0"/>
              <a:t>2</a:t>
            </a:r>
          </a:p>
          <a:p>
            <a:pPr lvl="1"/>
            <a:r>
              <a:rPr lang="en-US" sz="2400" dirty="0" smtClean="0"/>
              <a:t>Derive U(r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&gt; U(r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or vice versa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572000"/>
            <a:ext cx="2756459" cy="180203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715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Derived Judgments as Optimization Criterion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Case 1. Collection of retrieval functions {r</a:t>
            </a:r>
            <a:r>
              <a:rPr lang="en-US" sz="2800" baseline="-25000" dirty="0"/>
              <a:t>1</a:t>
            </a:r>
            <a:r>
              <a:rPr lang="en-US" sz="2800" dirty="0"/>
              <a:t>,…,</a:t>
            </a:r>
            <a:r>
              <a:rPr lang="en-US" sz="2800" dirty="0" err="1"/>
              <a:t>r</a:t>
            </a:r>
            <a:r>
              <a:rPr lang="en-US" sz="2800" baseline="-25000" dirty="0" err="1"/>
              <a:t>k</a:t>
            </a:r>
            <a:r>
              <a:rPr lang="en-US" sz="2800" dirty="0"/>
              <a:t>}</a:t>
            </a:r>
          </a:p>
          <a:p>
            <a:pPr lvl="1"/>
            <a:r>
              <a:rPr lang="en-US" sz="2400" dirty="0"/>
              <a:t>Choose </a:t>
            </a:r>
            <a:r>
              <a:rPr lang="en-US" sz="2400" dirty="0" err="1"/>
              <a:t>r</a:t>
            </a:r>
            <a:r>
              <a:rPr lang="en-US" sz="2400" baseline="-25000" dirty="0" err="1"/>
              <a:t>i</a:t>
            </a:r>
            <a:r>
              <a:rPr lang="en-US" sz="2400" dirty="0"/>
              <a:t> </a:t>
            </a:r>
            <a:r>
              <a:rPr lang="en-US" sz="2400" dirty="0" smtClean="0"/>
              <a:t>that wins interleaving comparisons </a:t>
            </a:r>
            <a:r>
              <a:rPr lang="en-US" sz="2400" dirty="0" err="1" smtClean="0"/>
              <a:t>vs</a:t>
            </a:r>
            <a:r>
              <a:rPr lang="en-US" sz="2400" dirty="0" smtClean="0"/>
              <a:t> rest</a:t>
            </a:r>
          </a:p>
          <a:p>
            <a:pPr lvl="1"/>
            <a:endParaRPr lang="en-US" sz="2400" dirty="0"/>
          </a:p>
          <a:p>
            <a:r>
              <a:rPr lang="en-US" sz="2800" dirty="0"/>
              <a:t>Example:</a:t>
            </a:r>
          </a:p>
          <a:p>
            <a:pPr lvl="1"/>
            <a:r>
              <a:rPr lang="en-US" sz="2400" dirty="0"/>
              <a:t>Three retrieval functions r</a:t>
            </a:r>
            <a:r>
              <a:rPr lang="en-US" sz="2400" baseline="-25000" dirty="0"/>
              <a:t>1</a:t>
            </a:r>
            <a:r>
              <a:rPr lang="en-US" sz="2400" dirty="0"/>
              <a:t>, r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en-US" sz="2400" dirty="0" smtClean="0"/>
              <a:t>r</a:t>
            </a:r>
            <a:r>
              <a:rPr lang="en-US" sz="2400" baseline="-25000" dirty="0" smtClean="0"/>
              <a:t>3</a:t>
            </a:r>
            <a:endParaRPr lang="en-US" dirty="0"/>
          </a:p>
          <a:p>
            <a:pPr lvl="1"/>
            <a:endParaRPr lang="en-US" sz="1000" dirty="0"/>
          </a:p>
          <a:p>
            <a:pPr lvl="1"/>
            <a:r>
              <a:rPr lang="en-US" sz="2400" dirty="0" smtClean="0"/>
              <a:t>U(r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&gt; U(r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U(r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&gt; U(r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U(r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&gt; U(r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 lvl="1"/>
            <a:endParaRPr lang="en-US" sz="1000" dirty="0"/>
          </a:p>
          <a:p>
            <a:pPr lvl="1"/>
            <a:r>
              <a:rPr lang="en-US" sz="2400" dirty="0" smtClean="0"/>
              <a:t>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is best retrieval </a:t>
            </a:r>
            <a:r>
              <a:rPr lang="en-US" sz="2400" dirty="0" err="1" smtClean="0"/>
              <a:t>func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199130"/>
              </p:ext>
            </p:extLst>
          </p:nvPr>
        </p:nvGraphicFramePr>
        <p:xfrm>
          <a:off x="4988469" y="4434840"/>
          <a:ext cx="3545931" cy="1584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48043"/>
                <a:gridCol w="20978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Interleaving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Winner  (% clicks)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vs</a:t>
                      </a:r>
                      <a:r>
                        <a:rPr lang="en-US" sz="2000" baseline="0" dirty="0" smtClean="0"/>
                        <a:t> r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r</a:t>
                      </a:r>
                      <a:r>
                        <a:rPr lang="en-US" sz="2000" baseline="-25000" dirty="0" smtClean="0"/>
                        <a:t>1                   </a:t>
                      </a:r>
                      <a:r>
                        <a:rPr lang="en-US" sz="2000" baseline="0" dirty="0" smtClean="0"/>
                        <a:t>(60%)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vs</a:t>
                      </a:r>
                      <a:r>
                        <a:rPr lang="en-US" sz="2000" baseline="0" dirty="0" smtClean="0"/>
                        <a:t> r</a:t>
                      </a:r>
                      <a:r>
                        <a:rPr lang="en-US" sz="2000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r</a:t>
                      </a:r>
                      <a:r>
                        <a:rPr lang="en-US" sz="2000" baseline="-25000" dirty="0" smtClean="0"/>
                        <a:t>1                   </a:t>
                      </a:r>
                      <a:r>
                        <a:rPr lang="en-US" sz="2000" baseline="0" dirty="0" smtClean="0"/>
                        <a:t>(75%)</a:t>
                      </a:r>
                      <a:r>
                        <a:rPr lang="en-US" sz="2000" baseline="-25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vs</a:t>
                      </a:r>
                      <a:r>
                        <a:rPr lang="en-US" sz="2000" baseline="0" dirty="0" smtClean="0"/>
                        <a:t> r</a:t>
                      </a:r>
                      <a:r>
                        <a:rPr lang="en-US" sz="2000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r</a:t>
                      </a:r>
                      <a:r>
                        <a:rPr lang="en-US" sz="2000" baseline="-25000" dirty="0" smtClean="0"/>
                        <a:t>2                   </a:t>
                      </a:r>
                      <a:r>
                        <a:rPr lang="en-US" sz="2000" baseline="0" dirty="0" smtClean="0"/>
                        <a:t>(65%)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00600" y="6324600"/>
            <a:ext cx="394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Feige</a:t>
            </a:r>
            <a:r>
              <a:rPr lang="en-US" dirty="0" smtClean="0"/>
              <a:t> et al. 1997; Yue et al. 2009; 2011]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8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Online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44378"/>
          </a:xfrm>
        </p:spPr>
        <p:txBody>
          <a:bodyPr/>
          <a:lstStyle/>
          <a:p>
            <a:r>
              <a:rPr lang="en-US" dirty="0" smtClean="0"/>
              <a:t>A variety of data can describe online behavior:</a:t>
            </a:r>
          </a:p>
          <a:p>
            <a:pPr lvl="1"/>
            <a:r>
              <a:rPr lang="en-US" dirty="0" err="1" smtClean="0"/>
              <a:t>Urls</a:t>
            </a:r>
            <a:r>
              <a:rPr lang="en-US" dirty="0" smtClean="0"/>
              <a:t>, Queries</a:t>
            </a:r>
            <a:r>
              <a:rPr lang="en-US" dirty="0"/>
              <a:t> </a:t>
            </a:r>
            <a:r>
              <a:rPr lang="en-US" dirty="0" smtClean="0"/>
              <a:t>and Clicks</a:t>
            </a:r>
          </a:p>
          <a:p>
            <a:pPr lvl="2"/>
            <a:r>
              <a:rPr lang="en-US" dirty="0" smtClean="0"/>
              <a:t>Browsing Stream: Sequence of URLs users visit</a:t>
            </a:r>
          </a:p>
          <a:p>
            <a:pPr lvl="2"/>
            <a:r>
              <a:rPr lang="en-US" dirty="0" smtClean="0"/>
              <a:t>In IR: Queries, Results and Clicks</a:t>
            </a:r>
          </a:p>
          <a:p>
            <a:pPr lvl="1"/>
            <a:r>
              <a:rPr lang="en-US" dirty="0"/>
              <a:t>Mouse </a:t>
            </a:r>
            <a:r>
              <a:rPr lang="en-US" dirty="0" smtClean="0"/>
              <a:t>movement</a:t>
            </a:r>
          </a:p>
          <a:p>
            <a:pPr lvl="2"/>
            <a:r>
              <a:rPr lang="en-US" dirty="0" smtClean="0"/>
              <a:t>Clicks, selections, hover</a:t>
            </a:r>
            <a:endParaRPr lang="en-US" dirty="0"/>
          </a:p>
          <a:p>
            <a:r>
              <a:rPr lang="en-US" dirty="0" smtClean="0"/>
              <a:t>The line between online and offline is fuzzy</a:t>
            </a:r>
          </a:p>
          <a:p>
            <a:pPr lvl="1"/>
            <a:r>
              <a:rPr lang="en-US" dirty="0" smtClean="0"/>
              <a:t>Purchase decisions: Ad clicks to online purchases</a:t>
            </a:r>
          </a:p>
          <a:p>
            <a:pPr lvl="1"/>
            <a:r>
              <a:rPr lang="en-US" dirty="0" smtClean="0"/>
              <a:t>Eye tracking</a:t>
            </a:r>
          </a:p>
          <a:p>
            <a:pPr lvl="1"/>
            <a:r>
              <a:rPr lang="en-US" dirty="0" smtClean="0"/>
              <a:t>Offline evaluation using historical online data</a:t>
            </a:r>
          </a:p>
        </p:txBody>
      </p:sp>
    </p:spTree>
    <p:extLst>
      <p:ext uri="{BB962C8B-B14F-4D97-AF65-F5344CB8AC3E}">
        <p14:creationId xmlns:p14="http://schemas.microsoft.com/office/powerpoint/2010/main" val="156114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Derived Judgments as Optimization Criterion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Case 1. Collection of retrieval functions {r</a:t>
            </a:r>
            <a:r>
              <a:rPr lang="en-US" sz="2800" baseline="-25000" dirty="0"/>
              <a:t>1</a:t>
            </a:r>
            <a:r>
              <a:rPr lang="en-US" sz="2800" dirty="0"/>
              <a:t>,…,</a:t>
            </a:r>
            <a:r>
              <a:rPr lang="en-US" sz="2800" dirty="0" err="1"/>
              <a:t>r</a:t>
            </a:r>
            <a:r>
              <a:rPr lang="en-US" sz="2800" baseline="-25000" dirty="0" err="1"/>
              <a:t>k</a:t>
            </a:r>
            <a:r>
              <a:rPr lang="en-US" sz="2800" dirty="0"/>
              <a:t>}</a:t>
            </a:r>
          </a:p>
          <a:p>
            <a:pPr lvl="1"/>
            <a:r>
              <a:rPr lang="en-US" sz="2400" dirty="0"/>
              <a:t>Choose </a:t>
            </a:r>
            <a:r>
              <a:rPr lang="en-US" sz="2400" dirty="0" err="1"/>
              <a:t>r</a:t>
            </a:r>
            <a:r>
              <a:rPr lang="en-US" sz="2400" baseline="-25000" dirty="0" err="1"/>
              <a:t>i</a:t>
            </a:r>
            <a:r>
              <a:rPr lang="en-US" sz="2400" dirty="0"/>
              <a:t> </a:t>
            </a:r>
            <a:r>
              <a:rPr lang="en-US" sz="2400" dirty="0" smtClean="0"/>
              <a:t>that wins interleaving comparisons </a:t>
            </a:r>
            <a:r>
              <a:rPr lang="en-US" sz="2400" dirty="0" err="1" smtClean="0"/>
              <a:t>vs</a:t>
            </a:r>
            <a:r>
              <a:rPr lang="en-US" sz="2400" dirty="0" smtClean="0"/>
              <a:t> rest</a:t>
            </a:r>
          </a:p>
          <a:p>
            <a:pPr lvl="1"/>
            <a:endParaRPr lang="en-US" sz="2400" dirty="0"/>
          </a:p>
          <a:p>
            <a:r>
              <a:rPr lang="en-US" sz="2800" dirty="0"/>
              <a:t>Example:</a:t>
            </a:r>
          </a:p>
          <a:p>
            <a:pPr lvl="1"/>
            <a:r>
              <a:rPr lang="en-US" sz="2400" dirty="0"/>
              <a:t>Three retrieval functions r</a:t>
            </a:r>
            <a:r>
              <a:rPr lang="en-US" sz="2400" baseline="-25000" dirty="0"/>
              <a:t>1</a:t>
            </a:r>
            <a:r>
              <a:rPr lang="en-US" sz="2400" dirty="0"/>
              <a:t>, r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en-US" sz="2400" dirty="0" smtClean="0"/>
              <a:t>r</a:t>
            </a:r>
            <a:r>
              <a:rPr lang="en-US" sz="2400" baseline="-25000" dirty="0" smtClean="0"/>
              <a:t>3</a:t>
            </a:r>
            <a:endParaRPr lang="en-US" dirty="0"/>
          </a:p>
          <a:p>
            <a:pPr lvl="1"/>
            <a:endParaRPr lang="en-US" sz="1000" dirty="0"/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U(r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) &gt; U(r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U(r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) &gt; U(r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400" dirty="0" smtClean="0"/>
              <a:t>U(r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&gt; U(r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 lvl="1"/>
            <a:endParaRPr lang="en-US" sz="1000" dirty="0"/>
          </a:p>
          <a:p>
            <a:pPr lvl="1"/>
            <a:r>
              <a:rPr lang="en-US" sz="2400" dirty="0" smtClean="0"/>
              <a:t>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is best retrieval </a:t>
            </a:r>
            <a:r>
              <a:rPr lang="en-US" sz="2400" dirty="0" err="1" smtClean="0"/>
              <a:t>func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644247"/>
              </p:ext>
            </p:extLst>
          </p:nvPr>
        </p:nvGraphicFramePr>
        <p:xfrm>
          <a:off x="4988469" y="4434840"/>
          <a:ext cx="3545931" cy="1584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48043"/>
                <a:gridCol w="20978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Interleaving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Winner  (% clicks)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sz="2000" b="1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</a:rPr>
                        <a:t>vs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r</a:t>
                      </a:r>
                      <a:r>
                        <a:rPr lang="en-US" sz="2000" b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sz="2000" b="1" baseline="-25000" dirty="0" smtClean="0">
                          <a:solidFill>
                            <a:srgbClr val="FF0000"/>
                          </a:solidFill>
                        </a:rPr>
                        <a:t>1                  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(60%)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sz="2000" b="1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</a:rPr>
                        <a:t>vs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r</a:t>
                      </a:r>
                      <a:r>
                        <a:rPr lang="en-US" sz="2000" b="1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sz="2000" b="1" baseline="-25000" dirty="0" smtClean="0">
                          <a:solidFill>
                            <a:srgbClr val="FF0000"/>
                          </a:solidFill>
                        </a:rPr>
                        <a:t>1                  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(75%)</a:t>
                      </a:r>
                      <a:r>
                        <a:rPr lang="en-US" sz="2000" b="1" baseline="-25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vs</a:t>
                      </a:r>
                      <a:r>
                        <a:rPr lang="en-US" sz="2000" baseline="0" dirty="0" smtClean="0"/>
                        <a:t> r</a:t>
                      </a:r>
                      <a:r>
                        <a:rPr lang="en-US" sz="2000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r</a:t>
                      </a:r>
                      <a:r>
                        <a:rPr lang="en-US" sz="2000" baseline="-25000" dirty="0" smtClean="0"/>
                        <a:t>2                   </a:t>
                      </a:r>
                      <a:r>
                        <a:rPr lang="en-US" sz="2000" baseline="0" dirty="0" smtClean="0"/>
                        <a:t>(65%)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00600" y="6324600"/>
            <a:ext cx="394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Feige</a:t>
            </a:r>
            <a:r>
              <a:rPr lang="en-US" dirty="0" smtClean="0"/>
              <a:t> et al. 1997; Yue et al. 2009; 2011]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2540999"/>
            <a:ext cx="3810000" cy="707886"/>
          </a:xfrm>
          <a:prstGeom prst="rect">
            <a:avLst/>
          </a:prstGeom>
          <a:solidFill>
            <a:schemeClr val="accent1">
              <a:tint val="2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Only need r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vs</a:t>
            </a:r>
            <a:r>
              <a:rPr lang="en-US" sz="2000" b="1" dirty="0" smtClean="0"/>
              <a:t> r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and r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vs</a:t>
            </a:r>
            <a:r>
              <a:rPr lang="en-US" sz="2000" b="1" dirty="0" smtClean="0"/>
              <a:t> r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!</a:t>
            </a:r>
          </a:p>
          <a:p>
            <a:r>
              <a:rPr lang="en-US" sz="2000" b="1" dirty="0" smtClean="0"/>
              <a:t>What is cost of comparing r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vs</a:t>
            </a:r>
            <a:r>
              <a:rPr lang="en-US" sz="2000" b="1" dirty="0" smtClean="0"/>
              <a:t> r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 flipH="1">
            <a:off x="5867400" y="3248885"/>
            <a:ext cx="8382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6705600" y="3248885"/>
            <a:ext cx="152400" cy="1905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</p:cNvCxnSpPr>
          <p:nvPr/>
        </p:nvCxnSpPr>
        <p:spPr>
          <a:xfrm flipH="1">
            <a:off x="2971800" y="3248885"/>
            <a:ext cx="37338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</p:cNvCxnSpPr>
          <p:nvPr/>
        </p:nvCxnSpPr>
        <p:spPr>
          <a:xfrm flipH="1">
            <a:off x="3048000" y="3248885"/>
            <a:ext cx="36576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3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Derived Judgments as Optimization Criterion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Case 2. Parameterized retrieval function r(w)</a:t>
            </a:r>
          </a:p>
          <a:p>
            <a:pPr lvl="1"/>
            <a:r>
              <a:rPr lang="en-US" sz="2400" dirty="0" smtClean="0"/>
              <a:t>Choose w with highest U(r(w)) </a:t>
            </a:r>
          </a:p>
          <a:p>
            <a:pPr lvl="1"/>
            <a:r>
              <a:rPr lang="en-US" sz="2400" dirty="0" smtClean="0"/>
              <a:t>Interleaving reveals relative values of U(r(w)) </a:t>
            </a:r>
            <a:r>
              <a:rPr lang="en-US" sz="2400" dirty="0" err="1" smtClean="0"/>
              <a:t>vs</a:t>
            </a:r>
            <a:r>
              <a:rPr lang="en-US" sz="2400" dirty="0" smtClean="0"/>
              <a:t> U(r(w’))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Approach: gradient descent via interleaving</a:t>
            </a:r>
          </a:p>
          <a:p>
            <a:pPr lvl="1"/>
            <a:r>
              <a:rPr lang="en-US" sz="2400" dirty="0" smtClean="0"/>
              <a:t>Make a perturbation w’ from w</a:t>
            </a:r>
          </a:p>
          <a:p>
            <a:pPr lvl="1"/>
            <a:r>
              <a:rPr lang="en-US" sz="2400" dirty="0" smtClean="0"/>
              <a:t>Interleave r(w) </a:t>
            </a:r>
            <a:r>
              <a:rPr lang="en-US" sz="2400" dirty="0" err="1" smtClean="0"/>
              <a:t>vs</a:t>
            </a:r>
            <a:r>
              <a:rPr lang="en-US" sz="2400" dirty="0" smtClean="0"/>
              <a:t> r(w’)</a:t>
            </a:r>
          </a:p>
          <a:p>
            <a:pPr lvl="1"/>
            <a:r>
              <a:rPr lang="en-US" sz="2400" dirty="0" smtClean="0"/>
              <a:t>If r(w’) wins, replace w = w’</a:t>
            </a:r>
          </a:p>
          <a:p>
            <a:pPr lvl="2"/>
            <a:endParaRPr lang="en-US" sz="2000" dirty="0" smtClean="0"/>
          </a:p>
          <a:p>
            <a:pPr lvl="1"/>
            <a:endParaRPr lang="en-US" sz="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63787" y="632460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52649" y="6324600"/>
            <a:ext cx="4445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[Yue &amp; </a:t>
            </a:r>
            <a:r>
              <a:rPr lang="en-US" dirty="0" err="1" smtClean="0"/>
              <a:t>Joachims</a:t>
            </a:r>
            <a:r>
              <a:rPr lang="en-US" dirty="0" smtClean="0"/>
              <a:t> 2009; Hofmann et al. 2011a]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4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dbg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5791200" y="228600"/>
            <a:ext cx="3124200" cy="11079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rgbClr val="FF5050"/>
                </a:solidFill>
              </a:rPr>
              <a:t>Current </a:t>
            </a:r>
            <a:r>
              <a:rPr lang="en-US" sz="2200" dirty="0">
                <a:solidFill>
                  <a:srgbClr val="FF5050"/>
                </a:solidFill>
              </a:rPr>
              <a:t>point</a:t>
            </a:r>
          </a:p>
          <a:p>
            <a:pPr eaLnBrk="1" hangingPunct="1"/>
            <a:r>
              <a:rPr lang="en-US" sz="2200" dirty="0">
                <a:solidFill>
                  <a:schemeClr val="bg1"/>
                </a:solidFill>
              </a:rPr>
              <a:t>Losing candidate</a:t>
            </a:r>
          </a:p>
          <a:p>
            <a:pPr eaLnBrk="1" hangingPunct="1"/>
            <a:r>
              <a:rPr lang="en-US" sz="2200" dirty="0">
                <a:solidFill>
                  <a:srgbClr val="FFFF00"/>
                </a:solidFill>
              </a:rPr>
              <a:t>Winning candidate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2743200" y="5892800"/>
            <a:ext cx="6153150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92D050"/>
                </a:solidFill>
              </a:rPr>
              <a:t>Dueling Bandit Gradient Descent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2220" y="3212976"/>
            <a:ext cx="1817409" cy="118813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128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dbg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5791200" y="228600"/>
            <a:ext cx="3124200" cy="11079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rgbClr val="FF5050"/>
                </a:solidFill>
              </a:rPr>
              <a:t>Current </a:t>
            </a:r>
            <a:r>
              <a:rPr lang="en-US" sz="2200" dirty="0">
                <a:solidFill>
                  <a:srgbClr val="FF5050"/>
                </a:solidFill>
              </a:rPr>
              <a:t>point</a:t>
            </a:r>
          </a:p>
          <a:p>
            <a:pPr eaLnBrk="1" hangingPunct="1"/>
            <a:r>
              <a:rPr lang="en-US" sz="2200" dirty="0">
                <a:solidFill>
                  <a:schemeClr val="bg1"/>
                </a:solidFill>
              </a:rPr>
              <a:t>Losing candidate</a:t>
            </a:r>
          </a:p>
          <a:p>
            <a:pPr eaLnBrk="1" hangingPunct="1"/>
            <a:r>
              <a:rPr lang="en-US" sz="2200" dirty="0">
                <a:solidFill>
                  <a:srgbClr val="FFFF00"/>
                </a:solidFill>
              </a:rPr>
              <a:t>Winning candidate</a:t>
            </a: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2743200" y="5892800"/>
            <a:ext cx="6153150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92D050"/>
                </a:solidFill>
              </a:rPr>
              <a:t>Dueling Bandit Gradient Descent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420888"/>
            <a:ext cx="1817409" cy="118813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84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dbg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5791200" y="228600"/>
            <a:ext cx="3124200" cy="11079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rgbClr val="FF5050"/>
                </a:solidFill>
              </a:rPr>
              <a:t>Current </a:t>
            </a:r>
            <a:r>
              <a:rPr lang="en-US" sz="2200" dirty="0">
                <a:solidFill>
                  <a:srgbClr val="FF5050"/>
                </a:solidFill>
              </a:rPr>
              <a:t>point</a:t>
            </a:r>
          </a:p>
          <a:p>
            <a:pPr eaLnBrk="1" hangingPunct="1"/>
            <a:r>
              <a:rPr lang="en-US" sz="2200" dirty="0">
                <a:solidFill>
                  <a:schemeClr val="bg1"/>
                </a:solidFill>
              </a:rPr>
              <a:t>Losing candidate</a:t>
            </a:r>
          </a:p>
          <a:p>
            <a:pPr eaLnBrk="1" hangingPunct="1"/>
            <a:r>
              <a:rPr lang="en-US" sz="2200" dirty="0">
                <a:solidFill>
                  <a:srgbClr val="FFFF00"/>
                </a:solidFill>
              </a:rPr>
              <a:t>Winning candidate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2743200" y="5892800"/>
            <a:ext cx="6153150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92D050"/>
                </a:solidFill>
              </a:rPr>
              <a:t>Dueling Bandit Gradient Descent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764" y="4221088"/>
            <a:ext cx="1817409" cy="118813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564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bg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5791200" y="228600"/>
            <a:ext cx="3124200" cy="11079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rgbClr val="FF5050"/>
                </a:solidFill>
              </a:rPr>
              <a:t>Current </a:t>
            </a:r>
            <a:r>
              <a:rPr lang="en-US" sz="2200" dirty="0">
                <a:solidFill>
                  <a:srgbClr val="FF5050"/>
                </a:solidFill>
              </a:rPr>
              <a:t>point</a:t>
            </a:r>
          </a:p>
          <a:p>
            <a:pPr eaLnBrk="1" hangingPunct="1"/>
            <a:r>
              <a:rPr lang="en-US" sz="2200" dirty="0">
                <a:solidFill>
                  <a:schemeClr val="bg1"/>
                </a:solidFill>
              </a:rPr>
              <a:t>Losing candidate</a:t>
            </a:r>
          </a:p>
          <a:p>
            <a:pPr eaLnBrk="1" hangingPunct="1"/>
            <a:r>
              <a:rPr lang="en-US" sz="2200" dirty="0">
                <a:solidFill>
                  <a:srgbClr val="FFFF00"/>
                </a:solidFill>
              </a:rPr>
              <a:t>Winning candidate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2743200" y="5892800"/>
            <a:ext cx="6153150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92D050"/>
                </a:solidFill>
              </a:rPr>
              <a:t>Dueling Bandit Gradient Descent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124" y="1916832"/>
            <a:ext cx="1817409" cy="118813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890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dbg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791200" y="228600"/>
            <a:ext cx="3124200" cy="11079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rgbClr val="FF5050"/>
                </a:solidFill>
              </a:rPr>
              <a:t>Current </a:t>
            </a:r>
            <a:r>
              <a:rPr lang="en-US" sz="2200" dirty="0">
                <a:solidFill>
                  <a:srgbClr val="FF5050"/>
                </a:solidFill>
              </a:rPr>
              <a:t>point</a:t>
            </a:r>
          </a:p>
          <a:p>
            <a:pPr eaLnBrk="1" hangingPunct="1"/>
            <a:r>
              <a:rPr lang="en-US" sz="2200" dirty="0">
                <a:solidFill>
                  <a:schemeClr val="bg1"/>
                </a:solidFill>
              </a:rPr>
              <a:t>Losing candidate</a:t>
            </a:r>
          </a:p>
          <a:p>
            <a:pPr eaLnBrk="1" hangingPunct="1"/>
            <a:r>
              <a:rPr lang="en-US" sz="2200" dirty="0">
                <a:solidFill>
                  <a:srgbClr val="FFFF00"/>
                </a:solidFill>
              </a:rPr>
              <a:t>Winning candidate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2743200" y="5892800"/>
            <a:ext cx="6153150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92D050"/>
                </a:solidFill>
              </a:rPr>
              <a:t>Dueling Bandit Gradient Descent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77072"/>
            <a:ext cx="1817409" cy="118813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695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bg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791200" y="228600"/>
            <a:ext cx="3124200" cy="11079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rgbClr val="FF5050"/>
                </a:solidFill>
              </a:rPr>
              <a:t>Current </a:t>
            </a:r>
            <a:r>
              <a:rPr lang="en-US" sz="2200" dirty="0">
                <a:solidFill>
                  <a:srgbClr val="FF5050"/>
                </a:solidFill>
              </a:rPr>
              <a:t>point</a:t>
            </a:r>
          </a:p>
          <a:p>
            <a:pPr eaLnBrk="1" hangingPunct="1"/>
            <a:r>
              <a:rPr lang="en-US" sz="2200" dirty="0">
                <a:solidFill>
                  <a:schemeClr val="bg1"/>
                </a:solidFill>
              </a:rPr>
              <a:t>Losing candidate</a:t>
            </a:r>
          </a:p>
          <a:p>
            <a:pPr eaLnBrk="1" hangingPunct="1"/>
            <a:r>
              <a:rPr lang="en-US" sz="2200" dirty="0">
                <a:solidFill>
                  <a:srgbClr val="FFFF00"/>
                </a:solidFill>
              </a:rPr>
              <a:t>Winning candidate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2743200" y="5892800"/>
            <a:ext cx="6153150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92D050"/>
                </a:solidFill>
              </a:rPr>
              <a:t>Dueling Bandit Gradient Descent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32856"/>
            <a:ext cx="1817409" cy="118813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96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dbg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5791200" y="228600"/>
            <a:ext cx="3124200" cy="11079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rgbClr val="FF5050"/>
                </a:solidFill>
              </a:rPr>
              <a:t>Current </a:t>
            </a:r>
            <a:r>
              <a:rPr lang="en-US" sz="2200" dirty="0">
                <a:solidFill>
                  <a:srgbClr val="FF5050"/>
                </a:solidFill>
              </a:rPr>
              <a:t>point</a:t>
            </a:r>
          </a:p>
          <a:p>
            <a:pPr eaLnBrk="1" hangingPunct="1"/>
            <a:r>
              <a:rPr lang="en-US" sz="2200" dirty="0">
                <a:solidFill>
                  <a:schemeClr val="bg1"/>
                </a:solidFill>
              </a:rPr>
              <a:t>Losing candidate</a:t>
            </a:r>
          </a:p>
          <a:p>
            <a:pPr eaLnBrk="1" hangingPunct="1"/>
            <a:r>
              <a:rPr lang="en-US" sz="2200" dirty="0">
                <a:solidFill>
                  <a:srgbClr val="FFFF00"/>
                </a:solidFill>
              </a:rPr>
              <a:t>Winning candidate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2743200" y="5892800"/>
            <a:ext cx="6153150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92D050"/>
                </a:solidFill>
              </a:rPr>
              <a:t>Dueling Bandit Gradient Descent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020" y="1808820"/>
            <a:ext cx="1817409" cy="118813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87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dbg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5791200" y="228600"/>
            <a:ext cx="3124200" cy="11079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rgbClr val="FF5050"/>
                </a:solidFill>
              </a:rPr>
              <a:t>Current </a:t>
            </a:r>
            <a:r>
              <a:rPr lang="en-US" sz="2200" dirty="0">
                <a:solidFill>
                  <a:srgbClr val="FF5050"/>
                </a:solidFill>
              </a:rPr>
              <a:t>point</a:t>
            </a:r>
          </a:p>
          <a:p>
            <a:pPr eaLnBrk="1" hangingPunct="1"/>
            <a:r>
              <a:rPr lang="en-US" sz="2200" dirty="0">
                <a:solidFill>
                  <a:schemeClr val="bg1"/>
                </a:solidFill>
              </a:rPr>
              <a:t>Losing candidate</a:t>
            </a:r>
          </a:p>
          <a:p>
            <a:pPr eaLnBrk="1" hangingPunct="1"/>
            <a:r>
              <a:rPr lang="en-US" sz="2200" dirty="0">
                <a:solidFill>
                  <a:srgbClr val="FFFF00"/>
                </a:solidFill>
              </a:rPr>
              <a:t>Winning candidate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2743200" y="5892800"/>
            <a:ext cx="6153150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92D050"/>
                </a:solidFill>
              </a:rPr>
              <a:t>Dueling Bandit Gradient Descent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520788"/>
            <a:ext cx="1817409" cy="118813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81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Evaluation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some key choices to make: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Document Level or Ranking Level?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2000" dirty="0"/>
          </a:p>
          <a:p>
            <a:pPr marL="971550" lvl="1" indent="-514350">
              <a:buFont typeface="+mj-lt"/>
              <a:buAutoNum type="arabicPeriod" startAt="2"/>
            </a:pPr>
            <a:r>
              <a:rPr lang="en-US" dirty="0" smtClean="0"/>
              <a:t>Absolute or Relative?</a:t>
            </a:r>
          </a:p>
          <a:p>
            <a:pPr lvl="1"/>
            <a:endParaRPr lang="en-US" dirty="0">
              <a:latin typeface="Arial"/>
            </a:endParaRP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777973"/>
              </p:ext>
            </p:extLst>
          </p:nvPr>
        </p:nvGraphicFramePr>
        <p:xfrm>
          <a:off x="481901" y="2392074"/>
          <a:ext cx="8237802" cy="1872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706"/>
                <a:gridCol w="4090096"/>
              </a:tblGrid>
              <a:tr h="4032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Document Level</a:t>
                      </a:r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Ranking</a:t>
                      </a:r>
                      <a:r>
                        <a:rPr lang="en-US" baseline="0" dirty="0" smtClean="0"/>
                        <a:t> Level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6897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</a:t>
                      </a:r>
                      <a:r>
                        <a:rPr lang="en-US" b="1" baseline="0" dirty="0" smtClean="0"/>
                        <a:t> want to know about the </a:t>
                      </a:r>
                      <a:r>
                        <a:rPr lang="en-US" b="1" i="1" baseline="0" dirty="0" smtClean="0"/>
                        <a:t>documents</a:t>
                      </a:r>
                    </a:p>
                    <a:p>
                      <a:endParaRPr lang="en-US" b="0" i="0" dirty="0" smtClean="0"/>
                    </a:p>
                    <a:p>
                      <a:r>
                        <a:rPr lang="en-US" b="0" i="0" dirty="0" smtClean="0"/>
                        <a:t>Similar</a:t>
                      </a:r>
                      <a:r>
                        <a:rPr lang="en-US" b="0" i="0" baseline="0" dirty="0" smtClean="0"/>
                        <a:t> to the </a:t>
                      </a:r>
                      <a:r>
                        <a:rPr lang="en-US" b="0" i="0" baseline="0" dirty="0" err="1" smtClean="0"/>
                        <a:t>Cranfield</a:t>
                      </a:r>
                      <a:r>
                        <a:rPr lang="en-US" b="0" i="0" baseline="0" dirty="0" smtClean="0"/>
                        <a:t> approach, I’d like to find out the quality of each document.</a:t>
                      </a:r>
                      <a:endParaRPr lang="en-US" b="0" i="0" dirty="0" smtClean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 am</a:t>
                      </a:r>
                      <a:r>
                        <a:rPr lang="en-US" b="1" baseline="0" dirty="0" smtClean="0"/>
                        <a:t> mostly interested in the </a:t>
                      </a:r>
                      <a:r>
                        <a:rPr lang="en-US" b="1" i="1" baseline="0" dirty="0" smtClean="0"/>
                        <a:t>rankings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I’m trying to evaluate retrieval functions. I don’t need to be able to drill down to individual documents.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544135"/>
              </p:ext>
            </p:extLst>
          </p:nvPr>
        </p:nvGraphicFramePr>
        <p:xfrm>
          <a:off x="481903" y="4869175"/>
          <a:ext cx="8237802" cy="18347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47704"/>
                <a:gridCol w="409009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Absolute Judgments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Relative Judgments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897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</a:t>
                      </a:r>
                      <a:r>
                        <a:rPr lang="en-US" b="1" baseline="0" dirty="0" smtClean="0"/>
                        <a:t> want a score on an absolute scale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Similar</a:t>
                      </a:r>
                      <a:r>
                        <a:rPr lang="en-US" baseline="0" dirty="0" smtClean="0"/>
                        <a:t> to the </a:t>
                      </a:r>
                      <a:r>
                        <a:rPr lang="en-US" baseline="0" dirty="0" err="1" smtClean="0"/>
                        <a:t>Cranfield</a:t>
                      </a:r>
                      <a:r>
                        <a:rPr lang="en-US" baseline="0" dirty="0" smtClean="0"/>
                        <a:t> approach, I’d like a number that I can compare to many methods, over time.</a:t>
                      </a:r>
                      <a:endParaRPr lang="en-US" b="0" i="0" dirty="0" smtClean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 am</a:t>
                      </a:r>
                      <a:r>
                        <a:rPr lang="en-US" b="1" baseline="0" dirty="0" smtClean="0"/>
                        <a:t> mostly interested in a comparison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It’s enough if I know which document, or which ranking, is better. Its not necessary to know the absolute value.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73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Ranking-level Judgments (Summary)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Derive pairwise judgments between rankings</a:t>
            </a:r>
          </a:p>
          <a:p>
            <a:pPr lvl="1"/>
            <a:r>
              <a:rPr lang="en-US" sz="2200" dirty="0" smtClean="0"/>
              <a:t>Directly measures relative quality between two rankings</a:t>
            </a:r>
          </a:p>
          <a:p>
            <a:pPr lvl="1"/>
            <a:r>
              <a:rPr lang="en-US" sz="2200" dirty="0" smtClean="0"/>
              <a:t>I.e., U(r) &gt; U(r’) ??</a:t>
            </a:r>
          </a:p>
          <a:p>
            <a:pPr lvl="1"/>
            <a:r>
              <a:rPr lang="en-US" sz="2200" dirty="0" smtClean="0"/>
              <a:t>Fewer assumptions about the form of U(r)</a:t>
            </a:r>
          </a:p>
          <a:p>
            <a:endParaRPr lang="en-US" sz="1500" dirty="0"/>
          </a:p>
          <a:p>
            <a:r>
              <a:rPr lang="en-US" sz="2700" dirty="0" smtClean="0"/>
              <a:t>Benefits: reliable &amp; unbiased feedback</a:t>
            </a:r>
          </a:p>
          <a:p>
            <a:pPr lvl="1"/>
            <a:r>
              <a:rPr lang="en-US" sz="2200" dirty="0" smtClean="0"/>
              <a:t>Interleaving samples from the distribution of queries and users</a:t>
            </a:r>
          </a:p>
          <a:p>
            <a:endParaRPr lang="en-US" sz="1500" dirty="0"/>
          </a:p>
          <a:p>
            <a:r>
              <a:rPr lang="en-US" sz="2700" dirty="0" smtClean="0"/>
              <a:t>Drawbacks: not easily reusable</a:t>
            </a:r>
          </a:p>
          <a:p>
            <a:pPr lvl="1"/>
            <a:r>
              <a:rPr lang="en-US" sz="2200" dirty="0" smtClean="0"/>
              <a:t>Evaluating each pair requires new interleaving experiment</a:t>
            </a:r>
          </a:p>
          <a:p>
            <a:pPr lvl="1"/>
            <a:r>
              <a:rPr lang="en-US" sz="2200" dirty="0" smtClean="0"/>
              <a:t>Should model cost of running an interleaving experiment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3224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Approaches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026569"/>
              </p:ext>
            </p:extLst>
          </p:nvPr>
        </p:nvGraphicFramePr>
        <p:xfrm>
          <a:off x="431540" y="1708212"/>
          <a:ext cx="8363272" cy="398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4965"/>
                <a:gridCol w="2967423"/>
                <a:gridCol w="2820884"/>
              </a:tblGrid>
              <a:tr h="1329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Document-level</a:t>
                      </a:r>
                      <a:r>
                        <a:rPr lang="en-US" sz="2800" b="1" baseline="0" dirty="0" smtClean="0"/>
                        <a:t> Judgments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Ranking-level Judgments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6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Select the</a:t>
                      </a:r>
                      <a:r>
                        <a:rPr lang="en-US" sz="2400" b="1" baseline="0" dirty="0" smtClean="0"/>
                        <a:t> B</a:t>
                      </a:r>
                      <a:r>
                        <a:rPr lang="en-US" sz="2400" b="1" dirty="0" smtClean="0"/>
                        <a:t>est Retrieval Function from a Collection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Define utility based on pairs ranked correctly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Select retrieval function with highest utility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Treat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interleaving as comparison oracle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Similar to running a tournament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6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Optimize </a:t>
                      </a:r>
                      <a:r>
                        <a:rPr lang="en-US" sz="2400" b="1" baseline="0" dirty="0" smtClean="0"/>
                        <a:t>a Parameterized Retrieval Function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Treat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as classification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Judgments are training labels between pairs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Train w/ standard methods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Treat interleaving as comparison oracle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Can</a:t>
                      </a:r>
                      <a:r>
                        <a:rPr lang="en-US" baseline="0" dirty="0" smtClean="0"/>
                        <a:t> be used to estimate a gradient in parameter space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5556" y="60572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3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Approaches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616894"/>
              </p:ext>
            </p:extLst>
          </p:nvPr>
        </p:nvGraphicFramePr>
        <p:xfrm>
          <a:off x="431540" y="1708212"/>
          <a:ext cx="8363272" cy="398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4965"/>
                <a:gridCol w="2967423"/>
                <a:gridCol w="2820884"/>
              </a:tblGrid>
              <a:tr h="1329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Document-level</a:t>
                      </a:r>
                      <a:r>
                        <a:rPr lang="en-US" sz="2800" b="1" baseline="0" dirty="0" smtClean="0"/>
                        <a:t> Judgments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Ranking-level Judgments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6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Select the</a:t>
                      </a:r>
                      <a:r>
                        <a:rPr lang="en-US" sz="2400" b="1" baseline="0" dirty="0" smtClean="0"/>
                        <a:t> B</a:t>
                      </a:r>
                      <a:r>
                        <a:rPr lang="en-US" sz="2400" b="1" dirty="0" smtClean="0"/>
                        <a:t>est Retrieval Function from a Collection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Define utility based on pairs ranked correctly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Select retrieval function with highest utility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Treat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interleaving as comparison oracle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Similar to running a tournament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6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Optimize </a:t>
                      </a:r>
                      <a:r>
                        <a:rPr lang="en-US" sz="2400" b="1" baseline="0" dirty="0" smtClean="0"/>
                        <a:t>a Parameterized Retrieval Function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Treat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as classification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Judgments are training labels between pairs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Train w/ standard methods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Treat interleaving as comparison oracle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Can</a:t>
                      </a:r>
                      <a:r>
                        <a:rPr lang="en-US" baseline="0" dirty="0" smtClean="0"/>
                        <a:t> be used to estimate a gradient in parameter space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5556" y="60572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6021288"/>
            <a:ext cx="162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*More popular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6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11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Usage data as features</a:t>
            </a:r>
          </a:p>
          <a:p>
            <a:pPr lvl="1"/>
            <a:r>
              <a:rPr lang="en-US" sz="2400" dirty="0" smtClean="0"/>
              <a:t>E.g., </a:t>
            </a:r>
            <a:r>
              <a:rPr lang="en-US" sz="2400" dirty="0" err="1" smtClean="0"/>
              <a:t>clickthrough</a:t>
            </a:r>
            <a:r>
              <a:rPr lang="en-US" sz="2400" dirty="0" smtClean="0"/>
              <a:t> rate as feature of a result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Use expert judgments as training data (</a:t>
            </a:r>
            <a:r>
              <a:rPr lang="en-US" sz="2400" dirty="0" err="1" smtClean="0"/>
              <a:t>Cranfield</a:t>
            </a:r>
            <a:r>
              <a:rPr lang="en-US" sz="2400" dirty="0" smtClean="0"/>
              <a:t>-style)</a:t>
            </a:r>
          </a:p>
          <a:p>
            <a:pPr lvl="1"/>
            <a:r>
              <a:rPr lang="en-US" sz="1800" dirty="0" smtClean="0"/>
              <a:t>E.g., [</a:t>
            </a:r>
            <a:r>
              <a:rPr lang="en-US" sz="1800" dirty="0" err="1" smtClean="0"/>
              <a:t>Agichtein</a:t>
            </a:r>
            <a:r>
              <a:rPr lang="en-US" sz="1800" dirty="0" smtClean="0"/>
              <a:t> et al. 2006a;  </a:t>
            </a:r>
            <a:r>
              <a:rPr lang="en-US" sz="1800" dirty="0" err="1" smtClean="0"/>
              <a:t>Chapelle</a:t>
            </a:r>
            <a:r>
              <a:rPr lang="en-US" sz="1800" dirty="0" smtClean="0"/>
              <a:t> &amp; Zhang 2009;  Wang et al. </a:t>
            </a:r>
            <a:r>
              <a:rPr lang="fr-FR" sz="1800" dirty="0" smtClean="0"/>
              <a:t>20</a:t>
            </a:r>
            <a:r>
              <a:rPr lang="en-US" sz="1800" dirty="0" smtClean="0"/>
              <a:t>09]</a:t>
            </a:r>
          </a:p>
          <a:p>
            <a:pPr lvl="1"/>
            <a:endParaRPr lang="en-US" sz="500" dirty="0" smtClean="0"/>
          </a:p>
          <a:p>
            <a:pPr lvl="1"/>
            <a:endParaRPr lang="en-US" sz="500" dirty="0" smtClean="0"/>
          </a:p>
          <a:p>
            <a:pPr lvl="1"/>
            <a:endParaRPr lang="en-US" sz="5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51750"/>
              </p:ext>
            </p:extLst>
          </p:nvPr>
        </p:nvGraphicFramePr>
        <p:xfrm>
          <a:off x="2849950" y="2672740"/>
          <a:ext cx="3349369" cy="2806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3" name="Equation" r:id="rId3" imgW="1727200" imgH="1447800" progId="Equation.3">
                  <p:embed/>
                </p:oleObj>
              </mc:Choice>
              <mc:Fallback>
                <p:oleObj name="Equation" r:id="rId3" imgW="1727200" imgH="144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9950" y="2672740"/>
                        <a:ext cx="3349369" cy="2806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845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1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Other forms of usage data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800" dirty="0"/>
              <a:t>B</a:t>
            </a:r>
            <a:r>
              <a:rPr lang="en-US" sz="2800" dirty="0" smtClean="0"/>
              <a:t>rowsing data</a:t>
            </a:r>
          </a:p>
          <a:p>
            <a:pPr lvl="1"/>
            <a:r>
              <a:rPr lang="en-US" sz="2400" dirty="0" smtClean="0"/>
              <a:t>“The documents users browse to after issuing a query are relevant documents for that query.”</a:t>
            </a:r>
          </a:p>
          <a:p>
            <a:pPr lvl="1"/>
            <a:r>
              <a:rPr lang="en-US" sz="2000" dirty="0" err="1" smtClean="0"/>
              <a:t>Teevan</a:t>
            </a:r>
            <a:r>
              <a:rPr lang="en-US" sz="2000" dirty="0" smtClean="0"/>
              <a:t> et al. 2005;  Liu et al. 2008; </a:t>
            </a:r>
            <a:r>
              <a:rPr lang="en-US" sz="2000" dirty="0" err="1" smtClean="0"/>
              <a:t>Bilenko</a:t>
            </a:r>
            <a:r>
              <a:rPr lang="en-US" sz="2000" dirty="0" smtClean="0"/>
              <a:t> &amp; White 2008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800" dirty="0" smtClean="0"/>
              <a:t>Mouse movements</a:t>
            </a:r>
          </a:p>
          <a:p>
            <a:pPr lvl="1"/>
            <a:r>
              <a:rPr lang="en-US" sz="2400" dirty="0" smtClean="0"/>
              <a:t>“The search results that users mouse over often are relevant documents for that query”</a:t>
            </a:r>
          </a:p>
          <a:p>
            <a:pPr lvl="1"/>
            <a:r>
              <a:rPr lang="en-US" sz="2000" dirty="0" err="1" smtClean="0"/>
              <a:t>Guo</a:t>
            </a:r>
            <a:r>
              <a:rPr lang="en-US" sz="2000" dirty="0" smtClean="0"/>
              <a:t> et al. 2006a; 2006b; Huang et al. 2011</a:t>
            </a:r>
            <a:endParaRPr lang="en-US" sz="2000" dirty="0"/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4021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Part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Ultimate goal: Find the best retrieval system</a:t>
            </a:r>
          </a:p>
          <a:p>
            <a:pPr lvl="1"/>
            <a:r>
              <a:rPr lang="en-US" dirty="0" smtClean="0"/>
              <a:t>Evaluation is only half the battle</a:t>
            </a:r>
          </a:p>
          <a:p>
            <a:pPr lvl="1"/>
            <a:endParaRPr lang="en-US" sz="2400" dirty="0" smtClean="0"/>
          </a:p>
          <a:p>
            <a:r>
              <a:rPr lang="en-US" dirty="0" smtClean="0"/>
              <a:t>ML approach to optimization</a:t>
            </a:r>
          </a:p>
          <a:p>
            <a:endParaRPr lang="en-US" dirty="0" smtClean="0"/>
          </a:p>
          <a:p>
            <a:r>
              <a:rPr lang="en-US" dirty="0" smtClean="0"/>
              <a:t>Reviewed methods for deriving training data</a:t>
            </a:r>
          </a:p>
          <a:p>
            <a:pPr lvl="1"/>
            <a:r>
              <a:rPr lang="en-US" dirty="0" smtClean="0"/>
              <a:t>Focused on pairwise/relative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Provided an overview of online evaluation </a:t>
            </a:r>
          </a:p>
          <a:p>
            <a:pPr lvl="1"/>
            <a:r>
              <a:rPr lang="en-US" dirty="0"/>
              <a:t>Online metrics: What works when (especially if you’re an academic)</a:t>
            </a:r>
          </a:p>
          <a:p>
            <a:pPr lvl="1"/>
            <a:r>
              <a:rPr lang="en-US" dirty="0" smtClean="0"/>
              <a:t>Interpreting user actions at the Document or Ranking level</a:t>
            </a:r>
          </a:p>
          <a:p>
            <a:pPr lvl="1"/>
            <a:r>
              <a:rPr lang="en-US" dirty="0" smtClean="0"/>
              <a:t>Experiment Design: Opportunities, biases</a:t>
            </a:r>
            <a:r>
              <a:rPr lang="en-US" dirty="0"/>
              <a:t> </a:t>
            </a:r>
            <a:r>
              <a:rPr lang="en-US" dirty="0" smtClean="0"/>
              <a:t>and challenges</a:t>
            </a:r>
          </a:p>
          <a:p>
            <a:pPr lvl="1"/>
            <a:endParaRPr lang="en-US" sz="1700" dirty="0" smtClean="0"/>
          </a:p>
          <a:p>
            <a:r>
              <a:rPr lang="en-US" b="1" dirty="0" smtClean="0"/>
              <a:t>Showed how to get started obtaining your own online data</a:t>
            </a:r>
          </a:p>
          <a:p>
            <a:pPr lvl="1"/>
            <a:r>
              <a:rPr lang="en-US" dirty="0" smtClean="0"/>
              <a:t>How to realistically “be the search engine”</a:t>
            </a:r>
          </a:p>
          <a:p>
            <a:pPr lvl="1"/>
            <a:r>
              <a:rPr lang="en-US" dirty="0" smtClean="0"/>
              <a:t>End-to-End: Design, Implementation, Recruitment and Analysis</a:t>
            </a:r>
          </a:p>
          <a:p>
            <a:pPr lvl="1"/>
            <a:r>
              <a:rPr lang="en-US" dirty="0" smtClean="0"/>
              <a:t>Overview of alternative approaches</a:t>
            </a:r>
          </a:p>
          <a:p>
            <a:pPr lvl="1"/>
            <a:endParaRPr lang="en-US" sz="1700" dirty="0" smtClean="0"/>
          </a:p>
          <a:p>
            <a:r>
              <a:rPr lang="en-US" b="1" dirty="0" smtClean="0"/>
              <a:t>Presented interleaving for retrieval evaluation</a:t>
            </a:r>
          </a:p>
          <a:p>
            <a:pPr lvl="1"/>
            <a:r>
              <a:rPr lang="en-US" dirty="0" smtClean="0"/>
              <a:t>Described one particular online evaluation approach in depth</a:t>
            </a:r>
          </a:p>
          <a:p>
            <a:pPr lvl="1"/>
            <a:r>
              <a:rPr lang="en-US" dirty="0" smtClean="0"/>
              <a:t>How it works, why it works and what to watch out for</a:t>
            </a:r>
          </a:p>
          <a:p>
            <a:pPr lvl="1"/>
            <a:r>
              <a:rPr lang="en-US" dirty="0" smtClean="0"/>
              <a:t>Provide a reference implementation</a:t>
            </a:r>
          </a:p>
          <a:p>
            <a:pPr lvl="1"/>
            <a:r>
              <a:rPr lang="en-US" dirty="0" smtClean="0"/>
              <a:t>Describe a number of open challenges</a:t>
            </a:r>
          </a:p>
          <a:p>
            <a:pPr lvl="1"/>
            <a:endParaRPr lang="en-US" sz="1700" dirty="0" smtClean="0"/>
          </a:p>
          <a:p>
            <a:r>
              <a:rPr lang="en-US" b="1" dirty="0" smtClean="0"/>
              <a:t>Quick overview of using your online data for learning</a:t>
            </a:r>
          </a:p>
        </p:txBody>
      </p:sp>
    </p:spTree>
    <p:extLst>
      <p:ext uri="{BB962C8B-B14F-4D97-AF65-F5344CB8AC3E}">
        <p14:creationId xmlns:p14="http://schemas.microsoft.com/office/powerpoint/2010/main" val="4059245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1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We thank Thorsten </a:t>
            </a:r>
            <a:r>
              <a:rPr lang="en-US" sz="2000" dirty="0" err="1" smtClean="0"/>
              <a:t>Joachims</a:t>
            </a:r>
            <a:r>
              <a:rPr lang="en-US" sz="2000" dirty="0" smtClean="0"/>
              <a:t>, Nick </a:t>
            </a:r>
            <a:r>
              <a:rPr lang="en-US" sz="2000" dirty="0" err="1" smtClean="0"/>
              <a:t>Craswell</a:t>
            </a:r>
            <a:r>
              <a:rPr lang="en-US" sz="2000" dirty="0" smtClean="0"/>
              <a:t>, </a:t>
            </a:r>
            <a:r>
              <a:rPr lang="en-US" sz="2000" dirty="0" smtClean="0"/>
              <a:t>Matt </a:t>
            </a:r>
            <a:r>
              <a:rPr lang="en-US" sz="2000" smtClean="0"/>
              <a:t>Lease, Yi </a:t>
            </a:r>
            <a:r>
              <a:rPr lang="en-US" sz="2000" dirty="0" smtClean="0"/>
              <a:t>Zhang, and the </a:t>
            </a:r>
            <a:r>
              <a:rPr lang="en-US" sz="2000" dirty="0" smtClean="0"/>
              <a:t>anonymous reviewers for providing valuable feedback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We thank Eugen</a:t>
            </a:r>
            <a:r>
              <a:rPr lang="en-US" sz="2000" dirty="0" smtClean="0"/>
              <a:t>e </a:t>
            </a:r>
            <a:r>
              <a:rPr lang="en-US" sz="2000" dirty="0" err="1" smtClean="0"/>
              <a:t>Agichtein</a:t>
            </a:r>
            <a:r>
              <a:rPr lang="en-US" sz="2000" dirty="0" smtClean="0"/>
              <a:t>, Ben </a:t>
            </a:r>
            <a:r>
              <a:rPr lang="en-US" sz="2000" dirty="0" err="1" smtClean="0"/>
              <a:t>Carterette</a:t>
            </a:r>
            <a:r>
              <a:rPr lang="en-US" sz="2000" dirty="0" smtClean="0"/>
              <a:t>, Olivier </a:t>
            </a:r>
            <a:r>
              <a:rPr lang="en-US" sz="2000" dirty="0" err="1" smtClean="0"/>
              <a:t>Chapelle</a:t>
            </a:r>
            <a:r>
              <a:rPr lang="en-US" sz="2000" dirty="0" smtClean="0"/>
              <a:t>, Nick </a:t>
            </a:r>
            <a:r>
              <a:rPr lang="en-US" sz="2000" dirty="0" err="1" smtClean="0"/>
              <a:t>Craswell</a:t>
            </a:r>
            <a:r>
              <a:rPr lang="en-US" sz="2000" dirty="0" smtClean="0"/>
              <a:t>, and Thorsten </a:t>
            </a:r>
            <a:r>
              <a:rPr lang="en-US" sz="2000" dirty="0" err="1" smtClean="0"/>
              <a:t>Joachims</a:t>
            </a:r>
            <a:r>
              <a:rPr lang="en-US" sz="2000" dirty="0"/>
              <a:t> </a:t>
            </a:r>
            <a:r>
              <a:rPr lang="en-US" sz="2000" dirty="0" smtClean="0"/>
              <a:t>for providing slide material.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Yisong Yue was funded in part by ONR (PECASE) N000141010672.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0026743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9862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Bibliography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9750"/>
            <a:ext cx="8229600" cy="631825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1</a:t>
            </a:r>
            <a:r>
              <a:rPr lang="en-US" sz="1800" b="1" dirty="0"/>
              <a:t>	Interleaving Algorithms </a:t>
            </a:r>
            <a:r>
              <a:rPr lang="en-US" sz="1800" b="1" dirty="0" smtClean="0"/>
              <a:t> </a:t>
            </a:r>
            <a:r>
              <a:rPr lang="en-US" sz="1800" b="1" smtClean="0"/>
              <a:t>&amp; Evaluation</a:t>
            </a:r>
            <a:endParaRPr lang="en-US" sz="1800" b="1" dirty="0" smtClean="0"/>
          </a:p>
          <a:p>
            <a:pPr lvl="1"/>
            <a:r>
              <a:rPr lang="en-US" sz="1500" b="1" dirty="0" smtClean="0"/>
              <a:t>1.1</a:t>
            </a:r>
            <a:r>
              <a:rPr lang="en-US" sz="1500" b="1" dirty="0"/>
              <a:t>	Producing interleaved rankings</a:t>
            </a:r>
          </a:p>
          <a:p>
            <a:pPr lvl="2"/>
            <a:r>
              <a:rPr lang="en-US" sz="1300" dirty="0"/>
              <a:t>JOACHIMS, T. 2002. Optimizing Search Engines Using </a:t>
            </a:r>
            <a:r>
              <a:rPr lang="en-US" sz="1300" dirty="0" err="1"/>
              <a:t>Clickthrough</a:t>
            </a:r>
            <a:r>
              <a:rPr lang="en-US" sz="1300" dirty="0"/>
              <a:t> Data. In Proceedings of the ACM International Conference on Knowledge Discovery and Data Mining (KDD).</a:t>
            </a:r>
            <a:r>
              <a:rPr lang="en-US" sz="1300" dirty="0" err="1"/>
              <a:t>pp</a:t>
            </a:r>
            <a:r>
              <a:rPr lang="en-US" sz="1300" dirty="0"/>
              <a:t> 132–142.</a:t>
            </a:r>
          </a:p>
          <a:p>
            <a:pPr lvl="2"/>
            <a:r>
              <a:rPr lang="en-US" sz="1300" dirty="0"/>
              <a:t>JOACHIMS, T. 2003. Evaluating Retrieval Performance using </a:t>
            </a:r>
            <a:r>
              <a:rPr lang="en-US" sz="1300" dirty="0" err="1"/>
              <a:t>Clickthrough</a:t>
            </a:r>
            <a:r>
              <a:rPr lang="en-US" sz="1300" dirty="0"/>
              <a:t> Data. In Text Mining, J. </a:t>
            </a:r>
            <a:r>
              <a:rPr lang="en-US" sz="1300" dirty="0" err="1"/>
              <a:t>Franke</a:t>
            </a:r>
            <a:r>
              <a:rPr lang="en-US" sz="1300" dirty="0"/>
              <a:t>, G. </a:t>
            </a:r>
            <a:r>
              <a:rPr lang="en-US" sz="1300" dirty="0" err="1"/>
              <a:t>Nakhaeizadeh</a:t>
            </a:r>
            <a:r>
              <a:rPr lang="en-US" sz="1300" dirty="0"/>
              <a:t>, and I. </a:t>
            </a:r>
            <a:r>
              <a:rPr lang="en-US" sz="1300" dirty="0" err="1"/>
              <a:t>Renz</a:t>
            </a:r>
            <a:r>
              <a:rPr lang="en-US" sz="1300" dirty="0"/>
              <a:t>, Eds. </a:t>
            </a:r>
            <a:r>
              <a:rPr lang="en-US" sz="1300" dirty="0" err="1"/>
              <a:t>Physica</a:t>
            </a:r>
            <a:r>
              <a:rPr lang="en-US" sz="1300" dirty="0"/>
              <a:t>/Springer </a:t>
            </a:r>
            <a:r>
              <a:rPr lang="en-US" sz="1300" dirty="0" err="1"/>
              <a:t>Verlag</a:t>
            </a:r>
            <a:r>
              <a:rPr lang="en-US" sz="1300" dirty="0"/>
              <a:t>, 7996.</a:t>
            </a:r>
          </a:p>
          <a:p>
            <a:pPr lvl="2"/>
            <a:r>
              <a:rPr lang="en-US" sz="1300" dirty="0"/>
              <a:t>RADLINSKI, F., KURUP, M., AND JOACHIMS, T. 2008. How Does </a:t>
            </a:r>
            <a:r>
              <a:rPr lang="en-US" sz="1300" dirty="0" err="1"/>
              <a:t>Clickthrough</a:t>
            </a:r>
            <a:r>
              <a:rPr lang="en-US" sz="1300" dirty="0"/>
              <a:t> Data Reflect Retrieval Quality. In Proceedings of the ACM Conference on Information and Knowledge Management (CIKM).</a:t>
            </a:r>
          </a:p>
          <a:p>
            <a:pPr lvl="2"/>
            <a:r>
              <a:rPr lang="en-US" sz="1300" dirty="0"/>
              <a:t>RADLINSKI, F., KURUP, M., AND JOACHIMS, T. 2010. Evaluating search engine </a:t>
            </a:r>
            <a:r>
              <a:rPr lang="en-US" sz="1300" dirty="0" smtClean="0"/>
              <a:t>relevance </a:t>
            </a:r>
            <a:r>
              <a:rPr lang="en-US" sz="1300" dirty="0"/>
              <a:t>with click-based metrics. In Preference Learning, J. </a:t>
            </a:r>
            <a:r>
              <a:rPr lang="en-US" sz="1300" dirty="0" err="1"/>
              <a:t>Fuernkranz</a:t>
            </a:r>
            <a:r>
              <a:rPr lang="en-US" sz="1300" dirty="0"/>
              <a:t> and E. </a:t>
            </a:r>
            <a:r>
              <a:rPr lang="en-US" sz="1300" dirty="0" err="1"/>
              <a:t>Huellermeier</a:t>
            </a:r>
            <a:r>
              <a:rPr lang="en-US" sz="1300" dirty="0"/>
              <a:t>, Eds. Springer, </a:t>
            </a:r>
            <a:r>
              <a:rPr lang="en-US" sz="1300" dirty="0" err="1"/>
              <a:t>pp</a:t>
            </a:r>
            <a:r>
              <a:rPr lang="en-US" sz="1300" dirty="0"/>
              <a:t> 337–362.</a:t>
            </a:r>
          </a:p>
          <a:p>
            <a:pPr lvl="2"/>
            <a:r>
              <a:rPr lang="en-US" sz="1300" dirty="0"/>
              <a:t>CHAPELLE, O., JOACHIMS, T., RADLINSKI, F., YUE, Y. (under review) Large Scale Validation and Analysis of Interleaved Search Evaluation.</a:t>
            </a:r>
          </a:p>
          <a:p>
            <a:pPr lvl="1"/>
            <a:r>
              <a:rPr lang="en-US" sz="1500" b="1" dirty="0"/>
              <a:t>1.2	Alternative scoring </a:t>
            </a:r>
            <a:r>
              <a:rPr lang="en-US" sz="1500" b="1" dirty="0" smtClean="0"/>
              <a:t>approaches &amp; Statistical tests</a:t>
            </a:r>
            <a:endParaRPr lang="en-US" sz="1500" b="1" dirty="0"/>
          </a:p>
          <a:p>
            <a:pPr lvl="2"/>
            <a:r>
              <a:rPr lang="en-US" sz="1300" dirty="0"/>
              <a:t>CHAPELLE, O., JOACHIMS, T., RADLINSKI, F., YUE, Y. (under review) Large Scale Validation and Analysis of Interleaved Search Evaluation</a:t>
            </a:r>
            <a:r>
              <a:rPr lang="en-US" sz="1300" dirty="0" smtClean="0"/>
              <a:t>.</a:t>
            </a:r>
          </a:p>
          <a:p>
            <a:pPr lvl="2"/>
            <a:r>
              <a:rPr lang="en-US" sz="1300" dirty="0" smtClean="0"/>
              <a:t>EFRON</a:t>
            </a:r>
            <a:r>
              <a:rPr lang="en-US" sz="1300" dirty="0"/>
              <a:t>, B., TIBSHIRANI, R. 1993. An Introduction to the Bootstrap. Chapman &amp; Hall, CRC Monographs on Statistics &amp; Applied Probability.</a:t>
            </a:r>
          </a:p>
          <a:p>
            <a:pPr lvl="2"/>
            <a:r>
              <a:rPr lang="en-US" sz="1300" dirty="0"/>
              <a:t>RADLINSKI, F. AND CRASWELL, N. 2010. Comparing the sensitivity of information retrieval metrics. In Proceedings of the ACM International Conference on Research and Development in Information Retrieval (SIGIR).</a:t>
            </a:r>
            <a:r>
              <a:rPr lang="en-US" sz="1300" dirty="0" err="1"/>
              <a:t>pp</a:t>
            </a:r>
            <a:r>
              <a:rPr lang="en-US" sz="1300" dirty="0"/>
              <a:t> 667–674</a:t>
            </a:r>
            <a:r>
              <a:rPr lang="en-US" sz="1300" dirty="0" smtClean="0"/>
              <a:t>.</a:t>
            </a:r>
          </a:p>
          <a:p>
            <a:pPr lvl="2"/>
            <a:r>
              <a:rPr lang="en-US" sz="1300" dirty="0"/>
              <a:t>SMUCKER, M. AND ALLAN, J. AND CARTERETTE, B. 2009. Agreement Among Statistical </a:t>
            </a:r>
            <a:r>
              <a:rPr lang="en-US" sz="1300" dirty="0" smtClean="0"/>
              <a:t>Significance </a:t>
            </a:r>
            <a:r>
              <a:rPr lang="en-US" sz="1300" dirty="0"/>
              <a:t>Tests for Information Retrieval Evaluation at Varying Sample Sizes. In Proceedings of the ACM International Conference on Research and Development in Information Retrieval (SIGIR).</a:t>
            </a:r>
          </a:p>
          <a:p>
            <a:pPr lvl="2"/>
            <a:r>
              <a:rPr lang="en-US" sz="1300" dirty="0" smtClean="0"/>
              <a:t>YUE, Y. AND GAO, Y. AND CHAPELLE</a:t>
            </a:r>
            <a:r>
              <a:rPr lang="en-US" sz="1300" dirty="0"/>
              <a:t>, O., ZHANG, Y., </a:t>
            </a:r>
            <a:r>
              <a:rPr lang="en-US" sz="1300" dirty="0" smtClean="0"/>
              <a:t>AND JOACHIMS, T. 2010. Click</a:t>
            </a:r>
            <a:r>
              <a:rPr lang="en-US" sz="1300" dirty="0"/>
              <a:t>-Based Retrieval Evaluation. In Proceedings of the ACM International Conference on Research and Development in Information Retrieval (SIGIR)</a:t>
            </a:r>
            <a:r>
              <a:rPr lang="en-US" sz="1300" dirty="0" smtClean="0"/>
              <a:t>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97005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Evaluation Designs</a:t>
            </a:r>
            <a:endParaRPr lang="en-US" dirty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6" y="1239934"/>
            <a:ext cx="8460532" cy="52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xplosion 1 3"/>
          <p:cNvSpPr/>
          <p:nvPr/>
        </p:nvSpPr>
        <p:spPr>
          <a:xfrm rot="20400000">
            <a:off x="6976197" y="2794273"/>
            <a:ext cx="1143008" cy="78581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Click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4043" y="4054684"/>
            <a:ext cx="6279163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Document-Level feedback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E.g., click indicates document is relevant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Document-level feedback often used to define retrieval evaluation metrics.</a:t>
            </a:r>
          </a:p>
          <a:p>
            <a:pPr marL="914400" lvl="1" indent="-457200">
              <a:buFont typeface="Arial"/>
              <a:buChar char="•"/>
            </a:pPr>
            <a:endParaRPr lang="en-US" sz="20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Ranking-level feedback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E.g., </a:t>
            </a:r>
            <a:r>
              <a:rPr lang="en-US" sz="2000" dirty="0"/>
              <a:t>c</a:t>
            </a:r>
            <a:r>
              <a:rPr lang="en-US" sz="2000" dirty="0" smtClean="0"/>
              <a:t>lick indicates result-set is good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Directly define evaluation metric for a result-set.</a:t>
            </a:r>
          </a:p>
        </p:txBody>
      </p:sp>
    </p:spTree>
    <p:extLst>
      <p:ext uri="{BB962C8B-B14F-4D97-AF65-F5344CB8AC3E}">
        <p14:creationId xmlns:p14="http://schemas.microsoft.com/office/powerpoint/2010/main" val="168007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746875"/>
          </a:xfrm>
        </p:spPr>
        <p:txBody>
          <a:bodyPr>
            <a:normAutofit/>
          </a:bodyPr>
          <a:lstStyle/>
          <a:p>
            <a:pPr lvl="1"/>
            <a:r>
              <a:rPr lang="en-US" sz="1500" b="1" dirty="0" smtClean="0"/>
              <a:t>1.3	Examples of other work that uses interleaving to evaluate rankings</a:t>
            </a:r>
            <a:endParaRPr lang="en-US" sz="1500" b="1" dirty="0"/>
          </a:p>
          <a:p>
            <a:pPr lvl="2"/>
            <a:r>
              <a:rPr lang="en-US" sz="1300" dirty="0"/>
              <a:t>RADLINSKI, F. AND JOACHIMS, T. 2005. Query chains: Learning to rank from implicit feedback. In Proceedings of the ACM International Conference on Knowledge Discovery and Data Mining (KDD).</a:t>
            </a:r>
          </a:p>
          <a:p>
            <a:pPr lvl="2"/>
            <a:r>
              <a:rPr lang="en-US" sz="1300" dirty="0"/>
              <a:t>MATTHIJS, N. AND RADLINSKI, F. 2011. Personalizing Web Search using Long Term Browsing History. In Proceedings of the ACM International Conference on Web Search and Data Mining (WSDM).</a:t>
            </a:r>
          </a:p>
          <a:p>
            <a:pPr lvl="2"/>
            <a:r>
              <a:rPr lang="en-US" sz="1300" dirty="0"/>
              <a:t>HE, J. AND ZHAI, C. AND LI, X. 2009. Evaluation of methods for relative comparison of retrieval systems based on </a:t>
            </a:r>
            <a:r>
              <a:rPr lang="en-US" sz="1300" dirty="0" err="1"/>
              <a:t>clickthroughs</a:t>
            </a:r>
            <a:r>
              <a:rPr lang="en-US" sz="1300" dirty="0"/>
              <a:t>. In Proceedings of the ACM Conference on Information and Knowledge Management (CIKM).</a:t>
            </a:r>
          </a:p>
          <a:p>
            <a:pPr lvl="2"/>
            <a:r>
              <a:rPr lang="en-US" sz="1300" dirty="0"/>
              <a:t>HOFMANN, K. AND WHITESON, S. AND DE RIJKE, M. 2011. A Probabilistic Method for Inferring Preferences from Clicks. In Proceedings of the ACM Conference on Information and Knowledge Management (CIKM)</a:t>
            </a:r>
            <a:r>
              <a:rPr lang="en-US" sz="1300" dirty="0" smtClean="0"/>
              <a:t>.</a:t>
            </a:r>
          </a:p>
          <a:p>
            <a:r>
              <a:rPr lang="en-US" sz="1800" b="1" dirty="0"/>
              <a:t>2	Clicks in General </a:t>
            </a:r>
          </a:p>
          <a:p>
            <a:pPr lvl="1"/>
            <a:r>
              <a:rPr lang="en-US" sz="1500" b="1" dirty="0"/>
              <a:t>2.1	Click based evaluation</a:t>
            </a:r>
          </a:p>
          <a:p>
            <a:pPr lvl="2"/>
            <a:r>
              <a:rPr lang="en-US" sz="1300" dirty="0"/>
              <a:t>AGICHTEIN, E., BRILL, E., DUMAIS, S., AND RAGNO, R. 2006. Learning user inter- action models for prediction web search results preferences. In Proceedings of the ACM International Conference on Research and Development in Information Retrieval (SIGIR).</a:t>
            </a:r>
          </a:p>
          <a:p>
            <a:pPr lvl="2"/>
            <a:r>
              <a:rPr lang="en-US" sz="1300" dirty="0"/>
              <a:t>BENNETT, P., RADLINSKI, F., WHITE, R., YILMAZ, E. 2011.	Inferring and Using Location Metadata to Personalize Web Search. In Proceedings of the ACM International Conference on Research and Development in Information Retrieval (SIGIR).</a:t>
            </a:r>
          </a:p>
          <a:p>
            <a:pPr lvl="2"/>
            <a:r>
              <a:rPr lang="en-US" sz="1300" dirty="0"/>
              <a:t>CARTERETTE, B. AND JONES, R. 2007. Evaluating search engines by modeling the relationship between relevance and clicks. In Proceedings of the International Conference on Advances in Neural Information Processing Systems (NIPS).</a:t>
            </a:r>
          </a:p>
          <a:p>
            <a:pPr lvl="2"/>
            <a:r>
              <a:rPr lang="en-US" sz="1300" dirty="0"/>
              <a:t>CHAPELLE, O., ZHANG, Y., METZLER, D., AND GRINSPAN, P. 2009. Expected </a:t>
            </a:r>
            <a:r>
              <a:rPr lang="en-US" sz="1300" dirty="0" smtClean="0"/>
              <a:t>Reciprocal </a:t>
            </a:r>
            <a:r>
              <a:rPr lang="en-US" sz="1300" dirty="0"/>
              <a:t>Rank for Graded Relevance. In Proceedings of the ACM Conference on Information and Knowledge Management (CIKM).</a:t>
            </a:r>
          </a:p>
          <a:p>
            <a:pPr lvl="2"/>
            <a:r>
              <a:rPr lang="en-US" sz="1300" dirty="0"/>
              <a:t>CHAPELLE, O. AND ZHANG, Y. 2009. A dynamic </a:t>
            </a:r>
            <a:r>
              <a:rPr lang="en-US" sz="1300" dirty="0" err="1"/>
              <a:t>bayesian</a:t>
            </a:r>
            <a:r>
              <a:rPr lang="en-US" sz="1300" dirty="0"/>
              <a:t> network click model for web search ranking. In Proceedings of the International Conference on the World Wide Web (WWW).</a:t>
            </a:r>
            <a:r>
              <a:rPr lang="en-US" sz="1300" dirty="0" err="1"/>
              <a:t>pp</a:t>
            </a:r>
            <a:r>
              <a:rPr lang="en-US" sz="1300" dirty="0"/>
              <a:t> 1–10.</a:t>
            </a:r>
          </a:p>
          <a:p>
            <a:pPr lvl="2"/>
            <a:r>
              <a:rPr lang="en-US" sz="1300" dirty="0"/>
              <a:t>CRASWELL, N., ZOETER, O., TAYLOR, M., AND RAMSEY, B. 2008. An </a:t>
            </a:r>
            <a:r>
              <a:rPr lang="en-US" sz="1300" dirty="0" smtClean="0"/>
              <a:t>experimental </a:t>
            </a:r>
            <a:r>
              <a:rPr lang="en-US" sz="1300" dirty="0"/>
              <a:t>comparison of click position-bias models. In Proceedings of the ACM International Conference on Web Search and Data Mining (WSDM).</a:t>
            </a:r>
          </a:p>
          <a:p>
            <a:pPr lvl="2"/>
            <a:endParaRPr lang="en-US" sz="1300" dirty="0"/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16027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51625"/>
          </a:xfrm>
        </p:spPr>
        <p:txBody>
          <a:bodyPr>
            <a:noAutofit/>
          </a:bodyPr>
          <a:lstStyle/>
          <a:p>
            <a:pPr lvl="2"/>
            <a:r>
              <a:rPr lang="en-US" sz="1300" dirty="0" smtClean="0"/>
              <a:t>DUPRET</a:t>
            </a:r>
            <a:r>
              <a:rPr lang="en-US" sz="1300" dirty="0"/>
              <a:t>, G., AND LIAO, C., 2010. A model to estimate intrinsic document relevance from the </a:t>
            </a:r>
            <a:r>
              <a:rPr lang="en-US" sz="1300" dirty="0" err="1"/>
              <a:t>clickthrough</a:t>
            </a:r>
            <a:r>
              <a:rPr lang="en-US" sz="1300" dirty="0"/>
              <a:t> logs of a web search engine. In Proceedings of the ACM International Conference on Web Search and Data Mining (WSDM).</a:t>
            </a:r>
          </a:p>
          <a:p>
            <a:pPr lvl="2"/>
            <a:r>
              <a:rPr lang="en-US" sz="1300" dirty="0"/>
              <a:t>DUPRET, G., AND PIWOWARSKI, B. 2008. A User Browsing Model to Predict Search Engine Click Data from Past Observations. In Proceedings of the ACM International Conference on Research and Development in Information Retrieval (SIGIR).</a:t>
            </a:r>
          </a:p>
          <a:p>
            <a:pPr lvl="2"/>
            <a:r>
              <a:rPr lang="en-US" sz="1300" dirty="0"/>
              <a:t>JOACHIMS, T., GRANKA, L., PAN, B., HEMBROOKE, H., RADLINSKI, F., AND GAY, G. 2007. Evaluating the accuracy of implicit feedback from clicks and query </a:t>
            </a:r>
            <a:r>
              <a:rPr lang="en-US" sz="1300" dirty="0" smtClean="0"/>
              <a:t>reformulations </a:t>
            </a:r>
            <a:r>
              <a:rPr lang="en-US" sz="1300" dirty="0"/>
              <a:t>in web search. ACM Transactions on Information Science (TOIS) 25 (2). Article 7</a:t>
            </a:r>
            <a:r>
              <a:rPr lang="en-US" sz="1300" dirty="0" smtClean="0"/>
              <a:t>.</a:t>
            </a:r>
          </a:p>
          <a:p>
            <a:pPr lvl="2"/>
            <a:r>
              <a:rPr lang="en-US" sz="1300" dirty="0"/>
              <a:t>JOACHIMS, T., GRANKA, L., PAN, B., HEMBROOKE, H., GAY, G. 2005. Accurately Interpreting </a:t>
            </a:r>
            <a:r>
              <a:rPr lang="en-US" sz="1300" dirty="0" err="1"/>
              <a:t>Clickthrough</a:t>
            </a:r>
            <a:r>
              <a:rPr lang="en-US" sz="1300" dirty="0"/>
              <a:t> Data as Implicit Feedback. In Proceedings of the ACM </a:t>
            </a:r>
            <a:r>
              <a:rPr lang="en-US" sz="1300" dirty="0" smtClean="0"/>
              <a:t>International </a:t>
            </a:r>
            <a:r>
              <a:rPr lang="en-US" sz="1300" dirty="0"/>
              <a:t>Conference on Research and Development in Information Retrieval (SIGIR).</a:t>
            </a:r>
          </a:p>
          <a:p>
            <a:pPr lvl="2"/>
            <a:r>
              <a:rPr lang="en-US" sz="1300" dirty="0"/>
              <a:t>RADLINSKI, F., BENNETT, P., AND YILMAZ, E. 2011. Detecting Duplicate Web </a:t>
            </a:r>
            <a:r>
              <a:rPr lang="en-US" sz="1300" dirty="0" smtClean="0"/>
              <a:t>Documents </a:t>
            </a:r>
            <a:r>
              <a:rPr lang="en-US" sz="1300" dirty="0"/>
              <a:t>using </a:t>
            </a:r>
            <a:r>
              <a:rPr lang="en-US" sz="1300" dirty="0" err="1"/>
              <a:t>Clickthrough</a:t>
            </a:r>
            <a:r>
              <a:rPr lang="en-US" sz="1300" dirty="0"/>
              <a:t> Data. In Proceedings of the ACM International Conference on Web Search and Data Mining (WSDM).</a:t>
            </a:r>
          </a:p>
          <a:p>
            <a:pPr lvl="2"/>
            <a:r>
              <a:rPr lang="en-US" sz="1300" dirty="0"/>
              <a:t>RADLINSKI, F., JOACHIMS, T. 2007. Active Exploration for Learning Rankings from </a:t>
            </a:r>
            <a:r>
              <a:rPr lang="en-US" sz="1300" dirty="0" err="1"/>
              <a:t>Clickthrough</a:t>
            </a:r>
            <a:r>
              <a:rPr lang="en-US" sz="1300" dirty="0"/>
              <a:t> Data. In Proceedings of the ACM International Conference on Knowledge Discovery and Data Mining (KDD).</a:t>
            </a:r>
          </a:p>
          <a:p>
            <a:pPr lvl="2"/>
            <a:r>
              <a:rPr lang="en-US" sz="1300" dirty="0"/>
              <a:t>THOMAS, P., HAWKING, D. 2008. Experiences evaluating personal </a:t>
            </a:r>
            <a:r>
              <a:rPr lang="en-US" sz="1300" dirty="0" err="1"/>
              <a:t>metasearch</a:t>
            </a:r>
            <a:r>
              <a:rPr lang="en-US" sz="1300" dirty="0"/>
              <a:t>. In </a:t>
            </a:r>
            <a:r>
              <a:rPr lang="en-US" sz="1300" dirty="0" smtClean="0"/>
              <a:t>Proceedings </a:t>
            </a:r>
            <a:r>
              <a:rPr lang="en-US" sz="1300" dirty="0"/>
              <a:t>of the Information Interaction in Context Conference (</a:t>
            </a:r>
            <a:r>
              <a:rPr lang="en-US" sz="1300" dirty="0" err="1"/>
              <a:t>IIiX</a:t>
            </a:r>
            <a:r>
              <a:rPr lang="en-US" sz="1300" dirty="0"/>
              <a:t>).</a:t>
            </a:r>
          </a:p>
          <a:p>
            <a:pPr lvl="2"/>
            <a:r>
              <a:rPr lang="en-US" sz="1300" dirty="0"/>
              <a:t>WANG, K., WALKER, T., AND ZHENG, Z. 2009. </a:t>
            </a:r>
            <a:r>
              <a:rPr lang="en-US" sz="1300" dirty="0" err="1"/>
              <a:t>PSkip</a:t>
            </a:r>
            <a:r>
              <a:rPr lang="en-US" sz="1300" dirty="0"/>
              <a:t>: estimating relevance </a:t>
            </a:r>
            <a:r>
              <a:rPr lang="en-US" sz="1300" dirty="0" smtClean="0"/>
              <a:t>ranking </a:t>
            </a:r>
            <a:r>
              <a:rPr lang="en-US" sz="1300" dirty="0"/>
              <a:t>quality from web search </a:t>
            </a:r>
            <a:r>
              <a:rPr lang="en-US" sz="1300" dirty="0" err="1"/>
              <a:t>clickthrough</a:t>
            </a:r>
            <a:r>
              <a:rPr lang="en-US" sz="1300" dirty="0"/>
              <a:t> data. In Proceedings of the ACM International Conference on Knowledge Discovery and Data Mining (KDD).</a:t>
            </a:r>
            <a:r>
              <a:rPr lang="en-US" sz="1300" dirty="0" err="1"/>
              <a:t>pp</a:t>
            </a:r>
            <a:r>
              <a:rPr lang="en-US" sz="1300" dirty="0"/>
              <a:t> 1355–1364.</a:t>
            </a:r>
          </a:p>
          <a:p>
            <a:pPr lvl="2"/>
            <a:r>
              <a:rPr lang="en-US" sz="1300" dirty="0"/>
              <a:t>YUE, Y., PATEL, R., AND ROEHRIG, H. 2010a. Beyond Position Bias: Examining </a:t>
            </a:r>
            <a:r>
              <a:rPr lang="en-US" sz="1300" dirty="0" smtClean="0"/>
              <a:t>Result </a:t>
            </a:r>
            <a:r>
              <a:rPr lang="en-US" sz="1300" dirty="0"/>
              <a:t>Attractiveness as a Source of Presentation Bias in </a:t>
            </a:r>
            <a:r>
              <a:rPr lang="en-US" sz="1300" dirty="0" err="1"/>
              <a:t>Clickthrough</a:t>
            </a:r>
            <a:r>
              <a:rPr lang="en-US" sz="1300" dirty="0"/>
              <a:t> Data. In Proceedings of the International Conference on the World Wide Web (WWW)</a:t>
            </a:r>
            <a:r>
              <a:rPr lang="en-US" sz="1300" dirty="0" smtClean="0"/>
              <a:t>.</a:t>
            </a:r>
          </a:p>
          <a:p>
            <a:pPr lvl="2"/>
            <a:r>
              <a:rPr lang="en-US" sz="1300" dirty="0" smtClean="0"/>
              <a:t>ZHANG, W., JONES, R. </a:t>
            </a:r>
            <a:r>
              <a:rPr lang="en-US" sz="1300" dirty="0"/>
              <a:t>2007. Comparing Click Logs and Editorial Labels for </a:t>
            </a:r>
            <a:r>
              <a:rPr lang="en-US" sz="1300" dirty="0" smtClean="0"/>
              <a:t>Training Query Rewriting. </a:t>
            </a:r>
            <a:r>
              <a:rPr lang="en-US" sz="1300" dirty="0"/>
              <a:t>In Proceedings of the International Conference on the World Wide Web (WWW).</a:t>
            </a:r>
          </a:p>
          <a:p>
            <a:pPr lvl="2"/>
            <a:r>
              <a:rPr lang="en-US" sz="1300" dirty="0"/>
              <a:t>ZHONG, F., WANG, D., WANG, G., WEIZHU, C., ZHANG, Y., CHEN, Z., WANG, H. 2010. Incorporating Post-Click Behaviors into a Click Model. In Proceedings of the ACM International Conference on Research and Development in Information Retrieval (SIGIR).</a:t>
            </a:r>
          </a:p>
          <a:p>
            <a:pPr lvl="2"/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50395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72250"/>
          </a:xfrm>
        </p:spPr>
        <p:txBody>
          <a:bodyPr>
            <a:normAutofit/>
          </a:bodyPr>
          <a:lstStyle/>
          <a:p>
            <a:pPr lvl="1"/>
            <a:r>
              <a:rPr lang="en-US" sz="1500" b="1" dirty="0" smtClean="0"/>
              <a:t>2.2</a:t>
            </a:r>
            <a:r>
              <a:rPr lang="en-US" sz="1500" b="1" dirty="0"/>
              <a:t>	Limitations of clicks</a:t>
            </a:r>
          </a:p>
          <a:p>
            <a:pPr lvl="2"/>
            <a:r>
              <a:rPr lang="en-US" sz="1300" dirty="0"/>
              <a:t>YUE, Y., PATEL, R., AND ROEHRIG, H. 2010a. Beyond Position Bias: Examining </a:t>
            </a:r>
            <a:r>
              <a:rPr lang="en-US" sz="1300" dirty="0" smtClean="0"/>
              <a:t>Result </a:t>
            </a:r>
            <a:r>
              <a:rPr lang="en-US" sz="1300" dirty="0"/>
              <a:t>Attractiveness as a Source of Presentation Bias in </a:t>
            </a:r>
            <a:r>
              <a:rPr lang="en-US" sz="1300" dirty="0" err="1"/>
              <a:t>Clickthrough</a:t>
            </a:r>
            <a:r>
              <a:rPr lang="en-US" sz="1300" dirty="0"/>
              <a:t> Data. In Proceedings of the International Conference on the World Wide Web (WWW).</a:t>
            </a:r>
          </a:p>
          <a:p>
            <a:pPr lvl="2"/>
            <a:r>
              <a:rPr lang="en-US" sz="1300" dirty="0"/>
              <a:t>LI, J., HUFFMAN, S., TOKUDA, A. 2009. Good Abandonment in Mobile and PC Internet Search. In Proceedings of the ACM International Conference on Research and Development in Information Retrieval (SIGIR).</a:t>
            </a:r>
          </a:p>
          <a:p>
            <a:pPr lvl="1"/>
            <a:r>
              <a:rPr lang="en-US" sz="1500" b="1" dirty="0"/>
              <a:t>2.3	Clicks as features</a:t>
            </a:r>
          </a:p>
          <a:p>
            <a:pPr lvl="2"/>
            <a:r>
              <a:rPr lang="en-US" sz="1300" dirty="0"/>
              <a:t>AGICHTEIN, E., BRILL, E., DUMAIS, S., AND RAGNO, R. 2006a. Learning user </a:t>
            </a:r>
            <a:r>
              <a:rPr lang="en-US" sz="1300" dirty="0" smtClean="0"/>
              <a:t>interaction </a:t>
            </a:r>
            <a:r>
              <a:rPr lang="en-US" sz="1300" dirty="0"/>
              <a:t>models for prediction web search results preferences. In Proceedings of the ACM International Conference on Research and Development in Information Retrieval (SIGIR).</a:t>
            </a:r>
          </a:p>
          <a:p>
            <a:pPr lvl="2"/>
            <a:r>
              <a:rPr lang="en-US" sz="1300" dirty="0"/>
              <a:t>AGICHTEIN, E., BRILL, E., AND DUMAIS, S. 2006b. Improving Web Search Ranking by Incorporating User Behavior Information. In Proceedings of the ACM International Conference on Research and Development in Information Retrieval (SIGIR).</a:t>
            </a:r>
          </a:p>
          <a:p>
            <a:pPr lvl="2"/>
            <a:r>
              <a:rPr lang="en-US" sz="1300" dirty="0"/>
              <a:t>CHAPELLE, O. AND ZHANG, Y. 2009. A dynamic </a:t>
            </a:r>
            <a:r>
              <a:rPr lang="en-US" sz="1300" dirty="0" err="1"/>
              <a:t>bayesian</a:t>
            </a:r>
            <a:r>
              <a:rPr lang="en-US" sz="1300" dirty="0"/>
              <a:t> network click model for web search ranking. In Proceedings of the International Conference on the World Wide Web (WWW).</a:t>
            </a:r>
            <a:r>
              <a:rPr lang="en-US" sz="1300" dirty="0" err="1"/>
              <a:t>pp</a:t>
            </a:r>
            <a:r>
              <a:rPr lang="en-US" sz="1300" dirty="0"/>
              <a:t> 1–10.</a:t>
            </a:r>
          </a:p>
          <a:p>
            <a:pPr lvl="2"/>
            <a:r>
              <a:rPr lang="en-US" sz="1300" dirty="0"/>
              <a:t>GAO, J., YUAN, W., LI, X., DENG, K., AND NIE, J. 2009. Smoothing </a:t>
            </a:r>
            <a:r>
              <a:rPr lang="en-US" sz="1300" dirty="0" err="1"/>
              <a:t>clickthrough</a:t>
            </a:r>
            <a:r>
              <a:rPr lang="en-US" sz="1300" dirty="0"/>
              <a:t> data for web search ranking. In Proceedings of the ACM International Conference on Research and Development in Information Retrieval (SIGIR).</a:t>
            </a:r>
          </a:p>
          <a:p>
            <a:pPr lvl="2"/>
            <a:r>
              <a:rPr lang="en-US" sz="1300" dirty="0"/>
              <a:t>JI, S., ZHOU, K., LIAO, C., ZHENG, Z., XUE, G., CHAPELLE, O., SUN, G., AND ZHA, H. 2009. Global Ranking by Exploiting User Clicks. In Proceedings of the ACM International Conference on Research and Development in Information Retrieval (SIGIR).</a:t>
            </a:r>
          </a:p>
          <a:p>
            <a:pPr lvl="2"/>
            <a:r>
              <a:rPr lang="en-US" sz="1300" dirty="0"/>
              <a:t>TEEVAN, J., DUMAIS, S., LIEBLING, D. 2008. To Personalize or Not to Personalize: Modeling Queries with Variation in User Intent. In Proceedings of the ACM International Conference on Research and Development in Information Retrieval (SIGIR).</a:t>
            </a:r>
          </a:p>
          <a:p>
            <a:pPr lvl="2"/>
            <a:r>
              <a:rPr lang="en-US" sz="1300" dirty="0"/>
              <a:t>WANG, K., WALKER, T., AND ZHENG, Z. 2009. </a:t>
            </a:r>
            <a:r>
              <a:rPr lang="en-US" sz="1300" dirty="0" err="1"/>
              <a:t>PSkip</a:t>
            </a:r>
            <a:r>
              <a:rPr lang="en-US" sz="1300" dirty="0"/>
              <a:t>: estimating relevance rank- </a:t>
            </a:r>
            <a:r>
              <a:rPr lang="en-US" sz="1300" dirty="0" err="1"/>
              <a:t>ing</a:t>
            </a:r>
            <a:r>
              <a:rPr lang="en-US" sz="1300" dirty="0"/>
              <a:t> quality from web search </a:t>
            </a:r>
            <a:r>
              <a:rPr lang="en-US" sz="1300" dirty="0" err="1"/>
              <a:t>clickthrough</a:t>
            </a:r>
            <a:r>
              <a:rPr lang="en-US" sz="1300" dirty="0"/>
              <a:t> data. In Proceedings of the ACM International Conference on Knowledge Discovery and Data Mining (KDD).</a:t>
            </a:r>
            <a:r>
              <a:rPr lang="en-US" sz="1300" dirty="0" err="1"/>
              <a:t>pp</a:t>
            </a:r>
            <a:r>
              <a:rPr lang="en-US" sz="1300" dirty="0"/>
              <a:t> 1355–1364.</a:t>
            </a:r>
          </a:p>
          <a:p>
            <a:pPr lvl="1"/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0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Autofit/>
          </a:bodyPr>
          <a:lstStyle/>
          <a:p>
            <a:pPr lvl="1"/>
            <a:r>
              <a:rPr lang="en-US" sz="1500" b="1" dirty="0"/>
              <a:t>2.4	Learning from Clicks</a:t>
            </a:r>
          </a:p>
          <a:p>
            <a:pPr lvl="2"/>
            <a:r>
              <a:rPr lang="en-US" sz="1300" dirty="0"/>
              <a:t>AGRAWAL, R., HALVERSON, A., KENTHAPADI, K., MISHRA, N., AND TSAPARAS, P. 2009. Generating labels from clicks. In Proceedings of the ACM International Conference on Web Search and Data Mining (WSDM).</a:t>
            </a:r>
            <a:r>
              <a:rPr lang="en-US" sz="1300" dirty="0" err="1"/>
              <a:t>pp</a:t>
            </a:r>
            <a:r>
              <a:rPr lang="en-US" sz="1300" dirty="0"/>
              <a:t> 172–181.</a:t>
            </a:r>
          </a:p>
          <a:p>
            <a:pPr lvl="2"/>
            <a:r>
              <a:rPr lang="en-US" sz="1300" dirty="0"/>
              <a:t>BOYAN, J., FREITAG, D., AND JOACHIMS, T. 1996. A Machine Learning Architecture for Optimizing Web Search Engines. Proceedings of the AAAI Workshop on Internet Based Information Systems.</a:t>
            </a:r>
          </a:p>
          <a:p>
            <a:pPr lvl="2"/>
            <a:r>
              <a:rPr lang="en-US" sz="1300" dirty="0"/>
              <a:t>EL-ARINI, K., VEDA, G., SHAHAF, D., GUESTRIN, C. 2009. Turning down the noise in the blogosphere. In Proceedings of the ACM International Conference on Knowledge Discovery and Data Mining (KDD).</a:t>
            </a:r>
          </a:p>
          <a:p>
            <a:pPr lvl="2"/>
            <a:r>
              <a:rPr lang="en-US" sz="1300" dirty="0"/>
              <a:t>FEIGE, U., RAGHAVAN, P., PELEG, D., UPFAL. E. 1994. Computing with Noisy </a:t>
            </a:r>
            <a:r>
              <a:rPr lang="en-US" sz="1300" dirty="0" smtClean="0"/>
              <a:t>Information</a:t>
            </a:r>
            <a:r>
              <a:rPr lang="en-US" sz="1300" dirty="0"/>
              <a:t>. SIAM Journal on Computing 23(5):1001-1018</a:t>
            </a:r>
            <a:r>
              <a:rPr lang="en-US" sz="1300" dirty="0" smtClean="0"/>
              <a:t>.</a:t>
            </a:r>
          </a:p>
          <a:p>
            <a:pPr lvl="2"/>
            <a:r>
              <a:rPr lang="en-US" sz="1300" dirty="0"/>
              <a:t>HOFMANN, K. AND WHITESON, S. AND DE RIJKE, M. 2011. Balancing Exploration and Exploitation in Learning to Rank Online. In Proceedings of the European Conference on Information Retrieval (ECIR)</a:t>
            </a:r>
            <a:r>
              <a:rPr lang="en-US" sz="1300" dirty="0" smtClean="0"/>
              <a:t>.</a:t>
            </a:r>
            <a:endParaRPr lang="en-US" sz="1300" dirty="0"/>
          </a:p>
          <a:p>
            <a:pPr lvl="2"/>
            <a:r>
              <a:rPr lang="en-US" sz="1300" dirty="0"/>
              <a:t>JOACHIMS, T. 2002. Optimizing Search Engines Using </a:t>
            </a:r>
            <a:r>
              <a:rPr lang="en-US" sz="1300" dirty="0" err="1"/>
              <a:t>Clickthrough</a:t>
            </a:r>
            <a:r>
              <a:rPr lang="en-US" sz="1300" dirty="0"/>
              <a:t> Data. In Proceedings of the ACM International Conference on Knowledge Discovery and Data Mining (KDD).</a:t>
            </a:r>
            <a:r>
              <a:rPr lang="en-US" sz="1300" dirty="0" err="1"/>
              <a:t>pp</a:t>
            </a:r>
            <a:r>
              <a:rPr lang="en-US" sz="1300" dirty="0"/>
              <a:t> 132–142.</a:t>
            </a:r>
          </a:p>
          <a:p>
            <a:pPr lvl="2"/>
            <a:r>
              <a:rPr lang="en-US" sz="1300" dirty="0"/>
              <a:t>LI, L., CHU, W., LANGFORD, J., SCHAPIRE, R. 2010. A contextual-bandit approach to personalized news article recommendation. In Proceedings of the International Conference on the World Wide Web (WWW).</a:t>
            </a:r>
          </a:p>
          <a:p>
            <a:pPr lvl="2"/>
            <a:r>
              <a:rPr lang="en-US" sz="1300" dirty="0"/>
              <a:t>RADLINSKI, F. AND JOACHIMS, T. 2005. Query chains: Learning to rank from implicit feedback. In Proceedings of the ACM International Conference on Knowledge Discovery and Data Mining (KDD).</a:t>
            </a:r>
          </a:p>
          <a:p>
            <a:pPr lvl="2"/>
            <a:r>
              <a:rPr lang="en-US" sz="1300" dirty="0"/>
              <a:t>RADLINSKI, F., JOACHIMS, J. 2007. Active Exploration for Learning Rankings from </a:t>
            </a:r>
            <a:r>
              <a:rPr lang="en-US" sz="1300" dirty="0" err="1"/>
              <a:t>Clickthrough</a:t>
            </a:r>
            <a:r>
              <a:rPr lang="en-US" sz="1300" dirty="0"/>
              <a:t> Data. In Proceedings of the ACM International Conference on Knowledge Discovery and Data Mining (KDD).</a:t>
            </a:r>
          </a:p>
          <a:p>
            <a:pPr lvl="2"/>
            <a:r>
              <a:rPr lang="en-US" sz="1300" dirty="0"/>
              <a:t>RADLINSKI, F., KLEINBERG, R., AND JOACHIMS, T. 2008. Learning Diverse </a:t>
            </a:r>
            <a:r>
              <a:rPr lang="en-US" sz="1300" dirty="0" smtClean="0"/>
              <a:t>Rankings </a:t>
            </a:r>
            <a:r>
              <a:rPr lang="en-US" sz="1300" dirty="0"/>
              <a:t>with Multi-Armed Bandits. In Proceedings of the International Conference on Machine Learning (ICML).</a:t>
            </a:r>
          </a:p>
          <a:p>
            <a:pPr lvl="2"/>
            <a:r>
              <a:rPr lang="en-US" sz="1300" dirty="0"/>
              <a:t>SLIVKINS, A., RADLINSKI, F., GOLLAPUDI, S. 2010. Learning optimally diverse </a:t>
            </a:r>
            <a:r>
              <a:rPr lang="en-US" sz="1300" dirty="0" smtClean="0"/>
              <a:t>rankings </a:t>
            </a:r>
            <a:r>
              <a:rPr lang="en-US" sz="1300" dirty="0"/>
              <a:t>over large document collections. In Proceedings of the International Conference on Machine Learning (ICML)</a:t>
            </a:r>
            <a:r>
              <a:rPr lang="en-US" sz="1300" dirty="0" smtClean="0"/>
              <a:t>.</a:t>
            </a:r>
            <a:endParaRPr lang="en-US" sz="1300" dirty="0"/>
          </a:p>
          <a:p>
            <a:pPr lvl="2"/>
            <a:r>
              <a:rPr lang="en-US" sz="1300" dirty="0"/>
              <a:t>YUE, Y., JOACHIMS, T. 2009. Interactively Optimizing Information Retrieval Systems as a Dueling Bandits Problem. In Proceedings of the International Conference on Machine Learning (ICML).</a:t>
            </a:r>
          </a:p>
          <a:p>
            <a:pPr lvl="2"/>
            <a:r>
              <a:rPr lang="en-US" sz="1300" dirty="0"/>
              <a:t>YUE, Y., BRODER, J., KLEINBERG, R., JOACHIMS, T.. 2009. The K-Armed Dueling Bandits Problem. In Proceedings of the International Conference on Learning Theory (COLT).</a:t>
            </a:r>
          </a:p>
          <a:p>
            <a:pPr lvl="2"/>
            <a:r>
              <a:rPr lang="en-US" sz="1300" dirty="0"/>
              <a:t>YUE, Y., JOACHIMS, T. 2011. Beat the Mean Bandit. In Proceedings of the International Conference on Machine Learning (ICML)</a:t>
            </a:r>
            <a:r>
              <a:rPr lang="en-US" sz="1300" dirty="0" smtClean="0"/>
              <a:t>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29918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67500"/>
          </a:xfrm>
        </p:spPr>
        <p:txBody>
          <a:bodyPr>
            <a:noAutofit/>
          </a:bodyPr>
          <a:lstStyle/>
          <a:p>
            <a:r>
              <a:rPr lang="en-US" sz="1800" b="1" dirty="0"/>
              <a:t>3	Online Usage Data Beyond Search Clicks </a:t>
            </a:r>
            <a:endParaRPr lang="en-US" sz="1800" b="1" dirty="0" smtClean="0"/>
          </a:p>
          <a:p>
            <a:pPr lvl="1"/>
            <a:r>
              <a:rPr lang="en-US" sz="1500" b="1" dirty="0" smtClean="0"/>
              <a:t>3.1	Non-click based metrics</a:t>
            </a:r>
            <a:endParaRPr lang="en-US" sz="1500" b="1" dirty="0"/>
          </a:p>
          <a:p>
            <a:pPr lvl="2"/>
            <a:r>
              <a:rPr lang="en-US" sz="1300" dirty="0"/>
              <a:t>BUSCHER, G., DENGEL, A., AND VAN ELST, L. 2008. Eye movements as implicit relevance feedback. In Proceedings of the ACM Conference on Human Factors in Computing Systems (CHI).</a:t>
            </a:r>
            <a:r>
              <a:rPr lang="en-US" sz="1300" dirty="0" err="1"/>
              <a:t>pp</a:t>
            </a:r>
            <a:r>
              <a:rPr lang="en-US" sz="1300" dirty="0"/>
              <a:t> 2991–2996.</a:t>
            </a:r>
          </a:p>
          <a:p>
            <a:pPr lvl="2"/>
            <a:r>
              <a:rPr lang="en-US" sz="1300" dirty="0"/>
              <a:t>GRANKA, L., JOACHIMS, T. AND GAY, G. 2004. Eye-Tracking Analysis of User </a:t>
            </a:r>
            <a:r>
              <a:rPr lang="en-US" sz="1300" dirty="0" smtClean="0"/>
              <a:t>Behavior </a:t>
            </a:r>
            <a:r>
              <a:rPr lang="en-US" sz="1300" dirty="0"/>
              <a:t>in WWW-Search, Poster Abstract, In Proceedings of the ACM International Conference on Research and Development in Information Retrieval (SIGIR).</a:t>
            </a:r>
          </a:p>
          <a:p>
            <a:pPr lvl="2"/>
            <a:r>
              <a:rPr lang="en-US" sz="1300" dirty="0"/>
              <a:t>HUANG, J., WHITE, R., DUMAIS, S. 2011. No Clicks, No Problem: Using Cursor Movements to Understand and Improve Search. In Proceedings of the ACM Conference on Human Factors in Computing Systems (CHI).</a:t>
            </a:r>
          </a:p>
          <a:p>
            <a:pPr lvl="2"/>
            <a:r>
              <a:rPr lang="en-US" sz="1300" dirty="0"/>
              <a:t>KELLY, D. AND TEEVAN, J. 2003. Implicit feedback for inferring user preference: A bibliography. ACM SIGIR Forum 37, 2, </a:t>
            </a:r>
            <a:r>
              <a:rPr lang="en-US" sz="1300" dirty="0" err="1"/>
              <a:t>pp</a:t>
            </a:r>
            <a:r>
              <a:rPr lang="en-US" sz="1300" dirty="0"/>
              <a:t> 18–28.</a:t>
            </a:r>
          </a:p>
          <a:p>
            <a:pPr lvl="2"/>
            <a:r>
              <a:rPr lang="en-US" sz="1300" dirty="0"/>
              <a:t>GUO, Q., AGICHTEIN, E., 2010. Ready to Buy or Just Browsing? Detecting Web Searcher Goals from Interaction Data. In Proceedings of the ACM International Conference on Research and Development in Information Retrieval (SIGIR).</a:t>
            </a:r>
          </a:p>
          <a:p>
            <a:pPr lvl="2"/>
            <a:r>
              <a:rPr lang="en-US" sz="1300" dirty="0"/>
              <a:t>GUO, Q., AGICHTEIN, E., 2010. Towards Predicting Web Searcher Gaze Position from Mouse Movements. In Proceedings of the ACM Conference on Human Factors in </a:t>
            </a:r>
            <a:r>
              <a:rPr lang="en-US" sz="1300" dirty="0" smtClean="0"/>
              <a:t>Comput</a:t>
            </a:r>
            <a:r>
              <a:rPr lang="en-US" sz="1300" dirty="0"/>
              <a:t>i</a:t>
            </a:r>
            <a:r>
              <a:rPr lang="en-US" sz="1300" dirty="0" smtClean="0"/>
              <a:t>ng </a:t>
            </a:r>
            <a:r>
              <a:rPr lang="en-US" sz="1300" dirty="0"/>
              <a:t>Systems (CHI)</a:t>
            </a:r>
            <a:r>
              <a:rPr lang="en-US" sz="1300" dirty="0" smtClean="0"/>
              <a:t>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78926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lvl="1"/>
            <a:r>
              <a:rPr lang="en-US" sz="1500" b="1" dirty="0"/>
              <a:t>3.2	Clicks outside of search</a:t>
            </a:r>
          </a:p>
          <a:p>
            <a:pPr lvl="2"/>
            <a:r>
              <a:rPr lang="en-US" sz="1300" dirty="0"/>
              <a:t>BILENKO, M., WHITE, R., RICHARDSON, M., AND Murray, C. 2008. Talking the talk vs. walking the walk: salience of information needs in querying vs. browsing. In </a:t>
            </a:r>
            <a:r>
              <a:rPr lang="en-US" sz="1300" dirty="0" smtClean="0"/>
              <a:t>Proceedings </a:t>
            </a:r>
            <a:r>
              <a:rPr lang="en-US" sz="1300" dirty="0"/>
              <a:t>of the ACM International Conference on Research and Development in Information Retrieval (SIGIR).</a:t>
            </a:r>
          </a:p>
          <a:p>
            <a:pPr lvl="2"/>
            <a:r>
              <a:rPr lang="en-US" sz="1300" dirty="0"/>
              <a:t>BILENKO, M., WHITE, R. 2008. Mining the Search Trails of Surfing Crowds: </a:t>
            </a:r>
            <a:r>
              <a:rPr lang="en-US" sz="1300" dirty="0" smtClean="0"/>
              <a:t>Identifying </a:t>
            </a:r>
            <a:r>
              <a:rPr lang="en-US" sz="1300" dirty="0"/>
              <a:t>Relevant Websites From User Activity. In Proceedings of the ACM International Conference on Research and Development in Information Retrieval (SIGIR).</a:t>
            </a:r>
          </a:p>
          <a:p>
            <a:pPr lvl="2"/>
            <a:r>
              <a:rPr lang="en-US" sz="1300" dirty="0"/>
              <a:t>LIU, Y., GAO, B., LIU, T., ZHANG, Y., Ma, Z., HE, S., AND LI, H. 2008. </a:t>
            </a:r>
            <a:r>
              <a:rPr lang="en-US" sz="1300" dirty="0" err="1"/>
              <a:t>BrowseRank</a:t>
            </a:r>
            <a:r>
              <a:rPr lang="en-US" sz="1300" dirty="0"/>
              <a:t>: letting web users vote for page importance. In Proceedings of the ACM International Conference on Research and Development in Information Retrieval (SIGIR).</a:t>
            </a:r>
          </a:p>
          <a:p>
            <a:pPr lvl="2"/>
            <a:r>
              <a:rPr lang="en-US" sz="1300" dirty="0"/>
              <a:t>MATTHIJS, N. AND RADLINSKI, F. 2011. Personalizing Web Search using Long Term Browsing History. In Proceedings of the ACM International Conference on Web Search and Data Mining (WSDM).</a:t>
            </a:r>
          </a:p>
          <a:p>
            <a:pPr lvl="2"/>
            <a:r>
              <a:rPr lang="en-US" sz="1300" dirty="0"/>
              <a:t>TEEVAN, J., DUMAIS, S., HORVITZ, E., 1995. Personalizing Search via Automated Analysis of Interests and Activities. In Proceedings of the ACM International Conference on Research and Development in Information Retrieval (SIGIR)</a:t>
            </a:r>
            <a:r>
              <a:rPr lang="en-US" sz="1300" dirty="0" smtClean="0"/>
              <a:t>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65695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r>
              <a:rPr lang="en-US" sz="1800" b="1" dirty="0"/>
              <a:t>4	Learning from Pairwise Feedback</a:t>
            </a:r>
          </a:p>
          <a:p>
            <a:pPr lvl="2"/>
            <a:r>
              <a:rPr lang="en-US" sz="1300" dirty="0"/>
              <a:t>BURGES, C., SHAKED, T., RENSHAW, E., LAZIER, A., DEEDS, M., HAMILTON, N., HULLENDER, G. 2005. Learning to Rank using Gradient Descent. In Proceedings of the International Conference on Machine Learning (ICML).</a:t>
            </a:r>
          </a:p>
          <a:p>
            <a:pPr lvl="2"/>
            <a:r>
              <a:rPr lang="en-US" sz="1300" dirty="0" smtClean="0"/>
              <a:t>FREUND</a:t>
            </a:r>
            <a:r>
              <a:rPr lang="en-US" sz="1300" dirty="0"/>
              <a:t>, Y., IYER, R., SCHAPIRE, R., SINGER, Y. 2003. An Efficient Boosting Algorithm for Combining Preferences. Journal of Machine Learning Research (JMLR), </a:t>
            </a:r>
            <a:r>
              <a:rPr lang="en-US" sz="1300" dirty="0" err="1"/>
              <a:t>Vol</a:t>
            </a:r>
            <a:r>
              <a:rPr lang="en-US" sz="1300" dirty="0"/>
              <a:t> 4, </a:t>
            </a:r>
            <a:r>
              <a:rPr lang="en-US" sz="1300" dirty="0" err="1"/>
              <a:t>pp</a:t>
            </a:r>
            <a:r>
              <a:rPr lang="en-US" sz="1300" dirty="0"/>
              <a:t> 933–969</a:t>
            </a:r>
          </a:p>
          <a:p>
            <a:pPr lvl="2"/>
            <a:r>
              <a:rPr lang="en-US" sz="1300" dirty="0"/>
              <a:t>HOFMANN, K. AND WHITESON, S. AND DE RIJKE, M. 2011. Balancing Exploration and Exploitation in Learning to Rank Online. In Proceedings of the European Conference on Information Retrieval (ECIR).</a:t>
            </a:r>
          </a:p>
          <a:p>
            <a:pPr lvl="2"/>
            <a:r>
              <a:rPr lang="en-US" sz="1300" dirty="0"/>
              <a:t>JOACHIMS, T. 2005. A Support Vector Method for Multivariate Performance Measures. In Proceedings of the International Conference on Machine Learning (ICML).</a:t>
            </a:r>
          </a:p>
          <a:p>
            <a:pPr lvl="2"/>
            <a:r>
              <a:rPr lang="en-US" sz="1300" dirty="0"/>
              <a:t>RADLINSKI, F., JOACHIMS, J. 2007. Active Exploration for Learning Rankings from </a:t>
            </a:r>
            <a:r>
              <a:rPr lang="en-US" sz="1300" dirty="0" err="1"/>
              <a:t>Clickthrough</a:t>
            </a:r>
            <a:r>
              <a:rPr lang="en-US" sz="1300" dirty="0"/>
              <a:t> Data. In Proceedings of the ACM International Conference on Knowledge</a:t>
            </a:r>
          </a:p>
          <a:p>
            <a:pPr lvl="2"/>
            <a:r>
              <a:rPr lang="en-US" sz="1300" dirty="0"/>
              <a:t>Discovery and Data Mining (KDD)</a:t>
            </a:r>
            <a:r>
              <a:rPr lang="en-US" sz="1300" dirty="0" smtClean="0"/>
              <a:t>.</a:t>
            </a:r>
          </a:p>
          <a:p>
            <a:r>
              <a:rPr lang="en-US" sz="1800" b="1" dirty="0" smtClean="0"/>
              <a:t>5</a:t>
            </a:r>
            <a:r>
              <a:rPr lang="en-US" sz="1800" b="1" dirty="0"/>
              <a:t>	</a:t>
            </a:r>
            <a:r>
              <a:rPr lang="en-US" sz="1800" b="1" dirty="0" smtClean="0"/>
              <a:t>Efficient Offline Evaluation</a:t>
            </a:r>
            <a:endParaRPr lang="en-US" sz="1300" dirty="0"/>
          </a:p>
          <a:p>
            <a:pPr lvl="2"/>
            <a:r>
              <a:rPr lang="en-US" sz="1200" dirty="0"/>
              <a:t>CARTERETTE, B., ALLAN, J., SITARAMA, R. 2006. Minimal Test Collections for Retrieval Evaluation. In Proceedings of the ACM International Conference on Research and Development in Information Retrieval (SIGIR</a:t>
            </a:r>
            <a:r>
              <a:rPr lang="en-US" sz="1200" dirty="0" smtClean="0"/>
              <a:t>)</a:t>
            </a:r>
            <a:endParaRPr lang="en-US" sz="1300" dirty="0" smtClean="0"/>
          </a:p>
          <a:p>
            <a:pPr lvl="2"/>
            <a:r>
              <a:rPr lang="en-US" sz="1300" dirty="0" smtClean="0"/>
              <a:t>CARTERETTE</a:t>
            </a:r>
            <a:r>
              <a:rPr lang="en-US" sz="1300" dirty="0"/>
              <a:t>, B., BENNETT, P. N., CHICKERING, D. M., AND DUMAIS, S. T. 2008. Here or there: Preference judgments for relevance. In Proceedings of the European Conference on Information Retrieval (ECIR).</a:t>
            </a:r>
          </a:p>
          <a:p>
            <a:pPr lvl="2"/>
            <a:r>
              <a:rPr lang="en-US" sz="1400" dirty="0"/>
              <a:t>CARTERETTE, B., SMUCKER, M. 2007. Hypothesis Testing with Incomplete Relevance Judgments. In Proceedings of the ACM Conference on Information and Knowledge </a:t>
            </a:r>
            <a:r>
              <a:rPr lang="en-US" sz="1400" dirty="0" smtClean="0"/>
              <a:t>Management </a:t>
            </a:r>
            <a:r>
              <a:rPr lang="en-US" sz="1400" dirty="0"/>
              <a:t>(CIKM)</a:t>
            </a:r>
            <a:r>
              <a:rPr lang="en-US" sz="1400" dirty="0" smtClean="0"/>
              <a:t>.</a:t>
            </a:r>
          </a:p>
          <a:p>
            <a:endParaRPr lang="en-US" sz="500" dirty="0"/>
          </a:p>
          <a:p>
            <a:endParaRPr lang="en-US" sz="13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0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Design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459952"/>
              </p:ext>
            </p:extLst>
          </p:nvPr>
        </p:nvGraphicFramePr>
        <p:xfrm>
          <a:off x="712331" y="1067113"/>
          <a:ext cx="7834552" cy="19253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17276"/>
                <a:gridCol w="391727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 Study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Ask users to come to the lab, where they </a:t>
                      </a:r>
                      <a:r>
                        <a:rPr lang="en-US" baseline="0" dirty="0" smtClean="0"/>
                        <a:t>perform a specific task while you record online behavior.</a:t>
                      </a:r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Controlled Task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Controlled</a:t>
                      </a:r>
                      <a:r>
                        <a:rPr lang="en-US" baseline="0" dirty="0" smtClean="0"/>
                        <a:t> Environment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Example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baseline="0" dirty="0" smtClean="0"/>
                        <a:t>Users sit in front of an eye tracker while finding the answers to questions using a specific search engine [</a:t>
                      </a:r>
                      <a:r>
                        <a:rPr lang="en-US" sz="1800" baseline="0" dirty="0" err="1" smtClean="0"/>
                        <a:t>Granka</a:t>
                      </a:r>
                      <a:r>
                        <a:rPr lang="en-US" sz="1800" baseline="0" dirty="0" smtClean="0"/>
                        <a:t> et al, SIGIR ’04]</a:t>
                      </a:r>
                      <a:endParaRPr lang="en-US" sz="18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629617"/>
              </p:ext>
            </p:extLst>
          </p:nvPr>
        </p:nvGraphicFramePr>
        <p:xfrm>
          <a:off x="712331" y="3198572"/>
          <a:ext cx="7834552" cy="16509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7276"/>
                <a:gridCol w="3917276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Controlled</a:t>
                      </a:r>
                      <a:r>
                        <a:rPr lang="en-US" baseline="0" dirty="0" smtClean="0"/>
                        <a:t> Task  Field Study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Ask volunteers to complete a</a:t>
                      </a:r>
                      <a:r>
                        <a:rPr lang="en-US" baseline="0" dirty="0" smtClean="0"/>
                        <a:t> specific task using your system but on their computer.</a:t>
                      </a:r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Controlled Task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Uncontrolled Environment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Example</a:t>
                      </a:r>
                      <a:r>
                        <a:rPr lang="en-US" dirty="0" smtClean="0"/>
                        <a:t>: Crowdsourcing</a:t>
                      </a:r>
                      <a:r>
                        <a:rPr lang="en-US" baseline="0" dirty="0" smtClean="0"/>
                        <a:t> tasks (tutorial this morning)</a:t>
                      </a:r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646834"/>
              </p:ext>
            </p:extLst>
          </p:nvPr>
        </p:nvGraphicFramePr>
        <p:xfrm>
          <a:off x="712331" y="5061599"/>
          <a:ext cx="7824210" cy="16509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12105"/>
                <a:gridCol w="3912105"/>
              </a:tblGrid>
              <a:tr h="140412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General</a:t>
                      </a:r>
                      <a:r>
                        <a:rPr lang="en-US" baseline="0" dirty="0" smtClean="0"/>
                        <a:t> Usage  </a:t>
                      </a:r>
                      <a:r>
                        <a:rPr lang="en-US" dirty="0" smtClean="0"/>
                        <a:t>Field Study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Ask volunteers to use your system for whatever they find it useful for</a:t>
                      </a:r>
                      <a:r>
                        <a:rPr lang="en-US" baseline="0" dirty="0" smtClean="0"/>
                        <a:t> over a longer period of time</a:t>
                      </a:r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Uncontrolled Task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Uncontrolled Environment</a:t>
                      </a:r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Example</a:t>
                      </a:r>
                      <a:r>
                        <a:rPr lang="en-US" dirty="0" smtClean="0"/>
                        <a:t>: Track</a:t>
                      </a:r>
                      <a:r>
                        <a:rPr lang="en-US" baseline="0" dirty="0" smtClean="0"/>
                        <a:t> cursor position on web search results page [Huang et al, CHI ‘11]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05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for </a:t>
            </a:r>
            <a:r>
              <a:rPr lang="en-US" i="1" dirty="0" smtClean="0"/>
              <a:t>Evaluation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Key Concerns:</a:t>
            </a:r>
          </a:p>
          <a:p>
            <a:pPr lvl="1"/>
            <a:r>
              <a:rPr lang="en-US" dirty="0" smtClean="0"/>
              <a:t>Practicality</a:t>
            </a:r>
          </a:p>
          <a:p>
            <a:pPr lvl="1"/>
            <a:r>
              <a:rPr lang="en-US" dirty="0" smtClean="0"/>
              <a:t>Correctness</a:t>
            </a:r>
          </a:p>
          <a:p>
            <a:pPr lvl="1"/>
            <a:r>
              <a:rPr lang="en-US" dirty="0" smtClean="0"/>
              <a:t>Efficiency (cost)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Practical for academic scale studies</a:t>
            </a:r>
          </a:p>
          <a:p>
            <a:pPr lvl="1"/>
            <a:r>
              <a:rPr lang="en-US" dirty="0" smtClean="0"/>
              <a:t>Keep it blind: Small studies are the norm</a:t>
            </a:r>
          </a:p>
          <a:p>
            <a:pPr lvl="1"/>
            <a:r>
              <a:rPr lang="en-US" dirty="0" smtClean="0"/>
              <a:t>Must measure something that real users do often</a:t>
            </a:r>
          </a:p>
          <a:p>
            <a:pPr lvl="1"/>
            <a:r>
              <a:rPr lang="en-US" dirty="0" smtClean="0"/>
              <a:t>Can’t hurt relevance too much (but that’s soft)</a:t>
            </a:r>
          </a:p>
          <a:p>
            <a:pPr lvl="1"/>
            <a:r>
              <a:rPr lang="en-US" dirty="0" smtClean="0"/>
              <a:t>Cannot take too long (too many queries)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Retrieval Evaluation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48400"/>
            <a:ext cx="8229600" cy="533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Goals:  Practicality,   Correctness,   Efficiency</a:t>
            </a:r>
            <a:endParaRPr lang="en-US" sz="19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5942" y="1219200"/>
            <a:ext cx="3114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Baseline Ranking Algorithm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1219200"/>
            <a:ext cx="2362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My Research Project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38539"/>
            <a:ext cx="4460920" cy="438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62040"/>
            <a:ext cx="4851071" cy="446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3332651" y="2133600"/>
            <a:ext cx="2514600" cy="1371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Which is better?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Choices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952381"/>
              </p:ext>
            </p:extLst>
          </p:nvPr>
        </p:nvGraphicFramePr>
        <p:xfrm>
          <a:off x="1691650" y="1527969"/>
          <a:ext cx="6096000" cy="4394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Absolute</a:t>
                      </a:r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Relative</a:t>
                      </a:r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Document Level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Click</a:t>
                      </a:r>
                      <a:r>
                        <a:rPr lang="en-US" baseline="0" dirty="0" smtClean="0"/>
                        <a:t> Rate, </a:t>
                      </a:r>
                    </a:p>
                    <a:p>
                      <a:pPr algn="ctr"/>
                      <a:r>
                        <a:rPr lang="en-US" baseline="0" dirty="0" smtClean="0"/>
                        <a:t>Cascade Models,</a:t>
                      </a:r>
                    </a:p>
                    <a:p>
                      <a:pPr algn="ctr"/>
                      <a:r>
                        <a:rPr lang="en-US" baseline="0" dirty="0" smtClean="0"/>
                        <a:t>…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Click-Skip,</a:t>
                      </a:r>
                    </a:p>
                    <a:p>
                      <a:pPr algn="ctr"/>
                      <a:r>
                        <a:rPr lang="en-US" dirty="0" err="1" smtClean="0"/>
                        <a:t>FairPairs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Ranking Level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Abandonment,</a:t>
                      </a:r>
                      <a:r>
                        <a:rPr lang="en-US" baseline="0" dirty="0" smtClean="0"/>
                        <a:t> Reciprocal Rank,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Time to Click, </a:t>
                      </a:r>
                      <a:r>
                        <a:rPr lang="en-US" baseline="0" dirty="0" err="1" smtClean="0"/>
                        <a:t>PSkip</a:t>
                      </a:r>
                      <a:r>
                        <a:rPr lang="en-US" baseline="0" dirty="0" smtClean="0"/>
                        <a:t>, </a:t>
                      </a:r>
                    </a:p>
                    <a:p>
                      <a:pPr algn="ctr"/>
                      <a:r>
                        <a:rPr lang="en-US" baseline="0" dirty="0" smtClean="0"/>
                        <a:t>…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Side by Side,</a:t>
                      </a:r>
                    </a:p>
                    <a:p>
                      <a:pPr algn="ctr"/>
                      <a:r>
                        <a:rPr lang="en-US" dirty="0" smtClean="0"/>
                        <a:t>Interleaving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90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Document Judgments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677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Can we simply interpret clicked results as relevant?</a:t>
            </a:r>
          </a:p>
          <a:p>
            <a:pPr lvl="1"/>
            <a:r>
              <a:rPr lang="en-US" dirty="0" smtClean="0"/>
              <a:t>This would provide a relevance dataset, after which we run a </a:t>
            </a:r>
            <a:r>
              <a:rPr lang="en-US" dirty="0" err="1" smtClean="0"/>
              <a:t>Cranfield</a:t>
            </a:r>
            <a:r>
              <a:rPr lang="en-US" dirty="0" smtClean="0"/>
              <a:t> style evaluation</a:t>
            </a:r>
          </a:p>
          <a:p>
            <a:endParaRPr lang="en-US" dirty="0" smtClean="0"/>
          </a:p>
          <a:p>
            <a:r>
              <a:rPr lang="en-US" dirty="0" smtClean="0"/>
              <a:t>A variety of biases make this difficult</a:t>
            </a:r>
          </a:p>
          <a:p>
            <a:pPr lvl="1"/>
            <a:endParaRPr lang="en-US" sz="700" dirty="0"/>
          </a:p>
          <a:p>
            <a:pPr lvl="1"/>
            <a:r>
              <a:rPr lang="en-US" dirty="0" smtClean="0"/>
              <a:t>Position Bias: </a:t>
            </a:r>
          </a:p>
          <a:p>
            <a:pPr marL="914400" lvl="2" indent="0">
              <a:buNone/>
            </a:pPr>
            <a:r>
              <a:rPr lang="en-US" dirty="0" smtClean="0"/>
              <a:t>Users are more inclined to examine and click on higher-ranked results</a:t>
            </a:r>
          </a:p>
          <a:p>
            <a:pPr marL="914400" lvl="2" indent="0">
              <a:buNone/>
            </a:pPr>
            <a:endParaRPr lang="en-US" sz="1600" dirty="0" smtClean="0"/>
          </a:p>
          <a:p>
            <a:pPr lvl="1"/>
            <a:r>
              <a:rPr lang="en-US" dirty="0" smtClean="0"/>
              <a:t>Contextual Bias:</a:t>
            </a:r>
          </a:p>
          <a:p>
            <a:pPr marL="914400" lvl="2" indent="0">
              <a:buNone/>
            </a:pPr>
            <a:r>
              <a:rPr lang="en-US" dirty="0" smtClean="0"/>
              <a:t>Whether users click on a result depends on other nearby results</a:t>
            </a:r>
          </a:p>
          <a:p>
            <a:pPr marL="914400" lvl="2" indent="0">
              <a:buNone/>
            </a:pPr>
            <a:endParaRPr lang="en-US" sz="1800" dirty="0" smtClean="0"/>
          </a:p>
          <a:p>
            <a:pPr lvl="1"/>
            <a:r>
              <a:rPr lang="en-US" dirty="0" smtClean="0"/>
              <a:t>Attention Bias:</a:t>
            </a:r>
          </a:p>
          <a:p>
            <a:pPr marL="914400" lvl="2" indent="0">
              <a:buNone/>
            </a:pPr>
            <a:r>
              <a:rPr lang="en-US" dirty="0" smtClean="0"/>
              <a:t>Users click more on results which draw attention to themselves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9248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Position Bias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89038"/>
            <a:ext cx="7942263" cy="498316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dirty="0" smtClean="0"/>
              <a:t>Hypothesis: 	Order of presentation influences where users 		look, but not where they click!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1219200"/>
            <a:ext cx="7772400" cy="838200"/>
            <a:chOff x="384" y="768"/>
            <a:chExt cx="4896" cy="528"/>
          </a:xfrm>
        </p:grpSpPr>
        <p:sp>
          <p:nvSpPr>
            <p:cNvPr id="5134" name="Line 6"/>
            <p:cNvSpPr>
              <a:spLocks noChangeShapeType="1"/>
            </p:cNvSpPr>
            <p:nvPr/>
          </p:nvSpPr>
          <p:spPr bwMode="auto">
            <a:xfrm>
              <a:off x="384" y="768"/>
              <a:ext cx="4896" cy="52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7"/>
            <p:cNvSpPr>
              <a:spLocks noChangeShapeType="1"/>
            </p:cNvSpPr>
            <p:nvPr/>
          </p:nvSpPr>
          <p:spPr bwMode="auto">
            <a:xfrm flipH="1">
              <a:off x="384" y="768"/>
              <a:ext cx="4896" cy="52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1143000" y="5105400"/>
            <a:ext cx="708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smtClean="0"/>
              <a:t>→</a:t>
            </a:r>
            <a:r>
              <a:rPr lang="en-US" sz="2400" dirty="0" smtClean="0"/>
              <a:t>	Users </a:t>
            </a:r>
            <a:r>
              <a:rPr lang="en-US" sz="2400" dirty="0"/>
              <a:t>appear to have trust in Google’s ability to</a:t>
            </a:r>
            <a:br>
              <a:rPr lang="en-US" sz="2400" dirty="0"/>
            </a:br>
            <a:r>
              <a:rPr lang="en-US" sz="2400" dirty="0"/>
              <a:t>	rank the most relevant result first.</a:t>
            </a:r>
          </a:p>
        </p:txBody>
      </p:sp>
      <p:graphicFrame>
        <p:nvGraphicFramePr>
          <p:cNvPr id="5122" name="Object 15"/>
          <p:cNvGraphicFramePr>
            <a:graphicFrameLocks noGrp="1" noChangeAspect="1"/>
          </p:cNvGraphicFramePr>
          <p:nvPr>
            <p:ph sz="half" idx="2"/>
          </p:nvPr>
        </p:nvGraphicFramePr>
        <p:xfrm>
          <a:off x="825500" y="2062163"/>
          <a:ext cx="6945313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0" name="Worksheet" r:id="rId5" imgW="4533990" imgH="2047824" progId="Excel.Sheet.8">
                  <p:embed/>
                </p:oleObj>
              </mc:Choice>
              <mc:Fallback>
                <p:oleObj name="Worksheet" r:id="rId5" imgW="4533990" imgH="2047824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2062163"/>
                        <a:ext cx="6945313" cy="31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Line 18"/>
          <p:cNvSpPr>
            <a:spLocks noChangeShapeType="1"/>
          </p:cNvSpPr>
          <p:nvPr/>
        </p:nvSpPr>
        <p:spPr bwMode="auto">
          <a:xfrm>
            <a:off x="5334000" y="2828475"/>
            <a:ext cx="1196975" cy="1054549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20"/>
          <p:cNvSpPr txBox="1">
            <a:spLocks noChangeArrowheads="1"/>
          </p:cNvSpPr>
          <p:nvPr/>
        </p:nvSpPr>
        <p:spPr bwMode="auto">
          <a:xfrm>
            <a:off x="2692400" y="4618038"/>
            <a:ext cx="2603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131" name="Text Box 21"/>
          <p:cNvSpPr txBox="1">
            <a:spLocks noChangeArrowheads="1"/>
          </p:cNvSpPr>
          <p:nvPr/>
        </p:nvSpPr>
        <p:spPr bwMode="auto">
          <a:xfrm>
            <a:off x="3524250" y="4618038"/>
            <a:ext cx="2603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5132" name="Text Box 22"/>
          <p:cNvSpPr txBox="1">
            <a:spLocks noChangeArrowheads="1"/>
          </p:cNvSpPr>
          <p:nvPr/>
        </p:nvSpPr>
        <p:spPr bwMode="auto">
          <a:xfrm>
            <a:off x="5586413" y="4619625"/>
            <a:ext cx="2603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133" name="Text Box 23"/>
          <p:cNvSpPr txBox="1">
            <a:spLocks noChangeArrowheads="1"/>
          </p:cNvSpPr>
          <p:nvPr/>
        </p:nvSpPr>
        <p:spPr bwMode="auto">
          <a:xfrm>
            <a:off x="6418263" y="4619625"/>
            <a:ext cx="2603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7750" y="5136220"/>
            <a:ext cx="190500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Normal: Google’s order of results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 bwMode="auto">
          <a:xfrm rot="5400000" flipH="1" flipV="1">
            <a:off x="2286001" y="4621869"/>
            <a:ext cx="228601" cy="8001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477000" y="5181600"/>
            <a:ext cx="190500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Swapped: </a:t>
            </a:r>
            <a:br>
              <a:rPr lang="en-US" sz="2000" dirty="0" smtClean="0"/>
            </a:br>
            <a:r>
              <a:rPr lang="en-US" sz="2000" dirty="0" smtClean="0"/>
              <a:t>Order of top 2 results swapped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 bwMode="auto">
          <a:xfrm rot="16200000" flipV="1">
            <a:off x="6877050" y="4629150"/>
            <a:ext cx="228600" cy="876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 flipH="1">
            <a:off x="6248398" y="6324600"/>
            <a:ext cx="281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[Joachims et al. 2005, 2007]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67248" y="2228850"/>
            <a:ext cx="3162299" cy="287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667248" y="2459144"/>
            <a:ext cx="0" cy="21604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 Box 17"/>
          <p:cNvSpPr txBox="1">
            <a:spLocks noChangeArrowheads="1"/>
          </p:cNvSpPr>
          <p:nvPr/>
        </p:nvSpPr>
        <p:spPr bwMode="auto">
          <a:xfrm>
            <a:off x="4309270" y="2459144"/>
            <a:ext cx="1537493" cy="369332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More relevant</a:t>
            </a:r>
          </a:p>
        </p:txBody>
      </p:sp>
      <p:sp>
        <p:nvSpPr>
          <p:cNvPr id="5129" name="Line 19"/>
          <p:cNvSpPr>
            <a:spLocks noChangeShapeType="1"/>
          </p:cNvSpPr>
          <p:nvPr/>
        </p:nvSpPr>
        <p:spPr bwMode="auto">
          <a:xfrm flipH="1">
            <a:off x="3254012" y="2828476"/>
            <a:ext cx="1432288" cy="51632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879533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2" grpId="0"/>
      <p:bldP spid="17" grpId="0" animBg="1"/>
      <p:bldP spid="20" grpId="0" animBg="1"/>
      <p:bldP spid="20" grpId="1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Results do Users View/Click?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726777"/>
              </p:ext>
            </p:extLst>
          </p:nvPr>
        </p:nvGraphicFramePr>
        <p:xfrm>
          <a:off x="152400" y="1219200"/>
          <a:ext cx="8778875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19" name="Chart" r:id="rId4" imgW="5410200" imgH="3257702" progId="Excel.Sheet.8">
                  <p:embed/>
                </p:oleObj>
              </mc:Choice>
              <mc:Fallback>
                <p:oleObj name="Chart" r:id="rId4" imgW="5410200" imgH="3257702" progId="Excel.Sheet.8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22" t="19591" r="1466" b="5556"/>
                      <a:stretch>
                        <a:fillRect/>
                      </a:stretch>
                    </p:blipFill>
                    <p:spPr bwMode="auto">
                      <a:xfrm>
                        <a:off x="152400" y="1219200"/>
                        <a:ext cx="8778875" cy="454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6248398" y="6324600"/>
            <a:ext cx="281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[Joachims et al. 2005, 2007]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>
          <a:xfrm>
            <a:off x="393700" y="381000"/>
            <a:ext cx="8372475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Which Results are Viewed Before Click?</a:t>
            </a:r>
          </a:p>
        </p:txBody>
      </p:sp>
      <p:graphicFrame>
        <p:nvGraphicFramePr>
          <p:cNvPr id="4098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663292"/>
              </p:ext>
            </p:extLst>
          </p:nvPr>
        </p:nvGraphicFramePr>
        <p:xfrm>
          <a:off x="244475" y="1143000"/>
          <a:ext cx="82740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71" name="Chart" r:id="rId5" imgW="4267200" imgH="2809875" progId="Excel.Sheet.8">
                  <p:embed/>
                </p:oleObj>
              </mc:Choice>
              <mc:Fallback>
                <p:oleObj name="Chart" r:id="rId5" imgW="4267200" imgH="2809875" progId="Excel.Sheet.8">
                  <p:embed/>
                  <p:pic>
                    <p:nvPicPr>
                      <p:cNvPr id="0" name="Picture 4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1143000"/>
                        <a:ext cx="8274050" cy="495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3271838" y="1225550"/>
            <a:ext cx="13843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Clicked Link</a:t>
            </a:r>
          </a:p>
        </p:txBody>
      </p:sp>
      <p:sp>
        <p:nvSpPr>
          <p:cNvPr id="4101" name="Line 9"/>
          <p:cNvSpPr>
            <a:spLocks noChangeShapeType="1"/>
          </p:cNvSpPr>
          <p:nvPr/>
        </p:nvSpPr>
        <p:spPr bwMode="auto">
          <a:xfrm flipH="1">
            <a:off x="3275013" y="1508125"/>
            <a:ext cx="100012" cy="3159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685800" y="5627132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/>
              <a:t>→</a:t>
            </a:r>
            <a:r>
              <a:rPr lang="en-US" sz="2400" dirty="0" smtClean="0"/>
              <a:t> </a:t>
            </a:r>
            <a:r>
              <a:rPr lang="en-US" sz="2400" dirty="0"/>
              <a:t>Users typically do not look at lower results before they </a:t>
            </a:r>
            <a:r>
              <a:rPr lang="en-US" sz="2400" dirty="0" smtClean="0"/>
              <a:t>  click </a:t>
            </a:r>
            <a:r>
              <a:rPr lang="en-US" sz="2400" dirty="0"/>
              <a:t>(except maybe the next result)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6248398" y="6324600"/>
            <a:ext cx="281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[Joachims et al. 2005, 2007]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Quality-of-Context Bias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1447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dirty="0" smtClean="0"/>
              <a:t>Hypothesis: 	Clicking depends only on the result itself, but 		not on other results.</a:t>
            </a:r>
          </a:p>
        </p:txBody>
      </p:sp>
      <p:graphicFrame>
        <p:nvGraphicFramePr>
          <p:cNvPr id="105513" name="Group 41"/>
          <p:cNvGraphicFramePr>
            <a:graphicFrameLocks noGrp="1"/>
          </p:cNvGraphicFramePr>
          <p:nvPr/>
        </p:nvGraphicFramePr>
        <p:xfrm>
          <a:off x="1295400" y="2438400"/>
          <a:ext cx="6629400" cy="1737360"/>
        </p:xfrm>
        <a:graphic>
          <a:graphicData uri="http://schemas.openxmlformats.org/drawingml/2006/table">
            <a:tbl>
              <a:tblPr/>
              <a:tblGrid>
                <a:gridCol w="2990850"/>
                <a:gridCol w="3638550"/>
              </a:tblGrid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Rank of clicked link as sorted by relevance judges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Normal + Swapped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Reversed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09600" y="1371600"/>
            <a:ext cx="7772400" cy="838200"/>
            <a:chOff x="384" y="768"/>
            <a:chExt cx="4896" cy="528"/>
          </a:xfrm>
        </p:grpSpPr>
        <p:sp>
          <p:nvSpPr>
            <p:cNvPr id="20501" name="Line 36"/>
            <p:cNvSpPr>
              <a:spLocks noChangeShapeType="1"/>
            </p:cNvSpPr>
            <p:nvPr/>
          </p:nvSpPr>
          <p:spPr bwMode="auto">
            <a:xfrm>
              <a:off x="384" y="768"/>
              <a:ext cx="4896" cy="52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37"/>
            <p:cNvSpPr>
              <a:spLocks noChangeShapeType="1"/>
            </p:cNvSpPr>
            <p:nvPr/>
          </p:nvSpPr>
          <p:spPr bwMode="auto">
            <a:xfrm flipH="1">
              <a:off x="384" y="768"/>
              <a:ext cx="4896" cy="52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10" name="Text Box 38"/>
          <p:cNvSpPr txBox="1">
            <a:spLocks noChangeArrowheads="1"/>
          </p:cNvSpPr>
          <p:nvPr/>
        </p:nvSpPr>
        <p:spPr bwMode="auto">
          <a:xfrm>
            <a:off x="1143000" y="4800600"/>
            <a:ext cx="708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→</a:t>
            </a:r>
            <a:r>
              <a:rPr lang="en-US" sz="2400" dirty="0" smtClean="0"/>
              <a:t> </a:t>
            </a:r>
            <a:r>
              <a:rPr lang="en-US" sz="2400" dirty="0"/>
              <a:t>	Users click on less relevant results, if they are 	embedded between irrelevant results.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4876800"/>
            <a:ext cx="190500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Reversed: </a:t>
            </a:r>
            <a:br>
              <a:rPr lang="en-US" sz="2000" dirty="0" smtClean="0"/>
            </a:br>
            <a:r>
              <a:rPr lang="en-US" sz="2000" dirty="0" smtClean="0"/>
              <a:t>Top 10 results in reversed order.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 bwMode="auto">
          <a:xfrm rot="16200000" flipV="1">
            <a:off x="2762250" y="4095750"/>
            <a:ext cx="762000" cy="80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 flipH="1">
            <a:off x="6248398" y="6324600"/>
            <a:ext cx="281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[Joachims et al. 2005, 2007]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3671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10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27969"/>
            <a:ext cx="8229600" cy="4600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How to model position bias?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What is the primary modeling goal?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402"/>
            <a:ext cx="8229600" cy="1209746"/>
          </a:xfrm>
        </p:spPr>
        <p:txBody>
          <a:bodyPr>
            <a:noAutofit/>
          </a:bodyPr>
          <a:lstStyle/>
          <a:p>
            <a:r>
              <a:rPr lang="en-US" sz="4000" dirty="0" smtClean="0"/>
              <a:t>Correcting for Position </a:t>
            </a:r>
            <a:br>
              <a:rPr lang="en-US" sz="4000" dirty="0" smtClean="0"/>
            </a:br>
            <a:r>
              <a:rPr lang="en-US" sz="3200" dirty="0" smtClean="0"/>
              <a:t>(Absolute / Document-Level)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253872"/>
              </p:ext>
            </p:extLst>
          </p:nvPr>
        </p:nvGraphicFramePr>
        <p:xfrm>
          <a:off x="424295" y="2017628"/>
          <a:ext cx="8410622" cy="1699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5311"/>
                <a:gridCol w="4205311"/>
              </a:tblGrid>
              <a:tr h="36602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Position Models</a:t>
                      </a:r>
                      <a:endParaRPr lang="en-US" sz="18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Cascade Models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33381">
                <a:tc>
                  <a:txBody>
                    <a:bodyPr/>
                    <a:lstStyle/>
                    <a:p>
                      <a:r>
                        <a:rPr lang="en-US" sz="1800" b="1" i="0" dirty="0" smtClean="0"/>
                        <a:t>Clicks</a:t>
                      </a:r>
                      <a:r>
                        <a:rPr lang="en-US" sz="1800" b="1" i="0" baseline="0" dirty="0" smtClean="0"/>
                        <a:t> depend on relevance and position</a:t>
                      </a:r>
                    </a:p>
                    <a:p>
                      <a:endParaRPr lang="en-US" sz="1800" b="1" i="0" baseline="0" dirty="0" smtClean="0"/>
                    </a:p>
                    <a:p>
                      <a:r>
                        <a:rPr lang="en-US" sz="1800" b="0" i="0" baseline="0" dirty="0" smtClean="0"/>
                        <a:t>Each rank position has some independent probability of being examined.</a:t>
                      </a:r>
                      <a:endParaRPr lang="en-US" sz="1800" b="0" i="0" dirty="0" smtClean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Users ex</a:t>
                      </a:r>
                      <a:r>
                        <a:rPr lang="en-US" sz="1800" b="1" i="0" dirty="0" smtClean="0"/>
                        <a:t>amine</a:t>
                      </a:r>
                      <a:r>
                        <a:rPr lang="en-US" sz="1800" b="1" i="0" baseline="0" dirty="0" smtClean="0"/>
                        <a:t> ranking sequentially</a:t>
                      </a:r>
                      <a:endParaRPr lang="en-US" sz="1800" b="1" i="1" baseline="0" dirty="0" smtClean="0"/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Users scan down the ranking until finding a relevant document to click on.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9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481549"/>
              </p:ext>
            </p:extLst>
          </p:nvPr>
        </p:nvGraphicFramePr>
        <p:xfrm>
          <a:off x="424296" y="4350712"/>
          <a:ext cx="8410622" cy="21031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05311"/>
                <a:gridCol w="420531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Insight</a:t>
                      </a:r>
                      <a:r>
                        <a:rPr lang="en-US" sz="1800" baseline="0" dirty="0" smtClean="0"/>
                        <a:t> into User Behavior</a:t>
                      </a:r>
                      <a:endParaRPr lang="en-US" sz="18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Estimating Relevance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baseline="0" dirty="0" smtClean="0"/>
                        <a:t>Model parameters can be used to interpret how users behave</a:t>
                      </a:r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“Position bias generally affects users X amount at rank 1”.  Indirectly enables relevance estimation of documents.</a:t>
                      </a:r>
                      <a:endParaRPr lang="en-US" sz="1800" b="0" i="0" dirty="0" smtClean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Directly</a:t>
                      </a:r>
                      <a:r>
                        <a:rPr lang="en-US" sz="1800" b="1" baseline="0" dirty="0" smtClean="0"/>
                        <a:t> estimate the relevance of documents (or quality of rankings)</a:t>
                      </a:r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“A clicked document corresponds to X% probability of being relevant”.  Does not directly give insight on user behavior.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28576" y="5272424"/>
            <a:ext cx="3835886" cy="525886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none" lIns="144000" tIns="108000" rIns="144000" bIns="108000" rtlCol="0">
            <a:spAutoFit/>
          </a:bodyPr>
          <a:lstStyle/>
          <a:p>
            <a:r>
              <a:rPr lang="en-US" sz="2000" b="1" dirty="0" smtClean="0"/>
              <a:t>Also: Some </a:t>
            </a:r>
            <a:r>
              <a:rPr lang="en-US" sz="2000" b="1" dirty="0"/>
              <a:t>j</a:t>
            </a:r>
            <a:r>
              <a:rPr lang="en-US" sz="2000" b="1" dirty="0" smtClean="0"/>
              <a:t>oint models do both!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2882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14"/>
            <a:ext cx="8229600" cy="1324962"/>
          </a:xfrm>
        </p:spPr>
        <p:txBody>
          <a:bodyPr>
            <a:noAutofit/>
          </a:bodyPr>
          <a:lstStyle/>
          <a:p>
            <a:r>
              <a:rPr lang="en-US" sz="4000" dirty="0" smtClean="0"/>
              <a:t>Examination Hypothesis</a:t>
            </a:r>
            <a:br>
              <a:rPr lang="en-US" sz="4000" dirty="0" smtClean="0"/>
            </a:br>
            <a:r>
              <a:rPr lang="en-US" sz="3200" dirty="0" smtClean="0"/>
              <a:t>(Position Model)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176"/>
            <a:ext cx="8229600" cy="4732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Users can only click on documents they examine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ndependent probability of examining each rank</a:t>
            </a:r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hoose parameters to maximize probability of observing click log</a:t>
            </a:r>
          </a:p>
          <a:p>
            <a:pPr lvl="1"/>
            <a:r>
              <a:rPr lang="en-US" dirty="0" smtClean="0"/>
              <a:t>Straightforward to recover prob. of relevance</a:t>
            </a:r>
          </a:p>
          <a:p>
            <a:pPr lvl="1"/>
            <a:r>
              <a:rPr lang="en-US" dirty="0" smtClean="0"/>
              <a:t>Extensions possible </a:t>
            </a:r>
            <a:r>
              <a:rPr lang="en-US" sz="2200" dirty="0" smtClean="0"/>
              <a:t>(e.g. </a:t>
            </a:r>
            <a:r>
              <a:rPr lang="en-US" sz="2200" dirty="0" err="1" smtClean="0"/>
              <a:t>Dupret</a:t>
            </a:r>
            <a:r>
              <a:rPr lang="en-US" sz="2200" dirty="0" smtClean="0"/>
              <a:t> &amp; </a:t>
            </a:r>
            <a:r>
              <a:rPr lang="en-US" sz="2200" dirty="0" err="1" smtClean="0"/>
              <a:t>Piwowarski</a:t>
            </a:r>
            <a:r>
              <a:rPr lang="en-US" sz="2200" dirty="0" smtClean="0"/>
              <a:t> 2008)</a:t>
            </a:r>
          </a:p>
          <a:p>
            <a:pPr lvl="1"/>
            <a:r>
              <a:rPr lang="en-US" dirty="0" smtClean="0"/>
              <a:t>Requires multiple clicks on the same document/query pair (at different rank positions is helpful)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483554"/>
              </p:ext>
            </p:extLst>
          </p:nvPr>
        </p:nvGraphicFramePr>
        <p:xfrm>
          <a:off x="712331" y="2793860"/>
          <a:ext cx="7821407" cy="576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9" name="Equation" r:id="rId3" imgW="3276600" imgH="241300" progId="Equation.3">
                  <p:embed/>
                </p:oleObj>
              </mc:Choice>
              <mc:Fallback>
                <p:oleObj name="Equation" r:id="rId3" imgW="3276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2331" y="2793860"/>
                        <a:ext cx="7821407" cy="576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9685" y="6299962"/>
            <a:ext cx="6966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[Richardson et al. 2007; </a:t>
            </a:r>
            <a:r>
              <a:rPr lang="en-US" dirty="0" err="1" smtClean="0"/>
              <a:t>Craswell</a:t>
            </a:r>
            <a:r>
              <a:rPr lang="en-US" dirty="0" smtClean="0"/>
              <a:t> et al. 2008; </a:t>
            </a:r>
            <a:r>
              <a:rPr lang="en-US" dirty="0" err="1" smtClean="0"/>
              <a:t>Dupret</a:t>
            </a:r>
            <a:r>
              <a:rPr lang="en-US" dirty="0" smtClean="0"/>
              <a:t> &amp; </a:t>
            </a:r>
            <a:r>
              <a:rPr lang="en-US" dirty="0" err="1" smtClean="0"/>
              <a:t>Piwowarski</a:t>
            </a:r>
            <a:r>
              <a:rPr lang="en-US" dirty="0" smtClean="0"/>
              <a:t> 2008]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16740" y="4503888"/>
            <a:ext cx="497679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101942" y="5732838"/>
            <a:ext cx="497679" cy="4608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111974" y="5118363"/>
            <a:ext cx="497679" cy="4608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GB" dirty="0"/>
          </a:p>
        </p:txBody>
      </p:sp>
      <p:sp>
        <p:nvSpPr>
          <p:cNvPr id="11" name="Explosion 1 10"/>
          <p:cNvSpPr/>
          <p:nvPr/>
        </p:nvSpPr>
        <p:spPr>
          <a:xfrm rot="20400000">
            <a:off x="1491956" y="4935591"/>
            <a:ext cx="935030" cy="52214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Click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280909"/>
              </p:ext>
            </p:extLst>
          </p:nvPr>
        </p:nvGraphicFramePr>
        <p:xfrm>
          <a:off x="2658053" y="4836789"/>
          <a:ext cx="60928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0" name="Equation" r:id="rId5" imgW="2552700" imgH="241300" progId="Equation.3">
                  <p:embed/>
                </p:oleObj>
              </mc:Choice>
              <mc:Fallback>
                <p:oleObj name="Equation" r:id="rId5" imgW="2552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58053" y="4836789"/>
                        <a:ext cx="6092825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118262" y="4509500"/>
            <a:ext cx="497679" cy="4608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117940" y="5124946"/>
            <a:ext cx="497679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113174" y="5739421"/>
            <a:ext cx="497679" cy="4608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GB" dirty="0"/>
          </a:p>
        </p:txBody>
      </p:sp>
      <p:sp>
        <p:nvSpPr>
          <p:cNvPr id="17" name="Explosion 1 16"/>
          <p:cNvSpPr/>
          <p:nvPr/>
        </p:nvSpPr>
        <p:spPr>
          <a:xfrm rot="20400000">
            <a:off x="1598996" y="4362327"/>
            <a:ext cx="935030" cy="52214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Click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841145"/>
              </p:ext>
            </p:extLst>
          </p:nvPr>
        </p:nvGraphicFramePr>
        <p:xfrm>
          <a:off x="2659253" y="4822891"/>
          <a:ext cx="60928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1" name="Equation" r:id="rId7" imgW="2552700" imgH="241300" progId="Equation.3">
                  <p:embed/>
                </p:oleObj>
              </mc:Choice>
              <mc:Fallback>
                <p:oleObj name="Equation" r:id="rId7" imgW="2552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59253" y="4822891"/>
                        <a:ext cx="6092825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19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53331"/>
          </a:xfrm>
        </p:spPr>
        <p:txBody>
          <a:bodyPr>
            <a:noAutofit/>
          </a:bodyPr>
          <a:lstStyle/>
          <a:p>
            <a:r>
              <a:rPr lang="en-US" sz="4000" dirty="0" smtClean="0"/>
              <a:t>Logistic Position Model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(Position Model)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297969"/>
            <a:ext cx="8229600" cy="399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lvl="1"/>
            <a:r>
              <a:rPr lang="en-US" dirty="0" smtClean="0"/>
              <a:t>Choose parameters </a:t>
            </a:r>
            <a:r>
              <a:rPr lang="en-US" dirty="0"/>
              <a:t>to maximize </a:t>
            </a:r>
            <a:r>
              <a:rPr lang="en-US" dirty="0" smtClean="0"/>
              <a:t>probability of observing click log</a:t>
            </a:r>
          </a:p>
          <a:p>
            <a:pPr lvl="1"/>
            <a:r>
              <a:rPr lang="en-US" dirty="0" smtClean="0"/>
              <a:t>Removes independence assumption</a:t>
            </a:r>
          </a:p>
          <a:p>
            <a:pPr lvl="1"/>
            <a:r>
              <a:rPr lang="en-US" dirty="0" smtClean="0"/>
              <a:t>Straightforward to recover relevance (α)</a:t>
            </a:r>
          </a:p>
          <a:p>
            <a:pPr lvl="2"/>
            <a:r>
              <a:rPr lang="en-US" dirty="0" smtClean="0"/>
              <a:t>(Interpret as increase in log odds)</a:t>
            </a:r>
          </a:p>
          <a:p>
            <a:pPr lvl="1"/>
            <a:r>
              <a:rPr lang="en-US" dirty="0" smtClean="0"/>
              <a:t>Requires multiple clicks on the same document/query pair (at different rank positions helpful)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347743"/>
              </p:ext>
            </p:extLst>
          </p:nvPr>
        </p:nvGraphicFramePr>
        <p:xfrm>
          <a:off x="1288401" y="1710178"/>
          <a:ext cx="6698628" cy="1036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9" name="Equation" r:id="rId3" imgW="2870200" imgH="444500" progId="Equation.3">
                  <p:embed/>
                </p:oleObj>
              </mc:Choice>
              <mc:Fallback>
                <p:oleObj name="Equation" r:id="rId3" imgW="2870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8401" y="1710178"/>
                        <a:ext cx="6698628" cy="1036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11144" y="6242355"/>
            <a:ext cx="443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Craswell</a:t>
            </a:r>
            <a:r>
              <a:rPr lang="en-US" dirty="0" smtClean="0"/>
              <a:t> et al. 2008; </a:t>
            </a:r>
            <a:r>
              <a:rPr lang="en-US" dirty="0" err="1" smtClean="0"/>
              <a:t>Chapelle</a:t>
            </a:r>
            <a:r>
              <a:rPr lang="en-US" dirty="0" smtClean="0"/>
              <a:t> &amp; Zhang 2009]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2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89" y="1248375"/>
            <a:ext cx="719137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9572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Relative Click Frequency</a:t>
            </a:r>
            <a:br>
              <a:rPr lang="en-US" sz="4000" dirty="0" smtClean="0"/>
            </a:br>
            <a:r>
              <a:rPr lang="en-US" sz="3200" dirty="0" smtClean="0"/>
              <a:t>(Position Model)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58881" y="6311154"/>
            <a:ext cx="65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b="1" dirty="0" err="1" smtClean="0"/>
              <a:t>Agichtein</a:t>
            </a:r>
            <a:r>
              <a:rPr lang="en-US" b="1" dirty="0" smtClean="0"/>
              <a:t> et al 2006a</a:t>
            </a:r>
            <a:r>
              <a:rPr lang="en-US" dirty="0" smtClean="0"/>
              <a:t>; Zhang &amp; Jones 2007; </a:t>
            </a:r>
            <a:r>
              <a:rPr lang="en-US" dirty="0" err="1" smtClean="0"/>
              <a:t>Chapelle</a:t>
            </a:r>
            <a:r>
              <a:rPr lang="en-US" dirty="0" smtClean="0"/>
              <a:t> &amp; Zhang 2009]</a:t>
            </a:r>
            <a:endParaRPr lang="en-US" dirty="0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02" y="1532539"/>
            <a:ext cx="73914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52" y="1367439"/>
            <a:ext cx="73342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750" y="5461000"/>
            <a:ext cx="7173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Can also use ratio of click frequencies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called </a:t>
            </a:r>
            <a:r>
              <a:rPr lang="en-US" sz="2000" b="1" dirty="0" smtClean="0"/>
              <a:t>Clicks Over Expected Clicks </a:t>
            </a:r>
            <a:r>
              <a:rPr lang="en-US" sz="2000" dirty="0" smtClean="0"/>
              <a:t>(COEC)  [Zhang &amp; Jones 2007]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684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Retrieval Evaluation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691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Practicality</a:t>
            </a:r>
          </a:p>
          <a:p>
            <a:pPr lvl="1"/>
            <a:r>
              <a:rPr lang="en-US" dirty="0"/>
              <a:t>If I’m a researcher with a small group, can I really use this evaluation method in practice?</a:t>
            </a:r>
          </a:p>
          <a:p>
            <a:endParaRPr lang="en-US" dirty="0"/>
          </a:p>
          <a:p>
            <a:r>
              <a:rPr lang="en-US" dirty="0" smtClean="0"/>
              <a:t>Correctness</a:t>
            </a:r>
          </a:p>
          <a:p>
            <a:pPr lvl="1"/>
            <a:r>
              <a:rPr lang="en-US" dirty="0" smtClean="0"/>
              <a:t>If my evaluation says that my ranking method is better than a baseline, would users really agree?</a:t>
            </a:r>
          </a:p>
          <a:p>
            <a:pPr lvl="1"/>
            <a:r>
              <a:rPr lang="en-US" dirty="0" smtClean="0"/>
              <a:t>If my evaluation says that my ranking method isn’t better than the baseline, is that true?</a:t>
            </a:r>
          </a:p>
          <a:p>
            <a:pPr lvl="1"/>
            <a:endParaRPr lang="en-US" sz="1900" dirty="0" smtClean="0"/>
          </a:p>
          <a:p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I want to make the best use of my resources: How do  I best trade off time/cost and sensitivity to changes?</a:t>
            </a:r>
          </a:p>
          <a:p>
            <a:pPr lvl="1"/>
            <a:endParaRPr lang="en-US" sz="19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2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Assumes users examines results top-down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Examines result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If relevant: click, end session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Else: go to next result, return to step 1</a:t>
            </a:r>
          </a:p>
          <a:p>
            <a:pPr marL="971550" lvl="1" indent="-514350">
              <a:buFont typeface="+mj-lt"/>
              <a:buAutoNum type="arabicPeriod"/>
            </a:pPr>
            <a:endParaRPr lang="en-US" sz="3200" dirty="0"/>
          </a:p>
          <a:p>
            <a:pPr marL="971550" lvl="1" indent="-514350">
              <a:buFont typeface="+mj-lt"/>
              <a:buAutoNum type="arabicPeriod"/>
            </a:pPr>
            <a:endParaRPr lang="en-US" sz="3200" dirty="0" smtClean="0"/>
          </a:p>
          <a:p>
            <a:pPr lvl="1"/>
            <a:r>
              <a:rPr lang="en-US" dirty="0" smtClean="0"/>
              <a:t>Probability of click depends on relevance of documents ranked above.</a:t>
            </a:r>
          </a:p>
          <a:p>
            <a:pPr lvl="1"/>
            <a:r>
              <a:rPr lang="en-US" dirty="0" smtClean="0"/>
              <a:t>Also requires multiple query/doc impressions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7817" y="6136529"/>
            <a:ext cx="215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Craswell</a:t>
            </a:r>
            <a:r>
              <a:rPr lang="en-US" dirty="0" smtClean="0"/>
              <a:t> et al. 2008]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74023"/>
              </p:ext>
            </p:extLst>
          </p:nvPr>
        </p:nvGraphicFramePr>
        <p:xfrm>
          <a:off x="1116445" y="3429000"/>
          <a:ext cx="69119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7" name="Equation" r:id="rId3" imgW="2895600" imgH="393700" progId="Equation.3">
                  <p:embed/>
                </p:oleObj>
              </mc:Choice>
              <mc:Fallback>
                <p:oleObj name="Equation" r:id="rId3" imgW="2895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445" y="3429000"/>
                        <a:ext cx="691197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305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Cascade Model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4507"/>
            <a:ext cx="8229600" cy="529167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GB" sz="2600" dirty="0" smtClean="0"/>
          </a:p>
          <a:p>
            <a:pPr>
              <a:buNone/>
            </a:pPr>
            <a:endParaRPr lang="en-GB" sz="2600" dirty="0" smtClean="0"/>
          </a:p>
          <a:p>
            <a:pPr>
              <a:buNone/>
            </a:pPr>
            <a:r>
              <a:rPr lang="en-GB" dirty="0" smtClean="0"/>
              <a:t>500 users typed a query</a:t>
            </a:r>
          </a:p>
          <a:p>
            <a:r>
              <a:rPr lang="en-GB" dirty="0" smtClean="0"/>
              <a:t>0 click on result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GB" dirty="0" smtClean="0"/>
              <a:t> in rank 1</a:t>
            </a:r>
          </a:p>
          <a:p>
            <a:r>
              <a:rPr lang="en-GB" dirty="0" smtClean="0"/>
              <a:t>100 click on result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GB" dirty="0" smtClean="0"/>
              <a:t> in rank 2</a:t>
            </a:r>
          </a:p>
          <a:p>
            <a:r>
              <a:rPr lang="en-GB" dirty="0" smtClean="0"/>
              <a:t>100 click on result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GB" dirty="0" smtClean="0"/>
              <a:t> in rank 3</a:t>
            </a:r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r>
              <a:rPr lang="en-GB" dirty="0" smtClean="0"/>
              <a:t>Cascade Model says:</a:t>
            </a:r>
          </a:p>
          <a:p>
            <a:r>
              <a:rPr lang="en-GB" dirty="0" smtClean="0"/>
              <a:t>0 of 500 clicked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 </a:t>
            </a:r>
            <a:r>
              <a:rPr lang="en-GB" dirty="0" err="1" smtClean="0">
                <a:sym typeface="Wingdings" pitchFamily="2" charset="2"/>
              </a:rPr>
              <a:t>rel</a:t>
            </a:r>
            <a:r>
              <a:rPr lang="en-GB" baseline="-25000" dirty="0" err="1" smtClean="0">
                <a:sym typeface="Wingdings" pitchFamily="2" charset="2"/>
              </a:rPr>
              <a:t>A</a:t>
            </a:r>
            <a:r>
              <a:rPr lang="en-GB" dirty="0" smtClean="0">
                <a:sym typeface="Wingdings" pitchFamily="2" charset="2"/>
              </a:rPr>
              <a:t> = 0</a:t>
            </a:r>
          </a:p>
          <a:p>
            <a:r>
              <a:rPr lang="en-GB" dirty="0" smtClean="0">
                <a:sym typeface="Wingdings" pitchFamily="2" charset="2"/>
              </a:rPr>
              <a:t>100 of 500 clicked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B</a:t>
            </a:r>
            <a:r>
              <a:rPr lang="en-GB" dirty="0" smtClean="0">
                <a:sym typeface="Wingdings" pitchFamily="2" charset="2"/>
              </a:rPr>
              <a:t>  </a:t>
            </a:r>
            <a:r>
              <a:rPr lang="en-GB" dirty="0" err="1" smtClean="0">
                <a:sym typeface="Wingdings" pitchFamily="2" charset="2"/>
              </a:rPr>
              <a:t>rel</a:t>
            </a:r>
            <a:r>
              <a:rPr lang="en-GB" baseline="-25000" dirty="0" err="1" smtClean="0">
                <a:sym typeface="Wingdings" pitchFamily="2" charset="2"/>
              </a:rPr>
              <a:t>B</a:t>
            </a:r>
            <a:r>
              <a:rPr lang="en-GB" dirty="0" smtClean="0">
                <a:sym typeface="Wingdings" pitchFamily="2" charset="2"/>
              </a:rPr>
              <a:t> = 0.2</a:t>
            </a:r>
          </a:p>
          <a:p>
            <a:r>
              <a:rPr lang="en-GB" dirty="0" smtClean="0">
                <a:sym typeface="Wingdings" pitchFamily="2" charset="2"/>
              </a:rPr>
              <a:t>100 of remaining 400 clicked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C</a:t>
            </a:r>
            <a:r>
              <a:rPr lang="en-GB" dirty="0" smtClean="0">
                <a:sym typeface="Wingdings" pitchFamily="2" charset="2"/>
              </a:rPr>
              <a:t>  </a:t>
            </a:r>
            <a:r>
              <a:rPr lang="en-GB" dirty="0" err="1" smtClean="0">
                <a:sym typeface="Wingdings" pitchFamily="2" charset="2"/>
              </a:rPr>
              <a:t>rel</a:t>
            </a:r>
            <a:r>
              <a:rPr lang="en-GB" baseline="-25000" dirty="0" err="1" smtClean="0">
                <a:sym typeface="Wingdings" pitchFamily="2" charset="2"/>
              </a:rPr>
              <a:t>C</a:t>
            </a:r>
            <a:r>
              <a:rPr lang="en-GB" dirty="0" smtClean="0">
                <a:sym typeface="Wingdings" pitchFamily="2" charset="2"/>
              </a:rPr>
              <a:t> = 0.25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037071"/>
              </p:ext>
            </p:extLst>
          </p:nvPr>
        </p:nvGraphicFramePr>
        <p:xfrm>
          <a:off x="1218045" y="1312333"/>
          <a:ext cx="69119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9" name="Equation" r:id="rId4" imgW="2895600" imgH="393700" progId="Equation.3">
                  <p:embed/>
                </p:oleObj>
              </mc:Choice>
              <mc:Fallback>
                <p:oleObj name="Equation" r:id="rId4" imgW="2895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8045" y="1312333"/>
                        <a:ext cx="691197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937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1093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Dynamic Bayesian Network</a:t>
            </a:r>
            <a:br>
              <a:rPr lang="en-US" sz="4000" dirty="0" smtClean="0"/>
            </a:br>
            <a:r>
              <a:rPr lang="en-US" sz="3200" dirty="0" smtClean="0"/>
              <a:t>(Extended Cascade Model)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790"/>
            <a:ext cx="8229600" cy="44253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Like cascade model, but with added steps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Examines result at rank j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If attracted to result at rank j:</a:t>
            </a:r>
          </a:p>
          <a:p>
            <a:pPr marL="1371600" lvl="2" indent="-514350"/>
            <a:r>
              <a:rPr lang="en-US" dirty="0" smtClean="0"/>
              <a:t>Clicks on result</a:t>
            </a:r>
          </a:p>
          <a:p>
            <a:pPr marL="1371600" lvl="2" indent="-514350"/>
            <a:r>
              <a:rPr lang="en-US" dirty="0" smtClean="0"/>
              <a:t>If user is satisfied, ends session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Otherwise, decide whether to abandon session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If not, j </a:t>
            </a:r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smtClean="0"/>
              <a:t>j + 1, go to step 1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r>
              <a:rPr lang="en-US" dirty="0" smtClean="0"/>
              <a:t>Can model multiple clicks per session</a:t>
            </a:r>
          </a:p>
          <a:p>
            <a:pPr lvl="1"/>
            <a:r>
              <a:rPr lang="en-US" dirty="0" smtClean="0"/>
              <a:t>Distinguishes clicks from relevance</a:t>
            </a:r>
          </a:p>
          <a:p>
            <a:pPr lvl="1"/>
            <a:r>
              <a:rPr lang="en-US" dirty="0" smtClean="0"/>
              <a:t>Requires multiple query/doc impressions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84996" y="6136529"/>
            <a:ext cx="254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Chapelle</a:t>
            </a:r>
            <a:r>
              <a:rPr lang="en-US" dirty="0" smtClean="0"/>
              <a:t> &amp; Zhang 2009]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4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48281"/>
            <a:ext cx="8229600" cy="1210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Dynamic Bayesian Network</a:t>
            </a:r>
            <a:br>
              <a:rPr lang="en-US" sz="4000" dirty="0" smtClean="0"/>
            </a:br>
            <a:r>
              <a:rPr lang="en-US" sz="3200" dirty="0" smtClean="0"/>
              <a:t>(Extended Cascade Model)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596458" y="6488668"/>
            <a:ext cx="254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Chapelle</a:t>
            </a:r>
            <a:r>
              <a:rPr lang="en-US" dirty="0" smtClean="0"/>
              <a:t> &amp; Zhang 2009]</a:t>
            </a:r>
            <a:endParaRPr lang="en-US" dirty="0"/>
          </a:p>
        </p:txBody>
      </p:sp>
      <p:pic>
        <p:nvPicPr>
          <p:cNvPr id="2" name="Picture 1" descr="db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1397100"/>
            <a:ext cx="4443688" cy="51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4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794"/>
            <a:ext cx="8229600" cy="868362"/>
          </a:xfrm>
        </p:spPr>
        <p:txBody>
          <a:bodyPr/>
          <a:lstStyle/>
          <a:p>
            <a:r>
              <a:rPr lang="en-US" dirty="0" smtClean="0"/>
              <a:t>Performance Comparison</a:t>
            </a:r>
            <a:endParaRPr lang="en-US" dirty="0"/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83" y="1189848"/>
            <a:ext cx="4986818" cy="402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08154" y="6424564"/>
            <a:ext cx="254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Chapelle</a:t>
            </a:r>
            <a:r>
              <a:rPr lang="en-US" dirty="0" smtClean="0"/>
              <a:t> &amp; Zhang 2009]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3187" y="5560459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Predicting </a:t>
            </a:r>
            <a:r>
              <a:rPr lang="en-US" sz="2000" dirty="0" err="1" smtClean="0"/>
              <a:t>clickthrough</a:t>
            </a:r>
            <a:r>
              <a:rPr lang="en-US" sz="2000" dirty="0" smtClean="0"/>
              <a:t> rate (CTR) on top result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Models trained on query logs of large-scale search engine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932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DCG Change Using Clicks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239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Model the relevance of each doc as random variable</a:t>
            </a:r>
          </a:p>
          <a:p>
            <a:pPr lvl="1"/>
            <a:r>
              <a:rPr lang="en-US" sz="2400" dirty="0" smtClean="0"/>
              <a:t>I.e., multinomial distribution of relevance levels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X = random variable</a:t>
            </a:r>
          </a:p>
          <a:p>
            <a:pPr lvl="1"/>
            <a:r>
              <a:rPr lang="en-US" sz="2400" dirty="0" err="1"/>
              <a:t>a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= relevance level (e.g., 1-5)</a:t>
            </a:r>
          </a:p>
          <a:p>
            <a:pPr lvl="1"/>
            <a:r>
              <a:rPr lang="en-US" sz="2400" b="1" dirty="0"/>
              <a:t>c</a:t>
            </a:r>
            <a:r>
              <a:rPr lang="en-US" sz="2400" b="1" dirty="0" smtClean="0"/>
              <a:t> </a:t>
            </a:r>
            <a:r>
              <a:rPr lang="en-US" sz="2400" dirty="0" smtClean="0"/>
              <a:t>= click log for query q</a:t>
            </a:r>
          </a:p>
          <a:p>
            <a:pPr lvl="1"/>
            <a:endParaRPr lang="en-US" sz="2400" b="1" dirty="0"/>
          </a:p>
          <a:p>
            <a:pPr lvl="1"/>
            <a:r>
              <a:rPr lang="en-US" sz="2400" dirty="0" smtClean="0"/>
              <a:t>Can be used to measure P(ΔDCG &lt; 0)</a:t>
            </a:r>
          </a:p>
          <a:p>
            <a:pPr lvl="1"/>
            <a:r>
              <a:rPr lang="en-US" sz="2400" dirty="0" smtClean="0"/>
              <a:t>Requires expert labeled judgments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69782" y="6251743"/>
            <a:ext cx="2592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Carterette</a:t>
            </a:r>
            <a:r>
              <a:rPr lang="en-US" dirty="0" smtClean="0"/>
              <a:t> &amp; Jones 2007]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6" y="2334467"/>
            <a:ext cx="7316090" cy="1092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03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DCG Change Using Clicks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 smtClean="0"/>
              <a:t>Plotting accuracy of predicting better ranking </a:t>
            </a:r>
            <a:r>
              <a:rPr lang="en-US" sz="2400" dirty="0" err="1" smtClean="0"/>
              <a:t>vs</a:t>
            </a:r>
            <a:r>
              <a:rPr lang="en-US" sz="2400" dirty="0" smtClean="0"/>
              <a:t> model confidence, i.e. </a:t>
            </a:r>
            <a:r>
              <a:rPr lang="en-US" sz="2400" dirty="0"/>
              <a:t>P(ΔDCG &lt; 0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Trained using Yahoo! sponsored search logs with relevance judgments from experts</a:t>
            </a:r>
          </a:p>
          <a:p>
            <a:endParaRPr lang="en-US" sz="2400" dirty="0"/>
          </a:p>
          <a:p>
            <a:r>
              <a:rPr lang="en-US" sz="2400" dirty="0" smtClean="0"/>
              <a:t>About 28,000 expert judgments on over 2,000 queries</a:t>
            </a:r>
            <a:endParaRPr lang="en-US" sz="1600" dirty="0" smtClean="0"/>
          </a:p>
          <a:p>
            <a:pPr marL="400050" lvl="1" indent="-400050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1" y="1412755"/>
            <a:ext cx="8892525" cy="9325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069782" y="6251743"/>
            <a:ext cx="2592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Carterette</a:t>
            </a:r>
            <a:r>
              <a:rPr lang="en-US" dirty="0" smtClean="0"/>
              <a:t> &amp; Jones 2007]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9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335"/>
            <a:ext cx="8229600" cy="111281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Absolute Document Judgments (Summary)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362"/>
            <a:ext cx="8229600" cy="4655801"/>
          </a:xfrm>
        </p:spPr>
        <p:txBody>
          <a:bodyPr>
            <a:noAutofit/>
          </a:bodyPr>
          <a:lstStyle/>
          <a:p>
            <a:r>
              <a:rPr lang="en-US" sz="2800" dirty="0" smtClean="0"/>
              <a:t>Joint model of user behavior and relevance</a:t>
            </a:r>
          </a:p>
          <a:p>
            <a:pPr lvl="1"/>
            <a:r>
              <a:rPr lang="en-US" sz="2400" dirty="0" smtClean="0"/>
              <a:t>E.g., how often a user examines results at rank 3</a:t>
            </a:r>
          </a:p>
          <a:p>
            <a:pPr lvl="1"/>
            <a:endParaRPr lang="en-US" sz="500" dirty="0" smtClean="0"/>
          </a:p>
          <a:p>
            <a:r>
              <a:rPr lang="en-US" sz="2800" dirty="0" smtClean="0"/>
              <a:t>Straightforward to infer relevance of documents</a:t>
            </a:r>
          </a:p>
          <a:p>
            <a:endParaRPr lang="en-US" sz="500" dirty="0" smtClean="0"/>
          </a:p>
          <a:p>
            <a:pPr lvl="1"/>
            <a:r>
              <a:rPr lang="en-US" sz="2400" dirty="0" smtClean="0"/>
              <a:t>Need to convert document relevance to evaluation metric</a:t>
            </a:r>
          </a:p>
          <a:p>
            <a:pPr lvl="1"/>
            <a:endParaRPr lang="en-US" sz="500" dirty="0" smtClean="0"/>
          </a:p>
          <a:p>
            <a:r>
              <a:rPr lang="en-US" sz="2800" dirty="0" smtClean="0"/>
              <a:t>Requires additional assumptions 	</a:t>
            </a:r>
          </a:p>
          <a:p>
            <a:pPr lvl="1"/>
            <a:r>
              <a:rPr lang="en-US" sz="2400" dirty="0" smtClean="0"/>
              <a:t>E.g., cascading user examination assumption</a:t>
            </a:r>
          </a:p>
          <a:p>
            <a:pPr lvl="1"/>
            <a:endParaRPr lang="en-US" sz="500" dirty="0" smtClean="0"/>
          </a:p>
          <a:p>
            <a:r>
              <a:rPr lang="en-US" sz="2800" dirty="0" smtClean="0"/>
              <a:t>Requires multiple impressions of doc/query pair</a:t>
            </a:r>
          </a:p>
          <a:p>
            <a:pPr lvl="1"/>
            <a:r>
              <a:rPr lang="en-US" sz="2400" dirty="0" smtClean="0"/>
              <a:t>A special case of “Enhancing Web Search by Mining Search and Browse Logs” tutorial this morning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sz="2400" b="1" dirty="0" smtClean="0"/>
              <a:t>Often impractical at small scales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855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Ranking-Level Judgments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Document-level feedback requires converting judgments to evaluation metric (of a ranking)</a:t>
            </a:r>
          </a:p>
          <a:p>
            <a:endParaRPr lang="en-US" sz="1600" dirty="0"/>
          </a:p>
          <a:p>
            <a:r>
              <a:rPr lang="en-US" dirty="0" smtClean="0"/>
              <a:t>Ranking-level judgments directly define such a metric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095564"/>
              </p:ext>
            </p:extLst>
          </p:nvPr>
        </p:nvGraphicFramePr>
        <p:xfrm>
          <a:off x="1634043" y="3774642"/>
          <a:ext cx="60960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Some Absolute Metrics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Abandonment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Reformulation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Queries per Session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Clicks per Query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Click</a:t>
                      </a:r>
                      <a:r>
                        <a:rPr lang="en-US" baseline="0" dirty="0" smtClean="0"/>
                        <a:t> rate</a:t>
                      </a:r>
                      <a:r>
                        <a:rPr lang="en-US" dirty="0" smtClean="0"/>
                        <a:t> on first</a:t>
                      </a:r>
                      <a:r>
                        <a:rPr lang="en-US" baseline="0" dirty="0" smtClean="0"/>
                        <a:t> 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Reciprocal Rank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to first click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to last click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% of viewed documents skipped (</a:t>
                      </a:r>
                      <a:r>
                        <a:rPr lang="en-US" dirty="0" err="1" smtClean="0"/>
                        <a:t>pSkip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7601" y="6436409"/>
            <a:ext cx="388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[Radlinski et al. 2008; Wang et al. 2009]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0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Ranking-Level Judgments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019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Often much simpler than document click models</a:t>
            </a:r>
          </a:p>
          <a:p>
            <a:pPr lvl="1"/>
            <a:r>
              <a:rPr lang="en-US" dirty="0" smtClean="0"/>
              <a:t>Directly measure ranking quality: Simpler task requires less data, hopefully</a:t>
            </a:r>
          </a:p>
          <a:p>
            <a:endParaRPr lang="en-US" sz="1400" dirty="0"/>
          </a:p>
          <a:p>
            <a:r>
              <a:rPr lang="en-US" dirty="0" smtClean="0"/>
              <a:t>Downsides</a:t>
            </a:r>
          </a:p>
          <a:p>
            <a:pPr lvl="1"/>
            <a:r>
              <a:rPr lang="en-US" dirty="0" smtClean="0"/>
              <a:t>Can’t really explain the outcome: </a:t>
            </a:r>
          </a:p>
          <a:p>
            <a:pPr lvl="2"/>
            <a:r>
              <a:rPr lang="en-US" dirty="0" smtClean="0"/>
              <a:t>Never get examples of inferred ranking quality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ifferent queries may naturally differ on metrics: counting on the average being informative</a:t>
            </a:r>
          </a:p>
          <a:p>
            <a:pPr lvl="1"/>
            <a:r>
              <a:rPr lang="en-US" dirty="0" smtClean="0"/>
              <a:t>Evaluations over time need not necessarily be  comparable. Need to ensure: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one over the same user population</a:t>
            </a:r>
          </a:p>
          <a:p>
            <a:pPr lvl="2"/>
            <a:r>
              <a:rPr lang="en-US" dirty="0" smtClean="0"/>
              <a:t>Performed with the same query distribution</a:t>
            </a:r>
          </a:p>
          <a:p>
            <a:pPr lvl="2"/>
            <a:r>
              <a:rPr lang="en-US" dirty="0" smtClean="0"/>
              <a:t>Performed with the same document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6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types of retrieval evaluation: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“Offline evaluation”</a:t>
            </a:r>
          </a:p>
          <a:p>
            <a:pPr marL="457200" lvl="1" indent="0">
              <a:buNone/>
            </a:pPr>
            <a:r>
              <a:rPr lang="en-US" dirty="0" smtClean="0"/>
              <a:t>Ask experts or users to explicitly evaluate your retrieval system. This dominates evaluation today.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“Online evaluation”</a:t>
            </a:r>
          </a:p>
          <a:p>
            <a:pPr marL="457200" lvl="1" indent="0">
              <a:buNone/>
            </a:pPr>
            <a:r>
              <a:rPr lang="en-US" dirty="0" smtClean="0"/>
              <a:t>See how normal users interact with your retrieval system when just using it.</a:t>
            </a:r>
          </a:p>
        </p:txBody>
      </p:sp>
    </p:spTree>
    <p:extLst>
      <p:ext uri="{BB962C8B-B14F-4D97-AF65-F5344CB8AC3E}">
        <p14:creationId xmlns:p14="http://schemas.microsoft.com/office/powerpoint/2010/main" val="160855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Monotonicity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Consider </a:t>
            </a:r>
            <a:r>
              <a:rPr lang="en-US" smtClean="0"/>
              <a:t>two sets </a:t>
            </a:r>
            <a:r>
              <a:rPr lang="en-US" dirty="0" smtClean="0"/>
              <a:t>of results: A &amp; B</a:t>
            </a:r>
          </a:p>
          <a:p>
            <a:pPr lvl="1"/>
            <a:r>
              <a:rPr lang="en-US" dirty="0" smtClean="0"/>
              <a:t>A is high quality</a:t>
            </a:r>
          </a:p>
          <a:p>
            <a:pPr lvl="1"/>
            <a:r>
              <a:rPr lang="en-US" dirty="0" smtClean="0"/>
              <a:t>B is medium quality</a:t>
            </a:r>
          </a:p>
          <a:p>
            <a:pPr lvl="1"/>
            <a:endParaRPr lang="en-US" sz="2400" dirty="0" smtClean="0"/>
          </a:p>
          <a:p>
            <a:r>
              <a:rPr lang="en-US" dirty="0" smtClean="0"/>
              <a:t>Which will get more clicks from users, A or B?</a:t>
            </a:r>
          </a:p>
          <a:p>
            <a:pPr lvl="1"/>
            <a:r>
              <a:rPr lang="en-US" dirty="0" smtClean="0"/>
              <a:t>A has more good results: Users may be </a:t>
            </a:r>
            <a:r>
              <a:rPr lang="en-US" b="1" dirty="0" smtClean="0">
                <a:solidFill>
                  <a:srgbClr val="00B050"/>
                </a:solidFill>
              </a:rPr>
              <a:t>more</a:t>
            </a:r>
            <a:r>
              <a:rPr lang="en-US" dirty="0" smtClean="0"/>
              <a:t> likely to click when presented results from A. </a:t>
            </a:r>
          </a:p>
          <a:p>
            <a:pPr lvl="1"/>
            <a:r>
              <a:rPr lang="en-US" dirty="0" smtClean="0"/>
              <a:t>B has fewer good results: Users may need to click on </a:t>
            </a:r>
            <a:r>
              <a:rPr lang="en-US" b="1" dirty="0" smtClean="0">
                <a:solidFill>
                  <a:srgbClr val="00B050"/>
                </a:solidFill>
              </a:rPr>
              <a:t>more</a:t>
            </a:r>
            <a:r>
              <a:rPr lang="en-US" dirty="0" smtClean="0"/>
              <a:t> results from ranking B to be satisfied.</a:t>
            </a:r>
          </a:p>
          <a:p>
            <a:pPr lvl="1"/>
            <a:endParaRPr lang="en-US" sz="2400" dirty="0" smtClean="0"/>
          </a:p>
          <a:p>
            <a:r>
              <a:rPr lang="en-US" dirty="0" smtClean="0"/>
              <a:t>Need to test with real data</a:t>
            </a:r>
          </a:p>
          <a:p>
            <a:pPr lvl="1"/>
            <a:r>
              <a:rPr lang="en-US" dirty="0" smtClean="0"/>
              <a:t>If either direction happens consistently, with a reasonable amount of data, we can use this to evaluate online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Monotonicity on ArXiv.org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13866"/>
          </a:xfrm>
        </p:spPr>
        <p:txBody>
          <a:bodyPr>
            <a:normAutofit/>
          </a:bodyPr>
          <a:lstStyle/>
          <a:p>
            <a:pPr marL="515938" lvl="1" indent="-457200">
              <a:buFont typeface="Arial" pitchFamily="34" charset="0"/>
              <a:buChar char="•"/>
            </a:pPr>
            <a:r>
              <a:rPr lang="en-US" dirty="0" smtClean="0"/>
              <a:t>This is an academic search engine, similar to ACM digital library but mostly for physics.</a:t>
            </a:r>
          </a:p>
          <a:p>
            <a:pPr marL="515938" lvl="1" indent="-457200">
              <a:buFont typeface="Arial" pitchFamily="34" charset="0"/>
              <a:buChar char="•"/>
            </a:pPr>
            <a:r>
              <a:rPr lang="en-US" dirty="0" smtClean="0"/>
              <a:t>Real users looking for real documents.</a:t>
            </a:r>
          </a:p>
          <a:p>
            <a:pPr marL="515938" lvl="1" indent="-457200">
              <a:buFont typeface="Arial" pitchFamily="34" charset="0"/>
              <a:buChar char="•"/>
            </a:pPr>
            <a:r>
              <a:rPr lang="en-US" dirty="0" smtClean="0"/>
              <a:t>Relevance direction known by construction</a:t>
            </a:r>
          </a:p>
          <a:p>
            <a:pPr marL="739775" lvl="1" indent="-333375">
              <a:buNone/>
            </a:pPr>
            <a:r>
              <a:rPr lang="en-US" sz="2000" b="1" cap="small" dirty="0" err="1">
                <a:solidFill>
                  <a:srgbClr val="0070C0"/>
                </a:solidFill>
              </a:rPr>
              <a:t>Orig</a:t>
            </a:r>
            <a:r>
              <a:rPr lang="en-US" sz="2000" b="1" dirty="0">
                <a:solidFill>
                  <a:srgbClr val="0070C0"/>
                </a:solidFill>
              </a:rPr>
              <a:t>  &gt;  </a:t>
            </a:r>
            <a:r>
              <a:rPr lang="en-US" sz="2000" b="1" cap="small" dirty="0">
                <a:solidFill>
                  <a:srgbClr val="0070C0"/>
                </a:solidFill>
              </a:rPr>
              <a:t>Swap2  &gt;  Swap4</a:t>
            </a:r>
            <a:endParaRPr lang="en-US" sz="2000" cap="small" dirty="0" smtClean="0"/>
          </a:p>
          <a:p>
            <a:pPr marL="739775" lvl="2" indent="-173038"/>
            <a:r>
              <a:rPr lang="en-US" sz="1800" cap="small" dirty="0" err="1" smtClean="0"/>
              <a:t>Orig</a:t>
            </a:r>
            <a:r>
              <a:rPr lang="en-US" sz="1800" dirty="0" smtClean="0"/>
              <a:t>: Hand-tuned ranking function</a:t>
            </a:r>
          </a:p>
          <a:p>
            <a:pPr marL="739775" lvl="2" indent="-173038"/>
            <a:r>
              <a:rPr lang="en-US" sz="1800" cap="small" dirty="0" smtClean="0"/>
              <a:t>Swap2</a:t>
            </a:r>
            <a:r>
              <a:rPr lang="en-US" sz="1800" dirty="0" smtClean="0"/>
              <a:t>: </a:t>
            </a:r>
            <a:r>
              <a:rPr lang="en-US" sz="1800" cap="small" dirty="0" err="1" smtClean="0"/>
              <a:t>Orig</a:t>
            </a:r>
            <a:r>
              <a:rPr lang="en-US" sz="1800" dirty="0" smtClean="0"/>
              <a:t> with 2 pairs swapped</a:t>
            </a:r>
          </a:p>
          <a:p>
            <a:pPr marL="739775" lvl="2" indent="-173038"/>
            <a:r>
              <a:rPr lang="en-US" sz="1800" cap="small" dirty="0" smtClean="0"/>
              <a:t>Swap4</a:t>
            </a:r>
            <a:r>
              <a:rPr lang="en-US" sz="1800" dirty="0" smtClean="0"/>
              <a:t>: </a:t>
            </a:r>
            <a:r>
              <a:rPr lang="en-US" sz="1800" cap="small" dirty="0" err="1" smtClean="0"/>
              <a:t>Orig</a:t>
            </a:r>
            <a:r>
              <a:rPr lang="en-US" sz="1800" dirty="0" smtClean="0"/>
              <a:t> with 4 pairs swapped</a:t>
            </a:r>
            <a:endParaRPr lang="en-US" dirty="0" smtClean="0"/>
          </a:p>
          <a:p>
            <a:pPr marL="739775" lvl="1" indent="-333375">
              <a:buNone/>
            </a:pPr>
            <a:r>
              <a:rPr lang="en-US" sz="2000" b="1" cap="small" dirty="0" err="1">
                <a:solidFill>
                  <a:srgbClr val="0070C0"/>
                </a:solidFill>
              </a:rPr>
              <a:t>Orig</a:t>
            </a:r>
            <a:r>
              <a:rPr lang="en-US" sz="2000" b="1" dirty="0">
                <a:solidFill>
                  <a:srgbClr val="0070C0"/>
                </a:solidFill>
              </a:rPr>
              <a:t>  &gt;  </a:t>
            </a:r>
            <a:r>
              <a:rPr lang="en-US" sz="2000" b="1" cap="small" dirty="0">
                <a:solidFill>
                  <a:srgbClr val="0070C0"/>
                </a:solidFill>
              </a:rPr>
              <a:t>Flat</a:t>
            </a:r>
            <a:r>
              <a:rPr lang="en-US" sz="2000" b="1" dirty="0">
                <a:solidFill>
                  <a:srgbClr val="0070C0"/>
                </a:solidFill>
              </a:rPr>
              <a:t> &gt;  </a:t>
            </a:r>
            <a:r>
              <a:rPr lang="en-US" sz="2000" b="1" cap="small" dirty="0">
                <a:solidFill>
                  <a:srgbClr val="0070C0"/>
                </a:solidFill>
              </a:rPr>
              <a:t>Rand</a:t>
            </a:r>
            <a:endParaRPr lang="en-US" sz="2000" cap="small" dirty="0" smtClean="0"/>
          </a:p>
          <a:p>
            <a:pPr marL="739775" lvl="2" indent="-173038"/>
            <a:r>
              <a:rPr lang="en-US" sz="1800" cap="small" dirty="0" err="1" smtClean="0"/>
              <a:t>Orig</a:t>
            </a:r>
            <a:r>
              <a:rPr lang="en-US" sz="1800" dirty="0" smtClean="0"/>
              <a:t>: Hand-tuned ranking function, over many fields</a:t>
            </a:r>
          </a:p>
          <a:p>
            <a:pPr marL="739775" lvl="2" indent="-173038"/>
            <a:r>
              <a:rPr lang="en-US" sz="1800" cap="small" dirty="0" smtClean="0"/>
              <a:t>Flat</a:t>
            </a:r>
            <a:r>
              <a:rPr lang="en-US" sz="1800" dirty="0" smtClean="0"/>
              <a:t>: No field weights</a:t>
            </a:r>
          </a:p>
          <a:p>
            <a:pPr marL="739775" lvl="2" indent="-173038"/>
            <a:r>
              <a:rPr lang="en-US" sz="1800" cap="small" dirty="0" smtClean="0"/>
              <a:t>Rand </a:t>
            </a:r>
            <a:r>
              <a:rPr lang="en-US" sz="1800" dirty="0" smtClean="0"/>
              <a:t>: Top 10 of </a:t>
            </a:r>
            <a:r>
              <a:rPr lang="en-US" sz="1800" cap="small" dirty="0" smtClean="0"/>
              <a:t>Flat</a:t>
            </a:r>
            <a:r>
              <a:rPr lang="en-US" sz="1800" dirty="0" smtClean="0"/>
              <a:t> randomly reordered shuffled</a:t>
            </a:r>
          </a:p>
          <a:p>
            <a:pPr marL="0" indent="-233363"/>
            <a:r>
              <a:rPr lang="en-US" sz="2600" dirty="0" smtClean="0"/>
              <a:t>Evaluation on 3500 x 6 queries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6705598" y="6324600"/>
            <a:ext cx="220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Radlinski</a:t>
            </a:r>
            <a:r>
              <a:rPr lang="en-US" dirty="0" smtClean="0"/>
              <a:t> et al. 2008]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8524" y="3544214"/>
            <a:ext cx="3053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all pairwise tests: Each retrieval function used half the time.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Metrics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956398"/>
              </p:ext>
            </p:extLst>
          </p:nvPr>
        </p:nvGraphicFramePr>
        <p:xfrm>
          <a:off x="533400" y="1209040"/>
          <a:ext cx="8001000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989"/>
                <a:gridCol w="3043858"/>
                <a:gridCol w="22611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Hypothesized</a:t>
                      </a:r>
                      <a:r>
                        <a:rPr lang="en-US" baseline="0" dirty="0" smtClean="0"/>
                        <a:t> Change as Quality Falls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Abandonment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of queries with no click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Reformulation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queries that are followed by reformulation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Queries per</a:t>
                      </a:r>
                      <a:r>
                        <a:rPr lang="en-US" baseline="0" dirty="0" smtClean="0"/>
                        <a:t> Session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Session = no</a:t>
                      </a:r>
                      <a:r>
                        <a:rPr lang="en-US" baseline="0" dirty="0" smtClean="0"/>
                        <a:t> interruption of more than 30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Clicks per Query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clicks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Clicks @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Clicks</a:t>
                      </a:r>
                      <a:r>
                        <a:rPr lang="en-US" baseline="0" dirty="0" smtClean="0"/>
                        <a:t> on top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pSkip</a:t>
                      </a:r>
                      <a:r>
                        <a:rPr lang="en-US" dirty="0" smtClean="0"/>
                        <a:t> [Wang</a:t>
                      </a:r>
                      <a:r>
                        <a:rPr lang="en-US" baseline="0" dirty="0" smtClean="0"/>
                        <a:t> et al ’09]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</a:t>
                      </a:r>
                      <a:r>
                        <a:rPr lang="en-US" baseline="0" dirty="0" smtClean="0"/>
                        <a:t> of skipping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Reciprocal Rank*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1/rank for highest click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 Reciprocal Rank*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of 1/rank for</a:t>
                      </a:r>
                      <a:r>
                        <a:rPr lang="en-US" baseline="0" dirty="0" smtClean="0"/>
                        <a:t> all clicks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to First Click*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Seconds</a:t>
                      </a:r>
                      <a:r>
                        <a:rPr lang="en-US" baseline="0" dirty="0" smtClean="0"/>
                        <a:t> before first click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to Last</a:t>
                      </a:r>
                      <a:r>
                        <a:rPr lang="en-US" baseline="0" dirty="0" smtClean="0"/>
                        <a:t> Click*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Seconds</a:t>
                      </a:r>
                      <a:r>
                        <a:rPr lang="en-US" baseline="0" dirty="0" smtClean="0"/>
                        <a:t> before final click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53000" y="6172200"/>
            <a:ext cx="3842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(*) only queries with at least one click count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Evaluation of Absolute Metrics on ArXiv.org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371599"/>
          <a:ext cx="9012072" cy="5097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5410200" y="1600200"/>
            <a:ext cx="1066800" cy="990600"/>
          </a:xfrm>
          <a:prstGeom prst="rect">
            <a:avLst/>
          </a:prstGeom>
          <a:solidFill>
            <a:schemeClr val="tx1">
              <a:alpha val="1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10200" y="2590800"/>
            <a:ext cx="1066800" cy="990600"/>
          </a:xfrm>
          <a:prstGeom prst="rect">
            <a:avLst/>
          </a:prstGeom>
          <a:solidFill>
            <a:schemeClr val="tx1">
              <a:alpha val="1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1371600" y="3581400"/>
            <a:ext cx="762000" cy="152400"/>
            <a:chOff x="1371600" y="3581400"/>
            <a:chExt cx="762000" cy="152400"/>
          </a:xfrm>
        </p:grpSpPr>
        <p:cxnSp>
          <p:nvCxnSpPr>
            <p:cNvPr id="8" name="Straight Connector 7"/>
            <p:cNvCxnSpPr/>
            <p:nvPr/>
          </p:nvCxnSpPr>
          <p:spPr bwMode="auto">
            <a:xfrm flipV="1">
              <a:off x="1371600" y="3581400"/>
              <a:ext cx="3810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1752600" y="3581400"/>
              <a:ext cx="3810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" name="Group 10"/>
          <p:cNvGrpSpPr/>
          <p:nvPr/>
        </p:nvGrpSpPr>
        <p:grpSpPr>
          <a:xfrm>
            <a:off x="2286000" y="4191000"/>
            <a:ext cx="762000" cy="152400"/>
            <a:chOff x="1371600" y="3581400"/>
            <a:chExt cx="762000" cy="152400"/>
          </a:xfrm>
        </p:grpSpPr>
        <p:cxnSp>
          <p:nvCxnSpPr>
            <p:cNvPr id="12" name="Straight Connector 11"/>
            <p:cNvCxnSpPr/>
            <p:nvPr/>
          </p:nvCxnSpPr>
          <p:spPr bwMode="auto">
            <a:xfrm flipV="1">
              <a:off x="1371600" y="3581400"/>
              <a:ext cx="3810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1752600" y="3581400"/>
              <a:ext cx="3810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13"/>
          <p:cNvGrpSpPr/>
          <p:nvPr/>
        </p:nvGrpSpPr>
        <p:grpSpPr>
          <a:xfrm>
            <a:off x="3200400" y="1905000"/>
            <a:ext cx="762000" cy="152400"/>
            <a:chOff x="1371600" y="3581400"/>
            <a:chExt cx="762000" cy="152400"/>
          </a:xfrm>
        </p:grpSpPr>
        <p:cxnSp>
          <p:nvCxnSpPr>
            <p:cNvPr id="15" name="Straight Connector 14"/>
            <p:cNvCxnSpPr/>
            <p:nvPr/>
          </p:nvCxnSpPr>
          <p:spPr bwMode="auto">
            <a:xfrm flipV="1">
              <a:off x="1371600" y="3581400"/>
              <a:ext cx="3810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1752600" y="3581400"/>
              <a:ext cx="3810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16"/>
          <p:cNvGrpSpPr/>
          <p:nvPr/>
        </p:nvGrpSpPr>
        <p:grpSpPr>
          <a:xfrm flipV="1">
            <a:off x="4038600" y="3505200"/>
            <a:ext cx="762000" cy="152400"/>
            <a:chOff x="1371600" y="3581400"/>
            <a:chExt cx="762000" cy="152400"/>
          </a:xfrm>
        </p:grpSpPr>
        <p:cxnSp>
          <p:nvCxnSpPr>
            <p:cNvPr id="18" name="Straight Connector 17"/>
            <p:cNvCxnSpPr/>
            <p:nvPr/>
          </p:nvCxnSpPr>
          <p:spPr bwMode="auto">
            <a:xfrm flipV="1">
              <a:off x="1371600" y="3581400"/>
              <a:ext cx="3810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1752600" y="3581400"/>
              <a:ext cx="3810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19"/>
          <p:cNvGrpSpPr/>
          <p:nvPr/>
        </p:nvGrpSpPr>
        <p:grpSpPr>
          <a:xfrm flipV="1">
            <a:off x="4876800" y="3810000"/>
            <a:ext cx="762000" cy="152400"/>
            <a:chOff x="1371600" y="3581400"/>
            <a:chExt cx="762000" cy="152400"/>
          </a:xfrm>
        </p:grpSpPr>
        <p:cxnSp>
          <p:nvCxnSpPr>
            <p:cNvPr id="21" name="Straight Connector 20"/>
            <p:cNvCxnSpPr/>
            <p:nvPr/>
          </p:nvCxnSpPr>
          <p:spPr bwMode="auto">
            <a:xfrm flipV="1">
              <a:off x="1371600" y="3581400"/>
              <a:ext cx="3810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1752600" y="3581400"/>
              <a:ext cx="3810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22"/>
          <p:cNvGrpSpPr/>
          <p:nvPr/>
        </p:nvGrpSpPr>
        <p:grpSpPr>
          <a:xfrm flipV="1">
            <a:off x="5791200" y="3886200"/>
            <a:ext cx="762000" cy="152400"/>
            <a:chOff x="1371600" y="3581400"/>
            <a:chExt cx="762000" cy="152400"/>
          </a:xfrm>
        </p:grpSpPr>
        <p:cxnSp>
          <p:nvCxnSpPr>
            <p:cNvPr id="24" name="Straight Connector 23"/>
            <p:cNvCxnSpPr/>
            <p:nvPr/>
          </p:nvCxnSpPr>
          <p:spPr bwMode="auto">
            <a:xfrm flipV="1">
              <a:off x="1371600" y="3581400"/>
              <a:ext cx="3810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1752600" y="3581400"/>
              <a:ext cx="3810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28"/>
          <p:cNvGrpSpPr/>
          <p:nvPr/>
        </p:nvGrpSpPr>
        <p:grpSpPr>
          <a:xfrm>
            <a:off x="6705600" y="3810000"/>
            <a:ext cx="762000" cy="152400"/>
            <a:chOff x="1371600" y="3581400"/>
            <a:chExt cx="762000" cy="152400"/>
          </a:xfrm>
        </p:grpSpPr>
        <p:cxnSp>
          <p:nvCxnSpPr>
            <p:cNvPr id="30" name="Straight Connector 29"/>
            <p:cNvCxnSpPr/>
            <p:nvPr/>
          </p:nvCxnSpPr>
          <p:spPr bwMode="auto">
            <a:xfrm flipV="1">
              <a:off x="1371600" y="3581400"/>
              <a:ext cx="3810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1752600" y="3581400"/>
              <a:ext cx="3810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34"/>
          <p:cNvGrpSpPr/>
          <p:nvPr/>
        </p:nvGrpSpPr>
        <p:grpSpPr>
          <a:xfrm flipV="1">
            <a:off x="7543800" y="2971800"/>
            <a:ext cx="762000" cy="152400"/>
            <a:chOff x="1371600" y="3581400"/>
            <a:chExt cx="762000" cy="152400"/>
          </a:xfrm>
        </p:grpSpPr>
        <p:cxnSp>
          <p:nvCxnSpPr>
            <p:cNvPr id="36" name="Straight Connector 35"/>
            <p:cNvCxnSpPr/>
            <p:nvPr/>
          </p:nvCxnSpPr>
          <p:spPr bwMode="auto">
            <a:xfrm flipV="1">
              <a:off x="1371600" y="3581400"/>
              <a:ext cx="3810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V="1">
              <a:off x="1752600" y="3581400"/>
              <a:ext cx="3810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 flipH="1">
            <a:off x="6705598" y="6324600"/>
            <a:ext cx="220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Radlinski</a:t>
            </a:r>
            <a:r>
              <a:rPr lang="en-US" dirty="0" smtClean="0"/>
              <a:t> et al. 2008]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683881"/>
              </p:ext>
            </p:extLst>
          </p:nvPr>
        </p:nvGraphicFramePr>
        <p:xfrm>
          <a:off x="762000" y="1905000"/>
          <a:ext cx="7571739" cy="3606800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2294192"/>
                <a:gridCol w="1238948"/>
                <a:gridCol w="1447800"/>
                <a:gridCol w="1219200"/>
                <a:gridCol w="13715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Evaluation Metric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Consistent (weak)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Inconsistent (weak)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Consistent (strong)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Inconsistent (strong)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Abandonment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Clicks per Query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Clicks</a:t>
                      </a:r>
                      <a:r>
                        <a:rPr lang="en-US" baseline="0" dirty="0" smtClean="0"/>
                        <a:t> @ 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pSkip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Reciprocal Rank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 Reciprocal Rank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to First Click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to Last Click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ECE1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ECE1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ECE1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ECE1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ECE1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Evaluation of Absolute Metrics on ArXiv.org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3656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well do statistics reflect the known quality order?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019800" y="6096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[Radlinski et al. 2008; </a:t>
            </a:r>
            <a:r>
              <a:rPr lang="en-US" dirty="0" err="1" smtClean="0"/>
              <a:t>Chapelle</a:t>
            </a:r>
            <a:r>
              <a:rPr lang="en-US" dirty="0" smtClean="0"/>
              <a:t> et al. </a:t>
            </a:r>
            <a:r>
              <a:rPr lang="en-US" i="1" dirty="0" smtClean="0"/>
              <a:t>under review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176153"/>
              </p:ext>
            </p:extLst>
          </p:nvPr>
        </p:nvGraphicFramePr>
        <p:xfrm>
          <a:off x="762000" y="1905000"/>
          <a:ext cx="7571739" cy="3606800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2294192"/>
                <a:gridCol w="1238948"/>
                <a:gridCol w="1447800"/>
                <a:gridCol w="1219200"/>
                <a:gridCol w="13715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Evaluation Metric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Consistent (weak)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Inconsistent (weak)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Consistent (strong)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Inconsistent (strong)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Abandonment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Clicks per Query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Clicks</a:t>
                      </a:r>
                      <a:r>
                        <a:rPr lang="en-US" baseline="0" dirty="0" smtClean="0"/>
                        <a:t> @ 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pSkip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Reciprocal Rank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 Reciprocal Rank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to First Click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to Last Click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ECE1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ECE1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ECE1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ECE1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ECE1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Evaluation of Absolute Metrics on ArXiv.org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3656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well do statistics reflect the known quality order?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019800" y="6096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[Radlinski et al. 2008; </a:t>
            </a:r>
            <a:r>
              <a:rPr lang="en-US" dirty="0" err="1" smtClean="0"/>
              <a:t>Chapelle</a:t>
            </a:r>
            <a:r>
              <a:rPr lang="en-US" dirty="0" smtClean="0"/>
              <a:t> et al. </a:t>
            </a:r>
            <a:r>
              <a:rPr lang="en-US" i="1" dirty="0" smtClean="0"/>
              <a:t>under review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62352" y="2094327"/>
            <a:ext cx="5753100" cy="39857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r>
              <a:rPr lang="en-US" sz="2800" b="1" dirty="0" smtClean="0"/>
              <a:t>Absolute Metric Summary</a:t>
            </a:r>
          </a:p>
          <a:p>
            <a:endParaRPr lang="en-US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None of the absolute metrics reliably reflect expected order.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05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Most differences not significant with thousands of queries.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05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(These) absolute metrics not suitable for </a:t>
            </a:r>
            <a:r>
              <a:rPr lang="en-US" sz="2400" dirty="0" err="1" smtClean="0"/>
              <a:t>ArXiv</a:t>
            </a:r>
            <a:r>
              <a:rPr lang="en-US" sz="2400" dirty="0" smtClean="0"/>
              <a:t>-sized search engines with these retrieval quality differences.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812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Relative Comparisons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0198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What if we ask the simpler question directly: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Which of two retrieval methods is better?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Interpret clicks as preference judgments</a:t>
            </a:r>
          </a:p>
          <a:p>
            <a:pPr lvl="1"/>
            <a:r>
              <a:rPr lang="en-US" dirty="0" smtClean="0"/>
              <a:t> between two (or more) alternatives</a:t>
            </a:r>
          </a:p>
          <a:p>
            <a:pPr lvl="1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U(f</a:t>
            </a:r>
            <a:r>
              <a:rPr lang="en-US" baseline="-25000" dirty="0" smtClean="0"/>
              <a:t>1</a:t>
            </a:r>
            <a:r>
              <a:rPr lang="en-US" dirty="0" smtClean="0"/>
              <a:t>) &gt; U(f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 </a:t>
            </a:r>
            <a:r>
              <a:rPr lang="en-US" dirty="0" err="1" smtClean="0">
                <a:sym typeface="Wingdings" pitchFamily="2" charset="2"/>
              </a:rPr>
              <a:t>pairedComparisonTest</a:t>
            </a:r>
            <a:r>
              <a:rPr lang="en-US" dirty="0" smtClean="0">
                <a:sym typeface="Wingdings" pitchFamily="2" charset="2"/>
              </a:rPr>
              <a:t>(f</a:t>
            </a:r>
            <a:r>
              <a:rPr lang="en-US" baseline="-25000" dirty="0" smtClean="0"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, f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) &gt; 0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sz="1700" dirty="0" smtClean="0"/>
          </a:p>
          <a:p>
            <a:r>
              <a:rPr lang="en-US" dirty="0" smtClean="0"/>
              <a:t>Can we control for variations in particular user/query?</a:t>
            </a:r>
          </a:p>
          <a:p>
            <a:r>
              <a:rPr lang="en-US" dirty="0" smtClean="0"/>
              <a:t>Can we control for presentation bias?</a:t>
            </a:r>
          </a:p>
          <a:p>
            <a:r>
              <a:rPr lang="en-US" dirty="0" smtClean="0"/>
              <a:t>Need to embed comparison in a ranking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Analogy to Sensory Testing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Suppose we conduct taste experiment:           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Want to maintain a natural usage context</a:t>
            </a:r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r>
              <a:rPr lang="en-US" sz="2800" dirty="0" smtClean="0"/>
              <a:t>Experiment 1: absolute metrics</a:t>
            </a:r>
          </a:p>
          <a:p>
            <a:pPr lvl="1"/>
            <a:r>
              <a:rPr lang="en-US" sz="2400" dirty="0" smtClean="0"/>
              <a:t>Each participant’s refrigerator randomly stocked </a:t>
            </a:r>
          </a:p>
          <a:p>
            <a:pPr lvl="2"/>
            <a:r>
              <a:rPr lang="en-US" sz="2000" dirty="0" smtClean="0"/>
              <a:t>Either Pepsi or Coke (</a:t>
            </a:r>
            <a:r>
              <a:rPr lang="en-US" sz="2000" dirty="0" err="1" smtClean="0"/>
              <a:t>anonymized</a:t>
            </a:r>
            <a:r>
              <a:rPr lang="en-US" sz="2000" dirty="0" smtClean="0"/>
              <a:t>) </a:t>
            </a:r>
          </a:p>
          <a:p>
            <a:pPr lvl="1"/>
            <a:r>
              <a:rPr lang="en-US" sz="2400" dirty="0" smtClean="0"/>
              <a:t>Measure how much participant drinks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2800" dirty="0" smtClean="0"/>
              <a:t>Issues:</a:t>
            </a:r>
          </a:p>
          <a:p>
            <a:pPr lvl="1"/>
            <a:r>
              <a:rPr lang="en-US" sz="2400" dirty="0" smtClean="0"/>
              <a:t>Calibration (person’s thirst, other confounding variables…)</a:t>
            </a:r>
          </a:p>
          <a:p>
            <a:pPr lvl="1"/>
            <a:r>
              <a:rPr lang="en-US" sz="2400" dirty="0" smtClean="0"/>
              <a:t>Higher variance</a:t>
            </a:r>
          </a:p>
          <a:p>
            <a:endParaRPr lang="en-US" dirty="0"/>
          </a:p>
        </p:txBody>
      </p:sp>
      <p:pic>
        <p:nvPicPr>
          <p:cNvPr id="6" name="Picture 2" descr="http://www.heyokamagazine.com/coke.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371600"/>
            <a:ext cx="691043" cy="1085698"/>
          </a:xfrm>
          <a:prstGeom prst="rect">
            <a:avLst/>
          </a:prstGeom>
          <a:noFill/>
        </p:spPr>
      </p:pic>
      <p:pic>
        <p:nvPicPr>
          <p:cNvPr id="7" name="Picture 2" descr="http://blogs.abcnews.com/photos/uncategorized/2009/01/12/pepsi_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387366"/>
            <a:ext cx="685800" cy="1051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873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Analogy to Sensory Testing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Suppose we conduct taste experiment:           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Want to maintain natural usage context</a:t>
            </a:r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r>
              <a:rPr lang="en-US" sz="2800" dirty="0" smtClean="0"/>
              <a:t>Experiment 2: relative metrics</a:t>
            </a:r>
          </a:p>
          <a:p>
            <a:pPr lvl="1"/>
            <a:r>
              <a:rPr lang="en-US" sz="2400" dirty="0" smtClean="0"/>
              <a:t>Each participant’s refrigerator randomly stocked </a:t>
            </a:r>
          </a:p>
          <a:p>
            <a:pPr lvl="2"/>
            <a:r>
              <a:rPr lang="en-US" sz="2000" dirty="0" smtClean="0"/>
              <a:t>Some Pepsi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(A)</a:t>
            </a:r>
            <a:r>
              <a:rPr lang="en-US" sz="2000" dirty="0" smtClean="0"/>
              <a:t> and some Coke </a:t>
            </a:r>
            <a:r>
              <a:rPr lang="en-US" sz="2000" b="1" dirty="0" smtClean="0">
                <a:solidFill>
                  <a:srgbClr val="FF0000"/>
                </a:solidFill>
              </a:rPr>
              <a:t>(B)</a:t>
            </a:r>
          </a:p>
          <a:p>
            <a:pPr lvl="1"/>
            <a:r>
              <a:rPr lang="en-US" sz="2400" dirty="0" smtClean="0"/>
              <a:t>Measure how much participant drinks of each</a:t>
            </a:r>
          </a:p>
          <a:p>
            <a:pPr lvl="2"/>
            <a:r>
              <a:rPr lang="en-US" sz="2000" dirty="0" smtClean="0"/>
              <a:t>(Assumes people drink rationally!)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2800" dirty="0" smtClean="0"/>
              <a:t>Issues solved:</a:t>
            </a:r>
          </a:p>
          <a:p>
            <a:pPr lvl="1"/>
            <a:r>
              <a:rPr lang="en-US" sz="2400" dirty="0" smtClean="0"/>
              <a:t>Controls for each individual participant</a:t>
            </a:r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ower variance</a:t>
            </a:r>
          </a:p>
          <a:p>
            <a:endParaRPr lang="en-US" dirty="0"/>
          </a:p>
        </p:txBody>
      </p:sp>
      <p:pic>
        <p:nvPicPr>
          <p:cNvPr id="7" name="Picture 2" descr="http://www.heyokamagazine.com/coke.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371600"/>
            <a:ext cx="691043" cy="1085698"/>
          </a:xfrm>
          <a:prstGeom prst="rect">
            <a:avLst/>
          </a:prstGeom>
          <a:noFill/>
        </p:spPr>
      </p:pic>
      <p:pic>
        <p:nvPicPr>
          <p:cNvPr id="8" name="Picture 2" descr="http://blogs.abcnews.com/photos/uncategorized/2009/01/12/pepsi_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387366"/>
            <a:ext cx="685800" cy="105103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781800" y="1524000"/>
            <a:ext cx="533400" cy="685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24800" y="1524000"/>
            <a:ext cx="533400" cy="685800"/>
          </a:xfrm>
          <a:prstGeom prst="rect">
            <a:avLst/>
          </a:prstGeom>
          <a:solidFill>
            <a:schemeClr val="accent2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2230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Taste Test in Retrieval:</a:t>
            </a:r>
            <a:br>
              <a:rPr lang="en-US" dirty="0" smtClean="0"/>
            </a:br>
            <a:r>
              <a:rPr lang="en-US" dirty="0" smtClean="0"/>
              <a:t>Document Level Comparisons</a:t>
            </a:r>
            <a:endParaRPr lang="en-US" dirty="0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12" y="2334467"/>
            <a:ext cx="50387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xplosion 1 4"/>
          <p:cNvSpPr/>
          <p:nvPr/>
        </p:nvSpPr>
        <p:spPr>
          <a:xfrm rot="20400000">
            <a:off x="5879466" y="2967094"/>
            <a:ext cx="1143008" cy="78581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Click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28" y="1873611"/>
            <a:ext cx="3657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712331" y="3043164"/>
            <a:ext cx="1324961" cy="633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</a:t>
            </a: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309082" y="2104040"/>
            <a:ext cx="1728210" cy="939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Is probably </a:t>
            </a:r>
          </a:p>
          <a:p>
            <a:pPr algn="ctr"/>
            <a:r>
              <a:rPr lang="en-US" dirty="0" smtClean="0"/>
              <a:t>better than that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6705598" y="6324600"/>
            <a:ext cx="220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[Joachims, 2002]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9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need online evaluation?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Traditional offline evaluation: The </a:t>
            </a:r>
            <a:r>
              <a:rPr lang="en-US" sz="2800" dirty="0" err="1" smtClean="0"/>
              <a:t>Cranfield</a:t>
            </a:r>
            <a:r>
              <a:rPr lang="en-US" sz="2800" dirty="0" smtClean="0"/>
              <a:t> approach</a:t>
            </a:r>
          </a:p>
          <a:p>
            <a:pPr lvl="1"/>
            <a:r>
              <a:rPr lang="en-US" sz="2400" dirty="0" smtClean="0"/>
              <a:t>Sample some real representative queries</a:t>
            </a:r>
          </a:p>
          <a:p>
            <a:pPr lvl="1"/>
            <a:r>
              <a:rPr lang="en-US" sz="2400" dirty="0" smtClean="0"/>
              <a:t>Run them against a number of systems</a:t>
            </a:r>
          </a:p>
          <a:p>
            <a:pPr lvl="1"/>
            <a:r>
              <a:rPr lang="en-US" sz="2400" dirty="0" smtClean="0"/>
              <a:t>Judge the relevance of (top) documents versus (inferred) information needs</a:t>
            </a:r>
          </a:p>
          <a:p>
            <a:pPr lvl="1"/>
            <a:endParaRPr lang="en-US" sz="1800" dirty="0" smtClean="0"/>
          </a:p>
          <a:p>
            <a:r>
              <a:rPr lang="en-US" sz="2800" dirty="0" smtClean="0"/>
              <a:t>More often: Assume that somebody else has done this</a:t>
            </a:r>
          </a:p>
          <a:p>
            <a:pPr lvl="1"/>
            <a:r>
              <a:rPr lang="en-US" sz="2400" dirty="0" smtClean="0"/>
              <a:t>Many groups have: TREC, OHSUMED, CLEF, LETOR, …</a:t>
            </a:r>
          </a:p>
          <a:p>
            <a:endParaRPr lang="en-US" sz="2000" dirty="0" smtClean="0"/>
          </a:p>
          <a:p>
            <a:r>
              <a:rPr lang="en-US" sz="2800" dirty="0" smtClean="0"/>
              <a:t>Basic evaluation method:</a:t>
            </a:r>
            <a:endParaRPr lang="en-US" sz="2800" dirty="0"/>
          </a:p>
          <a:p>
            <a:pPr lvl="1"/>
            <a:r>
              <a:rPr lang="en-US" sz="2400" dirty="0" smtClean="0"/>
              <a:t>For my new approach, rank a collection &amp; combine the judgments into a summary number. Hope it goes up</a:t>
            </a:r>
          </a:p>
        </p:txBody>
      </p:sp>
    </p:spTree>
    <p:extLst>
      <p:ext uri="{BB962C8B-B14F-4D97-AF65-F5344CB8AC3E}">
        <p14:creationId xmlns:p14="http://schemas.microsoft.com/office/powerpoint/2010/main" val="137293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 Taste Test in Retrieval:</a:t>
            </a:r>
            <a:br>
              <a:rPr lang="en-US" smtClean="0"/>
            </a:br>
            <a:r>
              <a:rPr lang="en-US" smtClean="0"/>
              <a:t>Document Level Comparisons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other alternatives</a:t>
            </a:r>
          </a:p>
          <a:p>
            <a:pPr lvl="1"/>
            <a:r>
              <a:rPr lang="en-US" dirty="0" smtClean="0"/>
              <a:t>Click &gt; Earlier Click</a:t>
            </a:r>
          </a:p>
          <a:p>
            <a:pPr lvl="1"/>
            <a:r>
              <a:rPr lang="en-US" dirty="0" smtClean="0"/>
              <a:t>Last Click &gt; Skip Above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How accurate are they?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6705598" y="6324600"/>
            <a:ext cx="220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[Joachims et al, 2005]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98173" y="4109035"/>
            <a:ext cx="3927969" cy="1819275"/>
            <a:chOff x="2535708" y="3442006"/>
            <a:chExt cx="3927969" cy="1819275"/>
          </a:xfrm>
        </p:grpSpPr>
        <p:pic>
          <p:nvPicPr>
            <p:cNvPr id="9728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227" y="3697144"/>
              <a:ext cx="1314450" cy="154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28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708" y="3442006"/>
              <a:ext cx="2705100" cy="181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28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764" y="3459019"/>
              <a:ext cx="10953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917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Taste Test in Retrieval:</a:t>
            </a:r>
            <a:br>
              <a:rPr lang="en-US" dirty="0" smtClean="0"/>
            </a:br>
            <a:r>
              <a:rPr lang="en-US" dirty="0" smtClean="0"/>
              <a:t>Document Level Comparisons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91100"/>
          </a:xfrm>
        </p:spPr>
        <p:txBody>
          <a:bodyPr>
            <a:normAutofit lnSpcReduction="10000"/>
          </a:bodyPr>
          <a:lstStyle/>
          <a:p>
            <a:r>
              <a:rPr lang="en-US"/>
              <a:t>We </a:t>
            </a:r>
            <a:r>
              <a:rPr lang="en-US" smtClean="0"/>
              <a:t>can </a:t>
            </a:r>
            <a:r>
              <a:rPr lang="en-US" dirty="0"/>
              <a:t>only observe that lower &gt; higher</a:t>
            </a:r>
          </a:p>
          <a:p>
            <a:r>
              <a:rPr lang="en-US" dirty="0"/>
              <a:t>So randomly reorder pairs of documents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2428" y="2860936"/>
            <a:ext cx="1555389" cy="4608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 2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802427" y="3474300"/>
            <a:ext cx="1555389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 1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796042" y="4087664"/>
            <a:ext cx="1555389" cy="4608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810840" y="4701028"/>
            <a:ext cx="1555389" cy="4608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518829" y="2852930"/>
            <a:ext cx="1555389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 1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1504031" y="4081880"/>
            <a:ext cx="1555389" cy="4608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1518829" y="4696354"/>
            <a:ext cx="1555389" cy="4608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1514063" y="3467405"/>
            <a:ext cx="1555389" cy="4608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 2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314972" y="2448943"/>
            <a:ext cx="208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Half the time, show: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592185" y="2483598"/>
            <a:ext cx="216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other half, show:</a:t>
            </a:r>
            <a:endParaRPr lang="en-GB" dirty="0"/>
          </a:p>
        </p:txBody>
      </p:sp>
      <p:grpSp>
        <p:nvGrpSpPr>
          <p:cNvPr id="29" name="Group 28"/>
          <p:cNvGrpSpPr/>
          <p:nvPr/>
        </p:nvGrpSpPr>
        <p:grpSpPr>
          <a:xfrm>
            <a:off x="2997236" y="3375199"/>
            <a:ext cx="4128846" cy="555225"/>
            <a:chOff x="2997236" y="3375199"/>
            <a:chExt cx="4128846" cy="555225"/>
          </a:xfrm>
        </p:grpSpPr>
        <p:sp>
          <p:nvSpPr>
            <p:cNvPr id="26" name="Explosion 1 25"/>
            <p:cNvSpPr/>
            <p:nvPr/>
          </p:nvSpPr>
          <p:spPr>
            <a:xfrm rot="20400000">
              <a:off x="2997236" y="3375199"/>
              <a:ext cx="813047" cy="555224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tx1"/>
                  </a:solidFill>
                </a:rPr>
                <a:t>Click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Explosion 1 27"/>
            <p:cNvSpPr/>
            <p:nvPr/>
          </p:nvSpPr>
          <p:spPr>
            <a:xfrm rot="20400000">
              <a:off x="6313035" y="3375200"/>
              <a:ext cx="813047" cy="555224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tx1"/>
                  </a:solidFill>
                </a:rPr>
                <a:t>Click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Left-Right Arrow 29"/>
          <p:cNvSpPr/>
          <p:nvPr/>
        </p:nvSpPr>
        <p:spPr>
          <a:xfrm>
            <a:off x="3905661" y="3066650"/>
            <a:ext cx="2111274" cy="1172322"/>
          </a:xfrm>
          <a:prstGeom prst="leftRightArrow">
            <a:avLst>
              <a:gd name="adj1" fmla="val 62648"/>
              <a:gd name="adj2" fmla="val 3805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happens more often?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6377088" y="5173407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[Radlinski &amp; Joachims ‘07]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57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Taste Test in Retrieval:</a:t>
            </a:r>
            <a:br>
              <a:rPr lang="en-US" dirty="0" smtClean="0"/>
            </a:br>
            <a:r>
              <a:rPr lang="en-US" dirty="0" smtClean="0"/>
              <a:t>Document Level Comparisons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443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can only observe that lower &gt; higher</a:t>
            </a:r>
          </a:p>
          <a:p>
            <a:r>
              <a:rPr lang="en-US" dirty="0" smtClean="0"/>
              <a:t>So randomly reorder pairs of documents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Hybrid approach: Convert pairs to absolute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49101" y="6309350"/>
            <a:ext cx="18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[Agrawal et al ‘09]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802428" y="2860936"/>
            <a:ext cx="1555389" cy="4608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 2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802427" y="3474300"/>
            <a:ext cx="1555389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 1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796042" y="4087664"/>
            <a:ext cx="1555389" cy="4608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810840" y="4701028"/>
            <a:ext cx="1555389" cy="4608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518829" y="2852930"/>
            <a:ext cx="1555389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 1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1504031" y="4081880"/>
            <a:ext cx="1555389" cy="4608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1518829" y="4696354"/>
            <a:ext cx="1555389" cy="4608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1514063" y="3467405"/>
            <a:ext cx="1555389" cy="4608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 2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314972" y="2448943"/>
            <a:ext cx="208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Half the time, show: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592185" y="2483598"/>
            <a:ext cx="216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other half, show:</a:t>
            </a:r>
            <a:endParaRPr lang="en-GB" dirty="0"/>
          </a:p>
        </p:txBody>
      </p:sp>
      <p:grpSp>
        <p:nvGrpSpPr>
          <p:cNvPr id="29" name="Group 28"/>
          <p:cNvGrpSpPr/>
          <p:nvPr/>
        </p:nvGrpSpPr>
        <p:grpSpPr>
          <a:xfrm>
            <a:off x="2997236" y="3375199"/>
            <a:ext cx="4128846" cy="555225"/>
            <a:chOff x="2997236" y="3375199"/>
            <a:chExt cx="4128846" cy="555225"/>
          </a:xfrm>
        </p:grpSpPr>
        <p:sp>
          <p:nvSpPr>
            <p:cNvPr id="26" name="Explosion 1 25"/>
            <p:cNvSpPr/>
            <p:nvPr/>
          </p:nvSpPr>
          <p:spPr>
            <a:xfrm rot="20400000">
              <a:off x="2997236" y="3375199"/>
              <a:ext cx="813047" cy="555224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tx1"/>
                  </a:solidFill>
                </a:rPr>
                <a:t>Click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Explosion 1 27"/>
            <p:cNvSpPr/>
            <p:nvPr/>
          </p:nvSpPr>
          <p:spPr>
            <a:xfrm rot="20400000">
              <a:off x="6313035" y="3375200"/>
              <a:ext cx="813047" cy="555224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tx1"/>
                  </a:solidFill>
                </a:rPr>
                <a:t>Click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Left-Right Arrow 29"/>
          <p:cNvSpPr/>
          <p:nvPr/>
        </p:nvSpPr>
        <p:spPr>
          <a:xfrm>
            <a:off x="3905661" y="3066650"/>
            <a:ext cx="2111274" cy="1172322"/>
          </a:xfrm>
          <a:prstGeom prst="leftRightArrow">
            <a:avLst>
              <a:gd name="adj1" fmla="val 62648"/>
              <a:gd name="adj2" fmla="val 3805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happens more often?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6377088" y="5173407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[Radlinski &amp; Joachims ‘07]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03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>
            <a:normAutofit/>
          </a:bodyPr>
          <a:lstStyle/>
          <a:p>
            <a:r>
              <a:rPr lang="en-US" sz="3800" dirty="0"/>
              <a:t>Document-</a:t>
            </a:r>
            <a:r>
              <a:rPr lang="en-US" sz="3800"/>
              <a:t>Level Comparisons</a:t>
            </a:r>
            <a:r>
              <a:rPr lang="en-US" sz="3800" dirty="0"/>
              <a:t>(</a:t>
            </a:r>
            <a:r>
              <a:rPr lang="en-US" sz="3800"/>
              <a:t>Summary)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Derive pairwise judgments between documents</a:t>
            </a:r>
          </a:p>
          <a:p>
            <a:endParaRPr lang="en-US" sz="800" dirty="0"/>
          </a:p>
          <a:p>
            <a:r>
              <a:rPr lang="en-US" sz="2700" dirty="0" smtClean="0"/>
              <a:t>Often more reliable than absolute judgments</a:t>
            </a:r>
            <a:endParaRPr lang="en-US" sz="2700" dirty="0"/>
          </a:p>
          <a:p>
            <a:pPr lvl="1"/>
            <a:r>
              <a:rPr lang="en-US" sz="2200" dirty="0" smtClean="0"/>
              <a:t>Also supported by experiments on collecting expert judgments [</a:t>
            </a:r>
            <a:r>
              <a:rPr lang="en-US" sz="2200" dirty="0" err="1" smtClean="0"/>
              <a:t>Carterette</a:t>
            </a:r>
            <a:r>
              <a:rPr lang="en-US" sz="2200" dirty="0" smtClean="0"/>
              <a:t> et al. 2008]</a:t>
            </a:r>
          </a:p>
          <a:p>
            <a:endParaRPr lang="en-US" sz="800" dirty="0" smtClean="0"/>
          </a:p>
          <a:p>
            <a:r>
              <a:rPr lang="en-US" sz="2700" dirty="0" smtClean="0"/>
              <a:t>Benefits: reliable &amp; easily reusable</a:t>
            </a:r>
          </a:p>
          <a:p>
            <a:pPr lvl="1"/>
            <a:r>
              <a:rPr lang="en-US" sz="2200" dirty="0" smtClean="0"/>
              <a:t>Gives “correct” (in expectation) feedback</a:t>
            </a:r>
          </a:p>
          <a:p>
            <a:pPr lvl="1"/>
            <a:r>
              <a:rPr lang="en-US" sz="2200" dirty="0" smtClean="0"/>
              <a:t>Easy to convert into training data for standard ML algorithms</a:t>
            </a:r>
          </a:p>
          <a:p>
            <a:pPr lvl="1"/>
            <a:endParaRPr lang="en-US" sz="800" dirty="0" smtClean="0"/>
          </a:p>
          <a:p>
            <a:r>
              <a:rPr lang="en-US" sz="2700" dirty="0" smtClean="0"/>
              <a:t>Limitations: still a biased sample</a:t>
            </a:r>
            <a:endParaRPr lang="en-US" sz="2700" dirty="0"/>
          </a:p>
          <a:p>
            <a:pPr lvl="1"/>
            <a:r>
              <a:rPr lang="en-US" sz="2200" dirty="0" smtClean="0"/>
              <a:t>Distribution of feedback slanted towards top of rankings</a:t>
            </a:r>
          </a:p>
          <a:p>
            <a:pPr lvl="1"/>
            <a:r>
              <a:rPr lang="en-US" sz="2200" dirty="0" smtClean="0"/>
              <a:t>Need to turn document-level feedback into evaluation metric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046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798" y="1872490"/>
            <a:ext cx="7961711" cy="407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 Taste Test in Retrieval: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/>
              <a:t>Ranking Level Comparisons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4900" y="5773972"/>
            <a:ext cx="8229600" cy="9851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Not </a:t>
            </a:r>
            <a:r>
              <a:rPr lang="en-US" i="1" dirty="0" smtClean="0">
                <a:solidFill>
                  <a:srgbClr val="00B050"/>
                </a:solidFill>
              </a:rPr>
              <a:t>natural</a:t>
            </a:r>
            <a:r>
              <a:rPr lang="en-US" dirty="0" smtClean="0"/>
              <a:t> (even getting rid of the “vote” button) </a:t>
            </a:r>
          </a:p>
          <a:p>
            <a:r>
              <a:rPr lang="en-US" dirty="0" smtClean="0"/>
              <a:t>If you’re an expert, maybe you can guess which is which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8150" y="1346234"/>
            <a:ext cx="8229600" cy="985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What about getting a preference between rankings?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1994" y="6488668"/>
            <a:ext cx="311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e.g. [Thomas &amp; Hawking</a:t>
            </a:r>
            <a:r>
              <a:rPr lang="en-US" smtClean="0"/>
              <a:t>, 2008</a:t>
            </a:r>
            <a:r>
              <a:rPr lang="en-US" dirty="0" smtClean="0"/>
              <a:t>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2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Paired Comparisons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How to create a natural (and blind) paired test?</a:t>
            </a:r>
          </a:p>
          <a:p>
            <a:pPr lvl="1"/>
            <a:r>
              <a:rPr lang="en-US" sz="2200" dirty="0" smtClean="0"/>
              <a:t>Side by side disrupts natural usage context</a:t>
            </a:r>
          </a:p>
          <a:p>
            <a:pPr lvl="1"/>
            <a:r>
              <a:rPr lang="en-US" sz="2200" dirty="0" smtClean="0"/>
              <a:t>Need to embed comparison test inside a single ranking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000" y="3047999"/>
            <a:ext cx="5621604" cy="367512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1142984"/>
            <a:ext cx="4000528" cy="329320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Ranking A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latin typeface="Calibri" pitchFamily="34" charset="0"/>
              </a:rPr>
              <a:t>Napa Valley – The authority for lodging...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</a:t>
            </a:r>
          </a:p>
          <a:p>
            <a:pPr marL="342900" indent="-342900">
              <a:buAutoNum type="arabicPeriod" startAt="2"/>
            </a:pPr>
            <a:r>
              <a:rPr lang="en-GB" sz="1600" dirty="0" smtClean="0">
                <a:latin typeface="Calibri" pitchFamily="34" charset="0"/>
              </a:rPr>
              <a:t>Napa Valley Wineries - Plan your wine...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www.napavalley.com/wineries</a:t>
            </a:r>
          </a:p>
          <a:p>
            <a:pPr marL="342900" indent="-342900">
              <a:buAutoNum type="arabicPeriod" startAt="3"/>
            </a:pPr>
            <a:r>
              <a:rPr lang="en-GB" sz="1600" dirty="0" smtClean="0">
                <a:latin typeface="Calibri" pitchFamily="34" charset="0"/>
              </a:rPr>
              <a:t>Napa Valley College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www.napavalley.edu/homex.asp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4.	Been There | Tips | Napa Valley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www.ivebeenthere.co.uk/tips/16681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5.	Napa Valley Wineries and Wine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www.napavintners.com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6.	Napa Country, California – Wikipedia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en.wikipedia.org/wiki/</a:t>
            </a:r>
            <a:r>
              <a:rPr lang="en-GB" sz="1600" dirty="0" err="1" smtClean="0">
                <a:latin typeface="Calibri" pitchFamily="34" charset="0"/>
              </a:rPr>
              <a:t>Napa_Valley</a:t>
            </a:r>
            <a:endParaRPr lang="en-GB" sz="1600" dirty="0" smtClean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1142984"/>
            <a:ext cx="3929122" cy="329320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Ranking B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1.	Napa Country, California – Wikipedia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en.wikipedia.org/wiki/</a:t>
            </a:r>
            <a:r>
              <a:rPr lang="en-GB" sz="1600" dirty="0" err="1" smtClean="0">
                <a:latin typeface="Calibri" pitchFamily="34" charset="0"/>
              </a:rPr>
              <a:t>Napa_Valley</a:t>
            </a:r>
            <a:endParaRPr lang="en-GB" sz="1600" dirty="0" smtClean="0">
              <a:latin typeface="Calibri" pitchFamily="34" charset="0"/>
            </a:endParaRP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2.	Napa Valley – The authority for lodging...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3.	Napa: The Story of an American Eden...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books.google.co.uk/</a:t>
            </a:r>
            <a:r>
              <a:rPr lang="en-GB" sz="1600" dirty="0" err="1" smtClean="0">
                <a:latin typeface="Calibri" pitchFamily="34" charset="0"/>
              </a:rPr>
              <a:t>books?isbn</a:t>
            </a:r>
            <a:r>
              <a:rPr lang="en-GB" sz="1600" dirty="0" smtClean="0">
                <a:latin typeface="Calibri" pitchFamily="34" charset="0"/>
              </a:rPr>
              <a:t>=...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4.	Napa Valley Hotels – Bed and Breakfast...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www.napalinks.com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5.	NapaValley.org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www.napavalley.org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6.	The Napa Valley Marathon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www.napavalleymarathon.org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81976" y="3143248"/>
            <a:ext cx="4000528" cy="3714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/>
          <p:cNvGrpSpPr/>
          <p:nvPr/>
        </p:nvGrpSpPr>
        <p:grpSpPr>
          <a:xfrm>
            <a:off x="588864" y="3969155"/>
            <a:ext cx="2592288" cy="252028"/>
            <a:chOff x="467544" y="368660"/>
            <a:chExt cx="2592288" cy="252028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67544" y="368660"/>
              <a:ext cx="2592288" cy="25202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67544" y="368660"/>
              <a:ext cx="2592288" cy="25202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2587419" y="3465513"/>
            <a:ext cx="3979917" cy="33924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588653" y="3966693"/>
            <a:ext cx="3979571" cy="9401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586507" y="5368343"/>
            <a:ext cx="3979571" cy="5301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01622" y="5400702"/>
            <a:ext cx="693747" cy="69374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584361" y="6387921"/>
            <a:ext cx="3979571" cy="4700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84615" y="3143248"/>
            <a:ext cx="4000528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Presented Ranking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latin typeface="Calibri" pitchFamily="34" charset="0"/>
              </a:rPr>
              <a:t>Napa Valley – The authority for lodging...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2.	Napa Country, California – Wikipedia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en.wikipedia.org/wiki/</a:t>
            </a:r>
            <a:r>
              <a:rPr lang="en-GB" sz="1600" dirty="0" err="1" smtClean="0">
                <a:latin typeface="Calibri" pitchFamily="34" charset="0"/>
              </a:rPr>
              <a:t>Napa_Valley</a:t>
            </a:r>
            <a:endParaRPr lang="en-GB" sz="1600" dirty="0" smtClean="0">
              <a:latin typeface="Calibri" pitchFamily="34" charset="0"/>
            </a:endParaRP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3.	Napa: The Story of an American Eden...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books.google.co.uk/</a:t>
            </a:r>
            <a:r>
              <a:rPr lang="en-GB" sz="1600" dirty="0" err="1" smtClean="0">
                <a:latin typeface="Calibri" pitchFamily="34" charset="0"/>
              </a:rPr>
              <a:t>books?isbn</a:t>
            </a:r>
            <a:r>
              <a:rPr lang="en-GB" sz="1600" dirty="0" smtClean="0">
                <a:latin typeface="Calibri" pitchFamily="34" charset="0"/>
              </a:rPr>
              <a:t>=...</a:t>
            </a:r>
          </a:p>
          <a:p>
            <a:pPr marL="342900" indent="-342900">
              <a:buAutoNum type="arabicPeriod" startAt="4"/>
            </a:pPr>
            <a:r>
              <a:rPr lang="en-GB" sz="1600" dirty="0" smtClean="0">
                <a:latin typeface="Calibri" pitchFamily="34" charset="0"/>
              </a:rPr>
              <a:t>Napa Valley Wineries – Plan your wine...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www.napavalley.com/wineries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5.	Napa Valley Hotels – Bed and Breakfast...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www.napalinks.com </a:t>
            </a:r>
          </a:p>
          <a:p>
            <a:pPr marL="342900" indent="-342900">
              <a:buAutoNum type="arabicPeriod" startAt="6"/>
            </a:pPr>
            <a:r>
              <a:rPr lang="en-GB" sz="1600" dirty="0" smtClean="0">
                <a:latin typeface="Calibri" pitchFamily="34" charset="0"/>
              </a:rPr>
              <a:t>Napa </a:t>
            </a: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dirty="0" smtClean="0">
                <a:latin typeface="Calibri" pitchFamily="34" charset="0"/>
              </a:rPr>
              <a:t>alley College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www.napavalley.edu/homex.asp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7	NapaValley.org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www.napavalley.org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92125" y="3429000"/>
            <a:ext cx="3983301" cy="975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589757" y="4389773"/>
            <a:ext cx="3988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592000" y="5373216"/>
            <a:ext cx="3987276" cy="153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88643" y="5525036"/>
            <a:ext cx="29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888642" y="5537916"/>
            <a:ext cx="3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grpSp>
        <p:nvGrpSpPr>
          <p:cNvPr id="27" name="Group 26"/>
          <p:cNvGrpSpPr/>
          <p:nvPr/>
        </p:nvGrpSpPr>
        <p:grpSpPr>
          <a:xfrm>
            <a:off x="611560" y="1556792"/>
            <a:ext cx="2592288" cy="252028"/>
            <a:chOff x="467544" y="368660"/>
            <a:chExt cx="2592288" cy="25202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67544" y="368660"/>
              <a:ext cx="2592288" cy="25202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67544" y="368660"/>
              <a:ext cx="2592288" cy="25202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436096" y="1556792"/>
            <a:ext cx="2592288" cy="252028"/>
            <a:chOff x="467544" y="368660"/>
            <a:chExt cx="2592288" cy="25202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467544" y="368660"/>
              <a:ext cx="2592288" cy="25202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67544" y="368660"/>
              <a:ext cx="2592288" cy="25202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436096" y="2060848"/>
            <a:ext cx="2592288" cy="252028"/>
            <a:chOff x="467544" y="368660"/>
            <a:chExt cx="2592288" cy="25202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67544" y="368660"/>
              <a:ext cx="2592288" cy="25202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67544" y="368660"/>
              <a:ext cx="2592288" cy="25202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88864" y="2060848"/>
            <a:ext cx="2592288" cy="252028"/>
            <a:chOff x="467544" y="368660"/>
            <a:chExt cx="2592288" cy="252028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67544" y="368660"/>
              <a:ext cx="2592288" cy="25202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67544" y="368660"/>
              <a:ext cx="2592288" cy="25202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436096" y="2543966"/>
            <a:ext cx="2592288" cy="252028"/>
            <a:chOff x="467544" y="368660"/>
            <a:chExt cx="2592288" cy="252028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467544" y="368660"/>
              <a:ext cx="2592288" cy="25202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467544" y="368660"/>
              <a:ext cx="2592288" cy="25202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6434242" y="6393418"/>
            <a:ext cx="2197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[Radlinski et al. 2008]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589096" y="1736812"/>
            <a:ext cx="127807" cy="172870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860032" y="1736812"/>
            <a:ext cx="432048" cy="2232343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419872" y="2186862"/>
            <a:ext cx="360934" cy="284921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929190" y="2789588"/>
            <a:ext cx="362891" cy="1609093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Team Draft Interleaving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7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52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repeatCount="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3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4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4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4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8" dur="52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4000" autoRev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25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4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4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4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4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autoRev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8" dur="52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4000" autoRev="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3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40"/>
                            </p:stCondLst>
                            <p:childTnLst>
                              <p:par>
                                <p:cTn id="7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4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21" grpId="0" animBg="1"/>
      <p:bldP spid="18" grpId="0" animBg="1"/>
      <p:bldP spid="22" grpId="0" animBg="1"/>
      <p:bldP spid="23" grpId="0"/>
      <p:bldP spid="23" grpId="1"/>
      <p:bldP spid="25" grpId="0"/>
      <p:bldP spid="25" grpId="1"/>
      <p:bldP spid="25" grpId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Team Draft Interleaving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142984"/>
            <a:ext cx="4000528" cy="329320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Ranking A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latin typeface="Calibri" pitchFamily="34" charset="0"/>
              </a:rPr>
              <a:t>Napa Valley – The authority for lodging...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</a:t>
            </a:r>
          </a:p>
          <a:p>
            <a:pPr marL="342900" indent="-342900">
              <a:buAutoNum type="arabicPeriod" startAt="2"/>
            </a:pPr>
            <a:r>
              <a:rPr lang="en-GB" sz="1600" dirty="0" smtClean="0">
                <a:latin typeface="Calibri" pitchFamily="34" charset="0"/>
              </a:rPr>
              <a:t>Napa Valley Wineries - Plan your wine...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www.napavalley.com/wineries</a:t>
            </a:r>
          </a:p>
          <a:p>
            <a:pPr marL="342900" indent="-342900">
              <a:buAutoNum type="arabicPeriod" startAt="3"/>
            </a:pPr>
            <a:r>
              <a:rPr lang="en-GB" sz="1600" dirty="0" smtClean="0">
                <a:latin typeface="Calibri" pitchFamily="34" charset="0"/>
              </a:rPr>
              <a:t>Napa Valley College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www.napavalley.edu/homex.asp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4.	Been There | Tips | Napa Valley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www.ivebeenthere.co.uk/tips/16681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5.	Napa Valley Wineries and Wine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www.napavintners.com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6.	Napa Country, California – Wikipedia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en.wikipedia.org/wiki/</a:t>
            </a:r>
            <a:r>
              <a:rPr lang="en-GB" sz="1600" dirty="0" err="1" smtClean="0">
                <a:latin typeface="Calibri" pitchFamily="34" charset="0"/>
              </a:rPr>
              <a:t>Napa_Valley</a:t>
            </a:r>
            <a:endParaRPr lang="en-GB" sz="1600" dirty="0" smtClean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1142984"/>
            <a:ext cx="3929122" cy="329320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Ranking B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1.	Napa Country, California – Wikipedia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en.wikipedia.org/wiki/</a:t>
            </a:r>
            <a:r>
              <a:rPr lang="en-GB" sz="1600" dirty="0" err="1" smtClean="0">
                <a:latin typeface="Calibri" pitchFamily="34" charset="0"/>
              </a:rPr>
              <a:t>Napa_Valley</a:t>
            </a:r>
            <a:endParaRPr lang="en-GB" sz="1600" dirty="0" smtClean="0">
              <a:latin typeface="Calibri" pitchFamily="34" charset="0"/>
            </a:endParaRP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2.	Napa Valley – The authority for lodging...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3.	Napa: The Story of an American Eden...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books.google.co.uk/</a:t>
            </a:r>
            <a:r>
              <a:rPr lang="en-GB" sz="1600" dirty="0" err="1" smtClean="0">
                <a:latin typeface="Calibri" pitchFamily="34" charset="0"/>
              </a:rPr>
              <a:t>books?isbn</a:t>
            </a:r>
            <a:r>
              <a:rPr lang="en-GB" sz="1600" dirty="0" smtClean="0">
                <a:latin typeface="Calibri" pitchFamily="34" charset="0"/>
              </a:rPr>
              <a:t>=...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4.	Napa Valley Hotels – Bed and Breakfast...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www.napalinks.com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5.	NapaValley.org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www.napavalley.org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6.	The Napa Valley Marathon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www.napavalleymarathon.org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8000" y="3143248"/>
            <a:ext cx="4000528" cy="3714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587419" y="3465513"/>
            <a:ext cx="3979917" cy="33924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588653" y="3966693"/>
            <a:ext cx="3979571" cy="9401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586507" y="5368343"/>
            <a:ext cx="3979571" cy="5301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584361" y="6387921"/>
            <a:ext cx="3979571" cy="4700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84615" y="3143248"/>
            <a:ext cx="4000528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Presented Ranking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latin typeface="Calibri" pitchFamily="34" charset="0"/>
              </a:rPr>
              <a:t>Napa Valley – The authority for lodging...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2.	Napa Country, California – Wikipedia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en.wikipedia.org/wiki/</a:t>
            </a:r>
            <a:r>
              <a:rPr lang="en-GB" sz="1600" dirty="0" err="1" smtClean="0">
                <a:latin typeface="Calibri" pitchFamily="34" charset="0"/>
              </a:rPr>
              <a:t>Napa_Valley</a:t>
            </a:r>
            <a:endParaRPr lang="en-GB" sz="1600" dirty="0" smtClean="0">
              <a:latin typeface="Calibri" pitchFamily="34" charset="0"/>
            </a:endParaRP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3.	Napa: The Story of an American Eden...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books.google.co.uk/</a:t>
            </a:r>
            <a:r>
              <a:rPr lang="en-GB" sz="1600" dirty="0" err="1" smtClean="0">
                <a:latin typeface="Calibri" pitchFamily="34" charset="0"/>
              </a:rPr>
              <a:t>books?isbn</a:t>
            </a:r>
            <a:r>
              <a:rPr lang="en-GB" sz="1600" dirty="0" smtClean="0">
                <a:latin typeface="Calibri" pitchFamily="34" charset="0"/>
              </a:rPr>
              <a:t>=...</a:t>
            </a:r>
          </a:p>
          <a:p>
            <a:pPr marL="342900" indent="-342900">
              <a:buAutoNum type="arabicPeriod" startAt="4"/>
            </a:pPr>
            <a:r>
              <a:rPr lang="en-GB" sz="1600" dirty="0" smtClean="0">
                <a:latin typeface="Calibri" pitchFamily="34" charset="0"/>
              </a:rPr>
              <a:t>Napa Valley Wineries – Plan your wine...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www.napavalley.com/wineries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5.	Napa Valley Hotels – Bed and Breakfast...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www.napalinks.com </a:t>
            </a:r>
          </a:p>
          <a:p>
            <a:pPr marL="342900" indent="-342900">
              <a:buAutoNum type="arabicPeriod" startAt="6"/>
            </a:pPr>
            <a:r>
              <a:rPr lang="en-GB" sz="1600" dirty="0" smtClean="0">
                <a:latin typeface="Calibri" pitchFamily="34" charset="0"/>
              </a:rPr>
              <a:t>Napa </a:t>
            </a:r>
            <a:r>
              <a:rPr lang="en-GB" sz="1600" dirty="0" err="1" smtClean="0">
                <a:latin typeface="Calibri" pitchFamily="34" charset="0"/>
              </a:rPr>
              <a:t>Balley</a:t>
            </a:r>
            <a:r>
              <a:rPr lang="en-GB" sz="1600" dirty="0" smtClean="0">
                <a:latin typeface="Calibri" pitchFamily="34" charset="0"/>
              </a:rPr>
              <a:t> College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www.napavalley.edu/homex.asp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7	NapaValley.org</a:t>
            </a: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	www.napavalley.org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71736" y="5398784"/>
            <a:ext cx="4000528" cy="483856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563785" y="3429000"/>
            <a:ext cx="4000528" cy="500066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Explosion 1 26"/>
          <p:cNvSpPr/>
          <p:nvPr/>
        </p:nvSpPr>
        <p:spPr>
          <a:xfrm>
            <a:off x="7234590" y="4484970"/>
            <a:ext cx="1679598" cy="912825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Tie!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Explosion 1 18"/>
          <p:cNvSpPr/>
          <p:nvPr/>
        </p:nvSpPr>
        <p:spPr>
          <a:xfrm rot="-1200000">
            <a:off x="6357950" y="5072074"/>
            <a:ext cx="1143008" cy="78581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Click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Explosion 1 19"/>
          <p:cNvSpPr/>
          <p:nvPr/>
        </p:nvSpPr>
        <p:spPr>
          <a:xfrm rot="-1200000">
            <a:off x="6314991" y="3172143"/>
            <a:ext cx="1143008" cy="78581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Click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34242" y="6393418"/>
            <a:ext cx="2197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[Radlinski et al. 2008]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0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Scoring Interleaved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Clicks credited to “owner” of result</a:t>
            </a:r>
          </a:p>
          <a:p>
            <a:pPr lvl="1"/>
            <a:r>
              <a:rPr lang="en-US" sz="2400" dirty="0" smtClean="0"/>
              <a:t>Ranking r</a:t>
            </a:r>
            <a:r>
              <a:rPr lang="en-US" sz="2400" baseline="-25000" dirty="0" smtClean="0"/>
              <a:t>1</a:t>
            </a:r>
          </a:p>
          <a:p>
            <a:pPr lvl="1"/>
            <a:r>
              <a:rPr lang="en-US" sz="2400" dirty="0" smtClean="0"/>
              <a:t>Ranking r</a:t>
            </a:r>
            <a:r>
              <a:rPr lang="en-US" sz="2400" baseline="-25000" dirty="0" smtClean="0"/>
              <a:t>2</a:t>
            </a:r>
          </a:p>
          <a:p>
            <a:pPr lvl="1"/>
            <a:r>
              <a:rPr lang="en-US" sz="2400" dirty="0" smtClean="0"/>
              <a:t>Shared</a:t>
            </a:r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pPr lvl="1"/>
            <a:endParaRPr lang="en-US" sz="1000" dirty="0" smtClean="0"/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pPr lvl="1"/>
            <a:endParaRPr lang="en-US" sz="1000" dirty="0" smtClean="0"/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pPr marL="457200" lvl="1" indent="0">
              <a:buNone/>
            </a:pPr>
            <a:endParaRPr lang="en-US" sz="1000" dirty="0" smtClean="0"/>
          </a:p>
          <a:p>
            <a:pPr lvl="1"/>
            <a:endParaRPr lang="en-US" sz="1000" dirty="0" smtClean="0"/>
          </a:p>
          <a:p>
            <a:pPr lvl="1"/>
            <a:r>
              <a:rPr lang="en-US" sz="2400" dirty="0" smtClean="0"/>
              <a:t>A &amp; B share top K results when they have identical results at each rank 1…K</a:t>
            </a:r>
          </a:p>
          <a:p>
            <a:pPr lvl="1"/>
            <a:r>
              <a:rPr lang="en-US" sz="2400" dirty="0" smtClean="0"/>
              <a:t>Ranking with more credits wins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49038" y="2326868"/>
            <a:ext cx="497679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534240" y="3555818"/>
            <a:ext cx="497679" cy="4608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549038" y="4170292"/>
            <a:ext cx="497679" cy="4608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544272" y="2941343"/>
            <a:ext cx="497679" cy="4608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442365" y="2328368"/>
            <a:ext cx="497679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427567" y="3557318"/>
            <a:ext cx="497679" cy="4608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42365" y="4171792"/>
            <a:ext cx="497679" cy="4608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437599" y="2942843"/>
            <a:ext cx="497679" cy="4608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034218" y="2869088"/>
            <a:ext cx="497679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6019420" y="4098038"/>
            <a:ext cx="497679" cy="4608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6034218" y="4712512"/>
            <a:ext cx="497679" cy="4608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29452" y="3483563"/>
            <a:ext cx="497679" cy="4608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GB" dirty="0"/>
          </a:p>
        </p:txBody>
      </p:sp>
      <p:cxnSp>
        <p:nvCxnSpPr>
          <p:cNvPr id="22" name="Straight Arrow Connector 21"/>
          <p:cNvCxnSpPr>
            <a:endCxn id="17" idx="1"/>
          </p:cNvCxnSpPr>
          <p:nvPr/>
        </p:nvCxnSpPr>
        <p:spPr>
          <a:xfrm>
            <a:off x="5079651" y="2529624"/>
            <a:ext cx="954567" cy="569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7" idx="3"/>
          </p:cNvCxnSpPr>
          <p:nvPr/>
        </p:nvCxnSpPr>
        <p:spPr>
          <a:xfrm flipH="1">
            <a:off x="6531897" y="2529624"/>
            <a:ext cx="873831" cy="569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  <a:endCxn id="20" idx="1"/>
          </p:cNvCxnSpPr>
          <p:nvPr/>
        </p:nvCxnSpPr>
        <p:spPr>
          <a:xfrm>
            <a:off x="5041951" y="3171771"/>
            <a:ext cx="987501" cy="542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1"/>
            <a:endCxn id="20" idx="3"/>
          </p:cNvCxnSpPr>
          <p:nvPr/>
        </p:nvCxnSpPr>
        <p:spPr>
          <a:xfrm flipH="1">
            <a:off x="6527131" y="3173271"/>
            <a:ext cx="910468" cy="540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3"/>
            <a:endCxn id="18" idx="1"/>
          </p:cNvCxnSpPr>
          <p:nvPr/>
        </p:nvCxnSpPr>
        <p:spPr>
          <a:xfrm>
            <a:off x="5031919" y="3786246"/>
            <a:ext cx="987501" cy="542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9" idx="3"/>
          </p:cNvCxnSpPr>
          <p:nvPr/>
        </p:nvCxnSpPr>
        <p:spPr>
          <a:xfrm flipH="1">
            <a:off x="6531897" y="3833040"/>
            <a:ext cx="867535" cy="1109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23630" y="1849348"/>
            <a:ext cx="360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7500885" y="1853800"/>
            <a:ext cx="360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458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 users, Alice &amp; Bob </a:t>
            </a:r>
          </a:p>
          <a:p>
            <a:pPr lvl="1"/>
            <a:r>
              <a:rPr lang="en-US" sz="2000" dirty="0" smtClean="0"/>
              <a:t>Alice clicks a lot,   </a:t>
            </a:r>
          </a:p>
          <a:p>
            <a:pPr lvl="1"/>
            <a:r>
              <a:rPr lang="en-US" sz="2000" dirty="0" smtClean="0"/>
              <a:t>Bob clicks very little.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Two retrieval functions, 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&amp; r</a:t>
            </a:r>
            <a:r>
              <a:rPr lang="en-US" sz="2400" baseline="-25000" dirty="0" smtClean="0"/>
              <a:t>2</a:t>
            </a:r>
          </a:p>
          <a:p>
            <a:pPr lvl="1"/>
            <a:r>
              <a:rPr lang="en-US" sz="2000" dirty="0" smtClean="0"/>
              <a:t>r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&gt; r</a:t>
            </a:r>
            <a:r>
              <a:rPr lang="en-US" sz="2000" baseline="-25000" dirty="0" smtClean="0"/>
              <a:t>2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Two ways of evaluating:</a:t>
            </a:r>
          </a:p>
          <a:p>
            <a:pPr lvl="1"/>
            <a:r>
              <a:rPr lang="en-US" sz="2000" dirty="0" smtClean="0"/>
              <a:t>Run r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&amp; r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 independently, measure absolute metrics</a:t>
            </a:r>
            <a:endParaRPr lang="en-US" sz="1600" dirty="0" smtClean="0"/>
          </a:p>
          <a:p>
            <a:pPr lvl="1"/>
            <a:r>
              <a:rPr lang="en-US" sz="2000" dirty="0" smtClean="0"/>
              <a:t>Interleave r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&amp; r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measure 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preference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need online evaluation?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Cranfield</a:t>
            </a:r>
            <a:r>
              <a:rPr lang="en-US" sz="2800" dirty="0" smtClean="0"/>
              <a:t> approach is </a:t>
            </a:r>
            <a:r>
              <a:rPr lang="en-US" sz="2800" dirty="0"/>
              <a:t>a good idea when</a:t>
            </a:r>
          </a:p>
          <a:p>
            <a:pPr lvl="1"/>
            <a:r>
              <a:rPr lang="en-US" sz="2400" dirty="0" smtClean="0"/>
              <a:t>Query set is representative of cases </a:t>
            </a:r>
            <a:r>
              <a:rPr lang="en-US" sz="2400" dirty="0"/>
              <a:t>that my research </a:t>
            </a:r>
            <a:r>
              <a:rPr lang="en-US" sz="2400" dirty="0" smtClean="0"/>
              <a:t>tries to </a:t>
            </a:r>
            <a:r>
              <a:rPr lang="en-US" sz="2400" dirty="0"/>
              <a:t>address</a:t>
            </a:r>
          </a:p>
          <a:p>
            <a:pPr lvl="1"/>
            <a:r>
              <a:rPr lang="en-US" sz="2400" dirty="0"/>
              <a:t>J</a:t>
            </a:r>
            <a:r>
              <a:rPr lang="en-US" sz="2400" dirty="0" smtClean="0"/>
              <a:t>udges </a:t>
            </a:r>
            <a:r>
              <a:rPr lang="en-US" sz="2400" dirty="0"/>
              <a:t>can give accurate judgments in my setting</a:t>
            </a:r>
          </a:p>
          <a:p>
            <a:pPr lvl="1"/>
            <a:r>
              <a:rPr lang="en-US" sz="2400" dirty="0"/>
              <a:t>I trust </a:t>
            </a:r>
            <a:r>
              <a:rPr lang="en-US" sz="2400" dirty="0" smtClean="0"/>
              <a:t>a particular </a:t>
            </a:r>
            <a:r>
              <a:rPr lang="en-US" sz="2400" dirty="0"/>
              <a:t>summary </a:t>
            </a:r>
            <a:r>
              <a:rPr lang="en-US" sz="2400" dirty="0" smtClean="0"/>
              <a:t>value (e.g., MAP</a:t>
            </a:r>
            <a:r>
              <a:rPr lang="en-US" sz="2400" dirty="0"/>
              <a:t>, NDCG, </a:t>
            </a:r>
            <a:r>
              <a:rPr lang="en-US" sz="2400" dirty="0" smtClean="0"/>
              <a:t>ERR) </a:t>
            </a:r>
            <a:r>
              <a:rPr lang="en-US" sz="2400" dirty="0"/>
              <a:t>to accurately reflects my </a:t>
            </a:r>
            <a:r>
              <a:rPr lang="en-US" sz="2400" dirty="0" smtClean="0"/>
              <a:t>users’ perceptions</a:t>
            </a:r>
          </a:p>
          <a:p>
            <a:pPr lvl="1"/>
            <a:endParaRPr lang="en-US" sz="1800" dirty="0" smtClean="0"/>
          </a:p>
          <a:p>
            <a:r>
              <a:rPr lang="en-US" sz="2800" dirty="0" smtClean="0"/>
              <a:t>If these aren’t the case: </a:t>
            </a:r>
            <a:r>
              <a:rPr lang="en-US" sz="2800" dirty="0"/>
              <a:t>E</a:t>
            </a:r>
            <a:r>
              <a:rPr lang="en-US" sz="2800" dirty="0" smtClean="0"/>
              <a:t>ven if my approach is valid, the number might not go up</a:t>
            </a:r>
          </a:p>
          <a:p>
            <a:pPr lvl="1"/>
            <a:r>
              <a:rPr lang="en-US" sz="2400" dirty="0" smtClean="0"/>
              <a:t>Or worse: The number might go up despite my approach producing worse rankings in practice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53243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Two users, Alice &amp; Bob </a:t>
            </a:r>
          </a:p>
          <a:p>
            <a:pPr lvl="1"/>
            <a:r>
              <a:rPr lang="en-US" sz="2000" dirty="0"/>
              <a:t>Alice clicks a lot,   </a:t>
            </a:r>
          </a:p>
          <a:p>
            <a:pPr lvl="1"/>
            <a:r>
              <a:rPr lang="en-US" sz="2000" dirty="0"/>
              <a:t>Bob clicks </a:t>
            </a:r>
            <a:r>
              <a:rPr lang="en-US" sz="2000"/>
              <a:t>very little</a:t>
            </a:r>
            <a:r>
              <a:rPr lang="en-US" sz="2000" smtClean="0"/>
              <a:t>.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Two retrieval functions, r</a:t>
            </a:r>
            <a:r>
              <a:rPr lang="en-US" sz="2400" baseline="-25000" dirty="0"/>
              <a:t>1</a:t>
            </a:r>
            <a:r>
              <a:rPr lang="en-US" sz="2400" dirty="0"/>
              <a:t> &amp; r</a:t>
            </a:r>
            <a:r>
              <a:rPr lang="en-US" sz="2400" baseline="-25000" dirty="0"/>
              <a:t>2</a:t>
            </a:r>
          </a:p>
          <a:p>
            <a:pPr lvl="1"/>
            <a:r>
              <a:rPr lang="en-US" sz="2000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 &gt; r</a:t>
            </a:r>
            <a:r>
              <a:rPr lang="en-US" sz="2000" baseline="-25000" dirty="0"/>
              <a:t>2</a:t>
            </a:r>
          </a:p>
          <a:p>
            <a:pPr lvl="1"/>
            <a:endParaRPr lang="en-US" sz="2000" dirty="0"/>
          </a:p>
          <a:p>
            <a:r>
              <a:rPr lang="en-US" sz="2400" dirty="0"/>
              <a:t>Two ways of evaluating:</a:t>
            </a:r>
          </a:p>
          <a:p>
            <a:pPr lvl="1"/>
            <a:r>
              <a:rPr lang="en-US" sz="2000" dirty="0"/>
              <a:t>Run r</a:t>
            </a:r>
            <a:r>
              <a:rPr lang="en-US" sz="2000" baseline="-25000" dirty="0"/>
              <a:t>1</a:t>
            </a:r>
            <a:r>
              <a:rPr lang="en-US" sz="2000" dirty="0"/>
              <a:t> &amp; r</a:t>
            </a:r>
            <a:r>
              <a:rPr lang="en-US" sz="2000" baseline="-25000" dirty="0"/>
              <a:t>2 </a:t>
            </a:r>
            <a:r>
              <a:rPr lang="en-US" sz="2000" dirty="0"/>
              <a:t> independently, measure absolute metrics</a:t>
            </a:r>
            <a:endParaRPr lang="en-US" sz="1600" dirty="0"/>
          </a:p>
          <a:p>
            <a:pPr lvl="1"/>
            <a:r>
              <a:rPr lang="en-US" sz="2000" dirty="0"/>
              <a:t>Interleave r</a:t>
            </a:r>
            <a:r>
              <a:rPr lang="en-US" sz="2000" baseline="-25000" dirty="0"/>
              <a:t>1</a:t>
            </a:r>
            <a:r>
              <a:rPr lang="en-US" sz="2000" dirty="0"/>
              <a:t> &amp; r</a:t>
            </a:r>
            <a:r>
              <a:rPr lang="en-US" sz="2000" baseline="-25000" dirty="0"/>
              <a:t>2</a:t>
            </a:r>
            <a:r>
              <a:rPr lang="en-US" sz="2000" dirty="0"/>
              <a:t>, measure </a:t>
            </a:r>
            <a:r>
              <a:rPr lang="en-US" sz="2000" dirty="0" err="1"/>
              <a:t>pairwise</a:t>
            </a:r>
            <a:r>
              <a:rPr lang="en-US" sz="2000" dirty="0"/>
              <a:t> preference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Absolute metrics: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pPr lvl="1">
              <a:buNone/>
            </a:pPr>
            <a:r>
              <a:rPr lang="en-US" dirty="0" smtClean="0"/>
              <a:t>Higher chance of falsely</a:t>
            </a:r>
          </a:p>
          <a:p>
            <a:pPr lvl="1">
              <a:buNone/>
            </a:pPr>
            <a:r>
              <a:rPr lang="en-US" dirty="0" smtClean="0"/>
              <a:t>concluding that r</a:t>
            </a:r>
            <a:r>
              <a:rPr lang="en-US" baseline="-25000" dirty="0" smtClean="0"/>
              <a:t>2 </a:t>
            </a:r>
            <a:r>
              <a:rPr lang="en-US" dirty="0" smtClean="0"/>
              <a:t>&gt; r</a:t>
            </a:r>
            <a:r>
              <a:rPr lang="en-US" baseline="-25000" dirty="0" smtClean="0"/>
              <a:t>1</a:t>
            </a:r>
          </a:p>
          <a:p>
            <a:endParaRPr lang="en-US" sz="1000" b="1" dirty="0" smtClean="0"/>
          </a:p>
          <a:p>
            <a:r>
              <a:rPr lang="en-US" b="1" dirty="0" smtClean="0"/>
              <a:t>Interleaving:</a:t>
            </a:r>
          </a:p>
          <a:p>
            <a:pPr lvl="1"/>
            <a:endParaRPr lang="en-US" sz="2000" baseline="-25000" dirty="0" smtClean="0"/>
          </a:p>
          <a:p>
            <a:pPr lvl="1"/>
            <a:endParaRPr lang="en-US" sz="2000" baseline="-25000" dirty="0" smtClean="0"/>
          </a:p>
          <a:p>
            <a:pPr lvl="1"/>
            <a:endParaRPr lang="en-US" sz="2000" baseline="-25000" dirty="0" smtClean="0"/>
          </a:p>
          <a:p>
            <a:endParaRPr lang="en-US" baseline="-25000" dirty="0" smtClean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486400" y="2087880"/>
          <a:ext cx="2667001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799"/>
                <a:gridCol w="1066800"/>
                <a:gridCol w="9144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 </a:t>
                      </a:r>
                      <a:r>
                        <a:rPr lang="en-US" dirty="0" err="1" smtClean="0"/>
                        <a:t>Func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#clicks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81600" y="4907280"/>
          <a:ext cx="335280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874"/>
                <a:gridCol w="1322127"/>
                <a:gridCol w="1345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#clicks</a:t>
                      </a:r>
                      <a:r>
                        <a:rPr lang="en-US" baseline="0" dirty="0" smtClean="0"/>
                        <a:t> on r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#clicks on r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Challenges (Calibration)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No longer need to calibrate </a:t>
            </a:r>
            <a:r>
              <a:rPr lang="en-US" dirty="0" err="1"/>
              <a:t>clickthrough</a:t>
            </a:r>
            <a:r>
              <a:rPr lang="en-US" dirty="0"/>
              <a:t> rate </a:t>
            </a:r>
          </a:p>
          <a:p>
            <a:pPr lvl="1"/>
            <a:r>
              <a:rPr lang="en-US" dirty="0"/>
              <a:t>across </a:t>
            </a:r>
            <a:r>
              <a:rPr lang="en-US"/>
              <a:t>users </a:t>
            </a:r>
            <a:r>
              <a:rPr lang="en-US" dirty="0"/>
              <a:t>or</a:t>
            </a:r>
            <a:r>
              <a:rPr lang="en-US"/>
              <a:t> across </a:t>
            </a:r>
            <a:r>
              <a:rPr lang="en-US" smtClean="0"/>
              <a:t>queries</a:t>
            </a:r>
            <a:endParaRPr lang="en-US" dirty="0"/>
          </a:p>
          <a:p>
            <a:endParaRPr lang="en-US" sz="1500" dirty="0"/>
          </a:p>
          <a:p>
            <a:r>
              <a:rPr lang="en-US" dirty="0"/>
              <a:t>More </a:t>
            </a:r>
            <a:r>
              <a:rPr lang="en-US" b="1" dirty="0"/>
              <a:t>sensitive</a:t>
            </a:r>
          </a:p>
          <a:p>
            <a:pPr lvl="1"/>
            <a:r>
              <a:rPr lang="en-US" dirty="0"/>
              <a:t>Fewer queries to achieve statistical significance</a:t>
            </a:r>
          </a:p>
          <a:p>
            <a:pPr lvl="1">
              <a:buNone/>
            </a:pPr>
            <a:endParaRPr lang="en-US" dirty="0"/>
          </a:p>
          <a:p>
            <a:endParaRPr lang="en-US" sz="10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724400"/>
            <a:ext cx="2756459" cy="180203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6096000"/>
            <a:ext cx="4579587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Will see empirical evaluations later.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Challenges (Presentation Bias)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Interleaved ranking preserves rank fairness</a:t>
            </a:r>
          </a:p>
          <a:p>
            <a:pPr lvl="1"/>
            <a:r>
              <a:rPr lang="en-US" dirty="0" smtClean="0"/>
              <a:t>Random clicker clicks on both rankings equally</a:t>
            </a:r>
          </a:p>
          <a:p>
            <a:pPr lvl="1"/>
            <a:r>
              <a:rPr lang="en-US" dirty="0" smtClean="0"/>
              <a:t>Biased clicker clicks on both rankings equally</a:t>
            </a:r>
          </a:p>
          <a:p>
            <a:pPr lvl="1"/>
            <a:endParaRPr lang="en-US" sz="1500" dirty="0" smtClean="0"/>
          </a:p>
          <a:p>
            <a:r>
              <a:rPr lang="en-US" dirty="0" smtClean="0"/>
              <a:t>More </a:t>
            </a:r>
            <a:r>
              <a:rPr lang="en-US" b="1" dirty="0" smtClean="0"/>
              <a:t>reliable</a:t>
            </a:r>
          </a:p>
          <a:p>
            <a:pPr lvl="1"/>
            <a:r>
              <a:rPr lang="en-US" dirty="0" smtClean="0"/>
              <a:t>More consistently identifies better ranking</a:t>
            </a:r>
          </a:p>
          <a:p>
            <a:pPr lvl="1"/>
            <a:endParaRPr lang="en-US" sz="10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724400"/>
            <a:ext cx="2756459" cy="180203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6096000"/>
            <a:ext cx="4579587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Will see empirical evaluations later.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 &amp; Drawbacks of Interleaving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sz="3000" dirty="0"/>
              <a:t>Benefits</a:t>
            </a:r>
          </a:p>
          <a:p>
            <a:pPr lvl="1"/>
            <a:r>
              <a:rPr lang="en-US" sz="2600" dirty="0" smtClean="0"/>
              <a:t>A </a:t>
            </a:r>
            <a:r>
              <a:rPr lang="en-US" sz="2600" dirty="0"/>
              <a:t>more direct way to elicit user preferences</a:t>
            </a:r>
          </a:p>
          <a:p>
            <a:pPr lvl="1"/>
            <a:r>
              <a:rPr lang="en-US" sz="2600" dirty="0"/>
              <a:t>A more direct way to perform retrieval evaluation</a:t>
            </a:r>
          </a:p>
          <a:p>
            <a:pPr lvl="1"/>
            <a:r>
              <a:rPr lang="en-US" sz="2600" dirty="0"/>
              <a:t>Deals with issues of position bias and calibration </a:t>
            </a:r>
          </a:p>
          <a:p>
            <a:pPr lvl="1"/>
            <a:endParaRPr lang="en-US" sz="1000" dirty="0"/>
          </a:p>
          <a:p>
            <a:r>
              <a:rPr lang="en-US" sz="3000" dirty="0"/>
              <a:t>Drawbacks</a:t>
            </a:r>
          </a:p>
          <a:p>
            <a:pPr lvl="1"/>
            <a:r>
              <a:rPr lang="en-US" sz="2600" dirty="0" smtClean="0"/>
              <a:t>Reusability: Can </a:t>
            </a:r>
            <a:r>
              <a:rPr lang="en-US" sz="2600" dirty="0"/>
              <a:t>only </a:t>
            </a:r>
            <a:r>
              <a:rPr lang="en-US" sz="2600" dirty="0" smtClean="0"/>
              <a:t>elicit </a:t>
            </a:r>
            <a:r>
              <a:rPr lang="en-US" sz="2600" dirty="0"/>
              <a:t>pairwise </a:t>
            </a:r>
            <a:r>
              <a:rPr lang="en-US" sz="2600" dirty="0" smtClean="0"/>
              <a:t>preferences for specific pairs of ranking functions</a:t>
            </a:r>
          </a:p>
          <a:p>
            <a:pPr lvl="2"/>
            <a:r>
              <a:rPr lang="en-US" sz="2200" dirty="0" smtClean="0"/>
              <a:t>Similar to some offline settings </a:t>
            </a:r>
            <a:r>
              <a:rPr lang="en-US" sz="1800" dirty="0" smtClean="0"/>
              <a:t>[</a:t>
            </a:r>
            <a:r>
              <a:rPr lang="en-US" sz="1800" dirty="0" err="1" smtClean="0"/>
              <a:t>Carterette</a:t>
            </a:r>
            <a:r>
              <a:rPr lang="en-US" sz="1800" dirty="0" smtClean="0"/>
              <a:t> &amp; </a:t>
            </a:r>
            <a:r>
              <a:rPr lang="en-US" sz="1800" dirty="0" err="1" smtClean="0"/>
              <a:t>Smucker</a:t>
            </a:r>
            <a:r>
              <a:rPr lang="en-US" sz="1800" dirty="0" smtClean="0"/>
              <a:t>, 2007]</a:t>
            </a:r>
          </a:p>
          <a:p>
            <a:pPr lvl="1"/>
            <a:r>
              <a:rPr lang="en-US" sz="2600" dirty="0" smtClean="0"/>
              <a:t>Benchmark: No </a:t>
            </a:r>
            <a:r>
              <a:rPr lang="en-US" sz="2600" dirty="0"/>
              <a:t>absolute number </a:t>
            </a:r>
            <a:r>
              <a:rPr lang="en-US" sz="2600" dirty="0" smtClean="0"/>
              <a:t>for benchmarking</a:t>
            </a:r>
            <a:endParaRPr lang="en-US" sz="2600" dirty="0"/>
          </a:p>
          <a:p>
            <a:pPr lvl="1"/>
            <a:r>
              <a:rPr lang="en-US" sz="2600" dirty="0" smtClean="0"/>
              <a:t>Interpretation: Unable </a:t>
            </a:r>
            <a:r>
              <a:rPr lang="en-US" sz="2600" dirty="0"/>
              <a:t>to interpret much at the document-</a:t>
            </a:r>
            <a:r>
              <a:rPr lang="en-US" sz="2600" dirty="0" smtClean="0"/>
              <a:t>level, or about user behavior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6567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Quantitative Analysis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Can we quantify how well Interleaving performs?</a:t>
            </a:r>
          </a:p>
          <a:p>
            <a:pPr lvl="1"/>
            <a:r>
              <a:rPr lang="en-US" sz="2400"/>
              <a:t>Compared </a:t>
            </a:r>
            <a:r>
              <a:rPr lang="en-US" sz="2400" smtClean="0"/>
              <a:t>with Absolute </a:t>
            </a:r>
            <a:r>
              <a:rPr lang="en-US" sz="2400" dirty="0"/>
              <a:t>Ranking-level Metrics</a:t>
            </a:r>
          </a:p>
          <a:p>
            <a:pPr lvl="1"/>
            <a:r>
              <a:rPr lang="en-US" sz="2400" dirty="0"/>
              <a:t>Compared</a:t>
            </a:r>
            <a:r>
              <a:rPr lang="en-US" sz="2400"/>
              <a:t> with </a:t>
            </a:r>
            <a:r>
              <a:rPr lang="en-US" sz="2400" smtClean="0"/>
              <a:t>Offline </a:t>
            </a:r>
            <a:r>
              <a:rPr lang="en-US" sz="2400" dirty="0"/>
              <a:t>Judgments</a:t>
            </a:r>
          </a:p>
          <a:p>
            <a:endParaRPr lang="en-US" sz="1600" dirty="0"/>
          </a:p>
          <a:p>
            <a:r>
              <a:rPr lang="en-US" sz="2800" dirty="0"/>
              <a:t>How</a:t>
            </a:r>
            <a:r>
              <a:rPr lang="en-US" sz="2800"/>
              <a:t> reliable is it? </a:t>
            </a:r>
            <a:endParaRPr lang="en-US" sz="2800" dirty="0"/>
          </a:p>
          <a:p>
            <a:pPr lvl="1"/>
            <a:r>
              <a:rPr lang="en-US" sz="2400" dirty="0"/>
              <a:t>Does Interleaving identify the better retrieval function?</a:t>
            </a:r>
          </a:p>
          <a:p>
            <a:pPr lvl="1"/>
            <a:endParaRPr lang="en-US" sz="500" dirty="0"/>
          </a:p>
          <a:p>
            <a:r>
              <a:rPr lang="en-US" sz="2800" dirty="0"/>
              <a:t>How</a:t>
            </a:r>
            <a:r>
              <a:rPr lang="en-US" sz="2800"/>
              <a:t> sensitive is it</a:t>
            </a:r>
            <a:r>
              <a:rPr lang="en-US" sz="2800" smtClean="0"/>
              <a:t>?</a:t>
            </a:r>
            <a:endParaRPr lang="en-US" sz="2800" dirty="0"/>
          </a:p>
          <a:p>
            <a:pPr lvl="1"/>
            <a:r>
              <a:rPr lang="en-US" sz="2400" dirty="0"/>
              <a:t>How much data is required to achieve a target p-value?</a:t>
            </a:r>
          </a:p>
          <a:p>
            <a:pPr lvl="1"/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505200" y="6324600"/>
            <a:ext cx="5515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[</a:t>
            </a:r>
            <a:r>
              <a:rPr lang="en-US" dirty="0" err="1" smtClean="0"/>
              <a:t>Radlinski</a:t>
            </a:r>
            <a:r>
              <a:rPr lang="en-US" dirty="0" smtClean="0"/>
              <a:t> et al. 2008; </a:t>
            </a:r>
            <a:r>
              <a:rPr lang="en-US" dirty="0" err="1" smtClean="0"/>
              <a:t>Chapelle</a:t>
            </a:r>
            <a:r>
              <a:rPr lang="en-US" dirty="0" smtClean="0"/>
              <a:t> et al. </a:t>
            </a:r>
            <a:r>
              <a:rPr lang="en-US" i="1" dirty="0" smtClean="0"/>
              <a:t>(under review)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Experimental Setup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Selected 4-6 pairs of ranking functions to compare</a:t>
            </a:r>
          </a:p>
          <a:p>
            <a:pPr lvl="1"/>
            <a:r>
              <a:rPr lang="en-US" sz="2400" dirty="0" smtClean="0"/>
              <a:t>Known retrieval quality, by construction or by judged evaluation</a:t>
            </a:r>
          </a:p>
          <a:p>
            <a:endParaRPr lang="en-US" sz="1600" dirty="0" smtClean="0"/>
          </a:p>
          <a:p>
            <a:r>
              <a:rPr lang="en-US" sz="2800" dirty="0" smtClean="0"/>
              <a:t>Collected click logs in two experimental conditions</a:t>
            </a:r>
          </a:p>
          <a:p>
            <a:pPr lvl="1"/>
            <a:r>
              <a:rPr lang="en-US" sz="2400" dirty="0" smtClean="0"/>
              <a:t>Each ranking function by itself to measure absolute metrics</a:t>
            </a:r>
          </a:p>
          <a:p>
            <a:pPr lvl="1"/>
            <a:r>
              <a:rPr lang="en-US" sz="2400" dirty="0" smtClean="0"/>
              <a:t>Interleaving of the two ranking functions</a:t>
            </a:r>
          </a:p>
          <a:p>
            <a:endParaRPr lang="en-US" sz="1600" dirty="0" smtClean="0"/>
          </a:p>
          <a:p>
            <a:r>
              <a:rPr lang="en-US" sz="2800" dirty="0" smtClean="0"/>
              <a:t>Three search platforms used</a:t>
            </a:r>
          </a:p>
          <a:p>
            <a:pPr lvl="1"/>
            <a:r>
              <a:rPr lang="en-US" sz="2400" dirty="0" smtClean="0"/>
              <a:t>arXiv.org</a:t>
            </a:r>
          </a:p>
          <a:p>
            <a:pPr lvl="1"/>
            <a:r>
              <a:rPr lang="en-US" sz="2400" dirty="0" smtClean="0"/>
              <a:t>Yahoo!</a:t>
            </a:r>
          </a:p>
          <a:p>
            <a:pPr lvl="1"/>
            <a:r>
              <a:rPr lang="en-US" sz="2400" dirty="0" smtClean="0"/>
              <a:t>Bing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05200" y="6324600"/>
            <a:ext cx="5515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[</a:t>
            </a:r>
            <a:r>
              <a:rPr lang="en-US" dirty="0" err="1" smtClean="0"/>
              <a:t>Radlinski</a:t>
            </a:r>
            <a:r>
              <a:rPr lang="en-US" dirty="0" smtClean="0"/>
              <a:t> et al. 2008; </a:t>
            </a:r>
            <a:r>
              <a:rPr lang="en-US" dirty="0" err="1" smtClean="0"/>
              <a:t>Chapelle</a:t>
            </a:r>
            <a:r>
              <a:rPr lang="en-US" dirty="0" smtClean="0"/>
              <a:t> et al. </a:t>
            </a:r>
            <a:r>
              <a:rPr lang="en-US" i="1" dirty="0" smtClean="0"/>
              <a:t>(under review)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Comparison with Absolute Metrics (Online)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6324600"/>
            <a:ext cx="5515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[</a:t>
            </a:r>
            <a:r>
              <a:rPr lang="en-US" dirty="0" err="1" smtClean="0"/>
              <a:t>Radlinski</a:t>
            </a:r>
            <a:r>
              <a:rPr lang="en-US" dirty="0" smtClean="0"/>
              <a:t> et al. 2008; </a:t>
            </a:r>
            <a:r>
              <a:rPr lang="en-US" dirty="0" err="1" smtClean="0"/>
              <a:t>Chapelle</a:t>
            </a:r>
            <a:r>
              <a:rPr lang="en-US" dirty="0" smtClean="0"/>
              <a:t> et al. </a:t>
            </a:r>
            <a:r>
              <a:rPr lang="en-US" i="1" dirty="0" smtClean="0"/>
              <a:t>(under review)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599" y="1172802"/>
            <a:ext cx="3962401" cy="33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4038600" cy="33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-102221" y="2418023"/>
            <a:ext cx="87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p-value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4495800"/>
            <a:ext cx="149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 set size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2381" y="5181600"/>
            <a:ext cx="4703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Experiments on arXiv.org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About 1000 queries per experiment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Interleaving is more sensitive and more reliable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0"/>
          </p:cNvCxnSpPr>
          <p:nvPr/>
        </p:nvCxnSpPr>
        <p:spPr>
          <a:xfrm rot="16200000" flipV="1">
            <a:off x="6808807" y="3478193"/>
            <a:ext cx="2057400" cy="28261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34200" y="4648200"/>
            <a:ext cx="2089226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Clicks@1 diverges in</a:t>
            </a:r>
          </a:p>
          <a:p>
            <a:r>
              <a:rPr lang="en-US" dirty="0" smtClean="0"/>
              <a:t>preference estimate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5000" y="5562600"/>
            <a:ext cx="2152512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Interleaving achieves</a:t>
            </a:r>
          </a:p>
          <a:p>
            <a:r>
              <a:rPr lang="en-US" dirty="0" smtClean="0"/>
              <a:t>significance faster</a:t>
            </a: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rot="16200000" flipV="1">
            <a:off x="5681628" y="4452972"/>
            <a:ext cx="1524000" cy="69525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31878" y="839824"/>
            <a:ext cx="1760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ArXiv.org Pair 1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2175" y="836685"/>
            <a:ext cx="178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ArXiv.org Pair 2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987695" y="2479105"/>
            <a:ext cx="253280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Agreement Probability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Comparison with Absolute Metrics (Online)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56238"/>
            <a:ext cx="4038600" cy="33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191147"/>
            <a:ext cx="4038600" cy="333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-102221" y="2418023"/>
            <a:ext cx="87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p-value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4495800"/>
            <a:ext cx="149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 set size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05200" y="6324600"/>
            <a:ext cx="5515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[</a:t>
            </a:r>
            <a:r>
              <a:rPr lang="en-US" dirty="0" err="1" smtClean="0"/>
              <a:t>Radlinski</a:t>
            </a:r>
            <a:r>
              <a:rPr lang="en-US" dirty="0" smtClean="0"/>
              <a:t> et al. 2008; </a:t>
            </a:r>
            <a:r>
              <a:rPr lang="en-US" dirty="0" err="1" smtClean="0"/>
              <a:t>Chapelle</a:t>
            </a:r>
            <a:r>
              <a:rPr lang="en-US" dirty="0" smtClean="0"/>
              <a:t> et al. </a:t>
            </a:r>
            <a:r>
              <a:rPr lang="en-US" i="1" dirty="0" smtClean="0"/>
              <a:t>(under review)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958011"/>
            <a:ext cx="921277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Experiments on Yahoo</a:t>
            </a:r>
            <a:r>
              <a:rPr lang="en-US" sz="2400"/>
              <a:t>!  (</a:t>
            </a:r>
            <a:r>
              <a:rPr lang="en-US" sz="2400" dirty="0"/>
              <a:t>much</a:t>
            </a:r>
            <a:r>
              <a:rPr lang="en-US" sz="2400"/>
              <a:t> smaller </a:t>
            </a:r>
            <a:r>
              <a:rPr lang="en-US" sz="2400" dirty="0"/>
              <a:t>differences </a:t>
            </a:r>
            <a:r>
              <a:rPr lang="en-US" sz="2400"/>
              <a:t>in </a:t>
            </a:r>
            <a:r>
              <a:rPr lang="en-US" sz="2400" smtClean="0"/>
              <a:t>relevance)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Large scale experiment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Interleaving is sensitive and more reliable  (~7K queries for significance)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31878" y="839824"/>
            <a:ext cx="1548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Yahoo! Pair 1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69782" y="836685"/>
            <a:ext cx="178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Yahoo! Pair 2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987695" y="2479105"/>
            <a:ext cx="253280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Agreement Probability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Comparative Summary</a:t>
            </a:r>
            <a:endParaRPr 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768948"/>
              </p:ext>
            </p:extLst>
          </p:nvPr>
        </p:nvGraphicFramePr>
        <p:xfrm>
          <a:off x="152400" y="914401"/>
          <a:ext cx="8991600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611090"/>
            <a:ext cx="7160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Comparison of arXiv.org </a:t>
            </a:r>
            <a:r>
              <a:rPr lang="en-US" sz="2400"/>
              <a:t>experiments </a:t>
            </a:r>
            <a:r>
              <a:rPr lang="en-US" sz="2400" smtClean="0"/>
              <a:t>with~</a:t>
            </a:r>
            <a:r>
              <a:rPr lang="en-US" sz="2400" dirty="0"/>
              <a:t>150 queries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Results on Yahoo! qualitatively similar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330821" y="2836605"/>
            <a:ext cx="87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p-value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05200" y="6324600"/>
            <a:ext cx="5515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[</a:t>
            </a:r>
            <a:r>
              <a:rPr lang="en-US" dirty="0" err="1" smtClean="0"/>
              <a:t>Radlinski</a:t>
            </a:r>
            <a:r>
              <a:rPr lang="en-US" dirty="0" smtClean="0"/>
              <a:t> et al. 2008; </a:t>
            </a:r>
            <a:r>
              <a:rPr lang="en-US" dirty="0" err="1" smtClean="0"/>
              <a:t>Chapelle</a:t>
            </a:r>
            <a:r>
              <a:rPr lang="en-US" dirty="0" smtClean="0"/>
              <a:t> et al. </a:t>
            </a:r>
            <a:r>
              <a:rPr lang="en-US" i="1" dirty="0" smtClean="0"/>
              <a:t>(under review)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Comparative Summary</a:t>
            </a:r>
            <a:endParaRPr 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84536"/>
              </p:ext>
            </p:extLst>
          </p:nvPr>
        </p:nvGraphicFramePr>
        <p:xfrm>
          <a:off x="762000" y="1280160"/>
          <a:ext cx="7571739" cy="3977640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2294192"/>
                <a:gridCol w="1238948"/>
                <a:gridCol w="1447800"/>
                <a:gridCol w="1219200"/>
                <a:gridCol w="13715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Consistent (weak)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Inconsistent (weak)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Consistent (strong)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Inconsistent (strong)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Abandonment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Clicks per Query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Clicks</a:t>
                      </a:r>
                      <a:r>
                        <a:rPr lang="en-US" baseline="0" dirty="0" smtClean="0"/>
                        <a:t> @ 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pSkip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Reciprocal Rank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 Reciprocal Rank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to First Click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to Last Click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Interleaving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5638800"/>
            <a:ext cx="3802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Comparison of arXiv.org experiments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Results on Yahoo! qualitatively similar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05200" y="6324600"/>
            <a:ext cx="5515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[</a:t>
            </a:r>
            <a:r>
              <a:rPr lang="en-US" dirty="0" err="1" smtClean="0"/>
              <a:t>Radlinski</a:t>
            </a:r>
            <a:r>
              <a:rPr lang="en-US" dirty="0" smtClean="0"/>
              <a:t> et al. 2008; </a:t>
            </a:r>
            <a:r>
              <a:rPr lang="en-US" dirty="0" err="1" smtClean="0"/>
              <a:t>Chapelle</a:t>
            </a:r>
            <a:r>
              <a:rPr lang="en-US" dirty="0" smtClean="0"/>
              <a:t> et al. </a:t>
            </a:r>
            <a:r>
              <a:rPr lang="en-US" i="1" dirty="0" smtClean="0"/>
              <a:t>(under review)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689" y="274638"/>
            <a:ext cx="8295408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Challenges with Offline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Do users and judges agree on relevance?</a:t>
            </a:r>
          </a:p>
          <a:p>
            <a:pPr lvl="1"/>
            <a:r>
              <a:rPr lang="en-US" sz="2400" dirty="0" smtClean="0"/>
              <a:t>Particularly difficult for personalized search</a:t>
            </a:r>
          </a:p>
          <a:p>
            <a:pPr lvl="1"/>
            <a:r>
              <a:rPr lang="en-US" sz="2400" dirty="0" smtClean="0"/>
              <a:t>Particularly difficult for specialized documents </a:t>
            </a:r>
          </a:p>
          <a:p>
            <a:pPr lvl="1"/>
            <a:endParaRPr lang="en-US" sz="1400" dirty="0"/>
          </a:p>
          <a:p>
            <a:r>
              <a:rPr lang="en-US" sz="2800" dirty="0" smtClean="0"/>
              <a:t>It’s expensive and slow to collect new data</a:t>
            </a:r>
            <a:endParaRPr lang="en-US" sz="2800" dirty="0"/>
          </a:p>
          <a:p>
            <a:pPr lvl="1"/>
            <a:r>
              <a:rPr lang="en-US" sz="2400" dirty="0" smtClean="0"/>
              <a:t>Cheaper crowdsourcing (this morning) is sometimes an alternative</a:t>
            </a:r>
          </a:p>
          <a:p>
            <a:pPr lvl="1"/>
            <a:endParaRPr lang="en-US" sz="1400" dirty="0"/>
          </a:p>
          <a:p>
            <a:r>
              <a:rPr lang="en-US" sz="2800" dirty="0" smtClean="0"/>
              <a:t>Ambiguous queries are particularly hard to judge realistically</a:t>
            </a:r>
          </a:p>
          <a:p>
            <a:pPr lvl="1"/>
            <a:r>
              <a:rPr lang="en-US" sz="2400" dirty="0" smtClean="0"/>
              <a:t>Which intent is most popular? Which others are important?</a:t>
            </a:r>
          </a:p>
          <a:p>
            <a:pPr lvl="1"/>
            <a:endParaRPr lang="en-US" sz="1400" dirty="0" smtClean="0"/>
          </a:p>
          <a:p>
            <a:r>
              <a:rPr lang="en-US" sz="2800" dirty="0" smtClean="0"/>
              <a:t>Judges need to correctly appreciate uncertainty</a:t>
            </a:r>
          </a:p>
          <a:p>
            <a:pPr lvl="1"/>
            <a:r>
              <a:rPr lang="en-US" sz="2400" dirty="0" smtClean="0"/>
              <a:t>If you want to diversify web results to satisfy multiple intents, how do judges know what is most likely to be relevant?</a:t>
            </a:r>
          </a:p>
          <a:p>
            <a:pPr lvl="1"/>
            <a:endParaRPr lang="en-US" sz="1400" dirty="0" smtClean="0"/>
          </a:p>
          <a:p>
            <a:r>
              <a:rPr lang="en-US" sz="2800" dirty="0" smtClean="0"/>
              <a:t>How do you identify when relevance changes?</a:t>
            </a:r>
          </a:p>
          <a:p>
            <a:pPr lvl="1"/>
            <a:r>
              <a:rPr lang="en-US" sz="2400" dirty="0" smtClean="0"/>
              <a:t>Temporal changes: Document changes; Query intent changes</a:t>
            </a:r>
          </a:p>
          <a:p>
            <a:pPr lvl="1"/>
            <a:endParaRPr lang="en-US" sz="1400" dirty="0" smtClean="0"/>
          </a:p>
          <a:p>
            <a:r>
              <a:rPr lang="en-US" sz="2800" dirty="0"/>
              <a:t>Summary aggregate score must agree with users </a:t>
            </a:r>
          </a:p>
          <a:p>
            <a:pPr lvl="1"/>
            <a:r>
              <a:rPr lang="en-US" sz="2400" dirty="0"/>
              <a:t>Do real users agree with MAP@1000? NDCG@5? </a:t>
            </a:r>
            <a:r>
              <a:rPr lang="en-US" sz="2400" dirty="0" smtClean="0"/>
              <a:t>ERR?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Choices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315931"/>
              </p:ext>
            </p:extLst>
          </p:nvPr>
        </p:nvGraphicFramePr>
        <p:xfrm>
          <a:off x="1691650" y="1527969"/>
          <a:ext cx="6096000" cy="4394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Absolute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Relative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Document Level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Click</a:t>
                      </a:r>
                      <a:r>
                        <a:rPr lang="en-US" baseline="0" dirty="0" smtClean="0"/>
                        <a:t> Rate, </a:t>
                      </a:r>
                    </a:p>
                    <a:p>
                      <a:pPr algn="ctr"/>
                      <a:r>
                        <a:rPr lang="en-US" baseline="0" dirty="0" smtClean="0"/>
                        <a:t>Cascade Model,</a:t>
                      </a:r>
                    </a:p>
                    <a:p>
                      <a:pPr algn="ctr"/>
                      <a:r>
                        <a:rPr lang="en-US" baseline="0" dirty="0" smtClean="0"/>
                        <a:t>…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Click/Skip,</a:t>
                      </a:r>
                    </a:p>
                    <a:p>
                      <a:pPr algn="ctr"/>
                      <a:r>
                        <a:rPr lang="en-US" dirty="0" err="1" smtClean="0"/>
                        <a:t>FairPairs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Ranking Level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Abandonment,</a:t>
                      </a:r>
                      <a:r>
                        <a:rPr lang="en-US" baseline="0" dirty="0" smtClean="0"/>
                        <a:t> Reciprocal Rank,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Time to Click, </a:t>
                      </a:r>
                      <a:r>
                        <a:rPr lang="en-US" baseline="0" dirty="0" err="1" smtClean="0"/>
                        <a:t>PSkip</a:t>
                      </a:r>
                      <a:r>
                        <a:rPr lang="en-US" baseline="0" dirty="0" smtClean="0"/>
                        <a:t>, </a:t>
                      </a:r>
                    </a:p>
                    <a:p>
                      <a:pPr algn="ctr"/>
                      <a:r>
                        <a:rPr lang="en-US" baseline="0" dirty="0" smtClean="0"/>
                        <a:t>…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Side by Side,</a:t>
                      </a:r>
                    </a:p>
                    <a:p>
                      <a:pPr algn="ctr"/>
                      <a:r>
                        <a:rPr lang="en-US" dirty="0" smtClean="0"/>
                        <a:t>Interleaving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Down Arrow Callout 3"/>
          <p:cNvSpPr/>
          <p:nvPr/>
        </p:nvSpPr>
        <p:spPr>
          <a:xfrm>
            <a:off x="5839354" y="203008"/>
            <a:ext cx="1843424" cy="1324961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Often more 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eliable &amp; sensitive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251475" y="2219253"/>
            <a:ext cx="1612996" cy="138256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70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Often more reusable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241532" y="4293105"/>
            <a:ext cx="1612996" cy="138256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70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Often what you actually want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3823109" y="3198572"/>
            <a:ext cx="1843424" cy="1094533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Best understood &amp; most reusable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4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</a:t>
            </a:r>
            <a:r>
              <a:rPr lang="en-US"/>
              <a:t> to </a:t>
            </a:r>
            <a:r>
              <a:rPr lang="en-US" smtClean="0"/>
              <a:t>Interleaving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Quantitatively compared </a:t>
            </a:r>
            <a:r>
              <a:rPr lang="en-US"/>
              <a:t>Interleaving </a:t>
            </a:r>
            <a:r>
              <a:rPr lang="en-US" dirty="0"/>
              <a:t>to</a:t>
            </a:r>
            <a:r>
              <a:rPr lang="en-US"/>
              <a:t> a number of </a:t>
            </a:r>
            <a:r>
              <a:rPr lang="en-US" smtClean="0"/>
              <a:t>absolute </a:t>
            </a:r>
            <a:r>
              <a:rPr lang="en-US" dirty="0"/>
              <a:t>online metrics</a:t>
            </a:r>
          </a:p>
          <a:p>
            <a:pPr lvl="1"/>
            <a:r>
              <a:rPr lang="en-US" dirty="0"/>
              <a:t>Interleaving</a:t>
            </a:r>
            <a:r>
              <a:rPr lang="en-US"/>
              <a:t> appears more </a:t>
            </a:r>
            <a:r>
              <a:rPr lang="en-US" smtClean="0"/>
              <a:t>reliable</a:t>
            </a:r>
            <a:endParaRPr lang="en-US" dirty="0"/>
          </a:p>
          <a:p>
            <a:pPr lvl="1"/>
            <a:r>
              <a:rPr lang="en-US" dirty="0"/>
              <a:t>Interleaving</a:t>
            </a:r>
            <a:r>
              <a:rPr lang="en-US"/>
              <a:t> appears more </a:t>
            </a:r>
            <a:r>
              <a:rPr lang="en-US" smtClean="0"/>
              <a:t>sensitive</a:t>
            </a:r>
            <a:endParaRPr lang="en-US" dirty="0"/>
          </a:p>
          <a:p>
            <a:endParaRPr lang="en-US" sz="1600" dirty="0"/>
          </a:p>
          <a:p>
            <a:r>
              <a:rPr lang="en-US" dirty="0"/>
              <a:t>What </a:t>
            </a:r>
            <a:r>
              <a:rPr lang="en-US"/>
              <a:t>about </a:t>
            </a:r>
            <a:r>
              <a:rPr lang="en-US" dirty="0"/>
              <a:t>relative</a:t>
            </a:r>
            <a:r>
              <a:rPr lang="en-US"/>
              <a:t> to offline </a:t>
            </a:r>
            <a:r>
              <a:rPr lang="en-US" dirty="0"/>
              <a:t>(expert) judgments?</a:t>
            </a:r>
          </a:p>
          <a:p>
            <a:pPr lvl="1"/>
            <a:r>
              <a:rPr lang="en-US" dirty="0"/>
              <a:t>Does Interleaving agree with experts?</a:t>
            </a:r>
          </a:p>
          <a:p>
            <a:pPr lvl="1"/>
            <a:r>
              <a:rPr lang="en-US"/>
              <a:t>How </a:t>
            </a:r>
            <a:r>
              <a:rPr lang="en-US" dirty="0"/>
              <a:t>many</a:t>
            </a:r>
            <a:r>
              <a:rPr lang="en-US"/>
              <a:t> clicks need to be observed relative to judged </a:t>
            </a:r>
            <a:r>
              <a:rPr lang="en-US" smtClean="0"/>
              <a:t>queries?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568" y="925794"/>
            <a:ext cx="6475632" cy="373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Calibration with Offline Judgments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829" y="6324600"/>
            <a:ext cx="6095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[</a:t>
            </a:r>
            <a:r>
              <a:rPr lang="en-US" dirty="0" err="1" smtClean="0"/>
              <a:t>Radlinski</a:t>
            </a:r>
            <a:r>
              <a:rPr lang="en-US" dirty="0" smtClean="0"/>
              <a:t> &amp; </a:t>
            </a:r>
            <a:r>
              <a:rPr lang="en-US" dirty="0" err="1" smtClean="0"/>
              <a:t>Craswell</a:t>
            </a:r>
            <a:r>
              <a:rPr lang="en-US" dirty="0" smtClean="0"/>
              <a:t> 2010;  </a:t>
            </a:r>
            <a:r>
              <a:rPr lang="en-US" dirty="0" err="1" smtClean="0"/>
              <a:t>Chapelle</a:t>
            </a:r>
            <a:r>
              <a:rPr lang="en-US" dirty="0" smtClean="0"/>
              <a:t> et al. </a:t>
            </a:r>
            <a:r>
              <a:rPr lang="en-US" i="1" dirty="0" smtClean="0"/>
              <a:t>(under review)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2381" y="4819471"/>
            <a:ext cx="66223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/>
              <a:t>Experiments </a:t>
            </a:r>
            <a:r>
              <a:rPr lang="en-US" sz="2000" dirty="0"/>
              <a:t>on Bing (large scale experiment)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/>
              <a:t>Plotted </a:t>
            </a:r>
            <a:r>
              <a:rPr lang="en-US" sz="2000" dirty="0"/>
              <a:t>interleaving preference </a:t>
            </a:r>
            <a:r>
              <a:rPr lang="en-US" sz="2000" dirty="0" err="1"/>
              <a:t>vs</a:t>
            </a:r>
            <a:r>
              <a:rPr lang="en-US" sz="2000" dirty="0"/>
              <a:t> NDCG difference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/>
              <a:t>Good </a:t>
            </a:r>
            <a:r>
              <a:rPr lang="en-US" sz="2000" dirty="0"/>
              <a:t>calibration between expert judgments and interleaving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/>
              <a:t>I.e</a:t>
            </a:r>
            <a:r>
              <a:rPr lang="en-US" sz="2000" dirty="0"/>
              <a:t>., magnitude preserving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6686550" cy="37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Comparison with Offline Judgments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829" y="6324600"/>
            <a:ext cx="6095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[</a:t>
            </a:r>
            <a:r>
              <a:rPr lang="en-US" dirty="0" err="1" smtClean="0"/>
              <a:t>Radlinski</a:t>
            </a:r>
            <a:r>
              <a:rPr lang="en-US" dirty="0" smtClean="0"/>
              <a:t> &amp; </a:t>
            </a:r>
            <a:r>
              <a:rPr lang="en-US" dirty="0" err="1" smtClean="0"/>
              <a:t>Craswell</a:t>
            </a:r>
            <a:r>
              <a:rPr lang="en-US" dirty="0" smtClean="0"/>
              <a:t> 2010;  </a:t>
            </a:r>
            <a:r>
              <a:rPr lang="en-US" dirty="0" err="1" smtClean="0"/>
              <a:t>Chapelle</a:t>
            </a:r>
            <a:r>
              <a:rPr lang="en-US" dirty="0" smtClean="0"/>
              <a:t> et al. </a:t>
            </a:r>
            <a:r>
              <a:rPr lang="en-US" i="1" dirty="0" smtClean="0"/>
              <a:t>(under review)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2381" y="4819471"/>
            <a:ext cx="8392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/>
              <a:t>Experiments </a:t>
            </a:r>
            <a:r>
              <a:rPr lang="en-US" sz="2000" dirty="0"/>
              <a:t>on Bing (large-scale experiment)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/>
              <a:t>Plotted </a:t>
            </a:r>
            <a:r>
              <a:rPr lang="en-US" sz="2000" dirty="0"/>
              <a:t>queries required </a:t>
            </a:r>
            <a:r>
              <a:rPr lang="en-US" sz="2000" dirty="0" err="1"/>
              <a:t>vs</a:t>
            </a:r>
            <a:r>
              <a:rPr lang="en-US" sz="2000" dirty="0"/>
              <a:t> expert judgments required (</a:t>
            </a:r>
            <a:r>
              <a:rPr lang="en-US" sz="2000"/>
              <a:t>for different </a:t>
            </a:r>
            <a:r>
              <a:rPr lang="en-US" sz="2000" smtClean="0"/>
              <a:t>p</a:t>
            </a:r>
            <a:r>
              <a:rPr lang="en-US" sz="2000" dirty="0"/>
              <a:t>-values)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/>
              <a:t>Linear </a:t>
            </a:r>
            <a:r>
              <a:rPr lang="en-US" sz="2000" dirty="0"/>
              <a:t>relationship between queries and expert judgments required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/>
              <a:t>One </a:t>
            </a:r>
            <a:r>
              <a:rPr lang="en-US" sz="2000" dirty="0"/>
              <a:t>expert judgment is worth ~10 queries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Summary of Ranking-Level Quantitative Analysis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045"/>
            <a:ext cx="8229600" cy="4830763"/>
          </a:xfrm>
        </p:spPr>
        <p:txBody>
          <a:bodyPr>
            <a:noAutofit/>
          </a:bodyPr>
          <a:lstStyle/>
          <a:p>
            <a:r>
              <a:rPr lang="en-US" sz="3000" dirty="0" smtClean="0"/>
              <a:t>Interleaving is reliable</a:t>
            </a:r>
          </a:p>
          <a:p>
            <a:pPr lvl="1"/>
            <a:r>
              <a:rPr lang="en-US" sz="2600" dirty="0" smtClean="0"/>
              <a:t>Consistent &amp; calibrated expert judgments</a:t>
            </a:r>
          </a:p>
          <a:p>
            <a:pPr lvl="1"/>
            <a:endParaRPr lang="en-US" sz="1000" dirty="0"/>
          </a:p>
          <a:p>
            <a:r>
              <a:rPr lang="en-US" sz="3000" dirty="0" smtClean="0"/>
              <a:t>Interleaving is sensitive</a:t>
            </a:r>
          </a:p>
          <a:p>
            <a:pPr lvl="1"/>
            <a:r>
              <a:rPr lang="en-US" sz="2600" dirty="0" smtClean="0"/>
              <a:t>Requires fewer queries to achieve significance</a:t>
            </a:r>
          </a:p>
          <a:p>
            <a:pPr lvl="1"/>
            <a:r>
              <a:rPr lang="en-US" sz="2600" dirty="0" smtClean="0"/>
              <a:t>For Bing:  1 judgment = ~10 queries</a:t>
            </a:r>
          </a:p>
          <a:p>
            <a:pPr lvl="1"/>
            <a:endParaRPr lang="en-US" sz="1000" dirty="0"/>
          </a:p>
          <a:p>
            <a:r>
              <a:rPr lang="en-US" sz="3000" dirty="0" smtClean="0"/>
              <a:t>Not easily reusable or interpretable</a:t>
            </a:r>
          </a:p>
          <a:p>
            <a:pPr lvl="1"/>
            <a:r>
              <a:rPr lang="en-US" sz="2600" dirty="0" smtClean="0"/>
              <a:t>Each evaluation requires new online experiment</a:t>
            </a:r>
          </a:p>
          <a:p>
            <a:pPr lvl="2"/>
            <a:r>
              <a:rPr lang="en-US" sz="2000" dirty="0" smtClean="0"/>
              <a:t>Similar limitation to methods for efficient offline evaluation, e.g., [</a:t>
            </a:r>
            <a:r>
              <a:rPr lang="en-US" sz="2000" dirty="0" err="1" smtClean="0"/>
              <a:t>Carterette</a:t>
            </a:r>
            <a:r>
              <a:rPr lang="en-US" sz="2000" dirty="0" smtClean="0"/>
              <a:t> et al. 2006; </a:t>
            </a:r>
            <a:r>
              <a:rPr lang="en-US" sz="2000" dirty="0" err="1" smtClean="0"/>
              <a:t>Carterette</a:t>
            </a:r>
            <a:r>
              <a:rPr lang="en-US" sz="2000" dirty="0" smtClean="0"/>
              <a:t> &amp; </a:t>
            </a:r>
            <a:r>
              <a:rPr lang="en-US" sz="2000" dirty="0" err="1" smtClean="0"/>
              <a:t>Smucker</a:t>
            </a:r>
            <a:r>
              <a:rPr lang="en-US" sz="2000" dirty="0" smtClean="0"/>
              <a:t> 2007]</a:t>
            </a:r>
          </a:p>
          <a:p>
            <a:pPr lvl="1"/>
            <a:r>
              <a:rPr lang="en-US" sz="2600" dirty="0" smtClean="0"/>
              <a:t>Hard to say more than Ranking A &gt; Ranking B</a:t>
            </a:r>
          </a:p>
        </p:txBody>
      </p:sp>
    </p:spTree>
    <p:extLst>
      <p:ext uri="{BB962C8B-B14F-4D97-AF65-F5344CB8AC3E}">
        <p14:creationId xmlns:p14="http://schemas.microsoft.com/office/powerpoint/2010/main" val="251994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In-Depth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1" y="1108364"/>
            <a:ext cx="8866909" cy="55556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Other usage patterns reflect more than relevance</a:t>
            </a:r>
          </a:p>
          <a:p>
            <a:pPr lvl="1"/>
            <a:r>
              <a:rPr lang="en-US" dirty="0" smtClean="0"/>
              <a:t>Click entropy for personalization </a:t>
            </a:r>
            <a:r>
              <a:rPr lang="en-US" sz="2000" dirty="0" smtClean="0"/>
              <a:t>[</a:t>
            </a:r>
            <a:r>
              <a:rPr lang="en-US" sz="2000" dirty="0" err="1" smtClean="0"/>
              <a:t>Teevan</a:t>
            </a:r>
            <a:r>
              <a:rPr lang="en-US" sz="2000" dirty="0" smtClean="0"/>
              <a:t> et al. 2008]</a:t>
            </a:r>
            <a:endParaRPr lang="en-US" sz="2000" dirty="0"/>
          </a:p>
          <a:p>
            <a:pPr lvl="1"/>
            <a:r>
              <a:rPr lang="en-US" dirty="0" err="1" smtClean="0"/>
              <a:t>Revisitations</a:t>
            </a:r>
            <a:r>
              <a:rPr lang="en-US" dirty="0" smtClean="0"/>
              <a:t> to detect “bookmarking” and long-term interests </a:t>
            </a:r>
            <a:r>
              <a:rPr lang="en-US" sz="2000" dirty="0" smtClean="0"/>
              <a:t>[Adar et al. 2008]</a:t>
            </a:r>
          </a:p>
          <a:p>
            <a:pPr lvl="1"/>
            <a:r>
              <a:rPr lang="en-US" dirty="0" smtClean="0"/>
              <a:t>Spikes in queries and clicks </a:t>
            </a:r>
            <a:r>
              <a:rPr lang="en-US" sz="2000" dirty="0"/>
              <a:t>[</a:t>
            </a:r>
            <a:r>
              <a:rPr lang="en-US" sz="2000" dirty="0" err="1" smtClean="0"/>
              <a:t>Kulkarni</a:t>
            </a:r>
            <a:r>
              <a:rPr lang="en-US" sz="2000" dirty="0" smtClean="0"/>
              <a:t> et al. 2011]</a:t>
            </a:r>
          </a:p>
          <a:p>
            <a:pPr lvl="1"/>
            <a:endParaRPr lang="en-US" sz="1700" dirty="0"/>
          </a:p>
          <a:p>
            <a:r>
              <a:rPr lang="en-US" dirty="0" smtClean="0"/>
              <a:t>This enables more detailed understanding of users</a:t>
            </a:r>
          </a:p>
          <a:p>
            <a:pPr lvl="1"/>
            <a:r>
              <a:rPr lang="en-US" dirty="0" smtClean="0"/>
              <a:t>Can design specific changes to better service such specific types of information needs</a:t>
            </a:r>
          </a:p>
          <a:p>
            <a:pPr lvl="1"/>
            <a:r>
              <a:rPr lang="en-US" dirty="0" smtClean="0"/>
              <a:t>Typically requires larger scale usage data</a:t>
            </a:r>
          </a:p>
          <a:p>
            <a:pPr lvl="1"/>
            <a:r>
              <a:rPr lang="en-US" dirty="0" smtClean="0"/>
              <a:t>Requires more careful experimental design</a:t>
            </a:r>
          </a:p>
          <a:p>
            <a:pPr lvl="1"/>
            <a:endParaRPr lang="en-US" dirty="0" smtClean="0"/>
          </a:p>
          <a:p>
            <a:r>
              <a:rPr lang="en-US" dirty="0"/>
              <a:t>Related tutorial: “Design of Large Scale Log Analysis </a:t>
            </a:r>
            <a:r>
              <a:rPr lang="en-US" dirty="0" smtClean="0"/>
              <a:t>Studies” by Dumais et al, at HCIC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9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Considered online versus offline evaluation</a:t>
            </a:r>
          </a:p>
          <a:p>
            <a:pPr lvl="1"/>
            <a:r>
              <a:rPr lang="en-US" dirty="0" smtClean="0"/>
              <a:t>Under which conditions is each better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With online data</a:t>
            </a:r>
          </a:p>
          <a:p>
            <a:pPr lvl="1"/>
            <a:r>
              <a:rPr lang="en-US" dirty="0" smtClean="0"/>
              <a:t>Compared absolute &amp; relative interpretations</a:t>
            </a:r>
          </a:p>
          <a:p>
            <a:pPr lvl="1"/>
            <a:r>
              <a:rPr lang="en-US" dirty="0" smtClean="0"/>
              <a:t>Compared document level &amp; ranking level interpretations</a:t>
            </a:r>
          </a:p>
          <a:p>
            <a:endParaRPr lang="en-US" dirty="0" smtClean="0"/>
          </a:p>
          <a:p>
            <a:r>
              <a:rPr lang="en-US" dirty="0" smtClean="0"/>
              <a:t>Part 2 will show you how to collect data and apply these methods yourself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9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Practical Online Retrieval Evaluation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Part 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Filip</a:t>
            </a:r>
            <a:r>
              <a:rPr lang="en-US" dirty="0" smtClean="0"/>
              <a:t> </a:t>
            </a:r>
            <a:r>
              <a:rPr lang="en-US" dirty="0" err="1" smtClean="0"/>
              <a:t>Radlinski</a:t>
            </a:r>
            <a:r>
              <a:rPr lang="en-US" dirty="0" smtClean="0"/>
              <a:t> (Microsoft)</a:t>
            </a:r>
          </a:p>
          <a:p>
            <a:r>
              <a:rPr lang="en-US" dirty="0" err="1" smtClean="0"/>
              <a:t>Yisong</a:t>
            </a:r>
            <a:r>
              <a:rPr lang="en-US" dirty="0" smtClean="0"/>
              <a:t> </a:t>
            </a:r>
            <a:r>
              <a:rPr lang="en-US" dirty="0" err="1" smtClean="0"/>
              <a:t>Yue</a:t>
            </a:r>
            <a:r>
              <a:rPr lang="en-US" dirty="0" smtClean="0"/>
              <a:t> (CMU)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4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Outline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70C0"/>
                </a:solidFill>
              </a:rPr>
              <a:t>Part 1 : Overview of Online Evaluation</a:t>
            </a:r>
          </a:p>
          <a:p>
            <a:pPr marL="0" indent="0">
              <a:buNone/>
            </a:pPr>
            <a:endParaRPr lang="en-US" sz="1900" dirty="0" smtClean="0"/>
          </a:p>
          <a:p>
            <a:r>
              <a:rPr lang="en-US" sz="2600" b="1" dirty="0" smtClean="0">
                <a:solidFill>
                  <a:srgbClr val="0070C0"/>
                </a:solidFill>
              </a:rPr>
              <a:t>Part 2: End-to-End, From Design to Analysis</a:t>
            </a:r>
          </a:p>
          <a:p>
            <a:pPr lvl="1"/>
            <a:r>
              <a:rPr lang="en-US" sz="2200" dirty="0" smtClean="0"/>
              <a:t>Setting up a search service</a:t>
            </a:r>
          </a:p>
          <a:p>
            <a:pPr lvl="1"/>
            <a:r>
              <a:rPr lang="en-US" sz="2200" dirty="0" smtClean="0"/>
              <a:t>Getting your own data</a:t>
            </a:r>
          </a:p>
          <a:p>
            <a:pPr lvl="1"/>
            <a:r>
              <a:rPr lang="en-US" sz="2200" dirty="0" smtClean="0"/>
              <a:t>Running online experiments</a:t>
            </a:r>
          </a:p>
          <a:p>
            <a:pPr marL="0" indent="0">
              <a:buNone/>
            </a:pPr>
            <a:endParaRPr lang="en-US" sz="1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600" dirty="0" smtClean="0"/>
              <a:t>			(Break during Part 2)</a:t>
            </a:r>
          </a:p>
          <a:p>
            <a:pPr marL="0" indent="0">
              <a:buNone/>
            </a:pPr>
            <a:endParaRPr lang="en-US" sz="1500" b="1" dirty="0" smtClean="0">
              <a:solidFill>
                <a:srgbClr val="0070C0"/>
              </a:solidFill>
            </a:endParaRPr>
          </a:p>
          <a:p>
            <a:r>
              <a:rPr lang="en-US" sz="2600" b="1" dirty="0" smtClean="0">
                <a:solidFill>
                  <a:srgbClr val="0070C0"/>
                </a:solidFill>
              </a:rPr>
              <a:t>Part 3: Open Problems in Click Evaluation</a:t>
            </a:r>
          </a:p>
          <a:p>
            <a:pPr marL="0" indent="0">
              <a:buNone/>
            </a:pPr>
            <a:endParaRPr lang="en-US" sz="1900" b="1" dirty="0" smtClean="0">
              <a:solidFill>
                <a:srgbClr val="0070C0"/>
              </a:solidFill>
            </a:endParaRPr>
          </a:p>
          <a:p>
            <a:r>
              <a:rPr lang="en-US" sz="2600" b="1" dirty="0" smtClean="0">
                <a:solidFill>
                  <a:srgbClr val="0070C0"/>
                </a:solidFill>
              </a:rPr>
              <a:t>Part 4: Connection to Optimization &amp; Learning</a:t>
            </a:r>
          </a:p>
        </p:txBody>
      </p:sp>
    </p:spTree>
    <p:extLst>
      <p:ext uri="{BB962C8B-B14F-4D97-AF65-F5344CB8AC3E}">
        <p14:creationId xmlns:p14="http://schemas.microsoft.com/office/powerpoint/2010/main" val="389856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902" y="986320"/>
            <a:ext cx="1632814" cy="1222796"/>
          </a:xfrm>
          <a:prstGeom prst="rect">
            <a:avLst/>
          </a:prstGeom>
        </p:spPr>
      </p:pic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8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Logo_60w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185" y="1957741"/>
            <a:ext cx="261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yahoo_logo_800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524000"/>
            <a:ext cx="25606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 descr="C:\Users\yyue\Desktop\amazon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3770" y="4545116"/>
            <a:ext cx="33766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3" descr="C:\Users\yyue\Desktop\bing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1143000"/>
            <a:ext cx="25146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4" descr="C:\Users\yyue\Desktop\netflix_4c_white_logo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3334371"/>
            <a:ext cx="1828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6" descr="C:\Users\yyue\Desktop\720px-US-NLM-PubMed-Logo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4680735"/>
            <a:ext cx="207168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2" descr="C:\Users\yyue\Desktop\twitter-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5715000"/>
            <a:ext cx="2686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9000" y="3962400"/>
            <a:ext cx="1676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86600" y="85725"/>
            <a:ext cx="1666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827338" y="2544763"/>
            <a:ext cx="3573462" cy="15700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88900" cap="flat" cmpd="sng">
            <a:solidFill>
              <a:schemeClr val="accent4">
                <a:lumMod val="75000"/>
              </a:schemeClr>
            </a:solidFill>
            <a:prstDash val="solid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dirty="0"/>
              <a:t>Information</a:t>
            </a:r>
          </a:p>
          <a:p>
            <a:pPr algn="ctr">
              <a:defRPr/>
            </a:pPr>
            <a:r>
              <a:rPr lang="en-US" sz="4800" dirty="0"/>
              <a:t>Systems</a:t>
            </a:r>
          </a:p>
        </p:txBody>
      </p:sp>
      <p:pic>
        <p:nvPicPr>
          <p:cNvPr id="18449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44411" y="5737432"/>
            <a:ext cx="29718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Explosion 2 19"/>
          <p:cNvSpPr/>
          <p:nvPr/>
        </p:nvSpPr>
        <p:spPr>
          <a:xfrm>
            <a:off x="1742149" y="1404632"/>
            <a:ext cx="5743839" cy="3850297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Your System!</a:t>
            </a:r>
            <a:endParaRPr lang="en-US" sz="5000" b="1" dirty="0">
              <a:solidFill>
                <a:schemeClr val="tx1"/>
              </a:solidFill>
            </a:endParaRPr>
          </a:p>
        </p:txBody>
      </p:sp>
      <p:pic>
        <p:nvPicPr>
          <p:cNvPr id="92162" name="Picture 2" descr="Facebook_pic_2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19" y="389060"/>
            <a:ext cx="1905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0" name="Picture 10" descr="MapQuest Logo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89" y="414210"/>
            <a:ext cx="20955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2" name="Picture 12" descr="http://ts1.mm.bing.net/images/thumbnail.aspx?q=957968355540&amp;id=fadd082f0e4f288bf3fb1bc3cd338cb6&amp;url=http%3a%2f%2fmatilugz.com%2fyoutube%2520logo%2520white%2520bgrd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943122"/>
            <a:ext cx="1699647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4" name="Picture 14" descr="http://itwofs.com/beastoftraal/wp-content/uploads/2010/11/technorati_logo_bigger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66" y="5282867"/>
            <a:ext cx="1485160" cy="148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07497" y="4959982"/>
            <a:ext cx="1427304" cy="77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9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Offline Evaluation</a:t>
            </a:r>
            <a:endParaRPr lang="en-US" dirty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20" y="1371600"/>
            <a:ext cx="75438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74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 Recipe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0.  Come up with a new retrieval algorithm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logging infrastructure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reranking infrastructure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Recruit some users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Wait for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Analyze Results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a paper</a:t>
            </a:r>
          </a:p>
        </p:txBody>
      </p:sp>
    </p:spTree>
    <p:extLst>
      <p:ext uri="{BB962C8B-B14F-4D97-AF65-F5344CB8AC3E}">
        <p14:creationId xmlns:p14="http://schemas.microsoft.com/office/powerpoint/2010/main" val="287081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User behavior we can record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3914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Queries &amp; results</a:t>
            </a:r>
          </a:p>
          <a:p>
            <a:pPr lvl="1"/>
            <a:r>
              <a:rPr lang="en-US" dirty="0"/>
              <a:t>Context as well: Which computer &amp; when</a:t>
            </a:r>
          </a:p>
          <a:p>
            <a:endParaRPr lang="en-US" dirty="0"/>
          </a:p>
          <a:p>
            <a:r>
              <a:rPr lang="en-US" dirty="0"/>
              <a:t>Clicks on results</a:t>
            </a:r>
          </a:p>
          <a:p>
            <a:pPr lvl="1"/>
            <a:r>
              <a:rPr lang="en-US" dirty="0"/>
              <a:t>Metadata: What order, </a:t>
            </a:r>
            <a:r>
              <a:rPr lang="en-US"/>
              <a:t>dwell </a:t>
            </a:r>
            <a:r>
              <a:rPr lang="en-US" smtClean="0"/>
              <a:t>time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same methods can be used to observe</a:t>
            </a:r>
          </a:p>
          <a:p>
            <a:pPr lvl="1"/>
            <a:r>
              <a:rPr lang="en-US" dirty="0"/>
              <a:t>Query reformulations   </a:t>
            </a:r>
          </a:p>
          <a:p>
            <a:pPr lvl="1"/>
            <a:r>
              <a:rPr lang="en-US" dirty="0"/>
              <a:t>Browsing of result site</a:t>
            </a:r>
          </a:p>
          <a:p>
            <a:endParaRPr lang="en-US" dirty="0"/>
          </a:p>
          <a:p>
            <a:r>
              <a:rPr lang="en-US" dirty="0"/>
              <a:t>With some more work</a:t>
            </a:r>
          </a:p>
          <a:p>
            <a:pPr lvl="1"/>
            <a:r>
              <a:rPr lang="en-US" dirty="0"/>
              <a:t>Mouse movements, text selection</a:t>
            </a:r>
            <a:r>
              <a:rPr lang="en-US"/>
              <a:t>, </a:t>
            </a:r>
            <a:r>
              <a:rPr lang="en-US" dirty="0"/>
              <a:t>tabs</a:t>
            </a:r>
            <a:r>
              <a:rPr lang="en-US"/>
              <a:t>, etc 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3614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Being the Search Engine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To get real data, we need real users</a:t>
            </a:r>
          </a:p>
          <a:p>
            <a:pPr lvl="1"/>
            <a:r>
              <a:rPr lang="en-US" dirty="0" smtClean="0"/>
              <a:t>Need to implement an IR system that people want to use …</a:t>
            </a:r>
          </a:p>
          <a:p>
            <a:pPr lvl="1"/>
            <a:r>
              <a:rPr lang="en-US" dirty="0" smtClean="0"/>
              <a:t>… without having to break their normal routine</a:t>
            </a:r>
          </a:p>
          <a:p>
            <a:pPr lvl="1"/>
            <a:r>
              <a:rPr lang="en-US" dirty="0" smtClean="0"/>
              <a:t>Then convince some people to actually do it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Real users &amp; data!</a:t>
            </a:r>
          </a:p>
          <a:p>
            <a:endParaRPr lang="en-US" dirty="0" smtClean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Make the system usable (hint: start by using it yourself)</a:t>
            </a:r>
          </a:p>
          <a:p>
            <a:pPr lvl="1"/>
            <a:r>
              <a:rPr lang="en-US" dirty="0" smtClean="0"/>
              <a:t>Effective data collection</a:t>
            </a:r>
          </a:p>
          <a:p>
            <a:pPr lvl="1"/>
            <a:r>
              <a:rPr lang="en-US" dirty="0" smtClean="0"/>
              <a:t>Make it easy to run evaluation experiments</a:t>
            </a:r>
          </a:p>
          <a:p>
            <a:pPr lvl="1"/>
            <a:r>
              <a:rPr lang="en-US" dirty="0" smtClean="0"/>
              <a:t>Important consideration: Privacy &amp; Human Subjects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925994" y="515721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942759" y="6350192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 spectrum of possible approaches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7543800" cy="452628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Web proxy</a:t>
            </a:r>
          </a:p>
          <a:p>
            <a:pPr lvl="1"/>
            <a:r>
              <a:rPr lang="en-US" dirty="0"/>
              <a:t>Intercept, record &amp; modify results before they get to the client</a:t>
            </a:r>
          </a:p>
          <a:p>
            <a:endParaRPr lang="en-US" dirty="0"/>
          </a:p>
          <a:p>
            <a:r>
              <a:rPr lang="en-US" b="1" dirty="0"/>
              <a:t>Browser toolbar</a:t>
            </a:r>
          </a:p>
          <a:p>
            <a:pPr lvl="1"/>
            <a:r>
              <a:rPr lang="en-US" dirty="0"/>
              <a:t>Intercept and modify the page the browser gets</a:t>
            </a:r>
          </a:p>
          <a:p>
            <a:endParaRPr lang="en-US" dirty="0"/>
          </a:p>
          <a:p>
            <a:r>
              <a:rPr lang="en-US" b="1" dirty="0"/>
              <a:t>Search engine on top of a public search API</a:t>
            </a:r>
          </a:p>
          <a:p>
            <a:pPr lvl="1"/>
            <a:r>
              <a:rPr lang="en-US" dirty="0"/>
              <a:t>Fetch results from a search API, build your own results page</a:t>
            </a:r>
          </a:p>
          <a:p>
            <a:pPr lvl="1"/>
            <a:r>
              <a:rPr lang="en-US" dirty="0"/>
              <a:t>Or</a:t>
            </a:r>
            <a:r>
              <a:rPr lang="en-US"/>
              <a:t> fetch results page like a proxy, but serve it yourself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Your own search engine</a:t>
            </a:r>
          </a:p>
          <a:p>
            <a:pPr lvl="1"/>
            <a:r>
              <a:rPr lang="en-US" dirty="0"/>
              <a:t>Many tools exist to get you most of the way there</a:t>
            </a:r>
          </a:p>
          <a:p>
            <a:pPr lvl="1"/>
            <a:r>
              <a:rPr lang="en-US" dirty="0"/>
              <a:t>Direct access to index, generate any rankings</a:t>
            </a:r>
          </a:p>
          <a:p>
            <a:pPr lvl="1"/>
            <a:r>
              <a:rPr lang="en-US" dirty="0"/>
              <a:t>Usually for a special collection: arXiv.org, </a:t>
            </a:r>
            <a:r>
              <a:rPr lang="en-US" dirty="0" err="1"/>
              <a:t>CiteSeer</a:t>
            </a:r>
            <a:r>
              <a:rPr lang="en-US" dirty="0"/>
              <a:t>, PubMed, …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38200" y="1371600"/>
            <a:ext cx="0" cy="4800600"/>
          </a:xfrm>
          <a:prstGeom prst="straightConnector1">
            <a:avLst/>
          </a:prstGeom>
          <a:ln w="123825" cap="flat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40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 spectrum of possible approaches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" y="1524000"/>
            <a:ext cx="0" cy="4800600"/>
          </a:xfrm>
          <a:prstGeom prst="straightConnector1">
            <a:avLst/>
          </a:prstGeom>
          <a:ln w="123825" cap="flat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086747"/>
              </p:ext>
            </p:extLst>
          </p:nvPr>
        </p:nvGraphicFramePr>
        <p:xfrm>
          <a:off x="838199" y="1905001"/>
          <a:ext cx="8077201" cy="419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584"/>
                <a:gridCol w="877411"/>
                <a:gridCol w="923109"/>
                <a:gridCol w="1307737"/>
                <a:gridCol w="923109"/>
                <a:gridCol w="846183"/>
                <a:gridCol w="1000035"/>
                <a:gridCol w="1000033"/>
              </a:tblGrid>
              <a:tr h="10422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Easy to get users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Easy on/off?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Easy to observe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Robust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Runs on …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 of work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Changes are easy</a:t>
                      </a:r>
                      <a:endParaRPr lang="en-US" dirty="0"/>
                    </a:p>
                  </a:txBody>
                  <a:tcPr anchor="ctr"/>
                </a:tc>
              </a:tr>
              <a:tr h="806387">
                <a:tc>
                  <a:txBody>
                    <a:bodyPr/>
                    <a:lstStyle/>
                    <a:p>
                      <a:r>
                        <a:rPr lang="en-US" smtClean="0"/>
                        <a:t>Proxy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web traffic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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3200" dirty="0"/>
                    </a:p>
                  </a:txBody>
                  <a:tcPr anchor="ctr"/>
                </a:tc>
              </a:tr>
              <a:tr h="729588">
                <a:tc>
                  <a:txBody>
                    <a:bodyPr/>
                    <a:lstStyle/>
                    <a:p>
                      <a:r>
                        <a:rPr lang="en-US" dirty="0" smtClean="0"/>
                        <a:t>Toolbar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Everything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client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/>
                        </a:rPr>
                        <a:t></a:t>
                      </a:r>
                      <a:endParaRPr lang="en-US" sz="20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  <a:tr h="806387">
                <a:tc>
                  <a:txBody>
                    <a:bodyPr/>
                    <a:lstStyle/>
                    <a:p>
                      <a:r>
                        <a:rPr lang="en-US" dirty="0" smtClean="0"/>
                        <a:t>Search API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Our queries</a:t>
                      </a:r>
                      <a:r>
                        <a:rPr lang="en-US" baseline="0" dirty="0" smtClean="0"/>
                        <a:t> &amp; clicks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/>
                        </a:rPr>
                        <a:t></a:t>
                      </a:r>
                      <a:endParaRPr lang="en-US" sz="20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3200" dirty="0"/>
                    </a:p>
                  </a:txBody>
                  <a:tcPr anchor="ctr"/>
                </a:tc>
              </a:tr>
              <a:tr h="806387">
                <a:tc>
                  <a:txBody>
                    <a:bodyPr/>
                    <a:lstStyle/>
                    <a:p>
                      <a:r>
                        <a:rPr lang="en-US" dirty="0" smtClean="0"/>
                        <a:t>Write an engine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Our queries</a:t>
                      </a:r>
                      <a:r>
                        <a:rPr lang="en-US" baseline="0" dirty="0" smtClean="0"/>
                        <a:t> &amp; clicks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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3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209800" y="3048000"/>
            <a:ext cx="555833" cy="1295400"/>
            <a:chOff x="2209800" y="3048000"/>
            <a:chExt cx="555833" cy="1295400"/>
          </a:xfrm>
        </p:grpSpPr>
        <p:sp>
          <p:nvSpPr>
            <p:cNvPr id="3" name="Rectangle 2"/>
            <p:cNvSpPr/>
            <p:nvPr/>
          </p:nvSpPr>
          <p:spPr>
            <a:xfrm>
              <a:off x="2209800" y="3048000"/>
              <a:ext cx="533400" cy="533400"/>
            </a:xfrm>
            <a:prstGeom prst="rect">
              <a:avLst/>
            </a:prstGeom>
            <a:solidFill>
              <a:srgbClr val="D0D8E8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32233" y="3810000"/>
              <a:ext cx="533400" cy="533400"/>
            </a:xfrm>
            <a:prstGeom prst="rect">
              <a:avLst/>
            </a:prstGeom>
            <a:solidFill>
              <a:srgbClr val="E9EDF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54409" y="3810000"/>
            <a:ext cx="603191" cy="2209800"/>
            <a:chOff x="3054409" y="3810000"/>
            <a:chExt cx="603191" cy="2209800"/>
          </a:xfrm>
        </p:grpSpPr>
        <p:sp>
          <p:nvSpPr>
            <p:cNvPr id="15" name="Rectangle 14"/>
            <p:cNvSpPr/>
            <p:nvPr/>
          </p:nvSpPr>
          <p:spPr>
            <a:xfrm>
              <a:off x="3054409" y="3810000"/>
              <a:ext cx="533400" cy="533400"/>
            </a:xfrm>
            <a:prstGeom prst="rect">
              <a:avLst/>
            </a:prstGeom>
            <a:solidFill>
              <a:srgbClr val="E9EDF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24200" y="4572000"/>
              <a:ext cx="533400" cy="533400"/>
            </a:xfrm>
            <a:prstGeom prst="rect">
              <a:avLst/>
            </a:prstGeom>
            <a:solidFill>
              <a:srgbClr val="D0D8E8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24200" y="5486400"/>
              <a:ext cx="533400" cy="533400"/>
            </a:xfrm>
            <a:prstGeom prst="rect">
              <a:avLst/>
            </a:prstGeom>
            <a:solidFill>
              <a:srgbClr val="E9EDF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34000" y="4648200"/>
            <a:ext cx="609600" cy="1325880"/>
            <a:chOff x="5334000" y="4648200"/>
            <a:chExt cx="609600" cy="1325880"/>
          </a:xfrm>
        </p:grpSpPr>
        <p:sp>
          <p:nvSpPr>
            <p:cNvPr id="25" name="Rectangle 24"/>
            <p:cNvSpPr/>
            <p:nvPr/>
          </p:nvSpPr>
          <p:spPr>
            <a:xfrm>
              <a:off x="5410200" y="4648200"/>
              <a:ext cx="533400" cy="533400"/>
            </a:xfrm>
            <a:prstGeom prst="rect">
              <a:avLst/>
            </a:prstGeom>
            <a:solidFill>
              <a:srgbClr val="D0D8E8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34000" y="5440680"/>
              <a:ext cx="533400" cy="533400"/>
            </a:xfrm>
            <a:prstGeom prst="rect">
              <a:avLst/>
            </a:prstGeom>
            <a:solidFill>
              <a:srgbClr val="E9EDF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72200" y="3116580"/>
            <a:ext cx="609600" cy="2887980"/>
            <a:chOff x="6172200" y="3116580"/>
            <a:chExt cx="609600" cy="2887980"/>
          </a:xfrm>
        </p:grpSpPr>
        <p:sp>
          <p:nvSpPr>
            <p:cNvPr id="17" name="Rectangle 16"/>
            <p:cNvSpPr/>
            <p:nvPr/>
          </p:nvSpPr>
          <p:spPr>
            <a:xfrm>
              <a:off x="6172200" y="3886200"/>
              <a:ext cx="609600" cy="533400"/>
            </a:xfrm>
            <a:prstGeom prst="rect">
              <a:avLst/>
            </a:prstGeom>
            <a:solidFill>
              <a:srgbClr val="E9EDF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72200" y="3116580"/>
              <a:ext cx="609600" cy="533400"/>
            </a:xfrm>
            <a:prstGeom prst="rect">
              <a:avLst/>
            </a:prstGeom>
            <a:solidFill>
              <a:srgbClr val="D0D8E8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72200" y="4648200"/>
              <a:ext cx="609600" cy="533400"/>
            </a:xfrm>
            <a:prstGeom prst="rect">
              <a:avLst/>
            </a:prstGeom>
            <a:solidFill>
              <a:srgbClr val="D0D8E8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72200" y="5471160"/>
              <a:ext cx="609600" cy="533400"/>
            </a:xfrm>
            <a:prstGeom prst="rect">
              <a:avLst/>
            </a:prstGeom>
            <a:solidFill>
              <a:srgbClr val="E9EDF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40"/>
          <p:cNvGrpSpPr/>
          <p:nvPr/>
        </p:nvGrpSpPr>
        <p:grpSpPr>
          <a:xfrm>
            <a:off x="7109461" y="3124200"/>
            <a:ext cx="685799" cy="2956560"/>
            <a:chOff x="7086600" y="3048000"/>
            <a:chExt cx="685799" cy="2956560"/>
          </a:xfrm>
        </p:grpSpPr>
        <p:sp>
          <p:nvSpPr>
            <p:cNvPr id="18" name="Rectangle 41"/>
            <p:cNvSpPr/>
            <p:nvPr/>
          </p:nvSpPr>
          <p:spPr>
            <a:xfrm>
              <a:off x="7086600" y="3817121"/>
              <a:ext cx="533400" cy="533400"/>
            </a:xfrm>
            <a:prstGeom prst="rect">
              <a:avLst/>
            </a:prstGeom>
            <a:solidFill>
              <a:srgbClr val="E9EDF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42"/>
            <p:cNvSpPr/>
            <p:nvPr/>
          </p:nvSpPr>
          <p:spPr>
            <a:xfrm>
              <a:off x="7162800" y="3048000"/>
              <a:ext cx="533400" cy="533400"/>
            </a:xfrm>
            <a:prstGeom prst="rect">
              <a:avLst/>
            </a:prstGeom>
            <a:solidFill>
              <a:srgbClr val="D0D8E8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43"/>
            <p:cNvSpPr/>
            <p:nvPr/>
          </p:nvSpPr>
          <p:spPr>
            <a:xfrm>
              <a:off x="7162800" y="4648200"/>
              <a:ext cx="533400" cy="533400"/>
            </a:xfrm>
            <a:prstGeom prst="rect">
              <a:avLst/>
            </a:prstGeom>
            <a:solidFill>
              <a:srgbClr val="D0D8E8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44"/>
            <p:cNvSpPr/>
            <p:nvPr/>
          </p:nvSpPr>
          <p:spPr>
            <a:xfrm>
              <a:off x="7086600" y="5471160"/>
              <a:ext cx="685799" cy="533400"/>
            </a:xfrm>
            <a:prstGeom prst="rect">
              <a:avLst/>
            </a:prstGeom>
            <a:solidFill>
              <a:srgbClr val="E9EDF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191500" y="3093720"/>
            <a:ext cx="571500" cy="2880360"/>
            <a:chOff x="8191500" y="3093720"/>
            <a:chExt cx="571500" cy="2880360"/>
          </a:xfrm>
        </p:grpSpPr>
        <p:sp>
          <p:nvSpPr>
            <p:cNvPr id="23" name="Rectangle 22"/>
            <p:cNvSpPr/>
            <p:nvPr/>
          </p:nvSpPr>
          <p:spPr>
            <a:xfrm>
              <a:off x="8229600" y="3093720"/>
              <a:ext cx="533400" cy="533400"/>
            </a:xfrm>
            <a:prstGeom prst="rect">
              <a:avLst/>
            </a:prstGeom>
            <a:solidFill>
              <a:srgbClr val="D0D8E8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191500" y="4648200"/>
              <a:ext cx="533400" cy="533400"/>
            </a:xfrm>
            <a:prstGeom prst="rect">
              <a:avLst/>
            </a:prstGeom>
            <a:solidFill>
              <a:srgbClr val="D0D8E8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191500" y="5440680"/>
              <a:ext cx="533400" cy="533400"/>
            </a:xfrm>
            <a:prstGeom prst="rect">
              <a:avLst/>
            </a:prstGeom>
            <a:solidFill>
              <a:srgbClr val="E9EDF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50"/>
          <p:cNvGrpSpPr/>
          <p:nvPr/>
        </p:nvGrpSpPr>
        <p:grpSpPr>
          <a:xfrm>
            <a:off x="3911766" y="3093720"/>
            <a:ext cx="1125054" cy="2834640"/>
            <a:chOff x="3904146" y="3093720"/>
            <a:chExt cx="1125054" cy="2834640"/>
          </a:xfrm>
        </p:grpSpPr>
        <p:sp>
          <p:nvSpPr>
            <p:cNvPr id="16" name="Rectangle 51"/>
            <p:cNvSpPr/>
            <p:nvPr/>
          </p:nvSpPr>
          <p:spPr>
            <a:xfrm>
              <a:off x="3962400" y="3810000"/>
              <a:ext cx="1066800" cy="533400"/>
            </a:xfrm>
            <a:prstGeom prst="rect">
              <a:avLst/>
            </a:prstGeom>
            <a:solidFill>
              <a:srgbClr val="E9EDF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2"/>
            <p:cNvSpPr/>
            <p:nvPr/>
          </p:nvSpPr>
          <p:spPr>
            <a:xfrm>
              <a:off x="4076700" y="3093720"/>
              <a:ext cx="800100" cy="533400"/>
            </a:xfrm>
            <a:prstGeom prst="rect">
              <a:avLst/>
            </a:prstGeom>
            <a:solidFill>
              <a:srgbClr val="D0D8E8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3"/>
            <p:cNvSpPr/>
            <p:nvPr/>
          </p:nvSpPr>
          <p:spPr>
            <a:xfrm>
              <a:off x="3943350" y="4625340"/>
              <a:ext cx="1085850" cy="533400"/>
            </a:xfrm>
            <a:prstGeom prst="rect">
              <a:avLst/>
            </a:prstGeom>
            <a:solidFill>
              <a:srgbClr val="D0D8E8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4"/>
            <p:cNvSpPr/>
            <p:nvPr/>
          </p:nvSpPr>
          <p:spPr>
            <a:xfrm>
              <a:off x="3904146" y="5394960"/>
              <a:ext cx="1125054" cy="533400"/>
            </a:xfrm>
            <a:prstGeom prst="rect">
              <a:avLst/>
            </a:prstGeom>
            <a:solidFill>
              <a:srgbClr val="E9EDF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Up Arrow Callout 6"/>
          <p:cNvSpPr/>
          <p:nvPr/>
        </p:nvSpPr>
        <p:spPr>
          <a:xfrm>
            <a:off x="1371600" y="3030196"/>
            <a:ext cx="2209800" cy="2514600"/>
          </a:xfrm>
          <a:prstGeom prst="upArrowCallout">
            <a:avLst>
              <a:gd name="adj1" fmla="val 17863"/>
              <a:gd name="adj2" fmla="val 25000"/>
              <a:gd name="adj3" fmla="val 18373"/>
              <a:gd name="adj4" fmla="val 789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Can you get some volunteers to spend 5 minutes to be set up, then regularly use it without thinking?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2237574" y="3030196"/>
            <a:ext cx="2209800" cy="2514600"/>
          </a:xfrm>
          <a:prstGeom prst="upArrowCallout">
            <a:avLst>
              <a:gd name="adj1" fmla="val 17863"/>
              <a:gd name="adj2" fmla="val 25000"/>
              <a:gd name="adj3" fmla="val 18373"/>
              <a:gd name="adj4" fmla="val 789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easy is it for a user to remember that you’re logging things? Can they just turn it off for a minute?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3342474" y="3030196"/>
            <a:ext cx="2209800" cy="2514600"/>
          </a:xfrm>
          <a:prstGeom prst="upArrowCallout">
            <a:avLst>
              <a:gd name="adj1" fmla="val 17863"/>
              <a:gd name="adj2" fmla="val 25000"/>
              <a:gd name="adj3" fmla="val 18373"/>
              <a:gd name="adj4" fmla="val 789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data can you (the researcher) easily record?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4523574" y="3025923"/>
            <a:ext cx="2209800" cy="2514600"/>
          </a:xfrm>
          <a:prstGeom prst="upArrowCallout">
            <a:avLst>
              <a:gd name="adj1" fmla="val 17863"/>
              <a:gd name="adj2" fmla="val 25000"/>
              <a:gd name="adj3" fmla="val 18373"/>
              <a:gd name="adj4" fmla="val 789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likely are you to need to actively keep tweaking it?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5372100" y="3025923"/>
            <a:ext cx="2209800" cy="2514600"/>
          </a:xfrm>
          <a:prstGeom prst="upArrowCallout">
            <a:avLst>
              <a:gd name="adj1" fmla="val 17863"/>
              <a:gd name="adj2" fmla="val 25000"/>
              <a:gd name="adj3" fmla="val 18373"/>
              <a:gd name="adj4" fmla="val 789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 you need to set up a special server?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60"/>
          <p:cNvSpPr/>
          <p:nvPr/>
        </p:nvSpPr>
        <p:spPr>
          <a:xfrm>
            <a:off x="7642860" y="3848100"/>
            <a:ext cx="182880" cy="533400"/>
          </a:xfrm>
          <a:prstGeom prst="rect">
            <a:avLst/>
          </a:prstGeom>
          <a:solidFill>
            <a:srgbClr val="E9EDF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Callout 11"/>
          <p:cNvSpPr/>
          <p:nvPr/>
        </p:nvSpPr>
        <p:spPr>
          <a:xfrm>
            <a:off x="6286500" y="3025923"/>
            <a:ext cx="2209800" cy="2514600"/>
          </a:xfrm>
          <a:prstGeom prst="upArrowCallout">
            <a:avLst>
              <a:gd name="adj1" fmla="val 17863"/>
              <a:gd name="adj2" fmla="val 25000"/>
              <a:gd name="adj3" fmla="val 18373"/>
              <a:gd name="adj4" fmla="val 789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Is this something you can do before lunch?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7536180" y="3017520"/>
            <a:ext cx="1600200" cy="2514600"/>
          </a:xfrm>
          <a:prstGeom prst="upArrowCallout">
            <a:avLst>
              <a:gd name="adj1" fmla="val 17863"/>
              <a:gd name="adj2" fmla="val 31943"/>
              <a:gd name="adj3" fmla="val 24782"/>
              <a:gd name="adj4" fmla="val 789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happens when you find a bug just after setting up the 20th user?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7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Demo Application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5797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Some easy to use academic research systems</a:t>
            </a:r>
            <a:endParaRPr lang="en-US" sz="2400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8465"/>
            <a:ext cx="6624992" cy="501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7" y="2057400"/>
            <a:ext cx="5311613" cy="49841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6353175" cy="52560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64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Building a Proxy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Intercepting traffic is easy</a:t>
            </a:r>
          </a:p>
          <a:p>
            <a:pPr lvl="1"/>
            <a:r>
              <a:rPr lang="en-US" dirty="0" smtClean="0"/>
              <a:t>All you need are representative users</a:t>
            </a:r>
          </a:p>
          <a:p>
            <a:pPr lvl="1"/>
            <a:r>
              <a:rPr lang="en-US" dirty="0" smtClean="0"/>
              <a:t>… who don’t mind sharing their traffic with you</a:t>
            </a:r>
            <a:endParaRPr lang="en-US" dirty="0"/>
          </a:p>
          <a:p>
            <a:endParaRPr lang="en-US" sz="2800" dirty="0" smtClean="0"/>
          </a:p>
          <a:p>
            <a:r>
              <a:rPr lang="en-US" dirty="0" smtClean="0"/>
              <a:t>Four parts to a proxy:</a:t>
            </a:r>
          </a:p>
          <a:p>
            <a:pPr lvl="1"/>
            <a:r>
              <a:rPr lang="en-US" dirty="0" smtClean="0"/>
              <a:t>Intercepting search engine requests</a:t>
            </a:r>
          </a:p>
          <a:p>
            <a:pPr lvl="1"/>
            <a:r>
              <a:rPr lang="en-US" dirty="0" smtClean="0"/>
              <a:t>Logging queries &amp; results</a:t>
            </a:r>
          </a:p>
          <a:p>
            <a:pPr lvl="1"/>
            <a:r>
              <a:rPr lang="en-US" dirty="0" smtClean="0"/>
              <a:t>Logging clicks on results</a:t>
            </a:r>
            <a:endParaRPr lang="en-US" dirty="0"/>
          </a:p>
          <a:p>
            <a:pPr lvl="1"/>
            <a:r>
              <a:rPr lang="en-US" dirty="0" smtClean="0"/>
              <a:t>Substituting in your own search engine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2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Intercepting search engine requests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39091"/>
            <a:ext cx="8229600" cy="58189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Write a proxy, e.g. in Perl. </a:t>
            </a:r>
            <a:r>
              <a:rPr lang="en-US" sz="2400" b="1" dirty="0" smtClean="0"/>
              <a:t>Its  REALLY  EASY!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40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Set volunteers’ browsers to use this proxy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114800" y="1122210"/>
            <a:ext cx="2646266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29" y="1524000"/>
            <a:ext cx="718185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18829" y="3371392"/>
            <a:ext cx="7181850" cy="253064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1230794" y="3371393"/>
            <a:ext cx="288035" cy="253064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318159" y="4024296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 Logging</a:t>
            </a:r>
          </a:p>
          <a:p>
            <a:r>
              <a:rPr lang="en-US" dirty="0"/>
              <a:t>&amp;</a:t>
            </a:r>
            <a:r>
              <a:rPr lang="en-US" dirty="0" smtClean="0"/>
              <a:t> Experimentation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4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9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2" y="1080655"/>
            <a:ext cx="10540781" cy="566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Logging clicks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4053" y="4226718"/>
            <a:ext cx="9305899" cy="3175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         we want to log this request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4054" y="4752101"/>
            <a:ext cx="4939145" cy="12053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Then log 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3055" y="2601190"/>
            <a:ext cx="4572000" cy="9040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Get request metadata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5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18" y="1011382"/>
            <a:ext cx="7846241" cy="584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Logging queries &amp; results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8635" y="3200399"/>
            <a:ext cx="5479474" cy="658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w</a:t>
            </a:r>
            <a:r>
              <a:rPr lang="en-US" i="1" dirty="0" smtClean="0">
                <a:solidFill>
                  <a:schemeClr val="tx1"/>
                </a:solidFill>
              </a:rPr>
              <a:t>e want to log this request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8635" y="3858490"/>
            <a:ext cx="5479474" cy="880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Get the metadata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8635" y="4738643"/>
            <a:ext cx="5479474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Parse the results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2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48" y="2087494"/>
            <a:ext cx="4679267" cy="412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Offline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2954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Query: “</a:t>
            </a:r>
            <a:r>
              <a:rPr lang="en-US" sz="2800" i="1" dirty="0" smtClean="0"/>
              <a:t>introduction to ranking boosted decision trees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Document: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6096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6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8" y="1223962"/>
            <a:ext cx="703897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Modifying results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4509" y="2105890"/>
            <a:ext cx="4800600" cy="23552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Get the original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8364" y="4835235"/>
            <a:ext cx="480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Rerank</a:t>
            </a:r>
            <a:r>
              <a:rPr lang="en-US" dirty="0" smtClean="0">
                <a:solidFill>
                  <a:schemeClr val="tx1"/>
                </a:solidFill>
              </a:rPr>
              <a:t> them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2200" y="5340925"/>
            <a:ext cx="480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up the evaluation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8345" y="6054435"/>
            <a:ext cx="6629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Replace the old results with your new set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6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Demo!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4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Other approaches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14" y="1103086"/>
            <a:ext cx="8367486" cy="5617028"/>
          </a:xfrm>
        </p:spPr>
        <p:txBody>
          <a:bodyPr>
            <a:noAutofit/>
          </a:bodyPr>
          <a:lstStyle/>
          <a:p>
            <a:r>
              <a:rPr lang="en-US" sz="2400" b="1" dirty="0"/>
              <a:t>Browser toolbar</a:t>
            </a:r>
          </a:p>
          <a:p>
            <a:pPr lvl="1"/>
            <a:r>
              <a:rPr lang="en-US" sz="1800" dirty="0"/>
              <a:t>All modern browsers support custom toolbars</a:t>
            </a:r>
            <a:endParaRPr lang="en-US" sz="1600" dirty="0"/>
          </a:p>
          <a:p>
            <a:pPr lvl="1"/>
            <a:r>
              <a:rPr lang="en-US" sz="1800" dirty="0"/>
              <a:t>They </a:t>
            </a:r>
            <a:r>
              <a:rPr lang="en-US" sz="1800"/>
              <a:t>are </a:t>
            </a:r>
            <a:r>
              <a:rPr lang="en-US" sz="1800" dirty="0"/>
              <a:t>relatively</a:t>
            </a:r>
            <a:r>
              <a:rPr lang="en-US" sz="1800"/>
              <a:t> straightforward </a:t>
            </a:r>
            <a:r>
              <a:rPr lang="en-US" sz="1800" smtClean="0"/>
              <a:t>to </a:t>
            </a:r>
            <a:r>
              <a:rPr lang="en-US" sz="1800" dirty="0"/>
              <a:t>write</a:t>
            </a:r>
            <a:endParaRPr lang="en-US" sz="1600" dirty="0"/>
          </a:p>
          <a:p>
            <a:pPr lvl="1"/>
            <a:r>
              <a:rPr lang="en-US" sz="1800" dirty="0"/>
              <a:t>Lemur toolkit [lemurproject.org] has open source toolbars to start with. Another starting point is </a:t>
            </a:r>
            <a:r>
              <a:rPr lang="en-US" sz="1800" dirty="0" err="1"/>
              <a:t>AlterEgo</a:t>
            </a:r>
            <a:r>
              <a:rPr lang="en-US" sz="1800" dirty="0"/>
              <a:t> [</a:t>
            </a:r>
            <a:r>
              <a:rPr lang="en-US" sz="1800" dirty="0" err="1"/>
              <a:t>Matthijs</a:t>
            </a:r>
            <a:r>
              <a:rPr lang="en-US" sz="1800" dirty="0"/>
              <a:t> &amp; Radlinski ’10]</a:t>
            </a:r>
            <a:endParaRPr lang="en-US" sz="1600" dirty="0"/>
          </a:p>
          <a:p>
            <a:pPr lvl="1"/>
            <a:r>
              <a:rPr lang="en-US" sz="1800" err="1"/>
              <a:t>GreaseMonkey</a:t>
            </a:r>
            <a:r>
              <a:rPr lang="en-US" sz="1800"/>
              <a:t> </a:t>
            </a:r>
            <a:r>
              <a:rPr lang="en-US" sz="1800" dirty="0"/>
              <a:t>is</a:t>
            </a:r>
            <a:r>
              <a:rPr lang="en-US" sz="1800"/>
              <a:t> another way to do </a:t>
            </a:r>
            <a:r>
              <a:rPr lang="en-US" sz="1800" dirty="0"/>
              <a:t>limited logging </a:t>
            </a:r>
            <a:r>
              <a:rPr lang="en-US" sz="1800"/>
              <a:t>&amp; rewriting</a:t>
            </a:r>
            <a:endParaRPr lang="en-US" sz="1600" dirty="0"/>
          </a:p>
          <a:p>
            <a:endParaRPr lang="en-US" sz="1000" dirty="0"/>
          </a:p>
          <a:p>
            <a:r>
              <a:rPr lang="en-US" sz="2400" b="1" dirty="0"/>
              <a:t>Use a search API</a:t>
            </a:r>
          </a:p>
          <a:p>
            <a:pPr lvl="1"/>
            <a:r>
              <a:rPr lang="en-US" sz="1800" dirty="0"/>
              <a:t>Bing, Google, Yahoo! all offer search APIs</a:t>
            </a:r>
            <a:endParaRPr lang="en-US" sz="1600" dirty="0"/>
          </a:p>
          <a:p>
            <a:pPr lvl="1"/>
            <a:r>
              <a:rPr lang="en-US" sz="1800" dirty="0"/>
              <a:t>Many non</a:t>
            </a:r>
            <a:r>
              <a:rPr lang="en-US" sz="1800"/>
              <a:t>-web</a:t>
            </a:r>
            <a:r>
              <a:rPr lang="en-US" sz="1800" dirty="0"/>
              <a:t>-</a:t>
            </a:r>
            <a:r>
              <a:rPr lang="en-US" sz="1800"/>
              <a:t>search </a:t>
            </a:r>
            <a:r>
              <a:rPr lang="en-US" sz="1800" dirty="0"/>
              <a:t>engines (twitter, Facebook, </a:t>
            </a:r>
            <a:r>
              <a:rPr lang="en-US" sz="1800" dirty="0" err="1"/>
              <a:t>etc</a:t>
            </a:r>
            <a:r>
              <a:rPr lang="en-US" sz="1800" dirty="0"/>
              <a:t>) also offer APIs</a:t>
            </a:r>
            <a:endParaRPr lang="en-US" sz="1600" dirty="0"/>
          </a:p>
          <a:p>
            <a:pPr lvl="1"/>
            <a:r>
              <a:rPr lang="en-US" sz="1800" dirty="0"/>
              <a:t>You can treat a regular search page as an API of sorts, parsing the results</a:t>
            </a:r>
            <a:endParaRPr lang="en-US" sz="1600" dirty="0"/>
          </a:p>
          <a:p>
            <a:pPr lvl="1"/>
            <a:r>
              <a:rPr lang="en-US" sz="1800" dirty="0" err="1"/>
              <a:t>ViewSer</a:t>
            </a:r>
            <a:r>
              <a:rPr lang="en-US" sz="1800" dirty="0"/>
              <a:t> [</a:t>
            </a:r>
            <a:r>
              <a:rPr lang="en-US" sz="1800" dirty="0" err="1"/>
              <a:t>Lagun</a:t>
            </a:r>
            <a:r>
              <a:rPr lang="en-US" sz="1800" dirty="0"/>
              <a:t> &amp; Agichtein ‘11</a:t>
            </a:r>
            <a:r>
              <a:rPr lang="en-US" sz="1800"/>
              <a:t>] </a:t>
            </a:r>
            <a:r>
              <a:rPr lang="en-US" sz="1800" dirty="0"/>
              <a:t>is</a:t>
            </a:r>
            <a:r>
              <a:rPr lang="en-US" sz="1800"/>
              <a:t> one example of </a:t>
            </a:r>
            <a:r>
              <a:rPr lang="en-US" sz="1800" smtClean="0"/>
              <a:t>a </a:t>
            </a:r>
            <a:r>
              <a:rPr lang="en-US" sz="1800" dirty="0"/>
              <a:t>fetch-and-serve implementation (also shows an example of how to do mouse position tracking)</a:t>
            </a:r>
            <a:endParaRPr lang="en-US" sz="1600" dirty="0"/>
          </a:p>
          <a:p>
            <a:endParaRPr lang="en-US" sz="1050" dirty="0"/>
          </a:p>
          <a:p>
            <a:r>
              <a:rPr lang="en-US" sz="2400" b="1" dirty="0"/>
              <a:t>Build your own search engine</a:t>
            </a:r>
          </a:p>
          <a:p>
            <a:pPr lvl="1"/>
            <a:r>
              <a:rPr lang="en-US" sz="1800" dirty="0"/>
              <a:t>Easy to use libraries: </a:t>
            </a:r>
            <a:r>
              <a:rPr lang="en-US" sz="1800" dirty="0" err="1"/>
              <a:t>Lucene</a:t>
            </a:r>
            <a:r>
              <a:rPr lang="en-US" sz="1800" dirty="0"/>
              <a:t> (java), </a:t>
            </a:r>
            <a:r>
              <a:rPr lang="en-US" sz="1800" dirty="0" err="1"/>
              <a:t>Lucene.Net</a:t>
            </a:r>
            <a:r>
              <a:rPr lang="en-US" sz="1800" dirty="0"/>
              <a:t> (C#)</a:t>
            </a:r>
            <a:endParaRPr lang="en-US" sz="1600" dirty="0"/>
          </a:p>
          <a:p>
            <a:pPr lvl="1"/>
            <a:r>
              <a:rPr lang="en-US" sz="1800" dirty="0"/>
              <a:t>Easy to run-on engines: Indri,  </a:t>
            </a:r>
            <a:r>
              <a:rPr lang="en-US" sz="1800" dirty="0" err="1"/>
              <a:t>Lucene</a:t>
            </a:r>
            <a:r>
              <a:rPr lang="en-US" sz="1800" dirty="0"/>
              <a:t>, Terrier, </a:t>
            </a:r>
            <a:r>
              <a:rPr lang="en-US" sz="1800" dirty="0" err="1"/>
              <a:t>Zettair</a:t>
            </a:r>
            <a:r>
              <a:rPr lang="en-US" sz="1800" dirty="0"/>
              <a:t>, and many more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166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Designing </a:t>
            </a:r>
            <a:r>
              <a:rPr lang="en-US" dirty="0"/>
              <a:t>i</a:t>
            </a:r>
            <a:r>
              <a:rPr lang="en-US" dirty="0" smtClean="0"/>
              <a:t>nterleaving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e</a:t>
            </a:r>
            <a:r>
              <a:rPr lang="en-US" dirty="0" smtClean="0">
                <a:solidFill>
                  <a:srgbClr val="0070C0"/>
                </a:solidFill>
              </a:rPr>
              <a:t>xperiment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52211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>
            <a:spLocks/>
          </p:cNvSpPr>
          <p:nvPr/>
        </p:nvSpPr>
        <p:spPr>
          <a:xfrm>
            <a:off x="1485902" y="5410201"/>
            <a:ext cx="4915281" cy="55602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3276600"/>
            <a:ext cx="4800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Get the original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5074920"/>
            <a:ext cx="4800600" cy="259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Rerank</a:t>
            </a:r>
            <a:r>
              <a:rPr lang="en-US" dirty="0" smtClean="0">
                <a:solidFill>
                  <a:schemeClr val="tx1"/>
                </a:solidFill>
              </a:rPr>
              <a:t> them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6248400"/>
            <a:ext cx="6629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Replace the old results with your new set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6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7327863" cy="628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14400" y="1524000"/>
            <a:ext cx="480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Randomly choose which Ranker picks next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981200"/>
            <a:ext cx="4800600" cy="998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Case 1: Ranker A chooses, then Ranker B chooses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124200"/>
            <a:ext cx="48006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Case 2: Ranker B chooses, then Ranker A chooses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800600"/>
            <a:ext cx="67818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Check for shared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1066800"/>
            <a:ext cx="1687065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Repeat until 10 </a:t>
            </a:r>
          </a:p>
          <a:p>
            <a:r>
              <a:rPr lang="en-US" dirty="0" smtClean="0"/>
              <a:t>results chosen</a:t>
            </a:r>
            <a:endParaRPr lang="en-US" dirty="0"/>
          </a:p>
        </p:txBody>
      </p:sp>
      <p:sp>
        <p:nvSpPr>
          <p:cNvPr id="13" name="Curved Right Arrow 12"/>
          <p:cNvSpPr/>
          <p:nvPr/>
        </p:nvSpPr>
        <p:spPr>
          <a:xfrm flipH="1" flipV="1">
            <a:off x="6172200" y="1371600"/>
            <a:ext cx="1219200" cy="2895600"/>
          </a:xfrm>
          <a:prstGeom prst="curvedRightArrow">
            <a:avLst>
              <a:gd name="adj1" fmla="val 20381"/>
              <a:gd name="adj2" fmla="val 48473"/>
              <a:gd name="adj3" fmla="val 25000"/>
            </a:avLst>
          </a:prstGeom>
          <a:solidFill>
            <a:schemeClr val="bg1">
              <a:alpha val="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5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Demo!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029" y="1600200"/>
            <a:ext cx="658577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859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So far in our recipe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trike="sngStrike" dirty="0" smtClean="0"/>
              <a:t>0.  Come up with a </a:t>
            </a:r>
            <a:r>
              <a:rPr lang="en-US" strike="sngStrike" dirty="0" err="1" smtClean="0"/>
              <a:t>reranking</a:t>
            </a:r>
            <a:r>
              <a:rPr lang="en-US" strike="sngStrike" dirty="0" smtClean="0"/>
              <a:t> system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trike="sngStrike" dirty="0" smtClean="0"/>
              <a:t>Create logging infrastructure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trike="sngStrike" dirty="0" smtClean="0"/>
              <a:t>Create reranking infrastructure</a:t>
            </a:r>
            <a:endParaRPr lang="en-US" strike="sngStrike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Recruit some users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Wait for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Analyze Results</a:t>
            </a:r>
          </a:p>
        </p:txBody>
      </p:sp>
    </p:spTree>
    <p:extLst>
      <p:ext uri="{BB962C8B-B14F-4D97-AF65-F5344CB8AC3E}">
        <p14:creationId xmlns:p14="http://schemas.microsoft.com/office/powerpoint/2010/main" val="201879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Recruiting </a:t>
            </a:r>
            <a:r>
              <a:rPr lang="en-US" dirty="0">
                <a:solidFill>
                  <a:schemeClr val="accent1"/>
                </a:solidFill>
              </a:rPr>
              <a:t>U</a:t>
            </a:r>
            <a:r>
              <a:rPr lang="en-US" dirty="0" smtClean="0">
                <a:solidFill>
                  <a:schemeClr val="accent1"/>
                </a:solidFill>
              </a:rPr>
              <a:t>sers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Questions to ask when recruiting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Are you using the system yourself?</a:t>
            </a:r>
          </a:p>
          <a:p>
            <a:pPr lvl="2"/>
            <a:r>
              <a:rPr lang="en-US" dirty="0" smtClean="0"/>
              <a:t>If not, why not?</a:t>
            </a:r>
          </a:p>
          <a:p>
            <a:pPr lvl="2"/>
            <a:endParaRPr lang="en-US" sz="13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Will your users find the system usable?</a:t>
            </a:r>
          </a:p>
          <a:p>
            <a:pPr lvl="2"/>
            <a:r>
              <a:rPr lang="en-US" dirty="0" smtClean="0"/>
              <a:t>A little worse than the default is ok</a:t>
            </a:r>
          </a:p>
          <a:p>
            <a:pPr lvl="2"/>
            <a:r>
              <a:rPr lang="en-US" dirty="0" smtClean="0"/>
              <a:t>A little slower than the default is ok</a:t>
            </a:r>
          </a:p>
          <a:p>
            <a:pPr lvl="2"/>
            <a:r>
              <a:rPr lang="en-US" dirty="0" smtClean="0"/>
              <a:t>A little less reliable than the default is ok</a:t>
            </a:r>
          </a:p>
          <a:p>
            <a:pPr marL="914400" lvl="2" indent="0">
              <a:buNone/>
            </a:pPr>
            <a:r>
              <a:rPr lang="en-US" dirty="0" smtClean="0"/>
              <a:t>				… but never by too much</a:t>
            </a:r>
          </a:p>
          <a:p>
            <a:pPr lvl="2"/>
            <a:endParaRPr lang="en-US" sz="13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Are you collecting private data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Do you really need to?</a:t>
            </a:r>
          </a:p>
          <a:p>
            <a:pPr lvl="2"/>
            <a:r>
              <a:rPr lang="en-US" dirty="0" smtClean="0"/>
              <a:t>What will you do with it?</a:t>
            </a:r>
          </a:p>
          <a:p>
            <a:pPr lvl="2"/>
            <a:endParaRPr lang="en-US" sz="13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Is </a:t>
            </a:r>
            <a:r>
              <a:rPr lang="en-US" dirty="0"/>
              <a:t>your user base representative</a:t>
            </a:r>
            <a:r>
              <a:rPr lang="en-US" dirty="0" smtClean="0"/>
              <a:t>?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8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Recall the three study setup alternatives</a:t>
            </a:r>
          </a:p>
          <a:p>
            <a:endParaRPr lang="en-US" sz="1300" dirty="0" smtClean="0"/>
          </a:p>
          <a:p>
            <a:pPr lvl="1"/>
            <a:r>
              <a:rPr lang="en-US" dirty="0" smtClean="0"/>
              <a:t>Controlled task lab study</a:t>
            </a:r>
          </a:p>
          <a:p>
            <a:pPr lvl="1"/>
            <a:r>
              <a:rPr lang="en-US" dirty="0" smtClean="0"/>
              <a:t>Controlled task, uncontrolled environment</a:t>
            </a:r>
          </a:p>
          <a:p>
            <a:pPr lvl="1"/>
            <a:r>
              <a:rPr lang="en-US" dirty="0" smtClean="0"/>
              <a:t>General uncontrolled retrieval tasks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right setup depends on the research question</a:t>
            </a:r>
          </a:p>
          <a:p>
            <a:endParaRPr lang="en-US" sz="1200" dirty="0" smtClean="0"/>
          </a:p>
          <a:p>
            <a:pPr lvl="1"/>
            <a:r>
              <a:rPr lang="en-US" dirty="0" smtClean="0"/>
              <a:t>Will users naturally enter a sufficient number of queries that you want to improve?</a:t>
            </a:r>
          </a:p>
          <a:p>
            <a:pPr lvl="2"/>
            <a:r>
              <a:rPr lang="en-US" dirty="0" smtClean="0"/>
              <a:t>For example, for long question queries</a:t>
            </a:r>
          </a:p>
          <a:p>
            <a:pPr lvl="2"/>
            <a:endParaRPr lang="en-US" sz="700" dirty="0" smtClean="0"/>
          </a:p>
          <a:p>
            <a:pPr lvl="1"/>
            <a:r>
              <a:rPr lang="en-US" dirty="0" smtClean="0"/>
              <a:t>Do you need additional metadata about users?</a:t>
            </a:r>
          </a:p>
          <a:p>
            <a:pPr lvl="2"/>
            <a:r>
              <a:rPr lang="en-US" dirty="0" smtClean="0"/>
              <a:t>For example, for personalization</a:t>
            </a:r>
          </a:p>
          <a:p>
            <a:pPr lvl="2"/>
            <a:endParaRPr lang="en-US" sz="1000" dirty="0" smtClean="0"/>
          </a:p>
          <a:p>
            <a:pPr lvl="1"/>
            <a:r>
              <a:rPr lang="en-US" dirty="0" smtClean="0"/>
              <a:t>Is there a natural place this system should be deployed?</a:t>
            </a:r>
          </a:p>
          <a:p>
            <a:pPr lvl="2"/>
            <a:r>
              <a:rPr lang="en-US" dirty="0" smtClean="0"/>
              <a:t>For example, on a computer in your building lobby?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What to ask of your users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2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Analyzing the Results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have collected data of the form:</a:t>
            </a:r>
          </a:p>
          <a:p>
            <a:pPr marL="0" lvl="1" indent="0">
              <a:buNone/>
            </a:pPr>
            <a:r>
              <a:rPr lang="en-US" dirty="0" smtClean="0"/>
              <a:t>	</a:t>
            </a:r>
            <a:r>
              <a:rPr lang="en-US" sz="3000" dirty="0" smtClean="0">
                <a:solidFill>
                  <a:srgbClr val="FF0000"/>
                </a:solidFill>
              </a:rPr>
              <a:t>&lt;</a:t>
            </a:r>
            <a:r>
              <a:rPr lang="en-US" sz="3000" dirty="0">
                <a:solidFill>
                  <a:srgbClr val="FF0000"/>
                </a:solidFill>
              </a:rPr>
              <a:t>query&gt; </a:t>
            </a:r>
            <a:r>
              <a:rPr lang="en-US" sz="3000" dirty="0" smtClean="0">
                <a:solidFill>
                  <a:srgbClr val="FF0000"/>
                </a:solidFill>
              </a:rPr>
              <a:t>&lt;results&gt; &lt;metadata</a:t>
            </a:r>
            <a:r>
              <a:rPr lang="en-US" sz="3000" dirty="0">
                <a:solidFill>
                  <a:srgbClr val="FF0000"/>
                </a:solidFill>
              </a:rPr>
              <a:t>&gt; </a:t>
            </a:r>
            <a:endParaRPr lang="en-US" sz="3000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en-US" sz="3000" dirty="0" smtClean="0"/>
              <a:t>and</a:t>
            </a:r>
            <a:r>
              <a:rPr lang="en-US" sz="3000" dirty="0">
                <a:solidFill>
                  <a:srgbClr val="FF0000"/>
                </a:solidFill>
              </a:rPr>
              <a:t>	</a:t>
            </a:r>
            <a:r>
              <a:rPr lang="en-US" sz="3000" dirty="0" smtClean="0">
                <a:solidFill>
                  <a:srgbClr val="FF0000"/>
                </a:solidFill>
              </a:rPr>
              <a:t>&lt;clicks&gt; &lt;associated query&gt;</a:t>
            </a:r>
          </a:p>
          <a:p>
            <a:r>
              <a:rPr lang="en-US" dirty="0" smtClean="0"/>
              <a:t>We want to group those into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3000" dirty="0" smtClean="0">
                <a:solidFill>
                  <a:srgbClr val="FF0000"/>
                </a:solidFill>
              </a:rPr>
              <a:t>&lt;query&gt; &lt;metadata&gt; &lt;clicks&gt;</a:t>
            </a:r>
          </a:p>
          <a:p>
            <a:r>
              <a:rPr lang="en-US" dirty="0" smtClean="0"/>
              <a:t>And evaluate how often each retrieval function wins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3000" dirty="0" smtClean="0">
                <a:solidFill>
                  <a:srgbClr val="FF0000"/>
                </a:solidFill>
              </a:rPr>
              <a:t>&lt;query 1&gt; &lt;which ranking won&gt;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	</a:t>
            </a:r>
            <a:r>
              <a:rPr lang="en-US" sz="3000" dirty="0" smtClean="0">
                <a:solidFill>
                  <a:srgbClr val="FF0000"/>
                </a:solidFill>
              </a:rPr>
              <a:t>&lt;query 2&gt; &lt;which ranking won&gt;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	</a:t>
            </a:r>
            <a:r>
              <a:rPr lang="en-US" sz="3000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en-US" dirty="0" smtClean="0"/>
              <a:t>Finally, we can see if the retrieval functions are different, statistically significantly.</a:t>
            </a:r>
          </a:p>
        </p:txBody>
      </p:sp>
    </p:spTree>
    <p:extLst>
      <p:ext uri="{BB962C8B-B14F-4D97-AF65-F5344CB8AC3E}">
        <p14:creationId xmlns:p14="http://schemas.microsoft.com/office/powerpoint/2010/main" val="328920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5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25496</TotalTime>
  <Words>10179</Words>
  <Application>Microsoft Macintosh PowerPoint</Application>
  <PresentationFormat>On-screen Show (4:3)</PresentationFormat>
  <Paragraphs>2380</Paragraphs>
  <Slides>176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176</vt:i4>
      </vt:variant>
    </vt:vector>
  </HeadingPairs>
  <TitlesOfParts>
    <vt:vector size="180" baseType="lpstr">
      <vt:lpstr>Office Theme</vt:lpstr>
      <vt:lpstr>Worksheet</vt:lpstr>
      <vt:lpstr>Chart</vt:lpstr>
      <vt:lpstr>Equation</vt:lpstr>
      <vt:lpstr>Practical Online Retrieval Evaluation SIGIR 2011 Tutorial</vt:lpstr>
      <vt:lpstr>Retrieval Evaluation Goals</vt:lpstr>
      <vt:lpstr>Retrieval Evaluation Goals</vt:lpstr>
      <vt:lpstr>Evaluation</vt:lpstr>
      <vt:lpstr>Do we need online evaluation?</vt:lpstr>
      <vt:lpstr>Do we need online evaluation?</vt:lpstr>
      <vt:lpstr>Challenges with Offline Evaluation</vt:lpstr>
      <vt:lpstr>Challenges with Offline Evaluation</vt:lpstr>
      <vt:lpstr>Challenges with Offline Evaluation</vt:lpstr>
      <vt:lpstr>Challenges with Offline Evaluation</vt:lpstr>
      <vt:lpstr>Tutorial Goals</vt:lpstr>
      <vt:lpstr>Outline</vt:lpstr>
      <vt:lpstr>Online Evaluation</vt:lpstr>
      <vt:lpstr>Online Evaluation</vt:lpstr>
      <vt:lpstr>What is Online Data?</vt:lpstr>
      <vt:lpstr>Online Evaluation Designs</vt:lpstr>
      <vt:lpstr>Online Evaluation Designs</vt:lpstr>
      <vt:lpstr>Experiment Design</vt:lpstr>
      <vt:lpstr>Concerns for Evaluation</vt:lpstr>
      <vt:lpstr>Interpretation Choices</vt:lpstr>
      <vt:lpstr>Absolute Document Judgments</vt:lpstr>
      <vt:lpstr>Position Bias</vt:lpstr>
      <vt:lpstr>What Results do Users View/Click?</vt:lpstr>
      <vt:lpstr>Which Results are Viewed Before Click?</vt:lpstr>
      <vt:lpstr>Quality-of-Context Bias</vt:lpstr>
      <vt:lpstr>Correcting for Position  (Absolute / Document-Level)</vt:lpstr>
      <vt:lpstr>Examination Hypothesis (Position Model)</vt:lpstr>
      <vt:lpstr>Logistic Position Model (Position Model)</vt:lpstr>
      <vt:lpstr>Relative Click Frequency (Position Model)</vt:lpstr>
      <vt:lpstr>Cascade Model</vt:lpstr>
      <vt:lpstr>Cascade Model Example</vt:lpstr>
      <vt:lpstr>Dynamic Bayesian Network (Extended Cascade Model)</vt:lpstr>
      <vt:lpstr>Dynamic Bayesian Network (Extended Cascade Model)</vt:lpstr>
      <vt:lpstr>Performance Comparison</vt:lpstr>
      <vt:lpstr>Estimating DCG Change Using Clicks</vt:lpstr>
      <vt:lpstr>Estimating DCG Change Using Clicks</vt:lpstr>
      <vt:lpstr>Absolute Document Judgments (Summary)</vt:lpstr>
      <vt:lpstr>Absolute Ranking-Level Judgments</vt:lpstr>
      <vt:lpstr>Absolute Ranking-Level Judgments</vt:lpstr>
      <vt:lpstr>Monotonicity Assumption</vt:lpstr>
      <vt:lpstr>Testing Monotonicity on ArXiv.org</vt:lpstr>
      <vt:lpstr>Absolute Metrics</vt:lpstr>
      <vt:lpstr>Evaluation of Absolute Metrics on ArXiv.org</vt:lpstr>
      <vt:lpstr>Evaluation of Absolute Metrics on ArXiv.org</vt:lpstr>
      <vt:lpstr>Evaluation of Absolute Metrics on ArXiv.org</vt:lpstr>
      <vt:lpstr>Relative Comparisons</vt:lpstr>
      <vt:lpstr>Analogy to Sensory Testing</vt:lpstr>
      <vt:lpstr>Analogy to Sensory Testing</vt:lpstr>
      <vt:lpstr>A Taste Test in Retrieval: Document Level Comparisons</vt:lpstr>
      <vt:lpstr>A Taste Test in Retrieval: Document Level Comparisons</vt:lpstr>
      <vt:lpstr>A Taste Test in Retrieval: Document Level Comparisons</vt:lpstr>
      <vt:lpstr>A Taste Test in Retrieval: Document Level Comparisons</vt:lpstr>
      <vt:lpstr>Document-Level Comparisons(Summary)</vt:lpstr>
      <vt:lpstr>A Taste Test in Retrieval: Ranking Level Comparisons</vt:lpstr>
      <vt:lpstr>Paired Comparisons</vt:lpstr>
      <vt:lpstr>Team Draft Interleaving</vt:lpstr>
      <vt:lpstr>Team Draft Interleaving</vt:lpstr>
      <vt:lpstr>Scoring Interleaved Evaluations</vt:lpstr>
      <vt:lpstr>Simple Example</vt:lpstr>
      <vt:lpstr>Simple Example</vt:lpstr>
      <vt:lpstr>Challenges (Calibration)</vt:lpstr>
      <vt:lpstr>Challenges (Presentation Bias)</vt:lpstr>
      <vt:lpstr>Benefits &amp; Drawbacks of Interleaving</vt:lpstr>
      <vt:lpstr>Quantitative Analysis</vt:lpstr>
      <vt:lpstr>Experimental Setup</vt:lpstr>
      <vt:lpstr>Comparison with Absolute Metrics (Online)</vt:lpstr>
      <vt:lpstr>Comparison with Absolute Metrics (Online)</vt:lpstr>
      <vt:lpstr>Comparative Summary</vt:lpstr>
      <vt:lpstr>Comparative Summary</vt:lpstr>
      <vt:lpstr>Interpretation Choices</vt:lpstr>
      <vt:lpstr>Returning to Interleaving</vt:lpstr>
      <vt:lpstr>Calibration with Offline Judgments</vt:lpstr>
      <vt:lpstr>Comparison with Offline Judgments</vt:lpstr>
      <vt:lpstr>Summary of Ranking-Level Quantitative Analysis</vt:lpstr>
      <vt:lpstr>More In-Depth Analysis</vt:lpstr>
      <vt:lpstr>Summary of Part 1</vt:lpstr>
      <vt:lpstr>Practical Online Retrieval Evaluation Part 2</vt:lpstr>
      <vt:lpstr>Outline</vt:lpstr>
      <vt:lpstr>PowerPoint Presentation</vt:lpstr>
      <vt:lpstr>A Recipe</vt:lpstr>
      <vt:lpstr>User behavior we can record</vt:lpstr>
      <vt:lpstr>Being the Search Engine</vt:lpstr>
      <vt:lpstr>A spectrum of possible approaches</vt:lpstr>
      <vt:lpstr>A spectrum of possible approaches</vt:lpstr>
      <vt:lpstr>Demo Application</vt:lpstr>
      <vt:lpstr>Building a Proxy</vt:lpstr>
      <vt:lpstr>Intercepting search engine requests</vt:lpstr>
      <vt:lpstr>Logging clicks</vt:lpstr>
      <vt:lpstr>Logging queries &amp; results</vt:lpstr>
      <vt:lpstr>Modifying results</vt:lpstr>
      <vt:lpstr>Demo!</vt:lpstr>
      <vt:lpstr>Other approaches</vt:lpstr>
      <vt:lpstr>Designing interleaving experiment</vt:lpstr>
      <vt:lpstr>PowerPoint Presentation</vt:lpstr>
      <vt:lpstr>Demo!</vt:lpstr>
      <vt:lpstr>So far in our recipe</vt:lpstr>
      <vt:lpstr>Recruiting Users</vt:lpstr>
      <vt:lpstr>What to ask of your users </vt:lpstr>
      <vt:lpstr>Analyzing the Results</vt:lpstr>
      <vt:lpstr>Significance Testing</vt:lpstr>
      <vt:lpstr>Significance Testing</vt:lpstr>
      <vt:lpstr>Significance Testing</vt:lpstr>
      <vt:lpstr>Significance Testing</vt:lpstr>
      <vt:lpstr>Significance Testing</vt:lpstr>
      <vt:lpstr>Significance Testing</vt:lpstr>
      <vt:lpstr>Evaluation Demo</vt:lpstr>
      <vt:lpstr>Summary of Part 2</vt:lpstr>
      <vt:lpstr>Practical Online Retrieval Evaluation Part 3</vt:lpstr>
      <vt:lpstr>Outline</vt:lpstr>
      <vt:lpstr>Alternative Interleaving Algorithms</vt:lpstr>
      <vt:lpstr>Balanced Interleaving</vt:lpstr>
      <vt:lpstr>Balanced Interleaving</vt:lpstr>
      <vt:lpstr>Biases in Interleaving</vt:lpstr>
      <vt:lpstr>Random Clicking is subtle</vt:lpstr>
      <vt:lpstr>Random Clicking is subtle</vt:lpstr>
      <vt:lpstr>Rational Clicking is subtle</vt:lpstr>
      <vt:lpstr>Biases in Interleaving</vt:lpstr>
      <vt:lpstr>Clicks versus Relevance</vt:lpstr>
      <vt:lpstr>Attractiveness Bias</vt:lpstr>
      <vt:lpstr>Recall: Document Level Comparisons</vt:lpstr>
      <vt:lpstr>Bias due to Bolding in Title</vt:lpstr>
      <vt:lpstr>Credit Assignment</vt:lpstr>
      <vt:lpstr>Credit Assignment</vt:lpstr>
      <vt:lpstr>Credit Assignment</vt:lpstr>
      <vt:lpstr>Learning a Better Credit Assignment</vt:lpstr>
      <vt:lpstr>Learning a Better Credit Assignment</vt:lpstr>
      <vt:lpstr>Learning a Better Credit Assignment</vt:lpstr>
      <vt:lpstr>Learning a Better Credit Assignment</vt:lpstr>
      <vt:lpstr>Experimental Test</vt:lpstr>
      <vt:lpstr>Other Click Evaluation Challenges</vt:lpstr>
      <vt:lpstr>Summary of Part 3</vt:lpstr>
      <vt:lpstr>Practical Online Retrieval Evaluation Part 4</vt:lpstr>
      <vt:lpstr>Outline</vt:lpstr>
      <vt:lpstr>From Evaluation to Optimization</vt:lpstr>
      <vt:lpstr>Optimization</vt:lpstr>
      <vt:lpstr>Optimization Criterion</vt:lpstr>
      <vt:lpstr>Absolute Judgments</vt:lpstr>
      <vt:lpstr>Reliable Training Data</vt:lpstr>
      <vt:lpstr>Outline of Approaches</vt:lpstr>
      <vt:lpstr>Document-level Training Data</vt:lpstr>
      <vt:lpstr>Derived Judgments as Optimization Criterion</vt:lpstr>
      <vt:lpstr>Derived Judgments as Optimization Criterion</vt:lpstr>
      <vt:lpstr>Derived Judgments as Optimization Criterion</vt:lpstr>
      <vt:lpstr>Derived Judgments as Optimization Criterion</vt:lpstr>
      <vt:lpstr>Document-level Judgments (Extensions)</vt:lpstr>
      <vt:lpstr>Document-level Judgments (Extensions)</vt:lpstr>
      <vt:lpstr>Document-level Judgments (Summary)</vt:lpstr>
      <vt:lpstr>Ranking-level Training Data</vt:lpstr>
      <vt:lpstr>Derived Judgments as Optimization Criterion</vt:lpstr>
      <vt:lpstr>Derived Judgments as Optimization Criterion</vt:lpstr>
      <vt:lpstr>Derived Judgments as Optimization Criterion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Ranking-level Judgments (Summary)</vt:lpstr>
      <vt:lpstr>Summary of Approaches</vt:lpstr>
      <vt:lpstr>Summary of Approaches</vt:lpstr>
      <vt:lpstr>Other Approaches</vt:lpstr>
      <vt:lpstr>Other Approaches</vt:lpstr>
      <vt:lpstr>Summary of Part 4</vt:lpstr>
      <vt:lpstr>Tutorial Summary</vt:lpstr>
      <vt:lpstr>Questions?</vt:lpstr>
      <vt:lpstr>Acknowledgments</vt:lpstr>
      <vt:lpstr>Bibliography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Online Retrieval Evaluation</dc:title>
  <dc:creator>Yisong Yue</dc:creator>
  <cp:lastModifiedBy>Yisong Yue</cp:lastModifiedBy>
  <cp:revision>429</cp:revision>
  <dcterms:created xsi:type="dcterms:W3CDTF">2011-04-22T03:08:20Z</dcterms:created>
  <dcterms:modified xsi:type="dcterms:W3CDTF">2011-08-26T21:38:55Z</dcterms:modified>
</cp:coreProperties>
</file>