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embeddings/oleObject3.bin" ContentType="application/vnd.openxmlformats-officedocument.oleObject"/>
  <Override PartName="/ppt/notesSlides/notesSlide2.xml" ContentType="application/vnd.openxmlformats-officedocument.presentationml.notesSlide+xml"/>
  <Override PartName="/ppt/embeddings/Microsoft_Equation1.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3.xml" ContentType="application/vnd.openxmlformats-officedocument.presentationml.notesSlide+xml"/>
  <Override PartName="/ppt/embeddings/oleObject20.bin" ContentType="application/vnd.openxmlformats-officedocument.oleObject"/>
  <Override PartName="/ppt/charts/chart1.xml" ContentType="application/vnd.openxmlformats-officedocument.drawingml.chart+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charts/chart2.xml" ContentType="application/vnd.openxmlformats-officedocument.drawingml.chart+xml"/>
  <Override PartName="/ppt/embeddings/oleObject3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305" r:id="rId3"/>
    <p:sldId id="261" r:id="rId4"/>
    <p:sldId id="262" r:id="rId5"/>
    <p:sldId id="279" r:id="rId6"/>
    <p:sldId id="288" r:id="rId7"/>
    <p:sldId id="263" r:id="rId8"/>
    <p:sldId id="272" r:id="rId9"/>
    <p:sldId id="273" r:id="rId10"/>
    <p:sldId id="271" r:id="rId11"/>
    <p:sldId id="275" r:id="rId12"/>
    <p:sldId id="284" r:id="rId13"/>
    <p:sldId id="280" r:id="rId14"/>
    <p:sldId id="287" r:id="rId15"/>
    <p:sldId id="281" r:id="rId16"/>
    <p:sldId id="289" r:id="rId17"/>
    <p:sldId id="269" r:id="rId18"/>
    <p:sldId id="301" r:id="rId19"/>
    <p:sldId id="304" r:id="rId20"/>
    <p:sldId id="329" r:id="rId21"/>
    <p:sldId id="331" r:id="rId22"/>
    <p:sldId id="306" r:id="rId23"/>
    <p:sldId id="326" r:id="rId24"/>
    <p:sldId id="327" r:id="rId25"/>
    <p:sldId id="328" r:id="rId26"/>
    <p:sldId id="312" r:id="rId27"/>
    <p:sldId id="298" r:id="rId28"/>
    <p:sldId id="315" r:id="rId29"/>
    <p:sldId id="316" r:id="rId30"/>
    <p:sldId id="317" r:id="rId31"/>
    <p:sldId id="313" r:id="rId32"/>
    <p:sldId id="290" r:id="rId33"/>
    <p:sldId id="267" r:id="rId34"/>
    <p:sldId id="268" r:id="rId35"/>
    <p:sldId id="292" r:id="rId36"/>
    <p:sldId id="293" r:id="rId37"/>
    <p:sldId id="294" r:id="rId38"/>
    <p:sldId id="295" r:id="rId39"/>
    <p:sldId id="296" r:id="rId40"/>
    <p:sldId id="333" r:id="rId41"/>
    <p:sldId id="348" r:id="rId42"/>
    <p:sldId id="349" r:id="rId43"/>
    <p:sldId id="351" r:id="rId44"/>
    <p:sldId id="352" r:id="rId45"/>
    <p:sldId id="353" r:id="rId46"/>
    <p:sldId id="350" r:id="rId47"/>
    <p:sldId id="354" r:id="rId48"/>
    <p:sldId id="291" r:id="rId49"/>
    <p:sldId id="336" r:id="rId50"/>
    <p:sldId id="355" r:id="rId51"/>
    <p:sldId id="338" r:id="rId52"/>
    <p:sldId id="339" r:id="rId53"/>
    <p:sldId id="341" r:id="rId54"/>
    <p:sldId id="342" r:id="rId55"/>
    <p:sldId id="340" r:id="rId56"/>
    <p:sldId id="369" r:id="rId57"/>
    <p:sldId id="359" r:id="rId58"/>
    <p:sldId id="364" r:id="rId59"/>
    <p:sldId id="366" r:id="rId60"/>
    <p:sldId id="367" r:id="rId61"/>
    <p:sldId id="370" r:id="rId62"/>
    <p:sldId id="368" r:id="rId63"/>
    <p:sldId id="357" r:id="rId64"/>
    <p:sldId id="345" r:id="rId65"/>
    <p:sldId id="347" r:id="rId66"/>
    <p:sldId id="371" r:id="rId67"/>
    <p:sldId id="372" r:id="rId68"/>
    <p:sldId id="377" r:id="rId69"/>
    <p:sldId id="378" r:id="rId70"/>
    <p:sldId id="380" r:id="rId71"/>
    <p:sldId id="374" r:id="rId72"/>
    <p:sldId id="375" r:id="rId73"/>
    <p:sldId id="376" r:id="rId74"/>
    <p:sldId id="373" r:id="rId75"/>
    <p:sldId id="379" r:id="rId76"/>
    <p:sldId id="382" r:id="rId77"/>
    <p:sldId id="381"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10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yisongy:Desktop:dagger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dPt>
            <c:idx val="0"/>
            <c:invertIfNegative val="0"/>
            <c:bubble3D val="0"/>
            <c:spPr>
              <a:ln>
                <a:solidFill>
                  <a:schemeClr val="accent1">
                    <a:lumMod val="50000"/>
                  </a:schemeClr>
                </a:solidFill>
              </a:ln>
            </c:spPr>
          </c:dPt>
          <c:dPt>
            <c:idx val="1"/>
            <c:invertIfNegative val="0"/>
            <c:bubble3D val="0"/>
            <c:spPr>
              <a:ln>
                <a:solidFill>
                  <a:schemeClr val="accent1">
                    <a:lumMod val="50000"/>
                  </a:schemeClr>
                </a:solidFill>
              </a:ln>
            </c:spPr>
          </c:dPt>
          <c:dPt>
            <c:idx val="2"/>
            <c:invertIfNegative val="0"/>
            <c:bubble3D val="0"/>
            <c:spPr>
              <a:solidFill>
                <a:schemeClr val="accent2">
                  <a:lumMod val="75000"/>
                </a:schemeClr>
              </a:solidFill>
              <a:ln>
                <a:solidFill>
                  <a:schemeClr val="accent2">
                    <a:lumMod val="50000"/>
                  </a:schemeClr>
                </a:solidFill>
              </a:ln>
            </c:spPr>
          </c:dPt>
          <c:cat>
            <c:strRef>
              <c:f>Sheet1!$J$55:$J$57</c:f>
              <c:strCache>
                <c:ptCount val="3"/>
                <c:pt idx="0">
                  <c:v>No Diversity</c:v>
                </c:pt>
                <c:pt idx="1">
                  <c:v>Prior Work</c:v>
                </c:pt>
                <c:pt idx="2">
                  <c:v>Our Work</c:v>
                </c:pt>
              </c:strCache>
            </c:strRef>
          </c:cat>
          <c:val>
            <c:numRef>
              <c:f>Sheet1!$K$55:$K$57</c:f>
              <c:numCache>
                <c:formatCode>0%</c:formatCode>
                <c:ptCount val="3"/>
                <c:pt idx="0">
                  <c:v>0.18</c:v>
                </c:pt>
                <c:pt idx="1">
                  <c:v>0.12</c:v>
                </c:pt>
                <c:pt idx="2">
                  <c:v>0.05</c:v>
                </c:pt>
              </c:numCache>
            </c:numRef>
          </c:val>
        </c:ser>
        <c:dLbls>
          <c:showLegendKey val="0"/>
          <c:showVal val="0"/>
          <c:showCatName val="0"/>
          <c:showSerName val="0"/>
          <c:showPercent val="0"/>
          <c:showBubbleSize val="0"/>
        </c:dLbls>
        <c:gapWidth val="150"/>
        <c:axId val="2125783656"/>
        <c:axId val="2125791032"/>
      </c:barChart>
      <c:catAx>
        <c:axId val="2125783656"/>
        <c:scaling>
          <c:orientation val="minMax"/>
        </c:scaling>
        <c:delete val="0"/>
        <c:axPos val="b"/>
        <c:majorTickMark val="out"/>
        <c:minorTickMark val="none"/>
        <c:tickLblPos val="nextTo"/>
        <c:crossAx val="2125791032"/>
        <c:crosses val="autoZero"/>
        <c:auto val="1"/>
        <c:lblAlgn val="ctr"/>
        <c:lblOffset val="100"/>
        <c:noMultiLvlLbl val="0"/>
      </c:catAx>
      <c:valAx>
        <c:axId val="2125791032"/>
        <c:scaling>
          <c:orientation val="minMax"/>
        </c:scaling>
        <c:delete val="0"/>
        <c:axPos val="l"/>
        <c:majorGridlines/>
        <c:numFmt formatCode="0%" sourceLinked="1"/>
        <c:majorTickMark val="out"/>
        <c:minorTickMark val="none"/>
        <c:tickLblPos val="nextTo"/>
        <c:crossAx val="2125783656"/>
        <c:crosses val="autoZero"/>
        <c:crossBetween val="between"/>
        <c:majorUnit val="0.05"/>
        <c:minorUnit val="0.004"/>
      </c:valAx>
    </c:plotArea>
    <c:plotVisOnly val="1"/>
    <c:dispBlanksAs val="gap"/>
    <c:showDLblsOverMax val="0"/>
  </c:chart>
  <c:spPr>
    <a:ln w="38100">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Rouge-1F</c:v>
                </c:pt>
              </c:strCache>
            </c:strRef>
          </c:tx>
          <c:invertIfNegative val="0"/>
          <c:cat>
            <c:strRef>
              <c:f>Sheet1!$A$2:$A$4</c:f>
              <c:strCache>
                <c:ptCount val="3"/>
                <c:pt idx="0">
                  <c:v>Conventional</c:v>
                </c:pt>
                <c:pt idx="1">
                  <c:v>DPP</c:v>
                </c:pt>
                <c:pt idx="2">
                  <c:v>Our Approach</c:v>
                </c:pt>
              </c:strCache>
            </c:strRef>
          </c:cat>
          <c:val>
            <c:numRef>
              <c:f>Sheet1!$B$2:$B$4</c:f>
              <c:numCache>
                <c:formatCode>General</c:formatCode>
                <c:ptCount val="3"/>
                <c:pt idx="0">
                  <c:v>37.4</c:v>
                </c:pt>
                <c:pt idx="1">
                  <c:v>38.3</c:v>
                </c:pt>
                <c:pt idx="2">
                  <c:v>39.2</c:v>
                </c:pt>
              </c:numCache>
            </c:numRef>
          </c:val>
        </c:ser>
        <c:ser>
          <c:idx val="1"/>
          <c:order val="1"/>
          <c:tx>
            <c:strRef>
              <c:f>Sheet1!$C$1</c:f>
              <c:strCache>
                <c:ptCount val="1"/>
                <c:pt idx="0">
                  <c:v>Rouge-1P</c:v>
                </c:pt>
              </c:strCache>
            </c:strRef>
          </c:tx>
          <c:invertIfNegative val="0"/>
          <c:cat>
            <c:strRef>
              <c:f>Sheet1!$A$2:$A$4</c:f>
              <c:strCache>
                <c:ptCount val="3"/>
                <c:pt idx="0">
                  <c:v>Conventional</c:v>
                </c:pt>
                <c:pt idx="1">
                  <c:v>DPP</c:v>
                </c:pt>
                <c:pt idx="2">
                  <c:v>Our Approach</c:v>
                </c:pt>
              </c:strCache>
            </c:strRef>
          </c:cat>
          <c:val>
            <c:numRef>
              <c:f>Sheet1!$C$2:$C$4</c:f>
              <c:numCache>
                <c:formatCode>General</c:formatCode>
                <c:ptCount val="3"/>
                <c:pt idx="0">
                  <c:v>36.9</c:v>
                </c:pt>
                <c:pt idx="1">
                  <c:v>37.9</c:v>
                </c:pt>
                <c:pt idx="2">
                  <c:v>39.2</c:v>
                </c:pt>
              </c:numCache>
            </c:numRef>
          </c:val>
        </c:ser>
        <c:ser>
          <c:idx val="2"/>
          <c:order val="2"/>
          <c:tx>
            <c:strRef>
              <c:f>Sheet1!$D$1</c:f>
              <c:strCache>
                <c:ptCount val="1"/>
                <c:pt idx="0">
                  <c:v>Rouge-1R</c:v>
                </c:pt>
              </c:strCache>
            </c:strRef>
          </c:tx>
          <c:invertIfNegative val="0"/>
          <c:cat>
            <c:strRef>
              <c:f>Sheet1!$A$2:$A$4</c:f>
              <c:strCache>
                <c:ptCount val="3"/>
                <c:pt idx="0">
                  <c:v>Conventional</c:v>
                </c:pt>
                <c:pt idx="1">
                  <c:v>DPP</c:v>
                </c:pt>
                <c:pt idx="2">
                  <c:v>Our Approach</c:v>
                </c:pt>
              </c:strCache>
            </c:strRef>
          </c:cat>
          <c:val>
            <c:numRef>
              <c:f>Sheet1!$D$2:$D$4</c:f>
              <c:numCache>
                <c:formatCode>General</c:formatCode>
                <c:ptCount val="3"/>
                <c:pt idx="0">
                  <c:v>38.0</c:v>
                </c:pt>
                <c:pt idx="1">
                  <c:v>38.7</c:v>
                </c:pt>
                <c:pt idx="2">
                  <c:v>39.2</c:v>
                </c:pt>
              </c:numCache>
            </c:numRef>
          </c:val>
        </c:ser>
        <c:dLbls>
          <c:showLegendKey val="0"/>
          <c:showVal val="0"/>
          <c:showCatName val="0"/>
          <c:showSerName val="0"/>
          <c:showPercent val="0"/>
          <c:showBubbleSize val="0"/>
        </c:dLbls>
        <c:gapWidth val="150"/>
        <c:axId val="2146335112"/>
        <c:axId val="2146199448"/>
      </c:barChart>
      <c:catAx>
        <c:axId val="2146335112"/>
        <c:scaling>
          <c:orientation val="minMax"/>
        </c:scaling>
        <c:delete val="0"/>
        <c:axPos val="b"/>
        <c:majorTickMark val="out"/>
        <c:minorTickMark val="none"/>
        <c:tickLblPos val="nextTo"/>
        <c:crossAx val="2146199448"/>
        <c:crosses val="autoZero"/>
        <c:auto val="1"/>
        <c:lblAlgn val="ctr"/>
        <c:lblOffset val="100"/>
        <c:noMultiLvlLbl val="0"/>
      </c:catAx>
      <c:valAx>
        <c:axId val="2146199448"/>
        <c:scaling>
          <c:orientation val="minMax"/>
        </c:scaling>
        <c:delete val="0"/>
        <c:axPos val="l"/>
        <c:majorGridlines/>
        <c:numFmt formatCode="General" sourceLinked="1"/>
        <c:majorTickMark val="out"/>
        <c:minorTickMark val="none"/>
        <c:tickLblPos val="nextTo"/>
        <c:crossAx val="214633511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emf"/><Relationship Id="rId2"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9.emf"/><Relationship Id="rId2" Type="http://schemas.openxmlformats.org/officeDocument/2006/relationships/image" Target="../media/image7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4.emf"/><Relationship Id="rId2" Type="http://schemas.openxmlformats.org/officeDocument/2006/relationships/image" Target="../media/image75.emf"/><Relationship Id="rId3"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7.emf"/><Relationship Id="rId2" Type="http://schemas.openxmlformats.org/officeDocument/2006/relationships/image" Target="../media/image3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 Id="rId3"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 Id="rId3"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1E4E7B-2835-1742-A9F8-F19F7C9DB5A1}" type="datetimeFigureOut">
              <a:rPr lang="en-US" smtClean="0"/>
              <a:t>1/17/17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F1226-2021-524C-9270-FA77E203DE8A}" type="slidenum">
              <a:rPr lang="en-US" smtClean="0"/>
              <a:t>‹#›</a:t>
            </a:fld>
            <a:endParaRPr lang="en-US"/>
          </a:p>
        </p:txBody>
      </p:sp>
    </p:spTree>
    <p:extLst>
      <p:ext uri="{BB962C8B-B14F-4D97-AF65-F5344CB8AC3E}">
        <p14:creationId xmlns:p14="http://schemas.microsoft.com/office/powerpoint/2010/main" val="4649499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171" indent="-280835" eaLnBrk="0" hangingPunct="0">
              <a:defRPr>
                <a:solidFill>
                  <a:schemeClr val="tx1"/>
                </a:solidFill>
                <a:latin typeface="Arial" charset="0"/>
                <a:ea typeface="ＭＳ Ｐゴシック" charset="0"/>
              </a:defRPr>
            </a:lvl2pPr>
            <a:lvl3pPr marL="1123340" indent="-224668" eaLnBrk="0" hangingPunct="0">
              <a:defRPr>
                <a:solidFill>
                  <a:schemeClr val="tx1"/>
                </a:solidFill>
                <a:latin typeface="Arial" charset="0"/>
                <a:ea typeface="ＭＳ Ｐゴシック" charset="0"/>
              </a:defRPr>
            </a:lvl3pPr>
            <a:lvl4pPr marL="1572677" indent="-224668" eaLnBrk="0" hangingPunct="0">
              <a:defRPr>
                <a:solidFill>
                  <a:schemeClr val="tx1"/>
                </a:solidFill>
                <a:latin typeface="Arial" charset="0"/>
                <a:ea typeface="ＭＳ Ｐゴシック" charset="0"/>
              </a:defRPr>
            </a:lvl4pPr>
            <a:lvl5pPr marL="2022013" indent="-224668" eaLnBrk="0" hangingPunct="0">
              <a:defRPr>
                <a:solidFill>
                  <a:schemeClr val="tx1"/>
                </a:solidFill>
                <a:latin typeface="Arial" charset="0"/>
                <a:ea typeface="ＭＳ Ｐゴシック" charset="0"/>
              </a:defRPr>
            </a:lvl5pPr>
            <a:lvl6pPr marL="2471349" indent="-224668" eaLnBrk="0" fontAlgn="base" hangingPunct="0">
              <a:spcBef>
                <a:spcPct val="0"/>
              </a:spcBef>
              <a:spcAft>
                <a:spcPct val="0"/>
              </a:spcAft>
              <a:defRPr>
                <a:solidFill>
                  <a:schemeClr val="tx1"/>
                </a:solidFill>
                <a:latin typeface="Arial" charset="0"/>
                <a:ea typeface="ＭＳ Ｐゴシック" charset="0"/>
              </a:defRPr>
            </a:lvl6pPr>
            <a:lvl7pPr marL="2920685" indent="-224668" eaLnBrk="0" fontAlgn="base" hangingPunct="0">
              <a:spcBef>
                <a:spcPct val="0"/>
              </a:spcBef>
              <a:spcAft>
                <a:spcPct val="0"/>
              </a:spcAft>
              <a:defRPr>
                <a:solidFill>
                  <a:schemeClr val="tx1"/>
                </a:solidFill>
                <a:latin typeface="Arial" charset="0"/>
                <a:ea typeface="ＭＳ Ｐゴシック" charset="0"/>
              </a:defRPr>
            </a:lvl7pPr>
            <a:lvl8pPr marL="3370021" indent="-224668" eaLnBrk="0" fontAlgn="base" hangingPunct="0">
              <a:spcBef>
                <a:spcPct val="0"/>
              </a:spcBef>
              <a:spcAft>
                <a:spcPct val="0"/>
              </a:spcAft>
              <a:defRPr>
                <a:solidFill>
                  <a:schemeClr val="tx1"/>
                </a:solidFill>
                <a:latin typeface="Arial" charset="0"/>
                <a:ea typeface="ＭＳ Ｐゴシック" charset="0"/>
              </a:defRPr>
            </a:lvl8pPr>
            <a:lvl9pPr marL="3819357" indent="-22466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B57E2DE-2148-2049-AABE-88B57FC8C447}" type="slidenum">
              <a:rPr lang="en-US"/>
              <a:pPr eaLnBrk="1" hangingPunct="1"/>
              <a:t>8</a:t>
            </a:fld>
            <a:endParaRPr lang="en-US"/>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F1226-2021-524C-9270-FA77E203DE8A}" type="slidenum">
              <a:rPr lang="en-US" smtClean="0"/>
              <a:t>10</a:t>
            </a:fld>
            <a:endParaRPr lang="en-US"/>
          </a:p>
        </p:txBody>
      </p:sp>
    </p:spTree>
    <p:extLst>
      <p:ext uri="{BB962C8B-B14F-4D97-AF65-F5344CB8AC3E}">
        <p14:creationId xmlns:p14="http://schemas.microsoft.com/office/powerpoint/2010/main" val="66964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52EC7-87DF-874D-A85E-C04A74E19E4D}" type="slidenum">
              <a:rPr lang="en-US" smtClean="0"/>
              <a:t>34</a:t>
            </a:fld>
            <a:endParaRPr lang="en-US"/>
          </a:p>
        </p:txBody>
      </p:sp>
    </p:spTree>
    <p:extLst>
      <p:ext uri="{BB962C8B-B14F-4D97-AF65-F5344CB8AC3E}">
        <p14:creationId xmlns:p14="http://schemas.microsoft.com/office/powerpoint/2010/main" val="106958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90794-BE55-C54A-98CC-8ED3B6CAF60C}"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217087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90794-BE55-C54A-98CC-8ED3B6CAF60C}"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26720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90794-BE55-C54A-98CC-8ED3B6CAF60C}"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2743404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DC5B426-BBB1-8A44-8891-E76C14380116}" type="slidenum">
              <a:rPr lang="en-US"/>
              <a:pPr/>
              <a:t>‹#›</a:t>
            </a:fld>
            <a:endParaRPr lang="en-US"/>
          </a:p>
        </p:txBody>
      </p:sp>
    </p:spTree>
    <p:extLst>
      <p:ext uri="{BB962C8B-B14F-4D97-AF65-F5344CB8AC3E}">
        <p14:creationId xmlns:p14="http://schemas.microsoft.com/office/powerpoint/2010/main" val="3012931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5192882"/>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4842195"/>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90794-BE55-C54A-98CC-8ED3B6CAF60C}"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3344587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590794-BE55-C54A-98CC-8ED3B6CAF60C}"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60023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590794-BE55-C54A-98CC-8ED3B6CAF60C}"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372358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590794-BE55-C54A-98CC-8ED3B6CAF60C}" type="datetimeFigureOut">
              <a:rPr lang="en-US" smtClean="0"/>
              <a:t>1/17/17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238683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90794-BE55-C54A-98CC-8ED3B6CAF60C}" type="datetimeFigureOut">
              <a:rPr lang="en-US" smtClean="0"/>
              <a:t>1/17/17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79689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90794-BE55-C54A-98CC-8ED3B6CAF60C}" type="datetimeFigureOut">
              <a:rPr lang="en-US" smtClean="0"/>
              <a:t>1/17/17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823534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590794-BE55-C54A-98CC-8ED3B6CAF60C}"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188795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590794-BE55-C54A-98CC-8ED3B6CAF60C}"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B4684-A68E-8440-A013-6FCC97F312E0}" type="slidenum">
              <a:rPr lang="en-US" smtClean="0"/>
              <a:t>‹#›</a:t>
            </a:fld>
            <a:endParaRPr lang="en-US"/>
          </a:p>
        </p:txBody>
      </p:sp>
    </p:spTree>
    <p:extLst>
      <p:ext uri="{BB962C8B-B14F-4D97-AF65-F5344CB8AC3E}">
        <p14:creationId xmlns:p14="http://schemas.microsoft.com/office/powerpoint/2010/main" val="21103025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90794-BE55-C54A-98CC-8ED3B6CAF60C}" type="datetimeFigureOut">
              <a:rPr lang="en-US" smtClean="0"/>
              <a:t>1/17/17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B4684-A68E-8440-A013-6FCC97F312E0}" type="slidenum">
              <a:rPr lang="en-US" smtClean="0"/>
              <a:t>‹#›</a:t>
            </a:fld>
            <a:endParaRPr lang="en-US"/>
          </a:p>
        </p:txBody>
      </p:sp>
    </p:spTree>
    <p:extLst>
      <p:ext uri="{BB962C8B-B14F-4D97-AF65-F5344CB8AC3E}">
        <p14:creationId xmlns:p14="http://schemas.microsoft.com/office/powerpoint/2010/main" val="3154624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quation1.bin"/><Relationship Id="rId5" Type="http://schemas.openxmlformats.org/officeDocument/2006/relationships/image" Target="../media/image32.emf"/><Relationship Id="rId6" Type="http://schemas.openxmlformats.org/officeDocument/2006/relationships/oleObject" Target="../embeddings/oleObject4.bin"/><Relationship Id="rId7" Type="http://schemas.openxmlformats.org/officeDocument/2006/relationships/image" Target="../media/image33.emf"/><Relationship Id="rId8" Type="http://schemas.openxmlformats.org/officeDocument/2006/relationships/image" Target="../media/image3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5.emf"/><Relationship Id="rId5" Type="http://schemas.openxmlformats.org/officeDocument/2006/relationships/oleObject" Target="../embeddings/oleObject6.bin"/><Relationship Id="rId6" Type="http://schemas.openxmlformats.org/officeDocument/2006/relationships/image" Target="../media/image36.emf"/><Relationship Id="rId7" Type="http://schemas.openxmlformats.org/officeDocument/2006/relationships/oleObject" Target="../embeddings/oleObject7.bin"/><Relationship Id="rId8" Type="http://schemas.openxmlformats.org/officeDocument/2006/relationships/image" Target="../media/image3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3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40.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41.emf"/><Relationship Id="rId5" Type="http://schemas.openxmlformats.org/officeDocument/2006/relationships/oleObject" Target="../embeddings/oleObject12.bin"/><Relationship Id="rId6" Type="http://schemas.openxmlformats.org/officeDocument/2006/relationships/image" Target="../media/image42.emf"/><Relationship Id="rId7" Type="http://schemas.openxmlformats.org/officeDocument/2006/relationships/oleObject" Target="../embeddings/oleObject13.bin"/><Relationship Id="rId8" Type="http://schemas.openxmlformats.org/officeDocument/2006/relationships/image" Target="../media/image40.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43.emf"/><Relationship Id="rId5" Type="http://schemas.openxmlformats.org/officeDocument/2006/relationships/oleObject" Target="../embeddings/oleObject15.bin"/><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png"/><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oleObject" Target="../embeddings/oleObject16.bin"/><Relationship Id="rId5" Type="http://schemas.openxmlformats.org/officeDocument/2006/relationships/image" Target="../media/image49.emf"/><Relationship Id="rId6" Type="http://schemas.openxmlformats.org/officeDocument/2006/relationships/oleObject" Target="../embeddings/oleObject17.bin"/><Relationship Id="rId7" Type="http://schemas.openxmlformats.org/officeDocument/2006/relationships/image" Target="../media/image50.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49.emf"/><Relationship Id="rId5" Type="http://schemas.openxmlformats.org/officeDocument/2006/relationships/image" Target="../media/image51.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49.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57.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9" Type="http://schemas.openxmlformats.org/officeDocument/2006/relationships/image" Target="../media/image23.emf"/><Relationship Id="rId10" Type="http://schemas.openxmlformats.org/officeDocument/2006/relationships/image" Target="../media/image2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58.emf"/><Relationship Id="rId6"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60.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63.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63.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63.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68.png"/><Relationship Id="rId1" Type="http://schemas.microsoft.com/office/2007/relationships/media" Target="../media/media1.mp4"/><Relationship Id="rId2" Type="http://schemas.openxmlformats.org/officeDocument/2006/relationships/video" Target="../media/media1.mp4"/></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69.emf"/><Relationship Id="rId5" Type="http://schemas.openxmlformats.org/officeDocument/2006/relationships/oleObject" Target="../embeddings/oleObject26.bin"/><Relationship Id="rId6" Type="http://schemas.openxmlformats.org/officeDocument/2006/relationships/image" Target="../media/image70.emf"/><Relationship Id="rId7" Type="http://schemas.openxmlformats.org/officeDocument/2006/relationships/image" Target="../media/image71.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74.emf"/><Relationship Id="rId5" Type="http://schemas.openxmlformats.org/officeDocument/2006/relationships/oleObject" Target="../embeddings/oleObject28.bin"/><Relationship Id="rId6" Type="http://schemas.openxmlformats.org/officeDocument/2006/relationships/image" Target="../media/image75.emf"/><Relationship Id="rId7" Type="http://schemas.openxmlformats.org/officeDocument/2006/relationships/oleObject" Target="../embeddings/oleObject29.bin"/><Relationship Id="rId8" Type="http://schemas.openxmlformats.org/officeDocument/2006/relationships/image" Target="../media/image76.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77.emf"/><Relationship Id="rId5" Type="http://schemas.openxmlformats.org/officeDocument/2006/relationships/oleObject" Target="../embeddings/oleObject31.bin"/><Relationship Id="rId6" Type="http://schemas.openxmlformats.org/officeDocument/2006/relationships/image" Target="../media/image30.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9.emf"/><Relationship Id="rId5" Type="http://schemas.openxmlformats.org/officeDocument/2006/relationships/oleObject" Target="../embeddings/oleObject2.bin"/><Relationship Id="rId6" Type="http://schemas.openxmlformats.org/officeDocument/2006/relationships/image" Target="../media/image3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63.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3.bin"/><Relationship Id="rId5" Type="http://schemas.openxmlformats.org/officeDocument/2006/relationships/image" Target="../media/image31.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751" y="1900690"/>
            <a:ext cx="7772400" cy="1470025"/>
          </a:xfrm>
        </p:spPr>
        <p:txBody>
          <a:bodyPr/>
          <a:lstStyle/>
          <a:p>
            <a:r>
              <a:rPr lang="en-US" dirty="0" smtClean="0"/>
              <a:t>Learning to Optimize for Structured Output Spaces</a:t>
            </a:r>
            <a:endParaRPr lang="en-US" dirty="0"/>
          </a:p>
        </p:txBody>
      </p:sp>
      <p:sp>
        <p:nvSpPr>
          <p:cNvPr id="3" name="Subtitle 2"/>
          <p:cNvSpPr>
            <a:spLocks noGrp="1"/>
          </p:cNvSpPr>
          <p:nvPr>
            <p:ph type="subTitle" idx="1"/>
          </p:nvPr>
        </p:nvSpPr>
        <p:spPr>
          <a:xfrm>
            <a:off x="1381849" y="4340025"/>
            <a:ext cx="6400800" cy="1272745"/>
          </a:xfrm>
        </p:spPr>
        <p:txBody>
          <a:bodyPr/>
          <a:lstStyle/>
          <a:p>
            <a:r>
              <a:rPr lang="en-US" dirty="0" smtClean="0"/>
              <a:t>Yisong Yue</a:t>
            </a:r>
            <a:endParaRPr lang="en-US" dirty="0"/>
          </a:p>
        </p:txBody>
      </p:sp>
      <p:pic>
        <p:nvPicPr>
          <p:cNvPr id="5" name="Picture 4"/>
          <p:cNvPicPr>
            <a:picLocks noChangeAspect="1"/>
          </p:cNvPicPr>
          <p:nvPr/>
        </p:nvPicPr>
        <p:blipFill>
          <a:blip r:embed="rId2"/>
          <a:stretch>
            <a:fillRect/>
          </a:stretch>
        </p:blipFill>
        <p:spPr>
          <a:xfrm>
            <a:off x="189744" y="194560"/>
            <a:ext cx="1986788" cy="845890"/>
          </a:xfrm>
          <a:prstGeom prst="rect">
            <a:avLst/>
          </a:prstGeom>
        </p:spPr>
      </p:pic>
    </p:spTree>
    <p:extLst>
      <p:ext uri="{BB962C8B-B14F-4D97-AF65-F5344CB8AC3E}">
        <p14:creationId xmlns:p14="http://schemas.microsoft.com/office/powerpoint/2010/main" val="41957640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dirty="0">
                <a:solidFill>
                  <a:srgbClr val="953735"/>
                </a:solidFill>
              </a:rPr>
              <a:t>Example: </a:t>
            </a:r>
            <a:r>
              <a:rPr lang="en-US" dirty="0"/>
              <a:t>Sequence Prediction</a:t>
            </a:r>
            <a:endParaRPr lang="en-US" dirty="0">
              <a:latin typeface="Arial" charset="0"/>
            </a:endParaRPr>
          </a:p>
        </p:txBody>
      </p:sp>
      <p:sp>
        <p:nvSpPr>
          <p:cNvPr id="1028" name="Content Placeholder 2"/>
          <p:cNvSpPr>
            <a:spLocks noGrp="1"/>
          </p:cNvSpPr>
          <p:nvPr>
            <p:ph idx="1"/>
          </p:nvPr>
        </p:nvSpPr>
        <p:spPr/>
        <p:txBody>
          <a:bodyPr>
            <a:normAutofit/>
          </a:bodyPr>
          <a:lstStyle/>
          <a:p>
            <a:endParaRPr lang="en-US" dirty="0" smtClean="0">
              <a:latin typeface="Arial" charset="0"/>
            </a:endParaRPr>
          </a:p>
          <a:p>
            <a:endParaRPr lang="en-US" dirty="0">
              <a:latin typeface="Arial" charset="0"/>
            </a:endParaRPr>
          </a:p>
          <a:p>
            <a:endParaRPr lang="en-US" dirty="0" smtClean="0">
              <a:latin typeface="Arial" charset="0"/>
            </a:endParaRPr>
          </a:p>
          <a:p>
            <a:pPr marL="0" indent="0">
              <a:buNone/>
            </a:pPr>
            <a:endParaRPr lang="en-US" dirty="0">
              <a:latin typeface="Arial" charset="0"/>
            </a:endParaRPr>
          </a:p>
          <a:p>
            <a:r>
              <a:rPr lang="en-US" sz="2800" dirty="0" smtClean="0">
                <a:latin typeface="Arial" charset="0"/>
              </a:rPr>
              <a:t>Utility function:</a:t>
            </a:r>
          </a:p>
          <a:p>
            <a:endParaRPr lang="en-US" sz="4000" dirty="0">
              <a:latin typeface="Arial" charset="0"/>
            </a:endParaRPr>
          </a:p>
          <a:p>
            <a:r>
              <a:rPr lang="en-US" sz="2800" dirty="0" smtClean="0">
                <a:latin typeface="Arial" charset="0"/>
              </a:rPr>
              <a:t>Prediction:</a:t>
            </a:r>
          </a:p>
        </p:txBody>
      </p:sp>
      <p:graphicFrame>
        <p:nvGraphicFramePr>
          <p:cNvPr id="1026" name="Object 2"/>
          <p:cNvGraphicFramePr>
            <a:graphicFrameLocks noChangeAspect="1"/>
          </p:cNvGraphicFramePr>
          <p:nvPr>
            <p:extLst>
              <p:ext uri="{D42A27DB-BD31-4B8C-83A1-F6EECF244321}">
                <p14:modId xmlns:p14="http://schemas.microsoft.com/office/powerpoint/2010/main" val="2002996947"/>
              </p:ext>
            </p:extLst>
          </p:nvPr>
        </p:nvGraphicFramePr>
        <p:xfrm>
          <a:off x="3868738" y="5089525"/>
          <a:ext cx="3424237" cy="774700"/>
        </p:xfrm>
        <a:graphic>
          <a:graphicData uri="http://schemas.openxmlformats.org/presentationml/2006/ole">
            <mc:AlternateContent xmlns:mc="http://schemas.openxmlformats.org/markup-compatibility/2006">
              <mc:Choice xmlns:v="urn:schemas-microsoft-com:vml" Requires="v">
                <p:oleObj spid="_x0000_s60058" name="Equation" r:id="rId4" imgW="1346200" imgH="304800" progId="Equation.3">
                  <p:embed/>
                </p:oleObj>
              </mc:Choice>
              <mc:Fallback>
                <p:oleObj name="Equation" r:id="rId4" imgW="1346200" imgH="304800" progId="Equation.3">
                  <p:embed/>
                  <p:pic>
                    <p:nvPicPr>
                      <p:cNvPr id="0" name=""/>
                      <p:cNvPicPr>
                        <a:picLocks noChangeAspect="1" noChangeArrowheads="1"/>
                      </p:cNvPicPr>
                      <p:nvPr/>
                    </p:nvPicPr>
                    <p:blipFill>
                      <a:blip r:embed="rId5"/>
                      <a:srcRect/>
                      <a:stretch>
                        <a:fillRect/>
                      </a:stretch>
                    </p:blipFill>
                    <p:spPr bwMode="auto">
                      <a:xfrm>
                        <a:off x="3868738" y="5089525"/>
                        <a:ext cx="3424237"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4074979106"/>
              </p:ext>
            </p:extLst>
          </p:nvPr>
        </p:nvGraphicFramePr>
        <p:xfrm>
          <a:off x="3778243" y="3670641"/>
          <a:ext cx="3722550" cy="1125065"/>
        </p:xfrm>
        <a:graphic>
          <a:graphicData uri="http://schemas.openxmlformats.org/presentationml/2006/ole">
            <mc:AlternateContent xmlns:mc="http://schemas.openxmlformats.org/markup-compatibility/2006">
              <mc:Choice xmlns:v="urn:schemas-microsoft-com:vml" Requires="v">
                <p:oleObj spid="_x0000_s60059" name="Equation" r:id="rId6" imgW="1511300" imgH="457200" progId="Equation.3">
                  <p:embed/>
                </p:oleObj>
              </mc:Choice>
              <mc:Fallback>
                <p:oleObj name="Equation" r:id="rId6" imgW="1511300" imgH="457200" progId="Equation.3">
                  <p:embed/>
                  <p:pic>
                    <p:nvPicPr>
                      <p:cNvPr id="0" name=""/>
                      <p:cNvPicPr>
                        <a:picLocks noChangeAspect="1" noChangeArrowheads="1"/>
                      </p:cNvPicPr>
                      <p:nvPr/>
                    </p:nvPicPr>
                    <p:blipFill>
                      <a:blip r:embed="rId7"/>
                      <a:srcRect/>
                      <a:stretch>
                        <a:fillRect/>
                      </a:stretch>
                    </p:blipFill>
                    <p:spPr bwMode="auto">
                      <a:xfrm>
                        <a:off x="3778243" y="3670641"/>
                        <a:ext cx="3722550" cy="1125065"/>
                      </a:xfrm>
                      <a:prstGeom prst="rect">
                        <a:avLst/>
                      </a:prstGeom>
                      <a:noFill/>
                      <a:ln>
                        <a:noFill/>
                      </a:ln>
                      <a:effectLst/>
                      <a:extLst/>
                    </p:spPr>
                  </p:pic>
                </p:oleObj>
              </mc:Fallback>
            </mc:AlternateContent>
          </a:graphicData>
        </a:graphic>
      </p:graphicFrame>
      <p:pic>
        <p:nvPicPr>
          <p:cNvPr id="2" name="Picture 1"/>
          <p:cNvPicPr>
            <a:picLocks noChangeAspect="1"/>
          </p:cNvPicPr>
          <p:nvPr/>
        </p:nvPicPr>
        <p:blipFill>
          <a:blip r:embed="rId8"/>
          <a:stretch>
            <a:fillRect/>
          </a:stretch>
        </p:blipFill>
        <p:spPr>
          <a:xfrm>
            <a:off x="2675970" y="1600200"/>
            <a:ext cx="3783038" cy="1817824"/>
          </a:xfrm>
          <a:prstGeom prst="rect">
            <a:avLst/>
          </a:prstGeom>
        </p:spPr>
      </p:pic>
      <p:sp>
        <p:nvSpPr>
          <p:cNvPr id="3" name="TextBox 2"/>
          <p:cNvSpPr txBox="1"/>
          <p:nvPr/>
        </p:nvSpPr>
        <p:spPr>
          <a:xfrm>
            <a:off x="846635" y="5830527"/>
            <a:ext cx="2613466" cy="400110"/>
          </a:xfrm>
          <a:prstGeom prst="rect">
            <a:avLst/>
          </a:prstGeom>
          <a:noFill/>
        </p:spPr>
        <p:txBody>
          <a:bodyPr wrap="none" rtlCol="0">
            <a:spAutoFit/>
          </a:bodyPr>
          <a:lstStyle/>
          <a:p>
            <a:r>
              <a:rPr lang="en-US" sz="2000" b="1" dirty="0" smtClean="0">
                <a:solidFill>
                  <a:srgbClr val="953735"/>
                </a:solidFill>
              </a:rPr>
              <a:t>Dynamic Programming</a:t>
            </a:r>
            <a:endParaRPr lang="en-US" sz="2000" b="1" dirty="0">
              <a:solidFill>
                <a:srgbClr val="953735"/>
              </a:solidFill>
            </a:endParaRPr>
          </a:p>
        </p:txBody>
      </p:sp>
      <p:sp>
        <p:nvSpPr>
          <p:cNvPr id="8" name="TextBox 7"/>
          <p:cNvSpPr txBox="1"/>
          <p:nvPr/>
        </p:nvSpPr>
        <p:spPr>
          <a:xfrm>
            <a:off x="6882496" y="2789601"/>
            <a:ext cx="1376398" cy="461665"/>
          </a:xfrm>
          <a:prstGeom prst="rect">
            <a:avLst/>
          </a:prstGeom>
          <a:noFill/>
        </p:spPr>
        <p:txBody>
          <a:bodyPr wrap="none" rtlCol="0">
            <a:spAutoFit/>
          </a:bodyPr>
          <a:lstStyle/>
          <a:p>
            <a:r>
              <a:rPr lang="en-US" sz="2400" b="1" dirty="0" smtClean="0">
                <a:solidFill>
                  <a:srgbClr val="953735"/>
                </a:solidFill>
              </a:rPr>
              <a:t>Structure</a:t>
            </a:r>
            <a:endParaRPr lang="en-US" sz="2400" b="1" dirty="0">
              <a:solidFill>
                <a:srgbClr val="953735"/>
              </a:solidFill>
            </a:endParaRPr>
          </a:p>
        </p:txBody>
      </p:sp>
      <p:cxnSp>
        <p:nvCxnSpPr>
          <p:cNvPr id="9" name="Straight Arrow Connector 8"/>
          <p:cNvCxnSpPr>
            <a:stCxn id="8" idx="2"/>
          </p:cNvCxnSpPr>
          <p:nvPr/>
        </p:nvCxnSpPr>
        <p:spPr>
          <a:xfrm flipH="1">
            <a:off x="7149017" y="3251266"/>
            <a:ext cx="421678" cy="653031"/>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3407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8">
                                            <p:txEl>
                                              <p:pRg st="6" end="6"/>
                                            </p:txEl>
                                          </p:spTgt>
                                        </p:tgtEl>
                                        <p:attrNameLst>
                                          <p:attrName>style.visibility</p:attrName>
                                        </p:attrNameLst>
                                      </p:cBhvr>
                                      <p:to>
                                        <p:strVal val="visible"/>
                                      </p:to>
                                    </p:set>
                                    <p:animEffect transition="in" filter="dissolve">
                                      <p:cBhvr>
                                        <p:cTn id="10" dur="500"/>
                                        <p:tgtEl>
                                          <p:spTgt spid="1028">
                                            <p:txEl>
                                              <p:pRg st="6" end="6"/>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uiExpand="1"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noAutofit/>
          </a:bodyPr>
          <a:lstStyle/>
          <a:p>
            <a:r>
              <a:rPr lang="en-US" sz="3600" dirty="0" smtClean="0">
                <a:solidFill>
                  <a:srgbClr val="953735"/>
                </a:solidFill>
                <a:latin typeface="Arial" charset="0"/>
              </a:rPr>
              <a:t>Restriction #1:</a:t>
            </a:r>
            <a:r>
              <a:rPr lang="en-US" sz="3600" dirty="0" smtClean="0">
                <a:latin typeface="Arial" charset="0"/>
              </a:rPr>
              <a:t> Linear Models</a:t>
            </a:r>
            <a:endParaRPr lang="en-US" sz="3600" dirty="0">
              <a:latin typeface="Arial" charset="0"/>
            </a:endParaRPr>
          </a:p>
        </p:txBody>
      </p:sp>
      <p:sp>
        <p:nvSpPr>
          <p:cNvPr id="2054" name="Content Placeholder 2"/>
          <p:cNvSpPr>
            <a:spLocks noGrp="1"/>
          </p:cNvSpPr>
          <p:nvPr>
            <p:ph idx="1"/>
          </p:nvPr>
        </p:nvSpPr>
        <p:spPr/>
        <p:txBody>
          <a:bodyPr/>
          <a:lstStyle/>
          <a:p>
            <a:r>
              <a:rPr lang="en-US" dirty="0" smtClean="0">
                <a:latin typeface="Arial" charset="0"/>
              </a:rPr>
              <a:t>U/u </a:t>
            </a:r>
            <a:r>
              <a:rPr lang="en-US" dirty="0">
                <a:latin typeface="Arial" charset="0"/>
              </a:rPr>
              <a:t>is parameterized </a:t>
            </a:r>
            <a:r>
              <a:rPr lang="en-US" i="1" dirty="0" smtClean="0">
                <a:latin typeface="Arial" charset="0"/>
              </a:rPr>
              <a:t>linearly:</a:t>
            </a:r>
            <a:endParaRPr lang="en-US" dirty="0">
              <a:latin typeface="Arial" charset="0"/>
            </a:endParaRPr>
          </a:p>
        </p:txBody>
      </p:sp>
      <p:graphicFrame>
        <p:nvGraphicFramePr>
          <p:cNvPr id="2050" name="Object 3"/>
          <p:cNvGraphicFramePr>
            <a:graphicFrameLocks noChangeAspect="1"/>
          </p:cNvGraphicFramePr>
          <p:nvPr>
            <p:extLst>
              <p:ext uri="{D42A27DB-BD31-4B8C-83A1-F6EECF244321}">
                <p14:modId xmlns:p14="http://schemas.microsoft.com/office/powerpoint/2010/main" val="1045303966"/>
              </p:ext>
            </p:extLst>
          </p:nvPr>
        </p:nvGraphicFramePr>
        <p:xfrm>
          <a:off x="2268538" y="2546873"/>
          <a:ext cx="4614862" cy="935038"/>
        </p:xfrm>
        <a:graphic>
          <a:graphicData uri="http://schemas.openxmlformats.org/presentationml/2006/ole">
            <mc:AlternateContent xmlns:mc="http://schemas.openxmlformats.org/markup-compatibility/2006">
              <mc:Choice xmlns:v="urn:schemas-microsoft-com:vml" Requires="v">
                <p:oleObj spid="_x0000_s70075" name="Equation" r:id="rId3" imgW="1816100" imgH="368300" progId="Equation.3">
                  <p:embed/>
                </p:oleObj>
              </mc:Choice>
              <mc:Fallback>
                <p:oleObj name="Equation" r:id="rId3" imgW="1816100" imgH="368300" progId="Equation.3">
                  <p:embed/>
                  <p:pic>
                    <p:nvPicPr>
                      <p:cNvPr id="0" name=""/>
                      <p:cNvPicPr>
                        <a:picLocks noChangeAspect="1" noChangeArrowheads="1"/>
                      </p:cNvPicPr>
                      <p:nvPr/>
                    </p:nvPicPr>
                    <p:blipFill>
                      <a:blip r:embed="rId4"/>
                      <a:srcRect/>
                      <a:stretch>
                        <a:fillRect/>
                      </a:stretch>
                    </p:blipFill>
                    <p:spPr bwMode="auto">
                      <a:xfrm>
                        <a:off x="2268538" y="2546873"/>
                        <a:ext cx="4614862"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51" name="Object 3"/>
          <p:cNvGraphicFramePr>
            <a:graphicFrameLocks noChangeAspect="1"/>
          </p:cNvGraphicFramePr>
          <p:nvPr>
            <p:extLst>
              <p:ext uri="{D42A27DB-BD31-4B8C-83A1-F6EECF244321}">
                <p14:modId xmlns:p14="http://schemas.microsoft.com/office/powerpoint/2010/main" val="3919976237"/>
              </p:ext>
            </p:extLst>
          </p:nvPr>
        </p:nvGraphicFramePr>
        <p:xfrm>
          <a:off x="1689096" y="3734702"/>
          <a:ext cx="4662487" cy="611188"/>
        </p:xfrm>
        <a:graphic>
          <a:graphicData uri="http://schemas.openxmlformats.org/presentationml/2006/ole">
            <mc:AlternateContent xmlns:mc="http://schemas.openxmlformats.org/markup-compatibility/2006">
              <mc:Choice xmlns:v="urn:schemas-microsoft-com:vml" Requires="v">
                <p:oleObj spid="_x0000_s70076" name="Equation" r:id="rId5" imgW="1739900" imgH="228600" progId="Equation.3">
                  <p:embed/>
                </p:oleObj>
              </mc:Choice>
              <mc:Fallback>
                <p:oleObj name="Equation" r:id="rId5" imgW="1739900" imgH="228600" progId="Equation.3">
                  <p:embed/>
                  <p:pic>
                    <p:nvPicPr>
                      <p:cNvPr id="0" name=""/>
                      <p:cNvPicPr>
                        <a:picLocks noChangeAspect="1" noChangeArrowheads="1"/>
                      </p:cNvPicPr>
                      <p:nvPr/>
                    </p:nvPicPr>
                    <p:blipFill>
                      <a:blip r:embed="rId6"/>
                      <a:srcRect/>
                      <a:stretch>
                        <a:fillRect/>
                      </a:stretch>
                    </p:blipFill>
                    <p:spPr bwMode="auto">
                      <a:xfrm>
                        <a:off x="1689096" y="3734702"/>
                        <a:ext cx="4662487"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831582492"/>
              </p:ext>
            </p:extLst>
          </p:nvPr>
        </p:nvGraphicFramePr>
        <p:xfrm>
          <a:off x="2651129" y="4876461"/>
          <a:ext cx="5486400" cy="936625"/>
        </p:xfrm>
        <a:graphic>
          <a:graphicData uri="http://schemas.openxmlformats.org/presentationml/2006/ole">
            <mc:AlternateContent xmlns:mc="http://schemas.openxmlformats.org/markup-compatibility/2006">
              <mc:Choice xmlns:v="urn:schemas-microsoft-com:vml" Requires="v">
                <p:oleObj spid="_x0000_s70077" name="Equation" r:id="rId7" imgW="2159000" imgH="368300" progId="Equation.3">
                  <p:embed/>
                </p:oleObj>
              </mc:Choice>
              <mc:Fallback>
                <p:oleObj name="Equation" r:id="rId7" imgW="2159000" imgH="368300" progId="Equation.3">
                  <p:embed/>
                  <p:pic>
                    <p:nvPicPr>
                      <p:cNvPr id="0" name=""/>
                      <p:cNvPicPr>
                        <a:picLocks noChangeAspect="1" noChangeArrowheads="1"/>
                      </p:cNvPicPr>
                      <p:nvPr/>
                    </p:nvPicPr>
                    <p:blipFill>
                      <a:blip r:embed="rId8"/>
                      <a:srcRect/>
                      <a:stretch>
                        <a:fillRect/>
                      </a:stretch>
                    </p:blipFill>
                    <p:spPr bwMode="auto">
                      <a:xfrm>
                        <a:off x="2651129" y="4876461"/>
                        <a:ext cx="548640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extBox 1"/>
          <p:cNvSpPr txBox="1"/>
          <p:nvPr/>
        </p:nvSpPr>
        <p:spPr>
          <a:xfrm>
            <a:off x="7062521" y="3448569"/>
            <a:ext cx="1773142" cy="707886"/>
          </a:xfrm>
          <a:prstGeom prst="rect">
            <a:avLst/>
          </a:prstGeom>
          <a:noFill/>
        </p:spPr>
        <p:txBody>
          <a:bodyPr wrap="none" rtlCol="0">
            <a:spAutoFit/>
          </a:bodyPr>
          <a:lstStyle/>
          <a:p>
            <a:r>
              <a:rPr lang="en-US" sz="2000" b="1" dirty="0" smtClean="0">
                <a:solidFill>
                  <a:schemeClr val="accent2">
                    <a:lumMod val="75000"/>
                  </a:schemeClr>
                </a:solidFill>
              </a:rPr>
              <a:t>Some feature </a:t>
            </a:r>
          </a:p>
          <a:p>
            <a:r>
              <a:rPr lang="en-US" sz="2000" b="1" dirty="0" smtClean="0">
                <a:solidFill>
                  <a:schemeClr val="accent2">
                    <a:lumMod val="75000"/>
                  </a:schemeClr>
                </a:solidFill>
              </a:rPr>
              <a:t>representation</a:t>
            </a:r>
            <a:endParaRPr lang="en-US" sz="2000" b="1" dirty="0">
              <a:solidFill>
                <a:schemeClr val="accent2">
                  <a:lumMod val="75000"/>
                </a:schemeClr>
              </a:solidFill>
            </a:endParaRPr>
          </a:p>
        </p:txBody>
      </p:sp>
      <p:cxnSp>
        <p:nvCxnSpPr>
          <p:cNvPr id="4" name="Straight Arrow Connector 3"/>
          <p:cNvCxnSpPr/>
          <p:nvPr/>
        </p:nvCxnSpPr>
        <p:spPr>
          <a:xfrm flipH="1">
            <a:off x="7220944" y="4156455"/>
            <a:ext cx="335487" cy="795602"/>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2" idx="1"/>
          </p:cNvCxnSpPr>
          <p:nvPr/>
        </p:nvCxnSpPr>
        <p:spPr>
          <a:xfrm flipH="1">
            <a:off x="6430155" y="3802512"/>
            <a:ext cx="632366" cy="223031"/>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46635" y="5830527"/>
            <a:ext cx="2613466" cy="400110"/>
          </a:xfrm>
          <a:prstGeom prst="rect">
            <a:avLst/>
          </a:prstGeom>
          <a:noFill/>
        </p:spPr>
        <p:txBody>
          <a:bodyPr wrap="none" rtlCol="0">
            <a:spAutoFit/>
          </a:bodyPr>
          <a:lstStyle/>
          <a:p>
            <a:r>
              <a:rPr lang="en-US" sz="2000" b="1" dirty="0" smtClean="0">
                <a:solidFill>
                  <a:srgbClr val="953735"/>
                </a:solidFill>
              </a:rPr>
              <a:t>Dynamic Programming</a:t>
            </a:r>
            <a:endParaRPr lang="en-US" sz="2000" b="1" dirty="0">
              <a:solidFill>
                <a:srgbClr val="953735"/>
              </a:solidFill>
            </a:endParaRPr>
          </a:p>
        </p:txBody>
      </p:sp>
    </p:spTree>
    <p:extLst>
      <p:ext uri="{BB962C8B-B14F-4D97-AF65-F5344CB8AC3E}">
        <p14:creationId xmlns:p14="http://schemas.microsoft.com/office/powerpoint/2010/main" val="4171779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53735"/>
                </a:solidFill>
              </a:rPr>
              <a:t>Restriction #2: </a:t>
            </a:r>
            <a:r>
              <a:rPr lang="en-US" dirty="0" smtClean="0"/>
              <a:t>Pre-specified Structure</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Learn a (linearly) parameterized U</a:t>
            </a:r>
          </a:p>
          <a:p>
            <a:pPr lvl="1"/>
            <a:r>
              <a:rPr lang="en-US" dirty="0" smtClean="0"/>
              <a:t>Such that h(x) gives good predictions</a:t>
            </a:r>
            <a:endParaRPr lang="en-US" dirty="0"/>
          </a:p>
          <a:p>
            <a:pPr lvl="1"/>
            <a:endParaRPr lang="en-US" dirty="0" smtClean="0"/>
          </a:p>
          <a:p>
            <a:r>
              <a:rPr lang="en-US" b="1" dirty="0" smtClean="0"/>
              <a:t>What if U is “wrong”?</a:t>
            </a:r>
          </a:p>
          <a:p>
            <a:pPr lvl="1"/>
            <a:r>
              <a:rPr lang="en-US" dirty="0" smtClean="0"/>
              <a:t>Known to </a:t>
            </a:r>
            <a:r>
              <a:rPr lang="en-US" dirty="0" smtClean="0"/>
              <a:t>be inconsistent</a:t>
            </a:r>
            <a:endParaRPr lang="en-US" dirty="0" smtClean="0"/>
          </a:p>
          <a:p>
            <a:pPr lvl="1"/>
            <a:r>
              <a:rPr lang="en-US" dirty="0" smtClean="0"/>
              <a:t>Infinite training data ≠ converging to best model</a:t>
            </a:r>
          </a:p>
        </p:txBody>
      </p:sp>
      <p:sp>
        <p:nvSpPr>
          <p:cNvPr id="6" name="TextBox 5"/>
          <p:cNvSpPr txBox="1"/>
          <p:nvPr/>
        </p:nvSpPr>
        <p:spPr>
          <a:xfrm>
            <a:off x="7535460" y="2569502"/>
            <a:ext cx="1376398" cy="461665"/>
          </a:xfrm>
          <a:prstGeom prst="rect">
            <a:avLst/>
          </a:prstGeom>
          <a:noFill/>
        </p:spPr>
        <p:txBody>
          <a:bodyPr wrap="none" rtlCol="0">
            <a:spAutoFit/>
          </a:bodyPr>
          <a:lstStyle/>
          <a:p>
            <a:r>
              <a:rPr lang="en-US" sz="2400" b="1" dirty="0" smtClean="0">
                <a:solidFill>
                  <a:srgbClr val="953735"/>
                </a:solidFill>
              </a:rPr>
              <a:t>Structure</a:t>
            </a:r>
            <a:endParaRPr lang="en-US" sz="2400" b="1" dirty="0">
              <a:solidFill>
                <a:srgbClr val="953735"/>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90101445"/>
              </p:ext>
            </p:extLst>
          </p:nvPr>
        </p:nvGraphicFramePr>
        <p:xfrm>
          <a:off x="2471738" y="1681163"/>
          <a:ext cx="4197350" cy="774700"/>
        </p:xfrm>
        <a:graphic>
          <a:graphicData uri="http://schemas.openxmlformats.org/presentationml/2006/ole">
            <mc:AlternateContent xmlns:mc="http://schemas.openxmlformats.org/markup-compatibility/2006">
              <mc:Choice xmlns:v="urn:schemas-microsoft-com:vml" Requires="v">
                <p:oleObj spid="_x0000_s10032" name="Equation" r:id="rId3" imgW="1651000" imgH="304800" progId="Equation.3">
                  <p:embed/>
                </p:oleObj>
              </mc:Choice>
              <mc:Fallback>
                <p:oleObj name="Equation" r:id="rId3" imgW="1651000" imgH="304800" progId="Equation.3">
                  <p:embed/>
                  <p:pic>
                    <p:nvPicPr>
                      <p:cNvPr id="0" name=""/>
                      <p:cNvPicPr>
                        <a:picLocks noChangeAspect="1" noChangeArrowheads="1"/>
                      </p:cNvPicPr>
                      <p:nvPr/>
                    </p:nvPicPr>
                    <p:blipFill>
                      <a:blip r:embed="rId4"/>
                      <a:srcRect/>
                      <a:stretch>
                        <a:fillRect/>
                      </a:stretch>
                    </p:blipFill>
                    <p:spPr bwMode="auto">
                      <a:xfrm>
                        <a:off x="2471738" y="1681163"/>
                        <a:ext cx="419735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8" name="Straight Arrow Connector 7"/>
          <p:cNvCxnSpPr/>
          <p:nvPr/>
        </p:nvCxnSpPr>
        <p:spPr>
          <a:xfrm flipH="1" flipV="1">
            <a:off x="6669088" y="2297156"/>
            <a:ext cx="866372" cy="50317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666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Summary: </a:t>
            </a:r>
            <a:r>
              <a:rPr lang="en-US" dirty="0" smtClean="0"/>
              <a:t>Structured Prediction</a:t>
            </a:r>
            <a:endParaRPr lang="en-US" dirty="0"/>
          </a:p>
        </p:txBody>
      </p:sp>
      <p:sp>
        <p:nvSpPr>
          <p:cNvPr id="3" name="Content Placeholder 2"/>
          <p:cNvSpPr>
            <a:spLocks noGrp="1"/>
          </p:cNvSpPr>
          <p:nvPr>
            <p:ph idx="1"/>
          </p:nvPr>
        </p:nvSpPr>
        <p:spPr/>
        <p:txBody>
          <a:bodyPr>
            <a:normAutofit lnSpcReduction="10000"/>
          </a:bodyPr>
          <a:lstStyle/>
          <a:p>
            <a:endParaRPr lang="en-US" sz="2800" dirty="0" smtClean="0"/>
          </a:p>
          <a:p>
            <a:pPr marL="0" indent="0">
              <a:buNone/>
            </a:pPr>
            <a:endParaRPr lang="en-US" sz="1000" dirty="0"/>
          </a:p>
          <a:p>
            <a:endParaRPr lang="en-US" dirty="0" smtClean="0"/>
          </a:p>
          <a:p>
            <a:r>
              <a:rPr lang="en-US" dirty="0" smtClean="0"/>
              <a:t>Conventional Approach</a:t>
            </a:r>
          </a:p>
          <a:p>
            <a:pPr lvl="1"/>
            <a:r>
              <a:rPr lang="en-US" dirty="0" smtClean="0"/>
              <a:t>Specify structure &amp; inference procedure</a:t>
            </a:r>
          </a:p>
          <a:p>
            <a:pPr lvl="1"/>
            <a:r>
              <a:rPr lang="en-US" dirty="0" smtClean="0"/>
              <a:t>Train parameters on training set {(</a:t>
            </a:r>
            <a:r>
              <a:rPr lang="en-US" dirty="0" err="1" smtClean="0"/>
              <a:t>x,y</a:t>
            </a:r>
            <a:r>
              <a:rPr lang="en-US" dirty="0" smtClean="0"/>
              <a:t>)}</a:t>
            </a:r>
          </a:p>
          <a:p>
            <a:pPr marL="0" indent="0">
              <a:buNone/>
            </a:pPr>
            <a:endParaRPr lang="en-US" sz="1000" dirty="0"/>
          </a:p>
          <a:p>
            <a:endParaRPr lang="en-US" sz="500" dirty="0" smtClean="0"/>
          </a:p>
          <a:p>
            <a:r>
              <a:rPr lang="en-US" b="1" dirty="0" smtClean="0"/>
              <a:t>Limitations: </a:t>
            </a:r>
          </a:p>
          <a:p>
            <a:pPr lvl="1"/>
            <a:r>
              <a:rPr lang="en-US" b="1" dirty="0" smtClean="0"/>
              <a:t>Linear Models</a:t>
            </a:r>
          </a:p>
          <a:p>
            <a:pPr lvl="1"/>
            <a:r>
              <a:rPr lang="en-US" b="1" dirty="0" smtClean="0"/>
              <a:t>Structure Mismatch &amp; Inconsistency</a:t>
            </a:r>
          </a:p>
          <a:p>
            <a:endParaRPr lang="en-US" sz="2800" dirty="0"/>
          </a:p>
          <a:p>
            <a:endParaRPr lang="en-US" sz="2800" dirty="0"/>
          </a:p>
        </p:txBody>
      </p:sp>
      <p:graphicFrame>
        <p:nvGraphicFramePr>
          <p:cNvPr id="4" name="Object 6"/>
          <p:cNvGraphicFramePr>
            <a:graphicFrameLocks noChangeAspect="1"/>
          </p:cNvGraphicFramePr>
          <p:nvPr>
            <p:extLst>
              <p:ext uri="{D42A27DB-BD31-4B8C-83A1-F6EECF244321}">
                <p14:modId xmlns:p14="http://schemas.microsoft.com/office/powerpoint/2010/main" val="31325086"/>
              </p:ext>
            </p:extLst>
          </p:nvPr>
        </p:nvGraphicFramePr>
        <p:xfrm>
          <a:off x="2471738" y="1681163"/>
          <a:ext cx="4197350" cy="774700"/>
        </p:xfrm>
        <a:graphic>
          <a:graphicData uri="http://schemas.openxmlformats.org/presentationml/2006/ole">
            <mc:AlternateContent xmlns:mc="http://schemas.openxmlformats.org/markup-compatibility/2006">
              <mc:Choice xmlns:v="urn:schemas-microsoft-com:vml" Requires="v">
                <p:oleObj spid="_x0000_s14107" name="Equation" r:id="rId3" imgW="1651000" imgH="304800" progId="Equation.3">
                  <p:embed/>
                </p:oleObj>
              </mc:Choice>
              <mc:Fallback>
                <p:oleObj name="Equation" r:id="rId3" imgW="1651000" imgH="304800" progId="Equation.3">
                  <p:embed/>
                  <p:pic>
                    <p:nvPicPr>
                      <p:cNvPr id="0" name=""/>
                      <p:cNvPicPr>
                        <a:picLocks noChangeAspect="1" noChangeArrowheads="1"/>
                      </p:cNvPicPr>
                      <p:nvPr/>
                    </p:nvPicPr>
                    <p:blipFill>
                      <a:blip r:embed="rId4"/>
                      <a:srcRect/>
                      <a:stretch>
                        <a:fillRect/>
                      </a:stretch>
                    </p:blipFill>
                    <p:spPr bwMode="auto">
                      <a:xfrm>
                        <a:off x="2471738" y="1681163"/>
                        <a:ext cx="419735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6" name="Straight Arrow Connector 5"/>
          <p:cNvCxnSpPr>
            <a:stCxn id="10" idx="1"/>
          </p:cNvCxnSpPr>
          <p:nvPr/>
        </p:nvCxnSpPr>
        <p:spPr>
          <a:xfrm flipH="1" flipV="1">
            <a:off x="6669088" y="2297156"/>
            <a:ext cx="866372" cy="50317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35460" y="2569502"/>
            <a:ext cx="1376398" cy="461665"/>
          </a:xfrm>
          <a:prstGeom prst="rect">
            <a:avLst/>
          </a:prstGeom>
          <a:noFill/>
        </p:spPr>
        <p:txBody>
          <a:bodyPr wrap="none" rtlCol="0">
            <a:spAutoFit/>
          </a:bodyPr>
          <a:lstStyle/>
          <a:p>
            <a:r>
              <a:rPr lang="en-US" sz="2400" b="1" dirty="0" smtClean="0">
                <a:solidFill>
                  <a:srgbClr val="953735"/>
                </a:solidFill>
              </a:rPr>
              <a:t>Structure</a:t>
            </a:r>
            <a:endParaRPr lang="en-US" sz="2400" b="1" dirty="0">
              <a:solidFill>
                <a:srgbClr val="953735"/>
              </a:solidFill>
            </a:endParaRPr>
          </a:p>
        </p:txBody>
      </p:sp>
    </p:spTree>
    <p:extLst>
      <p:ext uri="{BB962C8B-B14F-4D97-AF65-F5344CB8AC3E}">
        <p14:creationId xmlns:p14="http://schemas.microsoft.com/office/powerpoint/2010/main" val="14425268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0763"/>
            <a:ext cx="8229600" cy="1143000"/>
          </a:xfrm>
        </p:spPr>
        <p:txBody>
          <a:bodyPr/>
          <a:lstStyle/>
          <a:p>
            <a:r>
              <a:rPr lang="en-US" dirty="0" smtClean="0"/>
              <a:t>Learning to Optimize</a:t>
            </a:r>
            <a:endParaRPr lang="en-US" dirty="0"/>
          </a:p>
        </p:txBody>
      </p:sp>
    </p:spTree>
    <p:extLst>
      <p:ext uri="{BB962C8B-B14F-4D97-AF65-F5344CB8AC3E}">
        <p14:creationId xmlns:p14="http://schemas.microsoft.com/office/powerpoint/2010/main" val="18554017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Optimize</a:t>
            </a:r>
            <a:endParaRPr lang="en-US" dirty="0"/>
          </a:p>
        </p:txBody>
      </p:sp>
      <p:sp>
        <p:nvSpPr>
          <p:cNvPr id="3" name="Content Placeholder 2"/>
          <p:cNvSpPr>
            <a:spLocks noGrp="1"/>
          </p:cNvSpPr>
          <p:nvPr>
            <p:ph idx="1"/>
          </p:nvPr>
        </p:nvSpPr>
        <p:spPr/>
        <p:txBody>
          <a:bodyPr>
            <a:normAutofit/>
          </a:bodyPr>
          <a:lstStyle/>
          <a:p>
            <a:r>
              <a:rPr lang="en-US" b="1" dirty="0" smtClean="0"/>
              <a:t>Use arbitrary function classes</a:t>
            </a:r>
          </a:p>
          <a:p>
            <a:pPr lvl="1"/>
            <a:r>
              <a:rPr lang="en-US" dirty="0" smtClean="0"/>
              <a:t>Random Forests, Deep Learning, </a:t>
            </a:r>
            <a:r>
              <a:rPr lang="en-US" dirty="0" err="1" smtClean="0"/>
              <a:t>etc</a:t>
            </a:r>
            <a:r>
              <a:rPr lang="is-IS" dirty="0" smtClean="0"/>
              <a:t>…</a:t>
            </a:r>
            <a:endParaRPr lang="en-US" dirty="0" smtClean="0"/>
          </a:p>
          <a:p>
            <a:endParaRPr lang="en-US" sz="1600" dirty="0" smtClean="0"/>
          </a:p>
          <a:p>
            <a:r>
              <a:rPr lang="en-US" b="1" dirty="0" smtClean="0"/>
              <a:t>Guarantee (some level of) consistency</a:t>
            </a:r>
          </a:p>
          <a:p>
            <a:pPr lvl="1"/>
            <a:r>
              <a:rPr lang="en-US" dirty="0" smtClean="0"/>
              <a:t>Converges to optimal model (in class)</a:t>
            </a:r>
          </a:p>
          <a:p>
            <a:endParaRPr lang="en-US" sz="1600" dirty="0" smtClean="0"/>
          </a:p>
          <a:p>
            <a:r>
              <a:rPr lang="en-US" b="1" dirty="0" smtClean="0"/>
              <a:t>Applicable to Non-Conventional Structures</a:t>
            </a:r>
          </a:p>
          <a:p>
            <a:pPr lvl="1"/>
            <a:r>
              <a:rPr lang="en-US" dirty="0" err="1" smtClean="0"/>
              <a:t>Submodular</a:t>
            </a:r>
            <a:r>
              <a:rPr lang="en-US" dirty="0" smtClean="0"/>
              <a:t> Optimization &amp; Verification</a:t>
            </a:r>
          </a:p>
          <a:p>
            <a:pPr lvl="1"/>
            <a:r>
              <a:rPr lang="en-US" dirty="0" smtClean="0"/>
              <a:t>Hybrid Model-based / Model-Free Settings</a:t>
            </a:r>
          </a:p>
        </p:txBody>
      </p:sp>
    </p:spTree>
    <p:extLst>
      <p:ext uri="{BB962C8B-B14F-4D97-AF65-F5344CB8AC3E}">
        <p14:creationId xmlns:p14="http://schemas.microsoft.com/office/powerpoint/2010/main" val="774142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53735"/>
                </a:solidFill>
              </a:rPr>
              <a:t>Intuition:</a:t>
            </a:r>
            <a:r>
              <a:rPr lang="en-US" dirty="0" smtClean="0"/>
              <a:t> Learn Decision Function </a:t>
            </a:r>
            <a:br>
              <a:rPr lang="en-US" dirty="0" smtClean="0"/>
            </a:br>
            <a:r>
              <a:rPr lang="en-US" sz="3600" dirty="0" smtClean="0">
                <a:solidFill>
                  <a:schemeClr val="accent4">
                    <a:lumMod val="75000"/>
                  </a:schemeClr>
                </a:solidFill>
              </a:rPr>
              <a:t>(In Inference/Optimization Procedure)</a:t>
            </a:r>
            <a:endParaRPr lang="en-US" sz="3600" dirty="0">
              <a:solidFill>
                <a:schemeClr val="accent4">
                  <a:lumMod val="75000"/>
                </a:schemeClr>
              </a:solidFill>
            </a:endParaRPr>
          </a:p>
        </p:txBody>
      </p:sp>
      <p:sp>
        <p:nvSpPr>
          <p:cNvPr id="3" name="Content Placeholder 2"/>
          <p:cNvSpPr>
            <a:spLocks noGrp="1"/>
          </p:cNvSpPr>
          <p:nvPr>
            <p:ph idx="1"/>
          </p:nvPr>
        </p:nvSpPr>
        <p:spPr/>
        <p:txBody>
          <a:bodyPr/>
          <a:lstStyle/>
          <a:p>
            <a:r>
              <a:rPr lang="en-US" dirty="0" smtClean="0"/>
              <a:t>Sequentially predict outputs:</a:t>
            </a:r>
          </a:p>
          <a:p>
            <a:endParaRPr lang="en-US" dirty="0"/>
          </a:p>
          <a:p>
            <a:endParaRPr lang="en-US" dirty="0" smtClean="0"/>
          </a:p>
          <a:p>
            <a:endParaRPr lang="en-US" dirty="0"/>
          </a:p>
        </p:txBody>
      </p:sp>
      <p:grpSp>
        <p:nvGrpSpPr>
          <p:cNvPr id="5" name="Group 5"/>
          <p:cNvGrpSpPr>
            <a:grpSpLocks/>
          </p:cNvGrpSpPr>
          <p:nvPr/>
        </p:nvGrpSpPr>
        <p:grpSpPr bwMode="auto">
          <a:xfrm>
            <a:off x="1063491" y="2489486"/>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9510" y="2536716"/>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73101" y="2618297"/>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Det</a:t>
            </a:r>
          </a:p>
        </p:txBody>
      </p:sp>
      <p:sp>
        <p:nvSpPr>
          <p:cNvPr id="8" name="Text Box 12"/>
          <p:cNvSpPr txBox="1">
            <a:spLocks noChangeArrowheads="1"/>
          </p:cNvSpPr>
          <p:nvPr/>
        </p:nvSpPr>
        <p:spPr bwMode="auto">
          <a:xfrm>
            <a:off x="7859570" y="2618297"/>
            <a:ext cx="404821" cy="4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N</a:t>
            </a:r>
          </a:p>
        </p:txBody>
      </p:sp>
      <p:sp>
        <p:nvSpPr>
          <p:cNvPr id="9" name="Text Box 13"/>
          <p:cNvSpPr txBox="1">
            <a:spLocks noChangeArrowheads="1"/>
          </p:cNvSpPr>
          <p:nvPr/>
        </p:nvSpPr>
        <p:spPr bwMode="auto">
          <a:xfrm>
            <a:off x="6516984" y="2618297"/>
            <a:ext cx="404821" cy="4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V</a:t>
            </a:r>
          </a:p>
        </p:txBody>
      </p:sp>
      <p:sp>
        <p:nvSpPr>
          <p:cNvPr id="10" name="Text Box 14"/>
          <p:cNvSpPr txBox="1">
            <a:spLocks noChangeArrowheads="1"/>
          </p:cNvSpPr>
          <p:nvPr/>
        </p:nvSpPr>
        <p:spPr bwMode="auto">
          <a:xfrm>
            <a:off x="5243911" y="2618297"/>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t>Det</a:t>
            </a:r>
            <a:endParaRPr lang="en-US" dirty="0"/>
          </a:p>
        </p:txBody>
      </p:sp>
      <p:sp>
        <p:nvSpPr>
          <p:cNvPr id="11" name="Text Box 15"/>
          <p:cNvSpPr txBox="1">
            <a:spLocks noChangeArrowheads="1"/>
          </p:cNvSpPr>
          <p:nvPr/>
        </p:nvSpPr>
        <p:spPr bwMode="auto">
          <a:xfrm>
            <a:off x="5981312" y="2626884"/>
            <a:ext cx="404821"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N</a:t>
            </a:r>
          </a:p>
        </p:txBody>
      </p:sp>
      <p:sp>
        <p:nvSpPr>
          <p:cNvPr id="12" name="Line 16"/>
          <p:cNvSpPr>
            <a:spLocks noChangeShapeType="1"/>
          </p:cNvSpPr>
          <p:nvPr/>
        </p:nvSpPr>
        <p:spPr bwMode="auto">
          <a:xfrm>
            <a:off x="7608772" y="2845864"/>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9510" y="2468017"/>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y</a:t>
            </a:r>
          </a:p>
        </p:txBody>
      </p:sp>
      <p:sp>
        <p:nvSpPr>
          <p:cNvPr id="14" name="Rectangle 18"/>
          <p:cNvSpPr>
            <a:spLocks noChangeArrowheads="1"/>
          </p:cNvSpPr>
          <p:nvPr/>
        </p:nvSpPr>
        <p:spPr bwMode="auto">
          <a:xfrm>
            <a:off x="4919510" y="2536716"/>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68712" y="2674394"/>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23666" y="2835845"/>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290720" y="2835845"/>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776857" y="2835845"/>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1632041308"/>
              </p:ext>
            </p:extLst>
          </p:nvPr>
        </p:nvGraphicFramePr>
        <p:xfrm>
          <a:off x="5446472" y="3915949"/>
          <a:ext cx="2382838" cy="571500"/>
        </p:xfrm>
        <a:graphic>
          <a:graphicData uri="http://schemas.openxmlformats.org/presentationml/2006/ole">
            <mc:AlternateContent xmlns:mc="http://schemas.openxmlformats.org/markup-compatibility/2006">
              <mc:Choice xmlns:v="urn:schemas-microsoft-com:vml" Requires="v">
                <p:oleObj spid="_x0000_s17081" name="Equation" r:id="rId3" imgW="901700" imgH="215900" progId="Equation.3">
                  <p:embed/>
                </p:oleObj>
              </mc:Choice>
              <mc:Fallback>
                <p:oleObj name="Equation" r:id="rId3" imgW="901700" imgH="215900" progId="Equation.3">
                  <p:embed/>
                  <p:pic>
                    <p:nvPicPr>
                      <p:cNvPr id="0" name=""/>
                      <p:cNvPicPr/>
                      <p:nvPr/>
                    </p:nvPicPr>
                    <p:blipFill>
                      <a:blip r:embed="rId4"/>
                      <a:stretch>
                        <a:fillRect/>
                      </a:stretch>
                    </p:blipFill>
                    <p:spPr>
                      <a:xfrm>
                        <a:off x="5446472" y="3915949"/>
                        <a:ext cx="2382838" cy="571500"/>
                      </a:xfrm>
                      <a:prstGeom prst="rect">
                        <a:avLst/>
                      </a:prstGeom>
                    </p:spPr>
                  </p:pic>
                </p:oleObj>
              </mc:Fallback>
            </mc:AlternateContent>
          </a:graphicData>
        </a:graphic>
      </p:graphicFrame>
      <p:sp>
        <p:nvSpPr>
          <p:cNvPr id="27" name="TextBox 26"/>
          <p:cNvSpPr txBox="1"/>
          <p:nvPr/>
        </p:nvSpPr>
        <p:spPr>
          <a:xfrm>
            <a:off x="5085960" y="5268982"/>
            <a:ext cx="1720994" cy="830997"/>
          </a:xfrm>
          <a:prstGeom prst="rect">
            <a:avLst/>
          </a:prstGeom>
          <a:noFill/>
        </p:spPr>
        <p:txBody>
          <a:bodyPr wrap="none" rtlCol="0">
            <a:spAutoFit/>
          </a:bodyPr>
          <a:lstStyle/>
          <a:p>
            <a:r>
              <a:rPr lang="en-US" sz="2400" b="1" dirty="0" smtClean="0">
                <a:solidFill>
                  <a:srgbClr val="953735"/>
                </a:solidFill>
              </a:rPr>
              <a:t>State at t-</a:t>
            </a:r>
            <a:r>
              <a:rPr lang="en-US" sz="2400" b="1" dirty="0" err="1" smtClean="0">
                <a:solidFill>
                  <a:srgbClr val="953735"/>
                </a:solidFill>
              </a:rPr>
              <a:t>th</a:t>
            </a:r>
            <a:r>
              <a:rPr lang="en-US" sz="2400" b="1" dirty="0" smtClean="0">
                <a:solidFill>
                  <a:srgbClr val="953735"/>
                </a:solidFill>
              </a:rPr>
              <a:t> </a:t>
            </a:r>
          </a:p>
          <a:p>
            <a:r>
              <a:rPr lang="en-US" sz="2400" b="1" dirty="0" smtClean="0">
                <a:solidFill>
                  <a:srgbClr val="953735"/>
                </a:solidFill>
              </a:rPr>
              <a:t>iteration</a:t>
            </a:r>
            <a:endParaRPr lang="en-US" sz="2400" b="1" dirty="0">
              <a:solidFill>
                <a:srgbClr val="953735"/>
              </a:solidFill>
            </a:endParaRPr>
          </a:p>
        </p:txBody>
      </p:sp>
      <p:sp>
        <p:nvSpPr>
          <p:cNvPr id="28" name="TextBox 27"/>
          <p:cNvSpPr txBox="1"/>
          <p:nvPr/>
        </p:nvSpPr>
        <p:spPr>
          <a:xfrm>
            <a:off x="7060559" y="5268982"/>
            <a:ext cx="1493167" cy="461665"/>
          </a:xfrm>
          <a:prstGeom prst="rect">
            <a:avLst/>
          </a:prstGeom>
          <a:noFill/>
        </p:spPr>
        <p:txBody>
          <a:bodyPr wrap="none" rtlCol="0">
            <a:spAutoFit/>
          </a:bodyPr>
          <a:lstStyle/>
          <a:p>
            <a:r>
              <a:rPr lang="en-US" sz="2400" b="1" dirty="0" smtClean="0">
                <a:solidFill>
                  <a:srgbClr val="953735"/>
                </a:solidFill>
              </a:rPr>
              <a:t>Prediction </a:t>
            </a:r>
          </a:p>
        </p:txBody>
      </p:sp>
      <p:cxnSp>
        <p:nvCxnSpPr>
          <p:cNvPr id="30" name="Straight Arrow Connector 29"/>
          <p:cNvCxnSpPr>
            <a:stCxn id="27" idx="0"/>
          </p:cNvCxnSpPr>
          <p:nvPr/>
        </p:nvCxnSpPr>
        <p:spPr>
          <a:xfrm flipV="1">
            <a:off x="5946457" y="4487449"/>
            <a:ext cx="0" cy="781533"/>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6978853" y="4487003"/>
            <a:ext cx="333174" cy="88933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337272" y="3920163"/>
            <a:ext cx="2642245"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t>Ø</a:t>
            </a:r>
            <a:r>
              <a:rPr lang="en-US" sz="2800" dirty="0" smtClean="0"/>
              <a:t> )</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err="1" smtClean="0"/>
              <a:t>Det</a:t>
            </a:r>
            <a:r>
              <a:rPr lang="en-US" sz="2800" dirty="0" smtClean="0"/>
              <a:t>} )</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err="1" smtClean="0"/>
              <a:t>Det</a:t>
            </a:r>
            <a:r>
              <a:rPr lang="en-US" sz="2800" dirty="0" smtClean="0"/>
              <a:t>, N} )</a:t>
            </a:r>
          </a:p>
          <a:p>
            <a:endParaRPr lang="en-US" sz="4400" dirty="0"/>
          </a:p>
        </p:txBody>
      </p:sp>
      <p:sp>
        <p:nvSpPr>
          <p:cNvPr id="35" name="TextBox 34"/>
          <p:cNvSpPr txBox="1"/>
          <p:nvPr/>
        </p:nvSpPr>
        <p:spPr>
          <a:xfrm rot="5400000">
            <a:off x="2399636" y="5748285"/>
            <a:ext cx="574246" cy="769441"/>
          </a:xfrm>
          <a:prstGeom prst="rect">
            <a:avLst/>
          </a:prstGeom>
          <a:noFill/>
        </p:spPr>
        <p:txBody>
          <a:bodyPr wrap="none" rtlCol="0">
            <a:spAutoFit/>
          </a:bodyPr>
          <a:lstStyle/>
          <a:p>
            <a:r>
              <a:rPr lang="is-IS" sz="4400" dirty="0" smtClean="0"/>
              <a:t>…</a:t>
            </a:r>
            <a:endParaRPr lang="en-US" sz="4400" dirty="0"/>
          </a:p>
        </p:txBody>
      </p:sp>
      <p:cxnSp>
        <p:nvCxnSpPr>
          <p:cNvPr id="46" name="Straight Arrow Connector 45"/>
          <p:cNvCxnSpPr/>
          <p:nvPr/>
        </p:nvCxnSpPr>
        <p:spPr>
          <a:xfrm>
            <a:off x="3071480" y="4205111"/>
            <a:ext cx="2290742" cy="14111"/>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3570111" y="4371622"/>
            <a:ext cx="1792111" cy="510822"/>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3979517" y="4371622"/>
            <a:ext cx="1535105" cy="110349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flipV="1">
            <a:off x="5514622" y="2986125"/>
            <a:ext cx="340414" cy="934039"/>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5941372" y="2986125"/>
            <a:ext cx="202411" cy="934039"/>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6053553" y="2986126"/>
            <a:ext cx="534991" cy="93403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6183723" y="2986125"/>
            <a:ext cx="1021246" cy="934039"/>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6290720" y="2986125"/>
            <a:ext cx="1665099" cy="1007469"/>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8694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par>
                                <p:cTn id="16" presetID="9"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dissolv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dissolve">
                                      <p:cBhvr>
                                        <p:cTn id="23" dur="500"/>
                                        <p:tgtEl>
                                          <p:spTgt spid="34">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dissolv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dissolve">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4">
                                            <p:txEl>
                                              <p:pRg st="2" end="2"/>
                                            </p:txEl>
                                          </p:spTgt>
                                        </p:tgtEl>
                                        <p:attrNameLst>
                                          <p:attrName>style.visibility</p:attrName>
                                        </p:attrNameLst>
                                      </p:cBhvr>
                                      <p:to>
                                        <p:strVal val="visible"/>
                                      </p:to>
                                    </p:set>
                                    <p:animEffect transition="in" filter="dissolve">
                                      <p:cBhvr>
                                        <p:cTn id="39" dur="500"/>
                                        <p:tgtEl>
                                          <p:spTgt spid="34">
                                            <p:txEl>
                                              <p:pRg st="2" end="2"/>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dissolv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par>
                                <p:cTn id="51" presetID="9"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dissolve">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4">
                                            <p:txEl>
                                              <p:pRg st="4" end="4"/>
                                            </p:txEl>
                                          </p:spTgt>
                                        </p:tgtEl>
                                        <p:attrNameLst>
                                          <p:attrName>style.visibility</p:attrName>
                                        </p:attrNameLst>
                                      </p:cBhvr>
                                      <p:to>
                                        <p:strVal val="visible"/>
                                      </p:to>
                                    </p:set>
                                    <p:animEffect transition="in" filter="dissolve">
                                      <p:cBhvr>
                                        <p:cTn id="58" dur="500"/>
                                        <p:tgtEl>
                                          <p:spTgt spid="34">
                                            <p:txEl>
                                              <p:pRg st="4" end="4"/>
                                            </p:txEl>
                                          </p:spTgt>
                                        </p:tgtEl>
                                      </p:cBhvr>
                                    </p:animEffect>
                                  </p:childTnLst>
                                </p:cTn>
                              </p:par>
                              <p:par>
                                <p:cTn id="59" presetID="9"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dissolve">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dissolve">
                                      <p:cBhvr>
                                        <p:cTn id="66" dur="500"/>
                                        <p:tgtEl>
                                          <p:spTgt spid="17"/>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dissolve">
                                      <p:cBhvr>
                                        <p:cTn id="69" dur="500"/>
                                        <p:tgtEl>
                                          <p:spTgt spid="9"/>
                                        </p:tgtEl>
                                      </p:cBhvr>
                                    </p:animEffect>
                                  </p:childTnLst>
                                </p:cTn>
                              </p:par>
                              <p:par>
                                <p:cTn id="70" presetID="9" presetClass="entr" presetSubtype="0" fill="hold"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dissolve">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dissolve">
                                      <p:cBhvr>
                                        <p:cTn id="77" dur="500"/>
                                        <p:tgtEl>
                                          <p:spTgt spid="35"/>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dissolve">
                                      <p:cBhvr>
                                        <p:cTn id="80" dur="500"/>
                                        <p:tgtEl>
                                          <p:spTgt spid="16"/>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dissolve">
                                      <p:cBhvr>
                                        <p:cTn id="83" dur="500"/>
                                        <p:tgtEl>
                                          <p:spTgt spid="7"/>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dissolve">
                                      <p:cBhvr>
                                        <p:cTn id="86" dur="500"/>
                                        <p:tgtEl>
                                          <p:spTgt spid="12"/>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dissolve">
                                      <p:cBhvr>
                                        <p:cTn id="89" dur="500"/>
                                        <p:tgtEl>
                                          <p:spTgt spid="8"/>
                                        </p:tgtEl>
                                      </p:cBhvr>
                                    </p:animEffect>
                                  </p:childTnLst>
                                </p:cTn>
                              </p:par>
                              <p:par>
                                <p:cTn id="90" presetID="9" presetClass="entr" presetSubtype="0" fill="hold" nodeType="withEffect">
                                  <p:stCondLst>
                                    <p:cond delay="0"/>
                                  </p:stCondLst>
                                  <p:childTnLst>
                                    <p:set>
                                      <p:cBhvr>
                                        <p:cTn id="91" dur="1" fill="hold">
                                          <p:stCondLst>
                                            <p:cond delay="0"/>
                                          </p:stCondLst>
                                        </p:cTn>
                                        <p:tgtEl>
                                          <p:spTgt spid="66"/>
                                        </p:tgtEl>
                                        <p:attrNameLst>
                                          <p:attrName>style.visibility</p:attrName>
                                        </p:attrNameLst>
                                      </p:cBhvr>
                                      <p:to>
                                        <p:strVal val="visible"/>
                                      </p:to>
                                    </p:set>
                                    <p:animEffect transition="in" filter="dissolve">
                                      <p:cBhvr>
                                        <p:cTn id="92" dur="500"/>
                                        <p:tgtEl>
                                          <p:spTgt spid="66"/>
                                        </p:tgtEl>
                                      </p:cBhvr>
                                    </p:animEffect>
                                  </p:childTnLst>
                                </p:cTn>
                              </p:par>
                              <p:par>
                                <p:cTn id="93" presetID="9" presetClass="entr" presetSubtype="0" fill="hold" nodeType="with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dissolve">
                                      <p:cBhvr>
                                        <p:cTn id="9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7" grpId="0"/>
      <p:bldP spid="28"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054684" y="3249787"/>
            <a:ext cx="3017844" cy="19433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p>
        </p:txBody>
      </p:sp>
      <p:sp>
        <p:nvSpPr>
          <p:cNvPr id="2" name="Title 1"/>
          <p:cNvSpPr>
            <a:spLocks noGrp="1"/>
          </p:cNvSpPr>
          <p:nvPr>
            <p:ph type="title"/>
          </p:nvPr>
        </p:nvSpPr>
        <p:spPr/>
        <p:txBody>
          <a:bodyPr>
            <a:normAutofit/>
          </a:bodyPr>
          <a:lstStyle/>
          <a:p>
            <a:r>
              <a:rPr lang="en-US" sz="4000" dirty="0">
                <a:solidFill>
                  <a:srgbClr val="953735"/>
                </a:solidFill>
              </a:rPr>
              <a:t>Intuition:</a:t>
            </a:r>
            <a:r>
              <a:rPr lang="en-US" sz="4000" dirty="0"/>
              <a:t> </a:t>
            </a:r>
            <a:r>
              <a:rPr lang="en-US" sz="4000" dirty="0" smtClean="0"/>
              <a:t>Learn Inference </a:t>
            </a:r>
            <a:r>
              <a:rPr lang="en-US" sz="4000" dirty="0"/>
              <a:t>Procedure</a:t>
            </a:r>
          </a:p>
        </p:txBody>
      </p:sp>
      <p:sp>
        <p:nvSpPr>
          <p:cNvPr id="4" name="Rounded Rectangle 3"/>
          <p:cNvSpPr/>
          <p:nvPr/>
        </p:nvSpPr>
        <p:spPr>
          <a:xfrm>
            <a:off x="1024149" y="3249787"/>
            <a:ext cx="3017844" cy="19433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t>Structured Predictor</a:t>
            </a:r>
            <a:endParaRPr lang="en-US" sz="3200" b="1" dirty="0"/>
          </a:p>
        </p:txBody>
      </p:sp>
      <p:sp>
        <p:nvSpPr>
          <p:cNvPr id="5" name="Rounded Rectangle 4"/>
          <p:cNvSpPr/>
          <p:nvPr/>
        </p:nvSpPr>
        <p:spPr>
          <a:xfrm>
            <a:off x="6944022" y="4157813"/>
            <a:ext cx="546217" cy="4779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smtClean="0"/>
              <a:t>h</a:t>
            </a:r>
            <a:endParaRPr lang="en-US" sz="3200" b="1" dirty="0"/>
          </a:p>
        </p:txBody>
      </p:sp>
      <p:sp>
        <p:nvSpPr>
          <p:cNvPr id="6" name="Rectangle 5"/>
          <p:cNvSpPr/>
          <p:nvPr/>
        </p:nvSpPr>
        <p:spPr>
          <a:xfrm>
            <a:off x="1563282" y="2255632"/>
            <a:ext cx="1918840" cy="4642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x</a:t>
            </a:r>
            <a:endParaRPr lang="en-US" sz="2000" dirty="0"/>
          </a:p>
        </p:txBody>
      </p:sp>
      <p:sp>
        <p:nvSpPr>
          <p:cNvPr id="7" name="Rectangle 6"/>
          <p:cNvSpPr/>
          <p:nvPr/>
        </p:nvSpPr>
        <p:spPr>
          <a:xfrm>
            <a:off x="1563282" y="5732376"/>
            <a:ext cx="1918840" cy="46425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y</a:t>
            </a:r>
          </a:p>
        </p:txBody>
      </p:sp>
      <p:sp>
        <p:nvSpPr>
          <p:cNvPr id="8" name="Down Arrow 7"/>
          <p:cNvSpPr/>
          <p:nvPr/>
        </p:nvSpPr>
        <p:spPr>
          <a:xfrm>
            <a:off x="2294101" y="2867470"/>
            <a:ext cx="464284" cy="286746"/>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Down Arrow 8"/>
          <p:cNvSpPr/>
          <p:nvPr/>
        </p:nvSpPr>
        <p:spPr>
          <a:xfrm>
            <a:off x="2294101" y="5327471"/>
            <a:ext cx="464284" cy="286746"/>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extBox 9"/>
          <p:cNvSpPr txBox="1"/>
          <p:nvPr/>
        </p:nvSpPr>
        <p:spPr>
          <a:xfrm>
            <a:off x="1365534" y="1515656"/>
            <a:ext cx="2346315" cy="461665"/>
          </a:xfrm>
          <a:prstGeom prst="rect">
            <a:avLst/>
          </a:prstGeom>
          <a:noFill/>
        </p:spPr>
        <p:txBody>
          <a:bodyPr wrap="none" rtlCol="0">
            <a:spAutoFit/>
          </a:bodyPr>
          <a:lstStyle/>
          <a:p>
            <a:r>
              <a:rPr lang="en-US" sz="2400" b="1" dirty="0" smtClean="0"/>
              <a:t>Original Problem</a:t>
            </a:r>
            <a:endParaRPr lang="en-US" sz="2400" b="1" dirty="0"/>
          </a:p>
        </p:txBody>
      </p:sp>
      <p:sp>
        <p:nvSpPr>
          <p:cNvPr id="12" name="Rectangle 11"/>
          <p:cNvSpPr/>
          <p:nvPr/>
        </p:nvSpPr>
        <p:spPr>
          <a:xfrm>
            <a:off x="5626020" y="2255632"/>
            <a:ext cx="1918840" cy="4642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x</a:t>
            </a:r>
            <a:endParaRPr lang="en-US" sz="2000" dirty="0"/>
          </a:p>
        </p:txBody>
      </p:sp>
      <p:sp>
        <p:nvSpPr>
          <p:cNvPr id="13" name="Rectangle 12"/>
          <p:cNvSpPr/>
          <p:nvPr/>
        </p:nvSpPr>
        <p:spPr>
          <a:xfrm>
            <a:off x="5626020" y="5732376"/>
            <a:ext cx="1918840" cy="46425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y</a:t>
            </a:r>
          </a:p>
        </p:txBody>
      </p:sp>
      <p:sp>
        <p:nvSpPr>
          <p:cNvPr id="14" name="Down Arrow 13"/>
          <p:cNvSpPr/>
          <p:nvPr/>
        </p:nvSpPr>
        <p:spPr>
          <a:xfrm>
            <a:off x="6356839" y="2867470"/>
            <a:ext cx="464284" cy="286746"/>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Down Arrow 14"/>
          <p:cNvSpPr/>
          <p:nvPr/>
        </p:nvSpPr>
        <p:spPr>
          <a:xfrm>
            <a:off x="6356839" y="5327471"/>
            <a:ext cx="464284" cy="286746"/>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Rectangle 15"/>
          <p:cNvSpPr/>
          <p:nvPr/>
        </p:nvSpPr>
        <p:spPr>
          <a:xfrm>
            <a:off x="6158836" y="3418469"/>
            <a:ext cx="396006" cy="4642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s</a:t>
            </a:r>
          </a:p>
        </p:txBody>
      </p:sp>
      <p:sp>
        <p:nvSpPr>
          <p:cNvPr id="17" name="Rectangle 16"/>
          <p:cNvSpPr/>
          <p:nvPr/>
        </p:nvSpPr>
        <p:spPr>
          <a:xfrm>
            <a:off x="5872322" y="4572282"/>
            <a:ext cx="396006" cy="46425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a</a:t>
            </a:r>
            <a:endParaRPr lang="en-US" sz="2000" dirty="0"/>
          </a:p>
        </p:txBody>
      </p:sp>
      <p:sp>
        <p:nvSpPr>
          <p:cNvPr id="18" name="Arc 17"/>
          <p:cNvSpPr/>
          <p:nvPr/>
        </p:nvSpPr>
        <p:spPr>
          <a:xfrm>
            <a:off x="6418290" y="3555016"/>
            <a:ext cx="669116" cy="948991"/>
          </a:xfrm>
          <a:prstGeom prst="arc">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rot="5400000">
            <a:off x="6188944" y="4199597"/>
            <a:ext cx="422099" cy="948991"/>
          </a:xfrm>
          <a:prstGeom prst="arc">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rot="14070982">
            <a:off x="6000691" y="3597924"/>
            <a:ext cx="557922" cy="1073630"/>
          </a:xfrm>
          <a:prstGeom prst="arc">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5427223" y="1515656"/>
            <a:ext cx="2446403" cy="461665"/>
          </a:xfrm>
          <a:prstGeom prst="rect">
            <a:avLst/>
          </a:prstGeom>
          <a:noFill/>
        </p:spPr>
        <p:txBody>
          <a:bodyPr wrap="none" rtlCol="0">
            <a:spAutoFit/>
          </a:bodyPr>
          <a:lstStyle/>
          <a:p>
            <a:r>
              <a:rPr lang="en-US" sz="2400" b="1" dirty="0" smtClean="0"/>
              <a:t>Reduced Problem</a:t>
            </a:r>
            <a:endParaRPr lang="en-US" sz="2400" b="1" dirty="0"/>
          </a:p>
        </p:txBody>
      </p:sp>
      <p:sp>
        <p:nvSpPr>
          <p:cNvPr id="24" name="Rectangle 23"/>
          <p:cNvSpPr/>
          <p:nvPr/>
        </p:nvSpPr>
        <p:spPr>
          <a:xfrm>
            <a:off x="616955" y="274638"/>
            <a:ext cx="7943050" cy="1143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800" dirty="0" smtClean="0"/>
              <a:t>How to Train h?</a:t>
            </a:r>
          </a:p>
        </p:txBody>
      </p:sp>
    </p:spTree>
    <p:extLst>
      <p:ext uri="{BB962C8B-B14F-4D97-AF65-F5344CB8AC3E}">
        <p14:creationId xmlns:p14="http://schemas.microsoft.com/office/powerpoint/2010/main" val="3792520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dissolv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over State/Action Pairs</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Essentially classification or regression</a:t>
            </a:r>
          </a:p>
          <a:p>
            <a:endParaRPr lang="en-US" sz="2400" dirty="0" smtClean="0"/>
          </a:p>
          <a:p>
            <a:r>
              <a:rPr lang="en-US" b="1" dirty="0" smtClean="0"/>
              <a:t>Create supervised training set:</a:t>
            </a:r>
            <a:endParaRPr lang="en-US" b="1" dirty="0"/>
          </a:p>
        </p:txBody>
      </p:sp>
      <p:sp>
        <p:nvSpPr>
          <p:cNvPr id="5" name="TextBox 4"/>
          <p:cNvSpPr txBox="1"/>
          <p:nvPr/>
        </p:nvSpPr>
        <p:spPr>
          <a:xfrm>
            <a:off x="1109652" y="1516950"/>
            <a:ext cx="2899952" cy="461665"/>
          </a:xfrm>
          <a:prstGeom prst="rect">
            <a:avLst/>
          </a:prstGeom>
          <a:noFill/>
        </p:spPr>
        <p:txBody>
          <a:bodyPr wrap="none" rtlCol="0">
            <a:spAutoFit/>
          </a:bodyPr>
          <a:lstStyle/>
          <a:p>
            <a:r>
              <a:rPr lang="en-US" sz="2400" b="1" dirty="0" smtClean="0">
                <a:solidFill>
                  <a:srgbClr val="953735"/>
                </a:solidFill>
              </a:rPr>
              <a:t>State at t-</a:t>
            </a:r>
            <a:r>
              <a:rPr lang="en-US" sz="2400" b="1" dirty="0" err="1" smtClean="0">
                <a:solidFill>
                  <a:srgbClr val="953735"/>
                </a:solidFill>
              </a:rPr>
              <a:t>th</a:t>
            </a:r>
            <a:r>
              <a:rPr lang="en-US" sz="2400" b="1" dirty="0" smtClean="0">
                <a:solidFill>
                  <a:srgbClr val="953735"/>
                </a:solidFill>
              </a:rPr>
              <a:t> iteration</a:t>
            </a:r>
            <a:endParaRPr lang="en-US" sz="2400" b="1" dirty="0">
              <a:solidFill>
                <a:srgbClr val="953735"/>
              </a:solidFill>
            </a:endParaRPr>
          </a:p>
        </p:txBody>
      </p:sp>
      <p:sp>
        <p:nvSpPr>
          <p:cNvPr id="6" name="TextBox 5"/>
          <p:cNvSpPr txBox="1"/>
          <p:nvPr/>
        </p:nvSpPr>
        <p:spPr>
          <a:xfrm>
            <a:off x="5994385" y="1520195"/>
            <a:ext cx="1493167" cy="461665"/>
          </a:xfrm>
          <a:prstGeom prst="rect">
            <a:avLst/>
          </a:prstGeom>
          <a:noFill/>
        </p:spPr>
        <p:txBody>
          <a:bodyPr wrap="none" rtlCol="0">
            <a:spAutoFit/>
          </a:bodyPr>
          <a:lstStyle/>
          <a:p>
            <a:r>
              <a:rPr lang="en-US" sz="2400" b="1" dirty="0" smtClean="0">
                <a:solidFill>
                  <a:srgbClr val="953735"/>
                </a:solidFill>
              </a:rPr>
              <a:t>Prediction </a:t>
            </a:r>
          </a:p>
        </p:txBody>
      </p:sp>
      <p:cxnSp>
        <p:nvCxnSpPr>
          <p:cNvPr id="7" name="Straight Arrow Connector 6"/>
          <p:cNvCxnSpPr/>
          <p:nvPr/>
        </p:nvCxnSpPr>
        <p:spPr>
          <a:xfrm>
            <a:off x="4004298" y="1751028"/>
            <a:ext cx="439386" cy="34462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6" idx="1"/>
          </p:cNvCxnSpPr>
          <p:nvPr/>
        </p:nvCxnSpPr>
        <p:spPr>
          <a:xfrm flipH="1">
            <a:off x="5598716" y="1751028"/>
            <a:ext cx="395669" cy="34462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1989398840"/>
              </p:ext>
            </p:extLst>
          </p:nvPr>
        </p:nvGraphicFramePr>
        <p:xfrm>
          <a:off x="2292350" y="4672013"/>
          <a:ext cx="1711325" cy="808037"/>
        </p:xfrm>
        <a:graphic>
          <a:graphicData uri="http://schemas.openxmlformats.org/presentationml/2006/ole">
            <mc:AlternateContent xmlns:mc="http://schemas.openxmlformats.org/markup-compatibility/2006">
              <mc:Choice xmlns:v="urn:schemas-microsoft-com:vml" Requires="v">
                <p:oleObj spid="_x0000_s59391" name="Equation" r:id="rId3" imgW="647700" imgH="304800" progId="Equation.3">
                  <p:embed/>
                </p:oleObj>
              </mc:Choice>
              <mc:Fallback>
                <p:oleObj name="Equation" r:id="rId3" imgW="647700" imgH="304800" progId="Equation.3">
                  <p:embed/>
                  <p:pic>
                    <p:nvPicPr>
                      <p:cNvPr id="0" name=""/>
                      <p:cNvPicPr/>
                      <p:nvPr/>
                    </p:nvPicPr>
                    <p:blipFill>
                      <a:blip r:embed="rId4"/>
                      <a:stretch>
                        <a:fillRect/>
                      </a:stretch>
                    </p:blipFill>
                    <p:spPr>
                      <a:xfrm>
                        <a:off x="2292350" y="4672013"/>
                        <a:ext cx="1711325" cy="8080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20437351"/>
              </p:ext>
            </p:extLst>
          </p:nvPr>
        </p:nvGraphicFramePr>
        <p:xfrm>
          <a:off x="5432425" y="4672013"/>
          <a:ext cx="2046288" cy="808037"/>
        </p:xfrm>
        <a:graphic>
          <a:graphicData uri="http://schemas.openxmlformats.org/presentationml/2006/ole">
            <mc:AlternateContent xmlns:mc="http://schemas.openxmlformats.org/markup-compatibility/2006">
              <mc:Choice xmlns:v="urn:schemas-microsoft-com:vml" Requires="v">
                <p:oleObj spid="_x0000_s78848" name="Equation" r:id="rId5" imgW="774700" imgH="304800" progId="Equation.3">
                  <p:embed/>
                </p:oleObj>
              </mc:Choice>
              <mc:Fallback>
                <p:oleObj name="Equation" r:id="rId5" imgW="774700" imgH="304800" progId="Equation.3">
                  <p:embed/>
                  <p:pic>
                    <p:nvPicPr>
                      <p:cNvPr id="0" name=""/>
                      <p:cNvPicPr/>
                      <p:nvPr/>
                    </p:nvPicPr>
                    <p:blipFill>
                      <a:blip r:embed="rId6"/>
                      <a:stretch>
                        <a:fillRect/>
                      </a:stretch>
                    </p:blipFill>
                    <p:spPr>
                      <a:xfrm>
                        <a:off x="5432425" y="4672013"/>
                        <a:ext cx="2046288" cy="808037"/>
                      </a:xfrm>
                      <a:prstGeom prst="rect">
                        <a:avLst/>
                      </a:prstGeom>
                    </p:spPr>
                  </p:pic>
                </p:oleObj>
              </mc:Fallback>
            </mc:AlternateContent>
          </a:graphicData>
        </a:graphic>
      </p:graphicFrame>
      <p:sp>
        <p:nvSpPr>
          <p:cNvPr id="16" name="TextBox 15"/>
          <p:cNvSpPr txBox="1"/>
          <p:nvPr/>
        </p:nvSpPr>
        <p:spPr>
          <a:xfrm>
            <a:off x="4519941" y="4804224"/>
            <a:ext cx="499205" cy="523220"/>
          </a:xfrm>
          <a:prstGeom prst="rect">
            <a:avLst/>
          </a:prstGeom>
          <a:noFill/>
        </p:spPr>
        <p:txBody>
          <a:bodyPr wrap="none" rtlCol="0">
            <a:spAutoFit/>
          </a:bodyPr>
          <a:lstStyle/>
          <a:p>
            <a:r>
              <a:rPr lang="en-US" sz="2800" dirty="0" smtClean="0"/>
              <a:t>or</a:t>
            </a:r>
            <a:endParaRPr lang="en-US" sz="2800" dirty="0"/>
          </a:p>
        </p:txBody>
      </p:sp>
      <p:sp>
        <p:nvSpPr>
          <p:cNvPr id="17" name="TextBox 16"/>
          <p:cNvSpPr txBox="1"/>
          <p:nvPr/>
        </p:nvSpPr>
        <p:spPr>
          <a:xfrm>
            <a:off x="1274938" y="5895330"/>
            <a:ext cx="2500354" cy="461665"/>
          </a:xfrm>
          <a:prstGeom prst="rect">
            <a:avLst/>
          </a:prstGeom>
          <a:noFill/>
        </p:spPr>
        <p:txBody>
          <a:bodyPr wrap="none" rtlCol="0">
            <a:spAutoFit/>
          </a:bodyPr>
          <a:lstStyle/>
          <a:p>
            <a:r>
              <a:rPr lang="en-US" sz="2400" b="1" dirty="0" smtClean="0">
                <a:solidFill>
                  <a:srgbClr val="953735"/>
                </a:solidFill>
              </a:rPr>
              <a:t>Correct Prediction</a:t>
            </a:r>
            <a:endParaRPr lang="en-US" sz="2400" b="1" dirty="0">
              <a:solidFill>
                <a:srgbClr val="953735"/>
              </a:solidFill>
            </a:endParaRPr>
          </a:p>
        </p:txBody>
      </p:sp>
      <p:sp>
        <p:nvSpPr>
          <p:cNvPr id="18" name="TextBox 17"/>
          <p:cNvSpPr txBox="1"/>
          <p:nvPr/>
        </p:nvSpPr>
        <p:spPr>
          <a:xfrm>
            <a:off x="5444414" y="5895330"/>
            <a:ext cx="1906592" cy="461665"/>
          </a:xfrm>
          <a:prstGeom prst="rect">
            <a:avLst/>
          </a:prstGeom>
          <a:noFill/>
        </p:spPr>
        <p:txBody>
          <a:bodyPr wrap="none" rtlCol="0">
            <a:spAutoFit/>
          </a:bodyPr>
          <a:lstStyle/>
          <a:p>
            <a:r>
              <a:rPr lang="en-US" sz="2400" b="1" dirty="0" smtClean="0">
                <a:solidFill>
                  <a:srgbClr val="953735"/>
                </a:solidFill>
              </a:rPr>
              <a:t>Loss Function</a:t>
            </a:r>
            <a:endParaRPr lang="en-US" sz="2400" b="1" dirty="0">
              <a:solidFill>
                <a:srgbClr val="953735"/>
              </a:solidFill>
            </a:endParaRPr>
          </a:p>
        </p:txBody>
      </p:sp>
      <p:cxnSp>
        <p:nvCxnSpPr>
          <p:cNvPr id="19" name="Straight Arrow Connector 18"/>
          <p:cNvCxnSpPr/>
          <p:nvPr/>
        </p:nvCxnSpPr>
        <p:spPr>
          <a:xfrm flipV="1">
            <a:off x="2990537" y="5479658"/>
            <a:ext cx="136554" cy="415674"/>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502167" y="5479658"/>
            <a:ext cx="188981" cy="415674"/>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896301" y="2775502"/>
            <a:ext cx="7451458" cy="157027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800" dirty="0" smtClean="0"/>
              <a:t>How to Construct Training Set?</a:t>
            </a:r>
          </a:p>
        </p:txBody>
      </p:sp>
      <p:graphicFrame>
        <p:nvGraphicFramePr>
          <p:cNvPr id="28" name="Object 27"/>
          <p:cNvGraphicFramePr>
            <a:graphicFrameLocks noChangeAspect="1"/>
          </p:cNvGraphicFramePr>
          <p:nvPr>
            <p:extLst>
              <p:ext uri="{D42A27DB-BD31-4B8C-83A1-F6EECF244321}">
                <p14:modId xmlns:p14="http://schemas.microsoft.com/office/powerpoint/2010/main" val="706675436"/>
              </p:ext>
            </p:extLst>
          </p:nvPr>
        </p:nvGraphicFramePr>
        <p:xfrm>
          <a:off x="4023747" y="2039405"/>
          <a:ext cx="2382838" cy="571500"/>
        </p:xfrm>
        <a:graphic>
          <a:graphicData uri="http://schemas.openxmlformats.org/presentationml/2006/ole">
            <mc:AlternateContent xmlns:mc="http://schemas.openxmlformats.org/markup-compatibility/2006">
              <mc:Choice xmlns:v="urn:schemas-microsoft-com:vml" Requires="v">
                <p:oleObj spid="_x0000_s78849" name="Equation" r:id="rId7" imgW="901700" imgH="215900" progId="Equation.3">
                  <p:embed/>
                </p:oleObj>
              </mc:Choice>
              <mc:Fallback>
                <p:oleObj name="Equation" r:id="rId7" imgW="901700" imgH="215900" progId="Equation.3">
                  <p:embed/>
                  <p:pic>
                    <p:nvPicPr>
                      <p:cNvPr id="0" name=""/>
                      <p:cNvPicPr/>
                      <p:nvPr/>
                    </p:nvPicPr>
                    <p:blipFill>
                      <a:blip r:embed="rId8"/>
                      <a:stretch>
                        <a:fillRect/>
                      </a:stretch>
                    </p:blipFill>
                    <p:spPr>
                      <a:xfrm>
                        <a:off x="4023747" y="2039405"/>
                        <a:ext cx="2382838" cy="571500"/>
                      </a:xfrm>
                      <a:prstGeom prst="rect">
                        <a:avLst/>
                      </a:prstGeom>
                    </p:spPr>
                  </p:pic>
                </p:oleObj>
              </mc:Fallback>
            </mc:AlternateContent>
          </a:graphicData>
        </a:graphic>
      </p:graphicFrame>
    </p:spTree>
    <p:extLst>
      <p:ext uri="{BB962C8B-B14F-4D97-AF65-F5344CB8AC3E}">
        <p14:creationId xmlns:p14="http://schemas.microsoft.com/office/powerpoint/2010/main" val="1040541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Reductions</a:t>
            </a:r>
            <a:endParaRPr lang="en-US" dirty="0"/>
          </a:p>
        </p:txBody>
      </p:sp>
      <p:sp>
        <p:nvSpPr>
          <p:cNvPr id="3" name="Content Placeholder 2"/>
          <p:cNvSpPr>
            <a:spLocks noGrp="1"/>
          </p:cNvSpPr>
          <p:nvPr>
            <p:ph idx="1"/>
          </p:nvPr>
        </p:nvSpPr>
        <p:spPr>
          <a:xfrm>
            <a:off x="457200" y="1600200"/>
            <a:ext cx="8229600" cy="4742732"/>
          </a:xfrm>
        </p:spPr>
        <p:txBody>
          <a:bodyPr>
            <a:normAutofit/>
          </a:bodyPr>
          <a:lstStyle/>
          <a:p>
            <a:r>
              <a:rPr lang="en-US" dirty="0" smtClean="0"/>
              <a:t>Original Learning Problem:</a:t>
            </a:r>
          </a:p>
          <a:p>
            <a:endParaRPr lang="en-US" sz="1000" dirty="0"/>
          </a:p>
          <a:p>
            <a:r>
              <a:rPr lang="en-US" dirty="0" smtClean="0"/>
              <a:t>Converted Learning Problem: </a:t>
            </a:r>
          </a:p>
          <a:p>
            <a:endParaRPr lang="en-US" sz="1000" dirty="0"/>
          </a:p>
          <a:p>
            <a:r>
              <a:rPr lang="en-US" dirty="0" smtClean="0"/>
              <a:t>Train h on D’   </a:t>
            </a:r>
            <a:r>
              <a:rPr lang="en-US" dirty="0" smtClean="0">
                <a:solidFill>
                  <a:srgbClr val="953735"/>
                </a:solidFill>
              </a:rPr>
              <a:t>(easy to do)</a:t>
            </a:r>
          </a:p>
          <a:p>
            <a:endParaRPr lang="en-US" sz="1100" dirty="0" smtClean="0"/>
          </a:p>
          <a:p>
            <a:r>
              <a:rPr lang="en-US" b="1" dirty="0" smtClean="0"/>
              <a:t>Theoretical Goals:</a:t>
            </a:r>
            <a:endParaRPr lang="en-US" b="1" dirty="0"/>
          </a:p>
          <a:p>
            <a:pPr lvl="1"/>
            <a:r>
              <a:rPr lang="en-US" dirty="0" smtClean="0"/>
              <a:t>Guarantees on D’ lift to D</a:t>
            </a:r>
          </a:p>
          <a:p>
            <a:pPr lvl="1"/>
            <a:endParaRPr lang="en-US" sz="1000" dirty="0"/>
          </a:p>
          <a:p>
            <a:r>
              <a:rPr lang="en-US" b="1" dirty="0" smtClean="0"/>
              <a:t>Practical Goals:</a:t>
            </a:r>
          </a:p>
          <a:p>
            <a:pPr lvl="1"/>
            <a:r>
              <a:rPr lang="en-US" dirty="0" smtClean="0"/>
              <a:t>Works well in practice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63694051"/>
              </p:ext>
            </p:extLst>
          </p:nvPr>
        </p:nvGraphicFramePr>
        <p:xfrm>
          <a:off x="6669880" y="1598699"/>
          <a:ext cx="1979613" cy="706438"/>
        </p:xfrm>
        <a:graphic>
          <a:graphicData uri="http://schemas.openxmlformats.org/presentationml/2006/ole">
            <mc:AlternateContent xmlns:mc="http://schemas.openxmlformats.org/markup-compatibility/2006">
              <mc:Choice xmlns:v="urn:schemas-microsoft-com:vml" Requires="v">
                <p:oleObj spid="_x0000_s71959" name="Equation" r:id="rId3" imgW="749300" imgH="266700" progId="Equation.3">
                  <p:embed/>
                </p:oleObj>
              </mc:Choice>
              <mc:Fallback>
                <p:oleObj name="Equation" r:id="rId3" imgW="749300" imgH="266700" progId="Equation.3">
                  <p:embed/>
                  <p:pic>
                    <p:nvPicPr>
                      <p:cNvPr id="0" name=""/>
                      <p:cNvPicPr/>
                      <p:nvPr/>
                    </p:nvPicPr>
                    <p:blipFill>
                      <a:blip r:embed="rId4"/>
                      <a:stretch>
                        <a:fillRect/>
                      </a:stretch>
                    </p:blipFill>
                    <p:spPr>
                      <a:xfrm>
                        <a:off x="6669880" y="1598699"/>
                        <a:ext cx="1979613" cy="70643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37871619"/>
              </p:ext>
            </p:extLst>
          </p:nvPr>
        </p:nvGraphicFramePr>
        <p:xfrm>
          <a:off x="6574295" y="2386037"/>
          <a:ext cx="2046287" cy="706437"/>
        </p:xfrm>
        <a:graphic>
          <a:graphicData uri="http://schemas.openxmlformats.org/presentationml/2006/ole">
            <mc:AlternateContent xmlns:mc="http://schemas.openxmlformats.org/markup-compatibility/2006">
              <mc:Choice xmlns:v="urn:schemas-microsoft-com:vml" Requires="v">
                <p:oleObj spid="_x0000_s71960" name="Equation" r:id="rId5" imgW="774700" imgH="266700" progId="Equation.3">
                  <p:embed/>
                </p:oleObj>
              </mc:Choice>
              <mc:Fallback>
                <p:oleObj name="Equation" r:id="rId5" imgW="774700" imgH="266700" progId="Equation.3">
                  <p:embed/>
                  <p:pic>
                    <p:nvPicPr>
                      <p:cNvPr id="0" name=""/>
                      <p:cNvPicPr/>
                      <p:nvPr/>
                    </p:nvPicPr>
                    <p:blipFill>
                      <a:blip r:embed="rId6"/>
                      <a:stretch>
                        <a:fillRect/>
                      </a:stretch>
                    </p:blipFill>
                    <p:spPr>
                      <a:xfrm>
                        <a:off x="6574295" y="2386037"/>
                        <a:ext cx="2046287" cy="706437"/>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6240520" y="3336536"/>
            <a:ext cx="2446280" cy="2938125"/>
          </a:xfrm>
          <a:prstGeom prst="rect">
            <a:avLst/>
          </a:prstGeom>
        </p:spPr>
      </p:pic>
    </p:spTree>
    <p:extLst>
      <p:ext uri="{BB962C8B-B14F-4D97-AF65-F5344CB8AC3E}">
        <p14:creationId xmlns:p14="http://schemas.microsoft.com/office/powerpoint/2010/main" val="31453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dissolve">
                                      <p:cBhvr>
                                        <p:cTn id="28" dur="500"/>
                                        <p:tgtEl>
                                          <p:spTgt spid="3">
                                            <p:txEl>
                                              <p:pRg st="9" end="9"/>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dissolve">
                                      <p:cBhvr>
                                        <p:cTn id="3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Collaborators</a:t>
            </a:r>
            <a:endParaRPr lang="en-US" dirty="0"/>
          </a:p>
        </p:txBody>
      </p:sp>
      <p:pic>
        <p:nvPicPr>
          <p:cNvPr id="4" name="Picture 3"/>
          <p:cNvPicPr>
            <a:picLocks noChangeAspect="1"/>
          </p:cNvPicPr>
          <p:nvPr/>
        </p:nvPicPr>
        <p:blipFill>
          <a:blip r:embed="rId2"/>
          <a:stretch>
            <a:fillRect/>
          </a:stretch>
        </p:blipFill>
        <p:spPr>
          <a:xfrm>
            <a:off x="7125315" y="3708241"/>
            <a:ext cx="998546" cy="1180713"/>
          </a:xfrm>
          <a:prstGeom prst="rect">
            <a:avLst/>
          </a:prstGeom>
        </p:spPr>
      </p:pic>
      <p:pic>
        <p:nvPicPr>
          <p:cNvPr id="5" name="Picture 4"/>
          <p:cNvPicPr>
            <a:picLocks noChangeAspect="1"/>
          </p:cNvPicPr>
          <p:nvPr/>
        </p:nvPicPr>
        <p:blipFill>
          <a:blip r:embed="rId3"/>
          <a:stretch>
            <a:fillRect/>
          </a:stretch>
        </p:blipFill>
        <p:spPr>
          <a:xfrm>
            <a:off x="1270650" y="1712657"/>
            <a:ext cx="1091577" cy="1167148"/>
          </a:xfrm>
          <a:prstGeom prst="rect">
            <a:avLst/>
          </a:prstGeom>
        </p:spPr>
      </p:pic>
      <p:pic>
        <p:nvPicPr>
          <p:cNvPr id="6" name="Picture 5"/>
          <p:cNvPicPr>
            <a:picLocks noChangeAspect="1"/>
          </p:cNvPicPr>
          <p:nvPr/>
        </p:nvPicPr>
        <p:blipFill>
          <a:blip r:embed="rId4"/>
          <a:stretch>
            <a:fillRect/>
          </a:stretch>
        </p:blipFill>
        <p:spPr>
          <a:xfrm>
            <a:off x="3942806" y="3743197"/>
            <a:ext cx="948283" cy="1164668"/>
          </a:xfrm>
          <a:prstGeom prst="rect">
            <a:avLst/>
          </a:prstGeom>
        </p:spPr>
      </p:pic>
      <p:pic>
        <p:nvPicPr>
          <p:cNvPr id="7" name="Picture 6"/>
          <p:cNvPicPr>
            <a:picLocks noChangeAspect="1"/>
          </p:cNvPicPr>
          <p:nvPr/>
        </p:nvPicPr>
        <p:blipFill>
          <a:blip r:embed="rId5"/>
          <a:stretch>
            <a:fillRect/>
          </a:stretch>
        </p:blipFill>
        <p:spPr>
          <a:xfrm>
            <a:off x="3201067" y="1712657"/>
            <a:ext cx="778099" cy="1167149"/>
          </a:xfrm>
          <a:prstGeom prst="rect">
            <a:avLst/>
          </a:prstGeom>
        </p:spPr>
      </p:pic>
      <p:pic>
        <p:nvPicPr>
          <p:cNvPr id="8" name="Picture 7"/>
          <p:cNvPicPr>
            <a:picLocks noChangeAspect="1"/>
          </p:cNvPicPr>
          <p:nvPr/>
        </p:nvPicPr>
        <p:blipFill>
          <a:blip r:embed="rId6"/>
          <a:stretch>
            <a:fillRect/>
          </a:stretch>
        </p:blipFill>
        <p:spPr>
          <a:xfrm>
            <a:off x="2390927" y="3708241"/>
            <a:ext cx="886610" cy="1182146"/>
          </a:xfrm>
          <a:prstGeom prst="rect">
            <a:avLst/>
          </a:prstGeom>
        </p:spPr>
      </p:pic>
      <p:pic>
        <p:nvPicPr>
          <p:cNvPr id="9" name="Picture 8"/>
          <p:cNvPicPr>
            <a:picLocks noChangeAspect="1"/>
          </p:cNvPicPr>
          <p:nvPr/>
        </p:nvPicPr>
        <p:blipFill>
          <a:blip r:embed="rId7"/>
          <a:stretch>
            <a:fillRect/>
          </a:stretch>
        </p:blipFill>
        <p:spPr>
          <a:xfrm>
            <a:off x="4689120" y="1740014"/>
            <a:ext cx="1153357" cy="1153357"/>
          </a:xfrm>
          <a:prstGeom prst="rect">
            <a:avLst/>
          </a:prstGeom>
        </p:spPr>
      </p:pic>
      <p:pic>
        <p:nvPicPr>
          <p:cNvPr id="10" name="Picture 9"/>
          <p:cNvPicPr>
            <a:picLocks noChangeAspect="1"/>
          </p:cNvPicPr>
          <p:nvPr/>
        </p:nvPicPr>
        <p:blipFill>
          <a:blip r:embed="rId8"/>
          <a:stretch>
            <a:fillRect/>
          </a:stretch>
        </p:blipFill>
        <p:spPr>
          <a:xfrm>
            <a:off x="945178" y="3742149"/>
            <a:ext cx="816919" cy="1165716"/>
          </a:xfrm>
          <a:prstGeom prst="rect">
            <a:avLst/>
          </a:prstGeom>
        </p:spPr>
      </p:pic>
      <p:pic>
        <p:nvPicPr>
          <p:cNvPr id="11" name="Picture 10"/>
          <p:cNvPicPr>
            <a:picLocks noChangeAspect="1"/>
          </p:cNvPicPr>
          <p:nvPr/>
        </p:nvPicPr>
        <p:blipFill>
          <a:blip r:embed="rId9"/>
          <a:stretch>
            <a:fillRect/>
          </a:stretch>
        </p:blipFill>
        <p:spPr>
          <a:xfrm>
            <a:off x="6582079" y="1699092"/>
            <a:ext cx="960313" cy="1180713"/>
          </a:xfrm>
          <a:prstGeom prst="rect">
            <a:avLst/>
          </a:prstGeom>
        </p:spPr>
      </p:pic>
      <p:pic>
        <p:nvPicPr>
          <p:cNvPr id="12" name="Picture 11"/>
          <p:cNvPicPr>
            <a:picLocks noChangeAspect="1"/>
          </p:cNvPicPr>
          <p:nvPr/>
        </p:nvPicPr>
        <p:blipFill>
          <a:blip r:embed="rId10"/>
          <a:stretch>
            <a:fillRect/>
          </a:stretch>
        </p:blipFill>
        <p:spPr>
          <a:xfrm>
            <a:off x="5524721" y="3742149"/>
            <a:ext cx="1148238" cy="1148238"/>
          </a:xfrm>
          <a:prstGeom prst="rect">
            <a:avLst/>
          </a:prstGeom>
        </p:spPr>
      </p:pic>
      <p:sp>
        <p:nvSpPr>
          <p:cNvPr id="13" name="TextBox 12"/>
          <p:cNvSpPr txBox="1"/>
          <p:nvPr/>
        </p:nvSpPr>
        <p:spPr>
          <a:xfrm>
            <a:off x="1377857" y="2919020"/>
            <a:ext cx="877163" cy="523220"/>
          </a:xfrm>
          <a:prstGeom prst="rect">
            <a:avLst/>
          </a:prstGeom>
          <a:noFill/>
        </p:spPr>
        <p:txBody>
          <a:bodyPr wrap="none" rtlCol="0">
            <a:spAutoFit/>
          </a:bodyPr>
          <a:lstStyle/>
          <a:p>
            <a:pPr algn="ctr"/>
            <a:r>
              <a:rPr lang="en-US" sz="1400" dirty="0" err="1" smtClean="0"/>
              <a:t>Stephane</a:t>
            </a:r>
            <a:endParaRPr lang="en-US" sz="1400" dirty="0" smtClean="0"/>
          </a:p>
          <a:p>
            <a:pPr algn="ctr"/>
            <a:r>
              <a:rPr lang="en-US" sz="1400" dirty="0" smtClean="0"/>
              <a:t>Ross</a:t>
            </a:r>
            <a:endParaRPr lang="en-US" sz="1400" dirty="0"/>
          </a:p>
        </p:txBody>
      </p:sp>
      <p:sp>
        <p:nvSpPr>
          <p:cNvPr id="14" name="TextBox 13"/>
          <p:cNvSpPr txBox="1"/>
          <p:nvPr/>
        </p:nvSpPr>
        <p:spPr>
          <a:xfrm>
            <a:off x="3291234" y="2919020"/>
            <a:ext cx="606682" cy="523220"/>
          </a:xfrm>
          <a:prstGeom prst="rect">
            <a:avLst/>
          </a:prstGeom>
          <a:noFill/>
        </p:spPr>
        <p:txBody>
          <a:bodyPr wrap="none" rtlCol="0">
            <a:spAutoFit/>
          </a:bodyPr>
          <a:lstStyle/>
          <a:p>
            <a:pPr algn="ctr"/>
            <a:r>
              <a:rPr lang="en-US" sz="1400" dirty="0" smtClean="0"/>
              <a:t>Robin</a:t>
            </a:r>
          </a:p>
          <a:p>
            <a:pPr algn="ctr"/>
            <a:r>
              <a:rPr lang="en-US" sz="1400" dirty="0" smtClean="0"/>
              <a:t>Zhou</a:t>
            </a:r>
            <a:endParaRPr lang="en-US" sz="1400" dirty="0"/>
          </a:p>
        </p:txBody>
      </p:sp>
      <p:sp>
        <p:nvSpPr>
          <p:cNvPr id="15" name="TextBox 14"/>
          <p:cNvSpPr txBox="1"/>
          <p:nvPr/>
        </p:nvSpPr>
        <p:spPr>
          <a:xfrm>
            <a:off x="4938574" y="2919020"/>
            <a:ext cx="656036" cy="523220"/>
          </a:xfrm>
          <a:prstGeom prst="rect">
            <a:avLst/>
          </a:prstGeom>
          <a:noFill/>
        </p:spPr>
        <p:txBody>
          <a:bodyPr wrap="none" rtlCol="0">
            <a:spAutoFit/>
          </a:bodyPr>
          <a:lstStyle/>
          <a:p>
            <a:pPr algn="ctr"/>
            <a:r>
              <a:rPr lang="en-US" sz="1400" dirty="0" smtClean="0"/>
              <a:t>Hoang</a:t>
            </a:r>
          </a:p>
          <a:p>
            <a:pPr algn="ctr"/>
            <a:r>
              <a:rPr lang="en-US" sz="1400" dirty="0" smtClean="0"/>
              <a:t>Le</a:t>
            </a:r>
            <a:endParaRPr lang="en-US" sz="1400" dirty="0"/>
          </a:p>
        </p:txBody>
      </p:sp>
      <p:sp>
        <p:nvSpPr>
          <p:cNvPr id="16" name="TextBox 15"/>
          <p:cNvSpPr txBox="1"/>
          <p:nvPr/>
        </p:nvSpPr>
        <p:spPr>
          <a:xfrm>
            <a:off x="7045634" y="4914603"/>
            <a:ext cx="1078227" cy="523220"/>
          </a:xfrm>
          <a:prstGeom prst="rect">
            <a:avLst/>
          </a:prstGeom>
          <a:noFill/>
        </p:spPr>
        <p:txBody>
          <a:bodyPr wrap="none" rtlCol="0">
            <a:spAutoFit/>
          </a:bodyPr>
          <a:lstStyle/>
          <a:p>
            <a:pPr algn="ctr"/>
            <a:r>
              <a:rPr lang="en-US" sz="1400" dirty="0" err="1" smtClean="0"/>
              <a:t>Debadeepta</a:t>
            </a:r>
            <a:endParaRPr lang="en-US" sz="1400" dirty="0" smtClean="0"/>
          </a:p>
          <a:p>
            <a:pPr algn="ctr"/>
            <a:r>
              <a:rPr lang="en-US" sz="1400" dirty="0" err="1" smtClean="0"/>
              <a:t>Dey</a:t>
            </a:r>
            <a:endParaRPr lang="en-US" sz="1400" dirty="0"/>
          </a:p>
        </p:txBody>
      </p:sp>
      <p:sp>
        <p:nvSpPr>
          <p:cNvPr id="17" name="TextBox 16"/>
          <p:cNvSpPr txBox="1"/>
          <p:nvPr/>
        </p:nvSpPr>
        <p:spPr>
          <a:xfrm>
            <a:off x="6692022" y="2905454"/>
            <a:ext cx="651215" cy="523220"/>
          </a:xfrm>
          <a:prstGeom prst="rect">
            <a:avLst/>
          </a:prstGeom>
          <a:noFill/>
        </p:spPr>
        <p:txBody>
          <a:bodyPr wrap="none" rtlCol="0">
            <a:spAutoFit/>
          </a:bodyPr>
          <a:lstStyle/>
          <a:p>
            <a:pPr algn="ctr"/>
            <a:r>
              <a:rPr lang="en-US" sz="1400" dirty="0" smtClean="0"/>
              <a:t>Jimmy</a:t>
            </a:r>
          </a:p>
          <a:p>
            <a:pPr algn="ctr"/>
            <a:r>
              <a:rPr lang="en-US" sz="1400" dirty="0" smtClean="0"/>
              <a:t>Chen</a:t>
            </a:r>
            <a:endParaRPr lang="en-US" sz="1400" dirty="0"/>
          </a:p>
        </p:txBody>
      </p:sp>
      <p:sp>
        <p:nvSpPr>
          <p:cNvPr id="18" name="TextBox 17"/>
          <p:cNvSpPr txBox="1"/>
          <p:nvPr/>
        </p:nvSpPr>
        <p:spPr>
          <a:xfrm>
            <a:off x="1099930" y="4914603"/>
            <a:ext cx="545755" cy="523220"/>
          </a:xfrm>
          <a:prstGeom prst="rect">
            <a:avLst/>
          </a:prstGeom>
          <a:noFill/>
        </p:spPr>
        <p:txBody>
          <a:bodyPr wrap="none" rtlCol="0">
            <a:spAutoFit/>
          </a:bodyPr>
          <a:lstStyle/>
          <a:p>
            <a:pPr algn="ctr"/>
            <a:r>
              <a:rPr lang="en-US" sz="1400" dirty="0" smtClean="0"/>
              <a:t>Jim</a:t>
            </a:r>
          </a:p>
          <a:p>
            <a:pPr algn="ctr"/>
            <a:r>
              <a:rPr lang="en-US" sz="1400" dirty="0" smtClean="0"/>
              <a:t>Little</a:t>
            </a:r>
            <a:endParaRPr lang="en-US" sz="1400" dirty="0"/>
          </a:p>
        </p:txBody>
      </p:sp>
      <p:sp>
        <p:nvSpPr>
          <p:cNvPr id="19" name="TextBox 18"/>
          <p:cNvSpPr txBox="1"/>
          <p:nvPr/>
        </p:nvSpPr>
        <p:spPr>
          <a:xfrm>
            <a:off x="2513599" y="4914603"/>
            <a:ext cx="582211" cy="523220"/>
          </a:xfrm>
          <a:prstGeom prst="rect">
            <a:avLst/>
          </a:prstGeom>
          <a:noFill/>
        </p:spPr>
        <p:txBody>
          <a:bodyPr wrap="none" rtlCol="0">
            <a:spAutoFit/>
          </a:bodyPr>
          <a:lstStyle/>
          <a:p>
            <a:pPr algn="ctr"/>
            <a:r>
              <a:rPr lang="en-US" sz="1400" dirty="0" smtClean="0"/>
              <a:t>Peter</a:t>
            </a:r>
          </a:p>
          <a:p>
            <a:pPr algn="ctr"/>
            <a:r>
              <a:rPr lang="en-US" sz="1400" dirty="0" smtClean="0"/>
              <a:t>Carr</a:t>
            </a:r>
          </a:p>
        </p:txBody>
      </p:sp>
      <p:sp>
        <p:nvSpPr>
          <p:cNvPr id="20" name="TextBox 19"/>
          <p:cNvSpPr txBox="1"/>
          <p:nvPr/>
        </p:nvSpPr>
        <p:spPr>
          <a:xfrm>
            <a:off x="4068533" y="4914603"/>
            <a:ext cx="718892" cy="523220"/>
          </a:xfrm>
          <a:prstGeom prst="rect">
            <a:avLst/>
          </a:prstGeom>
          <a:noFill/>
        </p:spPr>
        <p:txBody>
          <a:bodyPr wrap="none" rtlCol="0">
            <a:spAutoFit/>
          </a:bodyPr>
          <a:lstStyle/>
          <a:p>
            <a:pPr algn="ctr"/>
            <a:r>
              <a:rPr lang="en-US" sz="1400" dirty="0" smtClean="0"/>
              <a:t>Drew</a:t>
            </a:r>
          </a:p>
          <a:p>
            <a:pPr algn="ctr"/>
            <a:r>
              <a:rPr lang="en-US" sz="1400" dirty="0" err="1" smtClean="0"/>
              <a:t>Bagnell</a:t>
            </a:r>
            <a:endParaRPr lang="en-US" sz="1400" dirty="0"/>
          </a:p>
        </p:txBody>
      </p:sp>
      <p:sp>
        <p:nvSpPr>
          <p:cNvPr id="21" name="TextBox 20"/>
          <p:cNvSpPr txBox="1"/>
          <p:nvPr/>
        </p:nvSpPr>
        <p:spPr>
          <a:xfrm>
            <a:off x="5770683" y="4914603"/>
            <a:ext cx="761747" cy="523220"/>
          </a:xfrm>
          <a:prstGeom prst="rect">
            <a:avLst/>
          </a:prstGeom>
          <a:noFill/>
        </p:spPr>
        <p:txBody>
          <a:bodyPr wrap="none" rtlCol="0">
            <a:spAutoFit/>
          </a:bodyPr>
          <a:lstStyle/>
          <a:p>
            <a:pPr algn="ctr"/>
            <a:r>
              <a:rPr lang="en-US" sz="1400" dirty="0" smtClean="0"/>
              <a:t>Andrew</a:t>
            </a:r>
          </a:p>
          <a:p>
            <a:pPr algn="ctr"/>
            <a:r>
              <a:rPr lang="en-US" sz="1400" dirty="0" smtClean="0"/>
              <a:t>Kang</a:t>
            </a:r>
          </a:p>
        </p:txBody>
      </p:sp>
      <p:pic>
        <p:nvPicPr>
          <p:cNvPr id="22" name="Picture 21"/>
          <p:cNvPicPr>
            <a:picLocks noChangeAspect="1"/>
          </p:cNvPicPr>
          <p:nvPr/>
        </p:nvPicPr>
        <p:blipFill>
          <a:blip r:embed="rId11"/>
          <a:stretch>
            <a:fillRect/>
          </a:stretch>
        </p:blipFill>
        <p:spPr>
          <a:xfrm>
            <a:off x="6415034" y="5920400"/>
            <a:ext cx="2355166" cy="743074"/>
          </a:xfrm>
          <a:prstGeom prst="rect">
            <a:avLst/>
          </a:prstGeom>
        </p:spPr>
      </p:pic>
      <p:pic>
        <p:nvPicPr>
          <p:cNvPr id="23" name="Picture 22"/>
          <p:cNvPicPr>
            <a:picLocks noChangeAspect="1"/>
          </p:cNvPicPr>
          <p:nvPr/>
        </p:nvPicPr>
        <p:blipFill>
          <a:blip r:embed="rId12"/>
          <a:stretch>
            <a:fillRect/>
          </a:stretch>
        </p:blipFill>
        <p:spPr>
          <a:xfrm>
            <a:off x="6828661" y="360745"/>
            <a:ext cx="2075733" cy="883759"/>
          </a:xfrm>
          <a:prstGeom prst="rect">
            <a:avLst/>
          </a:prstGeom>
        </p:spPr>
      </p:pic>
      <p:pic>
        <p:nvPicPr>
          <p:cNvPr id="24" name="Picture 23"/>
          <p:cNvPicPr>
            <a:picLocks noChangeAspect="1"/>
          </p:cNvPicPr>
          <p:nvPr/>
        </p:nvPicPr>
        <p:blipFill>
          <a:blip r:embed="rId13"/>
          <a:stretch>
            <a:fillRect/>
          </a:stretch>
        </p:blipFill>
        <p:spPr>
          <a:xfrm>
            <a:off x="277818" y="5846042"/>
            <a:ext cx="2642287" cy="953767"/>
          </a:xfrm>
          <a:prstGeom prst="rect">
            <a:avLst/>
          </a:prstGeom>
        </p:spPr>
      </p:pic>
      <p:pic>
        <p:nvPicPr>
          <p:cNvPr id="25" name="Picture 24"/>
          <p:cNvPicPr>
            <a:picLocks noChangeAspect="1"/>
          </p:cNvPicPr>
          <p:nvPr/>
        </p:nvPicPr>
        <p:blipFill>
          <a:blip r:embed="rId14"/>
          <a:stretch>
            <a:fillRect/>
          </a:stretch>
        </p:blipFill>
        <p:spPr>
          <a:xfrm>
            <a:off x="139213" y="360745"/>
            <a:ext cx="2217212" cy="755238"/>
          </a:xfrm>
          <a:prstGeom prst="rect">
            <a:avLst/>
          </a:prstGeom>
        </p:spPr>
      </p:pic>
    </p:spTree>
    <p:extLst>
      <p:ext uri="{BB962C8B-B14F-4D97-AF65-F5344CB8AC3E}">
        <p14:creationId xmlns:p14="http://schemas.microsoft.com/office/powerpoint/2010/main" val="3456864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Definition:</a:t>
            </a:r>
            <a:r>
              <a:rPr lang="en-US" dirty="0" smtClean="0"/>
              <a:t> Rollout</a:t>
            </a:r>
            <a:endParaRPr lang="en-US" dirty="0"/>
          </a:p>
        </p:txBody>
      </p:sp>
      <p:sp>
        <p:nvSpPr>
          <p:cNvPr id="3" name="Content Placeholder 2"/>
          <p:cNvSpPr>
            <a:spLocks noGrp="1"/>
          </p:cNvSpPr>
          <p:nvPr>
            <p:ph idx="1"/>
          </p:nvPr>
        </p:nvSpPr>
        <p:spPr/>
        <p:txBody>
          <a:bodyPr/>
          <a:lstStyle/>
          <a:p>
            <a:r>
              <a:rPr lang="en-US" dirty="0" smtClean="0"/>
              <a:t>Execute h sequentially in input x</a:t>
            </a:r>
          </a:p>
          <a:p>
            <a:endParaRPr lang="en-US" dirty="0"/>
          </a:p>
          <a:p>
            <a:r>
              <a:rPr lang="en-US" dirty="0" smtClean="0"/>
              <a:t>Collect relevant statistics</a:t>
            </a:r>
          </a:p>
          <a:p>
            <a:pPr lvl="1"/>
            <a:r>
              <a:rPr lang="en-US" dirty="0" smtClean="0"/>
              <a:t>RL: reward distribution</a:t>
            </a:r>
          </a:p>
          <a:p>
            <a:pPr lvl="1"/>
            <a:r>
              <a:rPr lang="en-US" dirty="0" smtClean="0"/>
              <a:t>This talk: state distribution</a:t>
            </a:r>
          </a:p>
        </p:txBody>
      </p:sp>
      <p:pic>
        <p:nvPicPr>
          <p:cNvPr id="4" name="Picture 3"/>
          <p:cNvPicPr>
            <a:picLocks noChangeAspect="1"/>
          </p:cNvPicPr>
          <p:nvPr/>
        </p:nvPicPr>
        <p:blipFill>
          <a:blip r:embed="rId2"/>
          <a:stretch>
            <a:fillRect/>
          </a:stretch>
        </p:blipFill>
        <p:spPr>
          <a:xfrm>
            <a:off x="6240520" y="3336536"/>
            <a:ext cx="2446280" cy="2938125"/>
          </a:xfrm>
          <a:prstGeom prst="rect">
            <a:avLst/>
          </a:prstGeom>
        </p:spPr>
      </p:pic>
    </p:spTree>
    <p:extLst>
      <p:ext uri="{BB962C8B-B14F-4D97-AF65-F5344CB8AC3E}">
        <p14:creationId xmlns:p14="http://schemas.microsoft.com/office/powerpoint/2010/main" val="28328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1600200"/>
            <a:ext cx="8229600" cy="4525963"/>
          </a:xfrm>
        </p:spPr>
        <p:txBody>
          <a:bodyPr/>
          <a:lstStyle/>
          <a:p>
            <a:endParaRPr lang="en-US" baseline="-25000" dirty="0" smtClean="0"/>
          </a:p>
          <a:p>
            <a:endParaRPr lang="en-US" baseline="-25000" dirty="0"/>
          </a:p>
          <a:p>
            <a:endParaRPr lang="en-US" baseline="-25000" dirty="0" smtClean="0"/>
          </a:p>
          <a:p>
            <a:r>
              <a:rPr lang="en-US" dirty="0" smtClean="0"/>
              <a:t>Rollout: </a:t>
            </a:r>
            <a:r>
              <a:rPr lang="en-US" dirty="0" smtClean="0">
                <a:solidFill>
                  <a:srgbClr val="953735"/>
                </a:solidFill>
              </a:rPr>
              <a:t>h</a:t>
            </a:r>
            <a:r>
              <a:rPr lang="en-US" baseline="30000" dirty="0">
                <a:solidFill>
                  <a:srgbClr val="953735"/>
                </a:solidFill>
              </a:rPr>
              <a:t>*</a:t>
            </a:r>
            <a:r>
              <a:rPr lang="en-US" dirty="0" smtClean="0"/>
              <a:t> = memorize training set</a:t>
            </a:r>
          </a:p>
        </p:txBody>
      </p:sp>
      <p:sp>
        <p:nvSpPr>
          <p:cNvPr id="2" name="Title 1"/>
          <p:cNvSpPr>
            <a:spLocks noGrp="1"/>
          </p:cNvSpPr>
          <p:nvPr>
            <p:ph type="title"/>
          </p:nvPr>
        </p:nvSpPr>
        <p:spPr/>
        <p:txBody>
          <a:bodyPr>
            <a:normAutofit/>
          </a:bodyPr>
          <a:lstStyle/>
          <a:p>
            <a:r>
              <a:rPr lang="en-US" dirty="0" smtClean="0"/>
              <a:t>Naïve Learning Reduction Attempt</a:t>
            </a:r>
            <a:endParaRPr lang="en-US" sz="3100" b="1" dirty="0">
              <a:solidFill>
                <a:srgbClr val="953735"/>
              </a:solidFill>
            </a:endParaRPr>
          </a:p>
        </p:txBody>
      </p:sp>
      <p:grpSp>
        <p:nvGrpSpPr>
          <p:cNvPr id="5" name="Group 4"/>
          <p:cNvGrpSpPr>
            <a:grpSpLocks/>
          </p:cNvGrpSpPr>
          <p:nvPr/>
        </p:nvGrpSpPr>
        <p:grpSpPr bwMode="auto">
          <a:xfrm>
            <a:off x="1054273" y="1829524"/>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0292" y="187675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6388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953735"/>
                </a:solidFill>
              </a:rPr>
              <a:t>Det</a:t>
            </a:r>
          </a:p>
        </p:txBody>
      </p:sp>
      <p:sp>
        <p:nvSpPr>
          <p:cNvPr id="8" name="Text Box 12"/>
          <p:cNvSpPr txBox="1">
            <a:spLocks noChangeArrowheads="1"/>
          </p:cNvSpPr>
          <p:nvPr/>
        </p:nvSpPr>
        <p:spPr bwMode="auto">
          <a:xfrm>
            <a:off x="7850352"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9" name="Text Box 13"/>
          <p:cNvSpPr txBox="1">
            <a:spLocks noChangeArrowheads="1"/>
          </p:cNvSpPr>
          <p:nvPr/>
        </p:nvSpPr>
        <p:spPr bwMode="auto">
          <a:xfrm>
            <a:off x="6507766" y="1958335"/>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V</a:t>
            </a:r>
          </a:p>
        </p:txBody>
      </p:sp>
      <p:sp>
        <p:nvSpPr>
          <p:cNvPr id="10" name="Text Box 14"/>
          <p:cNvSpPr txBox="1">
            <a:spLocks noChangeArrowheads="1"/>
          </p:cNvSpPr>
          <p:nvPr/>
        </p:nvSpPr>
        <p:spPr bwMode="auto">
          <a:xfrm>
            <a:off x="523469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solidFill>
                  <a:srgbClr val="953735"/>
                </a:solidFill>
              </a:rPr>
              <a:t>Det</a:t>
            </a:r>
            <a:endParaRPr lang="en-US" dirty="0">
              <a:solidFill>
                <a:srgbClr val="953735"/>
              </a:solidFill>
            </a:endParaRPr>
          </a:p>
        </p:txBody>
      </p:sp>
      <p:sp>
        <p:nvSpPr>
          <p:cNvPr id="11" name="Text Box 15"/>
          <p:cNvSpPr txBox="1">
            <a:spLocks noChangeArrowheads="1"/>
          </p:cNvSpPr>
          <p:nvPr/>
        </p:nvSpPr>
        <p:spPr bwMode="auto">
          <a:xfrm>
            <a:off x="5972094" y="1966922"/>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12" name="Line 16"/>
          <p:cNvSpPr>
            <a:spLocks noChangeShapeType="1"/>
          </p:cNvSpPr>
          <p:nvPr/>
        </p:nvSpPr>
        <p:spPr bwMode="auto">
          <a:xfrm>
            <a:off x="7599554" y="2185902"/>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0292" y="1808055"/>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4" name="Rectangle 18"/>
          <p:cNvSpPr>
            <a:spLocks noChangeArrowheads="1"/>
          </p:cNvSpPr>
          <p:nvPr/>
        </p:nvSpPr>
        <p:spPr bwMode="auto">
          <a:xfrm>
            <a:off x="4910292" y="187675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59494" y="201443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14448"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281502"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767639"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Box 26"/>
          <p:cNvSpPr txBox="1"/>
          <p:nvPr/>
        </p:nvSpPr>
        <p:spPr>
          <a:xfrm>
            <a:off x="2144465" y="3699933"/>
            <a:ext cx="2642245"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solidFill>
                  <a:srgbClr val="953735"/>
                </a:solidFill>
              </a:rPr>
              <a:t>Ø</a:t>
            </a:r>
            <a:r>
              <a:rPr lang="en-US" sz="2800" dirty="0" smtClean="0">
                <a:solidFill>
                  <a:srgbClr val="953735"/>
                </a:solidFill>
              </a:rPr>
              <a:t> </a:t>
            </a:r>
            <a:r>
              <a:rPr lang="en-US" sz="2800" dirty="0" smtClean="0"/>
              <a:t>)</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a:t>
            </a:r>
            <a:r>
              <a:rPr lang="en-US" sz="2800" dirty="0" smtClean="0"/>
              <a:t>)</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N} </a:t>
            </a:r>
            <a:r>
              <a:rPr lang="en-US" sz="2800" dirty="0" smtClean="0"/>
              <a:t>)</a:t>
            </a:r>
          </a:p>
          <a:p>
            <a:endParaRPr lang="en-US" sz="4400" dirty="0"/>
          </a:p>
        </p:txBody>
      </p:sp>
      <p:sp>
        <p:nvSpPr>
          <p:cNvPr id="28" name="TextBox 27"/>
          <p:cNvSpPr txBox="1"/>
          <p:nvPr/>
        </p:nvSpPr>
        <p:spPr>
          <a:xfrm rot="5400000">
            <a:off x="3206829" y="5528055"/>
            <a:ext cx="574246" cy="769441"/>
          </a:xfrm>
          <a:prstGeom prst="rect">
            <a:avLst/>
          </a:prstGeom>
          <a:noFill/>
        </p:spPr>
        <p:txBody>
          <a:bodyPr wrap="none" rtlCol="0">
            <a:spAutoFit/>
          </a:bodyPr>
          <a:lstStyle/>
          <a:p>
            <a:r>
              <a:rPr lang="is-IS" sz="4400" dirty="0" smtClean="0"/>
              <a:t>…</a:t>
            </a:r>
            <a:endParaRPr lang="en-US" sz="4400" dirty="0"/>
          </a:p>
        </p:txBody>
      </p:sp>
      <p:sp>
        <p:nvSpPr>
          <p:cNvPr id="30" name="TextBox 29"/>
          <p:cNvSpPr txBox="1"/>
          <p:nvPr/>
        </p:nvSpPr>
        <p:spPr>
          <a:xfrm>
            <a:off x="5174437" y="3708496"/>
            <a:ext cx="1339028" cy="2554545"/>
          </a:xfrm>
          <a:prstGeom prst="rect">
            <a:avLst/>
          </a:prstGeom>
          <a:noFill/>
          <a:ln>
            <a:noFill/>
          </a:ln>
        </p:spPr>
        <p:txBody>
          <a:bodyPr wrap="none" rtlCol="0">
            <a:spAutoFit/>
          </a:bodyPr>
          <a:lstStyle/>
          <a:p>
            <a:r>
              <a:rPr lang="en-US" sz="2800" dirty="0" smtClean="0"/>
              <a:t>a</a:t>
            </a:r>
            <a:r>
              <a:rPr lang="en-US" sz="2800" baseline="-25000" dirty="0" smtClean="0"/>
              <a:t>1</a:t>
            </a:r>
            <a:r>
              <a:rPr lang="en-US" sz="2800" dirty="0" smtClean="0"/>
              <a:t> = </a:t>
            </a:r>
            <a:r>
              <a:rPr lang="en-US" sz="2800" dirty="0" err="1" smtClean="0"/>
              <a:t>Det</a:t>
            </a:r>
            <a:endParaRPr lang="en-US" sz="2800" dirty="0" smtClean="0"/>
          </a:p>
          <a:p>
            <a:endParaRPr lang="en-US" sz="1600" dirty="0" smtClean="0"/>
          </a:p>
          <a:p>
            <a:r>
              <a:rPr lang="en-US" sz="2800" dirty="0" smtClean="0"/>
              <a:t>a</a:t>
            </a:r>
            <a:r>
              <a:rPr lang="en-US" sz="2800" baseline="-25000" dirty="0" smtClean="0"/>
              <a:t>2</a:t>
            </a:r>
            <a:r>
              <a:rPr lang="en-US" sz="2800" dirty="0" smtClean="0"/>
              <a:t> = N</a:t>
            </a:r>
          </a:p>
          <a:p>
            <a:endParaRPr lang="en-US" sz="1600" dirty="0" smtClean="0"/>
          </a:p>
          <a:p>
            <a:r>
              <a:rPr lang="en-US" sz="2800" dirty="0" smtClean="0"/>
              <a:t>a</a:t>
            </a:r>
            <a:r>
              <a:rPr lang="en-US" sz="2800" baseline="-25000" dirty="0" smtClean="0"/>
              <a:t>3</a:t>
            </a:r>
            <a:r>
              <a:rPr lang="en-US" sz="2800" dirty="0" smtClean="0"/>
              <a:t> = V</a:t>
            </a:r>
          </a:p>
          <a:p>
            <a:endParaRPr lang="en-US" sz="4400" dirty="0"/>
          </a:p>
        </p:txBody>
      </p:sp>
      <p:sp>
        <p:nvSpPr>
          <p:cNvPr id="32" name="TextBox 31"/>
          <p:cNvSpPr txBox="1"/>
          <p:nvPr/>
        </p:nvSpPr>
        <p:spPr>
          <a:xfrm rot="5400000">
            <a:off x="5506381" y="5528055"/>
            <a:ext cx="574246" cy="769441"/>
          </a:xfrm>
          <a:prstGeom prst="rect">
            <a:avLst/>
          </a:prstGeom>
          <a:noFill/>
        </p:spPr>
        <p:txBody>
          <a:bodyPr wrap="none" rtlCol="0">
            <a:spAutoFit/>
          </a:bodyPr>
          <a:lstStyle/>
          <a:p>
            <a:r>
              <a:rPr lang="is-IS" sz="4400" dirty="0" smtClean="0"/>
              <a:t>…</a:t>
            </a:r>
            <a:endParaRPr lang="en-US" sz="4400" dirty="0"/>
          </a:p>
        </p:txBody>
      </p:sp>
      <p:sp>
        <p:nvSpPr>
          <p:cNvPr id="36" name="TextBox 35"/>
          <p:cNvSpPr txBox="1"/>
          <p:nvPr/>
        </p:nvSpPr>
        <p:spPr>
          <a:xfrm>
            <a:off x="7287311" y="4345950"/>
            <a:ext cx="1222084" cy="954107"/>
          </a:xfrm>
          <a:prstGeom prst="rect">
            <a:avLst/>
          </a:prstGeom>
          <a:noFill/>
        </p:spPr>
        <p:txBody>
          <a:bodyPr wrap="none" rtlCol="0">
            <a:spAutoFit/>
          </a:bodyPr>
          <a:lstStyle/>
          <a:p>
            <a:r>
              <a:rPr lang="en-US" sz="2800" b="1" dirty="0" smtClean="0"/>
              <a:t>Train h </a:t>
            </a:r>
          </a:p>
          <a:p>
            <a:r>
              <a:rPr lang="en-US" sz="2800" b="1" dirty="0" smtClean="0"/>
              <a:t>on D’</a:t>
            </a:r>
            <a:endParaRPr lang="en-US" sz="2800" b="1" baseline="-25000" dirty="0"/>
          </a:p>
        </p:txBody>
      </p:sp>
      <p:sp>
        <p:nvSpPr>
          <p:cNvPr id="37" name="TextBox 36"/>
          <p:cNvSpPr txBox="1"/>
          <p:nvPr/>
        </p:nvSpPr>
        <p:spPr>
          <a:xfrm>
            <a:off x="770040" y="4761449"/>
            <a:ext cx="503588" cy="523220"/>
          </a:xfrm>
          <a:prstGeom prst="rect">
            <a:avLst/>
          </a:prstGeom>
          <a:noFill/>
        </p:spPr>
        <p:txBody>
          <a:bodyPr wrap="none" rtlCol="0">
            <a:spAutoFit/>
          </a:bodyPr>
          <a:lstStyle/>
          <a:p>
            <a:r>
              <a:rPr lang="en-US" sz="2800" b="1" dirty="0" smtClean="0"/>
              <a:t>D’</a:t>
            </a:r>
            <a:endParaRPr lang="en-US" sz="2800" b="1" baseline="-25000" dirty="0"/>
          </a:p>
        </p:txBody>
      </p:sp>
      <p:sp>
        <p:nvSpPr>
          <p:cNvPr id="40" name="Left Brace 39"/>
          <p:cNvSpPr/>
          <p:nvPr/>
        </p:nvSpPr>
        <p:spPr>
          <a:xfrm>
            <a:off x="1463272" y="3843770"/>
            <a:ext cx="550333" cy="2356129"/>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26698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dissolve">
                                      <p:cBhvr>
                                        <p:cTn id="16" dur="500"/>
                                        <p:tgtEl>
                                          <p:spTgt spid="27">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dissolve">
                                      <p:cBhvr>
                                        <p:cTn id="28" dur="500"/>
                                        <p:tgtEl>
                                          <p:spTgt spid="27">
                                            <p:txEl>
                                              <p:pRg st="4" end="4"/>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dissolve">
                                      <p:cBhvr>
                                        <p:cTn id="57" dur="500"/>
                                        <p:tgtEl>
                                          <p:spTgt spid="3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dissolve">
                                      <p:cBhvr>
                                        <p:cTn id="65" dur="500"/>
                                        <p:tgtEl>
                                          <p:spTgt spid="4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dissolv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dissolv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8" grpId="0"/>
      <p:bldP spid="30" grpId="0"/>
      <p:bldP spid="32" grpId="0"/>
      <p:bldP spid="36" grpId="0"/>
      <p:bldP spid="37" grpId="0"/>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Violation of IID Assumption!</a:t>
            </a:r>
            <a:endParaRPr lang="en-US" dirty="0"/>
          </a:p>
        </p:txBody>
      </p:sp>
      <p:sp>
        <p:nvSpPr>
          <p:cNvPr id="3" name="Content Placeholder 2"/>
          <p:cNvSpPr>
            <a:spLocks noGrp="1"/>
          </p:cNvSpPr>
          <p:nvPr>
            <p:ph idx="1"/>
          </p:nvPr>
        </p:nvSpPr>
        <p:spPr/>
        <p:txBody>
          <a:bodyPr/>
          <a:lstStyle/>
          <a:p>
            <a:r>
              <a:rPr lang="en-US" dirty="0" smtClean="0"/>
              <a:t>Supervised training on D’ assumes </a:t>
            </a:r>
            <a:r>
              <a:rPr lang="en-US" dirty="0" err="1" smtClean="0"/>
              <a:t>s</a:t>
            </a:r>
            <a:r>
              <a:rPr lang="en-US" baseline="-25000" dirty="0" err="1" smtClean="0"/>
              <a:t>t</a:t>
            </a:r>
            <a:r>
              <a:rPr lang="en-US" dirty="0" smtClean="0"/>
              <a:t>~ D’</a:t>
            </a:r>
          </a:p>
          <a:p>
            <a:pPr lvl="1"/>
            <a:r>
              <a:rPr lang="is-IS" b="1" dirty="0" smtClean="0"/>
              <a:t>… </a:t>
            </a:r>
            <a:r>
              <a:rPr lang="en-US" b="1" dirty="0"/>
              <a:t>b</a:t>
            </a:r>
            <a:r>
              <a:rPr lang="en-US" b="1" dirty="0" smtClean="0"/>
              <a:t>ut </a:t>
            </a:r>
            <a:r>
              <a:rPr lang="en-US" b="1" dirty="0" err="1" smtClean="0"/>
              <a:t>s</a:t>
            </a:r>
            <a:r>
              <a:rPr lang="en-US" b="1" baseline="-25000" dirty="0" err="1" smtClean="0"/>
              <a:t>t</a:t>
            </a:r>
            <a:r>
              <a:rPr lang="en-US" b="1" dirty="0" smtClean="0"/>
              <a:t> </a:t>
            </a:r>
            <a:r>
              <a:rPr lang="en-US" b="1" dirty="0"/>
              <a:t>depends on h(</a:t>
            </a:r>
            <a:r>
              <a:rPr lang="en-US" b="1" dirty="0" smtClean="0"/>
              <a:t>s</a:t>
            </a:r>
            <a:r>
              <a:rPr lang="en-US" b="1" baseline="-25000" dirty="0" smtClean="0"/>
              <a:t>t-1</a:t>
            </a:r>
            <a:r>
              <a:rPr lang="en-US" b="1" dirty="0" smtClean="0"/>
              <a:t>)!</a:t>
            </a:r>
            <a:endParaRPr lang="en-US" b="1" dirty="0"/>
          </a:p>
        </p:txBody>
      </p:sp>
      <p:pic>
        <p:nvPicPr>
          <p:cNvPr id="5" name="Picture 4"/>
          <p:cNvPicPr>
            <a:picLocks noChangeAspect="1"/>
          </p:cNvPicPr>
          <p:nvPr/>
        </p:nvPicPr>
        <p:blipFill>
          <a:blip r:embed="rId2"/>
          <a:stretch>
            <a:fillRect/>
          </a:stretch>
        </p:blipFill>
        <p:spPr>
          <a:xfrm>
            <a:off x="3152205" y="3354436"/>
            <a:ext cx="1645581" cy="2926874"/>
          </a:xfrm>
          <a:prstGeom prst="rect">
            <a:avLst/>
          </a:prstGeom>
        </p:spPr>
      </p:pic>
      <p:pic>
        <p:nvPicPr>
          <p:cNvPr id="6" name="Picture 5"/>
          <p:cNvPicPr>
            <a:picLocks noChangeAspect="1"/>
          </p:cNvPicPr>
          <p:nvPr/>
        </p:nvPicPr>
        <p:blipFill>
          <a:blip r:embed="rId3"/>
          <a:stretch>
            <a:fillRect/>
          </a:stretch>
        </p:blipFill>
        <p:spPr>
          <a:xfrm>
            <a:off x="6513628" y="2480644"/>
            <a:ext cx="2173172" cy="3768506"/>
          </a:xfrm>
          <a:prstGeom prst="rect">
            <a:avLst/>
          </a:prstGeom>
        </p:spPr>
      </p:pic>
      <p:sp>
        <p:nvSpPr>
          <p:cNvPr id="7" name="TextBox 6"/>
          <p:cNvSpPr txBox="1"/>
          <p:nvPr/>
        </p:nvSpPr>
        <p:spPr>
          <a:xfrm>
            <a:off x="612430" y="4578819"/>
            <a:ext cx="2699627" cy="830997"/>
          </a:xfrm>
          <a:prstGeom prst="rect">
            <a:avLst/>
          </a:prstGeom>
          <a:noFill/>
        </p:spPr>
        <p:txBody>
          <a:bodyPr wrap="none" rtlCol="0">
            <a:spAutoFit/>
          </a:bodyPr>
          <a:lstStyle/>
          <a:p>
            <a:r>
              <a:rPr lang="en-US" sz="2400" b="1" dirty="0" smtClean="0">
                <a:solidFill>
                  <a:srgbClr val="953735"/>
                </a:solidFill>
              </a:rPr>
              <a:t>Supervised Training </a:t>
            </a:r>
          </a:p>
          <a:p>
            <a:r>
              <a:rPr lang="en-US" sz="2400" b="1" dirty="0" smtClean="0">
                <a:solidFill>
                  <a:srgbClr val="953735"/>
                </a:solidFill>
              </a:rPr>
              <a:t>Assumption</a:t>
            </a:r>
            <a:endParaRPr lang="en-US" sz="2400" b="1" dirty="0">
              <a:solidFill>
                <a:srgbClr val="953735"/>
              </a:solidFill>
            </a:endParaRPr>
          </a:p>
        </p:txBody>
      </p:sp>
      <p:sp>
        <p:nvSpPr>
          <p:cNvPr id="8" name="TextBox 7"/>
          <p:cNvSpPr txBox="1"/>
          <p:nvPr/>
        </p:nvSpPr>
        <p:spPr>
          <a:xfrm>
            <a:off x="5475939" y="4578819"/>
            <a:ext cx="1069524" cy="461665"/>
          </a:xfrm>
          <a:prstGeom prst="rect">
            <a:avLst/>
          </a:prstGeom>
          <a:noFill/>
        </p:spPr>
        <p:txBody>
          <a:bodyPr wrap="none" rtlCol="0">
            <a:spAutoFit/>
          </a:bodyPr>
          <a:lstStyle/>
          <a:p>
            <a:r>
              <a:rPr lang="en-US" sz="2400" b="1" dirty="0" smtClean="0">
                <a:solidFill>
                  <a:srgbClr val="953735"/>
                </a:solidFill>
              </a:rPr>
              <a:t>Reality</a:t>
            </a:r>
            <a:endParaRPr lang="en-US" sz="2400" b="1" dirty="0">
              <a:solidFill>
                <a:srgbClr val="953735"/>
              </a:solidFill>
            </a:endParaRPr>
          </a:p>
        </p:txBody>
      </p:sp>
    </p:spTree>
    <p:extLst>
      <p:ext uri="{BB962C8B-B14F-4D97-AF65-F5344CB8AC3E}">
        <p14:creationId xmlns:p14="http://schemas.microsoft.com/office/powerpoint/2010/main" val="3367775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Distribution Depends on h</a:t>
            </a:r>
            <a:endParaRPr lang="en-US" dirty="0"/>
          </a:p>
        </p:txBody>
      </p:sp>
      <p:sp>
        <p:nvSpPr>
          <p:cNvPr id="3" name="Content Placeholder 2"/>
          <p:cNvSpPr>
            <a:spLocks noGrp="1"/>
          </p:cNvSpPr>
          <p:nvPr>
            <p:ph idx="1"/>
          </p:nvPr>
        </p:nvSpPr>
        <p:spPr/>
        <p:txBody>
          <a:bodyPr/>
          <a:lstStyle/>
          <a:p>
            <a:r>
              <a:rPr lang="en-US" dirty="0" err="1" smtClean="0"/>
              <a:t>P</a:t>
            </a:r>
            <a:r>
              <a:rPr lang="en-US" baseline="-25000" dirty="0" err="1" smtClean="0"/>
              <a:t>h</a:t>
            </a:r>
            <a:r>
              <a:rPr lang="en-US" dirty="0" smtClean="0"/>
              <a:t> = Distribution of states experienced by h</a:t>
            </a:r>
          </a:p>
          <a:p>
            <a:pPr marL="0" indent="0">
              <a:buNone/>
            </a:pPr>
            <a:endParaRPr lang="en-US" baseline="-25000" dirty="0" smtClean="0"/>
          </a:p>
          <a:p>
            <a:endParaRPr lang="en-US" baseline="-25000" dirty="0"/>
          </a:p>
          <a:p>
            <a:pPr marL="0" indent="0">
              <a:buNone/>
            </a:pPr>
            <a:endParaRPr lang="en-US" sz="4000" baseline="-25000" dirty="0"/>
          </a:p>
          <a:p>
            <a:pPr marL="0" indent="0">
              <a:buNone/>
            </a:pPr>
            <a:endParaRPr lang="en-US" baseline="-25000" dirty="0" smtClean="0"/>
          </a:p>
          <a:p>
            <a:pPr marL="0" indent="0">
              <a:buNone/>
            </a:pPr>
            <a:endParaRPr lang="en-US" sz="2800" baseline="-25000" dirty="0"/>
          </a:p>
          <a:p>
            <a:r>
              <a:rPr lang="en-US" dirty="0" smtClean="0"/>
              <a:t>Naïve attempt: </a:t>
            </a:r>
            <a:endParaRPr lang="en-US" dirty="0"/>
          </a:p>
        </p:txBody>
      </p:sp>
      <p:pic>
        <p:nvPicPr>
          <p:cNvPr id="4" name="Picture 3"/>
          <p:cNvPicPr>
            <a:picLocks noChangeAspect="1"/>
          </p:cNvPicPr>
          <p:nvPr/>
        </p:nvPicPr>
        <p:blipFill>
          <a:blip r:embed="rId3"/>
          <a:stretch>
            <a:fillRect/>
          </a:stretch>
        </p:blipFill>
        <p:spPr>
          <a:xfrm>
            <a:off x="6760352" y="2908488"/>
            <a:ext cx="1926448" cy="334066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856200760"/>
              </p:ext>
            </p:extLst>
          </p:nvPr>
        </p:nvGraphicFramePr>
        <p:xfrm>
          <a:off x="1740239" y="2444359"/>
          <a:ext cx="3650020" cy="812133"/>
        </p:xfrm>
        <a:graphic>
          <a:graphicData uri="http://schemas.openxmlformats.org/presentationml/2006/ole">
            <mc:AlternateContent xmlns:mc="http://schemas.openxmlformats.org/markup-compatibility/2006">
              <mc:Choice xmlns:v="urn:schemas-microsoft-com:vml" Requires="v">
                <p:oleObj spid="_x0000_s49063" name="Equation" r:id="rId4" imgW="1371600" imgH="304800" progId="Equation.3">
                  <p:embed/>
                </p:oleObj>
              </mc:Choice>
              <mc:Fallback>
                <p:oleObj name="Equation" r:id="rId4" imgW="1371600" imgH="304800" progId="Equation.3">
                  <p:embed/>
                  <p:pic>
                    <p:nvPicPr>
                      <p:cNvPr id="0" name=""/>
                      <p:cNvPicPr/>
                      <p:nvPr/>
                    </p:nvPicPr>
                    <p:blipFill>
                      <a:blip r:embed="rId5"/>
                      <a:stretch>
                        <a:fillRect/>
                      </a:stretch>
                    </p:blipFill>
                    <p:spPr>
                      <a:xfrm>
                        <a:off x="1740239" y="2444359"/>
                        <a:ext cx="3650020" cy="812133"/>
                      </a:xfrm>
                      <a:prstGeom prst="rect">
                        <a:avLst/>
                      </a:prstGeom>
                    </p:spPr>
                  </p:pic>
                </p:oleObj>
              </mc:Fallback>
            </mc:AlternateContent>
          </a:graphicData>
        </a:graphic>
      </p:graphicFrame>
      <p:sp>
        <p:nvSpPr>
          <p:cNvPr id="8" name="TextBox 7"/>
          <p:cNvSpPr txBox="1"/>
          <p:nvPr/>
        </p:nvSpPr>
        <p:spPr>
          <a:xfrm>
            <a:off x="865435" y="5795959"/>
            <a:ext cx="3545261" cy="461665"/>
          </a:xfrm>
          <a:prstGeom prst="rect">
            <a:avLst/>
          </a:prstGeom>
          <a:noFill/>
        </p:spPr>
        <p:txBody>
          <a:bodyPr wrap="none" rtlCol="0">
            <a:spAutoFit/>
          </a:bodyPr>
          <a:lstStyle/>
          <a:p>
            <a:r>
              <a:rPr lang="en-US" sz="2400" b="1" dirty="0" smtClean="0">
                <a:solidFill>
                  <a:schemeClr val="accent2">
                    <a:lumMod val="75000"/>
                  </a:schemeClr>
                </a:solidFill>
              </a:rPr>
              <a:t>Chicken and Egg Problem?</a:t>
            </a:r>
            <a:endParaRPr lang="en-US" sz="2400" b="1" dirty="0">
              <a:solidFill>
                <a:schemeClr val="accent2">
                  <a:lumMod val="75000"/>
                </a:schemeClr>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782042687"/>
              </p:ext>
            </p:extLst>
          </p:nvPr>
        </p:nvGraphicFramePr>
        <p:xfrm>
          <a:off x="1740239" y="4858772"/>
          <a:ext cx="3685101" cy="812264"/>
        </p:xfrm>
        <a:graphic>
          <a:graphicData uri="http://schemas.openxmlformats.org/presentationml/2006/ole">
            <mc:AlternateContent xmlns:mc="http://schemas.openxmlformats.org/markup-compatibility/2006">
              <mc:Choice xmlns:v="urn:schemas-microsoft-com:vml" Requires="v">
                <p:oleObj spid="_x0000_s49064" name="Equation" r:id="rId6" imgW="1384300" imgH="304800" progId="Equation.3">
                  <p:embed/>
                </p:oleObj>
              </mc:Choice>
              <mc:Fallback>
                <p:oleObj name="Equation" r:id="rId6" imgW="1384300" imgH="304800" progId="Equation.3">
                  <p:embed/>
                  <p:pic>
                    <p:nvPicPr>
                      <p:cNvPr id="0" name=""/>
                      <p:cNvPicPr/>
                      <p:nvPr/>
                    </p:nvPicPr>
                    <p:blipFill>
                      <a:blip r:embed="rId7"/>
                      <a:stretch>
                        <a:fillRect/>
                      </a:stretch>
                    </p:blipFill>
                    <p:spPr>
                      <a:xfrm>
                        <a:off x="1740239" y="4858772"/>
                        <a:ext cx="3685101" cy="812264"/>
                      </a:xfrm>
                      <a:prstGeom prst="rect">
                        <a:avLst/>
                      </a:prstGeom>
                    </p:spPr>
                  </p:pic>
                </p:oleObj>
              </mc:Fallback>
            </mc:AlternateContent>
          </a:graphicData>
        </a:graphic>
      </p:graphicFrame>
      <p:sp>
        <p:nvSpPr>
          <p:cNvPr id="10" name="TextBox 9"/>
          <p:cNvSpPr txBox="1"/>
          <p:nvPr/>
        </p:nvSpPr>
        <p:spPr>
          <a:xfrm>
            <a:off x="682771" y="3490668"/>
            <a:ext cx="5779605" cy="400110"/>
          </a:xfrm>
          <a:prstGeom prst="rect">
            <a:avLst/>
          </a:prstGeom>
          <a:noFill/>
        </p:spPr>
        <p:txBody>
          <a:bodyPr wrap="none" rtlCol="0">
            <a:spAutoFit/>
          </a:bodyPr>
          <a:lstStyle/>
          <a:p>
            <a:r>
              <a:rPr lang="en-US" sz="2000" b="1" dirty="0" smtClean="0">
                <a:solidFill>
                  <a:srgbClr val="953735"/>
                </a:solidFill>
              </a:rPr>
              <a:t>For Hamming Loss over sequences, </a:t>
            </a:r>
            <a:r>
              <a:rPr lang="en-US" sz="2000" b="1" dirty="0" err="1" smtClean="0">
                <a:solidFill>
                  <a:srgbClr val="953735"/>
                </a:solidFill>
              </a:rPr>
              <a:t>c</a:t>
            </a:r>
            <a:r>
              <a:rPr lang="en-US" sz="2000" b="1" baseline="-25000" dirty="0" err="1" smtClean="0">
                <a:solidFill>
                  <a:srgbClr val="953735"/>
                </a:solidFill>
              </a:rPr>
              <a:t>s</a:t>
            </a:r>
            <a:r>
              <a:rPr lang="en-US" sz="2000" b="1" dirty="0" smtClean="0">
                <a:solidFill>
                  <a:srgbClr val="953735"/>
                </a:solidFill>
              </a:rPr>
              <a:t> can be 0/1 loss</a:t>
            </a:r>
            <a:endParaRPr lang="en-US" sz="2000" b="1" dirty="0">
              <a:solidFill>
                <a:srgbClr val="953735"/>
              </a:solidFill>
            </a:endParaRPr>
          </a:p>
        </p:txBody>
      </p:sp>
      <p:cxnSp>
        <p:nvCxnSpPr>
          <p:cNvPr id="12" name="Straight Arrow Connector 11"/>
          <p:cNvCxnSpPr/>
          <p:nvPr/>
        </p:nvCxnSpPr>
        <p:spPr>
          <a:xfrm flipH="1" flipV="1">
            <a:off x="4233175" y="3126893"/>
            <a:ext cx="300419" cy="407188"/>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578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Sequential Learning Reductions</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Alternating optimization </a:t>
            </a:r>
          </a:p>
          <a:p>
            <a:pPr lvl="1"/>
            <a:r>
              <a:rPr lang="en-US" dirty="0" smtClean="0"/>
              <a:t>Construct </a:t>
            </a:r>
            <a:r>
              <a:rPr lang="en-US" dirty="0" err="1" smtClean="0"/>
              <a:t>P</a:t>
            </a:r>
            <a:r>
              <a:rPr lang="en-US" baseline="-25000" dirty="0" err="1" smtClean="0"/>
              <a:t>h</a:t>
            </a:r>
            <a:r>
              <a:rPr lang="en-US" dirty="0" smtClean="0"/>
              <a:t> </a:t>
            </a:r>
          </a:p>
          <a:p>
            <a:pPr lvl="1"/>
            <a:r>
              <a:rPr lang="en-US" dirty="0" smtClean="0"/>
              <a:t>Learn h</a:t>
            </a:r>
          </a:p>
          <a:p>
            <a:pPr marL="0" indent="0">
              <a:buNone/>
            </a:pPr>
            <a:endParaRPr lang="en-US" dirty="0"/>
          </a:p>
          <a:p>
            <a:r>
              <a:rPr lang="en-US" dirty="0" smtClean="0"/>
              <a:t>Want to converge quickly</a:t>
            </a:r>
          </a:p>
        </p:txBody>
      </p:sp>
      <p:graphicFrame>
        <p:nvGraphicFramePr>
          <p:cNvPr id="4" name="Object 3"/>
          <p:cNvGraphicFramePr>
            <a:graphicFrameLocks noChangeAspect="1"/>
          </p:cNvGraphicFramePr>
          <p:nvPr>
            <p:extLst>
              <p:ext uri="{D42A27DB-BD31-4B8C-83A1-F6EECF244321}">
                <p14:modId xmlns:p14="http://schemas.microsoft.com/office/powerpoint/2010/main" val="135377239"/>
              </p:ext>
            </p:extLst>
          </p:nvPr>
        </p:nvGraphicFramePr>
        <p:xfrm>
          <a:off x="2477631" y="1627510"/>
          <a:ext cx="3650020" cy="812133"/>
        </p:xfrm>
        <a:graphic>
          <a:graphicData uri="http://schemas.openxmlformats.org/presentationml/2006/ole">
            <mc:AlternateContent xmlns:mc="http://schemas.openxmlformats.org/markup-compatibility/2006">
              <mc:Choice xmlns:v="urn:schemas-microsoft-com:vml" Requires="v">
                <p:oleObj spid="_x0000_s50634" name="Equation" r:id="rId3" imgW="1371600" imgH="304800" progId="Equation.3">
                  <p:embed/>
                </p:oleObj>
              </mc:Choice>
              <mc:Fallback>
                <p:oleObj name="Equation" r:id="rId3" imgW="1371600" imgH="304800" progId="Equation.3">
                  <p:embed/>
                  <p:pic>
                    <p:nvPicPr>
                      <p:cNvPr id="0" name=""/>
                      <p:cNvPicPr/>
                      <p:nvPr/>
                    </p:nvPicPr>
                    <p:blipFill>
                      <a:blip r:embed="rId4"/>
                      <a:stretch>
                        <a:fillRect/>
                      </a:stretch>
                    </p:blipFill>
                    <p:spPr>
                      <a:xfrm>
                        <a:off x="2477631" y="1627510"/>
                        <a:ext cx="3650020" cy="812133"/>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6760352" y="2908488"/>
            <a:ext cx="1926448" cy="3340661"/>
          </a:xfrm>
          <a:prstGeom prst="rect">
            <a:avLst/>
          </a:prstGeom>
        </p:spPr>
      </p:pic>
      <p:sp>
        <p:nvSpPr>
          <p:cNvPr id="7" name="TextBox 6"/>
          <p:cNvSpPr txBox="1"/>
          <p:nvPr/>
        </p:nvSpPr>
        <p:spPr>
          <a:xfrm>
            <a:off x="4281493" y="3440948"/>
            <a:ext cx="1832503" cy="400110"/>
          </a:xfrm>
          <a:prstGeom prst="rect">
            <a:avLst/>
          </a:prstGeom>
          <a:noFill/>
        </p:spPr>
        <p:txBody>
          <a:bodyPr wrap="none" rtlCol="0">
            <a:spAutoFit/>
          </a:bodyPr>
          <a:lstStyle/>
          <a:p>
            <a:r>
              <a:rPr lang="en-US" sz="2000" b="1" dirty="0" smtClean="0">
                <a:solidFill>
                  <a:srgbClr val="953735"/>
                </a:solidFill>
              </a:rPr>
              <a:t>Via rollout on h</a:t>
            </a:r>
            <a:endParaRPr lang="en-US" sz="2000" b="1" dirty="0">
              <a:solidFill>
                <a:srgbClr val="953735"/>
              </a:solidFill>
            </a:endParaRPr>
          </a:p>
        </p:txBody>
      </p:sp>
      <p:sp>
        <p:nvSpPr>
          <p:cNvPr id="8" name="TextBox 7"/>
          <p:cNvSpPr txBox="1"/>
          <p:nvPr/>
        </p:nvSpPr>
        <p:spPr>
          <a:xfrm>
            <a:off x="4295148" y="3911528"/>
            <a:ext cx="2282596" cy="400110"/>
          </a:xfrm>
          <a:prstGeom prst="rect">
            <a:avLst/>
          </a:prstGeom>
          <a:noFill/>
        </p:spPr>
        <p:txBody>
          <a:bodyPr wrap="none" rtlCol="0">
            <a:spAutoFit/>
          </a:bodyPr>
          <a:lstStyle/>
          <a:p>
            <a:r>
              <a:rPr lang="en-US" sz="2000" b="1" dirty="0" smtClean="0">
                <a:solidFill>
                  <a:srgbClr val="953735"/>
                </a:solidFill>
              </a:rPr>
              <a:t>Supervised learning</a:t>
            </a:r>
            <a:endParaRPr lang="en-US" sz="2000" b="1" dirty="0">
              <a:solidFill>
                <a:srgbClr val="953735"/>
              </a:solidFill>
            </a:endParaRPr>
          </a:p>
        </p:txBody>
      </p:sp>
    </p:spTree>
    <p:extLst>
      <p:ext uri="{BB962C8B-B14F-4D97-AF65-F5344CB8AC3E}">
        <p14:creationId xmlns:p14="http://schemas.microsoft.com/office/powerpoint/2010/main" val="34969807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Attempt #2 </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r>
              <a:rPr lang="en-US" dirty="0" smtClean="0"/>
              <a:t>Fix P, estimate h</a:t>
            </a:r>
          </a:p>
          <a:p>
            <a:pPr lvl="1"/>
            <a:r>
              <a:rPr lang="en-US" dirty="0" smtClean="0"/>
              <a:t>E.g., initialize P=P*     (Earlier Naïve Attempt)</a:t>
            </a:r>
          </a:p>
          <a:p>
            <a:endParaRPr lang="en-US" sz="2000" dirty="0"/>
          </a:p>
          <a:p>
            <a:r>
              <a:rPr lang="en-US" dirty="0" smtClean="0"/>
              <a:t>Estimate P via rollout of h</a:t>
            </a:r>
          </a:p>
          <a:p>
            <a:endParaRPr lang="en-US" sz="2000" dirty="0"/>
          </a:p>
          <a:p>
            <a:r>
              <a:rPr lang="en-US" dirty="0" smtClean="0"/>
              <a:t>Repeat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05609444"/>
              </p:ext>
            </p:extLst>
          </p:nvPr>
        </p:nvGraphicFramePr>
        <p:xfrm>
          <a:off x="2668801" y="1654820"/>
          <a:ext cx="3650020" cy="812133"/>
        </p:xfrm>
        <a:graphic>
          <a:graphicData uri="http://schemas.openxmlformats.org/presentationml/2006/ole">
            <mc:AlternateContent xmlns:mc="http://schemas.openxmlformats.org/markup-compatibility/2006">
              <mc:Choice xmlns:v="urn:schemas-microsoft-com:vml" Requires="v">
                <p:oleObj spid="_x0000_s53669" name="Equation" r:id="rId3" imgW="1371600" imgH="304800" progId="Equation.3">
                  <p:embed/>
                </p:oleObj>
              </mc:Choice>
              <mc:Fallback>
                <p:oleObj name="Equation" r:id="rId3" imgW="1371600" imgH="304800" progId="Equation.3">
                  <p:embed/>
                  <p:pic>
                    <p:nvPicPr>
                      <p:cNvPr id="0" name=""/>
                      <p:cNvPicPr/>
                      <p:nvPr/>
                    </p:nvPicPr>
                    <p:blipFill>
                      <a:blip r:embed="rId4"/>
                      <a:stretch>
                        <a:fillRect/>
                      </a:stretch>
                    </p:blipFill>
                    <p:spPr>
                      <a:xfrm>
                        <a:off x="2668801" y="1654820"/>
                        <a:ext cx="3650020" cy="812133"/>
                      </a:xfrm>
                      <a:prstGeom prst="rect">
                        <a:avLst/>
                      </a:prstGeom>
                    </p:spPr>
                  </p:pic>
                </p:oleObj>
              </mc:Fallback>
            </mc:AlternateContent>
          </a:graphicData>
        </a:graphic>
      </p:graphicFrame>
      <p:sp>
        <p:nvSpPr>
          <p:cNvPr id="5" name="TextBox 4"/>
          <p:cNvSpPr txBox="1"/>
          <p:nvPr/>
        </p:nvSpPr>
        <p:spPr>
          <a:xfrm>
            <a:off x="4151241" y="5830496"/>
            <a:ext cx="3966500" cy="461665"/>
          </a:xfrm>
          <a:prstGeom prst="rect">
            <a:avLst/>
          </a:prstGeom>
          <a:noFill/>
        </p:spPr>
        <p:txBody>
          <a:bodyPr wrap="none" rtlCol="0">
            <a:spAutoFit/>
          </a:bodyPr>
          <a:lstStyle/>
          <a:p>
            <a:r>
              <a:rPr lang="en-US" sz="2400" b="1" dirty="0" smtClean="0">
                <a:solidFill>
                  <a:srgbClr val="953735"/>
                </a:solidFill>
              </a:rPr>
              <a:t>Not Guaranteed to Converge!</a:t>
            </a:r>
            <a:endParaRPr lang="en-US" sz="2400" b="1" dirty="0">
              <a:solidFill>
                <a:srgbClr val="953735"/>
              </a:solidFill>
            </a:endParaRPr>
          </a:p>
        </p:txBody>
      </p:sp>
    </p:spTree>
    <p:extLst>
      <p:ext uri="{BB962C8B-B14F-4D97-AF65-F5344CB8AC3E}">
        <p14:creationId xmlns:p14="http://schemas.microsoft.com/office/powerpoint/2010/main" val="4116195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Sequential Learning Reductions</a:t>
            </a:r>
            <a:endParaRPr lang="en-US" dirty="0"/>
          </a:p>
        </p:txBody>
      </p:sp>
      <p:sp>
        <p:nvSpPr>
          <p:cNvPr id="3" name="Content Placeholder 2"/>
          <p:cNvSpPr>
            <a:spLocks noGrp="1"/>
          </p:cNvSpPr>
          <p:nvPr>
            <p:ph idx="1"/>
          </p:nvPr>
        </p:nvSpPr>
        <p:spPr>
          <a:xfrm>
            <a:off x="457200" y="1600200"/>
            <a:ext cx="8229600" cy="4981295"/>
          </a:xfrm>
        </p:spPr>
        <p:txBody>
          <a:bodyPr>
            <a:normAutofit/>
          </a:bodyPr>
          <a:lstStyle/>
          <a:p>
            <a:r>
              <a:rPr lang="en-US" dirty="0" smtClean="0"/>
              <a:t>Initial Predictor: h</a:t>
            </a:r>
            <a:r>
              <a:rPr lang="en-US" baseline="-25000" dirty="0" smtClean="0"/>
              <a:t>0</a:t>
            </a:r>
          </a:p>
          <a:p>
            <a:r>
              <a:rPr lang="en-US" dirty="0" smtClean="0"/>
              <a:t>For m = 1,</a:t>
            </a:r>
            <a:r>
              <a:rPr lang="is-IS" dirty="0" smtClean="0"/>
              <a:t>…</a:t>
            </a:r>
          </a:p>
          <a:p>
            <a:pPr lvl="1"/>
            <a:r>
              <a:rPr lang="is-IS" dirty="0" smtClean="0"/>
              <a:t>Rollout h</a:t>
            </a:r>
            <a:r>
              <a:rPr lang="is-IS" baseline="-25000" dirty="0" smtClean="0"/>
              <a:t>m-1</a:t>
            </a:r>
            <a:r>
              <a:rPr lang="is-IS" b="1" baseline="30000" dirty="0" smtClean="0"/>
              <a:t> </a:t>
            </a:r>
            <a:r>
              <a:rPr lang="is-IS" dirty="0" smtClean="0"/>
              <a:t>on training x</a:t>
            </a:r>
          </a:p>
          <a:p>
            <a:pPr lvl="1"/>
            <a:r>
              <a:rPr lang="is-IS" dirty="0" smtClean="0"/>
              <a:t>Collect </a:t>
            </a:r>
            <a:r>
              <a:rPr lang="en-US" dirty="0" smtClean="0"/>
              <a:t>training data </a:t>
            </a:r>
            <a:r>
              <a:rPr lang="en-US" dirty="0" err="1" smtClean="0"/>
              <a:t>D’</a:t>
            </a:r>
            <a:r>
              <a:rPr lang="en-US" baseline="-25000" dirty="0" err="1" smtClean="0"/>
              <a:t>m</a:t>
            </a:r>
            <a:endParaRPr lang="en-US" baseline="-25000" dirty="0" smtClean="0"/>
          </a:p>
          <a:p>
            <a:pPr lvl="1"/>
            <a:endParaRPr lang="en-US" sz="1000" baseline="-25000" dirty="0" smtClean="0"/>
          </a:p>
          <a:p>
            <a:pPr lvl="1"/>
            <a:r>
              <a:rPr lang="en-US" b="1" dirty="0" smtClean="0"/>
              <a:t>Data Aggregation:</a:t>
            </a:r>
            <a:r>
              <a:rPr lang="en-US" dirty="0" smtClean="0"/>
              <a:t>    </a:t>
            </a:r>
            <a:r>
              <a:rPr lang="en-US" sz="1800" dirty="0" smtClean="0"/>
              <a:t>[Ross et al. 2011]</a:t>
            </a:r>
            <a:r>
              <a:rPr lang="en-US" dirty="0" smtClean="0"/>
              <a:t> </a:t>
            </a:r>
          </a:p>
          <a:p>
            <a:pPr lvl="2"/>
            <a:r>
              <a:rPr lang="en-US" dirty="0" smtClean="0"/>
              <a:t>Train </a:t>
            </a:r>
            <a:r>
              <a:rPr lang="en-US" dirty="0" err="1" smtClean="0"/>
              <a:t>h</a:t>
            </a:r>
            <a:r>
              <a:rPr lang="en-US" baseline="-25000" dirty="0" err="1" smtClean="0"/>
              <a:t>m</a:t>
            </a:r>
            <a:r>
              <a:rPr lang="en-US" dirty="0" smtClean="0"/>
              <a:t> on D’</a:t>
            </a:r>
            <a:r>
              <a:rPr lang="en-US" baseline="-25000" dirty="0" smtClean="0"/>
              <a:t>1</a:t>
            </a:r>
            <a:r>
              <a:rPr lang="en-US" dirty="0" smtClean="0"/>
              <a:t>,</a:t>
            </a:r>
            <a:r>
              <a:rPr lang="is-IS" dirty="0" smtClean="0"/>
              <a:t>…,D’</a:t>
            </a:r>
            <a:r>
              <a:rPr lang="is-IS" baseline="-25000" dirty="0" smtClean="0"/>
              <a:t>m </a:t>
            </a:r>
            <a:endParaRPr lang="is-IS" dirty="0"/>
          </a:p>
          <a:p>
            <a:pPr lvl="1"/>
            <a:r>
              <a:rPr lang="en-US" b="1" dirty="0" smtClean="0"/>
              <a:t>Policy Aggregation:</a:t>
            </a:r>
            <a:r>
              <a:rPr lang="en-US" sz="1800" dirty="0" smtClean="0"/>
              <a:t>   [</a:t>
            </a:r>
            <a:r>
              <a:rPr lang="en-US" sz="1800" dirty="0" err="1" smtClean="0"/>
              <a:t>Daume</a:t>
            </a:r>
            <a:r>
              <a:rPr lang="en-US" sz="1800" dirty="0" smtClean="0"/>
              <a:t> et al. 2009]</a:t>
            </a:r>
          </a:p>
          <a:p>
            <a:pPr lvl="2"/>
            <a:r>
              <a:rPr lang="en-US" dirty="0" smtClean="0"/>
              <a:t>Train </a:t>
            </a:r>
            <a:r>
              <a:rPr lang="en-US" dirty="0" err="1" smtClean="0"/>
              <a:t>h’</a:t>
            </a:r>
            <a:r>
              <a:rPr lang="en-US" baseline="-25000" dirty="0" err="1" smtClean="0"/>
              <a:t>m</a:t>
            </a:r>
            <a:r>
              <a:rPr lang="en-US" dirty="0" smtClean="0"/>
              <a:t> on </a:t>
            </a:r>
            <a:r>
              <a:rPr lang="en-US" dirty="0" err="1" smtClean="0"/>
              <a:t>D’</a:t>
            </a:r>
            <a:r>
              <a:rPr lang="en-US" baseline="-25000" dirty="0" err="1" smtClean="0"/>
              <a:t>m</a:t>
            </a:r>
            <a:r>
              <a:rPr lang="en-US" dirty="0" smtClean="0"/>
              <a:t> </a:t>
            </a:r>
          </a:p>
          <a:p>
            <a:pPr lvl="2"/>
            <a:r>
              <a:rPr lang="en-US" dirty="0" err="1" smtClean="0"/>
              <a:t>h</a:t>
            </a:r>
            <a:r>
              <a:rPr lang="en-US" baseline="-25000" dirty="0" err="1" smtClean="0"/>
              <a:t>m</a:t>
            </a:r>
            <a:r>
              <a:rPr lang="en-US" dirty="0" smtClean="0"/>
              <a:t>= β</a:t>
            </a:r>
            <a:r>
              <a:rPr lang="en-US" dirty="0" err="1" smtClean="0"/>
              <a:t>h’</a:t>
            </a:r>
            <a:r>
              <a:rPr lang="en-US" baseline="-25000" dirty="0" err="1" smtClean="0"/>
              <a:t>m</a:t>
            </a:r>
            <a:r>
              <a:rPr lang="en-US" dirty="0" smtClean="0"/>
              <a:t> </a:t>
            </a:r>
            <a:r>
              <a:rPr lang="en-US" dirty="0"/>
              <a:t>+ (1-β)</a:t>
            </a:r>
            <a:r>
              <a:rPr lang="en-US" dirty="0" smtClean="0"/>
              <a:t>h</a:t>
            </a:r>
            <a:r>
              <a:rPr lang="en-US" baseline="-25000" dirty="0" smtClean="0"/>
              <a:t>m-1</a:t>
            </a:r>
            <a:endParaRPr lang="en-US" dirty="0"/>
          </a:p>
        </p:txBody>
      </p:sp>
      <p:sp>
        <p:nvSpPr>
          <p:cNvPr id="4" name="TextBox 3"/>
          <p:cNvSpPr txBox="1"/>
          <p:nvPr/>
        </p:nvSpPr>
        <p:spPr>
          <a:xfrm>
            <a:off x="4929599" y="1706817"/>
            <a:ext cx="2595582" cy="400110"/>
          </a:xfrm>
          <a:prstGeom prst="rect">
            <a:avLst/>
          </a:prstGeom>
          <a:noFill/>
        </p:spPr>
        <p:txBody>
          <a:bodyPr wrap="none" rtlCol="0">
            <a:spAutoFit/>
          </a:bodyPr>
          <a:lstStyle/>
          <a:p>
            <a:r>
              <a:rPr lang="en-US" sz="2000" b="1" dirty="0" smtClean="0">
                <a:solidFill>
                  <a:schemeClr val="accent2">
                    <a:lumMod val="75000"/>
                  </a:schemeClr>
                </a:solidFill>
              </a:rPr>
              <a:t>Memorize Training Set</a:t>
            </a:r>
            <a:endParaRPr lang="en-US" sz="2000" b="1" dirty="0">
              <a:solidFill>
                <a:schemeClr val="accent2">
                  <a:lumMod val="75000"/>
                </a:schemeClr>
              </a:solidFill>
            </a:endParaRPr>
          </a:p>
        </p:txBody>
      </p:sp>
      <p:cxnSp>
        <p:nvCxnSpPr>
          <p:cNvPr id="6" name="Straight Arrow Connector 5"/>
          <p:cNvCxnSpPr>
            <a:stCxn id="4" idx="1"/>
          </p:cNvCxnSpPr>
          <p:nvPr/>
        </p:nvCxnSpPr>
        <p:spPr>
          <a:xfrm flipH="1">
            <a:off x="4205864" y="1906872"/>
            <a:ext cx="723735"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760352" y="2908488"/>
            <a:ext cx="1926448" cy="3340661"/>
          </a:xfrm>
          <a:prstGeom prst="rect">
            <a:avLst/>
          </a:prstGeom>
        </p:spPr>
      </p:pic>
      <p:sp>
        <p:nvSpPr>
          <p:cNvPr id="11" name="Left Bracket 10"/>
          <p:cNvSpPr/>
          <p:nvPr/>
        </p:nvSpPr>
        <p:spPr>
          <a:xfrm>
            <a:off x="6609217" y="3031311"/>
            <a:ext cx="151136" cy="3094852"/>
          </a:xfrm>
          <a:prstGeom prst="leftBracket">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5025189" y="3249784"/>
            <a:ext cx="1474783" cy="61445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4778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ssolv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1600200"/>
            <a:ext cx="8229600" cy="4525963"/>
          </a:xfrm>
        </p:spPr>
        <p:txBody>
          <a:bodyPr/>
          <a:lstStyle/>
          <a:p>
            <a:endParaRPr lang="en-US" baseline="-25000" dirty="0" smtClean="0"/>
          </a:p>
          <a:p>
            <a:endParaRPr lang="en-US" baseline="-25000" dirty="0"/>
          </a:p>
          <a:p>
            <a:endParaRPr lang="en-US" baseline="-25000" dirty="0" smtClean="0"/>
          </a:p>
          <a:p>
            <a:r>
              <a:rPr lang="en-US" dirty="0" smtClean="0"/>
              <a:t>Iteration 1: Rollout </a:t>
            </a:r>
            <a:r>
              <a:rPr lang="en-US" dirty="0" smtClean="0">
                <a:solidFill>
                  <a:srgbClr val="953735"/>
                </a:solidFill>
              </a:rPr>
              <a:t>h</a:t>
            </a:r>
            <a:r>
              <a:rPr lang="en-US" baseline="-25000" dirty="0" smtClean="0">
                <a:solidFill>
                  <a:srgbClr val="953735"/>
                </a:solidFill>
              </a:rPr>
              <a:t>0</a:t>
            </a:r>
            <a:r>
              <a:rPr lang="en-US" dirty="0" smtClean="0"/>
              <a:t> (memorize training set)</a:t>
            </a:r>
          </a:p>
        </p:txBody>
      </p:sp>
      <p:sp>
        <p:nvSpPr>
          <p:cNvPr id="2" name="Title 1"/>
          <p:cNvSpPr>
            <a:spLocks noGrp="1"/>
          </p:cNvSpPr>
          <p:nvPr>
            <p:ph type="title"/>
          </p:nvPr>
        </p:nvSpPr>
        <p:spPr/>
        <p:txBody>
          <a:bodyPr>
            <a:normAutofit fontScale="90000"/>
          </a:bodyPr>
          <a:lstStyle/>
          <a:p>
            <a:r>
              <a:rPr lang="en-US" dirty="0" smtClean="0"/>
              <a:t>Data Aggregation (</a:t>
            </a:r>
            <a:r>
              <a:rPr lang="en-US" dirty="0" err="1" smtClean="0"/>
              <a:t>DAgger</a:t>
            </a:r>
            <a:r>
              <a:rPr lang="en-US" dirty="0" smtClean="0"/>
              <a:t>)</a:t>
            </a:r>
            <a:br>
              <a:rPr lang="en-US" dirty="0" smtClean="0"/>
            </a:br>
            <a:r>
              <a:rPr lang="en-US" sz="3100" b="1" dirty="0" smtClean="0">
                <a:solidFill>
                  <a:srgbClr val="953735"/>
                </a:solidFill>
              </a:rPr>
              <a:t>(Basic Version for Sequence Labeling)</a:t>
            </a:r>
            <a:endParaRPr lang="en-US" sz="3100" b="1" dirty="0">
              <a:solidFill>
                <a:srgbClr val="953735"/>
              </a:solidFill>
            </a:endParaRPr>
          </a:p>
        </p:txBody>
      </p:sp>
      <p:grpSp>
        <p:nvGrpSpPr>
          <p:cNvPr id="5" name="Group 4"/>
          <p:cNvGrpSpPr>
            <a:grpSpLocks/>
          </p:cNvGrpSpPr>
          <p:nvPr/>
        </p:nvGrpSpPr>
        <p:grpSpPr bwMode="auto">
          <a:xfrm>
            <a:off x="1054273" y="1829524"/>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0292" y="187675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6388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953735"/>
                </a:solidFill>
              </a:rPr>
              <a:t>Det</a:t>
            </a:r>
          </a:p>
        </p:txBody>
      </p:sp>
      <p:sp>
        <p:nvSpPr>
          <p:cNvPr id="8" name="Text Box 12"/>
          <p:cNvSpPr txBox="1">
            <a:spLocks noChangeArrowheads="1"/>
          </p:cNvSpPr>
          <p:nvPr/>
        </p:nvSpPr>
        <p:spPr bwMode="auto">
          <a:xfrm>
            <a:off x="7850352"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9" name="Text Box 13"/>
          <p:cNvSpPr txBox="1">
            <a:spLocks noChangeArrowheads="1"/>
          </p:cNvSpPr>
          <p:nvPr/>
        </p:nvSpPr>
        <p:spPr bwMode="auto">
          <a:xfrm>
            <a:off x="6507766" y="1958335"/>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V</a:t>
            </a:r>
          </a:p>
        </p:txBody>
      </p:sp>
      <p:sp>
        <p:nvSpPr>
          <p:cNvPr id="10" name="Text Box 14"/>
          <p:cNvSpPr txBox="1">
            <a:spLocks noChangeArrowheads="1"/>
          </p:cNvSpPr>
          <p:nvPr/>
        </p:nvSpPr>
        <p:spPr bwMode="auto">
          <a:xfrm>
            <a:off x="523469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solidFill>
                  <a:srgbClr val="953735"/>
                </a:solidFill>
              </a:rPr>
              <a:t>Det</a:t>
            </a:r>
            <a:endParaRPr lang="en-US" dirty="0">
              <a:solidFill>
                <a:srgbClr val="953735"/>
              </a:solidFill>
            </a:endParaRPr>
          </a:p>
        </p:txBody>
      </p:sp>
      <p:sp>
        <p:nvSpPr>
          <p:cNvPr id="11" name="Text Box 15"/>
          <p:cNvSpPr txBox="1">
            <a:spLocks noChangeArrowheads="1"/>
          </p:cNvSpPr>
          <p:nvPr/>
        </p:nvSpPr>
        <p:spPr bwMode="auto">
          <a:xfrm>
            <a:off x="5972094" y="1966922"/>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12" name="Line 16"/>
          <p:cNvSpPr>
            <a:spLocks noChangeShapeType="1"/>
          </p:cNvSpPr>
          <p:nvPr/>
        </p:nvSpPr>
        <p:spPr bwMode="auto">
          <a:xfrm>
            <a:off x="7599554" y="2185902"/>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0292" y="1808055"/>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4" name="Rectangle 18"/>
          <p:cNvSpPr>
            <a:spLocks noChangeArrowheads="1"/>
          </p:cNvSpPr>
          <p:nvPr/>
        </p:nvSpPr>
        <p:spPr bwMode="auto">
          <a:xfrm>
            <a:off x="4910292" y="187675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59494" y="201443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14448"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281502"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767639"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Box 26"/>
          <p:cNvSpPr txBox="1"/>
          <p:nvPr/>
        </p:nvSpPr>
        <p:spPr>
          <a:xfrm>
            <a:off x="2144465" y="3699933"/>
            <a:ext cx="2642245"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solidFill>
                  <a:srgbClr val="953735"/>
                </a:solidFill>
              </a:rPr>
              <a:t>Ø</a:t>
            </a:r>
            <a:r>
              <a:rPr lang="en-US" sz="2800" dirty="0" smtClean="0">
                <a:solidFill>
                  <a:srgbClr val="953735"/>
                </a:solidFill>
              </a:rPr>
              <a:t> </a:t>
            </a:r>
            <a:r>
              <a:rPr lang="en-US" sz="2800" dirty="0" smtClean="0"/>
              <a:t>)</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a:t>
            </a:r>
            <a:r>
              <a:rPr lang="en-US" sz="2800" dirty="0" smtClean="0"/>
              <a:t>)</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N} </a:t>
            </a:r>
            <a:r>
              <a:rPr lang="en-US" sz="2800" dirty="0" smtClean="0"/>
              <a:t>)</a:t>
            </a:r>
          </a:p>
          <a:p>
            <a:endParaRPr lang="en-US" sz="4400" dirty="0"/>
          </a:p>
        </p:txBody>
      </p:sp>
      <p:sp>
        <p:nvSpPr>
          <p:cNvPr id="28" name="TextBox 27"/>
          <p:cNvSpPr txBox="1"/>
          <p:nvPr/>
        </p:nvSpPr>
        <p:spPr>
          <a:xfrm rot="5400000">
            <a:off x="3206829" y="5528055"/>
            <a:ext cx="574246" cy="769441"/>
          </a:xfrm>
          <a:prstGeom prst="rect">
            <a:avLst/>
          </a:prstGeom>
          <a:noFill/>
        </p:spPr>
        <p:txBody>
          <a:bodyPr wrap="none" rtlCol="0">
            <a:spAutoFit/>
          </a:bodyPr>
          <a:lstStyle/>
          <a:p>
            <a:r>
              <a:rPr lang="is-IS" sz="4400" dirty="0" smtClean="0"/>
              <a:t>…</a:t>
            </a:r>
            <a:endParaRPr lang="en-US" sz="4400" dirty="0"/>
          </a:p>
        </p:txBody>
      </p:sp>
      <p:sp>
        <p:nvSpPr>
          <p:cNvPr id="31" name="TextBox 30"/>
          <p:cNvSpPr txBox="1"/>
          <p:nvPr/>
        </p:nvSpPr>
        <p:spPr>
          <a:xfrm>
            <a:off x="5174437" y="3708496"/>
            <a:ext cx="1339028" cy="2554545"/>
          </a:xfrm>
          <a:prstGeom prst="rect">
            <a:avLst/>
          </a:prstGeom>
          <a:noFill/>
          <a:ln>
            <a:noFill/>
          </a:ln>
        </p:spPr>
        <p:txBody>
          <a:bodyPr wrap="none" rtlCol="0">
            <a:spAutoFit/>
          </a:bodyPr>
          <a:lstStyle/>
          <a:p>
            <a:r>
              <a:rPr lang="en-US" sz="2800" dirty="0" smtClean="0"/>
              <a:t>a</a:t>
            </a:r>
            <a:r>
              <a:rPr lang="en-US" sz="2800" baseline="-25000" dirty="0" smtClean="0"/>
              <a:t>1</a:t>
            </a:r>
            <a:r>
              <a:rPr lang="en-US" sz="2800" dirty="0" smtClean="0"/>
              <a:t> = </a:t>
            </a:r>
            <a:r>
              <a:rPr lang="en-US" sz="2800" dirty="0" err="1" smtClean="0"/>
              <a:t>Det</a:t>
            </a:r>
            <a:endParaRPr lang="en-US" sz="2800" dirty="0" smtClean="0"/>
          </a:p>
          <a:p>
            <a:endParaRPr lang="en-US" sz="1600" dirty="0" smtClean="0"/>
          </a:p>
          <a:p>
            <a:r>
              <a:rPr lang="en-US" sz="2800" dirty="0" smtClean="0"/>
              <a:t>a</a:t>
            </a:r>
            <a:r>
              <a:rPr lang="en-US" sz="2800" baseline="-25000" dirty="0" smtClean="0"/>
              <a:t>2</a:t>
            </a:r>
            <a:r>
              <a:rPr lang="en-US" sz="2800" dirty="0" smtClean="0"/>
              <a:t> = N</a:t>
            </a:r>
          </a:p>
          <a:p>
            <a:endParaRPr lang="en-US" sz="1600" dirty="0" smtClean="0"/>
          </a:p>
          <a:p>
            <a:r>
              <a:rPr lang="en-US" sz="2800" dirty="0" smtClean="0"/>
              <a:t>a</a:t>
            </a:r>
            <a:r>
              <a:rPr lang="en-US" sz="2800" baseline="-25000" dirty="0" smtClean="0"/>
              <a:t>3</a:t>
            </a:r>
            <a:r>
              <a:rPr lang="en-US" sz="2800" dirty="0" smtClean="0"/>
              <a:t> = V</a:t>
            </a:r>
          </a:p>
          <a:p>
            <a:endParaRPr lang="en-US" sz="4400" dirty="0"/>
          </a:p>
        </p:txBody>
      </p:sp>
      <p:sp>
        <p:nvSpPr>
          <p:cNvPr id="33" name="TextBox 32"/>
          <p:cNvSpPr txBox="1"/>
          <p:nvPr/>
        </p:nvSpPr>
        <p:spPr>
          <a:xfrm rot="5400000">
            <a:off x="5506381" y="5528055"/>
            <a:ext cx="574246" cy="769441"/>
          </a:xfrm>
          <a:prstGeom prst="rect">
            <a:avLst/>
          </a:prstGeom>
          <a:noFill/>
        </p:spPr>
        <p:txBody>
          <a:bodyPr wrap="none" rtlCol="0">
            <a:spAutoFit/>
          </a:bodyPr>
          <a:lstStyle/>
          <a:p>
            <a:r>
              <a:rPr lang="is-IS" sz="4400" dirty="0" smtClean="0"/>
              <a:t>…</a:t>
            </a:r>
            <a:endParaRPr lang="en-US" sz="4400" dirty="0"/>
          </a:p>
        </p:txBody>
      </p:sp>
      <p:sp>
        <p:nvSpPr>
          <p:cNvPr id="34" name="TextBox 33"/>
          <p:cNvSpPr txBox="1"/>
          <p:nvPr/>
        </p:nvSpPr>
        <p:spPr>
          <a:xfrm>
            <a:off x="770040" y="4761449"/>
            <a:ext cx="624915" cy="523220"/>
          </a:xfrm>
          <a:prstGeom prst="rect">
            <a:avLst/>
          </a:prstGeom>
          <a:noFill/>
        </p:spPr>
        <p:txBody>
          <a:bodyPr wrap="none" rtlCol="0">
            <a:spAutoFit/>
          </a:bodyPr>
          <a:lstStyle/>
          <a:p>
            <a:r>
              <a:rPr lang="en-US" sz="2800" b="1" dirty="0" smtClean="0"/>
              <a:t>D’</a:t>
            </a:r>
            <a:r>
              <a:rPr lang="en-US" sz="2800" b="1" baseline="-25000" dirty="0" smtClean="0"/>
              <a:t>1</a:t>
            </a:r>
            <a:endParaRPr lang="en-US" sz="2800" b="1" baseline="-25000" dirty="0"/>
          </a:p>
        </p:txBody>
      </p:sp>
      <p:sp>
        <p:nvSpPr>
          <p:cNvPr id="35" name="Left Brace 34"/>
          <p:cNvSpPr/>
          <p:nvPr/>
        </p:nvSpPr>
        <p:spPr>
          <a:xfrm>
            <a:off x="1463272" y="3843770"/>
            <a:ext cx="550333" cy="2356129"/>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7287311" y="4345950"/>
            <a:ext cx="1343411" cy="954107"/>
          </a:xfrm>
          <a:prstGeom prst="rect">
            <a:avLst/>
          </a:prstGeom>
          <a:noFill/>
        </p:spPr>
        <p:txBody>
          <a:bodyPr wrap="none" rtlCol="0">
            <a:spAutoFit/>
          </a:bodyPr>
          <a:lstStyle/>
          <a:p>
            <a:r>
              <a:rPr lang="en-US" sz="2800" b="1" dirty="0" smtClean="0"/>
              <a:t>Train h</a:t>
            </a:r>
            <a:r>
              <a:rPr lang="en-US" sz="2800" b="1" baseline="-25000" dirty="0" smtClean="0"/>
              <a:t>1</a:t>
            </a:r>
            <a:r>
              <a:rPr lang="en-US" sz="2800" b="1" dirty="0" smtClean="0"/>
              <a:t> </a:t>
            </a:r>
          </a:p>
          <a:p>
            <a:r>
              <a:rPr lang="en-US" sz="2800" b="1" dirty="0" smtClean="0"/>
              <a:t>on D’</a:t>
            </a:r>
            <a:r>
              <a:rPr lang="en-US" sz="2800" b="1" baseline="-25000" dirty="0" smtClean="0"/>
              <a:t>1</a:t>
            </a:r>
            <a:endParaRPr lang="en-US" sz="2800" b="1" baseline="-25000" dirty="0"/>
          </a:p>
        </p:txBody>
      </p:sp>
      <p:sp>
        <p:nvSpPr>
          <p:cNvPr id="39" name="TextBox 38"/>
          <p:cNvSpPr txBox="1"/>
          <p:nvPr/>
        </p:nvSpPr>
        <p:spPr>
          <a:xfrm>
            <a:off x="5289039" y="6350061"/>
            <a:ext cx="3604209" cy="369332"/>
          </a:xfrm>
          <a:prstGeom prst="rect">
            <a:avLst/>
          </a:prstGeom>
          <a:noFill/>
        </p:spPr>
        <p:txBody>
          <a:bodyPr wrap="none" rtlCol="0">
            <a:spAutoFit/>
          </a:bodyPr>
          <a:lstStyle/>
          <a:p>
            <a:r>
              <a:rPr lang="en-US" dirty="0" smtClean="0"/>
              <a:t>[</a:t>
            </a:r>
            <a:r>
              <a:rPr lang="en-US" dirty="0" err="1" smtClean="0"/>
              <a:t>Stephane</a:t>
            </a:r>
            <a:r>
              <a:rPr lang="en-US" dirty="0" smtClean="0"/>
              <a:t> Ross et al., AISTATS 2011]</a:t>
            </a:r>
            <a:endParaRPr lang="en-US" dirty="0"/>
          </a:p>
        </p:txBody>
      </p:sp>
    </p:spTree>
    <p:extLst>
      <p:ext uri="{BB962C8B-B14F-4D97-AF65-F5344CB8AC3E}">
        <p14:creationId xmlns:p14="http://schemas.microsoft.com/office/powerpoint/2010/main" val="2214008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dissolve">
                                      <p:cBhvr>
                                        <p:cTn id="16" dur="500"/>
                                        <p:tgtEl>
                                          <p:spTgt spid="27">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dissolve">
                                      <p:cBhvr>
                                        <p:cTn id="28" dur="500"/>
                                        <p:tgtEl>
                                          <p:spTgt spid="27">
                                            <p:txEl>
                                              <p:pRg st="4" end="4"/>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dissolv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500"/>
                                        <p:tgtEl>
                                          <p:spTgt spid="3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8" grpId="0"/>
      <p:bldP spid="31" grpId="0"/>
      <p:bldP spid="33" grpId="0"/>
      <p:bldP spid="34" grpId="0"/>
      <p:bldP spid="35" grpId="0" animBg="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1600200"/>
            <a:ext cx="8229600" cy="4525963"/>
          </a:xfrm>
        </p:spPr>
        <p:txBody>
          <a:bodyPr/>
          <a:lstStyle/>
          <a:p>
            <a:endParaRPr lang="en-US" baseline="-25000" dirty="0" smtClean="0"/>
          </a:p>
          <a:p>
            <a:endParaRPr lang="en-US" baseline="-25000" dirty="0"/>
          </a:p>
          <a:p>
            <a:endParaRPr lang="en-US" baseline="-25000" dirty="0" smtClean="0"/>
          </a:p>
          <a:p>
            <a:r>
              <a:rPr lang="en-US" dirty="0" smtClean="0"/>
              <a:t>Iteration 2: Rollout </a:t>
            </a:r>
            <a:r>
              <a:rPr lang="en-US" dirty="0" smtClean="0">
                <a:solidFill>
                  <a:srgbClr val="953735"/>
                </a:solidFill>
              </a:rPr>
              <a:t>h</a:t>
            </a:r>
            <a:r>
              <a:rPr lang="en-US" baseline="-25000" dirty="0" smtClean="0">
                <a:solidFill>
                  <a:srgbClr val="953735"/>
                </a:solidFill>
              </a:rPr>
              <a:t>1</a:t>
            </a:r>
            <a:endParaRPr lang="en-US" dirty="0" smtClean="0"/>
          </a:p>
        </p:txBody>
      </p:sp>
      <p:sp>
        <p:nvSpPr>
          <p:cNvPr id="2" name="Title 1"/>
          <p:cNvSpPr>
            <a:spLocks noGrp="1"/>
          </p:cNvSpPr>
          <p:nvPr>
            <p:ph type="title"/>
          </p:nvPr>
        </p:nvSpPr>
        <p:spPr/>
        <p:txBody>
          <a:bodyPr>
            <a:normAutofit fontScale="90000"/>
          </a:bodyPr>
          <a:lstStyle/>
          <a:p>
            <a:r>
              <a:rPr lang="en-US" dirty="0" smtClean="0"/>
              <a:t>Data Aggregation (</a:t>
            </a:r>
            <a:r>
              <a:rPr lang="en-US" dirty="0" err="1" smtClean="0"/>
              <a:t>DAgger</a:t>
            </a:r>
            <a:r>
              <a:rPr lang="en-US" dirty="0" smtClean="0"/>
              <a:t>)</a:t>
            </a:r>
            <a:br>
              <a:rPr lang="en-US" dirty="0" smtClean="0"/>
            </a:br>
            <a:r>
              <a:rPr lang="en-US" sz="3100" b="1" dirty="0" smtClean="0">
                <a:solidFill>
                  <a:srgbClr val="953735"/>
                </a:solidFill>
              </a:rPr>
              <a:t>(Basic Version for Sequence Labeling)</a:t>
            </a:r>
            <a:endParaRPr lang="en-US" sz="3100" b="1" dirty="0">
              <a:solidFill>
                <a:srgbClr val="953735"/>
              </a:solidFill>
            </a:endParaRPr>
          </a:p>
        </p:txBody>
      </p:sp>
      <p:grpSp>
        <p:nvGrpSpPr>
          <p:cNvPr id="5" name="Group 4"/>
          <p:cNvGrpSpPr>
            <a:grpSpLocks/>
          </p:cNvGrpSpPr>
          <p:nvPr/>
        </p:nvGrpSpPr>
        <p:grpSpPr bwMode="auto">
          <a:xfrm>
            <a:off x="1054273" y="1829524"/>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0292" y="187675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6388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953735"/>
                </a:solidFill>
              </a:rPr>
              <a:t>Det</a:t>
            </a:r>
          </a:p>
        </p:txBody>
      </p:sp>
      <p:sp>
        <p:nvSpPr>
          <p:cNvPr id="8" name="Text Box 12"/>
          <p:cNvSpPr txBox="1">
            <a:spLocks noChangeArrowheads="1"/>
          </p:cNvSpPr>
          <p:nvPr/>
        </p:nvSpPr>
        <p:spPr bwMode="auto">
          <a:xfrm>
            <a:off x="7850352"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9" name="Text Box 13"/>
          <p:cNvSpPr txBox="1">
            <a:spLocks noChangeArrowheads="1"/>
          </p:cNvSpPr>
          <p:nvPr/>
        </p:nvSpPr>
        <p:spPr bwMode="auto">
          <a:xfrm>
            <a:off x="6330251" y="1958335"/>
            <a:ext cx="53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solidFill>
                  <a:srgbClr val="953735"/>
                </a:solidFill>
              </a:rPr>
              <a:t>Adj</a:t>
            </a:r>
            <a:endParaRPr lang="en-US" dirty="0">
              <a:solidFill>
                <a:srgbClr val="953735"/>
              </a:solidFill>
            </a:endParaRPr>
          </a:p>
        </p:txBody>
      </p:sp>
      <p:sp>
        <p:nvSpPr>
          <p:cNvPr id="10" name="Text Box 14"/>
          <p:cNvSpPr txBox="1">
            <a:spLocks noChangeArrowheads="1"/>
          </p:cNvSpPr>
          <p:nvPr/>
        </p:nvSpPr>
        <p:spPr bwMode="auto">
          <a:xfrm>
            <a:off x="5234693"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smtClean="0">
                <a:solidFill>
                  <a:srgbClr val="953735"/>
                </a:solidFill>
              </a:rPr>
              <a:t>N</a:t>
            </a:r>
            <a:endParaRPr lang="en-US" dirty="0">
              <a:solidFill>
                <a:srgbClr val="953735"/>
              </a:solidFill>
            </a:endParaRPr>
          </a:p>
        </p:txBody>
      </p:sp>
      <p:sp>
        <p:nvSpPr>
          <p:cNvPr id="11" name="Text Box 15"/>
          <p:cNvSpPr txBox="1">
            <a:spLocks noChangeArrowheads="1"/>
          </p:cNvSpPr>
          <p:nvPr/>
        </p:nvSpPr>
        <p:spPr bwMode="auto">
          <a:xfrm>
            <a:off x="5794579" y="1966922"/>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12" name="Line 16"/>
          <p:cNvSpPr>
            <a:spLocks noChangeShapeType="1"/>
          </p:cNvSpPr>
          <p:nvPr/>
        </p:nvSpPr>
        <p:spPr bwMode="auto">
          <a:xfrm>
            <a:off x="7599554" y="2185902"/>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0292" y="1808055"/>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4" name="Rectangle 18"/>
          <p:cNvSpPr>
            <a:spLocks noChangeArrowheads="1"/>
          </p:cNvSpPr>
          <p:nvPr/>
        </p:nvSpPr>
        <p:spPr bwMode="auto">
          <a:xfrm>
            <a:off x="4910292" y="187675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59494" y="201443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14448"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103987"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590124"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Box 26"/>
          <p:cNvSpPr txBox="1"/>
          <p:nvPr/>
        </p:nvSpPr>
        <p:spPr>
          <a:xfrm>
            <a:off x="2144465" y="3699933"/>
            <a:ext cx="2354180"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solidFill>
                  <a:srgbClr val="953735"/>
                </a:solidFill>
              </a:rPr>
              <a:t>Ø</a:t>
            </a:r>
            <a:r>
              <a:rPr lang="en-US" sz="2800" dirty="0" smtClean="0">
                <a:solidFill>
                  <a:srgbClr val="953735"/>
                </a:solidFill>
              </a:rPr>
              <a:t> </a:t>
            </a:r>
            <a:r>
              <a:rPr lang="en-US" sz="2800" dirty="0" smtClean="0"/>
              <a:t>)</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smtClean="0">
                <a:solidFill>
                  <a:srgbClr val="953735"/>
                </a:solidFill>
              </a:rPr>
              <a:t>{N} </a:t>
            </a:r>
            <a:r>
              <a:rPr lang="en-US" sz="2800" dirty="0" smtClean="0"/>
              <a:t>)</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smtClean="0">
                <a:solidFill>
                  <a:srgbClr val="953735"/>
                </a:solidFill>
              </a:rPr>
              <a:t>{N, N} </a:t>
            </a:r>
            <a:r>
              <a:rPr lang="en-US" sz="2800" dirty="0" smtClean="0"/>
              <a:t>)</a:t>
            </a:r>
          </a:p>
          <a:p>
            <a:endParaRPr lang="en-US" sz="4400" dirty="0"/>
          </a:p>
        </p:txBody>
      </p:sp>
      <p:sp>
        <p:nvSpPr>
          <p:cNvPr id="28" name="TextBox 27"/>
          <p:cNvSpPr txBox="1"/>
          <p:nvPr/>
        </p:nvSpPr>
        <p:spPr>
          <a:xfrm rot="5400000">
            <a:off x="3206829" y="5528055"/>
            <a:ext cx="574246" cy="769441"/>
          </a:xfrm>
          <a:prstGeom prst="rect">
            <a:avLst/>
          </a:prstGeom>
          <a:noFill/>
        </p:spPr>
        <p:txBody>
          <a:bodyPr wrap="none" rtlCol="0">
            <a:spAutoFit/>
          </a:bodyPr>
          <a:lstStyle/>
          <a:p>
            <a:r>
              <a:rPr lang="is-IS" sz="4400" dirty="0" smtClean="0"/>
              <a:t>…</a:t>
            </a:r>
            <a:endParaRPr lang="en-US" sz="4400" dirty="0"/>
          </a:p>
        </p:txBody>
      </p:sp>
      <p:sp>
        <p:nvSpPr>
          <p:cNvPr id="31" name="TextBox 30"/>
          <p:cNvSpPr txBox="1"/>
          <p:nvPr/>
        </p:nvSpPr>
        <p:spPr>
          <a:xfrm>
            <a:off x="5174437" y="3708496"/>
            <a:ext cx="1339028" cy="2554545"/>
          </a:xfrm>
          <a:prstGeom prst="rect">
            <a:avLst/>
          </a:prstGeom>
          <a:noFill/>
          <a:ln>
            <a:noFill/>
          </a:ln>
        </p:spPr>
        <p:txBody>
          <a:bodyPr wrap="none" rtlCol="0">
            <a:spAutoFit/>
          </a:bodyPr>
          <a:lstStyle/>
          <a:p>
            <a:r>
              <a:rPr lang="en-US" sz="2800" dirty="0" smtClean="0"/>
              <a:t>a</a:t>
            </a:r>
            <a:r>
              <a:rPr lang="en-US" sz="2800" baseline="-25000" dirty="0" smtClean="0"/>
              <a:t>1</a:t>
            </a:r>
            <a:r>
              <a:rPr lang="en-US" sz="2800" dirty="0" smtClean="0"/>
              <a:t> = </a:t>
            </a:r>
            <a:r>
              <a:rPr lang="en-US" sz="2800" dirty="0" err="1" smtClean="0"/>
              <a:t>Det</a:t>
            </a:r>
            <a:endParaRPr lang="en-US" sz="2800" dirty="0" smtClean="0"/>
          </a:p>
          <a:p>
            <a:endParaRPr lang="en-US" sz="1600" dirty="0" smtClean="0"/>
          </a:p>
          <a:p>
            <a:r>
              <a:rPr lang="en-US" sz="2800" dirty="0" smtClean="0"/>
              <a:t>a</a:t>
            </a:r>
            <a:r>
              <a:rPr lang="en-US" sz="2800" baseline="-25000" dirty="0" smtClean="0"/>
              <a:t>2</a:t>
            </a:r>
            <a:r>
              <a:rPr lang="en-US" sz="2800" dirty="0" smtClean="0"/>
              <a:t> = N</a:t>
            </a:r>
          </a:p>
          <a:p>
            <a:endParaRPr lang="en-US" sz="1600" dirty="0" smtClean="0"/>
          </a:p>
          <a:p>
            <a:r>
              <a:rPr lang="en-US" sz="2800" dirty="0" smtClean="0"/>
              <a:t>a</a:t>
            </a:r>
            <a:r>
              <a:rPr lang="en-US" sz="2800" baseline="-25000" dirty="0" smtClean="0"/>
              <a:t>3</a:t>
            </a:r>
            <a:r>
              <a:rPr lang="en-US" sz="2800" dirty="0" smtClean="0"/>
              <a:t> = V</a:t>
            </a:r>
          </a:p>
          <a:p>
            <a:endParaRPr lang="en-US" sz="4400" dirty="0"/>
          </a:p>
        </p:txBody>
      </p:sp>
      <p:sp>
        <p:nvSpPr>
          <p:cNvPr id="33" name="TextBox 32"/>
          <p:cNvSpPr txBox="1"/>
          <p:nvPr/>
        </p:nvSpPr>
        <p:spPr>
          <a:xfrm rot="5400000">
            <a:off x="5506381" y="5528055"/>
            <a:ext cx="574246" cy="769441"/>
          </a:xfrm>
          <a:prstGeom prst="rect">
            <a:avLst/>
          </a:prstGeom>
          <a:noFill/>
        </p:spPr>
        <p:txBody>
          <a:bodyPr wrap="none" rtlCol="0">
            <a:spAutoFit/>
          </a:bodyPr>
          <a:lstStyle/>
          <a:p>
            <a:r>
              <a:rPr lang="is-IS" sz="4400" dirty="0" smtClean="0"/>
              <a:t>…</a:t>
            </a:r>
            <a:endParaRPr lang="en-US" sz="4400" dirty="0"/>
          </a:p>
        </p:txBody>
      </p:sp>
      <p:sp>
        <p:nvSpPr>
          <p:cNvPr id="34" name="TextBox 33"/>
          <p:cNvSpPr txBox="1"/>
          <p:nvPr/>
        </p:nvSpPr>
        <p:spPr>
          <a:xfrm>
            <a:off x="770040" y="4761449"/>
            <a:ext cx="624915" cy="523220"/>
          </a:xfrm>
          <a:prstGeom prst="rect">
            <a:avLst/>
          </a:prstGeom>
          <a:noFill/>
        </p:spPr>
        <p:txBody>
          <a:bodyPr wrap="none" rtlCol="0">
            <a:spAutoFit/>
          </a:bodyPr>
          <a:lstStyle/>
          <a:p>
            <a:r>
              <a:rPr lang="en-US" sz="2800" b="1" dirty="0" smtClean="0"/>
              <a:t>D’</a:t>
            </a:r>
            <a:r>
              <a:rPr lang="en-US" sz="2800" b="1" baseline="-25000" dirty="0"/>
              <a:t>2</a:t>
            </a:r>
          </a:p>
        </p:txBody>
      </p:sp>
      <p:sp>
        <p:nvSpPr>
          <p:cNvPr id="35" name="Left Brace 34"/>
          <p:cNvSpPr/>
          <p:nvPr/>
        </p:nvSpPr>
        <p:spPr>
          <a:xfrm>
            <a:off x="1463272" y="3843770"/>
            <a:ext cx="550333" cy="2356129"/>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7287311" y="4345950"/>
            <a:ext cx="1343411" cy="1384995"/>
          </a:xfrm>
          <a:prstGeom prst="rect">
            <a:avLst/>
          </a:prstGeom>
          <a:noFill/>
        </p:spPr>
        <p:txBody>
          <a:bodyPr wrap="none" rtlCol="0">
            <a:spAutoFit/>
          </a:bodyPr>
          <a:lstStyle/>
          <a:p>
            <a:r>
              <a:rPr lang="en-US" sz="2800" b="1" dirty="0" smtClean="0"/>
              <a:t>Train h</a:t>
            </a:r>
            <a:r>
              <a:rPr lang="en-US" sz="2800" b="1" baseline="-25000" dirty="0"/>
              <a:t>2</a:t>
            </a:r>
            <a:r>
              <a:rPr lang="en-US" sz="2800" b="1" dirty="0" smtClean="0"/>
              <a:t> </a:t>
            </a:r>
          </a:p>
          <a:p>
            <a:r>
              <a:rPr lang="en-US" sz="2800" b="1" dirty="0" smtClean="0"/>
              <a:t>on D’</a:t>
            </a:r>
            <a:r>
              <a:rPr lang="en-US" sz="2800" b="1" baseline="-25000" dirty="0" smtClean="0"/>
              <a:t>1 </a:t>
            </a:r>
          </a:p>
          <a:p>
            <a:r>
              <a:rPr lang="en-US" sz="2800" b="1" dirty="0" smtClean="0"/>
              <a:t>and D’</a:t>
            </a:r>
            <a:r>
              <a:rPr lang="en-US" sz="2800" b="1" baseline="-25000" dirty="0" smtClean="0"/>
              <a:t>2</a:t>
            </a:r>
            <a:endParaRPr lang="en-US" sz="2800" b="1" baseline="-25000" dirty="0"/>
          </a:p>
        </p:txBody>
      </p:sp>
      <p:sp>
        <p:nvSpPr>
          <p:cNvPr id="3" name="TextBox 2"/>
          <p:cNvSpPr txBox="1"/>
          <p:nvPr/>
        </p:nvSpPr>
        <p:spPr>
          <a:xfrm>
            <a:off x="5289039" y="6350061"/>
            <a:ext cx="3604209" cy="369332"/>
          </a:xfrm>
          <a:prstGeom prst="rect">
            <a:avLst/>
          </a:prstGeom>
          <a:noFill/>
        </p:spPr>
        <p:txBody>
          <a:bodyPr wrap="none" rtlCol="0">
            <a:spAutoFit/>
          </a:bodyPr>
          <a:lstStyle/>
          <a:p>
            <a:r>
              <a:rPr lang="en-US" dirty="0" smtClean="0"/>
              <a:t>[</a:t>
            </a:r>
            <a:r>
              <a:rPr lang="en-US" dirty="0" err="1" smtClean="0"/>
              <a:t>Stephane</a:t>
            </a:r>
            <a:r>
              <a:rPr lang="en-US" dirty="0" smtClean="0"/>
              <a:t> Ross et al., AISTATS 2011]</a:t>
            </a:r>
            <a:endParaRPr lang="en-US" dirty="0"/>
          </a:p>
        </p:txBody>
      </p:sp>
    </p:spTree>
    <p:extLst>
      <p:ext uri="{BB962C8B-B14F-4D97-AF65-F5344CB8AC3E}">
        <p14:creationId xmlns:p14="http://schemas.microsoft.com/office/powerpoint/2010/main" val="2611035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dissolve">
                                      <p:cBhvr>
                                        <p:cTn id="16" dur="500"/>
                                        <p:tgtEl>
                                          <p:spTgt spid="27">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dissolve">
                                      <p:cBhvr>
                                        <p:cTn id="28" dur="500"/>
                                        <p:tgtEl>
                                          <p:spTgt spid="27">
                                            <p:txEl>
                                              <p:pRg st="4" end="4"/>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dissolv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500"/>
                                        <p:tgtEl>
                                          <p:spTgt spid="3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8" grpId="0"/>
      <p:bldP spid="31" grpId="0"/>
      <p:bldP spid="33" grpId="0"/>
      <p:bldP spid="34" grpId="0"/>
      <p:bldP spid="35" grpId="0" animBg="1"/>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1600200"/>
            <a:ext cx="8229600" cy="4525963"/>
          </a:xfrm>
        </p:spPr>
        <p:txBody>
          <a:bodyPr/>
          <a:lstStyle/>
          <a:p>
            <a:endParaRPr lang="en-US" baseline="-25000" dirty="0" smtClean="0"/>
          </a:p>
          <a:p>
            <a:endParaRPr lang="en-US" baseline="-25000" dirty="0"/>
          </a:p>
          <a:p>
            <a:endParaRPr lang="en-US" baseline="-25000" dirty="0" smtClean="0"/>
          </a:p>
          <a:p>
            <a:r>
              <a:rPr lang="en-US" dirty="0" smtClean="0"/>
              <a:t>Iteration 3: Rollout </a:t>
            </a:r>
            <a:r>
              <a:rPr lang="en-US" dirty="0" smtClean="0">
                <a:solidFill>
                  <a:srgbClr val="953735"/>
                </a:solidFill>
              </a:rPr>
              <a:t>h</a:t>
            </a:r>
            <a:r>
              <a:rPr lang="en-US" baseline="-25000" dirty="0" smtClean="0">
                <a:solidFill>
                  <a:srgbClr val="953735"/>
                </a:solidFill>
              </a:rPr>
              <a:t>2</a:t>
            </a:r>
            <a:endParaRPr lang="en-US" dirty="0" smtClean="0"/>
          </a:p>
        </p:txBody>
      </p:sp>
      <p:sp>
        <p:nvSpPr>
          <p:cNvPr id="2" name="Title 1"/>
          <p:cNvSpPr>
            <a:spLocks noGrp="1"/>
          </p:cNvSpPr>
          <p:nvPr>
            <p:ph type="title"/>
          </p:nvPr>
        </p:nvSpPr>
        <p:spPr/>
        <p:txBody>
          <a:bodyPr>
            <a:normAutofit fontScale="90000"/>
          </a:bodyPr>
          <a:lstStyle/>
          <a:p>
            <a:r>
              <a:rPr lang="en-US" dirty="0" smtClean="0"/>
              <a:t>Data Aggregation (</a:t>
            </a:r>
            <a:r>
              <a:rPr lang="en-US" dirty="0" err="1" smtClean="0"/>
              <a:t>DAgger</a:t>
            </a:r>
            <a:r>
              <a:rPr lang="en-US" dirty="0" smtClean="0"/>
              <a:t>)</a:t>
            </a:r>
            <a:br>
              <a:rPr lang="en-US" dirty="0" smtClean="0"/>
            </a:br>
            <a:r>
              <a:rPr lang="en-US" sz="3100" b="1" dirty="0" smtClean="0">
                <a:solidFill>
                  <a:srgbClr val="953735"/>
                </a:solidFill>
              </a:rPr>
              <a:t>(Basic Version for Sequence Labeling)</a:t>
            </a:r>
            <a:endParaRPr lang="en-US" sz="3100" b="1" dirty="0">
              <a:solidFill>
                <a:srgbClr val="953735"/>
              </a:solidFill>
            </a:endParaRPr>
          </a:p>
        </p:txBody>
      </p:sp>
      <p:grpSp>
        <p:nvGrpSpPr>
          <p:cNvPr id="5" name="Group 4"/>
          <p:cNvGrpSpPr>
            <a:grpSpLocks/>
          </p:cNvGrpSpPr>
          <p:nvPr/>
        </p:nvGrpSpPr>
        <p:grpSpPr bwMode="auto">
          <a:xfrm>
            <a:off x="1054273" y="1829524"/>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0292" y="187675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63883" y="1958335"/>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solidFill>
                  <a:srgbClr val="953735"/>
                </a:solidFill>
              </a:rPr>
              <a:t>Adv</a:t>
            </a:r>
            <a:endParaRPr lang="en-US" dirty="0">
              <a:solidFill>
                <a:srgbClr val="953735"/>
              </a:solidFill>
            </a:endParaRPr>
          </a:p>
        </p:txBody>
      </p:sp>
      <p:sp>
        <p:nvSpPr>
          <p:cNvPr id="8" name="Text Box 12"/>
          <p:cNvSpPr txBox="1">
            <a:spLocks noChangeArrowheads="1"/>
          </p:cNvSpPr>
          <p:nvPr/>
        </p:nvSpPr>
        <p:spPr bwMode="auto">
          <a:xfrm>
            <a:off x="7850352"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9" name="Text Box 13"/>
          <p:cNvSpPr txBox="1">
            <a:spLocks noChangeArrowheads="1"/>
          </p:cNvSpPr>
          <p:nvPr/>
        </p:nvSpPr>
        <p:spPr bwMode="auto">
          <a:xfrm>
            <a:off x="6507766"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10" name="Text Box 14"/>
          <p:cNvSpPr txBox="1">
            <a:spLocks noChangeArrowheads="1"/>
          </p:cNvSpPr>
          <p:nvPr/>
        </p:nvSpPr>
        <p:spPr bwMode="auto">
          <a:xfrm>
            <a:off x="523469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solidFill>
                  <a:srgbClr val="953735"/>
                </a:solidFill>
              </a:rPr>
              <a:t>Det</a:t>
            </a:r>
            <a:endParaRPr lang="en-US" dirty="0">
              <a:solidFill>
                <a:srgbClr val="953735"/>
              </a:solidFill>
            </a:endParaRPr>
          </a:p>
        </p:txBody>
      </p:sp>
      <p:sp>
        <p:nvSpPr>
          <p:cNvPr id="11" name="Text Box 15"/>
          <p:cNvSpPr txBox="1">
            <a:spLocks noChangeArrowheads="1"/>
          </p:cNvSpPr>
          <p:nvPr/>
        </p:nvSpPr>
        <p:spPr bwMode="auto">
          <a:xfrm>
            <a:off x="5972094" y="1966922"/>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V</a:t>
            </a:r>
          </a:p>
        </p:txBody>
      </p:sp>
      <p:sp>
        <p:nvSpPr>
          <p:cNvPr id="12" name="Line 16"/>
          <p:cNvSpPr>
            <a:spLocks noChangeShapeType="1"/>
          </p:cNvSpPr>
          <p:nvPr/>
        </p:nvSpPr>
        <p:spPr bwMode="auto">
          <a:xfrm>
            <a:off x="7599554" y="2185902"/>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0292" y="1808055"/>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4" name="Rectangle 18"/>
          <p:cNvSpPr>
            <a:spLocks noChangeArrowheads="1"/>
          </p:cNvSpPr>
          <p:nvPr/>
        </p:nvSpPr>
        <p:spPr bwMode="auto">
          <a:xfrm>
            <a:off x="4910292" y="187675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59494" y="201443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14448"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281502"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767639"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Box 26"/>
          <p:cNvSpPr txBox="1"/>
          <p:nvPr/>
        </p:nvSpPr>
        <p:spPr>
          <a:xfrm>
            <a:off x="2144465" y="3699933"/>
            <a:ext cx="2614192"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solidFill>
                  <a:srgbClr val="953735"/>
                </a:solidFill>
              </a:rPr>
              <a:t>Ø</a:t>
            </a:r>
            <a:r>
              <a:rPr lang="en-US" sz="2800" dirty="0" smtClean="0">
                <a:solidFill>
                  <a:srgbClr val="953735"/>
                </a:solidFill>
              </a:rPr>
              <a:t> </a:t>
            </a:r>
            <a:r>
              <a:rPr lang="en-US" sz="2800" dirty="0" smtClean="0"/>
              <a:t>)</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a:t>
            </a:r>
            <a:r>
              <a:rPr lang="en-US" sz="2800" dirty="0" smtClean="0"/>
              <a:t>)</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V} </a:t>
            </a:r>
            <a:r>
              <a:rPr lang="en-US" sz="2800" dirty="0" smtClean="0"/>
              <a:t>)</a:t>
            </a:r>
          </a:p>
          <a:p>
            <a:endParaRPr lang="en-US" sz="4400" dirty="0"/>
          </a:p>
        </p:txBody>
      </p:sp>
      <p:sp>
        <p:nvSpPr>
          <p:cNvPr id="28" name="TextBox 27"/>
          <p:cNvSpPr txBox="1"/>
          <p:nvPr/>
        </p:nvSpPr>
        <p:spPr>
          <a:xfrm rot="5400000">
            <a:off x="3206829" y="5528055"/>
            <a:ext cx="574246" cy="769441"/>
          </a:xfrm>
          <a:prstGeom prst="rect">
            <a:avLst/>
          </a:prstGeom>
          <a:noFill/>
        </p:spPr>
        <p:txBody>
          <a:bodyPr wrap="none" rtlCol="0">
            <a:spAutoFit/>
          </a:bodyPr>
          <a:lstStyle/>
          <a:p>
            <a:r>
              <a:rPr lang="is-IS" sz="4400" dirty="0" smtClean="0"/>
              <a:t>…</a:t>
            </a:r>
            <a:endParaRPr lang="en-US" sz="4400" dirty="0"/>
          </a:p>
        </p:txBody>
      </p:sp>
      <p:sp>
        <p:nvSpPr>
          <p:cNvPr id="31" name="TextBox 30"/>
          <p:cNvSpPr txBox="1"/>
          <p:nvPr/>
        </p:nvSpPr>
        <p:spPr>
          <a:xfrm>
            <a:off x="5174437" y="3708496"/>
            <a:ext cx="1339028" cy="2554545"/>
          </a:xfrm>
          <a:prstGeom prst="rect">
            <a:avLst/>
          </a:prstGeom>
          <a:noFill/>
          <a:ln>
            <a:noFill/>
          </a:ln>
        </p:spPr>
        <p:txBody>
          <a:bodyPr wrap="none" rtlCol="0">
            <a:spAutoFit/>
          </a:bodyPr>
          <a:lstStyle/>
          <a:p>
            <a:r>
              <a:rPr lang="en-US" sz="2800" dirty="0" smtClean="0"/>
              <a:t>a</a:t>
            </a:r>
            <a:r>
              <a:rPr lang="en-US" sz="2800" baseline="-25000" dirty="0" smtClean="0"/>
              <a:t>1</a:t>
            </a:r>
            <a:r>
              <a:rPr lang="en-US" sz="2800" dirty="0" smtClean="0"/>
              <a:t> = </a:t>
            </a:r>
            <a:r>
              <a:rPr lang="en-US" sz="2800" dirty="0" err="1" smtClean="0"/>
              <a:t>Det</a:t>
            </a:r>
            <a:endParaRPr lang="en-US" sz="2800" dirty="0" smtClean="0"/>
          </a:p>
          <a:p>
            <a:endParaRPr lang="en-US" sz="1600" dirty="0" smtClean="0"/>
          </a:p>
          <a:p>
            <a:r>
              <a:rPr lang="en-US" sz="2800" dirty="0" smtClean="0"/>
              <a:t>a</a:t>
            </a:r>
            <a:r>
              <a:rPr lang="en-US" sz="2800" baseline="-25000" dirty="0" smtClean="0"/>
              <a:t>2</a:t>
            </a:r>
            <a:r>
              <a:rPr lang="en-US" sz="2800" dirty="0" smtClean="0"/>
              <a:t> = N</a:t>
            </a:r>
          </a:p>
          <a:p>
            <a:endParaRPr lang="en-US" sz="1600" dirty="0" smtClean="0"/>
          </a:p>
          <a:p>
            <a:r>
              <a:rPr lang="en-US" sz="2800" dirty="0" smtClean="0"/>
              <a:t>a</a:t>
            </a:r>
            <a:r>
              <a:rPr lang="en-US" sz="2800" baseline="-25000" dirty="0" smtClean="0"/>
              <a:t>3</a:t>
            </a:r>
            <a:r>
              <a:rPr lang="en-US" sz="2800" dirty="0" smtClean="0"/>
              <a:t> = V</a:t>
            </a:r>
          </a:p>
          <a:p>
            <a:endParaRPr lang="en-US" sz="4400" dirty="0"/>
          </a:p>
        </p:txBody>
      </p:sp>
      <p:sp>
        <p:nvSpPr>
          <p:cNvPr id="33" name="TextBox 32"/>
          <p:cNvSpPr txBox="1"/>
          <p:nvPr/>
        </p:nvSpPr>
        <p:spPr>
          <a:xfrm rot="5400000">
            <a:off x="5506381" y="5528055"/>
            <a:ext cx="574246" cy="769441"/>
          </a:xfrm>
          <a:prstGeom prst="rect">
            <a:avLst/>
          </a:prstGeom>
          <a:noFill/>
        </p:spPr>
        <p:txBody>
          <a:bodyPr wrap="none" rtlCol="0">
            <a:spAutoFit/>
          </a:bodyPr>
          <a:lstStyle/>
          <a:p>
            <a:r>
              <a:rPr lang="is-IS" sz="4400" dirty="0" smtClean="0"/>
              <a:t>…</a:t>
            </a:r>
            <a:endParaRPr lang="en-US" sz="4400" dirty="0"/>
          </a:p>
        </p:txBody>
      </p:sp>
      <p:sp>
        <p:nvSpPr>
          <p:cNvPr id="34" name="TextBox 33"/>
          <p:cNvSpPr txBox="1"/>
          <p:nvPr/>
        </p:nvSpPr>
        <p:spPr>
          <a:xfrm>
            <a:off x="770040" y="4761449"/>
            <a:ext cx="624915" cy="523220"/>
          </a:xfrm>
          <a:prstGeom prst="rect">
            <a:avLst/>
          </a:prstGeom>
          <a:noFill/>
        </p:spPr>
        <p:txBody>
          <a:bodyPr wrap="none" rtlCol="0">
            <a:spAutoFit/>
          </a:bodyPr>
          <a:lstStyle/>
          <a:p>
            <a:r>
              <a:rPr lang="en-US" sz="2800" b="1" dirty="0" smtClean="0"/>
              <a:t>D’</a:t>
            </a:r>
            <a:r>
              <a:rPr lang="en-US" sz="2800" b="1" baseline="-25000" dirty="0"/>
              <a:t>3</a:t>
            </a:r>
          </a:p>
        </p:txBody>
      </p:sp>
      <p:sp>
        <p:nvSpPr>
          <p:cNvPr id="35" name="Left Brace 34"/>
          <p:cNvSpPr/>
          <p:nvPr/>
        </p:nvSpPr>
        <p:spPr>
          <a:xfrm>
            <a:off x="1463272" y="3843770"/>
            <a:ext cx="550333" cy="2356129"/>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7287311" y="4345950"/>
            <a:ext cx="1369711" cy="1815882"/>
          </a:xfrm>
          <a:prstGeom prst="rect">
            <a:avLst/>
          </a:prstGeom>
          <a:noFill/>
        </p:spPr>
        <p:txBody>
          <a:bodyPr wrap="none" rtlCol="0">
            <a:spAutoFit/>
          </a:bodyPr>
          <a:lstStyle/>
          <a:p>
            <a:r>
              <a:rPr lang="en-US" sz="2800" b="1" dirty="0" smtClean="0"/>
              <a:t>Train h</a:t>
            </a:r>
            <a:r>
              <a:rPr lang="en-US" sz="2800" b="1" baseline="-25000" dirty="0"/>
              <a:t>3</a:t>
            </a:r>
            <a:r>
              <a:rPr lang="en-US" sz="2800" b="1" dirty="0" smtClean="0"/>
              <a:t> </a:t>
            </a:r>
          </a:p>
          <a:p>
            <a:r>
              <a:rPr lang="en-US" sz="2800" b="1" dirty="0" smtClean="0"/>
              <a:t>on D’</a:t>
            </a:r>
            <a:r>
              <a:rPr lang="en-US" sz="2800" b="1" baseline="-25000" dirty="0" smtClean="0"/>
              <a:t>1</a:t>
            </a:r>
          </a:p>
          <a:p>
            <a:r>
              <a:rPr lang="en-US" sz="2800" b="1" dirty="0" smtClean="0"/>
              <a:t>and D’</a:t>
            </a:r>
            <a:r>
              <a:rPr lang="en-US" sz="2800" b="1" baseline="-25000" dirty="0" smtClean="0"/>
              <a:t>2</a:t>
            </a:r>
          </a:p>
          <a:p>
            <a:r>
              <a:rPr lang="en-US" sz="2800" b="1" dirty="0"/>
              <a:t>a</a:t>
            </a:r>
            <a:r>
              <a:rPr lang="en-US" sz="2800" b="1" dirty="0" smtClean="0"/>
              <a:t>nd D’</a:t>
            </a:r>
            <a:r>
              <a:rPr lang="en-US" sz="2800" b="1" baseline="-25000" dirty="0" smtClean="0"/>
              <a:t>3</a:t>
            </a:r>
            <a:endParaRPr lang="en-US" sz="2800" b="1" baseline="-25000" dirty="0"/>
          </a:p>
        </p:txBody>
      </p:sp>
      <p:sp>
        <p:nvSpPr>
          <p:cNvPr id="29" name="TextBox 28"/>
          <p:cNvSpPr txBox="1"/>
          <p:nvPr/>
        </p:nvSpPr>
        <p:spPr>
          <a:xfrm>
            <a:off x="5289039" y="6350061"/>
            <a:ext cx="3604209" cy="369332"/>
          </a:xfrm>
          <a:prstGeom prst="rect">
            <a:avLst/>
          </a:prstGeom>
          <a:noFill/>
        </p:spPr>
        <p:txBody>
          <a:bodyPr wrap="none" rtlCol="0">
            <a:spAutoFit/>
          </a:bodyPr>
          <a:lstStyle/>
          <a:p>
            <a:r>
              <a:rPr lang="en-US" dirty="0" smtClean="0"/>
              <a:t>[</a:t>
            </a:r>
            <a:r>
              <a:rPr lang="en-US" dirty="0" err="1" smtClean="0"/>
              <a:t>Stephane</a:t>
            </a:r>
            <a:r>
              <a:rPr lang="en-US" dirty="0" smtClean="0"/>
              <a:t> Ross et al., AISTATS 2011]</a:t>
            </a:r>
            <a:endParaRPr lang="en-US" dirty="0"/>
          </a:p>
        </p:txBody>
      </p:sp>
    </p:spTree>
    <p:extLst>
      <p:ext uri="{BB962C8B-B14F-4D97-AF65-F5344CB8AC3E}">
        <p14:creationId xmlns:p14="http://schemas.microsoft.com/office/powerpoint/2010/main" val="3983442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dissolve">
                                      <p:cBhvr>
                                        <p:cTn id="16" dur="500"/>
                                        <p:tgtEl>
                                          <p:spTgt spid="27">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dissolve">
                                      <p:cBhvr>
                                        <p:cTn id="28" dur="500"/>
                                        <p:tgtEl>
                                          <p:spTgt spid="27">
                                            <p:txEl>
                                              <p:pRg st="4" end="4"/>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dissolv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500"/>
                                        <p:tgtEl>
                                          <p:spTgt spid="3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8" grpId="0"/>
      <p:bldP spid="31" grpId="0"/>
      <p:bldP spid="33" grpId="0"/>
      <p:bldP spid="34" grpId="0"/>
      <p:bldP spid="35"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457200" y="1082700"/>
            <a:ext cx="8229600" cy="5648299"/>
          </a:xfrm>
        </p:spPr>
        <p:txBody>
          <a:bodyPr>
            <a:normAutofit/>
          </a:bodyPr>
          <a:lstStyle/>
          <a:p>
            <a:pPr eaLnBrk="1" hangingPunct="1"/>
            <a:r>
              <a:rPr lang="en-US" sz="2800" dirty="0">
                <a:latin typeface="Calibri"/>
                <a:cs typeface="Calibri"/>
              </a:rPr>
              <a:t>Find function from input space </a:t>
            </a:r>
            <a:r>
              <a:rPr lang="en-US" sz="2800" i="1" dirty="0">
                <a:latin typeface="Calibri"/>
                <a:cs typeface="Calibri"/>
              </a:rPr>
              <a:t>X</a:t>
            </a:r>
            <a:r>
              <a:rPr lang="en-US" sz="2800" dirty="0">
                <a:latin typeface="Calibri"/>
                <a:cs typeface="Calibri"/>
              </a:rPr>
              <a:t> to </a:t>
            </a:r>
            <a:r>
              <a:rPr lang="en-US" sz="2800" dirty="0" smtClean="0">
                <a:latin typeface="Calibri"/>
                <a:cs typeface="Calibri"/>
              </a:rPr>
              <a:t>output </a:t>
            </a:r>
            <a:r>
              <a:rPr lang="en-US" sz="2800" dirty="0">
                <a:latin typeface="Calibri"/>
                <a:cs typeface="Calibri"/>
              </a:rPr>
              <a:t>space </a:t>
            </a:r>
            <a:r>
              <a:rPr lang="en-US" sz="2800" i="1" dirty="0">
                <a:latin typeface="Calibri"/>
                <a:cs typeface="Calibri"/>
              </a:rPr>
              <a:t>Y</a:t>
            </a:r>
            <a:r>
              <a:rPr lang="en-US" sz="2800" dirty="0">
                <a:latin typeface="Calibri"/>
                <a:cs typeface="Calibri"/>
              </a:rPr>
              <a:t> </a:t>
            </a:r>
            <a:br>
              <a:rPr lang="en-US" sz="2800" dirty="0">
                <a:latin typeface="Calibri"/>
                <a:cs typeface="Calibri"/>
              </a:rPr>
            </a:br>
            <a:endParaRPr lang="en-US" sz="2800" dirty="0">
              <a:latin typeface="Calibri"/>
              <a:cs typeface="Calibri"/>
            </a:endParaRPr>
          </a:p>
          <a:p>
            <a:pPr eaLnBrk="1" hangingPunct="1">
              <a:buFontTx/>
              <a:buNone/>
            </a:pPr>
            <a:r>
              <a:rPr lang="en-US" sz="2800" dirty="0">
                <a:latin typeface="Calibri"/>
                <a:cs typeface="Calibri"/>
              </a:rPr>
              <a:t/>
            </a:r>
            <a:br>
              <a:rPr lang="en-US" sz="2800" dirty="0">
                <a:latin typeface="Calibri"/>
                <a:cs typeface="Calibri"/>
              </a:rPr>
            </a:br>
            <a:r>
              <a:rPr lang="en-US" sz="2800" dirty="0">
                <a:latin typeface="Calibri"/>
                <a:cs typeface="Calibri"/>
              </a:rPr>
              <a:t>such that the prediction error is low</a:t>
            </a:r>
            <a:r>
              <a:rPr lang="en-US" sz="2800" dirty="0" smtClean="0">
                <a:latin typeface="Calibri"/>
                <a:cs typeface="Calibri"/>
              </a:rPr>
              <a:t>.</a:t>
            </a:r>
          </a:p>
          <a:p>
            <a:pPr eaLnBrk="1" hangingPunct="1">
              <a:buFontTx/>
              <a:buNone/>
            </a:pPr>
            <a:endParaRPr lang="en-US" sz="2800" dirty="0" smtClean="0">
              <a:latin typeface="Calibri"/>
              <a:cs typeface="Calibri"/>
            </a:endParaRPr>
          </a:p>
          <a:p>
            <a:pPr eaLnBrk="1" hangingPunct="1">
              <a:buFontTx/>
              <a:buNone/>
            </a:pPr>
            <a:endParaRPr lang="en-US" sz="2800" dirty="0">
              <a:latin typeface="Calibri"/>
              <a:cs typeface="Calibri"/>
            </a:endParaRPr>
          </a:p>
          <a:p>
            <a:pPr eaLnBrk="1" hangingPunct="1">
              <a:buFontTx/>
              <a:buNone/>
            </a:pPr>
            <a:endParaRPr lang="en-US" sz="2800" dirty="0" smtClean="0">
              <a:latin typeface="Calibri"/>
              <a:cs typeface="Calibri"/>
            </a:endParaRPr>
          </a:p>
          <a:p>
            <a:pPr eaLnBrk="1" hangingPunct="1">
              <a:buFontTx/>
              <a:buNone/>
            </a:pPr>
            <a:endParaRPr lang="en-US" sz="2800" dirty="0">
              <a:latin typeface="Calibri"/>
              <a:cs typeface="Calibri"/>
            </a:endParaRPr>
          </a:p>
          <a:p>
            <a:pPr eaLnBrk="1" hangingPunct="1">
              <a:buFontTx/>
              <a:buNone/>
            </a:pPr>
            <a:endParaRPr lang="en-US" sz="2800" dirty="0" smtClean="0">
              <a:latin typeface="Calibri"/>
              <a:cs typeface="Calibri"/>
            </a:endParaRPr>
          </a:p>
          <a:p>
            <a:pPr eaLnBrk="1" hangingPunct="1">
              <a:buFontTx/>
              <a:buNone/>
            </a:pPr>
            <a:endParaRPr lang="en-US" sz="2800" dirty="0" smtClean="0">
              <a:latin typeface="Calibri"/>
              <a:cs typeface="Calibri"/>
            </a:endParaRPr>
          </a:p>
          <a:p>
            <a:pPr eaLnBrk="1" hangingPunct="1">
              <a:buFontTx/>
              <a:buNone/>
            </a:pPr>
            <a:r>
              <a:rPr lang="en-US" sz="2400" dirty="0" smtClean="0">
                <a:latin typeface="Calibri"/>
                <a:cs typeface="Calibri"/>
              </a:rPr>
              <a:t>     (typically Y is “simple”)</a:t>
            </a:r>
            <a:endParaRPr lang="en-US" sz="2400" dirty="0">
              <a:latin typeface="Calibri"/>
              <a:cs typeface="Calibri"/>
            </a:endParaRPr>
          </a:p>
          <a:p>
            <a:pPr eaLnBrk="1" hangingPunct="1">
              <a:buFontTx/>
              <a:buNone/>
            </a:pPr>
            <a:endParaRPr lang="en-US" sz="2400" dirty="0">
              <a:latin typeface="Arial" charset="0"/>
            </a:endParaRPr>
          </a:p>
          <a:p>
            <a:pPr eaLnBrk="1" hangingPunct="1"/>
            <a:endParaRPr lang="en-US" sz="2400" dirty="0">
              <a:latin typeface="Arial" charset="0"/>
            </a:endParaRPr>
          </a:p>
        </p:txBody>
      </p:sp>
      <p:pic>
        <p:nvPicPr>
          <p:cNvPr id="15364" name="Picture 4" descr="txp_fig"/>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892678" y="1877845"/>
            <a:ext cx="3269205" cy="43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058863" y="3136922"/>
            <a:ext cx="6315075" cy="1738312"/>
            <a:chOff x="730" y="2979"/>
            <a:chExt cx="3978" cy="1095"/>
          </a:xfrm>
        </p:grpSpPr>
        <p:grpSp>
          <p:nvGrpSpPr>
            <p:cNvPr id="15388" name="Group 6"/>
            <p:cNvGrpSpPr>
              <a:grpSpLocks/>
            </p:cNvGrpSpPr>
            <p:nvPr/>
          </p:nvGrpSpPr>
          <p:grpSpPr bwMode="auto">
            <a:xfrm>
              <a:off x="730" y="2979"/>
              <a:ext cx="2448" cy="1095"/>
              <a:chOff x="263" y="3168"/>
              <a:chExt cx="2448" cy="1095"/>
            </a:xfrm>
          </p:grpSpPr>
          <p:sp>
            <p:nvSpPr>
              <p:cNvPr id="15395" name="Rectangle 7"/>
              <p:cNvSpPr>
                <a:spLocks noChangeArrowheads="1"/>
              </p:cNvSpPr>
              <p:nvPr/>
            </p:nvSpPr>
            <p:spPr bwMode="auto">
              <a:xfrm>
                <a:off x="263" y="3216"/>
                <a:ext cx="2448" cy="1047"/>
              </a:xfrm>
              <a:prstGeom prst="rect">
                <a:avLst/>
              </a:prstGeom>
              <a:solidFill>
                <a:schemeClr val="bg1"/>
              </a:solidFill>
              <a:ln w="9525">
                <a:solidFill>
                  <a:schemeClr val="tx1"/>
                </a:solidFill>
                <a:miter lim="800000"/>
                <a:headEnd/>
                <a:tailEnd/>
              </a:ln>
            </p:spPr>
            <p:txBody>
              <a:bodyPr wrap="none" anchor="ctr"/>
              <a:lstStyle/>
              <a:p>
                <a:endParaRPr lang="en-US">
                  <a:solidFill>
                    <a:srgbClr val="FF0000"/>
                  </a:solidFill>
                </a:endParaRPr>
              </a:p>
            </p:txBody>
          </p:sp>
          <p:sp>
            <p:nvSpPr>
              <p:cNvPr id="15396" name="Text Box 8"/>
              <p:cNvSpPr txBox="1">
                <a:spLocks noChangeArrowheads="1"/>
              </p:cNvSpPr>
              <p:nvPr/>
            </p:nvSpPr>
            <p:spPr bwMode="auto">
              <a:xfrm>
                <a:off x="551" y="3357"/>
                <a:ext cx="198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Microsoft announced today that they acquired Apple for the amount equal to the gross national product of Switzerland. Microsoft officials stated that they first wanted to buy Switzerland, but eventually were turned off by the mountains and the snowy winters…</a:t>
                </a:r>
              </a:p>
            </p:txBody>
          </p:sp>
          <p:sp>
            <p:nvSpPr>
              <p:cNvPr id="15397" name="Text Box 9"/>
              <p:cNvSpPr txBox="1">
                <a:spLocks noChangeArrowheads="1"/>
              </p:cNvSpPr>
              <p:nvPr/>
            </p:nvSpPr>
            <p:spPr bwMode="auto">
              <a:xfrm>
                <a:off x="263" y="316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15398" name="Rectangle 10"/>
              <p:cNvSpPr>
                <a:spLocks noChangeArrowheads="1"/>
              </p:cNvSpPr>
              <p:nvPr/>
            </p:nvSpPr>
            <p:spPr bwMode="auto">
              <a:xfrm>
                <a:off x="263" y="3216"/>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389" name="Line 11"/>
            <p:cNvSpPr>
              <a:spLocks noChangeShapeType="1"/>
            </p:cNvSpPr>
            <p:nvPr/>
          </p:nvSpPr>
          <p:spPr bwMode="auto">
            <a:xfrm rot="16200000" flipH="1">
              <a:off x="3611" y="3190"/>
              <a:ext cx="0" cy="66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5390" name="Group 12"/>
            <p:cNvGrpSpPr>
              <a:grpSpLocks/>
            </p:cNvGrpSpPr>
            <p:nvPr/>
          </p:nvGrpSpPr>
          <p:grpSpPr bwMode="auto">
            <a:xfrm>
              <a:off x="4026" y="3285"/>
              <a:ext cx="682" cy="490"/>
              <a:chOff x="3867" y="3176"/>
              <a:chExt cx="682" cy="490"/>
            </a:xfrm>
          </p:grpSpPr>
          <p:sp>
            <p:nvSpPr>
              <p:cNvPr id="15391" name="Rectangle 13"/>
              <p:cNvSpPr>
                <a:spLocks noChangeArrowheads="1"/>
              </p:cNvSpPr>
              <p:nvPr/>
            </p:nvSpPr>
            <p:spPr bwMode="auto">
              <a:xfrm>
                <a:off x="3867" y="3224"/>
                <a:ext cx="682" cy="44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92" name="Text Box 14"/>
              <p:cNvSpPr txBox="1">
                <a:spLocks noChangeArrowheads="1"/>
              </p:cNvSpPr>
              <p:nvPr/>
            </p:nvSpPr>
            <p:spPr bwMode="auto">
              <a:xfrm>
                <a:off x="3867" y="317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y</a:t>
                </a:r>
              </a:p>
            </p:txBody>
          </p:sp>
          <p:sp>
            <p:nvSpPr>
              <p:cNvPr id="15393" name="Rectangle 15"/>
              <p:cNvSpPr>
                <a:spLocks noChangeArrowheads="1"/>
              </p:cNvSpPr>
              <p:nvPr/>
            </p:nvSpPr>
            <p:spPr bwMode="auto">
              <a:xfrm>
                <a:off x="3867" y="3224"/>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94" name="Text Box 16"/>
              <p:cNvSpPr txBox="1">
                <a:spLocks noChangeArrowheads="1"/>
              </p:cNvSpPr>
              <p:nvPr/>
            </p:nvSpPr>
            <p:spPr bwMode="auto">
              <a:xfrm>
                <a:off x="4192" y="3282"/>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1</a:t>
                </a:r>
              </a:p>
            </p:txBody>
          </p:sp>
        </p:grpSp>
      </p:grpSp>
      <p:grpSp>
        <p:nvGrpSpPr>
          <p:cNvPr id="5" name="Group 17"/>
          <p:cNvGrpSpPr>
            <a:grpSpLocks/>
          </p:cNvGrpSpPr>
          <p:nvPr/>
        </p:nvGrpSpPr>
        <p:grpSpPr bwMode="auto">
          <a:xfrm>
            <a:off x="1371600" y="3584406"/>
            <a:ext cx="6315075" cy="1738313"/>
            <a:chOff x="730" y="2979"/>
            <a:chExt cx="3978" cy="1095"/>
          </a:xfrm>
        </p:grpSpPr>
        <p:grpSp>
          <p:nvGrpSpPr>
            <p:cNvPr id="15377" name="Group 18"/>
            <p:cNvGrpSpPr>
              <a:grpSpLocks/>
            </p:cNvGrpSpPr>
            <p:nvPr/>
          </p:nvGrpSpPr>
          <p:grpSpPr bwMode="auto">
            <a:xfrm>
              <a:off x="730" y="2979"/>
              <a:ext cx="2448" cy="1095"/>
              <a:chOff x="263" y="3168"/>
              <a:chExt cx="2448" cy="1095"/>
            </a:xfrm>
          </p:grpSpPr>
          <p:sp>
            <p:nvSpPr>
              <p:cNvPr id="15384" name="Rectangle 19"/>
              <p:cNvSpPr>
                <a:spLocks noChangeArrowheads="1"/>
              </p:cNvSpPr>
              <p:nvPr/>
            </p:nvSpPr>
            <p:spPr bwMode="auto">
              <a:xfrm>
                <a:off x="263" y="3216"/>
                <a:ext cx="2448" cy="1047"/>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85" name="Text Box 20"/>
              <p:cNvSpPr txBox="1">
                <a:spLocks noChangeArrowheads="1"/>
              </p:cNvSpPr>
              <p:nvPr/>
            </p:nvSpPr>
            <p:spPr bwMode="auto">
              <a:xfrm>
                <a:off x="551" y="3357"/>
                <a:ext cx="1983"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just" eaLnBrk="1" hangingPunct="1"/>
                <a:r>
                  <a:rPr lang="en-US" sz="1200"/>
                  <a:t>GATACAACCTATCCCCGTATATATATTCTATGGGTATAGTATTAAATCAATACAACCTATCCCCGTATATATATTCTATGGGTATAGTATTAAATCAATACAACCTATCCCCGTATATATATTCTATGGGTATAGTATTAAATCAGATACAACCTATCCCCGTATATATATTCTATGGGTATAGTATTAAATCACATTTA</a:t>
                </a:r>
              </a:p>
            </p:txBody>
          </p:sp>
          <p:sp>
            <p:nvSpPr>
              <p:cNvPr id="15386" name="Text Box 21"/>
              <p:cNvSpPr txBox="1">
                <a:spLocks noChangeArrowheads="1"/>
              </p:cNvSpPr>
              <p:nvPr/>
            </p:nvSpPr>
            <p:spPr bwMode="auto">
              <a:xfrm>
                <a:off x="263" y="316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15387" name="Rectangle 22"/>
              <p:cNvSpPr>
                <a:spLocks noChangeArrowheads="1"/>
              </p:cNvSpPr>
              <p:nvPr/>
            </p:nvSpPr>
            <p:spPr bwMode="auto">
              <a:xfrm>
                <a:off x="263" y="3216"/>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378" name="Line 23"/>
            <p:cNvSpPr>
              <a:spLocks noChangeShapeType="1"/>
            </p:cNvSpPr>
            <p:nvPr/>
          </p:nvSpPr>
          <p:spPr bwMode="auto">
            <a:xfrm rot="16200000" flipH="1">
              <a:off x="3611" y="3190"/>
              <a:ext cx="0" cy="66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5379" name="Group 24"/>
            <p:cNvGrpSpPr>
              <a:grpSpLocks/>
            </p:cNvGrpSpPr>
            <p:nvPr/>
          </p:nvGrpSpPr>
          <p:grpSpPr bwMode="auto">
            <a:xfrm>
              <a:off x="4026" y="3285"/>
              <a:ext cx="682" cy="490"/>
              <a:chOff x="3867" y="3176"/>
              <a:chExt cx="682" cy="490"/>
            </a:xfrm>
          </p:grpSpPr>
          <p:sp>
            <p:nvSpPr>
              <p:cNvPr id="15380" name="Rectangle 25"/>
              <p:cNvSpPr>
                <a:spLocks noChangeArrowheads="1"/>
              </p:cNvSpPr>
              <p:nvPr/>
            </p:nvSpPr>
            <p:spPr bwMode="auto">
              <a:xfrm>
                <a:off x="3867" y="3224"/>
                <a:ext cx="682" cy="44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81" name="Text Box 26"/>
              <p:cNvSpPr txBox="1">
                <a:spLocks noChangeArrowheads="1"/>
              </p:cNvSpPr>
              <p:nvPr/>
            </p:nvSpPr>
            <p:spPr bwMode="auto">
              <a:xfrm>
                <a:off x="3867" y="317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y</a:t>
                </a:r>
              </a:p>
            </p:txBody>
          </p:sp>
          <p:sp>
            <p:nvSpPr>
              <p:cNvPr id="15382" name="Rectangle 27"/>
              <p:cNvSpPr>
                <a:spLocks noChangeArrowheads="1"/>
              </p:cNvSpPr>
              <p:nvPr/>
            </p:nvSpPr>
            <p:spPr bwMode="auto">
              <a:xfrm>
                <a:off x="3867" y="3224"/>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83" name="Text Box 28"/>
              <p:cNvSpPr txBox="1">
                <a:spLocks noChangeArrowheads="1"/>
              </p:cNvSpPr>
              <p:nvPr/>
            </p:nvSpPr>
            <p:spPr bwMode="auto">
              <a:xfrm>
                <a:off x="4192" y="3282"/>
                <a:ext cx="2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-1</a:t>
                </a:r>
              </a:p>
            </p:txBody>
          </p:sp>
        </p:grpSp>
      </p:grpSp>
      <p:grpSp>
        <p:nvGrpSpPr>
          <p:cNvPr id="8" name="Group 39"/>
          <p:cNvGrpSpPr>
            <a:grpSpLocks/>
          </p:cNvGrpSpPr>
          <p:nvPr/>
        </p:nvGrpSpPr>
        <p:grpSpPr bwMode="auto">
          <a:xfrm>
            <a:off x="1676400" y="3992351"/>
            <a:ext cx="6315075" cy="1873250"/>
            <a:chOff x="637" y="2208"/>
            <a:chExt cx="3978" cy="1180"/>
          </a:xfrm>
        </p:grpSpPr>
        <p:sp>
          <p:nvSpPr>
            <p:cNvPr id="15368" name="Rectangle 40"/>
            <p:cNvSpPr>
              <a:spLocks noChangeArrowheads="1"/>
            </p:cNvSpPr>
            <p:nvPr/>
          </p:nvSpPr>
          <p:spPr bwMode="auto">
            <a:xfrm>
              <a:off x="637" y="2295"/>
              <a:ext cx="2448" cy="1047"/>
            </a:xfrm>
            <a:prstGeom prst="rect">
              <a:avLst/>
            </a:prstGeom>
            <a:solidFill>
              <a:schemeClr val="bg1"/>
            </a:solidFill>
            <a:ln w="9525">
              <a:solidFill>
                <a:schemeClr val="tx1"/>
              </a:solidFill>
              <a:miter lim="800000"/>
              <a:headEnd/>
              <a:tailEnd/>
            </a:ln>
          </p:spPr>
          <p:txBody>
            <a:bodyPr wrap="none" anchor="ctr"/>
            <a:lstStyle/>
            <a:p>
              <a:pPr algn="ctr"/>
              <a:endParaRPr lang="en-US"/>
            </a:p>
          </p:txBody>
        </p:sp>
        <p:pic>
          <p:nvPicPr>
            <p:cNvPr id="15369" name="Picture 41" descr="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2208"/>
              <a:ext cx="2256"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42"/>
            <p:cNvSpPr txBox="1">
              <a:spLocks noChangeArrowheads="1"/>
            </p:cNvSpPr>
            <p:nvPr/>
          </p:nvSpPr>
          <p:spPr bwMode="auto">
            <a:xfrm>
              <a:off x="637" y="2247"/>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15371" name="Rectangle 43"/>
            <p:cNvSpPr>
              <a:spLocks noChangeArrowheads="1"/>
            </p:cNvSpPr>
            <p:nvPr/>
          </p:nvSpPr>
          <p:spPr bwMode="auto">
            <a:xfrm>
              <a:off x="637" y="2295"/>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2" name="Line 44"/>
            <p:cNvSpPr>
              <a:spLocks noChangeShapeType="1"/>
            </p:cNvSpPr>
            <p:nvPr/>
          </p:nvSpPr>
          <p:spPr bwMode="auto">
            <a:xfrm rot="16200000" flipH="1">
              <a:off x="3518" y="2458"/>
              <a:ext cx="0" cy="66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3" name="Rectangle 45"/>
            <p:cNvSpPr>
              <a:spLocks noChangeArrowheads="1"/>
            </p:cNvSpPr>
            <p:nvPr/>
          </p:nvSpPr>
          <p:spPr bwMode="auto">
            <a:xfrm>
              <a:off x="3933" y="2601"/>
              <a:ext cx="682" cy="44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74" name="Text Box 46"/>
            <p:cNvSpPr txBox="1">
              <a:spLocks noChangeArrowheads="1"/>
            </p:cNvSpPr>
            <p:nvPr/>
          </p:nvSpPr>
          <p:spPr bwMode="auto">
            <a:xfrm>
              <a:off x="3933" y="2553"/>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y</a:t>
              </a:r>
            </a:p>
          </p:txBody>
        </p:sp>
        <p:sp>
          <p:nvSpPr>
            <p:cNvPr id="15375" name="Rectangle 47"/>
            <p:cNvSpPr>
              <a:spLocks noChangeArrowheads="1"/>
            </p:cNvSpPr>
            <p:nvPr/>
          </p:nvSpPr>
          <p:spPr bwMode="auto">
            <a:xfrm>
              <a:off x="3933" y="260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6" name="Text Box 48"/>
            <p:cNvSpPr txBox="1">
              <a:spLocks noChangeArrowheads="1"/>
            </p:cNvSpPr>
            <p:nvPr/>
          </p:nvSpPr>
          <p:spPr bwMode="auto">
            <a:xfrm>
              <a:off x="4163" y="2659"/>
              <a:ext cx="3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7.3</a:t>
              </a:r>
            </a:p>
          </p:txBody>
        </p:sp>
      </p:grpSp>
      <p:sp>
        <p:nvSpPr>
          <p:cNvPr id="40" name="TextBox 39"/>
          <p:cNvSpPr txBox="1"/>
          <p:nvPr/>
        </p:nvSpPr>
        <p:spPr>
          <a:xfrm>
            <a:off x="4896310" y="264162"/>
            <a:ext cx="3993176" cy="646331"/>
          </a:xfrm>
          <a:prstGeom prst="rect">
            <a:avLst/>
          </a:prstGeom>
          <a:noFill/>
        </p:spPr>
        <p:txBody>
          <a:bodyPr wrap="none" rtlCol="0">
            <a:spAutoFit/>
          </a:bodyPr>
          <a:lstStyle/>
          <a:p>
            <a:pPr algn="r"/>
            <a:r>
              <a:rPr lang="en-US" sz="3600" b="1" dirty="0" smtClean="0">
                <a:solidFill>
                  <a:srgbClr val="4F81BD"/>
                </a:solidFill>
                <a:latin typeface="+mj-lt"/>
                <a:cs typeface="Trebuchet MS"/>
              </a:rPr>
              <a:t>Standard Prediction</a:t>
            </a:r>
            <a:endParaRPr lang="en-US" sz="3600" b="1" dirty="0">
              <a:solidFill>
                <a:srgbClr val="4F81BD"/>
              </a:solidFill>
              <a:latin typeface="+mj-lt"/>
              <a:cs typeface="Trebuchet MS"/>
            </a:endParaRPr>
          </a:p>
        </p:txBody>
      </p:sp>
    </p:spTree>
    <p:extLst>
      <p:ext uri="{BB962C8B-B14F-4D97-AF65-F5344CB8AC3E}">
        <p14:creationId xmlns:p14="http://schemas.microsoft.com/office/powerpoint/2010/main" val="1798763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5363">
                                            <p:txEl>
                                              <p:pRg st="8" end="8"/>
                                            </p:txEl>
                                          </p:spTgt>
                                        </p:tgtEl>
                                        <p:attrNameLst>
                                          <p:attrName>style.visibility</p:attrName>
                                        </p:attrNameLst>
                                      </p:cBhvr>
                                      <p:to>
                                        <p:strVal val="visible"/>
                                      </p:to>
                                    </p:set>
                                    <p:animEffect transition="in" filter="dissolve">
                                      <p:cBhvr>
                                        <p:cTn id="25" dur="500"/>
                                        <p:tgtEl>
                                          <p:spTgt spid="153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Learning Reduction</a:t>
            </a:r>
            <a:endParaRPr lang="en-US" dirty="0"/>
          </a:p>
        </p:txBody>
      </p:sp>
      <p:sp>
        <p:nvSpPr>
          <p:cNvPr id="3" name="Content Placeholder 2"/>
          <p:cNvSpPr>
            <a:spLocks noGrp="1"/>
          </p:cNvSpPr>
          <p:nvPr>
            <p:ph idx="1"/>
          </p:nvPr>
        </p:nvSpPr>
        <p:spPr/>
        <p:txBody>
          <a:bodyPr>
            <a:normAutofit/>
          </a:bodyPr>
          <a:lstStyle/>
          <a:p>
            <a:r>
              <a:rPr lang="en-US" dirty="0" smtClean="0"/>
              <a:t>Collect sequence of datasets D’</a:t>
            </a:r>
            <a:r>
              <a:rPr lang="en-US" baseline="-25000" dirty="0" smtClean="0"/>
              <a:t>1</a:t>
            </a:r>
            <a:r>
              <a:rPr lang="en-US" dirty="0" smtClean="0"/>
              <a:t>,</a:t>
            </a:r>
            <a:r>
              <a:rPr lang="is-IS" dirty="0" smtClean="0"/>
              <a:t>…,D’</a:t>
            </a:r>
            <a:r>
              <a:rPr lang="is-IS" baseline="-25000" dirty="0" smtClean="0"/>
              <a:t>M</a:t>
            </a:r>
          </a:p>
          <a:p>
            <a:endParaRPr lang="is-IS" sz="1000" dirty="0"/>
          </a:p>
          <a:p>
            <a:r>
              <a:rPr lang="is-IS" dirty="0" smtClean="0"/>
              <a:t>Minimize sequence of loss functions C’</a:t>
            </a:r>
            <a:r>
              <a:rPr lang="is-IS" baseline="-25000" dirty="0" smtClean="0"/>
              <a:t>1</a:t>
            </a:r>
            <a:r>
              <a:rPr lang="is-IS" dirty="0" smtClean="0"/>
              <a:t>,...,C’</a:t>
            </a:r>
            <a:r>
              <a:rPr lang="is-IS" baseline="-25000" dirty="0" smtClean="0"/>
              <a:t>M</a:t>
            </a:r>
          </a:p>
          <a:p>
            <a:endParaRPr lang="is-IS" sz="1000" dirty="0"/>
          </a:p>
          <a:p>
            <a:r>
              <a:rPr lang="is-IS" b="1" dirty="0" smtClean="0"/>
              <a:t>Goal:</a:t>
            </a:r>
            <a:r>
              <a:rPr lang="is-IS" dirty="0" smtClean="0"/>
              <a:t> Find h to minimize C’</a:t>
            </a:r>
            <a:r>
              <a:rPr lang="is-IS" baseline="-25000" dirty="0" smtClean="0"/>
              <a:t>1</a:t>
            </a:r>
            <a:r>
              <a:rPr lang="is-IS" dirty="0" smtClean="0"/>
              <a:t>,...,C’</a:t>
            </a:r>
            <a:r>
              <a:rPr lang="is-IS" baseline="-25000" dirty="0" smtClean="0"/>
              <a:t>M</a:t>
            </a:r>
          </a:p>
          <a:p>
            <a:endParaRPr lang="is-IS" sz="1000" baseline="-25000" dirty="0" smtClean="0"/>
          </a:p>
          <a:p>
            <a:r>
              <a:rPr lang="en-US" b="1" dirty="0" smtClean="0"/>
              <a:t>Efficient convergence via online learning!</a:t>
            </a:r>
          </a:p>
          <a:p>
            <a:pPr lvl="1"/>
            <a:r>
              <a:rPr lang="en-US" dirty="0" smtClean="0"/>
              <a:t>FTL w/ ERM, Hedge, OGD, </a:t>
            </a:r>
            <a:r>
              <a:rPr lang="en-US" dirty="0" err="1" smtClean="0"/>
              <a:t>etc</a:t>
            </a:r>
            <a:r>
              <a:rPr lang="is-IS" dirty="0" smtClean="0"/>
              <a:t>…</a:t>
            </a:r>
            <a:endParaRPr lang="en-US" dirty="0" smtClean="0"/>
          </a:p>
          <a:p>
            <a:pPr lvl="1"/>
            <a:r>
              <a:rPr lang="en-US" dirty="0" smtClean="0"/>
              <a:t>Converge to O(1/</a:t>
            </a:r>
            <a:r>
              <a:rPr lang="en-US" dirty="0" err="1" smtClean="0"/>
              <a:t>sqrt</a:t>
            </a:r>
            <a:r>
              <a:rPr lang="en-US" dirty="0" smtClean="0"/>
              <a:t>(M)) near-optimal h</a:t>
            </a:r>
          </a:p>
          <a:p>
            <a:pPr lvl="1"/>
            <a:r>
              <a:rPr lang="en-US" b="1" dirty="0" smtClean="0">
                <a:solidFill>
                  <a:srgbClr val="953735"/>
                </a:solidFill>
              </a:rPr>
              <a:t>Can lift 0/1 error </a:t>
            </a:r>
            <a:r>
              <a:rPr lang="is-IS" b="1" dirty="0" smtClean="0">
                <a:solidFill>
                  <a:srgbClr val="953735"/>
                </a:solidFill>
              </a:rPr>
              <a:t>to Hamming Loss</a:t>
            </a:r>
            <a:endParaRPr lang="en-US" b="1" dirty="0" smtClean="0">
              <a:solidFill>
                <a:srgbClr val="953735"/>
              </a:solidFill>
            </a:endParaRPr>
          </a:p>
        </p:txBody>
      </p:sp>
      <p:sp>
        <p:nvSpPr>
          <p:cNvPr id="4" name="TextBox 3"/>
          <p:cNvSpPr txBox="1"/>
          <p:nvPr/>
        </p:nvSpPr>
        <p:spPr>
          <a:xfrm>
            <a:off x="5289039" y="6350061"/>
            <a:ext cx="3604209" cy="369332"/>
          </a:xfrm>
          <a:prstGeom prst="rect">
            <a:avLst/>
          </a:prstGeom>
          <a:noFill/>
        </p:spPr>
        <p:txBody>
          <a:bodyPr wrap="none" rtlCol="0">
            <a:spAutoFit/>
          </a:bodyPr>
          <a:lstStyle/>
          <a:p>
            <a:r>
              <a:rPr lang="en-US" dirty="0" smtClean="0"/>
              <a:t>[</a:t>
            </a:r>
            <a:r>
              <a:rPr lang="en-US" dirty="0" err="1" smtClean="0"/>
              <a:t>Stephane</a:t>
            </a:r>
            <a:r>
              <a:rPr lang="en-US" dirty="0" smtClean="0"/>
              <a:t> Ross et al., AISTATS 2011]</a:t>
            </a:r>
            <a:endParaRPr lang="en-US" dirty="0"/>
          </a:p>
        </p:txBody>
      </p:sp>
    </p:spTree>
    <p:extLst>
      <p:ext uri="{BB962C8B-B14F-4D97-AF65-F5344CB8AC3E}">
        <p14:creationId xmlns:p14="http://schemas.microsoft.com/office/powerpoint/2010/main" val="2720791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dissolve">
                                      <p:cBhvr>
                                        <p:cTn id="10" dur="500"/>
                                        <p:tgtEl>
                                          <p:spTgt spid="3">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dissolv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dissolve">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Sequential Learning </a:t>
            </a:r>
            <a:r>
              <a:rPr lang="en-US" dirty="0" smtClean="0"/>
              <a:t>Reductions</a:t>
            </a:r>
            <a:br>
              <a:rPr lang="en-US" dirty="0" smtClean="0"/>
            </a:br>
            <a:r>
              <a:rPr lang="en-US" sz="3600" b="1" dirty="0" smtClean="0">
                <a:solidFill>
                  <a:schemeClr val="accent2">
                    <a:lumMod val="75000"/>
                  </a:schemeClr>
                </a:solidFill>
              </a:rPr>
              <a:t>(Generic Framework)</a:t>
            </a:r>
            <a:endParaRPr lang="en-US" sz="3600" b="1" dirty="0">
              <a:solidFill>
                <a:schemeClr val="accent2">
                  <a:lumMod val="75000"/>
                </a:schemeClr>
              </a:solidFill>
            </a:endParaRPr>
          </a:p>
        </p:txBody>
      </p:sp>
      <p:sp>
        <p:nvSpPr>
          <p:cNvPr id="3" name="Content Placeholder 2"/>
          <p:cNvSpPr>
            <a:spLocks noGrp="1"/>
          </p:cNvSpPr>
          <p:nvPr>
            <p:ph idx="1"/>
          </p:nvPr>
        </p:nvSpPr>
        <p:spPr/>
        <p:txBody>
          <a:bodyPr>
            <a:normAutofit/>
          </a:bodyPr>
          <a:lstStyle/>
          <a:p>
            <a:r>
              <a:rPr lang="en-US" dirty="0" smtClean="0"/>
              <a:t>Rollout </a:t>
            </a:r>
            <a:r>
              <a:rPr lang="en-US" dirty="0" err="1" smtClean="0"/>
              <a:t>h</a:t>
            </a:r>
            <a:r>
              <a:rPr lang="en-US" baseline="-25000" dirty="0" err="1" smtClean="0"/>
              <a:t>m</a:t>
            </a:r>
            <a:r>
              <a:rPr lang="en-US" dirty="0" smtClean="0"/>
              <a:t>, collect D’</a:t>
            </a:r>
            <a:r>
              <a:rPr lang="en-US" baseline="-25000" dirty="0" smtClean="0"/>
              <a:t>m+1</a:t>
            </a:r>
          </a:p>
          <a:p>
            <a:endParaRPr lang="en-US" sz="1000" dirty="0" smtClean="0"/>
          </a:p>
          <a:p>
            <a:r>
              <a:rPr lang="en-US" b="1" dirty="0" smtClean="0">
                <a:solidFill>
                  <a:schemeClr val="accent3">
                    <a:lumMod val="50000"/>
                  </a:schemeClr>
                </a:solidFill>
              </a:rPr>
              <a:t>Data Aggregation </a:t>
            </a:r>
          </a:p>
          <a:p>
            <a:pPr lvl="1"/>
            <a:r>
              <a:rPr lang="en-US" dirty="0" smtClean="0">
                <a:solidFill>
                  <a:schemeClr val="accent3">
                    <a:lumMod val="50000"/>
                  </a:schemeClr>
                </a:solidFill>
              </a:rPr>
              <a:t>Train h</a:t>
            </a:r>
            <a:r>
              <a:rPr lang="en-US" baseline="-25000" dirty="0" smtClean="0">
                <a:solidFill>
                  <a:schemeClr val="accent3">
                    <a:lumMod val="50000"/>
                  </a:schemeClr>
                </a:solidFill>
              </a:rPr>
              <a:t>m+1</a:t>
            </a:r>
            <a:r>
              <a:rPr lang="en-US" dirty="0" smtClean="0">
                <a:solidFill>
                  <a:schemeClr val="accent3">
                    <a:lumMod val="50000"/>
                  </a:schemeClr>
                </a:solidFill>
              </a:rPr>
              <a:t> on D</a:t>
            </a:r>
            <a:r>
              <a:rPr lang="en-US" baseline="-25000" dirty="0" smtClean="0">
                <a:solidFill>
                  <a:schemeClr val="accent3">
                    <a:lumMod val="50000"/>
                  </a:schemeClr>
                </a:solidFill>
              </a:rPr>
              <a:t>1</a:t>
            </a:r>
            <a:r>
              <a:rPr lang="en-US" dirty="0" smtClean="0">
                <a:solidFill>
                  <a:schemeClr val="accent3">
                    <a:lumMod val="50000"/>
                  </a:schemeClr>
                </a:solidFill>
              </a:rPr>
              <a:t>,</a:t>
            </a:r>
            <a:r>
              <a:rPr lang="is-IS" dirty="0" smtClean="0">
                <a:solidFill>
                  <a:schemeClr val="accent3">
                    <a:lumMod val="50000"/>
                  </a:schemeClr>
                </a:solidFill>
              </a:rPr>
              <a:t>…,D’</a:t>
            </a:r>
            <a:r>
              <a:rPr lang="is-IS" baseline="-25000" dirty="0" smtClean="0">
                <a:solidFill>
                  <a:schemeClr val="accent3">
                    <a:lumMod val="50000"/>
                  </a:schemeClr>
                </a:solidFill>
              </a:rPr>
              <a:t>m+1</a:t>
            </a:r>
          </a:p>
          <a:p>
            <a:pPr lvl="1"/>
            <a:endParaRPr lang="en-US" sz="1000" dirty="0" smtClean="0">
              <a:solidFill>
                <a:srgbClr val="953735"/>
              </a:solidFill>
            </a:endParaRPr>
          </a:p>
          <a:p>
            <a:r>
              <a:rPr lang="en-US" b="1" dirty="0" smtClean="0">
                <a:solidFill>
                  <a:schemeClr val="accent4">
                    <a:lumMod val="75000"/>
                  </a:schemeClr>
                </a:solidFill>
              </a:rPr>
              <a:t>Policy Aggregation</a:t>
            </a:r>
          </a:p>
          <a:p>
            <a:pPr lvl="1"/>
            <a:r>
              <a:rPr lang="en-US" dirty="0" smtClean="0">
                <a:solidFill>
                  <a:schemeClr val="accent4">
                    <a:lumMod val="75000"/>
                  </a:schemeClr>
                </a:solidFill>
              </a:rPr>
              <a:t>Train h’</a:t>
            </a:r>
            <a:r>
              <a:rPr lang="en-US" baseline="-25000" dirty="0" smtClean="0">
                <a:solidFill>
                  <a:schemeClr val="accent4">
                    <a:lumMod val="75000"/>
                  </a:schemeClr>
                </a:solidFill>
              </a:rPr>
              <a:t>m+1 </a:t>
            </a:r>
            <a:r>
              <a:rPr lang="en-US" dirty="0" smtClean="0">
                <a:solidFill>
                  <a:schemeClr val="accent4">
                    <a:lumMod val="75000"/>
                  </a:schemeClr>
                </a:solidFill>
              </a:rPr>
              <a:t>on D’</a:t>
            </a:r>
            <a:r>
              <a:rPr lang="en-US" baseline="-25000" dirty="0" smtClean="0">
                <a:solidFill>
                  <a:schemeClr val="accent4">
                    <a:lumMod val="75000"/>
                  </a:schemeClr>
                </a:solidFill>
              </a:rPr>
              <a:t>m+1</a:t>
            </a:r>
            <a:endParaRPr lang="en-US" dirty="0" smtClean="0">
              <a:solidFill>
                <a:schemeClr val="accent4">
                  <a:lumMod val="75000"/>
                </a:schemeClr>
              </a:solidFill>
            </a:endParaRPr>
          </a:p>
          <a:p>
            <a:pPr lvl="1"/>
            <a:r>
              <a:rPr lang="en-US" dirty="0">
                <a:solidFill>
                  <a:schemeClr val="accent4">
                    <a:lumMod val="75000"/>
                  </a:schemeClr>
                </a:solidFill>
              </a:rPr>
              <a:t>h</a:t>
            </a:r>
            <a:r>
              <a:rPr lang="en-US" baseline="-25000" dirty="0" smtClean="0">
                <a:solidFill>
                  <a:schemeClr val="accent4">
                    <a:lumMod val="75000"/>
                  </a:schemeClr>
                </a:solidFill>
              </a:rPr>
              <a:t>m+1</a:t>
            </a:r>
            <a:r>
              <a:rPr lang="en-US" dirty="0" smtClean="0">
                <a:solidFill>
                  <a:schemeClr val="accent4">
                    <a:lumMod val="75000"/>
                  </a:schemeClr>
                </a:solidFill>
              </a:rPr>
              <a:t> = βh’</a:t>
            </a:r>
            <a:r>
              <a:rPr lang="en-US" baseline="-25000" dirty="0" smtClean="0">
                <a:solidFill>
                  <a:schemeClr val="accent4">
                    <a:lumMod val="75000"/>
                  </a:schemeClr>
                </a:solidFill>
              </a:rPr>
              <a:t>m+1</a:t>
            </a:r>
            <a:r>
              <a:rPr lang="en-US" dirty="0" smtClean="0">
                <a:solidFill>
                  <a:schemeClr val="accent4">
                    <a:lumMod val="75000"/>
                  </a:schemeClr>
                </a:solidFill>
              </a:rPr>
              <a:t> + </a:t>
            </a:r>
            <a:r>
              <a:rPr lang="en-US" dirty="0">
                <a:solidFill>
                  <a:schemeClr val="accent4">
                    <a:lumMod val="75000"/>
                  </a:schemeClr>
                </a:solidFill>
              </a:rPr>
              <a:t>(1-β)</a:t>
            </a:r>
            <a:r>
              <a:rPr lang="en-US" dirty="0" err="1" smtClean="0">
                <a:solidFill>
                  <a:schemeClr val="accent4">
                    <a:lumMod val="75000"/>
                  </a:schemeClr>
                </a:solidFill>
              </a:rPr>
              <a:t>h</a:t>
            </a:r>
            <a:r>
              <a:rPr lang="en-US" baseline="-25000" dirty="0" err="1" smtClean="0">
                <a:solidFill>
                  <a:schemeClr val="accent4">
                    <a:lumMod val="75000"/>
                  </a:schemeClr>
                </a:solidFill>
              </a:rPr>
              <a:t>m</a:t>
            </a:r>
            <a:endParaRPr lang="en-US" baseline="-25000" dirty="0" smtClean="0">
              <a:solidFill>
                <a:schemeClr val="accent4">
                  <a:lumMod val="75000"/>
                </a:schemeClr>
              </a:solidFill>
            </a:endParaRPr>
          </a:p>
          <a:p>
            <a:pPr lvl="1"/>
            <a:endParaRPr lang="en-US" sz="1000" dirty="0" smtClean="0">
              <a:solidFill>
                <a:schemeClr val="accent4">
                  <a:lumMod val="75000"/>
                </a:schemeClr>
              </a:solidFill>
            </a:endParaRPr>
          </a:p>
          <a:p>
            <a:r>
              <a:rPr lang="en-US" dirty="0" smtClean="0"/>
              <a:t>Repeat</a:t>
            </a:r>
            <a:endParaRPr lang="en-US" dirty="0"/>
          </a:p>
        </p:txBody>
      </p:sp>
      <p:sp>
        <p:nvSpPr>
          <p:cNvPr id="4" name="TextBox 3"/>
          <p:cNvSpPr txBox="1"/>
          <p:nvPr/>
        </p:nvSpPr>
        <p:spPr>
          <a:xfrm>
            <a:off x="6366575" y="2417516"/>
            <a:ext cx="1849973" cy="738664"/>
          </a:xfrm>
          <a:prstGeom prst="rect">
            <a:avLst/>
          </a:prstGeom>
          <a:noFill/>
        </p:spPr>
        <p:txBody>
          <a:bodyPr wrap="none" rtlCol="0">
            <a:spAutoFit/>
          </a:bodyPr>
          <a:lstStyle/>
          <a:p>
            <a:r>
              <a:rPr lang="en-US" sz="2400" b="1" dirty="0" err="1" smtClean="0">
                <a:solidFill>
                  <a:srgbClr val="4F6228"/>
                </a:solidFill>
              </a:rPr>
              <a:t>DAgger</a:t>
            </a:r>
            <a:endParaRPr lang="en-US" sz="2400" b="1" dirty="0" smtClean="0">
              <a:solidFill>
                <a:srgbClr val="4F6228"/>
              </a:solidFill>
            </a:endParaRPr>
          </a:p>
          <a:p>
            <a:r>
              <a:rPr lang="en-US" dirty="0" smtClean="0">
                <a:solidFill>
                  <a:srgbClr val="4F6228"/>
                </a:solidFill>
              </a:rPr>
              <a:t>[Ross et al., 2011]</a:t>
            </a:r>
            <a:endParaRPr lang="en-US" dirty="0">
              <a:solidFill>
                <a:srgbClr val="4F6228"/>
              </a:solidFill>
            </a:endParaRPr>
          </a:p>
        </p:txBody>
      </p:sp>
      <p:cxnSp>
        <p:nvCxnSpPr>
          <p:cNvPr id="6" name="Straight Arrow Connector 5"/>
          <p:cNvCxnSpPr>
            <a:stCxn id="4" idx="1"/>
          </p:cNvCxnSpPr>
          <p:nvPr/>
        </p:nvCxnSpPr>
        <p:spPr>
          <a:xfrm flipH="1">
            <a:off x="4168051" y="2786848"/>
            <a:ext cx="2198524" cy="0"/>
          </a:xfrm>
          <a:prstGeom prst="straightConnector1">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66575" y="4281567"/>
            <a:ext cx="2095458" cy="738664"/>
          </a:xfrm>
          <a:prstGeom prst="rect">
            <a:avLst/>
          </a:prstGeom>
          <a:noFill/>
        </p:spPr>
        <p:txBody>
          <a:bodyPr wrap="none" rtlCol="0">
            <a:spAutoFit/>
          </a:bodyPr>
          <a:lstStyle/>
          <a:p>
            <a:r>
              <a:rPr lang="en-US" sz="2400" b="1" dirty="0" smtClean="0">
                <a:solidFill>
                  <a:schemeClr val="accent4">
                    <a:lumMod val="75000"/>
                  </a:schemeClr>
                </a:solidFill>
              </a:rPr>
              <a:t>SEARN</a:t>
            </a:r>
          </a:p>
          <a:p>
            <a:r>
              <a:rPr lang="en-US" dirty="0" smtClean="0">
                <a:solidFill>
                  <a:schemeClr val="accent4">
                    <a:lumMod val="75000"/>
                  </a:schemeClr>
                </a:solidFill>
              </a:rPr>
              <a:t>[</a:t>
            </a:r>
            <a:r>
              <a:rPr lang="en-US" dirty="0" err="1" smtClean="0">
                <a:solidFill>
                  <a:schemeClr val="accent4">
                    <a:lumMod val="75000"/>
                  </a:schemeClr>
                </a:solidFill>
              </a:rPr>
              <a:t>Daume</a:t>
            </a:r>
            <a:r>
              <a:rPr lang="en-US" dirty="0" smtClean="0">
                <a:solidFill>
                  <a:schemeClr val="accent4">
                    <a:lumMod val="75000"/>
                  </a:schemeClr>
                </a:solidFill>
              </a:rPr>
              <a:t> et al., 2009]</a:t>
            </a:r>
            <a:endParaRPr lang="en-US" dirty="0">
              <a:solidFill>
                <a:schemeClr val="accent4">
                  <a:lumMod val="75000"/>
                </a:schemeClr>
              </a:solidFill>
            </a:endParaRPr>
          </a:p>
        </p:txBody>
      </p:sp>
      <p:cxnSp>
        <p:nvCxnSpPr>
          <p:cNvPr id="13" name="Straight Arrow Connector 12"/>
          <p:cNvCxnSpPr>
            <a:stCxn id="12" idx="1"/>
          </p:cNvCxnSpPr>
          <p:nvPr/>
        </p:nvCxnSpPr>
        <p:spPr>
          <a:xfrm flipH="1" flipV="1">
            <a:off x="4168051" y="3993444"/>
            <a:ext cx="2198524" cy="657455"/>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45815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0763"/>
            <a:ext cx="8229600" cy="1143000"/>
          </a:xfrm>
        </p:spPr>
        <p:txBody>
          <a:bodyPr>
            <a:normAutofit fontScale="90000"/>
          </a:bodyPr>
          <a:lstStyle/>
          <a:p>
            <a:r>
              <a:rPr lang="en-US" dirty="0" smtClean="0"/>
              <a:t>Contextual </a:t>
            </a:r>
            <a:r>
              <a:rPr lang="en-US" dirty="0" err="1" smtClean="0"/>
              <a:t>Submodular</a:t>
            </a:r>
            <a:r>
              <a:rPr lang="en-US" dirty="0" smtClean="0"/>
              <a:t> Optimization</a:t>
            </a:r>
            <a:endParaRPr lang="en-US" dirty="0"/>
          </a:p>
        </p:txBody>
      </p:sp>
    </p:spTree>
    <p:extLst>
      <p:ext uri="{BB962C8B-B14F-4D97-AF65-F5344CB8AC3E}">
        <p14:creationId xmlns:p14="http://schemas.microsoft.com/office/powerpoint/2010/main" val="7050990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194"/>
            <a:ext cx="8229600" cy="1325562"/>
          </a:xfrm>
        </p:spPr>
        <p:txBody>
          <a:bodyPr>
            <a:normAutofit/>
          </a:bodyPr>
          <a:lstStyle/>
          <a:p>
            <a:r>
              <a:rPr lang="en-US" dirty="0" smtClean="0">
                <a:latin typeface="Trebuchet MS"/>
                <a:cs typeface="Trebuchet MS"/>
              </a:rPr>
              <a:t>Grasp Trajectory Prediction</a:t>
            </a:r>
            <a:endParaRPr lang="en-US" dirty="0">
              <a:latin typeface="Trebuchet MS"/>
              <a:cs typeface="Trebuchet MS"/>
            </a:endParaRPr>
          </a:p>
        </p:txBody>
      </p:sp>
      <p:sp>
        <p:nvSpPr>
          <p:cNvPr id="3" name="Content Placeholder 2"/>
          <p:cNvSpPr>
            <a:spLocks noGrp="1"/>
          </p:cNvSpPr>
          <p:nvPr>
            <p:ph idx="1"/>
          </p:nvPr>
        </p:nvSpPr>
        <p:spPr>
          <a:xfrm>
            <a:off x="457200" y="1679225"/>
            <a:ext cx="8229600" cy="1467553"/>
          </a:xfrm>
        </p:spPr>
        <p:txBody>
          <a:bodyPr/>
          <a:lstStyle/>
          <a:p>
            <a:r>
              <a:rPr lang="en-US" dirty="0" smtClean="0">
                <a:latin typeface="Trebuchet MS"/>
                <a:cs typeface="Trebuchet MS"/>
              </a:rPr>
              <a:t>Quickly identify successful trajectory</a:t>
            </a:r>
          </a:p>
          <a:p>
            <a:r>
              <a:rPr lang="en-US" dirty="0" smtClean="0">
                <a:latin typeface="Trebuchet MS"/>
                <a:cs typeface="Trebuchet MS"/>
              </a:rPr>
              <a:t>Requires high-fidelity simulator (slow)</a:t>
            </a:r>
          </a:p>
          <a:p>
            <a:pPr marL="457200" lvl="1" indent="0">
              <a:buNone/>
            </a:pPr>
            <a:endParaRPr lang="en-US" dirty="0">
              <a:latin typeface="Trebuchet MS"/>
              <a:cs typeface="Trebuchet MS"/>
            </a:endParaRPr>
          </a:p>
        </p:txBody>
      </p:sp>
      <p:pic>
        <p:nvPicPr>
          <p:cNvPr id="6" name="Content Placeholder 3" descr="sim_real.png"/>
          <p:cNvPicPr>
            <a:picLocks noChangeAspect="1"/>
          </p:cNvPicPr>
          <p:nvPr/>
        </p:nvPicPr>
        <p:blipFill>
          <a:blip r:embed="rId2">
            <a:extLst>
              <a:ext uri="{28A0092B-C50C-407E-A947-70E740481C1C}">
                <a14:useLocalDpi xmlns:a14="http://schemas.microsoft.com/office/drawing/2010/main" val="0"/>
              </a:ext>
            </a:extLst>
          </a:blip>
          <a:srcRect t="-13602" b="-13602"/>
          <a:stretch>
            <a:fillRect/>
          </a:stretch>
        </p:blipFill>
        <p:spPr>
          <a:xfrm>
            <a:off x="1249298" y="2913687"/>
            <a:ext cx="6927945" cy="3807788"/>
          </a:xfrm>
          <a:prstGeom prst="rect">
            <a:avLst/>
          </a:prstGeom>
        </p:spPr>
      </p:pic>
    </p:spTree>
    <p:extLst>
      <p:ext uri="{BB962C8B-B14F-4D97-AF65-F5344CB8AC3E}">
        <p14:creationId xmlns:p14="http://schemas.microsoft.com/office/powerpoint/2010/main" val="7062629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0962" y="396235"/>
            <a:ext cx="3523354" cy="2306350"/>
          </a:xfrm>
          <a:prstGeom prst="rect">
            <a:avLst/>
          </a:prstGeom>
          <a:ln w="38100">
            <a:solidFill>
              <a:schemeClr val="tx1"/>
            </a:solidFill>
          </a:ln>
        </p:spPr>
      </p:pic>
      <p:pic>
        <p:nvPicPr>
          <p:cNvPr id="3" name="Picture 2"/>
          <p:cNvPicPr>
            <a:picLocks noChangeAspect="1"/>
          </p:cNvPicPr>
          <p:nvPr/>
        </p:nvPicPr>
        <p:blipFill>
          <a:blip r:embed="rId4"/>
          <a:stretch>
            <a:fillRect/>
          </a:stretch>
        </p:blipFill>
        <p:spPr>
          <a:xfrm>
            <a:off x="4655849" y="396235"/>
            <a:ext cx="3592709" cy="2306350"/>
          </a:xfrm>
          <a:prstGeom prst="rect">
            <a:avLst/>
          </a:prstGeom>
          <a:ln w="38100">
            <a:solidFill>
              <a:schemeClr val="tx1"/>
            </a:solidFill>
          </a:ln>
        </p:spPr>
      </p:pic>
      <p:pic>
        <p:nvPicPr>
          <p:cNvPr id="5" name="Picture 4"/>
          <p:cNvPicPr>
            <a:picLocks noChangeAspect="1"/>
          </p:cNvPicPr>
          <p:nvPr/>
        </p:nvPicPr>
        <p:blipFill>
          <a:blip r:embed="rId5"/>
          <a:stretch>
            <a:fillRect/>
          </a:stretch>
        </p:blipFill>
        <p:spPr>
          <a:xfrm>
            <a:off x="576041" y="3315017"/>
            <a:ext cx="3608275" cy="2345974"/>
          </a:xfrm>
          <a:prstGeom prst="rect">
            <a:avLst/>
          </a:prstGeom>
          <a:ln w="38100">
            <a:solidFill>
              <a:schemeClr val="tx1"/>
            </a:solidFill>
          </a:ln>
        </p:spPr>
      </p:pic>
      <p:sp>
        <p:nvSpPr>
          <p:cNvPr id="6" name="TextBox 5"/>
          <p:cNvSpPr txBox="1"/>
          <p:nvPr/>
        </p:nvSpPr>
        <p:spPr>
          <a:xfrm>
            <a:off x="896055" y="2677338"/>
            <a:ext cx="3051411" cy="430887"/>
          </a:xfrm>
          <a:prstGeom prst="rect">
            <a:avLst/>
          </a:prstGeom>
          <a:noFill/>
        </p:spPr>
        <p:txBody>
          <a:bodyPr wrap="none" rtlCol="0">
            <a:spAutoFit/>
          </a:bodyPr>
          <a:lstStyle/>
          <a:p>
            <a:r>
              <a:rPr lang="en-US" sz="2200" dirty="0" smtClean="0">
                <a:latin typeface="Trebuchet MS"/>
                <a:cs typeface="Trebuchet MS"/>
              </a:rPr>
              <a:t>High-fidelity Simulator</a:t>
            </a:r>
            <a:endParaRPr lang="en-US" sz="2200" dirty="0">
              <a:latin typeface="Trebuchet MS"/>
              <a:cs typeface="Trebuchet MS"/>
            </a:endParaRPr>
          </a:p>
        </p:txBody>
      </p:sp>
      <p:sp>
        <p:nvSpPr>
          <p:cNvPr id="7" name="TextBox 6"/>
          <p:cNvSpPr txBox="1"/>
          <p:nvPr/>
        </p:nvSpPr>
        <p:spPr>
          <a:xfrm>
            <a:off x="5199829" y="2677338"/>
            <a:ext cx="2728093" cy="430887"/>
          </a:xfrm>
          <a:prstGeom prst="rect">
            <a:avLst/>
          </a:prstGeom>
          <a:noFill/>
        </p:spPr>
        <p:txBody>
          <a:bodyPr wrap="none" rtlCol="0">
            <a:spAutoFit/>
          </a:bodyPr>
          <a:lstStyle/>
          <a:p>
            <a:r>
              <a:rPr lang="en-US" sz="2200" dirty="0" smtClean="0">
                <a:latin typeface="Trebuchet MS"/>
                <a:cs typeface="Trebuchet MS"/>
              </a:rPr>
              <a:t>First trajectory fails</a:t>
            </a:r>
            <a:endParaRPr lang="en-US" sz="2200" dirty="0">
              <a:latin typeface="Trebuchet MS"/>
              <a:cs typeface="Trebuchet MS"/>
            </a:endParaRPr>
          </a:p>
        </p:txBody>
      </p:sp>
      <p:sp>
        <p:nvSpPr>
          <p:cNvPr id="8" name="TextBox 7"/>
          <p:cNvSpPr txBox="1"/>
          <p:nvPr/>
        </p:nvSpPr>
        <p:spPr>
          <a:xfrm>
            <a:off x="709151" y="5667872"/>
            <a:ext cx="3432863" cy="430887"/>
          </a:xfrm>
          <a:prstGeom prst="rect">
            <a:avLst/>
          </a:prstGeom>
          <a:noFill/>
        </p:spPr>
        <p:txBody>
          <a:bodyPr wrap="none" rtlCol="0">
            <a:spAutoFit/>
          </a:bodyPr>
          <a:lstStyle/>
          <a:p>
            <a:r>
              <a:rPr lang="en-US" sz="2200" dirty="0" smtClean="0">
                <a:latin typeface="Trebuchet MS"/>
                <a:cs typeface="Trebuchet MS"/>
              </a:rPr>
              <a:t>Second trajectory diverse</a:t>
            </a:r>
            <a:endParaRPr lang="en-US" sz="2200" dirty="0">
              <a:latin typeface="Trebuchet MS"/>
              <a:cs typeface="Trebuchet MS"/>
            </a:endParaRPr>
          </a:p>
        </p:txBody>
      </p:sp>
      <p:sp>
        <p:nvSpPr>
          <p:cNvPr id="4" name="TextBox 3"/>
          <p:cNvSpPr txBox="1"/>
          <p:nvPr/>
        </p:nvSpPr>
        <p:spPr>
          <a:xfrm>
            <a:off x="5199829" y="3993443"/>
            <a:ext cx="2625238" cy="1077218"/>
          </a:xfrm>
          <a:prstGeom prst="rect">
            <a:avLst/>
          </a:prstGeom>
          <a:noFill/>
        </p:spPr>
        <p:txBody>
          <a:bodyPr wrap="none" rtlCol="0">
            <a:spAutoFit/>
          </a:bodyPr>
          <a:lstStyle/>
          <a:p>
            <a:pPr algn="ctr"/>
            <a:r>
              <a:rPr lang="en-US" sz="3200" b="1" dirty="0" smtClean="0">
                <a:solidFill>
                  <a:schemeClr val="accent2">
                    <a:lumMod val="75000"/>
                  </a:schemeClr>
                </a:solidFill>
              </a:rPr>
              <a:t>How to Model </a:t>
            </a:r>
          </a:p>
          <a:p>
            <a:pPr algn="ctr"/>
            <a:r>
              <a:rPr lang="en-US" sz="3200" b="1" dirty="0" smtClean="0">
                <a:solidFill>
                  <a:schemeClr val="accent2">
                    <a:lumMod val="75000"/>
                  </a:schemeClr>
                </a:solidFill>
              </a:rPr>
              <a:t>Diversity?</a:t>
            </a:r>
            <a:endParaRPr lang="en-US" sz="3200" b="1" dirty="0">
              <a:solidFill>
                <a:schemeClr val="accent2">
                  <a:lumMod val="75000"/>
                </a:schemeClr>
              </a:solidFill>
            </a:endParaRPr>
          </a:p>
        </p:txBody>
      </p:sp>
      <p:sp>
        <p:nvSpPr>
          <p:cNvPr id="12" name="TextBox 11"/>
          <p:cNvSpPr txBox="1"/>
          <p:nvPr/>
        </p:nvSpPr>
        <p:spPr>
          <a:xfrm>
            <a:off x="3716868" y="6144872"/>
            <a:ext cx="4880863" cy="584776"/>
          </a:xfrm>
          <a:prstGeom prst="rect">
            <a:avLst/>
          </a:prstGeom>
          <a:noFill/>
        </p:spPr>
        <p:txBody>
          <a:bodyPr wrap="none" rtlCol="0">
            <a:spAutoFit/>
          </a:bodyPr>
          <a:lstStyle/>
          <a:p>
            <a:r>
              <a:rPr lang="en-US" sz="1600" b="1" dirty="0" smtClean="0"/>
              <a:t>Learning Policies for Contextual </a:t>
            </a:r>
            <a:r>
              <a:rPr lang="en-US" sz="1600" b="1" dirty="0" err="1" smtClean="0"/>
              <a:t>Submodular</a:t>
            </a:r>
            <a:r>
              <a:rPr lang="en-US" sz="1600" b="1" dirty="0" smtClean="0"/>
              <a:t> Prediction</a:t>
            </a:r>
          </a:p>
          <a:p>
            <a:r>
              <a:rPr lang="en-US" sz="1600" dirty="0" smtClean="0"/>
              <a:t>S. Ross, R. Zhou, Y. Yue, D. </a:t>
            </a:r>
            <a:r>
              <a:rPr lang="en-US" sz="1600" dirty="0" err="1" smtClean="0"/>
              <a:t>Dey</a:t>
            </a:r>
            <a:r>
              <a:rPr lang="en-US" sz="1600" dirty="0" smtClean="0"/>
              <a:t>, J.A. </a:t>
            </a:r>
            <a:r>
              <a:rPr lang="en-US" sz="1600" dirty="0" err="1" smtClean="0"/>
              <a:t>Bagnell</a:t>
            </a:r>
            <a:r>
              <a:rPr lang="en-US" sz="1600" dirty="0" smtClean="0"/>
              <a:t>.  ICML 2013</a:t>
            </a:r>
            <a:endParaRPr lang="en-US" sz="1600" dirty="0"/>
          </a:p>
        </p:txBody>
      </p:sp>
    </p:spTree>
    <p:extLst>
      <p:ext uri="{BB962C8B-B14F-4D97-AF65-F5344CB8AC3E}">
        <p14:creationId xmlns:p14="http://schemas.microsoft.com/office/powerpoint/2010/main" val="3858375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spTree>
    <p:extLst>
      <p:ext uri="{BB962C8B-B14F-4D97-AF65-F5344CB8AC3E}">
        <p14:creationId xmlns:p14="http://schemas.microsoft.com/office/powerpoint/2010/main" val="15404507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533400" y="5560197"/>
            <a:ext cx="8153400" cy="523220"/>
          </a:xfrm>
          <a:prstGeom prst="rect">
            <a:avLst/>
          </a:prstGeom>
          <a:noFill/>
          <a:ln w="9525">
            <a:noFill/>
            <a:miter lim="800000"/>
            <a:headEnd/>
            <a:tailEnd/>
          </a:ln>
        </p:spPr>
        <p:txBody>
          <a:bodyPr>
            <a:spAutoFit/>
          </a:bodyPr>
          <a:lstStyle/>
          <a:p>
            <a:pPr lvl="1"/>
            <a:r>
              <a:rPr lang="en-US" sz="2800" b="1" dirty="0" smtClean="0">
                <a:solidFill>
                  <a:srgbClr val="800000"/>
                </a:solidFill>
                <a:latin typeface="Trebuchet MS"/>
                <a:cs typeface="Trebuchet MS"/>
              </a:rPr>
              <a:t>Greedy Coverage Solution</a:t>
            </a:r>
            <a:r>
              <a:rPr lang="en-US" sz="2800" b="1" dirty="0">
                <a:solidFill>
                  <a:srgbClr val="800000"/>
                </a:solidFill>
                <a:latin typeface="Trebuchet MS"/>
                <a:cs typeface="Trebuchet MS"/>
              </a:rPr>
              <a:t>:		</a:t>
            </a:r>
            <a:r>
              <a:rPr lang="en-US" sz="2800" b="1" dirty="0" smtClean="0">
                <a:solidFill>
                  <a:srgbClr val="800000"/>
                </a:solidFill>
                <a:latin typeface="Trebuchet MS"/>
                <a:cs typeface="Trebuchet MS"/>
              </a:rPr>
              <a:t>D3</a:t>
            </a:r>
            <a:endParaRPr lang="en-US" sz="2800" b="1" dirty="0">
              <a:solidFill>
                <a:srgbClr val="800000"/>
              </a:solidFill>
              <a:latin typeface="Trebuchet MS"/>
              <a:cs typeface="Trebuchet MS"/>
            </a:endParaRPr>
          </a:p>
        </p:txBody>
      </p:sp>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pic>
        <p:nvPicPr>
          <p:cNvPr id="4" name="Picture 4" descr="C:\Users\yyue\Desktop\talks\graphics\check.png"/>
          <p:cNvPicPr>
            <a:picLocks noChangeAspect="1" noChangeArrowheads="1"/>
          </p:cNvPicPr>
          <p:nvPr/>
        </p:nvPicPr>
        <p:blipFill>
          <a:blip r:embed="rId3" cstate="print"/>
          <a:srcRect/>
          <a:stretch>
            <a:fillRect/>
          </a:stretch>
        </p:blipFill>
        <p:spPr bwMode="auto">
          <a:xfrm>
            <a:off x="4419600" y="1053405"/>
            <a:ext cx="609600" cy="485192"/>
          </a:xfrm>
          <a:prstGeom prst="rect">
            <a:avLst/>
          </a:prstGeom>
          <a:noFill/>
        </p:spPr>
      </p:pic>
    </p:spTree>
    <p:extLst>
      <p:ext uri="{BB962C8B-B14F-4D97-AF65-F5344CB8AC3E}">
        <p14:creationId xmlns:p14="http://schemas.microsoft.com/office/powerpoint/2010/main" val="32775796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pic>
        <p:nvPicPr>
          <p:cNvPr id="4" name="Picture 4" descr="C:\Users\yyue\Desktop\talks\graphics\check.png"/>
          <p:cNvPicPr>
            <a:picLocks noChangeAspect="1" noChangeArrowheads="1"/>
          </p:cNvPicPr>
          <p:nvPr/>
        </p:nvPicPr>
        <p:blipFill>
          <a:blip r:embed="rId3" cstate="print"/>
          <a:srcRect/>
          <a:stretch>
            <a:fillRect/>
          </a:stretch>
        </p:blipFill>
        <p:spPr bwMode="auto">
          <a:xfrm>
            <a:off x="4419600" y="1053405"/>
            <a:ext cx="609600" cy="485192"/>
          </a:xfrm>
          <a:prstGeom prst="rect">
            <a:avLst/>
          </a:prstGeom>
          <a:noFill/>
        </p:spPr>
      </p:pic>
      <p:pic>
        <p:nvPicPr>
          <p:cNvPr id="5" name="Picture 4" descr="C:\Users\yyue\Desktop\talks\graphics\check.png"/>
          <p:cNvPicPr>
            <a:picLocks noChangeAspect="1" noChangeArrowheads="1"/>
          </p:cNvPicPr>
          <p:nvPr/>
        </p:nvPicPr>
        <p:blipFill>
          <a:blip r:embed="rId3" cstate="print"/>
          <a:srcRect/>
          <a:stretch>
            <a:fillRect/>
          </a:stretch>
        </p:blipFill>
        <p:spPr bwMode="auto">
          <a:xfrm>
            <a:off x="2057400" y="1510605"/>
            <a:ext cx="609600" cy="485192"/>
          </a:xfrm>
          <a:prstGeom prst="rect">
            <a:avLst/>
          </a:prstGeom>
          <a:noFill/>
        </p:spPr>
      </p:pic>
      <p:sp>
        <p:nvSpPr>
          <p:cNvPr id="6" name="Text Box 4"/>
          <p:cNvSpPr txBox="1">
            <a:spLocks noChangeArrowheads="1"/>
          </p:cNvSpPr>
          <p:nvPr/>
        </p:nvSpPr>
        <p:spPr bwMode="auto">
          <a:xfrm>
            <a:off x="533400" y="5560197"/>
            <a:ext cx="8153400" cy="523220"/>
          </a:xfrm>
          <a:prstGeom prst="rect">
            <a:avLst/>
          </a:prstGeom>
          <a:noFill/>
          <a:ln w="9525">
            <a:noFill/>
            <a:miter lim="800000"/>
            <a:headEnd/>
            <a:tailEnd/>
          </a:ln>
        </p:spPr>
        <p:txBody>
          <a:bodyPr>
            <a:spAutoFit/>
          </a:bodyPr>
          <a:lstStyle/>
          <a:p>
            <a:pPr lvl="1"/>
            <a:r>
              <a:rPr lang="en-US" sz="2800" b="1" dirty="0" smtClean="0">
                <a:solidFill>
                  <a:srgbClr val="800000"/>
                </a:solidFill>
                <a:latin typeface="Trebuchet MS"/>
                <a:cs typeface="Trebuchet MS"/>
              </a:rPr>
              <a:t>Greedy Coverage Solution</a:t>
            </a:r>
            <a:r>
              <a:rPr lang="en-US" sz="2800" b="1" dirty="0">
                <a:solidFill>
                  <a:srgbClr val="800000"/>
                </a:solidFill>
                <a:latin typeface="Trebuchet MS"/>
                <a:cs typeface="Trebuchet MS"/>
              </a:rPr>
              <a:t>:		</a:t>
            </a:r>
            <a:r>
              <a:rPr lang="en-US" sz="2800" b="1" dirty="0" smtClean="0">
                <a:solidFill>
                  <a:srgbClr val="800000"/>
                </a:solidFill>
                <a:latin typeface="Trebuchet MS"/>
                <a:cs typeface="Trebuchet MS"/>
              </a:rPr>
              <a:t>D3   D1</a:t>
            </a:r>
            <a:endParaRPr lang="en-US" sz="2800" b="1" dirty="0">
              <a:solidFill>
                <a:srgbClr val="800000"/>
              </a:solidFill>
              <a:latin typeface="Trebuchet MS"/>
              <a:cs typeface="Trebuchet MS"/>
            </a:endParaRPr>
          </a:p>
        </p:txBody>
      </p:sp>
    </p:spTree>
    <p:extLst>
      <p:ext uri="{BB962C8B-B14F-4D97-AF65-F5344CB8AC3E}">
        <p14:creationId xmlns:p14="http://schemas.microsoft.com/office/powerpoint/2010/main" val="40972864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pic>
        <p:nvPicPr>
          <p:cNvPr id="4" name="Picture 4" descr="C:\Users\yyue\Desktop\talks\graphics\check.png"/>
          <p:cNvPicPr>
            <a:picLocks noChangeAspect="1" noChangeArrowheads="1"/>
          </p:cNvPicPr>
          <p:nvPr/>
        </p:nvPicPr>
        <p:blipFill>
          <a:blip r:embed="rId3" cstate="print"/>
          <a:srcRect/>
          <a:stretch>
            <a:fillRect/>
          </a:stretch>
        </p:blipFill>
        <p:spPr bwMode="auto">
          <a:xfrm>
            <a:off x="4419600" y="1053405"/>
            <a:ext cx="609600" cy="485192"/>
          </a:xfrm>
          <a:prstGeom prst="rect">
            <a:avLst/>
          </a:prstGeom>
          <a:noFill/>
        </p:spPr>
      </p:pic>
      <p:pic>
        <p:nvPicPr>
          <p:cNvPr id="5" name="Picture 4" descr="C:\Users\yyue\Desktop\talks\graphics\check.png"/>
          <p:cNvPicPr>
            <a:picLocks noChangeAspect="1" noChangeArrowheads="1"/>
          </p:cNvPicPr>
          <p:nvPr/>
        </p:nvPicPr>
        <p:blipFill>
          <a:blip r:embed="rId3" cstate="print"/>
          <a:srcRect/>
          <a:stretch>
            <a:fillRect/>
          </a:stretch>
        </p:blipFill>
        <p:spPr bwMode="auto">
          <a:xfrm>
            <a:off x="2057400" y="1510605"/>
            <a:ext cx="609600" cy="485192"/>
          </a:xfrm>
          <a:prstGeom prst="rect">
            <a:avLst/>
          </a:prstGeom>
          <a:noFill/>
        </p:spPr>
      </p:pic>
      <p:pic>
        <p:nvPicPr>
          <p:cNvPr id="6" name="Picture 4" descr="C:\Users\yyue\Desktop\talks\graphics\check.png"/>
          <p:cNvPicPr>
            <a:picLocks noChangeAspect="1" noChangeArrowheads="1"/>
          </p:cNvPicPr>
          <p:nvPr/>
        </p:nvPicPr>
        <p:blipFill>
          <a:blip r:embed="rId3" cstate="print"/>
          <a:srcRect/>
          <a:stretch>
            <a:fillRect/>
          </a:stretch>
        </p:blipFill>
        <p:spPr bwMode="auto">
          <a:xfrm>
            <a:off x="5867400" y="672405"/>
            <a:ext cx="609600" cy="485192"/>
          </a:xfrm>
          <a:prstGeom prst="rect">
            <a:avLst/>
          </a:prstGeom>
          <a:noFill/>
        </p:spPr>
      </p:pic>
      <p:sp>
        <p:nvSpPr>
          <p:cNvPr id="3" name="Rectangle 2"/>
          <p:cNvSpPr/>
          <p:nvPr/>
        </p:nvSpPr>
        <p:spPr>
          <a:xfrm>
            <a:off x="373529" y="164353"/>
            <a:ext cx="8516471" cy="4470452"/>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874144" y="2522776"/>
            <a:ext cx="5270418" cy="954107"/>
          </a:xfrm>
          <a:prstGeom prst="rect">
            <a:avLst/>
          </a:prstGeom>
          <a:solidFill>
            <a:schemeClr val="accent2">
              <a:lumMod val="40000"/>
              <a:lumOff val="60000"/>
            </a:schemeClr>
          </a:solidFill>
          <a:ln w="38100">
            <a:solidFill>
              <a:schemeClr val="tx1"/>
            </a:solidFill>
          </a:ln>
        </p:spPr>
        <p:txBody>
          <a:bodyPr wrap="none" rtlCol="0">
            <a:spAutoFit/>
          </a:bodyPr>
          <a:lstStyle/>
          <a:p>
            <a:pPr algn="ctr"/>
            <a:r>
              <a:rPr lang="en-US" sz="2800" dirty="0" smtClean="0"/>
              <a:t>Diminishing returns modeled using</a:t>
            </a:r>
          </a:p>
          <a:p>
            <a:pPr algn="ctr"/>
            <a:r>
              <a:rPr lang="en-US" sz="2800" b="1" dirty="0" err="1" smtClean="0"/>
              <a:t>submodularity</a:t>
            </a:r>
            <a:endParaRPr lang="en-US" sz="2800" b="1" dirty="0"/>
          </a:p>
        </p:txBody>
      </p:sp>
      <p:sp>
        <p:nvSpPr>
          <p:cNvPr id="9" name="Text Box 4"/>
          <p:cNvSpPr txBox="1">
            <a:spLocks noChangeArrowheads="1"/>
          </p:cNvSpPr>
          <p:nvPr/>
        </p:nvSpPr>
        <p:spPr bwMode="auto">
          <a:xfrm>
            <a:off x="533400" y="5560197"/>
            <a:ext cx="8153400" cy="523220"/>
          </a:xfrm>
          <a:prstGeom prst="rect">
            <a:avLst/>
          </a:prstGeom>
          <a:noFill/>
          <a:ln w="9525">
            <a:noFill/>
            <a:miter lim="800000"/>
            <a:headEnd/>
            <a:tailEnd/>
          </a:ln>
        </p:spPr>
        <p:txBody>
          <a:bodyPr>
            <a:spAutoFit/>
          </a:bodyPr>
          <a:lstStyle/>
          <a:p>
            <a:pPr lvl="1"/>
            <a:r>
              <a:rPr lang="en-US" sz="2800" b="1" dirty="0" smtClean="0">
                <a:solidFill>
                  <a:srgbClr val="800000"/>
                </a:solidFill>
                <a:latin typeface="Trebuchet MS"/>
                <a:cs typeface="Trebuchet MS"/>
              </a:rPr>
              <a:t>Greedy Coverage Solution</a:t>
            </a:r>
            <a:r>
              <a:rPr lang="en-US" sz="2800" b="1" dirty="0">
                <a:solidFill>
                  <a:srgbClr val="800000"/>
                </a:solidFill>
                <a:latin typeface="Trebuchet MS"/>
                <a:cs typeface="Trebuchet MS"/>
              </a:rPr>
              <a:t>:		</a:t>
            </a:r>
            <a:r>
              <a:rPr lang="en-US" sz="2800" b="1" dirty="0" smtClean="0">
                <a:solidFill>
                  <a:srgbClr val="800000"/>
                </a:solidFill>
                <a:latin typeface="Trebuchet MS"/>
                <a:cs typeface="Trebuchet MS"/>
              </a:rPr>
              <a:t>D3   D1   </a:t>
            </a:r>
            <a:r>
              <a:rPr lang="en-US" sz="2800" b="1" dirty="0">
                <a:solidFill>
                  <a:srgbClr val="800000"/>
                </a:solidFill>
                <a:latin typeface="Trebuchet MS"/>
                <a:cs typeface="Trebuchet MS"/>
              </a:rPr>
              <a:t>D5</a:t>
            </a:r>
          </a:p>
        </p:txBody>
      </p:sp>
    </p:spTree>
    <p:extLst>
      <p:ext uri="{BB962C8B-B14F-4D97-AF65-F5344CB8AC3E}">
        <p14:creationId xmlns:p14="http://schemas.microsoft.com/office/powerpoint/2010/main" val="232702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577063" y="3001306"/>
            <a:ext cx="4270317" cy="1227478"/>
          </a:xfrm>
          <a:prstGeom prst="rect">
            <a:avLst/>
          </a:prstGeom>
          <a:solidFill>
            <a:schemeClr val="bg1"/>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14" name="Straight Connector 13"/>
          <p:cNvCxnSpPr/>
          <p:nvPr/>
        </p:nvCxnSpPr>
        <p:spPr bwMode="auto">
          <a:xfrm>
            <a:off x="1577063" y="4238895"/>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5" name="Straight Connector 14"/>
          <p:cNvCxnSpPr/>
          <p:nvPr/>
        </p:nvCxnSpPr>
        <p:spPr bwMode="auto">
          <a:xfrm>
            <a:off x="2198958" y="4238895"/>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6" name="Straight Connector 15"/>
          <p:cNvCxnSpPr/>
          <p:nvPr/>
        </p:nvCxnSpPr>
        <p:spPr bwMode="auto">
          <a:xfrm>
            <a:off x="2849482" y="4238895"/>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7" name="Straight Connector 16"/>
          <p:cNvCxnSpPr/>
          <p:nvPr/>
        </p:nvCxnSpPr>
        <p:spPr bwMode="auto">
          <a:xfrm>
            <a:off x="4207171" y="4238895"/>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8" name="Straight Connector 17"/>
          <p:cNvCxnSpPr/>
          <p:nvPr/>
        </p:nvCxnSpPr>
        <p:spPr bwMode="auto">
          <a:xfrm>
            <a:off x="3533382" y="4228784"/>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9" name="Straight Connector 18"/>
          <p:cNvCxnSpPr/>
          <p:nvPr/>
        </p:nvCxnSpPr>
        <p:spPr bwMode="auto">
          <a:xfrm>
            <a:off x="4852433" y="4228784"/>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20" name="Straight Connector 19"/>
          <p:cNvCxnSpPr/>
          <p:nvPr/>
        </p:nvCxnSpPr>
        <p:spPr bwMode="auto">
          <a:xfrm>
            <a:off x="5496134" y="4228784"/>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25" name="Straight Connector 24"/>
          <p:cNvCxnSpPr/>
          <p:nvPr/>
        </p:nvCxnSpPr>
        <p:spPr bwMode="auto">
          <a:xfrm flipV="1">
            <a:off x="1577063" y="3688127"/>
            <a:ext cx="621895" cy="540660"/>
          </a:xfrm>
          <a:prstGeom prst="line">
            <a:avLst/>
          </a:prstGeom>
          <a:noFill/>
          <a:ln w="38100" cap="flat" cmpd="sng" algn="ctr">
            <a:solidFill>
              <a:srgbClr val="000090"/>
            </a:solidFill>
            <a:prstDash val="solid"/>
            <a:round/>
            <a:headEnd type="oval" w="med" len="med"/>
            <a:tailEnd type="oval" w="med" len="med"/>
          </a:ln>
          <a:effectLst/>
        </p:spPr>
      </p:cxnSp>
      <p:cxnSp>
        <p:nvCxnSpPr>
          <p:cNvPr id="26" name="Straight Connector 25"/>
          <p:cNvCxnSpPr/>
          <p:nvPr/>
        </p:nvCxnSpPr>
        <p:spPr bwMode="auto">
          <a:xfrm flipH="1">
            <a:off x="2205823" y="3403071"/>
            <a:ext cx="653142" cy="278191"/>
          </a:xfrm>
          <a:prstGeom prst="line">
            <a:avLst/>
          </a:prstGeom>
          <a:noFill/>
          <a:ln w="38100" cap="flat" cmpd="sng" algn="ctr">
            <a:solidFill>
              <a:srgbClr val="000090"/>
            </a:solidFill>
            <a:prstDash val="solid"/>
            <a:round/>
            <a:headEnd type="oval" w="med" len="med"/>
            <a:tailEnd type="oval" w="med" len="med"/>
          </a:ln>
          <a:effectLst/>
        </p:spPr>
      </p:cxnSp>
      <p:cxnSp>
        <p:nvCxnSpPr>
          <p:cNvPr id="27" name="Straight Connector 26"/>
          <p:cNvCxnSpPr/>
          <p:nvPr/>
        </p:nvCxnSpPr>
        <p:spPr bwMode="auto">
          <a:xfrm flipV="1">
            <a:off x="2858965" y="3247860"/>
            <a:ext cx="681282" cy="158662"/>
          </a:xfrm>
          <a:prstGeom prst="line">
            <a:avLst/>
          </a:prstGeom>
          <a:noFill/>
          <a:ln w="38100" cap="flat" cmpd="sng" algn="ctr">
            <a:solidFill>
              <a:srgbClr val="000090"/>
            </a:solidFill>
            <a:prstDash val="solid"/>
            <a:round/>
            <a:headEnd type="oval" w="med" len="med"/>
            <a:tailEnd type="oval" w="med" len="med"/>
          </a:ln>
          <a:effectLst/>
        </p:spPr>
      </p:cxnSp>
      <p:cxnSp>
        <p:nvCxnSpPr>
          <p:cNvPr id="28" name="Straight Connector 27"/>
          <p:cNvCxnSpPr/>
          <p:nvPr/>
        </p:nvCxnSpPr>
        <p:spPr bwMode="auto">
          <a:xfrm flipV="1">
            <a:off x="3547112" y="3180765"/>
            <a:ext cx="673789" cy="63730"/>
          </a:xfrm>
          <a:prstGeom prst="line">
            <a:avLst/>
          </a:prstGeom>
          <a:noFill/>
          <a:ln w="38100" cap="flat" cmpd="sng" algn="ctr">
            <a:solidFill>
              <a:srgbClr val="000090"/>
            </a:solidFill>
            <a:prstDash val="solid"/>
            <a:round/>
            <a:headEnd type="oval" w="med" len="med"/>
            <a:tailEnd type="oval" w="med" len="med"/>
          </a:ln>
          <a:effectLst/>
        </p:spPr>
      </p:cxnSp>
      <p:cxnSp>
        <p:nvCxnSpPr>
          <p:cNvPr id="29" name="Straight Connector 28"/>
          <p:cNvCxnSpPr/>
          <p:nvPr/>
        </p:nvCxnSpPr>
        <p:spPr bwMode="auto">
          <a:xfrm flipV="1">
            <a:off x="4220901" y="3148377"/>
            <a:ext cx="645262" cy="25886"/>
          </a:xfrm>
          <a:prstGeom prst="line">
            <a:avLst/>
          </a:prstGeom>
          <a:noFill/>
          <a:ln w="38100" cap="flat" cmpd="sng" algn="ctr">
            <a:solidFill>
              <a:srgbClr val="000090"/>
            </a:solidFill>
            <a:prstDash val="solid"/>
            <a:round/>
            <a:headEnd type="oval" w="med" len="med"/>
            <a:tailEnd type="oval" w="med" len="med"/>
          </a:ln>
          <a:effectLst/>
        </p:spPr>
      </p:cxnSp>
      <p:cxnSp>
        <p:nvCxnSpPr>
          <p:cNvPr id="88" name="Straight Connector 87"/>
          <p:cNvCxnSpPr/>
          <p:nvPr/>
        </p:nvCxnSpPr>
        <p:spPr bwMode="auto">
          <a:xfrm>
            <a:off x="4873028" y="3148377"/>
            <a:ext cx="643701" cy="0"/>
          </a:xfrm>
          <a:prstGeom prst="line">
            <a:avLst/>
          </a:prstGeom>
          <a:noFill/>
          <a:ln w="38100" cap="flat" cmpd="sng" algn="ctr">
            <a:solidFill>
              <a:srgbClr val="000090"/>
            </a:solidFill>
            <a:prstDash val="solid"/>
            <a:round/>
            <a:headEnd type="oval" w="med" len="med"/>
            <a:tailEnd type="oval" w="med" len="med"/>
          </a:ln>
          <a:effectLst/>
        </p:spPr>
      </p:cxnSp>
      <p:sp>
        <p:nvSpPr>
          <p:cNvPr id="13" name="TextBox 12"/>
          <p:cNvSpPr txBox="1"/>
          <p:nvPr/>
        </p:nvSpPr>
        <p:spPr>
          <a:xfrm>
            <a:off x="738746" y="3336505"/>
            <a:ext cx="782753" cy="461665"/>
          </a:xfrm>
          <a:prstGeom prst="rect">
            <a:avLst/>
          </a:prstGeom>
          <a:noFill/>
        </p:spPr>
        <p:txBody>
          <a:bodyPr wrap="none" rtlCol="0">
            <a:spAutoFit/>
          </a:bodyPr>
          <a:lstStyle/>
          <a:p>
            <a:r>
              <a:rPr lang="en-US" sz="2400" b="1" dirty="0" err="1" smtClean="0">
                <a:latin typeface="Calibri"/>
                <a:cs typeface="Calibri"/>
              </a:rPr>
              <a:t>F</a:t>
            </a:r>
            <a:r>
              <a:rPr lang="en-US" sz="2000" b="1" baseline="-25000" dirty="0" err="1">
                <a:latin typeface="Calibri"/>
                <a:cs typeface="Calibri"/>
              </a:rPr>
              <a:t>x</a:t>
            </a:r>
            <a:r>
              <a:rPr lang="en-US" sz="2400" b="1" dirty="0" smtClean="0">
                <a:latin typeface="Calibri"/>
                <a:cs typeface="Calibri"/>
              </a:rPr>
              <a:t>(A) </a:t>
            </a:r>
            <a:endParaRPr lang="en-US" sz="2400" b="1" dirty="0">
              <a:latin typeface="Calibri"/>
              <a:cs typeface="Calibri"/>
            </a:endParaRPr>
          </a:p>
        </p:txBody>
      </p:sp>
      <p:sp>
        <p:nvSpPr>
          <p:cNvPr id="45" name="Rectangle 44"/>
          <p:cNvSpPr/>
          <p:nvPr/>
        </p:nvSpPr>
        <p:spPr>
          <a:xfrm>
            <a:off x="1507388" y="1714546"/>
            <a:ext cx="5913489" cy="584776"/>
          </a:xfrm>
          <a:prstGeom prst="rect">
            <a:avLst/>
          </a:prstGeom>
          <a:ln w="25400">
            <a:solidFill>
              <a:schemeClr val="tx1"/>
            </a:solidFill>
          </a:ln>
        </p:spPr>
        <p:txBody>
          <a:bodyPr wrap="square">
            <a:spAutoFit/>
          </a:bodyPr>
          <a:lstStyle/>
          <a:p>
            <a:r>
              <a:rPr lang="en-US" sz="3200" dirty="0" err="1" smtClean="0">
                <a:latin typeface="Trebuchet MS"/>
                <a:cs typeface="Trebuchet MS"/>
              </a:rPr>
              <a:t>F</a:t>
            </a:r>
            <a:r>
              <a:rPr lang="en-US" sz="3200" baseline="-25000" dirty="0" err="1" smtClean="0">
                <a:latin typeface="Trebuchet MS"/>
                <a:cs typeface="Trebuchet MS"/>
              </a:rPr>
              <a:t>x</a:t>
            </a:r>
            <a:r>
              <a:rPr lang="en-US" sz="3200" dirty="0" smtClean="0">
                <a:latin typeface="Trebuchet MS"/>
                <a:cs typeface="Trebuchet MS"/>
              </a:rPr>
              <a:t>(A) = how well  A “covers” x</a:t>
            </a:r>
          </a:p>
        </p:txBody>
      </p:sp>
      <p:sp>
        <p:nvSpPr>
          <p:cNvPr id="115" name="TextBox 114"/>
          <p:cNvSpPr txBox="1"/>
          <p:nvPr/>
        </p:nvSpPr>
        <p:spPr>
          <a:xfrm>
            <a:off x="6076038" y="3145918"/>
            <a:ext cx="2783984" cy="707886"/>
          </a:xfrm>
          <a:prstGeom prst="rect">
            <a:avLst/>
          </a:prstGeom>
          <a:noFill/>
        </p:spPr>
        <p:txBody>
          <a:bodyPr wrap="square" rtlCol="0">
            <a:spAutoFit/>
          </a:bodyPr>
          <a:lstStyle/>
          <a:p>
            <a:r>
              <a:rPr lang="en-US" sz="2000" dirty="0" smtClean="0">
                <a:latin typeface="Trebuchet MS"/>
                <a:cs typeface="Trebuchet MS"/>
              </a:rPr>
              <a:t>Diminishing returns: </a:t>
            </a:r>
            <a:r>
              <a:rPr lang="en-US" sz="2000" b="1" dirty="0" err="1" smtClean="0">
                <a:latin typeface="Trebuchet MS"/>
                <a:cs typeface="Trebuchet MS"/>
              </a:rPr>
              <a:t>Submodularity</a:t>
            </a:r>
            <a:endParaRPr lang="en-US" sz="2000" b="1" dirty="0">
              <a:latin typeface="Trebuchet MS"/>
              <a:cs typeface="Trebuchet MS"/>
            </a:endParaRPr>
          </a:p>
        </p:txBody>
      </p:sp>
      <p:sp>
        <p:nvSpPr>
          <p:cNvPr id="135" name="Rectangle 134"/>
          <p:cNvSpPr/>
          <p:nvPr/>
        </p:nvSpPr>
        <p:spPr>
          <a:xfrm>
            <a:off x="4215522" y="5127644"/>
            <a:ext cx="4648200" cy="1206500"/>
          </a:xfrm>
          <a:prstGeom prst="rect">
            <a:avLst/>
          </a:prstGeom>
          <a:solidFill>
            <a:schemeClr val="accent2">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6" name="Object 135"/>
          <p:cNvGraphicFramePr>
            <a:graphicFrameLocks noChangeAspect="1"/>
          </p:cNvGraphicFramePr>
          <p:nvPr>
            <p:extLst>
              <p:ext uri="{D42A27DB-BD31-4B8C-83A1-F6EECF244321}">
                <p14:modId xmlns:p14="http://schemas.microsoft.com/office/powerpoint/2010/main" val="2050551705"/>
              </p:ext>
            </p:extLst>
          </p:nvPr>
        </p:nvGraphicFramePr>
        <p:xfrm>
          <a:off x="5880100" y="5361870"/>
          <a:ext cx="2298700" cy="777875"/>
        </p:xfrm>
        <a:graphic>
          <a:graphicData uri="http://schemas.openxmlformats.org/presentationml/2006/ole">
            <mc:AlternateContent xmlns:mc="http://schemas.openxmlformats.org/markup-compatibility/2006">
              <mc:Choice xmlns:v="urn:schemas-microsoft-com:vml" Requires="v">
                <p:oleObj spid="_x0000_s73784" name="Equation" r:id="rId3" imgW="863600" imgH="292100" progId="Equation.3">
                  <p:embed/>
                </p:oleObj>
              </mc:Choice>
              <mc:Fallback>
                <p:oleObj name="Equation" r:id="rId3" imgW="863600" imgH="292100" progId="Equation.3">
                  <p:embed/>
                  <p:pic>
                    <p:nvPicPr>
                      <p:cNvPr id="0" name=""/>
                      <p:cNvPicPr>
                        <a:picLocks noChangeAspect="1" noChangeArrowheads="1"/>
                      </p:cNvPicPr>
                      <p:nvPr/>
                    </p:nvPicPr>
                    <p:blipFill>
                      <a:blip r:embed="rId4"/>
                      <a:srcRect/>
                      <a:stretch>
                        <a:fillRect/>
                      </a:stretch>
                    </p:blipFill>
                    <p:spPr bwMode="auto">
                      <a:xfrm>
                        <a:off x="5880100" y="5361870"/>
                        <a:ext cx="2298700" cy="777875"/>
                      </a:xfrm>
                      <a:prstGeom prst="rect">
                        <a:avLst/>
                      </a:prstGeom>
                      <a:noFill/>
                      <a:ln w="9525">
                        <a:solidFill>
                          <a:schemeClr val="tx1"/>
                        </a:solidFill>
                        <a:miter lim="800000"/>
                        <a:headEnd/>
                        <a:tailEnd/>
                      </a:ln>
                      <a:extLst/>
                    </p:spPr>
                  </p:pic>
                </p:oleObj>
              </mc:Fallback>
            </mc:AlternateContent>
          </a:graphicData>
        </a:graphic>
      </p:graphicFrame>
      <p:sp>
        <p:nvSpPr>
          <p:cNvPr id="137" name="TextBox 136"/>
          <p:cNvSpPr txBox="1"/>
          <p:nvPr/>
        </p:nvSpPr>
        <p:spPr>
          <a:xfrm>
            <a:off x="4520322" y="5361334"/>
            <a:ext cx="971014" cy="523220"/>
          </a:xfrm>
          <a:prstGeom prst="rect">
            <a:avLst/>
          </a:prstGeom>
          <a:noFill/>
        </p:spPr>
        <p:txBody>
          <a:bodyPr wrap="none" rtlCol="0">
            <a:spAutoFit/>
          </a:bodyPr>
          <a:lstStyle/>
          <a:p>
            <a:r>
              <a:rPr lang="en-US" sz="2800" b="1" dirty="0" smtClean="0"/>
              <a:t>Goal:</a:t>
            </a:r>
            <a:endParaRPr lang="en-US" sz="2800" b="1" dirty="0"/>
          </a:p>
        </p:txBody>
      </p:sp>
      <p:sp>
        <p:nvSpPr>
          <p:cNvPr id="138" name="Rectangle 137"/>
          <p:cNvSpPr/>
          <p:nvPr/>
        </p:nvSpPr>
        <p:spPr>
          <a:xfrm>
            <a:off x="239889" y="5152632"/>
            <a:ext cx="3864719" cy="1107996"/>
          </a:xfrm>
          <a:prstGeom prst="rect">
            <a:avLst/>
          </a:prstGeom>
        </p:spPr>
        <p:txBody>
          <a:bodyPr wrap="square">
            <a:spAutoFit/>
          </a:bodyPr>
          <a:lstStyle/>
          <a:p>
            <a:pPr algn="r"/>
            <a:r>
              <a:rPr lang="en-US" sz="2400" dirty="0" smtClean="0">
                <a:latin typeface="Trebuchet MS"/>
                <a:cs typeface="Trebuchet MS"/>
              </a:rPr>
              <a:t>NP-hard in general</a:t>
            </a:r>
          </a:p>
          <a:p>
            <a:pPr algn="r"/>
            <a:r>
              <a:rPr lang="en-US" sz="2400" dirty="0" smtClean="0">
                <a:latin typeface="Trebuchet MS"/>
                <a:cs typeface="Trebuchet MS"/>
              </a:rPr>
              <a:t>Greedy: (1-1/e) guarantee</a:t>
            </a:r>
          </a:p>
          <a:p>
            <a:pPr algn="r"/>
            <a:r>
              <a:rPr lang="en-US" dirty="0">
                <a:cs typeface="Calibri"/>
              </a:rPr>
              <a:t>[</a:t>
            </a:r>
            <a:r>
              <a:rPr lang="en-US" dirty="0" err="1">
                <a:cs typeface="Calibri"/>
              </a:rPr>
              <a:t>Nemhauser</a:t>
            </a:r>
            <a:r>
              <a:rPr lang="en-US" dirty="0">
                <a:cs typeface="Calibri"/>
              </a:rPr>
              <a:t> et al., 1978]</a:t>
            </a:r>
          </a:p>
        </p:txBody>
      </p:sp>
      <p:sp>
        <p:nvSpPr>
          <p:cNvPr id="47" name="Title 1"/>
          <p:cNvSpPr>
            <a:spLocks noGrp="1"/>
          </p:cNvSpPr>
          <p:nvPr>
            <p:ph type="title"/>
          </p:nvPr>
        </p:nvSpPr>
        <p:spPr>
          <a:xfrm>
            <a:off x="457200" y="274638"/>
            <a:ext cx="8229600" cy="1143000"/>
          </a:xfrm>
        </p:spPr>
        <p:txBody>
          <a:bodyPr/>
          <a:lstStyle/>
          <a:p>
            <a:r>
              <a:rPr lang="en-US" dirty="0" err="1" smtClean="0"/>
              <a:t>Submodular</a:t>
            </a:r>
            <a:r>
              <a:rPr lang="en-US" dirty="0" smtClean="0"/>
              <a:t> Functions</a:t>
            </a:r>
            <a:endParaRPr lang="en-US" dirty="0"/>
          </a:p>
        </p:txBody>
      </p:sp>
    </p:spTree>
    <p:extLst>
      <p:ext uri="{BB962C8B-B14F-4D97-AF65-F5344CB8AC3E}">
        <p14:creationId xmlns:p14="http://schemas.microsoft.com/office/powerpoint/2010/main" val="4037047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15" grpId="0"/>
      <p:bldP spid="135" grpId="0" animBg="1"/>
      <p:bldP spid="137" grpId="0"/>
      <p:bldP spid="1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632916" y="4123552"/>
            <a:ext cx="2103860" cy="2514037"/>
            <a:chOff x="2841360" y="2722759"/>
            <a:chExt cx="2103860" cy="2514037"/>
          </a:xfrm>
        </p:grpSpPr>
        <p:pic>
          <p:nvPicPr>
            <p:cNvPr id="6" name="Picture 5"/>
            <p:cNvPicPr>
              <a:picLocks noChangeAspect="1"/>
            </p:cNvPicPr>
            <p:nvPr/>
          </p:nvPicPr>
          <p:blipFill>
            <a:blip r:embed="rId2"/>
            <a:stretch>
              <a:fillRect/>
            </a:stretch>
          </p:blipFill>
          <p:spPr>
            <a:xfrm>
              <a:off x="2841360" y="2722759"/>
              <a:ext cx="2103860" cy="1946428"/>
            </a:xfrm>
            <a:prstGeom prst="rect">
              <a:avLst/>
            </a:prstGeom>
            <a:ln>
              <a:solidFill>
                <a:schemeClr val="tx1"/>
              </a:solidFill>
            </a:ln>
          </p:spPr>
        </p:pic>
        <p:sp>
          <p:nvSpPr>
            <p:cNvPr id="7" name="TextBox 6"/>
            <p:cNvSpPr txBox="1"/>
            <p:nvPr/>
          </p:nvSpPr>
          <p:spPr>
            <a:xfrm>
              <a:off x="2910201" y="4652020"/>
              <a:ext cx="2021307" cy="584776"/>
            </a:xfrm>
            <a:prstGeom prst="rect">
              <a:avLst/>
            </a:prstGeom>
            <a:noFill/>
          </p:spPr>
          <p:txBody>
            <a:bodyPr wrap="none" rtlCol="0">
              <a:spAutoFit/>
            </a:bodyPr>
            <a:lstStyle/>
            <a:p>
              <a:r>
                <a:rPr lang="en-US" sz="1600" dirty="0" smtClean="0"/>
                <a:t>[Daniel Sheldon et al.]</a:t>
              </a:r>
            </a:p>
            <a:p>
              <a:r>
                <a:rPr lang="en-US" sz="1600" dirty="0" smtClean="0"/>
                <a:t>[Daniel </a:t>
              </a:r>
              <a:r>
                <a:rPr lang="en-US" sz="1600" dirty="0" err="1" smtClean="0"/>
                <a:t>Golovin</a:t>
              </a:r>
              <a:r>
                <a:rPr lang="en-US" sz="1600" dirty="0" smtClean="0"/>
                <a:t> et al.]</a:t>
              </a:r>
              <a:endParaRPr lang="en-US" sz="1600" dirty="0"/>
            </a:p>
          </p:txBody>
        </p:sp>
      </p:grpSp>
      <p:pic>
        <p:nvPicPr>
          <p:cNvPr id="9" name="Picture 8"/>
          <p:cNvPicPr>
            <a:picLocks noChangeAspect="1"/>
          </p:cNvPicPr>
          <p:nvPr/>
        </p:nvPicPr>
        <p:blipFill>
          <a:blip r:embed="rId3"/>
          <a:stretch>
            <a:fillRect/>
          </a:stretch>
        </p:blipFill>
        <p:spPr>
          <a:xfrm>
            <a:off x="3215778" y="4672649"/>
            <a:ext cx="3040834" cy="1639854"/>
          </a:xfrm>
          <a:prstGeom prst="rect">
            <a:avLst/>
          </a:prstGeom>
        </p:spPr>
      </p:pic>
      <p:grpSp>
        <p:nvGrpSpPr>
          <p:cNvPr id="43" name="Group 42"/>
          <p:cNvGrpSpPr/>
          <p:nvPr/>
        </p:nvGrpSpPr>
        <p:grpSpPr>
          <a:xfrm>
            <a:off x="739131" y="3091537"/>
            <a:ext cx="5251403" cy="1273993"/>
            <a:chOff x="4429872" y="458097"/>
            <a:chExt cx="4514175" cy="1088451"/>
          </a:xfrm>
        </p:grpSpPr>
        <p:pic>
          <p:nvPicPr>
            <p:cNvPr id="40" name="Picture 39"/>
            <p:cNvPicPr>
              <a:picLocks noChangeAspect="1"/>
            </p:cNvPicPr>
            <p:nvPr/>
          </p:nvPicPr>
          <p:blipFill>
            <a:blip r:embed="rId4"/>
            <a:stretch>
              <a:fillRect/>
            </a:stretch>
          </p:blipFill>
          <p:spPr>
            <a:xfrm>
              <a:off x="4429872" y="458097"/>
              <a:ext cx="1456765" cy="1088451"/>
            </a:xfrm>
            <a:prstGeom prst="rect">
              <a:avLst/>
            </a:prstGeom>
          </p:spPr>
        </p:pic>
        <p:pic>
          <p:nvPicPr>
            <p:cNvPr id="41" name="Picture 40"/>
            <p:cNvPicPr>
              <a:picLocks noChangeAspect="1"/>
            </p:cNvPicPr>
            <p:nvPr/>
          </p:nvPicPr>
          <p:blipFill>
            <a:blip r:embed="rId5"/>
            <a:stretch>
              <a:fillRect/>
            </a:stretch>
          </p:blipFill>
          <p:spPr>
            <a:xfrm>
              <a:off x="5951522" y="458097"/>
              <a:ext cx="1456765" cy="1088451"/>
            </a:xfrm>
            <a:prstGeom prst="rect">
              <a:avLst/>
            </a:prstGeom>
          </p:spPr>
        </p:pic>
        <p:pic>
          <p:nvPicPr>
            <p:cNvPr id="42" name="Picture 41"/>
            <p:cNvPicPr>
              <a:picLocks noChangeAspect="1"/>
            </p:cNvPicPr>
            <p:nvPr/>
          </p:nvPicPr>
          <p:blipFill>
            <a:blip r:embed="rId6"/>
            <a:stretch>
              <a:fillRect/>
            </a:stretch>
          </p:blipFill>
          <p:spPr>
            <a:xfrm>
              <a:off x="7487282" y="458097"/>
              <a:ext cx="1456765" cy="1088451"/>
            </a:xfrm>
            <a:prstGeom prst="rect">
              <a:avLst/>
            </a:prstGeom>
          </p:spPr>
        </p:pic>
      </p:grpSp>
      <p:pic>
        <p:nvPicPr>
          <p:cNvPr id="45" name="Picture 44"/>
          <p:cNvPicPr>
            <a:picLocks noChangeAspect="1"/>
          </p:cNvPicPr>
          <p:nvPr/>
        </p:nvPicPr>
        <p:blipFill>
          <a:blip r:embed="rId7"/>
          <a:stretch>
            <a:fillRect/>
          </a:stretch>
        </p:blipFill>
        <p:spPr>
          <a:xfrm>
            <a:off x="332422" y="1270925"/>
            <a:ext cx="1991128" cy="1506109"/>
          </a:xfrm>
          <a:prstGeom prst="rect">
            <a:avLst/>
          </a:prstGeom>
        </p:spPr>
      </p:pic>
      <p:pic>
        <p:nvPicPr>
          <p:cNvPr id="46" name="Picture 45"/>
          <p:cNvPicPr>
            <a:picLocks noChangeAspect="1"/>
          </p:cNvPicPr>
          <p:nvPr/>
        </p:nvPicPr>
        <p:blipFill>
          <a:blip r:embed="rId8"/>
          <a:stretch>
            <a:fillRect/>
          </a:stretch>
        </p:blipFill>
        <p:spPr>
          <a:xfrm>
            <a:off x="4371122" y="1270925"/>
            <a:ext cx="1991128" cy="1506109"/>
          </a:xfrm>
          <a:prstGeom prst="rect">
            <a:avLst/>
          </a:prstGeom>
        </p:spPr>
      </p:pic>
      <p:pic>
        <p:nvPicPr>
          <p:cNvPr id="47" name="Picture 46"/>
          <p:cNvPicPr>
            <a:picLocks noChangeAspect="1"/>
          </p:cNvPicPr>
          <p:nvPr/>
        </p:nvPicPr>
        <p:blipFill>
          <a:blip r:embed="rId9"/>
          <a:stretch>
            <a:fillRect/>
          </a:stretch>
        </p:blipFill>
        <p:spPr>
          <a:xfrm>
            <a:off x="2351772" y="1270925"/>
            <a:ext cx="1991128" cy="1506109"/>
          </a:xfrm>
          <a:prstGeom prst="rect">
            <a:avLst/>
          </a:prstGeom>
        </p:spPr>
      </p:pic>
      <p:sp>
        <p:nvSpPr>
          <p:cNvPr id="53" name="TextBox 52"/>
          <p:cNvSpPr txBox="1"/>
          <p:nvPr/>
        </p:nvSpPr>
        <p:spPr>
          <a:xfrm>
            <a:off x="4602360" y="264162"/>
            <a:ext cx="4287126" cy="646331"/>
          </a:xfrm>
          <a:prstGeom prst="rect">
            <a:avLst/>
          </a:prstGeom>
          <a:noFill/>
        </p:spPr>
        <p:txBody>
          <a:bodyPr wrap="none" rtlCol="0">
            <a:spAutoFit/>
          </a:bodyPr>
          <a:lstStyle/>
          <a:p>
            <a:pPr algn="r"/>
            <a:r>
              <a:rPr lang="en-US" sz="3600" b="1" dirty="0" smtClean="0">
                <a:solidFill>
                  <a:srgbClr val="4F81BD"/>
                </a:solidFill>
                <a:latin typeface="+mj-lt"/>
                <a:cs typeface="Trebuchet MS"/>
              </a:rPr>
              <a:t>Structured Prediction</a:t>
            </a:r>
            <a:endParaRPr lang="en-US" sz="3600" b="1" dirty="0">
              <a:solidFill>
                <a:srgbClr val="4F81BD"/>
              </a:solidFill>
              <a:latin typeface="+mj-lt"/>
              <a:cs typeface="Trebuchet MS"/>
            </a:endParaRPr>
          </a:p>
        </p:txBody>
      </p:sp>
      <p:grpSp>
        <p:nvGrpSpPr>
          <p:cNvPr id="3" name="Group 2"/>
          <p:cNvGrpSpPr/>
          <p:nvPr/>
        </p:nvGrpSpPr>
        <p:grpSpPr>
          <a:xfrm>
            <a:off x="545328" y="4699384"/>
            <a:ext cx="2233558" cy="2039427"/>
            <a:chOff x="592362" y="4743535"/>
            <a:chExt cx="2233558" cy="2039427"/>
          </a:xfrm>
        </p:grpSpPr>
        <p:pic>
          <p:nvPicPr>
            <p:cNvPr id="8" name="Picture 7"/>
            <p:cNvPicPr>
              <a:picLocks noChangeAspect="1"/>
            </p:cNvPicPr>
            <p:nvPr/>
          </p:nvPicPr>
          <p:blipFill>
            <a:blip r:embed="rId10"/>
            <a:stretch>
              <a:fillRect/>
            </a:stretch>
          </p:blipFill>
          <p:spPr>
            <a:xfrm>
              <a:off x="592362" y="4743535"/>
              <a:ext cx="2212206" cy="1448086"/>
            </a:xfrm>
            <a:prstGeom prst="rect">
              <a:avLst/>
            </a:prstGeom>
            <a:ln w="38100">
              <a:solidFill>
                <a:schemeClr val="tx1"/>
              </a:solidFill>
            </a:ln>
          </p:spPr>
        </p:pic>
        <p:sp>
          <p:nvSpPr>
            <p:cNvPr id="2" name="TextBox 1"/>
            <p:cNvSpPr txBox="1"/>
            <p:nvPr/>
          </p:nvSpPr>
          <p:spPr>
            <a:xfrm>
              <a:off x="665853" y="6198186"/>
              <a:ext cx="2160067" cy="584776"/>
            </a:xfrm>
            <a:prstGeom prst="rect">
              <a:avLst/>
            </a:prstGeom>
            <a:noFill/>
          </p:spPr>
          <p:txBody>
            <a:bodyPr wrap="none" rtlCol="0">
              <a:spAutoFit/>
            </a:bodyPr>
            <a:lstStyle/>
            <a:p>
              <a:r>
                <a:rPr lang="en-US" sz="1600" dirty="0" smtClean="0"/>
                <a:t>[</a:t>
              </a:r>
              <a:r>
                <a:rPr lang="en-US" sz="1600" dirty="0" err="1" smtClean="0"/>
                <a:t>Debadeepta</a:t>
              </a:r>
              <a:r>
                <a:rPr lang="en-US" sz="1600" dirty="0" smtClean="0"/>
                <a:t> </a:t>
              </a:r>
              <a:r>
                <a:rPr lang="en-US" sz="1600" dirty="0" err="1" smtClean="0"/>
                <a:t>Dey</a:t>
              </a:r>
              <a:r>
                <a:rPr lang="en-US" sz="1600" dirty="0" smtClean="0"/>
                <a:t> et al.]</a:t>
              </a:r>
            </a:p>
            <a:p>
              <a:r>
                <a:rPr lang="en-US" sz="1600" dirty="0" smtClean="0"/>
                <a:t>[Nathan Ratliff et al.]</a:t>
              </a:r>
              <a:endParaRPr lang="en-US" sz="1600" dirty="0"/>
            </a:p>
          </p:txBody>
        </p:sp>
      </p:grpSp>
      <p:grpSp>
        <p:nvGrpSpPr>
          <p:cNvPr id="10" name="Group 9"/>
          <p:cNvGrpSpPr/>
          <p:nvPr/>
        </p:nvGrpSpPr>
        <p:grpSpPr>
          <a:xfrm>
            <a:off x="6717582" y="1549087"/>
            <a:ext cx="2006000" cy="2082583"/>
            <a:chOff x="6717582" y="1549087"/>
            <a:chExt cx="2006000" cy="2082583"/>
          </a:xfrm>
        </p:grpSpPr>
        <p:grpSp>
          <p:nvGrpSpPr>
            <p:cNvPr id="51" name="Group 50"/>
            <p:cNvGrpSpPr/>
            <p:nvPr/>
          </p:nvGrpSpPr>
          <p:grpSpPr>
            <a:xfrm>
              <a:off x="6717582" y="1549087"/>
              <a:ext cx="2006000" cy="1961817"/>
              <a:chOff x="6826955" y="321420"/>
              <a:chExt cx="2006000" cy="1961817"/>
            </a:xfrm>
          </p:grpSpPr>
          <p:pic>
            <p:nvPicPr>
              <p:cNvPr id="4" name="Picture 3"/>
              <p:cNvPicPr>
                <a:picLocks noChangeAspect="1"/>
              </p:cNvPicPr>
              <p:nvPr/>
            </p:nvPicPr>
            <p:blipFill>
              <a:blip r:embed="rId11"/>
              <a:stretch>
                <a:fillRect/>
              </a:stretch>
            </p:blipFill>
            <p:spPr>
              <a:xfrm>
                <a:off x="6826955" y="321420"/>
                <a:ext cx="1602321" cy="1625590"/>
              </a:xfrm>
              <a:prstGeom prst="rect">
                <a:avLst/>
              </a:prstGeom>
              <a:ln w="25400">
                <a:solidFill>
                  <a:schemeClr val="accent1"/>
                </a:solidFill>
              </a:ln>
            </p:spPr>
          </p:pic>
          <p:pic>
            <p:nvPicPr>
              <p:cNvPr id="5" name="Picture 4"/>
              <p:cNvPicPr>
                <a:picLocks noChangeAspect="1"/>
              </p:cNvPicPr>
              <p:nvPr/>
            </p:nvPicPr>
            <p:blipFill>
              <a:blip r:embed="rId12"/>
              <a:stretch>
                <a:fillRect/>
              </a:stretch>
            </p:blipFill>
            <p:spPr>
              <a:xfrm>
                <a:off x="7230635" y="804020"/>
                <a:ext cx="1602320" cy="1479217"/>
              </a:xfrm>
              <a:prstGeom prst="rect">
                <a:avLst/>
              </a:prstGeom>
              <a:ln w="25400">
                <a:solidFill>
                  <a:schemeClr val="accent1"/>
                </a:solidFill>
              </a:ln>
            </p:spPr>
          </p:pic>
        </p:grpSp>
        <p:pic>
          <p:nvPicPr>
            <p:cNvPr id="22" name="Picture 21"/>
            <p:cNvPicPr>
              <a:picLocks noChangeAspect="1"/>
            </p:cNvPicPr>
            <p:nvPr/>
          </p:nvPicPr>
          <p:blipFill>
            <a:blip r:embed="rId13"/>
            <a:stretch>
              <a:fillRect/>
            </a:stretch>
          </p:blipFill>
          <p:spPr>
            <a:xfrm>
              <a:off x="6717582" y="2933066"/>
              <a:ext cx="698604" cy="698604"/>
            </a:xfrm>
            <a:prstGeom prst="rect">
              <a:avLst/>
            </a:prstGeom>
          </p:spPr>
        </p:pic>
      </p:grpSp>
      <p:sp>
        <p:nvSpPr>
          <p:cNvPr id="11" name="TextBox 10"/>
          <p:cNvSpPr txBox="1"/>
          <p:nvPr/>
        </p:nvSpPr>
        <p:spPr>
          <a:xfrm>
            <a:off x="393089" y="943951"/>
            <a:ext cx="304478" cy="369332"/>
          </a:xfrm>
          <a:prstGeom prst="rect">
            <a:avLst/>
          </a:prstGeom>
          <a:noFill/>
        </p:spPr>
        <p:txBody>
          <a:bodyPr wrap="none" rtlCol="0">
            <a:spAutoFit/>
          </a:bodyPr>
          <a:lstStyle/>
          <a:p>
            <a:r>
              <a:rPr lang="en-US" dirty="0" smtClean="0"/>
              <a:t>X</a:t>
            </a:r>
            <a:endParaRPr lang="en-US" dirty="0"/>
          </a:p>
        </p:txBody>
      </p:sp>
      <p:sp>
        <p:nvSpPr>
          <p:cNvPr id="12" name="TextBox 11"/>
          <p:cNvSpPr txBox="1"/>
          <p:nvPr/>
        </p:nvSpPr>
        <p:spPr>
          <a:xfrm>
            <a:off x="1538759" y="948318"/>
            <a:ext cx="300082" cy="369332"/>
          </a:xfrm>
          <a:prstGeom prst="rect">
            <a:avLst/>
          </a:prstGeom>
          <a:noFill/>
        </p:spPr>
        <p:txBody>
          <a:bodyPr wrap="none" rtlCol="0">
            <a:spAutoFit/>
          </a:bodyPr>
          <a:lstStyle/>
          <a:p>
            <a:r>
              <a:rPr lang="en-US" dirty="0" smtClean="0"/>
              <a:t>Y</a:t>
            </a:r>
            <a:endParaRPr lang="en-US" dirty="0"/>
          </a:p>
        </p:txBody>
      </p:sp>
      <p:sp>
        <p:nvSpPr>
          <p:cNvPr id="25" name="TextBox 24"/>
          <p:cNvSpPr txBox="1"/>
          <p:nvPr/>
        </p:nvSpPr>
        <p:spPr>
          <a:xfrm>
            <a:off x="2626647" y="948318"/>
            <a:ext cx="304478" cy="369332"/>
          </a:xfrm>
          <a:prstGeom prst="rect">
            <a:avLst/>
          </a:prstGeom>
          <a:noFill/>
        </p:spPr>
        <p:txBody>
          <a:bodyPr wrap="none" rtlCol="0">
            <a:spAutoFit/>
          </a:bodyPr>
          <a:lstStyle/>
          <a:p>
            <a:r>
              <a:rPr lang="en-US" dirty="0" smtClean="0"/>
              <a:t>X</a:t>
            </a:r>
            <a:endParaRPr lang="en-US" dirty="0"/>
          </a:p>
        </p:txBody>
      </p:sp>
      <p:sp>
        <p:nvSpPr>
          <p:cNvPr id="26" name="TextBox 25"/>
          <p:cNvSpPr txBox="1"/>
          <p:nvPr/>
        </p:nvSpPr>
        <p:spPr>
          <a:xfrm>
            <a:off x="3723844" y="943951"/>
            <a:ext cx="300082" cy="369332"/>
          </a:xfrm>
          <a:prstGeom prst="rect">
            <a:avLst/>
          </a:prstGeom>
          <a:noFill/>
        </p:spPr>
        <p:txBody>
          <a:bodyPr wrap="none" rtlCol="0">
            <a:spAutoFit/>
          </a:bodyPr>
          <a:lstStyle/>
          <a:p>
            <a:r>
              <a:rPr lang="en-US" dirty="0" smtClean="0"/>
              <a:t>Y</a:t>
            </a:r>
            <a:endParaRPr lang="en-US" dirty="0"/>
          </a:p>
        </p:txBody>
      </p:sp>
      <p:sp>
        <p:nvSpPr>
          <p:cNvPr id="27" name="TextBox 26"/>
          <p:cNvSpPr txBox="1"/>
          <p:nvPr/>
        </p:nvSpPr>
        <p:spPr>
          <a:xfrm>
            <a:off x="4450696" y="948318"/>
            <a:ext cx="304478" cy="369332"/>
          </a:xfrm>
          <a:prstGeom prst="rect">
            <a:avLst/>
          </a:prstGeom>
          <a:noFill/>
        </p:spPr>
        <p:txBody>
          <a:bodyPr wrap="none" rtlCol="0">
            <a:spAutoFit/>
          </a:bodyPr>
          <a:lstStyle/>
          <a:p>
            <a:r>
              <a:rPr lang="en-US" dirty="0" smtClean="0"/>
              <a:t>X</a:t>
            </a:r>
            <a:endParaRPr lang="en-US" dirty="0"/>
          </a:p>
        </p:txBody>
      </p:sp>
      <p:sp>
        <p:nvSpPr>
          <p:cNvPr id="28" name="TextBox 27"/>
          <p:cNvSpPr txBox="1"/>
          <p:nvPr/>
        </p:nvSpPr>
        <p:spPr>
          <a:xfrm>
            <a:off x="5699555" y="943951"/>
            <a:ext cx="300082" cy="369332"/>
          </a:xfrm>
          <a:prstGeom prst="rect">
            <a:avLst/>
          </a:prstGeom>
          <a:noFill/>
        </p:spPr>
        <p:txBody>
          <a:bodyPr wrap="none" rtlCol="0">
            <a:spAutoFit/>
          </a:bodyPr>
          <a:lstStyle/>
          <a:p>
            <a:r>
              <a:rPr lang="en-US" dirty="0" smtClean="0"/>
              <a:t>Y</a:t>
            </a:r>
            <a:endParaRPr lang="en-US" dirty="0"/>
          </a:p>
        </p:txBody>
      </p:sp>
      <p:sp>
        <p:nvSpPr>
          <p:cNvPr id="29" name="TextBox 28"/>
          <p:cNvSpPr txBox="1"/>
          <p:nvPr/>
        </p:nvSpPr>
        <p:spPr>
          <a:xfrm>
            <a:off x="1468204" y="2777085"/>
            <a:ext cx="304478" cy="369332"/>
          </a:xfrm>
          <a:prstGeom prst="rect">
            <a:avLst/>
          </a:prstGeom>
          <a:noFill/>
        </p:spPr>
        <p:txBody>
          <a:bodyPr wrap="none" rtlCol="0">
            <a:spAutoFit/>
          </a:bodyPr>
          <a:lstStyle/>
          <a:p>
            <a:r>
              <a:rPr lang="en-US" dirty="0" smtClean="0"/>
              <a:t>X</a:t>
            </a:r>
            <a:endParaRPr lang="en-US" dirty="0"/>
          </a:p>
        </p:txBody>
      </p:sp>
      <p:sp>
        <p:nvSpPr>
          <p:cNvPr id="30" name="TextBox 29"/>
          <p:cNvSpPr txBox="1"/>
          <p:nvPr/>
        </p:nvSpPr>
        <p:spPr>
          <a:xfrm>
            <a:off x="3215778" y="2777085"/>
            <a:ext cx="304478" cy="369332"/>
          </a:xfrm>
          <a:prstGeom prst="rect">
            <a:avLst/>
          </a:prstGeom>
          <a:noFill/>
        </p:spPr>
        <p:txBody>
          <a:bodyPr wrap="none" rtlCol="0">
            <a:spAutoFit/>
          </a:bodyPr>
          <a:lstStyle/>
          <a:p>
            <a:r>
              <a:rPr lang="en-US" dirty="0" smtClean="0"/>
              <a:t>X</a:t>
            </a:r>
            <a:endParaRPr lang="en-US" dirty="0"/>
          </a:p>
        </p:txBody>
      </p:sp>
      <p:sp>
        <p:nvSpPr>
          <p:cNvPr id="33" name="TextBox 32"/>
          <p:cNvSpPr txBox="1"/>
          <p:nvPr/>
        </p:nvSpPr>
        <p:spPr>
          <a:xfrm>
            <a:off x="4987979" y="2777085"/>
            <a:ext cx="300082" cy="369332"/>
          </a:xfrm>
          <a:prstGeom prst="rect">
            <a:avLst/>
          </a:prstGeom>
          <a:noFill/>
        </p:spPr>
        <p:txBody>
          <a:bodyPr wrap="none" rtlCol="0">
            <a:spAutoFit/>
          </a:bodyPr>
          <a:lstStyle/>
          <a:p>
            <a:r>
              <a:rPr lang="en-US" dirty="0" smtClean="0"/>
              <a:t>Y</a:t>
            </a:r>
            <a:endParaRPr lang="en-US" dirty="0"/>
          </a:p>
        </p:txBody>
      </p:sp>
    </p:spTree>
    <p:extLst>
      <p:ext uri="{BB962C8B-B14F-4D97-AF65-F5344CB8AC3E}">
        <p14:creationId xmlns:p14="http://schemas.microsoft.com/office/powerpoint/2010/main" val="1344275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5" grpId="0"/>
      <p:bldP spid="26" grpId="0"/>
      <p:bldP spid="27" grpId="0"/>
      <p:bldP spid="28" grpId="0"/>
      <p:bldP spid="29" grpId="0"/>
      <p:bldP spid="30"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Contextual </a:t>
            </a:r>
            <a:r>
              <a:rPr lang="en-US" dirty="0" err="1" smtClean="0"/>
              <a:t>Submodular</a:t>
            </a:r>
            <a:r>
              <a:rPr lang="en-US" dirty="0" smtClean="0"/>
              <a:t> Optimization</a:t>
            </a:r>
            <a:endParaRPr lang="en-US" dirty="0"/>
          </a:p>
        </p:txBody>
      </p:sp>
      <p:sp>
        <p:nvSpPr>
          <p:cNvPr id="3" name="Content Placeholder 2"/>
          <p:cNvSpPr>
            <a:spLocks noGrp="1"/>
          </p:cNvSpPr>
          <p:nvPr>
            <p:ph idx="1"/>
          </p:nvPr>
        </p:nvSpPr>
        <p:spPr>
          <a:xfrm>
            <a:off x="457200" y="1600200"/>
            <a:ext cx="8229600" cy="4735689"/>
          </a:xfrm>
        </p:spPr>
        <p:txBody>
          <a:bodyPr>
            <a:normAutofit/>
          </a:bodyPr>
          <a:lstStyle/>
          <a:p>
            <a:r>
              <a:rPr lang="en-US" dirty="0" smtClean="0"/>
              <a:t>If we knew </a:t>
            </a:r>
            <a:r>
              <a:rPr lang="en-US" dirty="0" err="1" smtClean="0"/>
              <a:t>F</a:t>
            </a:r>
            <a:r>
              <a:rPr lang="en-US" baseline="-25000" dirty="0" err="1" smtClean="0"/>
              <a:t>x</a:t>
            </a:r>
            <a:r>
              <a:rPr lang="en-US" dirty="0" smtClean="0"/>
              <a:t>, then easy to optimize</a:t>
            </a:r>
          </a:p>
          <a:p>
            <a:pPr lvl="1"/>
            <a:r>
              <a:rPr lang="en-US" dirty="0" smtClean="0"/>
              <a:t>Greedy algorithm!</a:t>
            </a:r>
          </a:p>
          <a:p>
            <a:pPr lvl="1"/>
            <a:endParaRPr lang="en-US" sz="2400" dirty="0" smtClean="0"/>
          </a:p>
          <a:p>
            <a:r>
              <a:rPr lang="en-US" dirty="0" err="1" smtClean="0"/>
              <a:t>F</a:t>
            </a:r>
            <a:r>
              <a:rPr lang="en-US" baseline="-25000" dirty="0" err="1" smtClean="0"/>
              <a:t>x</a:t>
            </a:r>
            <a:r>
              <a:rPr lang="en-US" dirty="0" smtClean="0"/>
              <a:t> often expensive or impossible to evaluate</a:t>
            </a:r>
          </a:p>
          <a:p>
            <a:pPr lvl="1"/>
            <a:r>
              <a:rPr lang="en-US" dirty="0" smtClean="0"/>
              <a:t>Expensive simulation for robot grasp trajectories</a:t>
            </a:r>
          </a:p>
          <a:p>
            <a:endParaRPr lang="en-US" sz="2400" dirty="0" smtClean="0"/>
          </a:p>
          <a:p>
            <a:r>
              <a:rPr lang="en-US" b="1" dirty="0" smtClean="0"/>
              <a:t>Given:</a:t>
            </a:r>
            <a:r>
              <a:rPr lang="en-US" dirty="0" smtClean="0"/>
              <a:t> Training set of (</a:t>
            </a:r>
            <a:r>
              <a:rPr lang="en-US" dirty="0" err="1" smtClean="0"/>
              <a:t>x,F</a:t>
            </a:r>
            <a:r>
              <a:rPr lang="en-US" baseline="-25000" dirty="0" err="1" smtClean="0"/>
              <a:t>x</a:t>
            </a:r>
            <a:r>
              <a:rPr lang="en-US" dirty="0" smtClean="0"/>
              <a:t>) pairs</a:t>
            </a:r>
            <a:endParaRPr lang="en-US" baseline="-25000" dirty="0"/>
          </a:p>
          <a:p>
            <a:endParaRPr lang="en-US" sz="2400" b="1" dirty="0" smtClean="0"/>
          </a:p>
          <a:p>
            <a:r>
              <a:rPr lang="en-US" b="1" dirty="0" smtClean="0"/>
              <a:t>Goal: </a:t>
            </a:r>
            <a:r>
              <a:rPr lang="en-US" dirty="0" smtClean="0"/>
              <a:t>Find good h</a:t>
            </a:r>
            <a:endParaRPr lang="en-US" dirty="0"/>
          </a:p>
        </p:txBody>
      </p:sp>
    </p:spTree>
    <p:extLst>
      <p:ext uri="{BB962C8B-B14F-4D97-AF65-F5344CB8AC3E}">
        <p14:creationId xmlns:p14="http://schemas.microsoft.com/office/powerpoint/2010/main" val="1746607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dissolv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SCP Learning Reduction</a:t>
            </a:r>
            <a:endParaRPr lang="en-US" dirty="0"/>
          </a:p>
        </p:txBody>
      </p:sp>
      <p:sp>
        <p:nvSpPr>
          <p:cNvPr id="3" name="Content Placeholder 2"/>
          <p:cNvSpPr>
            <a:spLocks noGrp="1"/>
          </p:cNvSpPr>
          <p:nvPr>
            <p:ph idx="1"/>
          </p:nvPr>
        </p:nvSpPr>
        <p:spPr>
          <a:xfrm>
            <a:off x="457200" y="1600200"/>
            <a:ext cx="8229600" cy="4981295"/>
          </a:xfrm>
        </p:spPr>
        <p:txBody>
          <a:bodyPr>
            <a:normAutofit/>
          </a:bodyPr>
          <a:lstStyle/>
          <a:p>
            <a:r>
              <a:rPr lang="en-US" dirty="0" smtClean="0"/>
              <a:t>Initial Predictor: h</a:t>
            </a:r>
            <a:r>
              <a:rPr lang="en-US" baseline="-25000" dirty="0" smtClean="0"/>
              <a:t>0</a:t>
            </a:r>
          </a:p>
          <a:p>
            <a:r>
              <a:rPr lang="en-US" dirty="0" smtClean="0"/>
              <a:t>For m = 1,</a:t>
            </a:r>
            <a:r>
              <a:rPr lang="is-IS" dirty="0" smtClean="0"/>
              <a:t>…</a:t>
            </a:r>
          </a:p>
          <a:p>
            <a:pPr lvl="1"/>
            <a:r>
              <a:rPr lang="is-IS" dirty="0" smtClean="0"/>
              <a:t>Rollout h</a:t>
            </a:r>
            <a:r>
              <a:rPr lang="is-IS" baseline="-25000" dirty="0" smtClean="0"/>
              <a:t>m-1</a:t>
            </a:r>
            <a:r>
              <a:rPr lang="is-IS" b="1" baseline="30000" dirty="0" smtClean="0"/>
              <a:t> </a:t>
            </a:r>
            <a:r>
              <a:rPr lang="is-IS" dirty="0" smtClean="0"/>
              <a:t>on training x</a:t>
            </a:r>
          </a:p>
          <a:p>
            <a:pPr lvl="1"/>
            <a:r>
              <a:rPr lang="is-IS" dirty="0" smtClean="0"/>
              <a:t>Collect </a:t>
            </a:r>
            <a:r>
              <a:rPr lang="en-US" dirty="0" smtClean="0"/>
              <a:t>training data </a:t>
            </a:r>
            <a:r>
              <a:rPr lang="en-US" dirty="0" err="1" smtClean="0"/>
              <a:t>D’</a:t>
            </a:r>
            <a:r>
              <a:rPr lang="en-US" baseline="-25000" dirty="0" err="1" smtClean="0"/>
              <a:t>m</a:t>
            </a:r>
            <a:endParaRPr lang="en-US" baseline="-25000" dirty="0" smtClean="0"/>
          </a:p>
          <a:p>
            <a:pPr lvl="1"/>
            <a:endParaRPr lang="en-US" sz="1000" baseline="-25000" dirty="0" smtClean="0"/>
          </a:p>
          <a:p>
            <a:pPr lvl="1"/>
            <a:r>
              <a:rPr lang="en-US" dirty="0" smtClean="0"/>
              <a:t>Obtain new policy </a:t>
            </a:r>
            <a:r>
              <a:rPr lang="en-US" dirty="0" err="1" smtClean="0"/>
              <a:t>h</a:t>
            </a:r>
            <a:r>
              <a:rPr lang="en-US" baseline="-25000" dirty="0" err="1" smtClean="0"/>
              <a:t>m</a:t>
            </a:r>
            <a:endParaRPr lang="en-US" baseline="-25000" dirty="0" smtClean="0"/>
          </a:p>
          <a:p>
            <a:pPr lvl="1"/>
            <a:endParaRPr lang="en-US" baseline="-25000" dirty="0"/>
          </a:p>
          <a:p>
            <a:r>
              <a:rPr lang="en-US" b="1" dirty="0" smtClean="0"/>
              <a:t>How do we create D’?</a:t>
            </a:r>
          </a:p>
          <a:p>
            <a:r>
              <a:rPr lang="en-US" b="1" dirty="0" smtClean="0"/>
              <a:t>How do we analyze?</a:t>
            </a:r>
            <a:endParaRPr lang="en-US" b="1" dirty="0"/>
          </a:p>
        </p:txBody>
      </p:sp>
      <p:sp>
        <p:nvSpPr>
          <p:cNvPr id="4" name="TextBox 3"/>
          <p:cNvSpPr txBox="1"/>
          <p:nvPr/>
        </p:nvSpPr>
        <p:spPr>
          <a:xfrm>
            <a:off x="4929599" y="1706817"/>
            <a:ext cx="2227994" cy="400110"/>
          </a:xfrm>
          <a:prstGeom prst="rect">
            <a:avLst/>
          </a:prstGeom>
          <a:noFill/>
        </p:spPr>
        <p:txBody>
          <a:bodyPr wrap="none" rtlCol="0">
            <a:spAutoFit/>
          </a:bodyPr>
          <a:lstStyle/>
          <a:p>
            <a:r>
              <a:rPr lang="en-US" sz="2000" b="1" dirty="0" smtClean="0">
                <a:solidFill>
                  <a:schemeClr val="accent2">
                    <a:lumMod val="75000"/>
                  </a:schemeClr>
                </a:solidFill>
              </a:rPr>
              <a:t>Clairvoyant Greedy</a:t>
            </a:r>
            <a:endParaRPr lang="en-US" sz="2000" b="1" dirty="0">
              <a:solidFill>
                <a:schemeClr val="accent2">
                  <a:lumMod val="75000"/>
                </a:schemeClr>
              </a:solidFill>
            </a:endParaRPr>
          </a:p>
        </p:txBody>
      </p:sp>
      <p:cxnSp>
        <p:nvCxnSpPr>
          <p:cNvPr id="6" name="Straight Arrow Connector 5"/>
          <p:cNvCxnSpPr>
            <a:stCxn id="4" idx="1"/>
          </p:cNvCxnSpPr>
          <p:nvPr/>
        </p:nvCxnSpPr>
        <p:spPr>
          <a:xfrm flipH="1">
            <a:off x="4205865" y="1906872"/>
            <a:ext cx="723734"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760352" y="2908488"/>
            <a:ext cx="1926448" cy="3340661"/>
          </a:xfrm>
          <a:prstGeom prst="rect">
            <a:avLst/>
          </a:prstGeom>
        </p:spPr>
      </p:pic>
      <p:sp>
        <p:nvSpPr>
          <p:cNvPr id="11" name="Left Bracket 10"/>
          <p:cNvSpPr/>
          <p:nvPr/>
        </p:nvSpPr>
        <p:spPr>
          <a:xfrm>
            <a:off x="6609217" y="3031311"/>
            <a:ext cx="151136" cy="3094852"/>
          </a:xfrm>
          <a:prstGeom prst="leftBracket">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5025189" y="3249784"/>
            <a:ext cx="1474783" cy="61445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19511" y="218728"/>
            <a:ext cx="1454244" cy="1015663"/>
          </a:xfrm>
          <a:prstGeom prst="rect">
            <a:avLst/>
          </a:prstGeom>
          <a:noFill/>
        </p:spPr>
        <p:txBody>
          <a:bodyPr wrap="none" rtlCol="0">
            <a:spAutoFit/>
          </a:bodyPr>
          <a:lstStyle/>
          <a:p>
            <a:r>
              <a:rPr lang="en-US" sz="2000" dirty="0" err="1" smtClean="0">
                <a:solidFill>
                  <a:srgbClr val="604A7B"/>
                </a:solidFill>
              </a:rPr>
              <a:t>Submodular</a:t>
            </a:r>
            <a:r>
              <a:rPr lang="en-US" sz="2000" dirty="0" smtClean="0">
                <a:solidFill>
                  <a:srgbClr val="604A7B"/>
                </a:solidFill>
              </a:rPr>
              <a:t> </a:t>
            </a:r>
          </a:p>
          <a:p>
            <a:r>
              <a:rPr lang="en-US" sz="2000" dirty="0" smtClean="0">
                <a:solidFill>
                  <a:srgbClr val="604A7B"/>
                </a:solidFill>
              </a:rPr>
              <a:t>Contextual </a:t>
            </a:r>
          </a:p>
          <a:p>
            <a:r>
              <a:rPr lang="en-US" sz="2000" dirty="0" smtClean="0">
                <a:solidFill>
                  <a:srgbClr val="604A7B"/>
                </a:solidFill>
              </a:rPr>
              <a:t>Policy</a:t>
            </a:r>
            <a:endParaRPr lang="en-US" sz="2000" dirty="0">
              <a:solidFill>
                <a:srgbClr val="604A7B"/>
              </a:solidFill>
            </a:endParaRPr>
          </a:p>
        </p:txBody>
      </p:sp>
      <p:cxnSp>
        <p:nvCxnSpPr>
          <p:cNvPr id="8" name="Straight Arrow Connector 7"/>
          <p:cNvCxnSpPr/>
          <p:nvPr/>
        </p:nvCxnSpPr>
        <p:spPr>
          <a:xfrm>
            <a:off x="1597554" y="710863"/>
            <a:ext cx="247621" cy="8786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0603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dissolve">
                                      <p:cBhvr>
                                        <p:cTn id="1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SCP: Supervised Learning Signal</a:t>
            </a:r>
            <a:endParaRPr lang="en-US" dirty="0"/>
          </a:p>
        </p:txBody>
      </p:sp>
      <p:sp>
        <p:nvSpPr>
          <p:cNvPr id="3" name="Content Placeholder 2"/>
          <p:cNvSpPr>
            <a:spLocks noGrp="1"/>
          </p:cNvSpPr>
          <p:nvPr>
            <p:ph idx="1"/>
          </p:nvPr>
        </p:nvSpPr>
        <p:spPr/>
        <p:txBody>
          <a:bodyPr/>
          <a:lstStyle/>
          <a:p>
            <a:r>
              <a:rPr lang="en-US" dirty="0" smtClean="0"/>
              <a:t>Rollout of </a:t>
            </a:r>
            <a:r>
              <a:rPr lang="en-US" dirty="0" err="1" smtClean="0"/>
              <a:t>h</a:t>
            </a:r>
            <a:r>
              <a:rPr lang="en-US" baseline="-25000" dirty="0" err="1" smtClean="0"/>
              <a:t>m</a:t>
            </a:r>
            <a:r>
              <a:rPr lang="en-US" b="1" baseline="-25000" dirty="0" smtClean="0"/>
              <a:t> </a:t>
            </a:r>
            <a:r>
              <a:rPr lang="en-US" dirty="0" smtClean="0"/>
              <a:t>creates states s = (</a:t>
            </a:r>
            <a:r>
              <a:rPr lang="en-US" dirty="0" err="1" smtClean="0"/>
              <a:t>x,A</a:t>
            </a:r>
            <a:r>
              <a:rPr lang="en-US" dirty="0" smtClean="0"/>
              <a:t>)</a:t>
            </a:r>
          </a:p>
          <a:p>
            <a:r>
              <a:rPr lang="en-US" dirty="0" smtClean="0"/>
              <a:t>What is the supervised signal (a or c)?</a:t>
            </a:r>
          </a:p>
          <a:p>
            <a:endParaRPr lang="en-US" dirty="0"/>
          </a:p>
          <a:p>
            <a:r>
              <a:rPr lang="en-US" b="1" dirty="0" smtClean="0"/>
              <a:t>Clairvoyant Greedy!</a:t>
            </a:r>
            <a:endParaRPr lang="en-US" b="1" dirty="0"/>
          </a:p>
          <a:p>
            <a:pPr lvl="1"/>
            <a:r>
              <a:rPr lang="en-US" dirty="0"/>
              <a:t>K</a:t>
            </a:r>
            <a:r>
              <a:rPr lang="en-US" dirty="0" smtClean="0"/>
              <a:t>nows </a:t>
            </a:r>
            <a:r>
              <a:rPr lang="en-US" dirty="0" err="1" smtClean="0"/>
              <a:t>F</a:t>
            </a:r>
            <a:r>
              <a:rPr lang="en-US" baseline="-25000" dirty="0" err="1" smtClean="0"/>
              <a:t>x</a:t>
            </a:r>
            <a:r>
              <a:rPr lang="en-US" baseline="-25000" dirty="0" smtClean="0"/>
              <a:t>	</a:t>
            </a:r>
          </a:p>
          <a:p>
            <a:pPr lvl="1"/>
            <a:r>
              <a:rPr lang="en-US" dirty="0" smtClean="0"/>
              <a:t>Compares all </a:t>
            </a:r>
            <a:r>
              <a:rPr lang="en-US" dirty="0" err="1" smtClean="0"/>
              <a:t>F</a:t>
            </a:r>
            <a:r>
              <a:rPr lang="en-US" baseline="-25000" dirty="0" err="1" smtClean="0"/>
              <a:t>x</a:t>
            </a:r>
            <a:r>
              <a:rPr lang="en-US" dirty="0" smtClean="0"/>
              <a:t>(</a:t>
            </a:r>
            <a:r>
              <a:rPr lang="en-US" dirty="0" err="1" smtClean="0"/>
              <a:t>A+a</a:t>
            </a:r>
            <a:r>
              <a:rPr lang="en-US" dirty="0" smtClean="0"/>
              <a:t>) – </a:t>
            </a:r>
            <a:r>
              <a:rPr lang="en-US" dirty="0" err="1" smtClean="0"/>
              <a:t>F</a:t>
            </a:r>
            <a:r>
              <a:rPr lang="en-US" baseline="-25000" dirty="0" err="1" smtClean="0"/>
              <a:t>x</a:t>
            </a:r>
            <a:r>
              <a:rPr lang="en-US" dirty="0" smtClean="0"/>
              <a:t>(A)</a:t>
            </a:r>
          </a:p>
          <a:p>
            <a:pPr lvl="1"/>
            <a:r>
              <a:rPr lang="en-US" dirty="0" smtClean="0"/>
              <a:t>Chooses best a</a:t>
            </a:r>
            <a:endParaRPr lang="en-US" dirty="0"/>
          </a:p>
          <a:p>
            <a:endParaRPr lang="en-US" dirty="0"/>
          </a:p>
        </p:txBody>
      </p:sp>
      <p:sp>
        <p:nvSpPr>
          <p:cNvPr id="4" name="TextBox 3"/>
          <p:cNvSpPr txBox="1"/>
          <p:nvPr/>
        </p:nvSpPr>
        <p:spPr>
          <a:xfrm>
            <a:off x="3716868" y="6144872"/>
            <a:ext cx="4880863" cy="584776"/>
          </a:xfrm>
          <a:prstGeom prst="rect">
            <a:avLst/>
          </a:prstGeom>
          <a:noFill/>
        </p:spPr>
        <p:txBody>
          <a:bodyPr wrap="none" rtlCol="0">
            <a:spAutoFit/>
          </a:bodyPr>
          <a:lstStyle/>
          <a:p>
            <a:r>
              <a:rPr lang="en-US" sz="1600" b="1" dirty="0" smtClean="0"/>
              <a:t>Learning Policies for Contextual </a:t>
            </a:r>
            <a:r>
              <a:rPr lang="en-US" sz="1600" b="1" dirty="0" err="1" smtClean="0"/>
              <a:t>Submodular</a:t>
            </a:r>
            <a:r>
              <a:rPr lang="en-US" sz="1600" b="1" dirty="0" smtClean="0"/>
              <a:t> Prediction</a:t>
            </a:r>
          </a:p>
          <a:p>
            <a:r>
              <a:rPr lang="en-US" sz="1600" dirty="0" smtClean="0"/>
              <a:t>S. Ross, R. Zhou, Y. Yue, D. </a:t>
            </a:r>
            <a:r>
              <a:rPr lang="en-US" sz="1600" dirty="0" err="1" smtClean="0"/>
              <a:t>Dey</a:t>
            </a:r>
            <a:r>
              <a:rPr lang="en-US" sz="1600" dirty="0" smtClean="0"/>
              <a:t>, J.A. </a:t>
            </a:r>
            <a:r>
              <a:rPr lang="en-US" sz="1600" dirty="0" err="1" smtClean="0"/>
              <a:t>Bagnell</a:t>
            </a:r>
            <a:r>
              <a:rPr lang="en-US" sz="1600" dirty="0" smtClean="0"/>
              <a:t>.  ICML 2013</a:t>
            </a:r>
            <a:endParaRPr lang="en-US" sz="1600" dirty="0"/>
          </a:p>
        </p:txBody>
      </p:sp>
      <p:sp>
        <p:nvSpPr>
          <p:cNvPr id="5" name="TextBox 4"/>
          <p:cNvSpPr txBox="1"/>
          <p:nvPr/>
        </p:nvSpPr>
        <p:spPr>
          <a:xfrm>
            <a:off x="5800188" y="3743484"/>
            <a:ext cx="2645776" cy="707886"/>
          </a:xfrm>
          <a:prstGeom prst="rect">
            <a:avLst/>
          </a:prstGeom>
          <a:noFill/>
        </p:spPr>
        <p:txBody>
          <a:bodyPr wrap="none" rtlCol="0">
            <a:spAutoFit/>
          </a:bodyPr>
          <a:lstStyle/>
          <a:p>
            <a:r>
              <a:rPr lang="en-US" sz="2000" b="1" dirty="0" smtClean="0">
                <a:solidFill>
                  <a:schemeClr val="accent2">
                    <a:lumMod val="75000"/>
                  </a:schemeClr>
                </a:solidFill>
              </a:rPr>
              <a:t>Mimic decision-making</a:t>
            </a:r>
          </a:p>
          <a:p>
            <a:r>
              <a:rPr lang="en-US" sz="2000" b="1" dirty="0">
                <a:solidFill>
                  <a:schemeClr val="accent2">
                    <a:lumMod val="75000"/>
                  </a:schemeClr>
                </a:solidFill>
              </a:rPr>
              <a:t>o</a:t>
            </a:r>
            <a:r>
              <a:rPr lang="en-US" sz="2000" b="1" dirty="0" smtClean="0">
                <a:solidFill>
                  <a:schemeClr val="accent2">
                    <a:lumMod val="75000"/>
                  </a:schemeClr>
                </a:solidFill>
              </a:rPr>
              <a:t>f Clairvoyant Greedy!</a:t>
            </a:r>
            <a:endParaRPr lang="en-US" sz="2000" b="1" dirty="0">
              <a:solidFill>
                <a:schemeClr val="accent2">
                  <a:lumMod val="75000"/>
                </a:schemeClr>
              </a:solidFill>
            </a:endParaRPr>
          </a:p>
        </p:txBody>
      </p:sp>
    </p:spTree>
    <p:extLst>
      <p:ext uri="{BB962C8B-B14F-4D97-AF65-F5344CB8AC3E}">
        <p14:creationId xmlns:p14="http://schemas.microsoft.com/office/powerpoint/2010/main" val="2090674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SCP: Mimicking Clairvoyant Greedy</a:t>
            </a:r>
            <a:endParaRPr lang="en-US" dirty="0"/>
          </a:p>
        </p:txBody>
      </p:sp>
      <p:sp>
        <p:nvSpPr>
          <p:cNvPr id="3" name="Content Placeholder 2"/>
          <p:cNvSpPr>
            <a:spLocks noGrp="1"/>
          </p:cNvSpPr>
          <p:nvPr>
            <p:ph idx="1"/>
          </p:nvPr>
        </p:nvSpPr>
        <p:spPr/>
        <p:txBody>
          <a:bodyPr>
            <a:normAutofit/>
          </a:bodyPr>
          <a:lstStyle/>
          <a:p>
            <a:r>
              <a:rPr lang="en-US" dirty="0" smtClean="0"/>
              <a:t>For each state s = (</a:t>
            </a:r>
            <a:r>
              <a:rPr lang="en-US" dirty="0" err="1" smtClean="0"/>
              <a:t>x,A</a:t>
            </a:r>
            <a:r>
              <a:rPr lang="en-US" dirty="0" smtClean="0"/>
              <a:t>) in rollout</a:t>
            </a:r>
          </a:p>
          <a:p>
            <a:endParaRPr lang="en-US" sz="1600" dirty="0" smtClean="0"/>
          </a:p>
          <a:p>
            <a:endParaRPr lang="en-US" sz="1600" dirty="0"/>
          </a:p>
          <a:p>
            <a:r>
              <a:rPr lang="en-US" dirty="0" smtClean="0"/>
              <a:t>Create cost for each possible action</a:t>
            </a:r>
          </a:p>
          <a:p>
            <a:pPr lvl="1"/>
            <a:r>
              <a:rPr lang="en-US" dirty="0" smtClean="0"/>
              <a:t>Define: </a:t>
            </a:r>
            <a:r>
              <a:rPr lang="en-US" dirty="0" err="1" smtClean="0"/>
              <a:t>f</a:t>
            </a:r>
            <a:r>
              <a:rPr lang="en-US" baseline="-25000" dirty="0" err="1" smtClean="0"/>
              <a:t>max</a:t>
            </a:r>
            <a:r>
              <a:rPr lang="en-US" baseline="-25000" dirty="0" smtClean="0"/>
              <a:t> </a:t>
            </a:r>
            <a:r>
              <a:rPr lang="en-US" dirty="0" smtClean="0"/>
              <a:t>= </a:t>
            </a:r>
            <a:r>
              <a:rPr lang="en-US" dirty="0" err="1" smtClean="0"/>
              <a:t>max</a:t>
            </a:r>
            <a:r>
              <a:rPr lang="en-US" baseline="-25000" dirty="0" err="1" smtClean="0"/>
              <a:t>a</a:t>
            </a:r>
            <a:r>
              <a:rPr lang="en-US" dirty="0" smtClean="0"/>
              <a:t> </a:t>
            </a:r>
            <a:r>
              <a:rPr lang="en-US" dirty="0" err="1"/>
              <a:t>F</a:t>
            </a:r>
            <a:r>
              <a:rPr lang="en-US" baseline="-25000" dirty="0" err="1"/>
              <a:t>x</a:t>
            </a:r>
            <a:r>
              <a:rPr lang="en-US" dirty="0"/>
              <a:t>(</a:t>
            </a:r>
            <a:r>
              <a:rPr lang="en-US" dirty="0" err="1"/>
              <a:t>A+a</a:t>
            </a:r>
            <a:r>
              <a:rPr lang="en-US" dirty="0"/>
              <a:t>) – </a:t>
            </a:r>
            <a:r>
              <a:rPr lang="en-US" dirty="0" err="1"/>
              <a:t>F</a:t>
            </a:r>
            <a:r>
              <a:rPr lang="en-US" baseline="-25000" dirty="0" err="1"/>
              <a:t>x</a:t>
            </a:r>
            <a:r>
              <a:rPr lang="en-US" dirty="0"/>
              <a:t>(A</a:t>
            </a:r>
            <a:r>
              <a:rPr lang="en-US" dirty="0" smtClean="0"/>
              <a:t>)</a:t>
            </a:r>
          </a:p>
          <a:p>
            <a:pPr lvl="1"/>
            <a:r>
              <a:rPr lang="en-US" dirty="0" err="1" smtClean="0"/>
              <a:t>c</a:t>
            </a:r>
            <a:r>
              <a:rPr lang="en-US" baseline="-25000" dirty="0" err="1" smtClean="0"/>
              <a:t>s</a:t>
            </a:r>
            <a:r>
              <a:rPr lang="en-US" dirty="0" smtClean="0"/>
              <a:t>(a) = </a:t>
            </a:r>
            <a:r>
              <a:rPr lang="en-US" dirty="0" err="1" smtClean="0"/>
              <a:t>f</a:t>
            </a:r>
            <a:r>
              <a:rPr lang="en-US" baseline="-25000" dirty="0" err="1" smtClean="0"/>
              <a:t>max</a:t>
            </a:r>
            <a:r>
              <a:rPr lang="en-US" dirty="0" smtClean="0"/>
              <a:t> – ( </a:t>
            </a:r>
            <a:r>
              <a:rPr lang="en-US" dirty="0" err="1" smtClean="0"/>
              <a:t>F</a:t>
            </a:r>
            <a:r>
              <a:rPr lang="en-US" baseline="-25000" dirty="0" err="1" smtClean="0"/>
              <a:t>x</a:t>
            </a:r>
            <a:r>
              <a:rPr lang="en-US" dirty="0"/>
              <a:t>(</a:t>
            </a:r>
            <a:r>
              <a:rPr lang="en-US" dirty="0" err="1"/>
              <a:t>A+a</a:t>
            </a:r>
            <a:r>
              <a:rPr lang="en-US" dirty="0"/>
              <a:t>) – </a:t>
            </a:r>
            <a:r>
              <a:rPr lang="en-US" dirty="0" err="1"/>
              <a:t>F</a:t>
            </a:r>
            <a:r>
              <a:rPr lang="en-US" baseline="-25000" dirty="0" err="1"/>
              <a:t>x</a:t>
            </a:r>
            <a:r>
              <a:rPr lang="en-US" dirty="0"/>
              <a:t>(A</a:t>
            </a:r>
            <a:r>
              <a:rPr lang="en-US" dirty="0" smtClean="0"/>
              <a:t>) )</a:t>
            </a:r>
          </a:p>
          <a:p>
            <a:pPr lvl="1"/>
            <a:endParaRPr lang="en-US" sz="1600" dirty="0"/>
          </a:p>
          <a:p>
            <a:r>
              <a:rPr lang="en-US" dirty="0" smtClean="0"/>
              <a:t>Supervised training example: (s, </a:t>
            </a:r>
            <a:r>
              <a:rPr lang="en-US" dirty="0" err="1" smtClean="0"/>
              <a:t>c</a:t>
            </a:r>
            <a:r>
              <a:rPr lang="en-US" baseline="-25000" dirty="0" err="1" smtClean="0"/>
              <a:t>s</a:t>
            </a:r>
            <a:r>
              <a:rPr lang="en-US" dirty="0" smtClean="0"/>
              <a:t>)</a:t>
            </a:r>
          </a:p>
          <a:p>
            <a:pPr lvl="1"/>
            <a:r>
              <a:rPr lang="en-US" dirty="0" smtClean="0"/>
              <a:t>Cost-sensitive multi-class or Regression</a:t>
            </a:r>
            <a:endParaRPr lang="en-US" dirty="0"/>
          </a:p>
          <a:p>
            <a:pPr marL="342900" lvl="1" indent="-342900">
              <a:buFont typeface="Arial"/>
              <a:buChar char="•"/>
            </a:pPr>
            <a:endParaRPr lang="en-US" sz="3200" dirty="0"/>
          </a:p>
          <a:p>
            <a:pPr marL="0" indent="0">
              <a:buNone/>
            </a:pPr>
            <a:endParaRPr lang="en-US" baseline="-25000" dirty="0"/>
          </a:p>
        </p:txBody>
      </p:sp>
      <p:sp>
        <p:nvSpPr>
          <p:cNvPr id="5" name="TextBox 4"/>
          <p:cNvSpPr txBox="1"/>
          <p:nvPr/>
        </p:nvSpPr>
        <p:spPr>
          <a:xfrm>
            <a:off x="3716868" y="6144872"/>
            <a:ext cx="4880863" cy="584776"/>
          </a:xfrm>
          <a:prstGeom prst="rect">
            <a:avLst/>
          </a:prstGeom>
          <a:noFill/>
        </p:spPr>
        <p:txBody>
          <a:bodyPr wrap="none" rtlCol="0">
            <a:spAutoFit/>
          </a:bodyPr>
          <a:lstStyle/>
          <a:p>
            <a:r>
              <a:rPr lang="en-US" sz="1600" b="1" dirty="0" smtClean="0"/>
              <a:t>Learning Policies for Contextual </a:t>
            </a:r>
            <a:r>
              <a:rPr lang="en-US" sz="1600" b="1" dirty="0" err="1" smtClean="0"/>
              <a:t>Submodular</a:t>
            </a:r>
            <a:r>
              <a:rPr lang="en-US" sz="1600" b="1" dirty="0" smtClean="0"/>
              <a:t> Prediction</a:t>
            </a:r>
          </a:p>
          <a:p>
            <a:r>
              <a:rPr lang="en-US" sz="1600" dirty="0" smtClean="0"/>
              <a:t>S. Ross, R. Zhou, Y. Yue, D. </a:t>
            </a:r>
            <a:r>
              <a:rPr lang="en-US" sz="1600" dirty="0" err="1" smtClean="0"/>
              <a:t>Dey</a:t>
            </a:r>
            <a:r>
              <a:rPr lang="en-US" sz="1600" dirty="0" smtClean="0"/>
              <a:t>, J.A. </a:t>
            </a:r>
            <a:r>
              <a:rPr lang="en-US" sz="1600" dirty="0" err="1" smtClean="0"/>
              <a:t>Bagnell</a:t>
            </a:r>
            <a:r>
              <a:rPr lang="en-US" sz="1600" dirty="0" smtClean="0"/>
              <a:t>.  ICML 2013</a:t>
            </a:r>
            <a:endParaRPr lang="en-US" sz="1600" dirty="0"/>
          </a:p>
        </p:txBody>
      </p:sp>
      <p:sp>
        <p:nvSpPr>
          <p:cNvPr id="6" name="TextBox 5"/>
          <p:cNvSpPr txBox="1"/>
          <p:nvPr/>
        </p:nvSpPr>
        <p:spPr>
          <a:xfrm>
            <a:off x="2892720" y="2305856"/>
            <a:ext cx="1020732" cy="400110"/>
          </a:xfrm>
          <a:prstGeom prst="rect">
            <a:avLst/>
          </a:prstGeom>
          <a:noFill/>
        </p:spPr>
        <p:txBody>
          <a:bodyPr wrap="none" rtlCol="0">
            <a:spAutoFit/>
          </a:bodyPr>
          <a:lstStyle/>
          <a:p>
            <a:r>
              <a:rPr lang="en-US" sz="2000" dirty="0" smtClean="0">
                <a:solidFill>
                  <a:schemeClr val="accent2">
                    <a:lumMod val="75000"/>
                  </a:schemeClr>
                </a:solidFill>
              </a:rPr>
              <a:t>Context</a:t>
            </a:r>
            <a:endParaRPr lang="en-US" sz="2000" dirty="0">
              <a:solidFill>
                <a:schemeClr val="accent2">
                  <a:lumMod val="75000"/>
                </a:schemeClr>
              </a:solidFill>
            </a:endParaRPr>
          </a:p>
        </p:txBody>
      </p:sp>
      <p:sp>
        <p:nvSpPr>
          <p:cNvPr id="7" name="TextBox 6"/>
          <p:cNvSpPr txBox="1"/>
          <p:nvPr/>
        </p:nvSpPr>
        <p:spPr>
          <a:xfrm>
            <a:off x="4562795" y="2305856"/>
            <a:ext cx="2787943" cy="400110"/>
          </a:xfrm>
          <a:prstGeom prst="rect">
            <a:avLst/>
          </a:prstGeom>
          <a:noFill/>
        </p:spPr>
        <p:txBody>
          <a:bodyPr wrap="none" rtlCol="0">
            <a:spAutoFit/>
          </a:bodyPr>
          <a:lstStyle/>
          <a:p>
            <a:r>
              <a:rPr lang="en-US" sz="2000" dirty="0" smtClean="0">
                <a:solidFill>
                  <a:schemeClr val="accent2">
                    <a:lumMod val="75000"/>
                  </a:schemeClr>
                </a:solidFill>
              </a:rPr>
              <a:t>Already selected actions</a:t>
            </a:r>
            <a:endParaRPr lang="en-US" sz="2000" dirty="0">
              <a:solidFill>
                <a:schemeClr val="accent2">
                  <a:lumMod val="75000"/>
                </a:schemeClr>
              </a:solidFill>
            </a:endParaRPr>
          </a:p>
        </p:txBody>
      </p:sp>
      <p:cxnSp>
        <p:nvCxnSpPr>
          <p:cNvPr id="8" name="Straight Arrow Connector 7"/>
          <p:cNvCxnSpPr/>
          <p:nvPr/>
        </p:nvCxnSpPr>
        <p:spPr>
          <a:xfrm flipV="1">
            <a:off x="3794191" y="2124592"/>
            <a:ext cx="255609" cy="319488"/>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1"/>
          </p:cNvCxnSpPr>
          <p:nvPr/>
        </p:nvCxnSpPr>
        <p:spPr>
          <a:xfrm flipH="1" flipV="1">
            <a:off x="4377298" y="2124592"/>
            <a:ext cx="185497" cy="38131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14007" y="3530336"/>
            <a:ext cx="1483724" cy="1015663"/>
          </a:xfrm>
          <a:prstGeom prst="rect">
            <a:avLst/>
          </a:prstGeom>
          <a:noFill/>
        </p:spPr>
        <p:txBody>
          <a:bodyPr wrap="none" rtlCol="0">
            <a:spAutoFit/>
          </a:bodyPr>
          <a:lstStyle/>
          <a:p>
            <a:r>
              <a:rPr lang="en-US" sz="2000" b="1" dirty="0" smtClean="0">
                <a:solidFill>
                  <a:srgbClr val="953735"/>
                </a:solidFill>
              </a:rPr>
              <a:t>Greedy</a:t>
            </a:r>
          </a:p>
          <a:p>
            <a:r>
              <a:rPr lang="en-US" sz="2000" b="1" dirty="0" err="1" smtClean="0">
                <a:solidFill>
                  <a:srgbClr val="953735"/>
                </a:solidFill>
              </a:rPr>
              <a:t>Submodular</a:t>
            </a:r>
            <a:r>
              <a:rPr lang="en-US" sz="2000" b="1" dirty="0" smtClean="0">
                <a:solidFill>
                  <a:srgbClr val="953735"/>
                </a:solidFill>
              </a:rPr>
              <a:t> </a:t>
            </a:r>
          </a:p>
          <a:p>
            <a:r>
              <a:rPr lang="en-US" sz="2000" b="1" dirty="0" smtClean="0">
                <a:solidFill>
                  <a:srgbClr val="953735"/>
                </a:solidFill>
              </a:rPr>
              <a:t>Regret</a:t>
            </a:r>
            <a:endParaRPr lang="en-US" sz="2000" b="1" dirty="0">
              <a:solidFill>
                <a:srgbClr val="953735"/>
              </a:solidFill>
            </a:endParaRPr>
          </a:p>
        </p:txBody>
      </p:sp>
      <p:cxnSp>
        <p:nvCxnSpPr>
          <p:cNvPr id="17" name="Straight Arrow Connector 16"/>
          <p:cNvCxnSpPr>
            <a:stCxn id="16" idx="1"/>
          </p:cNvCxnSpPr>
          <p:nvPr/>
        </p:nvCxnSpPr>
        <p:spPr>
          <a:xfrm flipH="1">
            <a:off x="5735219" y="4038168"/>
            <a:ext cx="1378788" cy="9120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843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SCP: Learning-Theoretic Guarantees</a:t>
            </a:r>
            <a:endParaRPr lang="en-US" dirty="0"/>
          </a:p>
        </p:txBody>
      </p:sp>
      <p:sp>
        <p:nvSpPr>
          <p:cNvPr id="3" name="Content Placeholder 2"/>
          <p:cNvSpPr>
            <a:spLocks noGrp="1"/>
          </p:cNvSpPr>
          <p:nvPr>
            <p:ph idx="1"/>
          </p:nvPr>
        </p:nvSpPr>
        <p:spPr/>
        <p:txBody>
          <a:bodyPr>
            <a:normAutofit/>
          </a:bodyPr>
          <a:lstStyle/>
          <a:p>
            <a:r>
              <a:rPr lang="en-US" dirty="0" smtClean="0"/>
              <a:t>Hamming Loss decomposes additively</a:t>
            </a:r>
          </a:p>
          <a:p>
            <a:pPr lvl="1"/>
            <a:r>
              <a:rPr lang="en-US" dirty="0" smtClean="0"/>
              <a:t>Can easily show 0/1 loss lifts</a:t>
            </a:r>
          </a:p>
          <a:p>
            <a:pPr lvl="1"/>
            <a:endParaRPr lang="en-US" sz="2400" dirty="0"/>
          </a:p>
          <a:p>
            <a:r>
              <a:rPr lang="en-US" dirty="0" smtClean="0"/>
              <a:t>What about </a:t>
            </a:r>
            <a:r>
              <a:rPr lang="en-US" dirty="0" err="1" smtClean="0"/>
              <a:t>Submodular</a:t>
            </a:r>
            <a:r>
              <a:rPr lang="en-US" dirty="0" smtClean="0"/>
              <a:t> Function loss?</a:t>
            </a:r>
          </a:p>
          <a:p>
            <a:pPr lvl="1"/>
            <a:endParaRPr lang="en-US" sz="2400" dirty="0" smtClean="0"/>
          </a:p>
          <a:p>
            <a:r>
              <a:rPr lang="en-US" b="1" dirty="0" smtClean="0"/>
              <a:t>Exploit properties of </a:t>
            </a:r>
            <a:r>
              <a:rPr lang="en-US" b="1" dirty="0" err="1" smtClean="0"/>
              <a:t>submodularity</a:t>
            </a:r>
            <a:endParaRPr lang="en-US" b="1" dirty="0" smtClean="0"/>
          </a:p>
          <a:p>
            <a:pPr lvl="1"/>
            <a:r>
              <a:rPr lang="en-US" dirty="0" smtClean="0"/>
              <a:t>Prove convergence to (1-1/e)-optimal policy</a:t>
            </a:r>
          </a:p>
          <a:p>
            <a:pPr lvl="1"/>
            <a:r>
              <a:rPr lang="en-US" dirty="0" smtClean="0"/>
              <a:t>(Relies on greedy </a:t>
            </a:r>
            <a:r>
              <a:rPr lang="en-US" dirty="0" err="1" smtClean="0"/>
              <a:t>submodular</a:t>
            </a:r>
            <a:r>
              <a:rPr lang="en-US" dirty="0" smtClean="0"/>
              <a:t> regret as cost)</a:t>
            </a:r>
          </a:p>
        </p:txBody>
      </p:sp>
      <p:sp>
        <p:nvSpPr>
          <p:cNvPr id="5" name="TextBox 4"/>
          <p:cNvSpPr txBox="1"/>
          <p:nvPr/>
        </p:nvSpPr>
        <p:spPr>
          <a:xfrm>
            <a:off x="3716868" y="6144872"/>
            <a:ext cx="4880863" cy="584776"/>
          </a:xfrm>
          <a:prstGeom prst="rect">
            <a:avLst/>
          </a:prstGeom>
          <a:noFill/>
        </p:spPr>
        <p:txBody>
          <a:bodyPr wrap="none" rtlCol="0">
            <a:spAutoFit/>
          </a:bodyPr>
          <a:lstStyle/>
          <a:p>
            <a:r>
              <a:rPr lang="en-US" sz="1600" b="1" dirty="0" smtClean="0"/>
              <a:t>Learning Policies for Contextual </a:t>
            </a:r>
            <a:r>
              <a:rPr lang="en-US" sz="1600" b="1" dirty="0" err="1" smtClean="0"/>
              <a:t>Submodular</a:t>
            </a:r>
            <a:r>
              <a:rPr lang="en-US" sz="1600" b="1" dirty="0" smtClean="0"/>
              <a:t> Prediction</a:t>
            </a:r>
          </a:p>
          <a:p>
            <a:r>
              <a:rPr lang="en-US" sz="1600" dirty="0" smtClean="0"/>
              <a:t>S. Ross, R. Zhou, Y. Yue, D. </a:t>
            </a:r>
            <a:r>
              <a:rPr lang="en-US" sz="1600" dirty="0" err="1" smtClean="0"/>
              <a:t>Dey</a:t>
            </a:r>
            <a:r>
              <a:rPr lang="en-US" sz="1600" dirty="0" smtClean="0"/>
              <a:t>, J.A. </a:t>
            </a:r>
            <a:r>
              <a:rPr lang="en-US" sz="1600" dirty="0" err="1" smtClean="0"/>
              <a:t>Bagnell</a:t>
            </a:r>
            <a:r>
              <a:rPr lang="en-US" sz="1600" dirty="0" smtClean="0"/>
              <a:t>.  ICML 2013</a:t>
            </a:r>
            <a:endParaRPr lang="en-US" sz="1600" dirty="0"/>
          </a:p>
        </p:txBody>
      </p:sp>
    </p:spTree>
    <p:extLst>
      <p:ext uri="{BB962C8B-B14F-4D97-AF65-F5344CB8AC3E}">
        <p14:creationId xmlns:p14="http://schemas.microsoft.com/office/powerpoint/2010/main" val="4061168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Robotic Trajectory Prediction</a:t>
            </a:r>
            <a:endParaRPr lang="en-US" dirty="0"/>
          </a:p>
        </p:txBody>
      </p:sp>
      <p:sp>
        <p:nvSpPr>
          <p:cNvPr id="3" name="Content Placeholder 2"/>
          <p:cNvSpPr>
            <a:spLocks noGrp="1"/>
          </p:cNvSpPr>
          <p:nvPr>
            <p:ph idx="1"/>
          </p:nvPr>
        </p:nvSpPr>
        <p:spPr/>
        <p:txBody>
          <a:bodyPr/>
          <a:lstStyle/>
          <a:p>
            <a:r>
              <a:rPr lang="en-US" dirty="0" err="1" smtClean="0"/>
              <a:t>F</a:t>
            </a:r>
            <a:r>
              <a:rPr lang="en-US" baseline="-25000" dirty="0" err="1" smtClean="0"/>
              <a:t>x</a:t>
            </a:r>
            <a:r>
              <a:rPr lang="en-US" dirty="0" smtClean="0"/>
              <a:t>(A) = 1 if successful trajectory in A for x</a:t>
            </a:r>
          </a:p>
          <a:p>
            <a:r>
              <a:rPr lang="en-US" dirty="0" err="1" smtClean="0"/>
              <a:t>F</a:t>
            </a:r>
            <a:r>
              <a:rPr lang="en-US" baseline="-25000" dirty="0" err="1" smtClean="0"/>
              <a:t>x</a:t>
            </a:r>
            <a:r>
              <a:rPr lang="en-US" dirty="0" smtClean="0"/>
              <a:t>(A) = 0 otherwise</a:t>
            </a:r>
            <a:endParaRPr lang="en-US" dirty="0"/>
          </a:p>
        </p:txBody>
      </p:sp>
      <p:sp>
        <p:nvSpPr>
          <p:cNvPr id="4" name="TextBox 3"/>
          <p:cNvSpPr txBox="1"/>
          <p:nvPr/>
        </p:nvSpPr>
        <p:spPr>
          <a:xfrm>
            <a:off x="2481296" y="5811450"/>
            <a:ext cx="4306150" cy="400110"/>
          </a:xfrm>
          <a:prstGeom prst="rect">
            <a:avLst/>
          </a:prstGeom>
          <a:noFill/>
        </p:spPr>
        <p:txBody>
          <a:bodyPr wrap="square" rtlCol="0">
            <a:spAutoFit/>
          </a:bodyPr>
          <a:lstStyle/>
          <a:p>
            <a:pPr algn="ctr"/>
            <a:r>
              <a:rPr lang="en-US" b="1" dirty="0" smtClean="0">
                <a:latin typeface="Trebuchet MS"/>
                <a:cs typeface="Trebuchet MS"/>
              </a:rPr>
              <a:t>Failure Rate </a:t>
            </a:r>
            <a:r>
              <a:rPr lang="en-US" dirty="0" smtClean="0">
                <a:latin typeface="Trebuchet MS"/>
                <a:cs typeface="Trebuchet MS"/>
              </a:rPr>
              <a:t>(4 </a:t>
            </a:r>
            <a:r>
              <a:rPr lang="en-US" sz="2000" dirty="0" smtClean="0">
                <a:latin typeface="Trebuchet MS"/>
                <a:cs typeface="Trebuchet MS"/>
              </a:rPr>
              <a:t>evaluations</a:t>
            </a:r>
            <a:r>
              <a:rPr lang="en-US" dirty="0" smtClean="0">
                <a:latin typeface="Trebuchet MS"/>
                <a:cs typeface="Trebuchet MS"/>
              </a:rPr>
              <a:t>)</a:t>
            </a:r>
            <a:endParaRPr lang="en-US" dirty="0">
              <a:latin typeface="Trebuchet MS"/>
              <a:cs typeface="Trebuchet MS"/>
            </a:endParaRPr>
          </a:p>
        </p:txBody>
      </p:sp>
      <p:graphicFrame>
        <p:nvGraphicFramePr>
          <p:cNvPr id="5" name="Chart 4"/>
          <p:cNvGraphicFramePr>
            <a:graphicFrameLocks/>
          </p:cNvGraphicFramePr>
          <p:nvPr>
            <p:extLst>
              <p:ext uri="{D42A27DB-BD31-4B8C-83A1-F6EECF244321}">
                <p14:modId xmlns:p14="http://schemas.microsoft.com/office/powerpoint/2010/main" val="740013073"/>
              </p:ext>
            </p:extLst>
          </p:nvPr>
        </p:nvGraphicFramePr>
        <p:xfrm>
          <a:off x="2692961" y="3130474"/>
          <a:ext cx="3911037" cy="2668027"/>
        </p:xfrm>
        <a:graphic>
          <a:graphicData uri="http://schemas.openxmlformats.org/drawingml/2006/chart">
            <c:chart xmlns:c="http://schemas.openxmlformats.org/drawingml/2006/chart" xmlns:r="http://schemas.openxmlformats.org/officeDocument/2006/relationships" r:id="rId2"/>
          </a:graphicData>
        </a:graphic>
      </p:graphicFrame>
      <p:sp>
        <p:nvSpPr>
          <p:cNvPr id="6" name="Left Arrow 5"/>
          <p:cNvSpPr/>
          <p:nvPr/>
        </p:nvSpPr>
        <p:spPr>
          <a:xfrm rot="16200000">
            <a:off x="887054" y="4192928"/>
            <a:ext cx="2668025" cy="543121"/>
          </a:xfrm>
          <a:prstGeom prst="leftArrow">
            <a:avLst/>
          </a:prstGeom>
          <a:no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Calibri"/>
                <a:cs typeface="Calibri"/>
              </a:rPr>
              <a:t>B E T T E R</a:t>
            </a:r>
            <a:endParaRPr lang="en-US" sz="2000" b="1" dirty="0">
              <a:solidFill>
                <a:schemeClr val="tx1"/>
              </a:solidFill>
              <a:latin typeface="Calibri"/>
              <a:cs typeface="Calibri"/>
            </a:endParaRPr>
          </a:p>
        </p:txBody>
      </p:sp>
    </p:spTree>
    <p:extLst>
      <p:ext uri="{BB962C8B-B14F-4D97-AF65-F5344CB8AC3E}">
        <p14:creationId xmlns:p14="http://schemas.microsoft.com/office/powerpoint/2010/main" val="2459500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Applications</a:t>
            </a:r>
            <a:endParaRPr lang="en-US" dirty="0"/>
          </a:p>
        </p:txBody>
      </p:sp>
      <p:sp>
        <p:nvSpPr>
          <p:cNvPr id="3" name="Content Placeholder 2"/>
          <p:cNvSpPr>
            <a:spLocks noGrp="1"/>
          </p:cNvSpPr>
          <p:nvPr>
            <p:ph idx="1"/>
          </p:nvPr>
        </p:nvSpPr>
        <p:spPr/>
        <p:txBody>
          <a:bodyPr>
            <a:normAutofit/>
          </a:bodyPr>
          <a:lstStyle/>
          <a:p>
            <a:r>
              <a:rPr lang="en-US" dirty="0" smtClean="0"/>
              <a:t>Recommender Systems</a:t>
            </a:r>
          </a:p>
          <a:p>
            <a:pPr lvl="1"/>
            <a:r>
              <a:rPr lang="en-US" dirty="0" smtClean="0"/>
              <a:t>Diverse Recommendations</a:t>
            </a:r>
          </a:p>
          <a:p>
            <a:pPr marL="0" indent="0">
              <a:buNone/>
            </a:pPr>
            <a:endParaRPr lang="en-US" sz="1500" dirty="0" smtClean="0"/>
          </a:p>
          <a:p>
            <a:r>
              <a:rPr lang="en-US" dirty="0" smtClean="0"/>
              <a:t>Summarization</a:t>
            </a:r>
          </a:p>
          <a:p>
            <a:pPr lvl="1"/>
            <a:r>
              <a:rPr lang="en-US" dirty="0" smtClean="0"/>
              <a:t>Find small set of items</a:t>
            </a:r>
          </a:p>
          <a:p>
            <a:pPr lvl="1"/>
            <a:r>
              <a:rPr lang="en-US" dirty="0" smtClean="0"/>
              <a:t>Cover the ground set</a:t>
            </a:r>
          </a:p>
          <a:p>
            <a:pPr lvl="1"/>
            <a:endParaRPr lang="en-US" sz="1500" dirty="0"/>
          </a:p>
          <a:p>
            <a:r>
              <a:rPr lang="en-US" dirty="0" smtClean="0"/>
              <a:t>Query-based Optimization</a:t>
            </a:r>
          </a:p>
          <a:p>
            <a:pPr lvl="1"/>
            <a:r>
              <a:rPr lang="en-US" dirty="0" smtClean="0"/>
              <a:t>Find good seed/query set</a:t>
            </a:r>
          </a:p>
        </p:txBody>
      </p:sp>
      <p:grpSp>
        <p:nvGrpSpPr>
          <p:cNvPr id="4" name="Group 3"/>
          <p:cNvGrpSpPr/>
          <p:nvPr/>
        </p:nvGrpSpPr>
        <p:grpSpPr>
          <a:xfrm>
            <a:off x="6717582" y="1549087"/>
            <a:ext cx="1227422" cy="1465307"/>
            <a:chOff x="6717582" y="1549087"/>
            <a:chExt cx="2006000" cy="2082583"/>
          </a:xfrm>
        </p:grpSpPr>
        <p:grpSp>
          <p:nvGrpSpPr>
            <p:cNvPr id="5" name="Group 4"/>
            <p:cNvGrpSpPr/>
            <p:nvPr/>
          </p:nvGrpSpPr>
          <p:grpSpPr>
            <a:xfrm>
              <a:off x="6717582" y="1549087"/>
              <a:ext cx="2006000" cy="1961817"/>
              <a:chOff x="6826955" y="321420"/>
              <a:chExt cx="2006000" cy="1961817"/>
            </a:xfrm>
          </p:grpSpPr>
          <p:pic>
            <p:nvPicPr>
              <p:cNvPr id="7" name="Picture 6"/>
              <p:cNvPicPr>
                <a:picLocks noChangeAspect="1"/>
              </p:cNvPicPr>
              <p:nvPr/>
            </p:nvPicPr>
            <p:blipFill>
              <a:blip r:embed="rId2"/>
              <a:stretch>
                <a:fillRect/>
              </a:stretch>
            </p:blipFill>
            <p:spPr>
              <a:xfrm>
                <a:off x="6826955" y="321420"/>
                <a:ext cx="1602321" cy="1625590"/>
              </a:xfrm>
              <a:prstGeom prst="rect">
                <a:avLst/>
              </a:prstGeom>
              <a:ln w="25400">
                <a:solidFill>
                  <a:schemeClr val="accent1"/>
                </a:solidFill>
              </a:ln>
            </p:spPr>
          </p:pic>
          <p:pic>
            <p:nvPicPr>
              <p:cNvPr id="8" name="Picture 7"/>
              <p:cNvPicPr>
                <a:picLocks noChangeAspect="1"/>
              </p:cNvPicPr>
              <p:nvPr/>
            </p:nvPicPr>
            <p:blipFill>
              <a:blip r:embed="rId3"/>
              <a:stretch>
                <a:fillRect/>
              </a:stretch>
            </p:blipFill>
            <p:spPr>
              <a:xfrm>
                <a:off x="7230635" y="804020"/>
                <a:ext cx="1602320" cy="1479217"/>
              </a:xfrm>
              <a:prstGeom prst="rect">
                <a:avLst/>
              </a:prstGeom>
              <a:ln w="25400">
                <a:solidFill>
                  <a:schemeClr val="accent1"/>
                </a:solidFill>
              </a:ln>
            </p:spPr>
          </p:pic>
        </p:grpSp>
        <p:pic>
          <p:nvPicPr>
            <p:cNvPr id="6" name="Picture 5"/>
            <p:cNvPicPr>
              <a:picLocks noChangeAspect="1"/>
            </p:cNvPicPr>
            <p:nvPr/>
          </p:nvPicPr>
          <p:blipFill>
            <a:blip r:embed="rId4"/>
            <a:stretch>
              <a:fillRect/>
            </a:stretch>
          </p:blipFill>
          <p:spPr>
            <a:xfrm>
              <a:off x="6717582" y="2933066"/>
              <a:ext cx="698604" cy="698604"/>
            </a:xfrm>
            <a:prstGeom prst="rect">
              <a:avLst/>
            </a:prstGeom>
          </p:spPr>
        </p:pic>
      </p:grpSp>
      <p:pic>
        <p:nvPicPr>
          <p:cNvPr id="10" name="Picture 9"/>
          <p:cNvPicPr>
            <a:picLocks noChangeAspect="1"/>
          </p:cNvPicPr>
          <p:nvPr/>
        </p:nvPicPr>
        <p:blipFill>
          <a:blip r:embed="rId5"/>
          <a:stretch>
            <a:fillRect/>
          </a:stretch>
        </p:blipFill>
        <p:spPr>
          <a:xfrm>
            <a:off x="6753208" y="3344703"/>
            <a:ext cx="1207097" cy="1475341"/>
          </a:xfrm>
          <a:prstGeom prst="rect">
            <a:avLst/>
          </a:prstGeom>
        </p:spPr>
      </p:pic>
      <p:pic>
        <p:nvPicPr>
          <p:cNvPr id="11" name="Picture 10"/>
          <p:cNvPicPr>
            <a:picLocks noChangeAspect="1"/>
          </p:cNvPicPr>
          <p:nvPr/>
        </p:nvPicPr>
        <p:blipFill>
          <a:blip r:embed="rId6"/>
          <a:stretch>
            <a:fillRect/>
          </a:stretch>
        </p:blipFill>
        <p:spPr>
          <a:xfrm>
            <a:off x="6383012" y="5186530"/>
            <a:ext cx="1623196" cy="1062526"/>
          </a:xfrm>
          <a:prstGeom prst="rect">
            <a:avLst/>
          </a:prstGeom>
          <a:ln w="38100">
            <a:solidFill>
              <a:schemeClr val="tx1"/>
            </a:solidFill>
          </a:ln>
        </p:spPr>
      </p:pic>
    </p:spTree>
    <p:extLst>
      <p:ext uri="{BB962C8B-B14F-4D97-AF65-F5344CB8AC3E}">
        <p14:creationId xmlns:p14="http://schemas.microsoft.com/office/powerpoint/2010/main" val="41654388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953735"/>
                </a:solidFill>
              </a:rPr>
              <a:t>Future Direction:</a:t>
            </a:r>
            <a:r>
              <a:rPr lang="en-US" sz="3600" b="1" dirty="0" smtClean="0"/>
              <a:t> </a:t>
            </a:r>
            <a:br>
              <a:rPr lang="en-US" sz="3600" b="1" dirty="0" smtClean="0"/>
            </a:br>
            <a:r>
              <a:rPr lang="en-US" dirty="0" smtClean="0"/>
              <a:t>Interactive </a:t>
            </a:r>
            <a:r>
              <a:rPr lang="en-US" dirty="0" err="1" smtClean="0"/>
              <a:t>Submodular</a:t>
            </a:r>
            <a:r>
              <a:rPr lang="en-US" dirty="0" smtClean="0"/>
              <a:t> Optimization</a:t>
            </a:r>
            <a:endParaRPr lang="en-US" dirty="0"/>
          </a:p>
        </p:txBody>
      </p:sp>
      <p:sp>
        <p:nvSpPr>
          <p:cNvPr id="3" name="Content Placeholder 2"/>
          <p:cNvSpPr>
            <a:spLocks noGrp="1"/>
          </p:cNvSpPr>
          <p:nvPr>
            <p:ph idx="1"/>
          </p:nvPr>
        </p:nvSpPr>
        <p:spPr/>
        <p:txBody>
          <a:bodyPr/>
          <a:lstStyle/>
          <a:p>
            <a:r>
              <a:rPr lang="en-US" dirty="0" err="1" smtClean="0"/>
              <a:t>Pointwise</a:t>
            </a:r>
            <a:r>
              <a:rPr lang="en-US" dirty="0" smtClean="0"/>
              <a:t> </a:t>
            </a:r>
            <a:r>
              <a:rPr lang="en-US" dirty="0" err="1" smtClean="0"/>
              <a:t>Submodularity</a:t>
            </a:r>
            <a:r>
              <a:rPr lang="en-US" dirty="0" smtClean="0"/>
              <a:t>  </a:t>
            </a:r>
            <a:r>
              <a:rPr lang="en-US" sz="2200" dirty="0" smtClean="0"/>
              <a:t>[Guillory &amp; </a:t>
            </a:r>
            <a:r>
              <a:rPr lang="en-US" sz="2200" dirty="0" err="1" smtClean="0"/>
              <a:t>Bilmes</a:t>
            </a:r>
            <a:r>
              <a:rPr lang="en-US" sz="2200" dirty="0" smtClean="0"/>
              <a:t>, 2010]</a:t>
            </a:r>
          </a:p>
          <a:p>
            <a:r>
              <a:rPr lang="en-US" dirty="0" smtClean="0"/>
              <a:t>Adaptive </a:t>
            </a:r>
            <a:r>
              <a:rPr lang="en-US" dirty="0" err="1" smtClean="0"/>
              <a:t>Submodularity</a:t>
            </a:r>
            <a:r>
              <a:rPr lang="en-US" dirty="0" smtClean="0"/>
              <a:t>   </a:t>
            </a:r>
            <a:r>
              <a:rPr lang="en-US" sz="2200" dirty="0" smtClean="0"/>
              <a:t>[</a:t>
            </a:r>
            <a:r>
              <a:rPr lang="en-US" sz="2200" dirty="0" err="1" smtClean="0"/>
              <a:t>Golovin</a:t>
            </a:r>
            <a:r>
              <a:rPr lang="en-US" sz="2200" dirty="0" smtClean="0"/>
              <a:t> &amp; Krause, 2010]</a:t>
            </a:r>
          </a:p>
          <a:p>
            <a:pPr lvl="1"/>
            <a:endParaRPr lang="en-US" sz="1800" dirty="0"/>
          </a:p>
          <a:p>
            <a:r>
              <a:rPr lang="en-US" dirty="0" smtClean="0"/>
              <a:t>Uncertainty about </a:t>
            </a:r>
            <a:r>
              <a:rPr lang="en-US" dirty="0" err="1" smtClean="0"/>
              <a:t>Submodular</a:t>
            </a:r>
            <a:r>
              <a:rPr lang="en-US" dirty="0" smtClean="0"/>
              <a:t> Function</a:t>
            </a:r>
          </a:p>
          <a:p>
            <a:pPr lvl="1"/>
            <a:r>
              <a:rPr lang="en-US" dirty="0" smtClean="0"/>
              <a:t>Receive observations after each action</a:t>
            </a:r>
          </a:p>
          <a:p>
            <a:pPr lvl="1"/>
            <a:r>
              <a:rPr lang="en-US" dirty="0" smtClean="0"/>
              <a:t>State: s = (</a:t>
            </a:r>
            <a:r>
              <a:rPr lang="en-US" dirty="0" err="1" smtClean="0"/>
              <a:t>x,E,A</a:t>
            </a:r>
            <a:r>
              <a:rPr lang="en-US" dirty="0" smtClean="0"/>
              <a:t>)</a:t>
            </a:r>
          </a:p>
          <a:p>
            <a:endParaRPr lang="en-US" dirty="0"/>
          </a:p>
          <a:p>
            <a:endParaRPr lang="en-US" dirty="0"/>
          </a:p>
        </p:txBody>
      </p:sp>
      <p:pic>
        <p:nvPicPr>
          <p:cNvPr id="4" name="Picture 3"/>
          <p:cNvPicPr>
            <a:picLocks noChangeAspect="1"/>
          </p:cNvPicPr>
          <p:nvPr/>
        </p:nvPicPr>
        <p:blipFill>
          <a:blip r:embed="rId2"/>
          <a:stretch>
            <a:fillRect/>
          </a:stretch>
        </p:blipFill>
        <p:spPr>
          <a:xfrm>
            <a:off x="6081889" y="4580911"/>
            <a:ext cx="2384778" cy="1561049"/>
          </a:xfrm>
          <a:prstGeom prst="rect">
            <a:avLst/>
          </a:prstGeom>
          <a:ln w="38100">
            <a:solidFill>
              <a:schemeClr val="tx1"/>
            </a:solidFill>
          </a:ln>
        </p:spPr>
      </p:pic>
    </p:spTree>
    <p:extLst>
      <p:ext uri="{BB962C8B-B14F-4D97-AF65-F5344CB8AC3E}">
        <p14:creationId xmlns:p14="http://schemas.microsoft.com/office/powerpoint/2010/main" val="353347209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0763"/>
            <a:ext cx="8229600" cy="1143000"/>
          </a:xfrm>
        </p:spPr>
        <p:txBody>
          <a:bodyPr>
            <a:normAutofit fontScale="90000"/>
          </a:bodyPr>
          <a:lstStyle/>
          <a:p>
            <a:r>
              <a:rPr lang="en-US" dirty="0" smtClean="0"/>
              <a:t>Smooth Online Sequence Prediction</a:t>
            </a:r>
            <a:endParaRPr lang="en-US" dirty="0"/>
          </a:p>
        </p:txBody>
      </p:sp>
    </p:spTree>
    <p:extLst>
      <p:ext uri="{BB962C8B-B14F-4D97-AF65-F5344CB8AC3E}">
        <p14:creationId xmlns:p14="http://schemas.microsoft.com/office/powerpoint/2010/main" val="35309007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319689"/>
            <a:ext cx="9144000" cy="5947172"/>
          </a:xfrm>
          <a:prstGeom prst="rect">
            <a:avLst/>
          </a:prstGeom>
        </p:spPr>
      </p:pic>
      <p:sp>
        <p:nvSpPr>
          <p:cNvPr id="2" name="TextBox 1"/>
          <p:cNvSpPr txBox="1"/>
          <p:nvPr/>
        </p:nvSpPr>
        <p:spPr>
          <a:xfrm>
            <a:off x="244493" y="6344039"/>
            <a:ext cx="5648401" cy="338554"/>
          </a:xfrm>
          <a:prstGeom prst="rect">
            <a:avLst/>
          </a:prstGeom>
          <a:noFill/>
        </p:spPr>
        <p:txBody>
          <a:bodyPr wrap="none" rtlCol="0">
            <a:spAutoFit/>
          </a:bodyPr>
          <a:lstStyle/>
          <a:p>
            <a:r>
              <a:rPr lang="en-US" sz="1600" dirty="0" smtClean="0"/>
              <a:t>with </a:t>
            </a:r>
            <a:r>
              <a:rPr lang="en-US" sz="1600" dirty="0" err="1" smtClean="0"/>
              <a:t>Jianhui</a:t>
            </a:r>
            <a:r>
              <a:rPr lang="en-US" sz="1600" dirty="0" smtClean="0"/>
              <a:t> Chen, Hoang Le, Andrew Kang, Peter Carr &amp; Jim Little</a:t>
            </a:r>
            <a:endParaRPr lang="en-US" sz="1600" dirty="0"/>
          </a:p>
        </p:txBody>
      </p:sp>
    </p:spTree>
    <p:extLst>
      <p:ext uri="{BB962C8B-B14F-4D97-AF65-F5344CB8AC3E}">
        <p14:creationId xmlns:p14="http://schemas.microsoft.com/office/powerpoint/2010/main" val="15749158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Overview</a:t>
            </a:r>
            <a:endParaRPr lang="en-US" dirty="0"/>
          </a:p>
        </p:txBody>
      </p:sp>
      <p:sp>
        <p:nvSpPr>
          <p:cNvPr id="3" name="Content Placeholder 2"/>
          <p:cNvSpPr>
            <a:spLocks noGrp="1"/>
          </p:cNvSpPr>
          <p:nvPr>
            <p:ph idx="1"/>
          </p:nvPr>
        </p:nvSpPr>
        <p:spPr/>
        <p:txBody>
          <a:bodyPr>
            <a:normAutofit/>
          </a:bodyPr>
          <a:lstStyle/>
          <a:p>
            <a:r>
              <a:rPr lang="en-US" dirty="0" smtClean="0"/>
              <a:t>Structured Prediction</a:t>
            </a:r>
          </a:p>
          <a:p>
            <a:pPr lvl="1"/>
            <a:r>
              <a:rPr lang="en-US" sz="2400" dirty="0" smtClean="0"/>
              <a:t>Conventional Approach</a:t>
            </a:r>
          </a:p>
          <a:p>
            <a:endParaRPr lang="en-US" sz="2400" dirty="0" smtClean="0"/>
          </a:p>
          <a:p>
            <a:r>
              <a:rPr lang="en-US" dirty="0" smtClean="0"/>
              <a:t>Learning to Optimize</a:t>
            </a:r>
          </a:p>
          <a:p>
            <a:pPr lvl="1"/>
            <a:r>
              <a:rPr lang="en-US" sz="2400" dirty="0" smtClean="0"/>
              <a:t>Sequential Learning Reductions</a:t>
            </a:r>
          </a:p>
          <a:p>
            <a:pPr lvl="1"/>
            <a:endParaRPr lang="en-US" sz="2400" dirty="0" smtClean="0"/>
          </a:p>
          <a:p>
            <a:r>
              <a:rPr lang="en-US" dirty="0" smtClean="0"/>
              <a:t>Extensions to New Structures</a:t>
            </a:r>
          </a:p>
          <a:p>
            <a:pPr lvl="1"/>
            <a:r>
              <a:rPr lang="en-US" sz="2400" dirty="0" smtClean="0"/>
              <a:t>Contextual </a:t>
            </a:r>
            <a:r>
              <a:rPr lang="en-US" sz="2400" dirty="0" err="1" smtClean="0"/>
              <a:t>Submodular</a:t>
            </a:r>
            <a:r>
              <a:rPr lang="en-US" sz="2400" dirty="0" smtClean="0"/>
              <a:t> Optimization</a:t>
            </a:r>
          </a:p>
          <a:p>
            <a:pPr lvl="1"/>
            <a:r>
              <a:rPr lang="en-US" sz="2400" dirty="0" smtClean="0"/>
              <a:t>Smooth Online Sequence Prediction</a:t>
            </a:r>
          </a:p>
        </p:txBody>
      </p:sp>
      <p:pic>
        <p:nvPicPr>
          <p:cNvPr id="4" name="Picture 3"/>
          <p:cNvPicPr>
            <a:picLocks noChangeAspect="1"/>
          </p:cNvPicPr>
          <p:nvPr/>
        </p:nvPicPr>
        <p:blipFill>
          <a:blip r:embed="rId2"/>
          <a:stretch>
            <a:fillRect/>
          </a:stretch>
        </p:blipFill>
        <p:spPr>
          <a:xfrm>
            <a:off x="7089465" y="1707672"/>
            <a:ext cx="1734058" cy="1311659"/>
          </a:xfrm>
          <a:prstGeom prst="rect">
            <a:avLst/>
          </a:prstGeom>
        </p:spPr>
      </p:pic>
      <p:pic>
        <p:nvPicPr>
          <p:cNvPr id="5" name="Picture 4"/>
          <p:cNvPicPr>
            <a:picLocks noChangeAspect="1"/>
          </p:cNvPicPr>
          <p:nvPr/>
        </p:nvPicPr>
        <p:blipFill>
          <a:blip r:embed="rId3"/>
          <a:stretch>
            <a:fillRect/>
          </a:stretch>
        </p:blipFill>
        <p:spPr>
          <a:xfrm>
            <a:off x="7075808" y="3454476"/>
            <a:ext cx="1734059" cy="1135096"/>
          </a:xfrm>
          <a:prstGeom prst="rect">
            <a:avLst/>
          </a:prstGeom>
          <a:ln w="38100">
            <a:solidFill>
              <a:schemeClr val="tx1"/>
            </a:solidFill>
          </a:ln>
        </p:spPr>
      </p:pic>
      <p:pic>
        <p:nvPicPr>
          <p:cNvPr id="6" name="Picture 5"/>
          <p:cNvPicPr>
            <a:picLocks noChangeAspect="1"/>
          </p:cNvPicPr>
          <p:nvPr/>
        </p:nvPicPr>
        <p:blipFill>
          <a:blip r:embed="rId4"/>
          <a:stretch>
            <a:fillRect/>
          </a:stretch>
        </p:blipFill>
        <p:spPr>
          <a:xfrm>
            <a:off x="6961719" y="5075572"/>
            <a:ext cx="2086695" cy="1393159"/>
          </a:xfrm>
          <a:prstGeom prst="rect">
            <a:avLst/>
          </a:prstGeom>
        </p:spPr>
      </p:pic>
    </p:spTree>
    <p:extLst>
      <p:ext uri="{BB962C8B-B14F-4D97-AF65-F5344CB8AC3E}">
        <p14:creationId xmlns:p14="http://schemas.microsoft.com/office/powerpoint/2010/main" val="6001495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sp>
        <p:nvSpPr>
          <p:cNvPr id="3" name="Content Placeholder 2"/>
          <p:cNvSpPr>
            <a:spLocks noGrp="1"/>
          </p:cNvSpPr>
          <p:nvPr>
            <p:ph idx="1"/>
          </p:nvPr>
        </p:nvSpPr>
        <p:spPr/>
        <p:txBody>
          <a:bodyPr>
            <a:normAutofit/>
          </a:bodyPr>
          <a:lstStyle/>
          <a:p>
            <a:r>
              <a:rPr lang="en-US" dirty="0" smtClean="0"/>
              <a:t>Input: stream of x</a:t>
            </a:r>
          </a:p>
          <a:p>
            <a:pPr lvl="1"/>
            <a:r>
              <a:rPr lang="en-US" dirty="0" smtClean="0"/>
              <a:t>E.g., noisy player detections</a:t>
            </a:r>
          </a:p>
          <a:p>
            <a:pPr lvl="1"/>
            <a:endParaRPr lang="en-US" dirty="0"/>
          </a:p>
          <a:p>
            <a:r>
              <a:rPr lang="en-US" dirty="0"/>
              <a:t>State s = (</a:t>
            </a:r>
            <a:r>
              <a:rPr lang="en-US" dirty="0" err="1"/>
              <a:t>x,a</a:t>
            </a:r>
            <a:r>
              <a:rPr lang="en-US" dirty="0"/>
              <a:t>)</a:t>
            </a:r>
          </a:p>
          <a:p>
            <a:pPr lvl="1"/>
            <a:r>
              <a:rPr lang="en-US" dirty="0"/>
              <a:t>Recent detections and actions</a:t>
            </a:r>
          </a:p>
          <a:p>
            <a:pPr marL="0" indent="0">
              <a:buNone/>
            </a:pPr>
            <a:endParaRPr lang="en-US" dirty="0"/>
          </a:p>
          <a:p>
            <a:r>
              <a:rPr lang="en-US" dirty="0" smtClean="0"/>
              <a:t>Goal:                   that imitate expert</a:t>
            </a:r>
          </a:p>
          <a:p>
            <a:pPr lvl="1"/>
            <a:r>
              <a:rPr lang="en-US" dirty="0" smtClean="0"/>
              <a:t>Camera location</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925236935"/>
              </p:ext>
            </p:extLst>
          </p:nvPr>
        </p:nvGraphicFramePr>
        <p:xfrm>
          <a:off x="1851403" y="4968296"/>
          <a:ext cx="1543050" cy="538163"/>
        </p:xfrm>
        <a:graphic>
          <a:graphicData uri="http://schemas.openxmlformats.org/presentationml/2006/ole">
            <mc:AlternateContent xmlns:mc="http://schemas.openxmlformats.org/markup-compatibility/2006">
              <mc:Choice xmlns:v="urn:schemas-microsoft-com:vml" Requires="v">
                <p:oleObj spid="_x0000_s62726" name="Equation" r:id="rId3" imgW="584200" imgH="203200" progId="Equation.3">
                  <p:embed/>
                </p:oleObj>
              </mc:Choice>
              <mc:Fallback>
                <p:oleObj name="Equation" r:id="rId3" imgW="584200" imgH="203200" progId="Equation.3">
                  <p:embed/>
                  <p:pic>
                    <p:nvPicPr>
                      <p:cNvPr id="0" name=""/>
                      <p:cNvPicPr/>
                      <p:nvPr/>
                    </p:nvPicPr>
                    <p:blipFill>
                      <a:blip r:embed="rId4"/>
                      <a:stretch>
                        <a:fillRect/>
                      </a:stretch>
                    </p:blipFill>
                    <p:spPr>
                      <a:xfrm>
                        <a:off x="1851403" y="4968296"/>
                        <a:ext cx="1543050" cy="538163"/>
                      </a:xfrm>
                      <a:prstGeom prst="rect">
                        <a:avLst/>
                      </a:prstGeom>
                    </p:spPr>
                  </p:pic>
                </p:oleObj>
              </mc:Fallback>
            </mc:AlternateContent>
          </a:graphicData>
        </a:graphic>
      </p:graphicFrame>
    </p:spTree>
    <p:extLst>
      <p:ext uri="{BB962C8B-B14F-4D97-AF65-F5344CB8AC3E}">
        <p14:creationId xmlns:p14="http://schemas.microsoft.com/office/powerpoint/2010/main" val="533962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Approach</a:t>
            </a:r>
            <a:endParaRPr lang="en-US" dirty="0"/>
          </a:p>
        </p:txBody>
      </p:sp>
      <p:sp>
        <p:nvSpPr>
          <p:cNvPr id="3" name="Content Placeholder 2"/>
          <p:cNvSpPr>
            <a:spLocks noGrp="1"/>
          </p:cNvSpPr>
          <p:nvPr>
            <p:ph idx="1"/>
          </p:nvPr>
        </p:nvSpPr>
        <p:spPr/>
        <p:txBody>
          <a:bodyPr/>
          <a:lstStyle/>
          <a:p>
            <a:r>
              <a:rPr lang="en-US" dirty="0" smtClean="0"/>
              <a:t>Supervised learning of demonstration data</a:t>
            </a:r>
          </a:p>
          <a:p>
            <a:pPr lvl="1"/>
            <a:r>
              <a:rPr lang="en-US" dirty="0" smtClean="0"/>
              <a:t>Train predictor: h(s) = a</a:t>
            </a:r>
          </a:p>
          <a:p>
            <a:pPr lvl="1"/>
            <a:r>
              <a:rPr lang="en-US" dirty="0" smtClean="0"/>
              <a:t>I.e., train on rollout of h*</a:t>
            </a:r>
          </a:p>
          <a:p>
            <a:pPr lvl="1"/>
            <a:endParaRPr lang="en-US" dirty="0"/>
          </a:p>
        </p:txBody>
      </p:sp>
      <p:pic>
        <p:nvPicPr>
          <p:cNvPr id="7" name="pasted-image.pdf"/>
          <p:cNvPicPr>
            <a:picLocks noChangeAspect="1"/>
          </p:cNvPicPr>
          <p:nvPr/>
        </p:nvPicPr>
        <p:blipFill>
          <a:blip r:embed="rId2">
            <a:extLst/>
          </a:blip>
          <a:stretch>
            <a:fillRect/>
          </a:stretch>
        </p:blipFill>
        <p:spPr>
          <a:xfrm>
            <a:off x="2508160" y="3526556"/>
            <a:ext cx="3936723" cy="2575646"/>
          </a:xfrm>
          <a:prstGeom prst="rect">
            <a:avLst/>
          </a:prstGeom>
          <a:ln w="12700">
            <a:miter lim="400000"/>
          </a:ln>
        </p:spPr>
      </p:pic>
    </p:spTree>
    <p:extLst>
      <p:ext uri="{BB962C8B-B14F-4D97-AF65-F5344CB8AC3E}">
        <p14:creationId xmlns:p14="http://schemas.microsoft.com/office/powerpoint/2010/main" val="2445976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Problem?	</a:t>
            </a:r>
            <a:endParaRPr lang="en-US" dirty="0"/>
          </a:p>
        </p:txBody>
      </p:sp>
      <p:sp>
        <p:nvSpPr>
          <p:cNvPr id="3" name="Content Placeholder 2"/>
          <p:cNvSpPr>
            <a:spLocks noGrp="1"/>
          </p:cNvSpPr>
          <p:nvPr>
            <p:ph idx="1"/>
          </p:nvPr>
        </p:nvSpPr>
        <p:spPr/>
        <p:txBody>
          <a:bodyPr/>
          <a:lstStyle/>
          <a:p>
            <a:r>
              <a:rPr lang="en-US" dirty="0" smtClean="0"/>
              <a:t>Basically takes “infinite” training data to train smooth model.</a:t>
            </a:r>
          </a:p>
          <a:p>
            <a:pPr lvl="1"/>
            <a:r>
              <a:rPr lang="en-US" dirty="0" smtClean="0"/>
              <a:t>Via input/output examples</a:t>
            </a:r>
          </a:p>
          <a:p>
            <a:pPr marL="0" indent="0">
              <a:buNone/>
            </a:pPr>
            <a:endParaRPr lang="en-US" sz="4000" dirty="0"/>
          </a:p>
          <a:p>
            <a:r>
              <a:rPr lang="en-US" dirty="0" smtClean="0"/>
              <a:t>In practice, people do post-hoc smoothing</a:t>
            </a:r>
            <a:endParaRPr lang="en-US" dirty="0"/>
          </a:p>
        </p:txBody>
      </p:sp>
      <p:pic>
        <p:nvPicPr>
          <p:cNvPr id="9" name="pasted-image.pdf"/>
          <p:cNvPicPr>
            <a:picLocks noChangeAspect="1"/>
          </p:cNvPicPr>
          <p:nvPr/>
        </p:nvPicPr>
        <p:blipFill>
          <a:blip r:embed="rId2">
            <a:extLst/>
          </a:blip>
          <a:stretch>
            <a:fillRect/>
          </a:stretch>
        </p:blipFill>
        <p:spPr>
          <a:xfrm>
            <a:off x="5676993" y="2266271"/>
            <a:ext cx="2490217" cy="1629253"/>
          </a:xfrm>
          <a:prstGeom prst="rect">
            <a:avLst/>
          </a:prstGeom>
          <a:ln w="12700">
            <a:miter lim="400000"/>
          </a:ln>
        </p:spPr>
      </p:pic>
      <p:pic>
        <p:nvPicPr>
          <p:cNvPr id="5" name="Picture 4"/>
          <p:cNvPicPr>
            <a:picLocks noChangeAspect="1"/>
          </p:cNvPicPr>
          <p:nvPr/>
        </p:nvPicPr>
        <p:blipFill>
          <a:blip r:embed="rId3"/>
          <a:stretch>
            <a:fillRect/>
          </a:stretch>
        </p:blipFill>
        <p:spPr>
          <a:xfrm>
            <a:off x="5676993" y="4742455"/>
            <a:ext cx="2490217" cy="1583555"/>
          </a:xfrm>
          <a:prstGeom prst="rect">
            <a:avLst/>
          </a:prstGeom>
        </p:spPr>
      </p:pic>
    </p:spTree>
    <p:extLst>
      <p:ext uri="{BB962C8B-B14F-4D97-AF65-F5344CB8AC3E}">
        <p14:creationId xmlns:p14="http://schemas.microsoft.com/office/powerpoint/2010/main" val="1033754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Hybrid Model-Based + Model-Free</a:t>
            </a:r>
            <a:endParaRPr lang="en-US" dirty="0"/>
          </a:p>
        </p:txBody>
      </p:sp>
      <p:sp>
        <p:nvSpPr>
          <p:cNvPr id="3" name="Content Placeholder 2"/>
          <p:cNvSpPr>
            <a:spLocks noGrp="1"/>
          </p:cNvSpPr>
          <p:nvPr>
            <p:ph idx="1"/>
          </p:nvPr>
        </p:nvSpPr>
        <p:spPr/>
        <p:txBody>
          <a:bodyPr>
            <a:normAutofit lnSpcReduction="10000"/>
          </a:bodyPr>
          <a:lstStyle/>
          <a:p>
            <a:r>
              <a:rPr lang="en-US" dirty="0" smtClean="0"/>
              <a:t>Model-based approaches</a:t>
            </a:r>
          </a:p>
          <a:p>
            <a:pPr lvl="1"/>
            <a:r>
              <a:rPr lang="en-US" sz="2400" dirty="0" smtClean="0"/>
              <a:t>Strong assumptions, well specified</a:t>
            </a:r>
          </a:p>
          <a:p>
            <a:pPr lvl="1"/>
            <a:r>
              <a:rPr lang="en-US" sz="2400" dirty="0" smtClean="0"/>
              <a:t>Lacks flexibility</a:t>
            </a:r>
          </a:p>
          <a:p>
            <a:pPr lvl="1"/>
            <a:r>
              <a:rPr lang="en-US" sz="2400" dirty="0" smtClean="0"/>
              <a:t>E.g., </a:t>
            </a:r>
            <a:r>
              <a:rPr lang="en-US" sz="2400" dirty="0" err="1" smtClean="0"/>
              <a:t>Kalman</a:t>
            </a:r>
            <a:r>
              <a:rPr lang="en-US" sz="2400" dirty="0" smtClean="0"/>
              <a:t> Filter, Linear </a:t>
            </a:r>
            <a:r>
              <a:rPr lang="en-US" sz="2400" dirty="0" err="1" smtClean="0"/>
              <a:t>Autoregressor</a:t>
            </a:r>
            <a:endParaRPr lang="en-US" sz="2400" dirty="0" smtClean="0"/>
          </a:p>
          <a:p>
            <a:pPr lvl="1"/>
            <a:endParaRPr lang="en-US" sz="1000" dirty="0"/>
          </a:p>
          <a:p>
            <a:r>
              <a:rPr lang="en-US" dirty="0" smtClean="0"/>
              <a:t>Model-free approaches</a:t>
            </a:r>
          </a:p>
          <a:p>
            <a:pPr lvl="1"/>
            <a:r>
              <a:rPr lang="en-US" sz="2400" dirty="0" smtClean="0"/>
              <a:t>Assumption free, underspecified</a:t>
            </a:r>
          </a:p>
          <a:p>
            <a:pPr lvl="1"/>
            <a:r>
              <a:rPr lang="en-US" sz="2400" dirty="0"/>
              <a:t>R</a:t>
            </a:r>
            <a:r>
              <a:rPr lang="en-US" sz="2400" dirty="0" smtClean="0"/>
              <a:t>equires a lot of training data</a:t>
            </a:r>
          </a:p>
          <a:p>
            <a:pPr lvl="1"/>
            <a:r>
              <a:rPr lang="en-US" sz="2400" dirty="0" smtClean="0"/>
              <a:t>E.g., random forest, deep neural network</a:t>
            </a:r>
          </a:p>
          <a:p>
            <a:pPr lvl="1"/>
            <a:endParaRPr lang="en-US" sz="1000" dirty="0"/>
          </a:p>
          <a:p>
            <a:r>
              <a:rPr lang="en-US" b="1" dirty="0" smtClean="0"/>
              <a:t>Best of both worlds?</a:t>
            </a:r>
            <a:endParaRPr lang="en-US" b="1" dirty="0"/>
          </a:p>
        </p:txBody>
      </p:sp>
      <p:sp>
        <p:nvSpPr>
          <p:cNvPr id="4" name="TextBox 3"/>
          <p:cNvSpPr txBox="1"/>
          <p:nvPr/>
        </p:nvSpPr>
        <p:spPr>
          <a:xfrm>
            <a:off x="6957348" y="2308297"/>
            <a:ext cx="1599316" cy="707886"/>
          </a:xfrm>
          <a:prstGeom prst="rect">
            <a:avLst/>
          </a:prstGeom>
          <a:noFill/>
        </p:spPr>
        <p:txBody>
          <a:bodyPr wrap="none" rtlCol="0">
            <a:spAutoFit/>
          </a:bodyPr>
          <a:lstStyle/>
          <a:p>
            <a:r>
              <a:rPr lang="en-US" sz="2000" b="1" dirty="0" smtClean="0">
                <a:solidFill>
                  <a:srgbClr val="953735"/>
                </a:solidFill>
              </a:rPr>
              <a:t>Conventional</a:t>
            </a:r>
          </a:p>
          <a:p>
            <a:r>
              <a:rPr lang="en-US" sz="2000" b="1" dirty="0" smtClean="0">
                <a:solidFill>
                  <a:srgbClr val="953735"/>
                </a:solidFill>
              </a:rPr>
              <a:t>Models</a:t>
            </a:r>
            <a:endParaRPr lang="en-US" sz="2000" b="1" dirty="0">
              <a:solidFill>
                <a:srgbClr val="953735"/>
              </a:solidFill>
            </a:endParaRPr>
          </a:p>
        </p:txBody>
      </p:sp>
    </p:spTree>
    <p:extLst>
      <p:ext uri="{BB962C8B-B14F-4D97-AF65-F5344CB8AC3E}">
        <p14:creationId xmlns:p14="http://schemas.microsoft.com/office/powerpoint/2010/main" val="30105852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Policy Class</a:t>
            </a:r>
            <a:endParaRPr lang="en-US" dirty="0"/>
          </a:p>
        </p:txBody>
      </p:sp>
      <p:sp>
        <p:nvSpPr>
          <p:cNvPr id="8" name="Rounded Rectangle 7"/>
          <p:cNvSpPr/>
          <p:nvPr/>
        </p:nvSpPr>
        <p:spPr>
          <a:xfrm>
            <a:off x="2641279" y="1681991"/>
            <a:ext cx="3566743" cy="7565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Policy</a:t>
            </a:r>
            <a:endParaRPr lang="en-US" sz="2400" dirty="0"/>
          </a:p>
        </p:txBody>
      </p:sp>
      <p:sp>
        <p:nvSpPr>
          <p:cNvPr id="9" name="Rounded Rectangle 8"/>
          <p:cNvSpPr/>
          <p:nvPr/>
        </p:nvSpPr>
        <p:spPr>
          <a:xfrm>
            <a:off x="665795" y="3180116"/>
            <a:ext cx="3292750" cy="8135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Model-Free Predictor</a:t>
            </a:r>
            <a:endParaRPr lang="en-US" sz="2400" dirty="0"/>
          </a:p>
        </p:txBody>
      </p:sp>
      <p:sp>
        <p:nvSpPr>
          <p:cNvPr id="10" name="Rounded Rectangle 9"/>
          <p:cNvSpPr/>
          <p:nvPr/>
        </p:nvSpPr>
        <p:spPr>
          <a:xfrm>
            <a:off x="5055148" y="3180116"/>
            <a:ext cx="3292750" cy="8135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Smooth Model</a:t>
            </a:r>
            <a:endParaRPr lang="en-US" sz="2400" dirty="0"/>
          </a:p>
        </p:txBody>
      </p:sp>
      <p:cxnSp>
        <p:nvCxnSpPr>
          <p:cNvPr id="12" name="Straight Arrow Connector 11"/>
          <p:cNvCxnSpPr/>
          <p:nvPr/>
        </p:nvCxnSpPr>
        <p:spPr>
          <a:xfrm flipV="1">
            <a:off x="2769630" y="2438550"/>
            <a:ext cx="580946" cy="7415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5532504" y="2438550"/>
            <a:ext cx="432334" cy="7415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88567" y="3993677"/>
            <a:ext cx="1269978" cy="795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964838" y="3993677"/>
            <a:ext cx="243184" cy="902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3230706730"/>
              </p:ext>
            </p:extLst>
          </p:nvPr>
        </p:nvGraphicFramePr>
        <p:xfrm>
          <a:off x="855354" y="4684153"/>
          <a:ext cx="6440090" cy="1659237"/>
        </p:xfrm>
        <a:graphic>
          <a:graphicData uri="http://schemas.openxmlformats.org/presentationml/2006/ole">
            <mc:AlternateContent xmlns:mc="http://schemas.openxmlformats.org/markup-compatibility/2006">
              <mc:Choice xmlns:v="urn:schemas-microsoft-com:vml" Requires="v">
                <p:oleObj spid="_x0000_s61710" name="Equation" r:id="rId3" imgW="2908300" imgH="749300" progId="Equation.3">
                  <p:embed/>
                </p:oleObj>
              </mc:Choice>
              <mc:Fallback>
                <p:oleObj name="Equation" r:id="rId3" imgW="2908300" imgH="749300" progId="Equation.3">
                  <p:embed/>
                  <p:pic>
                    <p:nvPicPr>
                      <p:cNvPr id="0" name=""/>
                      <p:cNvPicPr/>
                      <p:nvPr/>
                    </p:nvPicPr>
                    <p:blipFill>
                      <a:blip r:embed="rId4"/>
                      <a:stretch>
                        <a:fillRect/>
                      </a:stretch>
                    </p:blipFill>
                    <p:spPr>
                      <a:xfrm>
                        <a:off x="855354" y="4684153"/>
                        <a:ext cx="6440090" cy="1659237"/>
                      </a:xfrm>
                      <a:prstGeom prst="rect">
                        <a:avLst/>
                      </a:prstGeom>
                    </p:spPr>
                  </p:pic>
                </p:oleObj>
              </mc:Fallback>
            </mc:AlternateContent>
          </a:graphicData>
        </a:graphic>
      </p:graphicFrame>
    </p:spTree>
    <p:extLst>
      <p:ext uri="{BB962C8B-B14F-4D97-AF65-F5344CB8AC3E}">
        <p14:creationId xmlns:p14="http://schemas.microsoft.com/office/powerpoint/2010/main" val="32571667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Result</a:t>
            </a:r>
            <a:endParaRPr lang="en-US" dirty="0"/>
          </a:p>
        </p:txBody>
      </p:sp>
      <p:sp>
        <p:nvSpPr>
          <p:cNvPr id="6" name="TextBox 5"/>
          <p:cNvSpPr txBox="1"/>
          <p:nvPr/>
        </p:nvSpPr>
        <p:spPr>
          <a:xfrm>
            <a:off x="457200" y="5963579"/>
            <a:ext cx="5134639" cy="584776"/>
          </a:xfrm>
          <a:prstGeom prst="rect">
            <a:avLst/>
          </a:prstGeom>
          <a:noFill/>
        </p:spPr>
        <p:txBody>
          <a:bodyPr wrap="none" rtlCol="0">
            <a:spAutoFit/>
          </a:bodyPr>
          <a:lstStyle/>
          <a:p>
            <a:r>
              <a:rPr lang="en-US" sz="1600" b="1" dirty="0" smtClean="0"/>
              <a:t>Smooth Imitation Learning for Online Sequence Prediction</a:t>
            </a:r>
          </a:p>
          <a:p>
            <a:r>
              <a:rPr lang="en-US" sz="1600" dirty="0" smtClean="0"/>
              <a:t>Hoang Le, Andrew Kang, Yisong Yue, Peter Carr.  ICML 2016</a:t>
            </a:r>
            <a:endParaRPr lang="en-US" sz="1600" dirty="0"/>
          </a:p>
        </p:txBody>
      </p:sp>
      <p:pic>
        <p:nvPicPr>
          <p:cNvPr id="3" name="Picture 2"/>
          <p:cNvPicPr>
            <a:picLocks noChangeAspect="1"/>
          </p:cNvPicPr>
          <p:nvPr/>
        </p:nvPicPr>
        <p:blipFill>
          <a:blip r:embed="rId2"/>
          <a:stretch>
            <a:fillRect/>
          </a:stretch>
        </p:blipFill>
        <p:spPr>
          <a:xfrm>
            <a:off x="2037308" y="2004234"/>
            <a:ext cx="5314443" cy="3228195"/>
          </a:xfrm>
          <a:prstGeom prst="rect">
            <a:avLst/>
          </a:prstGeom>
        </p:spPr>
      </p:pic>
    </p:spTree>
    <p:extLst>
      <p:ext uri="{BB962C8B-B14F-4D97-AF65-F5344CB8AC3E}">
        <p14:creationId xmlns:p14="http://schemas.microsoft.com/office/powerpoint/2010/main" val="87785424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Interpretation of Policy Class</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940318062"/>
              </p:ext>
            </p:extLst>
          </p:nvPr>
        </p:nvGraphicFramePr>
        <p:xfrm>
          <a:off x="1905628" y="5096560"/>
          <a:ext cx="5277555" cy="1359719"/>
        </p:xfrm>
        <a:graphic>
          <a:graphicData uri="http://schemas.openxmlformats.org/presentationml/2006/ole">
            <mc:AlternateContent xmlns:mc="http://schemas.openxmlformats.org/markup-compatibility/2006">
              <mc:Choice xmlns:v="urn:schemas-microsoft-com:vml" Requires="v">
                <p:oleObj spid="_x0000_s67782" name="Equation" r:id="rId3" imgW="2908300" imgH="749300" progId="Equation.3">
                  <p:embed/>
                </p:oleObj>
              </mc:Choice>
              <mc:Fallback>
                <p:oleObj name="Equation" r:id="rId3" imgW="2908300" imgH="749300" progId="Equation.3">
                  <p:embed/>
                  <p:pic>
                    <p:nvPicPr>
                      <p:cNvPr id="0" name=""/>
                      <p:cNvPicPr/>
                      <p:nvPr/>
                    </p:nvPicPr>
                    <p:blipFill>
                      <a:blip r:embed="rId4"/>
                      <a:stretch>
                        <a:fillRect/>
                      </a:stretch>
                    </p:blipFill>
                    <p:spPr>
                      <a:xfrm>
                        <a:off x="1905628" y="5096560"/>
                        <a:ext cx="5277555" cy="1359719"/>
                      </a:xfrm>
                      <a:prstGeom prst="rect">
                        <a:avLst/>
                      </a:prstGeom>
                    </p:spPr>
                  </p:pic>
                </p:oleObj>
              </mc:Fallback>
            </mc:AlternateContent>
          </a:graphicData>
        </a:graphic>
      </p:graphicFrame>
      <p:sp>
        <p:nvSpPr>
          <p:cNvPr id="9" name="Freeform 8"/>
          <p:cNvSpPr/>
          <p:nvPr/>
        </p:nvSpPr>
        <p:spPr>
          <a:xfrm>
            <a:off x="1472571" y="1600202"/>
            <a:ext cx="6542540" cy="3169354"/>
          </a:xfrm>
          <a:custGeom>
            <a:avLst/>
            <a:gdLst>
              <a:gd name="connsiteX0" fmla="*/ 4552874 w 6556652"/>
              <a:gd name="connsiteY0" fmla="*/ 112889 h 4529667"/>
              <a:gd name="connsiteX1" fmla="*/ 4552874 w 6556652"/>
              <a:gd name="connsiteY1" fmla="*/ 112889 h 4529667"/>
              <a:gd name="connsiteX2" fmla="*/ 4566985 w 6556652"/>
              <a:gd name="connsiteY2" fmla="*/ 465667 h 4529667"/>
              <a:gd name="connsiteX3" fmla="*/ 4623430 w 6556652"/>
              <a:gd name="connsiteY3" fmla="*/ 536222 h 4529667"/>
              <a:gd name="connsiteX4" fmla="*/ 4778652 w 6556652"/>
              <a:gd name="connsiteY4" fmla="*/ 663222 h 4529667"/>
              <a:gd name="connsiteX5" fmla="*/ 4877430 w 6556652"/>
              <a:gd name="connsiteY5" fmla="*/ 719667 h 4529667"/>
              <a:gd name="connsiteX6" fmla="*/ 4962096 w 6556652"/>
              <a:gd name="connsiteY6" fmla="*/ 733778 h 4529667"/>
              <a:gd name="connsiteX7" fmla="*/ 5173763 w 6556652"/>
              <a:gd name="connsiteY7" fmla="*/ 790222 h 4529667"/>
              <a:gd name="connsiteX8" fmla="*/ 5893430 w 6556652"/>
              <a:gd name="connsiteY8" fmla="*/ 804333 h 4529667"/>
              <a:gd name="connsiteX9" fmla="*/ 6048652 w 6556652"/>
              <a:gd name="connsiteY9" fmla="*/ 832556 h 4529667"/>
              <a:gd name="connsiteX10" fmla="*/ 6133319 w 6556652"/>
              <a:gd name="connsiteY10" fmla="*/ 860778 h 4529667"/>
              <a:gd name="connsiteX11" fmla="*/ 6232096 w 6556652"/>
              <a:gd name="connsiteY11" fmla="*/ 889000 h 4529667"/>
              <a:gd name="connsiteX12" fmla="*/ 6330874 w 6556652"/>
              <a:gd name="connsiteY12" fmla="*/ 959556 h 4529667"/>
              <a:gd name="connsiteX13" fmla="*/ 6443763 w 6556652"/>
              <a:gd name="connsiteY13" fmla="*/ 1030111 h 4529667"/>
              <a:gd name="connsiteX14" fmla="*/ 6500208 w 6556652"/>
              <a:gd name="connsiteY14" fmla="*/ 1114778 h 4529667"/>
              <a:gd name="connsiteX15" fmla="*/ 6542541 w 6556652"/>
              <a:gd name="connsiteY15" fmla="*/ 1270000 h 4529667"/>
              <a:gd name="connsiteX16" fmla="*/ 6556652 w 6556652"/>
              <a:gd name="connsiteY16" fmla="*/ 1354667 h 4529667"/>
              <a:gd name="connsiteX17" fmla="*/ 6542541 w 6556652"/>
              <a:gd name="connsiteY17" fmla="*/ 2060222 h 4529667"/>
              <a:gd name="connsiteX18" fmla="*/ 6514319 w 6556652"/>
              <a:gd name="connsiteY18" fmla="*/ 2173111 h 4529667"/>
              <a:gd name="connsiteX19" fmla="*/ 6429652 w 6556652"/>
              <a:gd name="connsiteY19" fmla="*/ 2483556 h 4529667"/>
              <a:gd name="connsiteX20" fmla="*/ 6344985 w 6556652"/>
              <a:gd name="connsiteY20" fmla="*/ 2681111 h 4529667"/>
              <a:gd name="connsiteX21" fmla="*/ 6316763 w 6556652"/>
              <a:gd name="connsiteY21" fmla="*/ 2765778 h 4529667"/>
              <a:gd name="connsiteX22" fmla="*/ 6288541 w 6556652"/>
              <a:gd name="connsiteY22" fmla="*/ 2864556 h 4529667"/>
              <a:gd name="connsiteX23" fmla="*/ 6147430 w 6556652"/>
              <a:gd name="connsiteY23" fmla="*/ 3062111 h 4529667"/>
              <a:gd name="connsiteX24" fmla="*/ 6090985 w 6556652"/>
              <a:gd name="connsiteY24" fmla="*/ 3146778 h 4529667"/>
              <a:gd name="connsiteX25" fmla="*/ 5978096 w 6556652"/>
              <a:gd name="connsiteY25" fmla="*/ 3231444 h 4529667"/>
              <a:gd name="connsiteX26" fmla="*/ 5893430 w 6556652"/>
              <a:gd name="connsiteY26" fmla="*/ 3273778 h 4529667"/>
              <a:gd name="connsiteX27" fmla="*/ 5794652 w 6556652"/>
              <a:gd name="connsiteY27" fmla="*/ 3316111 h 4529667"/>
              <a:gd name="connsiteX28" fmla="*/ 5413652 w 6556652"/>
              <a:gd name="connsiteY28" fmla="*/ 3429000 h 4529667"/>
              <a:gd name="connsiteX29" fmla="*/ 5286652 w 6556652"/>
              <a:gd name="connsiteY29" fmla="*/ 3471333 h 4529667"/>
              <a:gd name="connsiteX30" fmla="*/ 4651652 w 6556652"/>
              <a:gd name="connsiteY30" fmla="*/ 3499556 h 4529667"/>
              <a:gd name="connsiteX31" fmla="*/ 4538763 w 6556652"/>
              <a:gd name="connsiteY31" fmla="*/ 3640667 h 4529667"/>
              <a:gd name="connsiteX32" fmla="*/ 4468208 w 6556652"/>
              <a:gd name="connsiteY32" fmla="*/ 3753556 h 4529667"/>
              <a:gd name="connsiteX33" fmla="*/ 4411763 w 6556652"/>
              <a:gd name="connsiteY33" fmla="*/ 3824111 h 4529667"/>
              <a:gd name="connsiteX34" fmla="*/ 4044874 w 6556652"/>
              <a:gd name="connsiteY34" fmla="*/ 4134556 h 4529667"/>
              <a:gd name="connsiteX35" fmla="*/ 3931985 w 6556652"/>
              <a:gd name="connsiteY35" fmla="*/ 4176889 h 4529667"/>
              <a:gd name="connsiteX36" fmla="*/ 3847319 w 6556652"/>
              <a:gd name="connsiteY36" fmla="*/ 4219222 h 4529667"/>
              <a:gd name="connsiteX37" fmla="*/ 3734430 w 6556652"/>
              <a:gd name="connsiteY37" fmla="*/ 4247444 h 4529667"/>
              <a:gd name="connsiteX38" fmla="*/ 3536874 w 6556652"/>
              <a:gd name="connsiteY38" fmla="*/ 4303889 h 4529667"/>
              <a:gd name="connsiteX39" fmla="*/ 3155874 w 6556652"/>
              <a:gd name="connsiteY39" fmla="*/ 4374444 h 4529667"/>
              <a:gd name="connsiteX40" fmla="*/ 2887763 w 6556652"/>
              <a:gd name="connsiteY40" fmla="*/ 4416778 h 4529667"/>
              <a:gd name="connsiteX41" fmla="*/ 2407985 w 6556652"/>
              <a:gd name="connsiteY41" fmla="*/ 4515556 h 4529667"/>
              <a:gd name="connsiteX42" fmla="*/ 2083430 w 6556652"/>
              <a:gd name="connsiteY42" fmla="*/ 4529667 h 4529667"/>
              <a:gd name="connsiteX43" fmla="*/ 1391985 w 6556652"/>
              <a:gd name="connsiteY43" fmla="*/ 4459111 h 4529667"/>
              <a:gd name="connsiteX44" fmla="*/ 1166208 w 6556652"/>
              <a:gd name="connsiteY44" fmla="*/ 4388556 h 4529667"/>
              <a:gd name="connsiteX45" fmla="*/ 926319 w 6556652"/>
              <a:gd name="connsiteY45" fmla="*/ 4303889 h 4529667"/>
              <a:gd name="connsiteX46" fmla="*/ 700541 w 6556652"/>
              <a:gd name="connsiteY46" fmla="*/ 4233333 h 4529667"/>
              <a:gd name="connsiteX47" fmla="*/ 319541 w 6556652"/>
              <a:gd name="connsiteY47" fmla="*/ 4035778 h 4529667"/>
              <a:gd name="connsiteX48" fmla="*/ 192541 w 6556652"/>
              <a:gd name="connsiteY48" fmla="*/ 3908778 h 4529667"/>
              <a:gd name="connsiteX49" fmla="*/ 37319 w 6556652"/>
              <a:gd name="connsiteY49" fmla="*/ 3527778 h 4529667"/>
              <a:gd name="connsiteX50" fmla="*/ 23208 w 6556652"/>
              <a:gd name="connsiteY50" fmla="*/ 2765778 h 4529667"/>
              <a:gd name="connsiteX51" fmla="*/ 65541 w 6556652"/>
              <a:gd name="connsiteY51" fmla="*/ 2638778 h 4529667"/>
              <a:gd name="connsiteX52" fmla="*/ 277208 w 6556652"/>
              <a:gd name="connsiteY52" fmla="*/ 2370667 h 4529667"/>
              <a:gd name="connsiteX53" fmla="*/ 474763 w 6556652"/>
              <a:gd name="connsiteY53" fmla="*/ 2102556 h 4529667"/>
              <a:gd name="connsiteX54" fmla="*/ 700541 w 6556652"/>
              <a:gd name="connsiteY54" fmla="*/ 1919111 h 4529667"/>
              <a:gd name="connsiteX55" fmla="*/ 1039208 w 6556652"/>
              <a:gd name="connsiteY55" fmla="*/ 1665111 h 4529667"/>
              <a:gd name="connsiteX56" fmla="*/ 1180319 w 6556652"/>
              <a:gd name="connsiteY56" fmla="*/ 1608667 h 4529667"/>
              <a:gd name="connsiteX57" fmla="*/ 1321430 w 6556652"/>
              <a:gd name="connsiteY57" fmla="*/ 1538111 h 4529667"/>
              <a:gd name="connsiteX58" fmla="*/ 1448430 w 6556652"/>
              <a:gd name="connsiteY58" fmla="*/ 1495778 h 4529667"/>
              <a:gd name="connsiteX59" fmla="*/ 1561319 w 6556652"/>
              <a:gd name="connsiteY59" fmla="*/ 1453444 h 4529667"/>
              <a:gd name="connsiteX60" fmla="*/ 1688319 w 6556652"/>
              <a:gd name="connsiteY60" fmla="*/ 1425222 h 4529667"/>
              <a:gd name="connsiteX61" fmla="*/ 1843541 w 6556652"/>
              <a:gd name="connsiteY61" fmla="*/ 1382889 h 4529667"/>
              <a:gd name="connsiteX62" fmla="*/ 1956430 w 6556652"/>
              <a:gd name="connsiteY62" fmla="*/ 1312333 h 4529667"/>
              <a:gd name="connsiteX63" fmla="*/ 2111652 w 6556652"/>
              <a:gd name="connsiteY63" fmla="*/ 1255889 h 4529667"/>
              <a:gd name="connsiteX64" fmla="*/ 2224541 w 6556652"/>
              <a:gd name="connsiteY64" fmla="*/ 1199444 h 4529667"/>
              <a:gd name="connsiteX65" fmla="*/ 2337430 w 6556652"/>
              <a:gd name="connsiteY65" fmla="*/ 1157111 h 4529667"/>
              <a:gd name="connsiteX66" fmla="*/ 2520874 w 6556652"/>
              <a:gd name="connsiteY66" fmla="*/ 1044222 h 4529667"/>
              <a:gd name="connsiteX67" fmla="*/ 2676096 w 6556652"/>
              <a:gd name="connsiteY67" fmla="*/ 973667 h 4529667"/>
              <a:gd name="connsiteX68" fmla="*/ 2760763 w 6556652"/>
              <a:gd name="connsiteY68" fmla="*/ 917222 h 4529667"/>
              <a:gd name="connsiteX69" fmla="*/ 2859541 w 6556652"/>
              <a:gd name="connsiteY69" fmla="*/ 860778 h 4529667"/>
              <a:gd name="connsiteX70" fmla="*/ 2972430 w 6556652"/>
              <a:gd name="connsiteY70" fmla="*/ 776111 h 4529667"/>
              <a:gd name="connsiteX71" fmla="*/ 3014763 w 6556652"/>
              <a:gd name="connsiteY71" fmla="*/ 677333 h 4529667"/>
              <a:gd name="connsiteX72" fmla="*/ 3071208 w 6556652"/>
              <a:gd name="connsiteY72" fmla="*/ 564444 h 4529667"/>
              <a:gd name="connsiteX73" fmla="*/ 3099430 w 6556652"/>
              <a:gd name="connsiteY73" fmla="*/ 451556 h 4529667"/>
              <a:gd name="connsiteX74" fmla="*/ 3155874 w 6556652"/>
              <a:gd name="connsiteY74" fmla="*/ 395111 h 4529667"/>
              <a:gd name="connsiteX75" fmla="*/ 3184096 w 6556652"/>
              <a:gd name="connsiteY75" fmla="*/ 338667 h 4529667"/>
              <a:gd name="connsiteX76" fmla="*/ 3226430 w 6556652"/>
              <a:gd name="connsiteY76" fmla="*/ 268111 h 4529667"/>
              <a:gd name="connsiteX77" fmla="*/ 3282874 w 6556652"/>
              <a:gd name="connsiteY77" fmla="*/ 155222 h 4529667"/>
              <a:gd name="connsiteX78" fmla="*/ 3296985 w 6556652"/>
              <a:gd name="connsiteY78" fmla="*/ 112889 h 4529667"/>
              <a:gd name="connsiteX79" fmla="*/ 3381652 w 6556652"/>
              <a:gd name="connsiteY79" fmla="*/ 70556 h 4529667"/>
              <a:gd name="connsiteX80" fmla="*/ 3466319 w 6556652"/>
              <a:gd name="connsiteY80" fmla="*/ 28222 h 4529667"/>
              <a:gd name="connsiteX81" fmla="*/ 3565096 w 6556652"/>
              <a:gd name="connsiteY81" fmla="*/ 14111 h 4529667"/>
              <a:gd name="connsiteX82" fmla="*/ 3649763 w 6556652"/>
              <a:gd name="connsiteY82" fmla="*/ 0 h 4529667"/>
              <a:gd name="connsiteX83" fmla="*/ 4256541 w 6556652"/>
              <a:gd name="connsiteY83" fmla="*/ 14111 h 4529667"/>
              <a:gd name="connsiteX84" fmla="*/ 4397652 w 6556652"/>
              <a:gd name="connsiteY84" fmla="*/ 42333 h 4529667"/>
              <a:gd name="connsiteX85" fmla="*/ 4496430 w 6556652"/>
              <a:gd name="connsiteY85" fmla="*/ 56444 h 4529667"/>
              <a:gd name="connsiteX86" fmla="*/ 4552874 w 6556652"/>
              <a:gd name="connsiteY86" fmla="*/ 112889 h 452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556652" h="4529667">
                <a:moveTo>
                  <a:pt x="4552874" y="112889"/>
                </a:moveTo>
                <a:lnTo>
                  <a:pt x="4552874" y="112889"/>
                </a:lnTo>
                <a:cubicBezTo>
                  <a:pt x="4557578" y="230482"/>
                  <a:pt x="4547637" y="349582"/>
                  <a:pt x="4566985" y="465667"/>
                </a:cubicBezTo>
                <a:cubicBezTo>
                  <a:pt x="4571936" y="495376"/>
                  <a:pt x="4601412" y="515672"/>
                  <a:pt x="4623430" y="536222"/>
                </a:cubicBezTo>
                <a:cubicBezTo>
                  <a:pt x="4672303" y="581836"/>
                  <a:pt x="4720608" y="630054"/>
                  <a:pt x="4778652" y="663222"/>
                </a:cubicBezTo>
                <a:cubicBezTo>
                  <a:pt x="4811578" y="682037"/>
                  <a:pt x="4842035" y="706053"/>
                  <a:pt x="4877430" y="719667"/>
                </a:cubicBezTo>
                <a:cubicBezTo>
                  <a:pt x="4904134" y="729938"/>
                  <a:pt x="4934339" y="726839"/>
                  <a:pt x="4962096" y="733778"/>
                </a:cubicBezTo>
                <a:cubicBezTo>
                  <a:pt x="5048146" y="755290"/>
                  <a:pt x="5075678" y="785318"/>
                  <a:pt x="5173763" y="790222"/>
                </a:cubicBezTo>
                <a:cubicBezTo>
                  <a:pt x="5413399" y="802204"/>
                  <a:pt x="5653541" y="799629"/>
                  <a:pt x="5893430" y="804333"/>
                </a:cubicBezTo>
                <a:cubicBezTo>
                  <a:pt x="5945171" y="813741"/>
                  <a:pt x="5997461" y="820511"/>
                  <a:pt x="6048652" y="832556"/>
                </a:cubicBezTo>
                <a:cubicBezTo>
                  <a:pt x="6077610" y="839370"/>
                  <a:pt x="6104886" y="852029"/>
                  <a:pt x="6133319" y="860778"/>
                </a:cubicBezTo>
                <a:cubicBezTo>
                  <a:pt x="6166048" y="870848"/>
                  <a:pt x="6199170" y="879593"/>
                  <a:pt x="6232096" y="889000"/>
                </a:cubicBezTo>
                <a:cubicBezTo>
                  <a:pt x="6265022" y="912519"/>
                  <a:pt x="6296737" y="937832"/>
                  <a:pt x="6330874" y="959556"/>
                </a:cubicBezTo>
                <a:cubicBezTo>
                  <a:pt x="6379682" y="990615"/>
                  <a:pt x="6402547" y="983743"/>
                  <a:pt x="6443763" y="1030111"/>
                </a:cubicBezTo>
                <a:cubicBezTo>
                  <a:pt x="6466298" y="1055462"/>
                  <a:pt x="6500208" y="1114778"/>
                  <a:pt x="6500208" y="1114778"/>
                </a:cubicBezTo>
                <a:cubicBezTo>
                  <a:pt x="6521702" y="1179261"/>
                  <a:pt x="6523443" y="1180876"/>
                  <a:pt x="6542541" y="1270000"/>
                </a:cubicBezTo>
                <a:cubicBezTo>
                  <a:pt x="6548536" y="1297977"/>
                  <a:pt x="6551948" y="1326445"/>
                  <a:pt x="6556652" y="1354667"/>
                </a:cubicBezTo>
                <a:cubicBezTo>
                  <a:pt x="6551948" y="1589852"/>
                  <a:pt x="6554692" y="1825304"/>
                  <a:pt x="6542541" y="2060222"/>
                </a:cubicBezTo>
                <a:cubicBezTo>
                  <a:pt x="6540537" y="2098958"/>
                  <a:pt x="6521926" y="2135076"/>
                  <a:pt x="6514319" y="2173111"/>
                </a:cubicBezTo>
                <a:cubicBezTo>
                  <a:pt x="6480283" y="2343292"/>
                  <a:pt x="6531761" y="2245303"/>
                  <a:pt x="6429652" y="2483556"/>
                </a:cubicBezTo>
                <a:cubicBezTo>
                  <a:pt x="6401430" y="2549408"/>
                  <a:pt x="6367641" y="2613143"/>
                  <a:pt x="6344985" y="2681111"/>
                </a:cubicBezTo>
                <a:cubicBezTo>
                  <a:pt x="6335578" y="2709333"/>
                  <a:pt x="6325512" y="2737345"/>
                  <a:pt x="6316763" y="2765778"/>
                </a:cubicBezTo>
                <a:cubicBezTo>
                  <a:pt x="6306693" y="2798507"/>
                  <a:pt x="6301712" y="2832947"/>
                  <a:pt x="6288541" y="2864556"/>
                </a:cubicBezTo>
                <a:cubicBezTo>
                  <a:pt x="6261514" y="2929420"/>
                  <a:pt x="6179162" y="3014514"/>
                  <a:pt x="6147430" y="3062111"/>
                </a:cubicBezTo>
                <a:cubicBezTo>
                  <a:pt x="6128615" y="3090333"/>
                  <a:pt x="6111809" y="3120004"/>
                  <a:pt x="6090985" y="3146778"/>
                </a:cubicBezTo>
                <a:cubicBezTo>
                  <a:pt x="6057782" y="3189468"/>
                  <a:pt x="6026562" y="3205008"/>
                  <a:pt x="5978096" y="3231444"/>
                </a:cubicBezTo>
                <a:cubicBezTo>
                  <a:pt x="5950396" y="3246553"/>
                  <a:pt x="5922079" y="3260555"/>
                  <a:pt x="5893430" y="3273778"/>
                </a:cubicBezTo>
                <a:cubicBezTo>
                  <a:pt x="5860905" y="3288790"/>
                  <a:pt x="5828770" y="3305193"/>
                  <a:pt x="5794652" y="3316111"/>
                </a:cubicBezTo>
                <a:cubicBezTo>
                  <a:pt x="5425586" y="3434212"/>
                  <a:pt x="5660614" y="3340800"/>
                  <a:pt x="5413652" y="3429000"/>
                </a:cubicBezTo>
                <a:cubicBezTo>
                  <a:pt x="5379769" y="3441101"/>
                  <a:pt x="5325806" y="3468936"/>
                  <a:pt x="5286652" y="3471333"/>
                </a:cubicBezTo>
                <a:cubicBezTo>
                  <a:pt x="5075172" y="3484281"/>
                  <a:pt x="4863319" y="3490148"/>
                  <a:pt x="4651652" y="3499556"/>
                </a:cubicBezTo>
                <a:cubicBezTo>
                  <a:pt x="4531518" y="3699780"/>
                  <a:pt x="4702310" y="3428055"/>
                  <a:pt x="4538763" y="3640667"/>
                </a:cubicBezTo>
                <a:cubicBezTo>
                  <a:pt x="4511707" y="3675839"/>
                  <a:pt x="4493466" y="3717072"/>
                  <a:pt x="4468208" y="3753556"/>
                </a:cubicBezTo>
                <a:cubicBezTo>
                  <a:pt x="4451064" y="3778319"/>
                  <a:pt x="4432443" y="3802215"/>
                  <a:pt x="4411763" y="3824111"/>
                </a:cubicBezTo>
                <a:cubicBezTo>
                  <a:pt x="4333369" y="3907116"/>
                  <a:pt x="4163845" y="4089942"/>
                  <a:pt x="4044874" y="4134556"/>
                </a:cubicBezTo>
                <a:cubicBezTo>
                  <a:pt x="4007244" y="4148667"/>
                  <a:pt x="3968924" y="4161058"/>
                  <a:pt x="3931985" y="4176889"/>
                </a:cubicBezTo>
                <a:cubicBezTo>
                  <a:pt x="3902983" y="4189318"/>
                  <a:pt x="3877034" y="4208610"/>
                  <a:pt x="3847319" y="4219222"/>
                </a:cubicBezTo>
                <a:cubicBezTo>
                  <a:pt x="3810791" y="4232268"/>
                  <a:pt x="3771851" y="4237238"/>
                  <a:pt x="3734430" y="4247444"/>
                </a:cubicBezTo>
                <a:cubicBezTo>
                  <a:pt x="3668356" y="4265464"/>
                  <a:pt x="3604673" y="4294204"/>
                  <a:pt x="3536874" y="4303889"/>
                </a:cubicBezTo>
                <a:cubicBezTo>
                  <a:pt x="3022161" y="4377419"/>
                  <a:pt x="3644735" y="4282782"/>
                  <a:pt x="3155874" y="4374444"/>
                </a:cubicBezTo>
                <a:cubicBezTo>
                  <a:pt x="3066946" y="4391118"/>
                  <a:pt x="2976484" y="4399034"/>
                  <a:pt x="2887763" y="4416778"/>
                </a:cubicBezTo>
                <a:cubicBezTo>
                  <a:pt x="2696366" y="4455058"/>
                  <a:pt x="2591180" y="4500290"/>
                  <a:pt x="2407985" y="4515556"/>
                </a:cubicBezTo>
                <a:cubicBezTo>
                  <a:pt x="2300072" y="4524549"/>
                  <a:pt x="2191615" y="4524963"/>
                  <a:pt x="2083430" y="4529667"/>
                </a:cubicBezTo>
                <a:cubicBezTo>
                  <a:pt x="1852948" y="4506148"/>
                  <a:pt x="1620969" y="4494339"/>
                  <a:pt x="1391985" y="4459111"/>
                </a:cubicBezTo>
                <a:cubicBezTo>
                  <a:pt x="1314054" y="4447122"/>
                  <a:pt x="1241010" y="4413490"/>
                  <a:pt x="1166208" y="4388556"/>
                </a:cubicBezTo>
                <a:cubicBezTo>
                  <a:pt x="1085762" y="4361741"/>
                  <a:pt x="1006765" y="4330704"/>
                  <a:pt x="926319" y="4303889"/>
                </a:cubicBezTo>
                <a:cubicBezTo>
                  <a:pt x="851517" y="4278955"/>
                  <a:pt x="774850" y="4259701"/>
                  <a:pt x="700541" y="4233333"/>
                </a:cubicBezTo>
                <a:cubicBezTo>
                  <a:pt x="535015" y="4174598"/>
                  <a:pt x="454683" y="4145179"/>
                  <a:pt x="319541" y="4035778"/>
                </a:cubicBezTo>
                <a:cubicBezTo>
                  <a:pt x="273009" y="3998109"/>
                  <a:pt x="227339" y="3957495"/>
                  <a:pt x="192541" y="3908778"/>
                </a:cubicBezTo>
                <a:cubicBezTo>
                  <a:pt x="118836" y="3805591"/>
                  <a:pt x="75714" y="3642964"/>
                  <a:pt x="37319" y="3527778"/>
                </a:cubicBezTo>
                <a:cubicBezTo>
                  <a:pt x="-4002" y="3197220"/>
                  <a:pt x="-14306" y="3206567"/>
                  <a:pt x="23208" y="2765778"/>
                </a:cubicBezTo>
                <a:cubicBezTo>
                  <a:pt x="26992" y="2721316"/>
                  <a:pt x="44758" y="2678266"/>
                  <a:pt x="65541" y="2638778"/>
                </a:cubicBezTo>
                <a:cubicBezTo>
                  <a:pt x="140337" y="2496666"/>
                  <a:pt x="181874" y="2495794"/>
                  <a:pt x="277208" y="2370667"/>
                </a:cubicBezTo>
                <a:cubicBezTo>
                  <a:pt x="349149" y="2276244"/>
                  <a:pt x="387501" y="2181885"/>
                  <a:pt x="474763" y="2102556"/>
                </a:cubicBezTo>
                <a:cubicBezTo>
                  <a:pt x="546515" y="2037327"/>
                  <a:pt x="631973" y="1987679"/>
                  <a:pt x="700541" y="1919111"/>
                </a:cubicBezTo>
                <a:cubicBezTo>
                  <a:pt x="807093" y="1812559"/>
                  <a:pt x="879647" y="1728935"/>
                  <a:pt x="1039208" y="1665111"/>
                </a:cubicBezTo>
                <a:cubicBezTo>
                  <a:pt x="1086245" y="1646296"/>
                  <a:pt x="1134121" y="1629456"/>
                  <a:pt x="1180319" y="1608667"/>
                </a:cubicBezTo>
                <a:cubicBezTo>
                  <a:pt x="1228276" y="1587086"/>
                  <a:pt x="1272962" y="1558519"/>
                  <a:pt x="1321430" y="1538111"/>
                </a:cubicBezTo>
                <a:cubicBezTo>
                  <a:pt x="1362556" y="1520795"/>
                  <a:pt x="1406351" y="1510630"/>
                  <a:pt x="1448430" y="1495778"/>
                </a:cubicBezTo>
                <a:cubicBezTo>
                  <a:pt x="1486327" y="1482402"/>
                  <a:pt x="1522763" y="1464784"/>
                  <a:pt x="1561319" y="1453444"/>
                </a:cubicBezTo>
                <a:cubicBezTo>
                  <a:pt x="1602923" y="1441208"/>
                  <a:pt x="1646248" y="1435740"/>
                  <a:pt x="1688319" y="1425222"/>
                </a:cubicBezTo>
                <a:cubicBezTo>
                  <a:pt x="1740348" y="1412215"/>
                  <a:pt x="1791800" y="1397000"/>
                  <a:pt x="1843541" y="1382889"/>
                </a:cubicBezTo>
                <a:cubicBezTo>
                  <a:pt x="1881171" y="1359370"/>
                  <a:pt x="1916327" y="1331329"/>
                  <a:pt x="1956430" y="1312333"/>
                </a:cubicBezTo>
                <a:cubicBezTo>
                  <a:pt x="2006186" y="1288765"/>
                  <a:pt x="2060911" y="1277254"/>
                  <a:pt x="2111652" y="1255889"/>
                </a:cubicBezTo>
                <a:cubicBezTo>
                  <a:pt x="2150426" y="1239563"/>
                  <a:pt x="2185997" y="1216307"/>
                  <a:pt x="2224541" y="1199444"/>
                </a:cubicBezTo>
                <a:cubicBezTo>
                  <a:pt x="2261360" y="1183336"/>
                  <a:pt x="2301012" y="1174106"/>
                  <a:pt x="2337430" y="1157111"/>
                </a:cubicBezTo>
                <a:cubicBezTo>
                  <a:pt x="2535817" y="1064531"/>
                  <a:pt x="2341903" y="1138972"/>
                  <a:pt x="2520874" y="1044222"/>
                </a:cubicBezTo>
                <a:cubicBezTo>
                  <a:pt x="2571104" y="1017630"/>
                  <a:pt x="2625866" y="1000259"/>
                  <a:pt x="2676096" y="973667"/>
                </a:cubicBezTo>
                <a:cubicBezTo>
                  <a:pt x="2706073" y="957797"/>
                  <a:pt x="2731876" y="934999"/>
                  <a:pt x="2760763" y="917222"/>
                </a:cubicBezTo>
                <a:cubicBezTo>
                  <a:pt x="2793060" y="897347"/>
                  <a:pt x="2827988" y="881814"/>
                  <a:pt x="2859541" y="860778"/>
                </a:cubicBezTo>
                <a:cubicBezTo>
                  <a:pt x="2898678" y="834687"/>
                  <a:pt x="2972430" y="776111"/>
                  <a:pt x="2972430" y="776111"/>
                </a:cubicBezTo>
                <a:cubicBezTo>
                  <a:pt x="3048595" y="661864"/>
                  <a:pt x="2954015" y="814016"/>
                  <a:pt x="3014763" y="677333"/>
                </a:cubicBezTo>
                <a:cubicBezTo>
                  <a:pt x="3065559" y="563041"/>
                  <a:pt x="3047983" y="649600"/>
                  <a:pt x="3071208" y="564444"/>
                </a:cubicBezTo>
                <a:cubicBezTo>
                  <a:pt x="3081414" y="527023"/>
                  <a:pt x="3072003" y="478983"/>
                  <a:pt x="3099430" y="451556"/>
                </a:cubicBezTo>
                <a:cubicBezTo>
                  <a:pt x="3118245" y="432741"/>
                  <a:pt x="3139909" y="416398"/>
                  <a:pt x="3155874" y="395111"/>
                </a:cubicBezTo>
                <a:cubicBezTo>
                  <a:pt x="3168495" y="378283"/>
                  <a:pt x="3173880" y="357055"/>
                  <a:pt x="3184096" y="338667"/>
                </a:cubicBezTo>
                <a:cubicBezTo>
                  <a:pt x="3197416" y="314691"/>
                  <a:pt x="3213427" y="292260"/>
                  <a:pt x="3226430" y="268111"/>
                </a:cubicBezTo>
                <a:cubicBezTo>
                  <a:pt x="3246376" y="231069"/>
                  <a:pt x="3269570" y="195134"/>
                  <a:pt x="3282874" y="155222"/>
                </a:cubicBezTo>
                <a:cubicBezTo>
                  <a:pt x="3287578" y="141111"/>
                  <a:pt x="3287693" y="124504"/>
                  <a:pt x="3296985" y="112889"/>
                </a:cubicBezTo>
                <a:cubicBezTo>
                  <a:pt x="3321265" y="82539"/>
                  <a:pt x="3349918" y="84660"/>
                  <a:pt x="3381652" y="70556"/>
                </a:cubicBezTo>
                <a:cubicBezTo>
                  <a:pt x="3410486" y="57741"/>
                  <a:pt x="3436161" y="37502"/>
                  <a:pt x="3466319" y="28222"/>
                </a:cubicBezTo>
                <a:cubicBezTo>
                  <a:pt x="3498108" y="18441"/>
                  <a:pt x="3532223" y="19168"/>
                  <a:pt x="3565096" y="14111"/>
                </a:cubicBezTo>
                <a:cubicBezTo>
                  <a:pt x="3593375" y="9760"/>
                  <a:pt x="3621541" y="4704"/>
                  <a:pt x="3649763" y="0"/>
                </a:cubicBezTo>
                <a:cubicBezTo>
                  <a:pt x="3852022" y="4704"/>
                  <a:pt x="4054550" y="2678"/>
                  <a:pt x="4256541" y="14111"/>
                </a:cubicBezTo>
                <a:cubicBezTo>
                  <a:pt x="4304433" y="16822"/>
                  <a:pt x="4350166" y="35549"/>
                  <a:pt x="4397652" y="42333"/>
                </a:cubicBezTo>
                <a:lnTo>
                  <a:pt x="4496430" y="56444"/>
                </a:lnTo>
                <a:cubicBezTo>
                  <a:pt x="4598945" y="90617"/>
                  <a:pt x="4543467" y="103482"/>
                  <a:pt x="4552874" y="112889"/>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reeform 6"/>
          <p:cNvSpPr/>
          <p:nvPr/>
        </p:nvSpPr>
        <p:spPr>
          <a:xfrm rot="10800000">
            <a:off x="3076851" y="2695221"/>
            <a:ext cx="3039106" cy="1705445"/>
          </a:xfrm>
          <a:custGeom>
            <a:avLst/>
            <a:gdLst>
              <a:gd name="connsiteX0" fmla="*/ 2014058 w 2339391"/>
              <a:gd name="connsiteY0" fmla="*/ 93920 h 1759031"/>
              <a:gd name="connsiteX1" fmla="*/ 2014058 w 2339391"/>
              <a:gd name="connsiteY1" fmla="*/ 93920 h 1759031"/>
              <a:gd name="connsiteX2" fmla="*/ 2169280 w 2339391"/>
              <a:gd name="connsiteY2" fmla="*/ 122142 h 1759031"/>
              <a:gd name="connsiteX3" fmla="*/ 2211614 w 2339391"/>
              <a:gd name="connsiteY3" fmla="*/ 136253 h 1759031"/>
              <a:gd name="connsiteX4" fmla="*/ 2282169 w 2339391"/>
              <a:gd name="connsiteY4" fmla="*/ 178587 h 1759031"/>
              <a:gd name="connsiteX5" fmla="*/ 2296280 w 2339391"/>
              <a:gd name="connsiteY5" fmla="*/ 235031 h 1759031"/>
              <a:gd name="connsiteX6" fmla="*/ 2324503 w 2339391"/>
              <a:gd name="connsiteY6" fmla="*/ 277365 h 1759031"/>
              <a:gd name="connsiteX7" fmla="*/ 2282169 w 2339391"/>
              <a:gd name="connsiteY7" fmla="*/ 644253 h 1759031"/>
              <a:gd name="connsiteX8" fmla="*/ 2225725 w 2339391"/>
              <a:gd name="connsiteY8" fmla="*/ 714809 h 1759031"/>
              <a:gd name="connsiteX9" fmla="*/ 2183391 w 2339391"/>
              <a:gd name="connsiteY9" fmla="*/ 799476 h 1759031"/>
              <a:gd name="connsiteX10" fmla="*/ 2056391 w 2339391"/>
              <a:gd name="connsiteY10" fmla="*/ 841809 h 1759031"/>
              <a:gd name="connsiteX11" fmla="*/ 1717725 w 2339391"/>
              <a:gd name="connsiteY11" fmla="*/ 855920 h 1759031"/>
              <a:gd name="connsiteX12" fmla="*/ 1675391 w 2339391"/>
              <a:gd name="connsiteY12" fmla="*/ 884142 h 1759031"/>
              <a:gd name="connsiteX13" fmla="*/ 1661280 w 2339391"/>
              <a:gd name="connsiteY13" fmla="*/ 954698 h 1759031"/>
              <a:gd name="connsiteX14" fmla="*/ 1647169 w 2339391"/>
              <a:gd name="connsiteY14" fmla="*/ 1067587 h 1759031"/>
              <a:gd name="connsiteX15" fmla="*/ 1633058 w 2339391"/>
              <a:gd name="connsiteY15" fmla="*/ 1533253 h 1759031"/>
              <a:gd name="connsiteX16" fmla="*/ 1604836 w 2339391"/>
              <a:gd name="connsiteY16" fmla="*/ 1575587 h 1759031"/>
              <a:gd name="connsiteX17" fmla="*/ 1534280 w 2339391"/>
              <a:gd name="connsiteY17" fmla="*/ 1646142 h 1759031"/>
              <a:gd name="connsiteX18" fmla="*/ 1477836 w 2339391"/>
              <a:gd name="connsiteY18" fmla="*/ 1688476 h 1759031"/>
              <a:gd name="connsiteX19" fmla="*/ 1336725 w 2339391"/>
              <a:gd name="connsiteY19" fmla="*/ 1730809 h 1759031"/>
              <a:gd name="connsiteX20" fmla="*/ 1012169 w 2339391"/>
              <a:gd name="connsiteY20" fmla="*/ 1759031 h 1759031"/>
              <a:gd name="connsiteX21" fmla="*/ 292503 w 2339391"/>
              <a:gd name="connsiteY21" fmla="*/ 1744920 h 1759031"/>
              <a:gd name="connsiteX22" fmla="*/ 264280 w 2339391"/>
              <a:gd name="connsiteY22" fmla="*/ 1716698 h 1759031"/>
              <a:gd name="connsiteX23" fmla="*/ 179614 w 2339391"/>
              <a:gd name="connsiteY23" fmla="*/ 1688476 h 1759031"/>
              <a:gd name="connsiteX24" fmla="*/ 151391 w 2339391"/>
              <a:gd name="connsiteY24" fmla="*/ 1660253 h 1759031"/>
              <a:gd name="connsiteX25" fmla="*/ 80836 w 2339391"/>
              <a:gd name="connsiteY25" fmla="*/ 1561476 h 1759031"/>
              <a:gd name="connsiteX26" fmla="*/ 38503 w 2339391"/>
              <a:gd name="connsiteY26" fmla="*/ 1490920 h 1759031"/>
              <a:gd name="connsiteX27" fmla="*/ 24391 w 2339391"/>
              <a:gd name="connsiteY27" fmla="*/ 1448587 h 1759031"/>
              <a:gd name="connsiteX28" fmla="*/ 24391 w 2339391"/>
              <a:gd name="connsiteY28" fmla="*/ 997031 h 1759031"/>
              <a:gd name="connsiteX29" fmla="*/ 66725 w 2339391"/>
              <a:gd name="connsiteY29" fmla="*/ 926476 h 1759031"/>
              <a:gd name="connsiteX30" fmla="*/ 193725 w 2339391"/>
              <a:gd name="connsiteY30" fmla="*/ 827698 h 1759031"/>
              <a:gd name="connsiteX31" fmla="*/ 320725 w 2339391"/>
              <a:gd name="connsiteY31" fmla="*/ 728920 h 1759031"/>
              <a:gd name="connsiteX32" fmla="*/ 490058 w 2339391"/>
              <a:gd name="connsiteY32" fmla="*/ 658365 h 1759031"/>
              <a:gd name="connsiteX33" fmla="*/ 588836 w 2339391"/>
              <a:gd name="connsiteY33" fmla="*/ 616031 h 1759031"/>
              <a:gd name="connsiteX34" fmla="*/ 701725 w 2339391"/>
              <a:gd name="connsiteY34" fmla="*/ 587809 h 1759031"/>
              <a:gd name="connsiteX35" fmla="*/ 786391 w 2339391"/>
              <a:gd name="connsiteY35" fmla="*/ 559587 h 1759031"/>
              <a:gd name="connsiteX36" fmla="*/ 885169 w 2339391"/>
              <a:gd name="connsiteY36" fmla="*/ 545476 h 1759031"/>
              <a:gd name="connsiteX37" fmla="*/ 1393169 w 2339391"/>
              <a:gd name="connsiteY37" fmla="*/ 503142 h 1759031"/>
              <a:gd name="connsiteX38" fmla="*/ 1590725 w 2339391"/>
              <a:gd name="connsiteY38" fmla="*/ 460809 h 1759031"/>
              <a:gd name="connsiteX39" fmla="*/ 1675391 w 2339391"/>
              <a:gd name="connsiteY39" fmla="*/ 390253 h 1759031"/>
              <a:gd name="connsiteX40" fmla="*/ 1703614 w 2339391"/>
              <a:gd name="connsiteY40" fmla="*/ 333809 h 1759031"/>
              <a:gd name="connsiteX41" fmla="*/ 1717725 w 2339391"/>
              <a:gd name="connsiteY41" fmla="*/ 263253 h 1759031"/>
              <a:gd name="connsiteX42" fmla="*/ 1731836 w 2339391"/>
              <a:gd name="connsiteY42" fmla="*/ 206809 h 1759031"/>
              <a:gd name="connsiteX43" fmla="*/ 1745947 w 2339391"/>
              <a:gd name="connsiteY43" fmla="*/ 9253 h 1759031"/>
              <a:gd name="connsiteX44" fmla="*/ 2028169 w 2339391"/>
              <a:gd name="connsiteY44" fmla="*/ 65698 h 1759031"/>
              <a:gd name="connsiteX45" fmla="*/ 2014058 w 2339391"/>
              <a:gd name="connsiteY45" fmla="*/ 93920 h 17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39391" h="1759031">
                <a:moveTo>
                  <a:pt x="2014058" y="93920"/>
                </a:moveTo>
                <a:lnTo>
                  <a:pt x="2014058" y="93920"/>
                </a:lnTo>
                <a:cubicBezTo>
                  <a:pt x="2065799" y="103327"/>
                  <a:pt x="2117858" y="111123"/>
                  <a:pt x="2169280" y="122142"/>
                </a:cubicBezTo>
                <a:cubicBezTo>
                  <a:pt x="2183824" y="125259"/>
                  <a:pt x="2198310" y="129601"/>
                  <a:pt x="2211614" y="136253"/>
                </a:cubicBezTo>
                <a:cubicBezTo>
                  <a:pt x="2236145" y="148519"/>
                  <a:pt x="2258651" y="164476"/>
                  <a:pt x="2282169" y="178587"/>
                </a:cubicBezTo>
                <a:cubicBezTo>
                  <a:pt x="2286873" y="197402"/>
                  <a:pt x="2288640" y="217205"/>
                  <a:pt x="2296280" y="235031"/>
                </a:cubicBezTo>
                <a:cubicBezTo>
                  <a:pt x="2302961" y="250619"/>
                  <a:pt x="2323851" y="260418"/>
                  <a:pt x="2324503" y="277365"/>
                </a:cubicBezTo>
                <a:cubicBezTo>
                  <a:pt x="2336111" y="579178"/>
                  <a:pt x="2366314" y="518035"/>
                  <a:pt x="2282169" y="644253"/>
                </a:cubicBezTo>
                <a:cubicBezTo>
                  <a:pt x="2243502" y="760256"/>
                  <a:pt x="2302317" y="612687"/>
                  <a:pt x="2225725" y="714809"/>
                </a:cubicBezTo>
                <a:cubicBezTo>
                  <a:pt x="2206793" y="740052"/>
                  <a:pt x="2205703" y="777164"/>
                  <a:pt x="2183391" y="799476"/>
                </a:cubicBezTo>
                <a:cubicBezTo>
                  <a:pt x="2172403" y="810464"/>
                  <a:pt x="2078015" y="840264"/>
                  <a:pt x="2056391" y="841809"/>
                </a:cubicBezTo>
                <a:cubicBezTo>
                  <a:pt x="1943692" y="849859"/>
                  <a:pt x="1830614" y="851216"/>
                  <a:pt x="1717725" y="855920"/>
                </a:cubicBezTo>
                <a:cubicBezTo>
                  <a:pt x="1703614" y="865327"/>
                  <a:pt x="1683805" y="869417"/>
                  <a:pt x="1675391" y="884142"/>
                </a:cubicBezTo>
                <a:cubicBezTo>
                  <a:pt x="1663491" y="904966"/>
                  <a:pt x="1664927" y="930992"/>
                  <a:pt x="1661280" y="954698"/>
                </a:cubicBezTo>
                <a:cubicBezTo>
                  <a:pt x="1655514" y="992180"/>
                  <a:pt x="1651873" y="1029957"/>
                  <a:pt x="1647169" y="1067587"/>
                </a:cubicBezTo>
                <a:cubicBezTo>
                  <a:pt x="1642465" y="1222809"/>
                  <a:pt x="1645954" y="1378496"/>
                  <a:pt x="1633058" y="1533253"/>
                </a:cubicBezTo>
                <a:cubicBezTo>
                  <a:pt x="1631650" y="1550154"/>
                  <a:pt x="1616004" y="1562824"/>
                  <a:pt x="1604836" y="1575587"/>
                </a:cubicBezTo>
                <a:cubicBezTo>
                  <a:pt x="1582934" y="1600618"/>
                  <a:pt x="1560888" y="1626186"/>
                  <a:pt x="1534280" y="1646142"/>
                </a:cubicBezTo>
                <a:cubicBezTo>
                  <a:pt x="1515465" y="1660253"/>
                  <a:pt x="1498395" y="1677054"/>
                  <a:pt x="1477836" y="1688476"/>
                </a:cubicBezTo>
                <a:cubicBezTo>
                  <a:pt x="1432533" y="1713644"/>
                  <a:pt x="1387122" y="1723056"/>
                  <a:pt x="1336725" y="1730809"/>
                </a:cubicBezTo>
                <a:cubicBezTo>
                  <a:pt x="1214240" y="1749653"/>
                  <a:pt x="1148732" y="1749927"/>
                  <a:pt x="1012169" y="1759031"/>
                </a:cubicBezTo>
                <a:cubicBezTo>
                  <a:pt x="772280" y="1754327"/>
                  <a:pt x="532054" y="1758479"/>
                  <a:pt x="292503" y="1744920"/>
                </a:cubicBezTo>
                <a:cubicBezTo>
                  <a:pt x="279220" y="1744168"/>
                  <a:pt x="276180" y="1722648"/>
                  <a:pt x="264280" y="1716698"/>
                </a:cubicBezTo>
                <a:cubicBezTo>
                  <a:pt x="237672" y="1703394"/>
                  <a:pt x="179614" y="1688476"/>
                  <a:pt x="179614" y="1688476"/>
                </a:cubicBezTo>
                <a:cubicBezTo>
                  <a:pt x="170206" y="1679068"/>
                  <a:pt x="159908" y="1670474"/>
                  <a:pt x="151391" y="1660253"/>
                </a:cubicBezTo>
                <a:cubicBezTo>
                  <a:pt x="130693" y="1635416"/>
                  <a:pt x="99164" y="1590802"/>
                  <a:pt x="80836" y="1561476"/>
                </a:cubicBezTo>
                <a:cubicBezTo>
                  <a:pt x="66300" y="1538218"/>
                  <a:pt x="50769" y="1515452"/>
                  <a:pt x="38503" y="1490920"/>
                </a:cubicBezTo>
                <a:cubicBezTo>
                  <a:pt x="31851" y="1477616"/>
                  <a:pt x="29095" y="1462698"/>
                  <a:pt x="24391" y="1448587"/>
                </a:cubicBezTo>
                <a:cubicBezTo>
                  <a:pt x="-5120" y="1271517"/>
                  <a:pt x="-11009" y="1271375"/>
                  <a:pt x="24391" y="997031"/>
                </a:cubicBezTo>
                <a:cubicBezTo>
                  <a:pt x="27901" y="969829"/>
                  <a:pt x="49886" y="948126"/>
                  <a:pt x="66725" y="926476"/>
                </a:cubicBezTo>
                <a:cubicBezTo>
                  <a:pt x="122764" y="854425"/>
                  <a:pt x="120760" y="879816"/>
                  <a:pt x="193725" y="827698"/>
                </a:cubicBezTo>
                <a:cubicBezTo>
                  <a:pt x="237366" y="796526"/>
                  <a:pt x="271220" y="749547"/>
                  <a:pt x="320725" y="728920"/>
                </a:cubicBezTo>
                <a:lnTo>
                  <a:pt x="490058" y="658365"/>
                </a:lnTo>
                <a:cubicBezTo>
                  <a:pt x="523073" y="644464"/>
                  <a:pt x="554083" y="624719"/>
                  <a:pt x="588836" y="616031"/>
                </a:cubicBezTo>
                <a:cubicBezTo>
                  <a:pt x="626466" y="606624"/>
                  <a:pt x="664430" y="598465"/>
                  <a:pt x="701725" y="587809"/>
                </a:cubicBezTo>
                <a:cubicBezTo>
                  <a:pt x="730329" y="579636"/>
                  <a:pt x="757404" y="566276"/>
                  <a:pt x="786391" y="559587"/>
                </a:cubicBezTo>
                <a:cubicBezTo>
                  <a:pt x="818800" y="552108"/>
                  <a:pt x="852052" y="548557"/>
                  <a:pt x="885169" y="545476"/>
                </a:cubicBezTo>
                <a:lnTo>
                  <a:pt x="1393169" y="503142"/>
                </a:lnTo>
                <a:cubicBezTo>
                  <a:pt x="1553297" y="471117"/>
                  <a:pt x="1487744" y="486554"/>
                  <a:pt x="1590725" y="460809"/>
                </a:cubicBezTo>
                <a:cubicBezTo>
                  <a:pt x="1604959" y="450133"/>
                  <a:pt x="1660438" y="412682"/>
                  <a:pt x="1675391" y="390253"/>
                </a:cubicBezTo>
                <a:cubicBezTo>
                  <a:pt x="1687059" y="372750"/>
                  <a:pt x="1694206" y="352624"/>
                  <a:pt x="1703614" y="333809"/>
                </a:cubicBezTo>
                <a:cubicBezTo>
                  <a:pt x="1708318" y="310290"/>
                  <a:pt x="1712522" y="286666"/>
                  <a:pt x="1717725" y="263253"/>
                </a:cubicBezTo>
                <a:cubicBezTo>
                  <a:pt x="1721932" y="244321"/>
                  <a:pt x="1729694" y="226084"/>
                  <a:pt x="1731836" y="206809"/>
                </a:cubicBezTo>
                <a:cubicBezTo>
                  <a:pt x="1739127" y="141193"/>
                  <a:pt x="1741243" y="75105"/>
                  <a:pt x="1745947" y="9253"/>
                </a:cubicBezTo>
                <a:cubicBezTo>
                  <a:pt x="1977953" y="22143"/>
                  <a:pt x="1960695" y="-46758"/>
                  <a:pt x="2028169" y="65698"/>
                </a:cubicBezTo>
                <a:cubicBezTo>
                  <a:pt x="2033580" y="74717"/>
                  <a:pt x="2016410" y="89216"/>
                  <a:pt x="2014058" y="93920"/>
                </a:cubicBezTo>
                <a:close/>
              </a:path>
            </a:pathLst>
          </a:cu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TextBox 9"/>
          <p:cNvSpPr txBox="1"/>
          <p:nvPr/>
        </p:nvSpPr>
        <p:spPr>
          <a:xfrm>
            <a:off x="6321778" y="1600202"/>
            <a:ext cx="2199891" cy="523220"/>
          </a:xfrm>
          <a:prstGeom prst="rect">
            <a:avLst/>
          </a:prstGeom>
          <a:noFill/>
        </p:spPr>
        <p:txBody>
          <a:bodyPr wrap="none" rtlCol="0">
            <a:spAutoFit/>
          </a:bodyPr>
          <a:lstStyle/>
          <a:p>
            <a:r>
              <a:rPr lang="en-US" sz="2800" b="1" dirty="0" smtClean="0">
                <a:solidFill>
                  <a:schemeClr val="accent1"/>
                </a:solidFill>
              </a:rPr>
              <a:t>Neural Nets F</a:t>
            </a:r>
            <a:endParaRPr lang="en-US" sz="2800" b="1" dirty="0">
              <a:solidFill>
                <a:schemeClr val="accent1"/>
              </a:solidFill>
            </a:endParaRPr>
          </a:p>
        </p:txBody>
      </p:sp>
      <p:sp>
        <p:nvSpPr>
          <p:cNvPr id="12" name="TextBox 11"/>
          <p:cNvSpPr txBox="1"/>
          <p:nvPr/>
        </p:nvSpPr>
        <p:spPr>
          <a:xfrm>
            <a:off x="354400" y="1619699"/>
            <a:ext cx="2433954" cy="954107"/>
          </a:xfrm>
          <a:prstGeom prst="rect">
            <a:avLst/>
          </a:prstGeom>
          <a:noFill/>
        </p:spPr>
        <p:txBody>
          <a:bodyPr wrap="none" rtlCol="0">
            <a:spAutoFit/>
          </a:bodyPr>
          <a:lstStyle/>
          <a:p>
            <a:r>
              <a:rPr lang="en-US" sz="2800" b="1" dirty="0" smtClean="0">
                <a:solidFill>
                  <a:schemeClr val="accent2">
                    <a:lumMod val="75000"/>
                  </a:schemeClr>
                </a:solidFill>
              </a:rPr>
              <a:t>Smooth Neural</a:t>
            </a:r>
          </a:p>
          <a:p>
            <a:r>
              <a:rPr lang="en-US" sz="2800" b="1" dirty="0" smtClean="0">
                <a:solidFill>
                  <a:schemeClr val="accent2">
                    <a:lumMod val="75000"/>
                  </a:schemeClr>
                </a:solidFill>
              </a:rPr>
              <a:t>Nets H</a:t>
            </a:r>
            <a:endParaRPr lang="en-US" sz="2800" b="1" dirty="0">
              <a:solidFill>
                <a:schemeClr val="accent2">
                  <a:lumMod val="75000"/>
                </a:schemeClr>
              </a:solidFill>
            </a:endParaRPr>
          </a:p>
        </p:txBody>
      </p:sp>
      <p:cxnSp>
        <p:nvCxnSpPr>
          <p:cNvPr id="14" name="Straight Arrow Connector 13"/>
          <p:cNvCxnSpPr/>
          <p:nvPr/>
        </p:nvCxnSpPr>
        <p:spPr>
          <a:xfrm>
            <a:off x="1933222" y="2123422"/>
            <a:ext cx="1905000" cy="124217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53327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SIMILE Learning Reduction</a:t>
            </a:r>
            <a:endParaRPr lang="en-US" dirty="0"/>
          </a:p>
        </p:txBody>
      </p:sp>
      <p:sp>
        <p:nvSpPr>
          <p:cNvPr id="3" name="Content Placeholder 2"/>
          <p:cNvSpPr>
            <a:spLocks noGrp="1"/>
          </p:cNvSpPr>
          <p:nvPr>
            <p:ph idx="1"/>
          </p:nvPr>
        </p:nvSpPr>
        <p:spPr>
          <a:xfrm>
            <a:off x="457200" y="1600200"/>
            <a:ext cx="8229600" cy="4981295"/>
          </a:xfrm>
        </p:spPr>
        <p:txBody>
          <a:bodyPr>
            <a:normAutofit/>
          </a:bodyPr>
          <a:lstStyle/>
          <a:p>
            <a:r>
              <a:rPr lang="en-US" dirty="0" smtClean="0"/>
              <a:t>Initial Predictor: h</a:t>
            </a:r>
            <a:r>
              <a:rPr lang="en-US" baseline="-25000" dirty="0" smtClean="0"/>
              <a:t>0</a:t>
            </a:r>
          </a:p>
          <a:p>
            <a:r>
              <a:rPr lang="en-US" dirty="0" smtClean="0"/>
              <a:t>For m = 1,</a:t>
            </a:r>
            <a:r>
              <a:rPr lang="is-IS" dirty="0" smtClean="0"/>
              <a:t>…</a:t>
            </a:r>
          </a:p>
          <a:p>
            <a:pPr lvl="1"/>
            <a:r>
              <a:rPr lang="is-IS" dirty="0" smtClean="0"/>
              <a:t>Rollout h</a:t>
            </a:r>
            <a:r>
              <a:rPr lang="is-IS" baseline="-25000" dirty="0" smtClean="0"/>
              <a:t>m-1</a:t>
            </a:r>
            <a:r>
              <a:rPr lang="is-IS" b="1" baseline="30000" dirty="0" smtClean="0"/>
              <a:t> </a:t>
            </a:r>
            <a:r>
              <a:rPr lang="is-IS" dirty="0" smtClean="0"/>
              <a:t>on training x</a:t>
            </a:r>
          </a:p>
          <a:p>
            <a:pPr lvl="1"/>
            <a:r>
              <a:rPr lang="is-IS" dirty="0" smtClean="0"/>
              <a:t>Collect </a:t>
            </a:r>
            <a:r>
              <a:rPr lang="en-US" dirty="0" smtClean="0"/>
              <a:t>training data </a:t>
            </a:r>
            <a:r>
              <a:rPr lang="en-US" dirty="0" err="1" smtClean="0"/>
              <a:t>D’</a:t>
            </a:r>
            <a:r>
              <a:rPr lang="en-US" baseline="-25000" dirty="0" err="1" smtClean="0"/>
              <a:t>m</a:t>
            </a:r>
            <a:endParaRPr lang="en-US" baseline="-25000" dirty="0" smtClean="0"/>
          </a:p>
          <a:p>
            <a:pPr lvl="1"/>
            <a:endParaRPr lang="en-US" sz="1000" baseline="-25000" dirty="0" smtClean="0"/>
          </a:p>
          <a:p>
            <a:pPr lvl="1"/>
            <a:endParaRPr lang="en-US" sz="1000" baseline="-25000" dirty="0" smtClean="0"/>
          </a:p>
          <a:p>
            <a:pPr lvl="1"/>
            <a:r>
              <a:rPr lang="en-US" dirty="0" smtClean="0"/>
              <a:t>Obtain new smoother </a:t>
            </a:r>
            <a:r>
              <a:rPr lang="en-US" dirty="0" err="1" smtClean="0"/>
              <a:t>g</a:t>
            </a:r>
            <a:r>
              <a:rPr lang="en-US" baseline="-25000" dirty="0" err="1" smtClean="0"/>
              <a:t>m</a:t>
            </a:r>
            <a:endParaRPr lang="en-US" baseline="-25000" dirty="0" smtClean="0"/>
          </a:p>
          <a:p>
            <a:pPr lvl="1"/>
            <a:r>
              <a:rPr lang="en-US" dirty="0" smtClean="0"/>
              <a:t>Obtain new model </a:t>
            </a:r>
            <a:r>
              <a:rPr lang="en-US" dirty="0" err="1" smtClean="0"/>
              <a:t>f</a:t>
            </a:r>
            <a:r>
              <a:rPr lang="en-US" baseline="-25000" dirty="0" err="1" smtClean="0"/>
              <a:t>m</a:t>
            </a:r>
            <a:endParaRPr lang="en-US" b="1" baseline="-25000" dirty="0" smtClean="0"/>
          </a:p>
          <a:p>
            <a:pPr lvl="1"/>
            <a:r>
              <a:rPr lang="en-US" dirty="0" smtClean="0"/>
              <a:t>Obtain new model </a:t>
            </a:r>
            <a:r>
              <a:rPr lang="en-US" dirty="0" err="1" smtClean="0"/>
              <a:t>h</a:t>
            </a:r>
            <a:r>
              <a:rPr lang="en-US" baseline="-25000" dirty="0" err="1" smtClean="0"/>
              <a:t>m</a:t>
            </a:r>
            <a:endParaRPr lang="en-US" baseline="-25000" dirty="0" smtClean="0"/>
          </a:p>
          <a:p>
            <a:pPr lvl="1"/>
            <a:endParaRPr lang="en-US" baseline="-25000" dirty="0"/>
          </a:p>
        </p:txBody>
      </p:sp>
      <p:sp>
        <p:nvSpPr>
          <p:cNvPr id="4" name="TextBox 3"/>
          <p:cNvSpPr txBox="1"/>
          <p:nvPr/>
        </p:nvSpPr>
        <p:spPr>
          <a:xfrm>
            <a:off x="4929599" y="1706817"/>
            <a:ext cx="3044423" cy="400110"/>
          </a:xfrm>
          <a:prstGeom prst="rect">
            <a:avLst/>
          </a:prstGeom>
          <a:noFill/>
        </p:spPr>
        <p:txBody>
          <a:bodyPr wrap="none" rtlCol="0">
            <a:spAutoFit/>
          </a:bodyPr>
          <a:lstStyle/>
          <a:p>
            <a:r>
              <a:rPr lang="en-US" sz="2000" b="1" dirty="0" smtClean="0">
                <a:solidFill>
                  <a:schemeClr val="accent2">
                    <a:lumMod val="75000"/>
                  </a:schemeClr>
                </a:solidFill>
              </a:rPr>
              <a:t>Memorize Demonstrations</a:t>
            </a:r>
            <a:endParaRPr lang="en-US" sz="2000" b="1" dirty="0">
              <a:solidFill>
                <a:schemeClr val="accent2">
                  <a:lumMod val="75000"/>
                </a:schemeClr>
              </a:solidFill>
            </a:endParaRPr>
          </a:p>
        </p:txBody>
      </p:sp>
      <p:cxnSp>
        <p:nvCxnSpPr>
          <p:cNvPr id="6" name="Straight Arrow Connector 5"/>
          <p:cNvCxnSpPr>
            <a:stCxn id="4" idx="1"/>
          </p:cNvCxnSpPr>
          <p:nvPr/>
        </p:nvCxnSpPr>
        <p:spPr>
          <a:xfrm flipH="1">
            <a:off x="4205865" y="1906872"/>
            <a:ext cx="723734"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760352" y="2908488"/>
            <a:ext cx="1926448" cy="3340661"/>
          </a:xfrm>
          <a:prstGeom prst="rect">
            <a:avLst/>
          </a:prstGeom>
        </p:spPr>
      </p:pic>
      <p:sp>
        <p:nvSpPr>
          <p:cNvPr id="11" name="Left Bracket 10"/>
          <p:cNvSpPr/>
          <p:nvPr/>
        </p:nvSpPr>
        <p:spPr>
          <a:xfrm>
            <a:off x="6609217" y="3031311"/>
            <a:ext cx="151136" cy="3094852"/>
          </a:xfrm>
          <a:prstGeom prst="leftBracket">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5025189" y="3249784"/>
            <a:ext cx="1474783" cy="61445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9633" y="218728"/>
            <a:ext cx="1134696" cy="1015663"/>
          </a:xfrm>
          <a:prstGeom prst="rect">
            <a:avLst/>
          </a:prstGeom>
          <a:noFill/>
        </p:spPr>
        <p:txBody>
          <a:bodyPr wrap="none" rtlCol="0">
            <a:spAutoFit/>
          </a:bodyPr>
          <a:lstStyle/>
          <a:p>
            <a:r>
              <a:rPr lang="en-US" sz="2000" dirty="0" smtClean="0">
                <a:solidFill>
                  <a:srgbClr val="604A7B"/>
                </a:solidFill>
              </a:rPr>
              <a:t>Smooth</a:t>
            </a:r>
          </a:p>
          <a:p>
            <a:r>
              <a:rPr lang="en-US" sz="2000" dirty="0" smtClean="0">
                <a:solidFill>
                  <a:srgbClr val="604A7B"/>
                </a:solidFill>
              </a:rPr>
              <a:t>Imitation</a:t>
            </a:r>
          </a:p>
          <a:p>
            <a:r>
              <a:rPr lang="en-US" sz="2000" dirty="0" smtClean="0">
                <a:solidFill>
                  <a:srgbClr val="604A7B"/>
                </a:solidFill>
              </a:rPr>
              <a:t>Learning</a:t>
            </a:r>
            <a:endParaRPr lang="en-US" sz="2000" dirty="0">
              <a:solidFill>
                <a:srgbClr val="604A7B"/>
              </a:solidFill>
            </a:endParaRPr>
          </a:p>
        </p:txBody>
      </p:sp>
      <p:cxnSp>
        <p:nvCxnSpPr>
          <p:cNvPr id="13" name="Straight Arrow Connector 12"/>
          <p:cNvCxnSpPr/>
          <p:nvPr/>
        </p:nvCxnSpPr>
        <p:spPr>
          <a:xfrm>
            <a:off x="1206153" y="519167"/>
            <a:ext cx="311523" cy="14377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3658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dissolve">
                                      <p:cBhvr>
                                        <p:cTn id="10" dur="500"/>
                                        <p:tgtEl>
                                          <p:spTgt spid="3">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dissolv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SIMILE: Supervised Training Signal</a:t>
            </a:r>
          </a:p>
        </p:txBody>
      </p:sp>
      <p:grpSp>
        <p:nvGrpSpPr>
          <p:cNvPr id="11" name="Group 395"/>
          <p:cNvGrpSpPr/>
          <p:nvPr/>
        </p:nvGrpSpPr>
        <p:grpSpPr>
          <a:xfrm>
            <a:off x="2531968" y="1830195"/>
            <a:ext cx="4707032" cy="3644916"/>
            <a:chOff x="122315" y="1084970"/>
            <a:chExt cx="3755536" cy="2756147"/>
          </a:xfrm>
        </p:grpSpPr>
        <p:sp>
          <p:nvSpPr>
            <p:cNvPr id="15" name="Shape 377"/>
            <p:cNvSpPr/>
            <p:nvPr/>
          </p:nvSpPr>
          <p:spPr>
            <a:xfrm>
              <a:off x="122315" y="3739516"/>
              <a:ext cx="3617580" cy="1"/>
            </a:xfrm>
            <a:prstGeom prst="line">
              <a:avLst/>
            </a:prstGeom>
            <a:noFill/>
            <a:ln w="63500" cap="flat">
              <a:solidFill>
                <a:srgbClr val="000000"/>
              </a:solidFill>
              <a:prstDash val="solid"/>
              <a:round/>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algn="l" defTabSz="894498">
                <a:defRPr>
                  <a:latin typeface="Calibri"/>
                  <a:ea typeface="Calibri"/>
                  <a:cs typeface="Calibri"/>
                  <a:sym typeface="Calibri"/>
                </a:defRPr>
              </a:pPr>
              <a:endParaRPr/>
            </a:p>
          </p:txBody>
        </p:sp>
        <p:sp>
          <p:nvSpPr>
            <p:cNvPr id="16" name="Shape 378"/>
            <p:cNvSpPr/>
            <p:nvPr/>
          </p:nvSpPr>
          <p:spPr>
            <a:xfrm rot="18900000">
              <a:off x="184853" y="1084970"/>
              <a:ext cx="3659383" cy="1425892"/>
            </a:xfrm>
            <a:custGeom>
              <a:avLst/>
              <a:gdLst/>
              <a:ahLst/>
              <a:cxnLst>
                <a:cxn ang="0">
                  <a:pos x="wd2" y="hd2"/>
                </a:cxn>
                <a:cxn ang="5400000">
                  <a:pos x="wd2" y="hd2"/>
                </a:cxn>
                <a:cxn ang="10800000">
                  <a:pos x="wd2" y="hd2"/>
                </a:cxn>
                <a:cxn ang="16200000">
                  <a:pos x="wd2" y="hd2"/>
                </a:cxn>
              </a:cxnLst>
              <a:rect l="0" t="0" r="r" b="b"/>
              <a:pathLst>
                <a:path w="21600" h="19805" extrusionOk="0">
                  <a:moveTo>
                    <a:pt x="0" y="0"/>
                  </a:moveTo>
                  <a:cubicBezTo>
                    <a:pt x="1139" y="5087"/>
                    <a:pt x="2762" y="9486"/>
                    <a:pt x="4743" y="12852"/>
                  </a:cubicBezTo>
                  <a:cubicBezTo>
                    <a:pt x="9663" y="21216"/>
                    <a:pt x="17378" y="21600"/>
                    <a:pt x="21600" y="16320"/>
                  </a:cubicBezTo>
                </a:path>
              </a:pathLst>
            </a:custGeom>
            <a:noFill/>
            <a:ln w="25400" cap="flat">
              <a:solidFill>
                <a:srgbClr val="000000"/>
              </a:solidFill>
              <a:custDash>
                <a:ds d="600000" sp="600000"/>
              </a:custDash>
              <a:miter lim="400000"/>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algn="l" defTabSz="894498">
                <a:defRPr>
                  <a:latin typeface="Calibri"/>
                  <a:ea typeface="Calibri"/>
                  <a:cs typeface="Calibri"/>
                  <a:sym typeface="Calibri"/>
                </a:defRPr>
              </a:pPr>
              <a:endParaRPr/>
            </a:p>
          </p:txBody>
        </p:sp>
        <p:sp>
          <p:nvSpPr>
            <p:cNvPr id="17" name="Shape 404"/>
            <p:cNvSpPr/>
            <p:nvPr/>
          </p:nvSpPr>
          <p:spPr>
            <a:xfrm>
              <a:off x="249098" y="1181466"/>
              <a:ext cx="3418312" cy="2125489"/>
            </a:xfrm>
            <a:custGeom>
              <a:avLst/>
              <a:gdLst/>
              <a:ahLst/>
              <a:cxnLst>
                <a:cxn ang="0">
                  <a:pos x="wd2" y="hd2"/>
                </a:cxn>
                <a:cxn ang="5400000">
                  <a:pos x="wd2" y="hd2"/>
                </a:cxn>
                <a:cxn ang="10800000">
                  <a:pos x="wd2" y="hd2"/>
                </a:cxn>
                <a:cxn ang="16200000">
                  <a:pos x="wd2" y="hd2"/>
                </a:cxn>
              </a:cxnLst>
              <a:rect l="0" t="0" r="r" b="b"/>
              <a:pathLst>
                <a:path w="21600" h="17666" extrusionOk="0">
                  <a:moveTo>
                    <a:pt x="0" y="14491"/>
                  </a:moveTo>
                  <a:cubicBezTo>
                    <a:pt x="13432" y="21600"/>
                    <a:pt x="20632" y="16770"/>
                    <a:pt x="21600" y="0"/>
                  </a:cubicBezTo>
                </a:path>
              </a:pathLst>
            </a:custGeom>
            <a:noFill/>
            <a:ln w="38100" cap="flat">
              <a:solidFill>
                <a:schemeClr val="accent2"/>
              </a:solidFill>
              <a:prstDash val="solid"/>
              <a:round/>
            </a:ln>
            <a:effectLst>
              <a:outerShdw blurRad="25400" dist="12700" dir="5400000" rotWithShape="0">
                <a:srgbClr val="000000">
                  <a:alpha val="38000"/>
                </a:srgbClr>
              </a:outerShdw>
            </a:effectLst>
          </p:spPr>
          <p:txBody>
            <a:bodyPr/>
            <a:lstStyle/>
            <a:p>
              <a:endParaRPr/>
            </a:p>
          </p:txBody>
        </p:sp>
        <p:sp>
          <p:nvSpPr>
            <p:cNvPr id="18" name="Shape 380"/>
            <p:cNvSpPr/>
            <p:nvPr/>
          </p:nvSpPr>
          <p:spPr>
            <a:xfrm flipV="1">
              <a:off x="129309" y="1953743"/>
              <a:ext cx="1" cy="1804202"/>
            </a:xfrm>
            <a:prstGeom prst="line">
              <a:avLst/>
            </a:prstGeom>
            <a:noFill/>
            <a:ln w="63500" cap="flat">
              <a:solidFill>
                <a:srgbClr val="000000"/>
              </a:solidFill>
              <a:prstDash val="solid"/>
              <a:round/>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algn="l" defTabSz="894498">
                <a:defRPr>
                  <a:latin typeface="Calibri"/>
                  <a:ea typeface="Calibri"/>
                  <a:cs typeface="Calibri"/>
                  <a:sym typeface="Calibri"/>
                </a:defRPr>
              </a:pPr>
              <a:endParaRPr/>
            </a:p>
          </p:txBody>
        </p:sp>
        <p:sp>
          <p:nvSpPr>
            <p:cNvPr id="19" name="Shape 381"/>
            <p:cNvSpPr/>
            <p:nvPr/>
          </p:nvSpPr>
          <p:spPr>
            <a:xfrm rot="19699373">
              <a:off x="890706" y="3013958"/>
              <a:ext cx="462063" cy="78576"/>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20" name="Shape 382"/>
            <p:cNvSpPr/>
            <p:nvPr/>
          </p:nvSpPr>
          <p:spPr>
            <a:xfrm rot="19699373">
              <a:off x="1711917" y="3118870"/>
              <a:ext cx="525535" cy="96492"/>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21" name="Shape 383"/>
            <p:cNvSpPr/>
            <p:nvPr/>
          </p:nvSpPr>
          <p:spPr>
            <a:xfrm rot="19699373">
              <a:off x="376511" y="2889636"/>
              <a:ext cx="321883" cy="32258"/>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22" name="Shape 384"/>
            <p:cNvSpPr/>
            <p:nvPr/>
          </p:nvSpPr>
          <p:spPr>
            <a:xfrm rot="17767848">
              <a:off x="2367732" y="2818304"/>
              <a:ext cx="764298" cy="106871"/>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23" name="Shape 385"/>
            <p:cNvSpPr/>
            <p:nvPr/>
          </p:nvSpPr>
          <p:spPr>
            <a:xfrm rot="16845502">
              <a:off x="3046003" y="2459887"/>
              <a:ext cx="406857" cy="22271"/>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24" name="Shape 386"/>
            <p:cNvSpPr/>
            <p:nvPr/>
          </p:nvSpPr>
          <p:spPr>
            <a:xfrm>
              <a:off x="376822" y="2945021"/>
              <a:ext cx="64303" cy="66519"/>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5" name="Shape 387"/>
            <p:cNvSpPr/>
            <p:nvPr/>
          </p:nvSpPr>
          <p:spPr>
            <a:xfrm>
              <a:off x="872122" y="31193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6" name="Shape 388"/>
            <p:cNvSpPr/>
            <p:nvPr/>
          </p:nvSpPr>
          <p:spPr>
            <a:xfrm>
              <a:off x="1710322" y="32590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7" name="Shape 389"/>
            <p:cNvSpPr/>
            <p:nvPr/>
          </p:nvSpPr>
          <p:spPr>
            <a:xfrm>
              <a:off x="2504072" y="31701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8" name="Shape 390"/>
            <p:cNvSpPr/>
            <p:nvPr/>
          </p:nvSpPr>
          <p:spPr>
            <a:xfrm>
              <a:off x="3158122" y="26621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9" name="Shape 391"/>
            <p:cNvSpPr/>
            <p:nvPr/>
          </p:nvSpPr>
          <p:spPr>
            <a:xfrm rot="16845502">
              <a:off x="3375300" y="1985727"/>
              <a:ext cx="279951" cy="12701"/>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30" name="Shape 392"/>
            <p:cNvSpPr/>
            <p:nvPr/>
          </p:nvSpPr>
          <p:spPr>
            <a:xfrm>
              <a:off x="3443872" y="212239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32" name="pasted-image.pdf"/>
            <p:cNvPicPr>
              <a:picLocks noChangeAspect="1"/>
            </p:cNvPicPr>
            <p:nvPr/>
          </p:nvPicPr>
          <p:blipFill>
            <a:blip r:embed="rId2">
              <a:extLst/>
            </a:blip>
            <a:stretch>
              <a:fillRect/>
            </a:stretch>
          </p:blipFill>
          <p:spPr>
            <a:xfrm>
              <a:off x="3776250" y="3637916"/>
              <a:ext cx="101601" cy="203201"/>
            </a:xfrm>
            <a:prstGeom prst="rect">
              <a:avLst/>
            </a:prstGeom>
            <a:ln w="12700" cap="flat">
              <a:noFill/>
              <a:miter lim="400000"/>
            </a:ln>
            <a:effectLst/>
          </p:spPr>
        </p:pic>
      </p:grpSp>
      <p:sp>
        <p:nvSpPr>
          <p:cNvPr id="34" name="TextBox 33"/>
          <p:cNvSpPr txBox="1"/>
          <p:nvPr/>
        </p:nvSpPr>
        <p:spPr>
          <a:xfrm>
            <a:off x="1280771" y="1665420"/>
            <a:ext cx="1954381" cy="584776"/>
          </a:xfrm>
          <a:prstGeom prst="rect">
            <a:avLst/>
          </a:prstGeom>
          <a:noFill/>
        </p:spPr>
        <p:txBody>
          <a:bodyPr wrap="none" rtlCol="0">
            <a:spAutoFit/>
          </a:bodyPr>
          <a:lstStyle/>
          <a:p>
            <a:r>
              <a:rPr lang="en-US" sz="3200" b="1" dirty="0" smtClean="0"/>
              <a:t>D’ = {(</a:t>
            </a:r>
            <a:r>
              <a:rPr lang="en-US" sz="3200" b="1" dirty="0" err="1" smtClean="0"/>
              <a:t>s,</a:t>
            </a:r>
            <a:r>
              <a:rPr lang="en-US" sz="3200" b="1" dirty="0" err="1" smtClean="0">
                <a:solidFill>
                  <a:srgbClr val="008000"/>
                </a:solidFill>
              </a:rPr>
              <a:t>ã</a:t>
            </a:r>
            <a:r>
              <a:rPr lang="en-US" sz="3200" b="1" dirty="0" smtClean="0"/>
              <a:t>)}</a:t>
            </a:r>
            <a:endParaRPr lang="en-US" sz="3200" b="1" dirty="0"/>
          </a:p>
        </p:txBody>
      </p:sp>
      <p:sp>
        <p:nvSpPr>
          <p:cNvPr id="35" name="Rectangle 34"/>
          <p:cNvSpPr/>
          <p:nvPr/>
        </p:nvSpPr>
        <p:spPr>
          <a:xfrm>
            <a:off x="5614552" y="3535280"/>
            <a:ext cx="332092" cy="461665"/>
          </a:xfrm>
          <a:prstGeom prst="rect">
            <a:avLst/>
          </a:prstGeom>
        </p:spPr>
        <p:txBody>
          <a:bodyPr wrap="none">
            <a:spAutoFit/>
          </a:bodyPr>
          <a:lstStyle/>
          <a:p>
            <a:r>
              <a:rPr lang="en-US" sz="2400" dirty="0" err="1">
                <a:solidFill>
                  <a:srgbClr val="008000"/>
                </a:solidFill>
              </a:rPr>
              <a:t>ã</a:t>
            </a:r>
            <a:endParaRPr lang="en-US" sz="2400" dirty="0">
              <a:solidFill>
                <a:srgbClr val="008000"/>
              </a:solidFill>
            </a:endParaRPr>
          </a:p>
        </p:txBody>
      </p:sp>
      <p:sp>
        <p:nvSpPr>
          <p:cNvPr id="36" name="Rectangle 35"/>
          <p:cNvSpPr/>
          <p:nvPr/>
        </p:nvSpPr>
        <p:spPr>
          <a:xfrm>
            <a:off x="4758360" y="4036845"/>
            <a:ext cx="332092" cy="461665"/>
          </a:xfrm>
          <a:prstGeom prst="rect">
            <a:avLst/>
          </a:prstGeom>
        </p:spPr>
        <p:txBody>
          <a:bodyPr wrap="none">
            <a:spAutoFit/>
          </a:bodyPr>
          <a:lstStyle/>
          <a:p>
            <a:r>
              <a:rPr lang="en-US" sz="2400" dirty="0" err="1">
                <a:solidFill>
                  <a:srgbClr val="008000"/>
                </a:solidFill>
              </a:rPr>
              <a:t>ã</a:t>
            </a:r>
            <a:endParaRPr lang="en-US" sz="2400" dirty="0">
              <a:solidFill>
                <a:srgbClr val="008000"/>
              </a:solidFill>
            </a:endParaRPr>
          </a:p>
        </p:txBody>
      </p:sp>
      <p:sp>
        <p:nvSpPr>
          <p:cNvPr id="37" name="Rectangle 36"/>
          <p:cNvSpPr/>
          <p:nvPr/>
        </p:nvSpPr>
        <p:spPr>
          <a:xfrm>
            <a:off x="3648454" y="3977912"/>
            <a:ext cx="332092" cy="461665"/>
          </a:xfrm>
          <a:prstGeom prst="rect">
            <a:avLst/>
          </a:prstGeom>
        </p:spPr>
        <p:txBody>
          <a:bodyPr wrap="none">
            <a:spAutoFit/>
          </a:bodyPr>
          <a:lstStyle/>
          <a:p>
            <a:r>
              <a:rPr lang="en-US" sz="2400" dirty="0" err="1">
                <a:solidFill>
                  <a:srgbClr val="008000"/>
                </a:solidFill>
              </a:rPr>
              <a:t>ã</a:t>
            </a:r>
            <a:endParaRPr lang="en-US" sz="2400" dirty="0">
              <a:solidFill>
                <a:srgbClr val="008000"/>
              </a:solidFill>
            </a:endParaRPr>
          </a:p>
        </p:txBody>
      </p:sp>
      <p:sp>
        <p:nvSpPr>
          <p:cNvPr id="38" name="Rectangle 37"/>
          <p:cNvSpPr/>
          <p:nvPr/>
        </p:nvSpPr>
        <p:spPr>
          <a:xfrm>
            <a:off x="6151098" y="3135170"/>
            <a:ext cx="332092" cy="461665"/>
          </a:xfrm>
          <a:prstGeom prst="rect">
            <a:avLst/>
          </a:prstGeom>
        </p:spPr>
        <p:txBody>
          <a:bodyPr wrap="none">
            <a:spAutoFit/>
          </a:bodyPr>
          <a:lstStyle/>
          <a:p>
            <a:r>
              <a:rPr lang="en-US" sz="2400" dirty="0" err="1">
                <a:solidFill>
                  <a:srgbClr val="008000"/>
                </a:solidFill>
              </a:rPr>
              <a:t>ã</a:t>
            </a:r>
            <a:endParaRPr lang="en-US" sz="2400" dirty="0">
              <a:solidFill>
                <a:srgbClr val="008000"/>
              </a:solidFill>
            </a:endParaRPr>
          </a:p>
        </p:txBody>
      </p:sp>
      <p:sp>
        <p:nvSpPr>
          <p:cNvPr id="39" name="Rectangle 38"/>
          <p:cNvSpPr/>
          <p:nvPr/>
        </p:nvSpPr>
        <p:spPr>
          <a:xfrm>
            <a:off x="6458619" y="2579009"/>
            <a:ext cx="332092" cy="461665"/>
          </a:xfrm>
          <a:prstGeom prst="rect">
            <a:avLst/>
          </a:prstGeom>
        </p:spPr>
        <p:txBody>
          <a:bodyPr wrap="none">
            <a:spAutoFit/>
          </a:bodyPr>
          <a:lstStyle/>
          <a:p>
            <a:r>
              <a:rPr lang="en-US" sz="2400" dirty="0" err="1">
                <a:solidFill>
                  <a:srgbClr val="008000"/>
                </a:solidFill>
              </a:rPr>
              <a:t>ã</a:t>
            </a:r>
            <a:endParaRPr lang="en-US" sz="2400" dirty="0">
              <a:solidFill>
                <a:srgbClr val="008000"/>
              </a:solidFill>
            </a:endParaRPr>
          </a:p>
        </p:txBody>
      </p:sp>
      <p:sp>
        <p:nvSpPr>
          <p:cNvPr id="40" name="Rectangle 39"/>
          <p:cNvSpPr/>
          <p:nvPr/>
        </p:nvSpPr>
        <p:spPr>
          <a:xfrm>
            <a:off x="4167645" y="3013106"/>
            <a:ext cx="485379" cy="461665"/>
          </a:xfrm>
          <a:prstGeom prst="rect">
            <a:avLst/>
          </a:prstGeom>
        </p:spPr>
        <p:txBody>
          <a:bodyPr wrap="none">
            <a:spAutoFit/>
          </a:bodyPr>
          <a:lstStyle/>
          <a:p>
            <a:r>
              <a:rPr lang="en-US" sz="2400" dirty="0"/>
              <a:t>a</a:t>
            </a:r>
            <a:r>
              <a:rPr lang="en-US" sz="2400" dirty="0" smtClean="0"/>
              <a:t>*</a:t>
            </a:r>
            <a:endParaRPr lang="en-US" sz="2400" dirty="0"/>
          </a:p>
        </p:txBody>
      </p:sp>
      <p:sp>
        <p:nvSpPr>
          <p:cNvPr id="41" name="Rectangle 40"/>
          <p:cNvSpPr/>
          <p:nvPr/>
        </p:nvSpPr>
        <p:spPr>
          <a:xfrm>
            <a:off x="2855820" y="3811343"/>
            <a:ext cx="332092" cy="461665"/>
          </a:xfrm>
          <a:prstGeom prst="rect">
            <a:avLst/>
          </a:prstGeom>
        </p:spPr>
        <p:txBody>
          <a:bodyPr wrap="none">
            <a:spAutoFit/>
          </a:bodyPr>
          <a:lstStyle/>
          <a:p>
            <a:r>
              <a:rPr lang="en-US" sz="2400" dirty="0" err="1">
                <a:solidFill>
                  <a:srgbClr val="008000"/>
                </a:solidFill>
              </a:rPr>
              <a:t>ã</a:t>
            </a:r>
            <a:endParaRPr lang="en-US" sz="2400" dirty="0">
              <a:solidFill>
                <a:srgbClr val="008000"/>
              </a:solidFill>
            </a:endParaRPr>
          </a:p>
        </p:txBody>
      </p:sp>
      <p:sp>
        <p:nvSpPr>
          <p:cNvPr id="42" name="Rectangle 41"/>
          <p:cNvSpPr/>
          <p:nvPr/>
        </p:nvSpPr>
        <p:spPr>
          <a:xfrm>
            <a:off x="5906199" y="4445531"/>
            <a:ext cx="1022636" cy="461665"/>
          </a:xfrm>
          <a:prstGeom prst="rect">
            <a:avLst/>
          </a:prstGeom>
        </p:spPr>
        <p:txBody>
          <a:bodyPr wrap="none">
            <a:spAutoFit/>
          </a:bodyPr>
          <a:lstStyle/>
          <a:p>
            <a:r>
              <a:rPr lang="en-US" sz="2400" dirty="0" smtClean="0">
                <a:solidFill>
                  <a:schemeClr val="accent2"/>
                </a:solidFill>
              </a:rPr>
              <a:t>rollout</a:t>
            </a:r>
            <a:endParaRPr lang="en-US" sz="2400" dirty="0">
              <a:solidFill>
                <a:schemeClr val="accent2"/>
              </a:solidFill>
            </a:endParaRPr>
          </a:p>
        </p:txBody>
      </p:sp>
    </p:spTree>
    <p:extLst>
      <p:ext uri="{BB962C8B-B14F-4D97-AF65-F5344CB8AC3E}">
        <p14:creationId xmlns:p14="http://schemas.microsoft.com/office/powerpoint/2010/main" val="36829228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SIMILE: 2-Step Regression</a:t>
            </a:r>
            <a:endParaRPr lang="en-US" dirty="0"/>
          </a:p>
        </p:txBody>
      </p:sp>
      <p:sp>
        <p:nvSpPr>
          <p:cNvPr id="3" name="Content Placeholder 2"/>
          <p:cNvSpPr>
            <a:spLocks noGrp="1"/>
          </p:cNvSpPr>
          <p:nvPr>
            <p:ph idx="1"/>
          </p:nvPr>
        </p:nvSpPr>
        <p:spPr/>
        <p:txBody>
          <a:bodyPr/>
          <a:lstStyle/>
          <a:p>
            <a:r>
              <a:rPr lang="en-US" dirty="0" smtClean="0"/>
              <a:t>Train </a:t>
            </a:r>
            <a:r>
              <a:rPr lang="en-US" dirty="0" err="1" smtClean="0"/>
              <a:t>g</a:t>
            </a:r>
            <a:r>
              <a:rPr lang="en-US" baseline="-25000" dirty="0" err="1" smtClean="0"/>
              <a:t>m</a:t>
            </a:r>
            <a:r>
              <a:rPr lang="en-US" dirty="0" smtClean="0"/>
              <a:t> to minimize squared loss on D’</a:t>
            </a:r>
          </a:p>
          <a:p>
            <a:pPr marL="0" indent="0">
              <a:buNone/>
            </a:pPr>
            <a:endParaRPr lang="en-US" sz="1000" dirty="0" smtClean="0"/>
          </a:p>
          <a:p>
            <a:r>
              <a:rPr lang="en-US" dirty="0" smtClean="0"/>
              <a:t>Train </a:t>
            </a:r>
            <a:r>
              <a:rPr lang="en-US" dirty="0" err="1" smtClean="0"/>
              <a:t>f</a:t>
            </a:r>
            <a:r>
              <a:rPr lang="en-US" baseline="-25000" dirty="0" err="1" smtClean="0"/>
              <a:t>m</a:t>
            </a:r>
            <a:r>
              <a:rPr lang="en-US" dirty="0" smtClean="0"/>
              <a:t> to minimize residual squared loss</a:t>
            </a:r>
          </a:p>
          <a:p>
            <a:pPr lvl="1"/>
            <a:r>
              <a:rPr lang="en-US" dirty="0" smtClean="0"/>
              <a:t>For each ( s=(</a:t>
            </a:r>
            <a:r>
              <a:rPr lang="en-US" dirty="0" err="1" smtClean="0"/>
              <a:t>x,a</a:t>
            </a:r>
            <a:r>
              <a:rPr lang="en-US" dirty="0" smtClean="0"/>
              <a:t>), </a:t>
            </a:r>
            <a:r>
              <a:rPr lang="en-US" dirty="0" err="1" smtClean="0"/>
              <a:t>ã</a:t>
            </a:r>
            <a:r>
              <a:rPr lang="en-US" dirty="0" smtClean="0"/>
              <a:t> ) in D’</a:t>
            </a:r>
          </a:p>
          <a:p>
            <a:pPr lvl="1"/>
            <a:r>
              <a:rPr lang="en-US" dirty="0" smtClean="0"/>
              <a:t>Train </a:t>
            </a:r>
            <a:r>
              <a:rPr lang="en-US" dirty="0" err="1" smtClean="0"/>
              <a:t>f</a:t>
            </a:r>
            <a:r>
              <a:rPr lang="en-US" baseline="-25000" dirty="0" err="1" smtClean="0"/>
              <a:t>m</a:t>
            </a:r>
            <a:r>
              <a:rPr lang="en-US" dirty="0" smtClean="0"/>
              <a:t> on ( s, </a:t>
            </a:r>
            <a:r>
              <a:rPr lang="en-US" dirty="0" err="1" smtClean="0"/>
              <a:t>ã-g</a:t>
            </a:r>
            <a:r>
              <a:rPr lang="en-US" baseline="-25000" dirty="0" err="1" smtClean="0"/>
              <a:t>m</a:t>
            </a:r>
            <a:r>
              <a:rPr lang="en-US" dirty="0" smtClean="0"/>
              <a:t>(a) )</a:t>
            </a:r>
          </a:p>
          <a:p>
            <a:pPr lvl="1"/>
            <a:endParaRPr lang="en-US" sz="1000" dirty="0"/>
          </a:p>
          <a:p>
            <a:r>
              <a:rPr lang="en-US" b="1" dirty="0" smtClean="0"/>
              <a:t>Intuition: train </a:t>
            </a:r>
            <a:r>
              <a:rPr lang="en-US" b="1" dirty="0" err="1" smtClean="0"/>
              <a:t>f</a:t>
            </a:r>
            <a:r>
              <a:rPr lang="en-US" b="1" baseline="-25000" dirty="0" err="1" smtClean="0"/>
              <a:t>m</a:t>
            </a:r>
            <a:r>
              <a:rPr lang="en-US" b="1" dirty="0" smtClean="0"/>
              <a:t> to “course correct” </a:t>
            </a:r>
            <a:r>
              <a:rPr lang="en-US" b="1" dirty="0" err="1" smtClean="0"/>
              <a:t>g</a:t>
            </a:r>
            <a:r>
              <a:rPr lang="en-US" b="1" baseline="-25000" dirty="0" err="1" smtClean="0"/>
              <a:t>m</a:t>
            </a:r>
            <a:endParaRPr lang="en-US" b="1" baseline="-25000" dirty="0" smtClean="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43113601"/>
              </p:ext>
            </p:extLst>
          </p:nvPr>
        </p:nvGraphicFramePr>
        <p:xfrm>
          <a:off x="1984018" y="5096560"/>
          <a:ext cx="5277555" cy="1359719"/>
        </p:xfrm>
        <a:graphic>
          <a:graphicData uri="http://schemas.openxmlformats.org/presentationml/2006/ole">
            <mc:AlternateContent xmlns:mc="http://schemas.openxmlformats.org/markup-compatibility/2006">
              <mc:Choice xmlns:v="urn:schemas-microsoft-com:vml" Requires="v">
                <p:oleObj spid="_x0000_s77829" name="Equation" r:id="rId3" imgW="2908300" imgH="749300" progId="Equation.3">
                  <p:embed/>
                </p:oleObj>
              </mc:Choice>
              <mc:Fallback>
                <p:oleObj name="Equation" r:id="rId3" imgW="2908300" imgH="749300" progId="Equation.3">
                  <p:embed/>
                  <p:pic>
                    <p:nvPicPr>
                      <p:cNvPr id="0" name=""/>
                      <p:cNvPicPr/>
                      <p:nvPr/>
                    </p:nvPicPr>
                    <p:blipFill>
                      <a:blip r:embed="rId4"/>
                      <a:stretch>
                        <a:fillRect/>
                      </a:stretch>
                    </p:blipFill>
                    <p:spPr>
                      <a:xfrm>
                        <a:off x="1984018" y="5096560"/>
                        <a:ext cx="5277555" cy="1359719"/>
                      </a:xfrm>
                      <a:prstGeom prst="rect">
                        <a:avLst/>
                      </a:prstGeom>
                    </p:spPr>
                  </p:pic>
                </p:oleObj>
              </mc:Fallback>
            </mc:AlternateContent>
          </a:graphicData>
        </a:graphic>
      </p:graphicFrame>
    </p:spTree>
    <p:extLst>
      <p:ext uri="{BB962C8B-B14F-4D97-AF65-F5344CB8AC3E}">
        <p14:creationId xmlns:p14="http://schemas.microsoft.com/office/powerpoint/2010/main" val="210158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0763"/>
            <a:ext cx="8229600" cy="1143000"/>
          </a:xfrm>
        </p:spPr>
        <p:txBody>
          <a:bodyPr/>
          <a:lstStyle/>
          <a:p>
            <a:r>
              <a:rPr lang="en-US" dirty="0" smtClean="0"/>
              <a:t>Structured Prediction</a:t>
            </a:r>
            <a:endParaRPr lang="en-US" dirty="0"/>
          </a:p>
        </p:txBody>
      </p:sp>
    </p:spTree>
    <p:extLst>
      <p:ext uri="{BB962C8B-B14F-4D97-AF65-F5344CB8AC3E}">
        <p14:creationId xmlns:p14="http://schemas.microsoft.com/office/powerpoint/2010/main" val="38800961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SIMILE: Theoretical Guarantees</a:t>
            </a:r>
            <a:endParaRPr lang="en-US" dirty="0"/>
          </a:p>
        </p:txBody>
      </p:sp>
      <p:sp>
        <p:nvSpPr>
          <p:cNvPr id="3" name="Content Placeholder 2"/>
          <p:cNvSpPr>
            <a:spLocks noGrp="1"/>
          </p:cNvSpPr>
          <p:nvPr>
            <p:ph idx="1"/>
          </p:nvPr>
        </p:nvSpPr>
        <p:spPr/>
        <p:txBody>
          <a:bodyPr/>
          <a:lstStyle/>
          <a:p>
            <a:r>
              <a:rPr lang="en-US" dirty="0" smtClean="0"/>
              <a:t>Always Smooth </a:t>
            </a:r>
          </a:p>
          <a:p>
            <a:endParaRPr lang="en-US" sz="2000" dirty="0"/>
          </a:p>
          <a:p>
            <a:r>
              <a:rPr lang="en-US" dirty="0" smtClean="0"/>
              <a:t>Guaranteed Improvement</a:t>
            </a:r>
          </a:p>
          <a:p>
            <a:pPr lvl="1"/>
            <a:r>
              <a:rPr lang="en-US" dirty="0" smtClean="0"/>
              <a:t>Converge to optimal smooth model</a:t>
            </a:r>
          </a:p>
          <a:p>
            <a:endParaRPr lang="en-US" sz="2000" dirty="0"/>
          </a:p>
          <a:p>
            <a:r>
              <a:rPr lang="en-US" dirty="0"/>
              <a:t>Adaptive learning rate β</a:t>
            </a:r>
          </a:p>
          <a:p>
            <a:pPr lvl="1"/>
            <a:r>
              <a:rPr lang="en-US" dirty="0"/>
              <a:t>Converge much faster than vanilla SEARN</a:t>
            </a:r>
          </a:p>
          <a:p>
            <a:pPr lvl="1"/>
            <a:r>
              <a:rPr lang="en-US" dirty="0"/>
              <a:t>Exploit smoothness property of policy </a:t>
            </a:r>
            <a:r>
              <a:rPr lang="en-US" dirty="0" smtClean="0"/>
              <a:t>class</a:t>
            </a:r>
            <a:endParaRPr lang="en-US" dirty="0"/>
          </a:p>
        </p:txBody>
      </p:sp>
      <p:sp>
        <p:nvSpPr>
          <p:cNvPr id="4" name="TextBox 3"/>
          <p:cNvSpPr txBox="1"/>
          <p:nvPr/>
        </p:nvSpPr>
        <p:spPr>
          <a:xfrm>
            <a:off x="3033888" y="5888333"/>
            <a:ext cx="1276912" cy="461665"/>
          </a:xfrm>
          <a:prstGeom prst="rect">
            <a:avLst/>
          </a:prstGeom>
          <a:noFill/>
        </p:spPr>
        <p:txBody>
          <a:bodyPr wrap="none" rtlCol="0">
            <a:spAutoFit/>
          </a:bodyPr>
          <a:lstStyle/>
          <a:p>
            <a:r>
              <a:rPr lang="en-US" sz="2400" b="1" dirty="0" err="1" smtClean="0">
                <a:solidFill>
                  <a:srgbClr val="953735"/>
                </a:solidFill>
              </a:rPr>
              <a:t>Lipschitz</a:t>
            </a:r>
            <a:endParaRPr lang="en-US" sz="2400" b="1" dirty="0">
              <a:solidFill>
                <a:srgbClr val="953735"/>
              </a:solidFill>
            </a:endParaRPr>
          </a:p>
        </p:txBody>
      </p:sp>
      <p:cxnSp>
        <p:nvCxnSpPr>
          <p:cNvPr id="6" name="Straight Arrow Connector 5"/>
          <p:cNvCxnSpPr/>
          <p:nvPr/>
        </p:nvCxnSpPr>
        <p:spPr>
          <a:xfrm flipH="1" flipV="1">
            <a:off x="3316111" y="5588000"/>
            <a:ext cx="141111" cy="300333"/>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395"/>
          <p:cNvGrpSpPr/>
          <p:nvPr/>
        </p:nvGrpSpPr>
        <p:grpSpPr>
          <a:xfrm>
            <a:off x="6604384" y="1508406"/>
            <a:ext cx="1833868" cy="1243997"/>
            <a:chOff x="122315" y="1084970"/>
            <a:chExt cx="3755536" cy="2756147"/>
          </a:xfrm>
        </p:grpSpPr>
        <p:sp>
          <p:nvSpPr>
            <p:cNvPr id="8" name="Shape 377"/>
            <p:cNvSpPr/>
            <p:nvPr/>
          </p:nvSpPr>
          <p:spPr>
            <a:xfrm>
              <a:off x="122315" y="3739516"/>
              <a:ext cx="3617580" cy="1"/>
            </a:xfrm>
            <a:prstGeom prst="line">
              <a:avLst/>
            </a:prstGeom>
            <a:noFill/>
            <a:ln w="63500" cap="flat">
              <a:solidFill>
                <a:srgbClr val="000000"/>
              </a:solidFill>
              <a:prstDash val="solid"/>
              <a:round/>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algn="l" defTabSz="894498">
                <a:defRPr>
                  <a:latin typeface="Calibri"/>
                  <a:ea typeface="Calibri"/>
                  <a:cs typeface="Calibri"/>
                  <a:sym typeface="Calibri"/>
                </a:defRPr>
              </a:pPr>
              <a:endParaRPr/>
            </a:p>
          </p:txBody>
        </p:sp>
        <p:sp>
          <p:nvSpPr>
            <p:cNvPr id="9" name="Shape 378"/>
            <p:cNvSpPr/>
            <p:nvPr/>
          </p:nvSpPr>
          <p:spPr>
            <a:xfrm rot="18900000">
              <a:off x="184853" y="1084970"/>
              <a:ext cx="3659383" cy="1425892"/>
            </a:xfrm>
            <a:custGeom>
              <a:avLst/>
              <a:gdLst/>
              <a:ahLst/>
              <a:cxnLst>
                <a:cxn ang="0">
                  <a:pos x="wd2" y="hd2"/>
                </a:cxn>
                <a:cxn ang="5400000">
                  <a:pos x="wd2" y="hd2"/>
                </a:cxn>
                <a:cxn ang="10800000">
                  <a:pos x="wd2" y="hd2"/>
                </a:cxn>
                <a:cxn ang="16200000">
                  <a:pos x="wd2" y="hd2"/>
                </a:cxn>
              </a:cxnLst>
              <a:rect l="0" t="0" r="r" b="b"/>
              <a:pathLst>
                <a:path w="21600" h="19805" extrusionOk="0">
                  <a:moveTo>
                    <a:pt x="0" y="0"/>
                  </a:moveTo>
                  <a:cubicBezTo>
                    <a:pt x="1139" y="5087"/>
                    <a:pt x="2762" y="9486"/>
                    <a:pt x="4743" y="12852"/>
                  </a:cubicBezTo>
                  <a:cubicBezTo>
                    <a:pt x="9663" y="21216"/>
                    <a:pt x="17378" y="21600"/>
                    <a:pt x="21600" y="16320"/>
                  </a:cubicBezTo>
                </a:path>
              </a:pathLst>
            </a:custGeom>
            <a:noFill/>
            <a:ln w="25400" cap="flat">
              <a:solidFill>
                <a:srgbClr val="000000"/>
              </a:solidFill>
              <a:custDash>
                <a:ds d="600000" sp="600000"/>
              </a:custDash>
              <a:miter lim="400000"/>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algn="l" defTabSz="894498">
                <a:defRPr>
                  <a:latin typeface="Calibri"/>
                  <a:ea typeface="Calibri"/>
                  <a:cs typeface="Calibri"/>
                  <a:sym typeface="Calibri"/>
                </a:defRPr>
              </a:pPr>
              <a:endParaRPr/>
            </a:p>
          </p:txBody>
        </p:sp>
        <p:sp>
          <p:nvSpPr>
            <p:cNvPr id="10" name="Shape 404"/>
            <p:cNvSpPr/>
            <p:nvPr/>
          </p:nvSpPr>
          <p:spPr>
            <a:xfrm>
              <a:off x="249098" y="1181466"/>
              <a:ext cx="3418312" cy="2125489"/>
            </a:xfrm>
            <a:custGeom>
              <a:avLst/>
              <a:gdLst/>
              <a:ahLst/>
              <a:cxnLst>
                <a:cxn ang="0">
                  <a:pos x="wd2" y="hd2"/>
                </a:cxn>
                <a:cxn ang="5400000">
                  <a:pos x="wd2" y="hd2"/>
                </a:cxn>
                <a:cxn ang="10800000">
                  <a:pos x="wd2" y="hd2"/>
                </a:cxn>
                <a:cxn ang="16200000">
                  <a:pos x="wd2" y="hd2"/>
                </a:cxn>
              </a:cxnLst>
              <a:rect l="0" t="0" r="r" b="b"/>
              <a:pathLst>
                <a:path w="21600" h="17666" extrusionOk="0">
                  <a:moveTo>
                    <a:pt x="0" y="14491"/>
                  </a:moveTo>
                  <a:cubicBezTo>
                    <a:pt x="13432" y="21600"/>
                    <a:pt x="20632" y="16770"/>
                    <a:pt x="21600" y="0"/>
                  </a:cubicBezTo>
                </a:path>
              </a:pathLst>
            </a:custGeom>
            <a:noFill/>
            <a:ln w="38100" cap="flat">
              <a:solidFill>
                <a:schemeClr val="accent2"/>
              </a:solidFill>
              <a:prstDash val="solid"/>
              <a:round/>
            </a:ln>
            <a:effectLst>
              <a:outerShdw blurRad="25400" dist="12700" dir="5400000" rotWithShape="0">
                <a:srgbClr val="000000">
                  <a:alpha val="38000"/>
                </a:srgbClr>
              </a:outerShdw>
            </a:effectLst>
          </p:spPr>
          <p:txBody>
            <a:bodyPr/>
            <a:lstStyle/>
            <a:p>
              <a:endParaRPr/>
            </a:p>
          </p:txBody>
        </p:sp>
        <p:sp>
          <p:nvSpPr>
            <p:cNvPr id="11" name="Shape 380"/>
            <p:cNvSpPr/>
            <p:nvPr/>
          </p:nvSpPr>
          <p:spPr>
            <a:xfrm flipV="1">
              <a:off x="129309" y="1953743"/>
              <a:ext cx="1" cy="1804202"/>
            </a:xfrm>
            <a:prstGeom prst="line">
              <a:avLst/>
            </a:prstGeom>
            <a:noFill/>
            <a:ln w="63500" cap="flat">
              <a:solidFill>
                <a:srgbClr val="000000"/>
              </a:solidFill>
              <a:prstDash val="solid"/>
              <a:round/>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algn="l" defTabSz="894498">
                <a:defRPr>
                  <a:latin typeface="Calibri"/>
                  <a:ea typeface="Calibri"/>
                  <a:cs typeface="Calibri"/>
                  <a:sym typeface="Calibri"/>
                </a:defRPr>
              </a:pPr>
              <a:endParaRPr/>
            </a:p>
          </p:txBody>
        </p:sp>
        <p:sp>
          <p:nvSpPr>
            <p:cNvPr id="12" name="Shape 381"/>
            <p:cNvSpPr/>
            <p:nvPr/>
          </p:nvSpPr>
          <p:spPr>
            <a:xfrm rot="19699373">
              <a:off x="890706" y="3013958"/>
              <a:ext cx="462063" cy="78576"/>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13" name="Shape 382"/>
            <p:cNvSpPr/>
            <p:nvPr/>
          </p:nvSpPr>
          <p:spPr>
            <a:xfrm rot="19699373">
              <a:off x="1711917" y="3118870"/>
              <a:ext cx="525535" cy="96492"/>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14" name="Shape 383"/>
            <p:cNvSpPr/>
            <p:nvPr/>
          </p:nvSpPr>
          <p:spPr>
            <a:xfrm rot="19699373">
              <a:off x="376511" y="2889636"/>
              <a:ext cx="321883" cy="32258"/>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15" name="Shape 384"/>
            <p:cNvSpPr/>
            <p:nvPr/>
          </p:nvSpPr>
          <p:spPr>
            <a:xfrm rot="17767848">
              <a:off x="2367732" y="2818304"/>
              <a:ext cx="764298" cy="106871"/>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16" name="Shape 385"/>
            <p:cNvSpPr/>
            <p:nvPr/>
          </p:nvSpPr>
          <p:spPr>
            <a:xfrm rot="16845502">
              <a:off x="3046003" y="2459887"/>
              <a:ext cx="406857" cy="22271"/>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17" name="Shape 386"/>
            <p:cNvSpPr/>
            <p:nvPr/>
          </p:nvSpPr>
          <p:spPr>
            <a:xfrm>
              <a:off x="376822" y="2945021"/>
              <a:ext cx="64303" cy="66519"/>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18" name="Shape 387"/>
            <p:cNvSpPr/>
            <p:nvPr/>
          </p:nvSpPr>
          <p:spPr>
            <a:xfrm>
              <a:off x="872122" y="31193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19" name="Shape 388"/>
            <p:cNvSpPr/>
            <p:nvPr/>
          </p:nvSpPr>
          <p:spPr>
            <a:xfrm>
              <a:off x="1710322" y="32590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0" name="Shape 389"/>
            <p:cNvSpPr/>
            <p:nvPr/>
          </p:nvSpPr>
          <p:spPr>
            <a:xfrm>
              <a:off x="2504072" y="31701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1" name="Shape 390"/>
            <p:cNvSpPr/>
            <p:nvPr/>
          </p:nvSpPr>
          <p:spPr>
            <a:xfrm>
              <a:off x="3158122" y="266214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22" name="Shape 391"/>
            <p:cNvSpPr/>
            <p:nvPr/>
          </p:nvSpPr>
          <p:spPr>
            <a:xfrm rot="16845502">
              <a:off x="3375300" y="1985727"/>
              <a:ext cx="279951" cy="12701"/>
            </a:xfrm>
            <a:custGeom>
              <a:avLst/>
              <a:gdLst/>
              <a:ahLst/>
              <a:cxnLst>
                <a:cxn ang="0">
                  <a:pos x="wd2" y="hd2"/>
                </a:cxn>
                <a:cxn ang="5400000">
                  <a:pos x="wd2" y="hd2"/>
                </a:cxn>
                <a:cxn ang="10800000">
                  <a:pos x="wd2" y="hd2"/>
                </a:cxn>
                <a:cxn ang="16200000">
                  <a:pos x="wd2" y="hd2"/>
                </a:cxn>
              </a:cxnLst>
              <a:rect l="0" t="0" r="r" b="b"/>
              <a:pathLst>
                <a:path w="21600" h="19881" extrusionOk="0">
                  <a:moveTo>
                    <a:pt x="0" y="0"/>
                  </a:moveTo>
                  <a:cubicBezTo>
                    <a:pt x="3524" y="14636"/>
                    <a:pt x="7934" y="21600"/>
                    <a:pt x="12359" y="19520"/>
                  </a:cubicBezTo>
                  <a:cubicBezTo>
                    <a:pt x="15721" y="17940"/>
                    <a:pt x="18929" y="11165"/>
                    <a:pt x="21600" y="0"/>
                  </a:cubicBezTo>
                </a:path>
              </a:pathLst>
            </a:custGeom>
            <a:noFill/>
            <a:ln w="25400" cap="flat">
              <a:solidFill>
                <a:srgbClr val="008000"/>
              </a:solidFill>
              <a:custDash>
                <a:ds d="200000" sp="200000"/>
              </a:custDash>
              <a:miter lim="400000"/>
              <a:tailEnd type="triangle" w="med" len="med"/>
            </a:ln>
            <a:effectLst/>
          </p:spPr>
          <p:txBody>
            <a:bodyPr wrap="square" lIns="50800" tIns="50800" rIns="50800" bIns="50800" numCol="1" anchor="ctr">
              <a:noAutofit/>
            </a:bodyPr>
            <a:lstStyle/>
            <a:p>
              <a:pPr>
                <a:defRPr sz="2400"/>
              </a:pPr>
              <a:endParaRPr/>
            </a:p>
          </p:txBody>
        </p:sp>
        <p:sp>
          <p:nvSpPr>
            <p:cNvPr id="23" name="Shape 392"/>
            <p:cNvSpPr/>
            <p:nvPr/>
          </p:nvSpPr>
          <p:spPr>
            <a:xfrm>
              <a:off x="3443872" y="2122392"/>
              <a:ext cx="64303" cy="66518"/>
            </a:xfrm>
            <a:prstGeom prst="ellipse">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4" name="pasted-image.pdf"/>
            <p:cNvPicPr>
              <a:picLocks noChangeAspect="1"/>
            </p:cNvPicPr>
            <p:nvPr/>
          </p:nvPicPr>
          <p:blipFill>
            <a:blip r:embed="rId2">
              <a:extLst/>
            </a:blip>
            <a:stretch>
              <a:fillRect/>
            </a:stretch>
          </p:blipFill>
          <p:spPr>
            <a:xfrm>
              <a:off x="3776250" y="3637916"/>
              <a:ext cx="101601" cy="203201"/>
            </a:xfrm>
            <a:prstGeom prst="rect">
              <a:avLst/>
            </a:prstGeom>
            <a:ln w="12700" cap="flat">
              <a:noFill/>
              <a:miter lim="400000"/>
            </a:ln>
            <a:effectLst/>
          </p:spPr>
        </p:pic>
      </p:grpSp>
    </p:spTree>
    <p:extLst>
      <p:ext uri="{BB962C8B-B14F-4D97-AF65-F5344CB8AC3E}">
        <p14:creationId xmlns:p14="http://schemas.microsoft.com/office/powerpoint/2010/main" val="1891676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par>
                                <p:cTn id="28" presetID="9"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a:t>
            </a:r>
            <a:r>
              <a:rPr lang="en-US" dirty="0" smtClean="0"/>
              <a:t>Result </a:t>
            </a:r>
            <a:br>
              <a:rPr lang="en-US" dirty="0" smtClean="0"/>
            </a:br>
            <a:r>
              <a:rPr lang="en-US" sz="3600" b="1" dirty="0" smtClean="0">
                <a:solidFill>
                  <a:schemeClr val="accent2">
                    <a:lumMod val="75000"/>
                  </a:schemeClr>
                </a:solidFill>
              </a:rPr>
              <a:t>(always smooth)</a:t>
            </a:r>
            <a:endParaRPr lang="en-US" sz="3600" b="1" dirty="0">
              <a:solidFill>
                <a:schemeClr val="accent2">
                  <a:lumMod val="75000"/>
                </a:schemeClr>
              </a:solidFill>
            </a:endParaRPr>
          </a:p>
        </p:txBody>
      </p:sp>
      <p:sp>
        <p:nvSpPr>
          <p:cNvPr id="6" name="TextBox 5"/>
          <p:cNvSpPr txBox="1"/>
          <p:nvPr/>
        </p:nvSpPr>
        <p:spPr>
          <a:xfrm>
            <a:off x="457200" y="5963579"/>
            <a:ext cx="5134639" cy="584776"/>
          </a:xfrm>
          <a:prstGeom prst="rect">
            <a:avLst/>
          </a:prstGeom>
          <a:noFill/>
        </p:spPr>
        <p:txBody>
          <a:bodyPr wrap="none" rtlCol="0">
            <a:spAutoFit/>
          </a:bodyPr>
          <a:lstStyle/>
          <a:p>
            <a:r>
              <a:rPr lang="en-US" sz="1600" b="1" dirty="0" smtClean="0"/>
              <a:t>Smooth Imitation Learning for Online Sequence Prediction</a:t>
            </a:r>
          </a:p>
          <a:p>
            <a:r>
              <a:rPr lang="en-US" sz="1600" dirty="0" smtClean="0"/>
              <a:t>Hoang Le, Andrew Kang, Yisong Yue, Peter Carr.  ICML 2016</a:t>
            </a:r>
            <a:endParaRPr lang="en-US" sz="1600" dirty="0"/>
          </a:p>
        </p:txBody>
      </p:sp>
      <p:pic>
        <p:nvPicPr>
          <p:cNvPr id="5" name="learn_progress.png"/>
          <p:cNvPicPr>
            <a:picLocks noChangeAspect="1"/>
          </p:cNvPicPr>
          <p:nvPr/>
        </p:nvPicPr>
        <p:blipFill>
          <a:blip r:embed="rId2">
            <a:extLst/>
          </a:blip>
          <a:stretch>
            <a:fillRect/>
          </a:stretch>
        </p:blipFill>
        <p:spPr>
          <a:xfrm>
            <a:off x="1255888" y="1512098"/>
            <a:ext cx="6434668" cy="4446600"/>
          </a:xfrm>
          <a:prstGeom prst="rect">
            <a:avLst/>
          </a:prstGeom>
          <a:ln w="12700">
            <a:miter lim="400000"/>
          </a:ln>
        </p:spPr>
      </p:pic>
    </p:spTree>
    <p:extLst>
      <p:ext uri="{BB962C8B-B14F-4D97-AF65-F5344CB8AC3E}">
        <p14:creationId xmlns:p14="http://schemas.microsoft.com/office/powerpoint/2010/main" val="260026928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p:cNvSpPr>
          <p:nvPr>
            <p:ph type="title"/>
          </p:nvPr>
        </p:nvSpPr>
        <p:spPr>
          <a:prstGeom prst="rect">
            <a:avLst/>
          </a:prstGeom>
        </p:spPr>
        <p:txBody>
          <a:bodyPr>
            <a:normAutofit/>
          </a:bodyPr>
          <a:lstStyle>
            <a:lvl1pPr>
              <a:defRPr sz="7000">
                <a:latin typeface="Gill Sans"/>
                <a:ea typeface="Gill Sans"/>
                <a:cs typeface="Gill Sans"/>
                <a:sym typeface="Gill Sans"/>
              </a:defRPr>
            </a:lvl1pPr>
          </a:lstStyle>
          <a:p>
            <a:r>
              <a:rPr sz="4400" dirty="0">
                <a:latin typeface="+mj-lt"/>
              </a:rPr>
              <a:t>Adaptive Learning Rate</a:t>
            </a:r>
          </a:p>
        </p:txBody>
      </p:sp>
      <p:pic>
        <p:nvPicPr>
          <p:cNvPr id="715" name="pasted-image.png"/>
          <p:cNvPicPr>
            <a:picLocks noChangeAspect="1"/>
          </p:cNvPicPr>
          <p:nvPr/>
        </p:nvPicPr>
        <p:blipFill>
          <a:blip r:embed="rId2">
            <a:extLst/>
          </a:blip>
          <a:stretch>
            <a:fillRect/>
          </a:stretch>
        </p:blipFill>
        <p:spPr>
          <a:xfrm>
            <a:off x="1873557" y="2001983"/>
            <a:ext cx="5396887" cy="3744506"/>
          </a:xfrm>
          <a:prstGeom prst="rect">
            <a:avLst/>
          </a:prstGeom>
          <a:ln w="12700">
            <a:miter lim="400000"/>
          </a:ln>
        </p:spPr>
      </p:pic>
    </p:spTree>
    <p:extLst>
      <p:ext uri="{BB962C8B-B14F-4D97-AF65-F5344CB8AC3E}">
        <p14:creationId xmlns:p14="http://schemas.microsoft.com/office/powerpoint/2010/main" val="11563398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p:cNvSpPr>
          <p:nvPr>
            <p:ph type="title"/>
          </p:nvPr>
        </p:nvSpPr>
        <p:spPr>
          <a:prstGeom prst="rect">
            <a:avLst/>
          </a:prstGeom>
        </p:spPr>
        <p:txBody>
          <a:bodyPr>
            <a:normAutofit/>
          </a:bodyPr>
          <a:lstStyle>
            <a:lvl1pPr>
              <a:defRPr sz="7000">
                <a:latin typeface="Gill Sans"/>
                <a:ea typeface="Gill Sans"/>
                <a:cs typeface="Gill Sans"/>
                <a:sym typeface="Gill Sans"/>
              </a:defRPr>
            </a:lvl1pPr>
          </a:lstStyle>
          <a:p>
            <a:r>
              <a:rPr lang="en-US" sz="4400" dirty="0" smtClean="0">
                <a:latin typeface="+mj-lt"/>
              </a:rPr>
              <a:t>Qualitative Comparison</a:t>
            </a:r>
            <a:endParaRPr sz="4400" dirty="0">
              <a:latin typeface="+mj-lt"/>
            </a:endParaRPr>
          </a:p>
        </p:txBody>
      </p:sp>
      <p:pic>
        <p:nvPicPr>
          <p:cNvPr id="721" name="dual KF searn s.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36132" y="2188343"/>
            <a:ext cx="8871736" cy="2481314"/>
          </a:xfrm>
          <a:prstGeom prst="rect">
            <a:avLst/>
          </a:prstGeom>
          <a:ln w="12700">
            <a:miter lim="400000"/>
          </a:ln>
        </p:spPr>
      </p:pic>
      <p:sp>
        <p:nvSpPr>
          <p:cNvPr id="722" name="Shape 722"/>
          <p:cNvSpPr/>
          <p:nvPr/>
        </p:nvSpPr>
        <p:spPr>
          <a:xfrm>
            <a:off x="1317484" y="4890429"/>
            <a:ext cx="1317026"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Gill Sans"/>
                <a:ea typeface="Gill Sans"/>
                <a:cs typeface="Gill Sans"/>
                <a:sym typeface="Gill Sans"/>
              </a:defRPr>
            </a:lvl1pPr>
          </a:lstStyle>
          <a:p>
            <a:r>
              <a:t>Kalman Filter</a:t>
            </a:r>
          </a:p>
        </p:txBody>
      </p:sp>
      <p:sp>
        <p:nvSpPr>
          <p:cNvPr id="723" name="Shape 723"/>
          <p:cNvSpPr/>
          <p:nvPr/>
        </p:nvSpPr>
        <p:spPr>
          <a:xfrm>
            <a:off x="6343757" y="4890429"/>
            <a:ext cx="702074"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solidFill>
                  <a:schemeClr val="accent4"/>
                </a:solidFill>
                <a:latin typeface="Gill Sans"/>
                <a:ea typeface="Gill Sans"/>
                <a:cs typeface="Gill Sans"/>
                <a:sym typeface="Gill Sans"/>
              </a:defRPr>
            </a:lvl1pPr>
          </a:lstStyle>
          <a:p>
            <a:r>
              <a:rPr dirty="0">
                <a:solidFill>
                  <a:schemeClr val="tx1"/>
                </a:solidFill>
              </a:rPr>
              <a:t>SIMILE</a:t>
            </a:r>
          </a:p>
        </p:txBody>
      </p:sp>
    </p:spTree>
    <p:extLst>
      <p:ext uri="{BB962C8B-B14F-4D97-AF65-F5344CB8AC3E}">
        <p14:creationId xmlns:p14="http://schemas.microsoft.com/office/powerpoint/2010/main" val="1817692731"/>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6665" fill="hold"/>
                                        <p:tgtEl>
                                          <p:spTgt spid="7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21"/>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953735"/>
                </a:solidFill>
              </a:rPr>
              <a:t>Future Direction:</a:t>
            </a:r>
            <a:r>
              <a:rPr lang="en-US" dirty="0" smtClean="0"/>
              <a:t/>
            </a:r>
            <a:br>
              <a:rPr lang="en-US" dirty="0" smtClean="0"/>
            </a:br>
            <a:r>
              <a:rPr lang="en-US" dirty="0" smtClean="0"/>
              <a:t>Learning Stable Predictors</a:t>
            </a:r>
            <a:endParaRPr lang="en-US" dirty="0"/>
          </a:p>
        </p:txBody>
      </p:sp>
      <p:sp>
        <p:nvSpPr>
          <p:cNvPr id="3" name="Content Placeholder 2"/>
          <p:cNvSpPr>
            <a:spLocks noGrp="1"/>
          </p:cNvSpPr>
          <p:nvPr>
            <p:ph idx="1"/>
          </p:nvPr>
        </p:nvSpPr>
        <p:spPr/>
        <p:txBody>
          <a:bodyPr/>
          <a:lstStyle/>
          <a:p>
            <a:r>
              <a:rPr lang="en-US" dirty="0" smtClean="0"/>
              <a:t>Smoothness is special case of stability</a:t>
            </a:r>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671791422"/>
              </p:ext>
            </p:extLst>
          </p:nvPr>
        </p:nvGraphicFramePr>
        <p:xfrm>
          <a:off x="2071688" y="3254375"/>
          <a:ext cx="2617787" cy="665163"/>
        </p:xfrm>
        <a:graphic>
          <a:graphicData uri="http://schemas.openxmlformats.org/presentationml/2006/ole">
            <mc:AlternateContent xmlns:mc="http://schemas.openxmlformats.org/markup-compatibility/2006">
              <mc:Choice xmlns:v="urn:schemas-microsoft-com:vml" Requires="v">
                <p:oleObj spid="_x0000_s54992" name="Equation" r:id="rId3" imgW="800100" imgH="203200" progId="Equation.3">
                  <p:embed/>
                </p:oleObj>
              </mc:Choice>
              <mc:Fallback>
                <p:oleObj name="Equation" r:id="rId3" imgW="800100" imgH="203200" progId="Equation.3">
                  <p:embed/>
                  <p:pic>
                    <p:nvPicPr>
                      <p:cNvPr id="0" name=""/>
                      <p:cNvPicPr/>
                      <p:nvPr/>
                    </p:nvPicPr>
                    <p:blipFill>
                      <a:blip r:embed="rId4"/>
                      <a:stretch>
                        <a:fillRect/>
                      </a:stretch>
                    </p:blipFill>
                    <p:spPr>
                      <a:xfrm>
                        <a:off x="2071688" y="3254375"/>
                        <a:ext cx="2617787" cy="665163"/>
                      </a:xfrm>
                      <a:prstGeom prst="rect">
                        <a:avLst/>
                      </a:prstGeom>
                    </p:spPr>
                  </p:pic>
                </p:oleObj>
              </mc:Fallback>
            </mc:AlternateContent>
          </a:graphicData>
        </a:graphic>
      </p:graphicFrame>
      <p:sp>
        <p:nvSpPr>
          <p:cNvPr id="5" name="TextBox 4"/>
          <p:cNvSpPr txBox="1"/>
          <p:nvPr/>
        </p:nvSpPr>
        <p:spPr>
          <a:xfrm>
            <a:off x="1516555" y="4354897"/>
            <a:ext cx="1644726" cy="369332"/>
          </a:xfrm>
          <a:prstGeom prst="rect">
            <a:avLst/>
          </a:prstGeom>
          <a:noFill/>
        </p:spPr>
        <p:txBody>
          <a:bodyPr wrap="none" rtlCol="0">
            <a:spAutoFit/>
          </a:bodyPr>
          <a:lstStyle/>
          <a:p>
            <a:r>
              <a:rPr lang="en-US" dirty="0" smtClean="0"/>
              <a:t>State of System</a:t>
            </a:r>
            <a:endParaRPr lang="en-US" dirty="0"/>
          </a:p>
        </p:txBody>
      </p:sp>
      <p:cxnSp>
        <p:nvCxnSpPr>
          <p:cNvPr id="7" name="Straight Arrow Connector 6"/>
          <p:cNvCxnSpPr>
            <a:stCxn id="5" idx="0"/>
          </p:cNvCxnSpPr>
          <p:nvPr/>
        </p:nvCxnSpPr>
        <p:spPr>
          <a:xfrm flipH="1" flipV="1">
            <a:off x="2205586" y="3852748"/>
            <a:ext cx="133332" cy="5021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37917" y="3852747"/>
            <a:ext cx="580947" cy="502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46783" y="4358776"/>
            <a:ext cx="1484451" cy="369332"/>
          </a:xfrm>
          <a:prstGeom prst="rect">
            <a:avLst/>
          </a:prstGeom>
          <a:noFill/>
        </p:spPr>
        <p:txBody>
          <a:bodyPr wrap="none" rtlCol="0">
            <a:spAutoFit/>
          </a:bodyPr>
          <a:lstStyle/>
          <a:p>
            <a:r>
              <a:rPr lang="en-US" dirty="0" smtClean="0"/>
              <a:t>Control Policy</a:t>
            </a:r>
            <a:endParaRPr lang="en-US" dirty="0"/>
          </a:p>
        </p:txBody>
      </p:sp>
      <p:cxnSp>
        <p:nvCxnSpPr>
          <p:cNvPr id="14" name="Straight Arrow Connector 13"/>
          <p:cNvCxnSpPr/>
          <p:nvPr/>
        </p:nvCxnSpPr>
        <p:spPr>
          <a:xfrm flipH="1" flipV="1">
            <a:off x="4154867" y="3918891"/>
            <a:ext cx="273177" cy="4398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92445" y="2458038"/>
            <a:ext cx="1817850" cy="369332"/>
          </a:xfrm>
          <a:prstGeom prst="rect">
            <a:avLst/>
          </a:prstGeom>
          <a:noFill/>
        </p:spPr>
        <p:txBody>
          <a:bodyPr wrap="none" rtlCol="0">
            <a:spAutoFit/>
          </a:bodyPr>
          <a:lstStyle/>
          <a:p>
            <a:r>
              <a:rPr lang="en-US" dirty="0" smtClean="0"/>
              <a:t>System Dynamics</a:t>
            </a:r>
            <a:endParaRPr lang="en-US" dirty="0"/>
          </a:p>
        </p:txBody>
      </p:sp>
      <p:cxnSp>
        <p:nvCxnSpPr>
          <p:cNvPr id="17" name="Straight Arrow Connector 16"/>
          <p:cNvCxnSpPr/>
          <p:nvPr/>
        </p:nvCxnSpPr>
        <p:spPr>
          <a:xfrm>
            <a:off x="2901370" y="2827370"/>
            <a:ext cx="0" cy="4931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3662616802"/>
              </p:ext>
            </p:extLst>
          </p:nvPr>
        </p:nvGraphicFramePr>
        <p:xfrm>
          <a:off x="3317875" y="5461000"/>
          <a:ext cx="2035175" cy="665163"/>
        </p:xfrm>
        <a:graphic>
          <a:graphicData uri="http://schemas.openxmlformats.org/presentationml/2006/ole">
            <mc:AlternateContent xmlns:mc="http://schemas.openxmlformats.org/markup-compatibility/2006">
              <mc:Choice xmlns:v="urn:schemas-microsoft-com:vml" Requires="v">
                <p:oleObj spid="_x0000_s54993" name="Equation" r:id="rId5" imgW="622300" imgH="203200" progId="Equation.3">
                  <p:embed/>
                </p:oleObj>
              </mc:Choice>
              <mc:Fallback>
                <p:oleObj name="Equation" r:id="rId5" imgW="622300" imgH="203200" progId="Equation.3">
                  <p:embed/>
                  <p:pic>
                    <p:nvPicPr>
                      <p:cNvPr id="0" name=""/>
                      <p:cNvPicPr/>
                      <p:nvPr/>
                    </p:nvPicPr>
                    <p:blipFill>
                      <a:blip r:embed="rId6"/>
                      <a:stretch>
                        <a:fillRect/>
                      </a:stretch>
                    </p:blipFill>
                    <p:spPr>
                      <a:xfrm>
                        <a:off x="3317875" y="5461000"/>
                        <a:ext cx="2035175" cy="665163"/>
                      </a:xfrm>
                      <a:prstGeom prst="rect">
                        <a:avLst/>
                      </a:prstGeom>
                    </p:spPr>
                  </p:pic>
                </p:oleObj>
              </mc:Fallback>
            </mc:AlternateContent>
          </a:graphicData>
        </a:graphic>
      </p:graphicFrame>
      <p:sp>
        <p:nvSpPr>
          <p:cNvPr id="22" name="TextBox 21"/>
          <p:cNvSpPr txBox="1"/>
          <p:nvPr/>
        </p:nvSpPr>
        <p:spPr>
          <a:xfrm>
            <a:off x="1103735" y="5585969"/>
            <a:ext cx="1966516" cy="369332"/>
          </a:xfrm>
          <a:prstGeom prst="rect">
            <a:avLst/>
          </a:prstGeom>
          <a:noFill/>
        </p:spPr>
        <p:txBody>
          <a:bodyPr wrap="none" rtlCol="0">
            <a:spAutoFit/>
          </a:bodyPr>
          <a:lstStyle/>
          <a:p>
            <a:r>
              <a:rPr lang="en-US" dirty="0" smtClean="0"/>
              <a:t>Stability Condition:</a:t>
            </a:r>
            <a:endParaRPr lang="en-US" dirty="0"/>
          </a:p>
        </p:txBody>
      </p:sp>
      <p:sp>
        <p:nvSpPr>
          <p:cNvPr id="23" name="TextBox 22"/>
          <p:cNvSpPr txBox="1"/>
          <p:nvPr/>
        </p:nvSpPr>
        <p:spPr>
          <a:xfrm>
            <a:off x="6153484" y="3211652"/>
            <a:ext cx="2533316" cy="707886"/>
          </a:xfrm>
          <a:prstGeom prst="rect">
            <a:avLst/>
          </a:prstGeom>
          <a:noFill/>
        </p:spPr>
        <p:txBody>
          <a:bodyPr wrap="none" rtlCol="0">
            <a:spAutoFit/>
          </a:bodyPr>
          <a:lstStyle/>
          <a:p>
            <a:r>
              <a:rPr lang="en-US" sz="2000" b="1" dirty="0" smtClean="0">
                <a:solidFill>
                  <a:srgbClr val="800000"/>
                </a:solidFill>
              </a:rPr>
              <a:t>Typically Solved </a:t>
            </a:r>
            <a:r>
              <a:rPr lang="en-US" sz="2000" b="1" dirty="0">
                <a:solidFill>
                  <a:srgbClr val="800000"/>
                </a:solidFill>
              </a:rPr>
              <a:t>U</a:t>
            </a:r>
            <a:r>
              <a:rPr lang="en-US" sz="2000" b="1" dirty="0" smtClean="0">
                <a:solidFill>
                  <a:srgbClr val="800000"/>
                </a:solidFill>
              </a:rPr>
              <a:t>sing</a:t>
            </a:r>
          </a:p>
          <a:p>
            <a:r>
              <a:rPr lang="en-US" sz="2000" b="1" dirty="0" smtClean="0">
                <a:solidFill>
                  <a:srgbClr val="800000"/>
                </a:solidFill>
              </a:rPr>
              <a:t>Optimal Control</a:t>
            </a:r>
          </a:p>
        </p:txBody>
      </p:sp>
      <p:pic>
        <p:nvPicPr>
          <p:cNvPr id="15" name="Picture 14"/>
          <p:cNvPicPr>
            <a:picLocks noChangeAspect="1"/>
          </p:cNvPicPr>
          <p:nvPr/>
        </p:nvPicPr>
        <p:blipFill>
          <a:blip r:embed="rId7"/>
          <a:stretch>
            <a:fillRect/>
          </a:stretch>
        </p:blipFill>
        <p:spPr>
          <a:xfrm>
            <a:off x="6606523" y="4512341"/>
            <a:ext cx="2224232" cy="1442960"/>
          </a:xfrm>
          <a:prstGeom prst="rect">
            <a:avLst/>
          </a:prstGeom>
        </p:spPr>
      </p:pic>
      <p:sp>
        <p:nvSpPr>
          <p:cNvPr id="6" name="TextBox 5"/>
          <p:cNvSpPr txBox="1"/>
          <p:nvPr/>
        </p:nvSpPr>
        <p:spPr>
          <a:xfrm>
            <a:off x="6644152" y="5954765"/>
            <a:ext cx="2142584" cy="400110"/>
          </a:xfrm>
          <a:prstGeom prst="rect">
            <a:avLst/>
          </a:prstGeom>
          <a:noFill/>
        </p:spPr>
        <p:txBody>
          <a:bodyPr wrap="none" rtlCol="0">
            <a:spAutoFit/>
          </a:bodyPr>
          <a:lstStyle/>
          <a:p>
            <a:r>
              <a:rPr lang="en-US" sz="2000" dirty="0" smtClean="0"/>
              <a:t>Smart Grid Control</a:t>
            </a:r>
            <a:endParaRPr lang="en-US" sz="2000" dirty="0"/>
          </a:p>
        </p:txBody>
      </p:sp>
    </p:spTree>
    <p:extLst>
      <p:ext uri="{BB962C8B-B14F-4D97-AF65-F5344CB8AC3E}">
        <p14:creationId xmlns:p14="http://schemas.microsoft.com/office/powerpoint/2010/main" val="17926424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Summary: </a:t>
            </a:r>
            <a:r>
              <a:rPr lang="en-US" dirty="0" smtClean="0"/>
              <a:t>Learning to Optimize</a:t>
            </a:r>
            <a:endParaRPr lang="en-US" dirty="0"/>
          </a:p>
        </p:txBody>
      </p:sp>
      <p:sp>
        <p:nvSpPr>
          <p:cNvPr id="3" name="Content Placeholder 2"/>
          <p:cNvSpPr>
            <a:spLocks noGrp="1"/>
          </p:cNvSpPr>
          <p:nvPr>
            <p:ph idx="1"/>
          </p:nvPr>
        </p:nvSpPr>
        <p:spPr>
          <a:xfrm>
            <a:off x="457200" y="1521800"/>
            <a:ext cx="8229600" cy="4844242"/>
          </a:xfrm>
        </p:spPr>
        <p:txBody>
          <a:bodyPr>
            <a:normAutofit/>
          </a:bodyPr>
          <a:lstStyle/>
          <a:p>
            <a:r>
              <a:rPr lang="en-US" b="1" dirty="0" smtClean="0"/>
              <a:t>Learning Reduction for Structured Prediction</a:t>
            </a:r>
          </a:p>
          <a:p>
            <a:pPr lvl="1"/>
            <a:r>
              <a:rPr lang="en-US" sz="2400" dirty="0" smtClean="0"/>
              <a:t>Consistency </a:t>
            </a:r>
            <a:r>
              <a:rPr lang="en-US" sz="2400" dirty="0" smtClean="0"/>
              <a:t>guarantees </a:t>
            </a:r>
            <a:endParaRPr lang="en-US" sz="2400" dirty="0" smtClean="0"/>
          </a:p>
          <a:p>
            <a:pPr lvl="1"/>
            <a:r>
              <a:rPr lang="en-US" sz="2400" dirty="0" smtClean="0"/>
              <a:t>Any </a:t>
            </a:r>
            <a:r>
              <a:rPr lang="en-US" sz="2400" dirty="0" smtClean="0"/>
              <a:t>supervised learning </a:t>
            </a:r>
            <a:r>
              <a:rPr lang="en-US" sz="2400" dirty="0" smtClean="0"/>
              <a:t>approach</a:t>
            </a:r>
          </a:p>
          <a:p>
            <a:pPr lvl="1"/>
            <a:r>
              <a:rPr lang="en-US" sz="2400" dirty="0" smtClean="0"/>
              <a:t>Basic framework too generic &amp; inefficient</a:t>
            </a:r>
            <a:endParaRPr lang="en-US" sz="2400" dirty="0" smtClean="0"/>
          </a:p>
          <a:p>
            <a:r>
              <a:rPr lang="en-US" b="1" dirty="0" smtClean="0"/>
              <a:t>Contextual </a:t>
            </a:r>
            <a:r>
              <a:rPr lang="en-US" b="1" dirty="0" err="1" smtClean="0"/>
              <a:t>Submodular</a:t>
            </a:r>
            <a:r>
              <a:rPr lang="en-US" b="1" dirty="0" smtClean="0"/>
              <a:t> Optimization</a:t>
            </a:r>
          </a:p>
          <a:p>
            <a:pPr lvl="1"/>
            <a:r>
              <a:rPr lang="en-US" sz="2400" dirty="0" smtClean="0"/>
              <a:t>Mimic </a:t>
            </a:r>
            <a:r>
              <a:rPr lang="en-US" sz="2400" dirty="0"/>
              <a:t>g</a:t>
            </a:r>
            <a:r>
              <a:rPr lang="en-US" sz="2400" dirty="0" smtClean="0"/>
              <a:t>reedy algorithm</a:t>
            </a:r>
          </a:p>
          <a:p>
            <a:pPr lvl="1"/>
            <a:r>
              <a:rPr lang="en-US" sz="2400" dirty="0" smtClean="0"/>
              <a:t>Theoretical results for non-additive loss function</a:t>
            </a:r>
          </a:p>
          <a:p>
            <a:r>
              <a:rPr lang="en-US" b="1" dirty="0" smtClean="0"/>
              <a:t>Smooth Online Sequence Prediction</a:t>
            </a:r>
          </a:p>
          <a:p>
            <a:pPr lvl="1"/>
            <a:r>
              <a:rPr lang="en-US" sz="2400" dirty="0" smtClean="0"/>
              <a:t>New policy class to ensure smoothness</a:t>
            </a:r>
          </a:p>
          <a:p>
            <a:pPr lvl="1"/>
            <a:r>
              <a:rPr lang="en-US" sz="2400" dirty="0" smtClean="0"/>
              <a:t>Much faster </a:t>
            </a:r>
            <a:r>
              <a:rPr lang="en-US" sz="2400" dirty="0" smtClean="0"/>
              <a:t>convergence</a:t>
            </a:r>
            <a:endParaRPr lang="en-US" dirty="0" smtClean="0"/>
          </a:p>
        </p:txBody>
      </p:sp>
    </p:spTree>
    <p:extLst>
      <p:ext uri="{BB962C8B-B14F-4D97-AF65-F5344CB8AC3E}">
        <p14:creationId xmlns:p14="http://schemas.microsoft.com/office/powerpoint/2010/main" val="2664373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Everything Together</a:t>
            </a:r>
            <a:endParaRPr lang="en-US" dirty="0"/>
          </a:p>
        </p:txBody>
      </p:sp>
      <p:pic>
        <p:nvPicPr>
          <p:cNvPr id="4" name="Picture 2" descr="C:\Documents and Settings\yyue\Desktop\02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354" y="3098777"/>
            <a:ext cx="1497372" cy="159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07197" y="1876125"/>
            <a:ext cx="2283255" cy="10768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Deep Learning</a:t>
            </a:r>
            <a:endParaRPr lang="en-US" dirty="0"/>
          </a:p>
        </p:txBody>
      </p:sp>
      <p:sp>
        <p:nvSpPr>
          <p:cNvPr id="7" name="Rectangle 6"/>
          <p:cNvSpPr/>
          <p:nvPr/>
        </p:nvSpPr>
        <p:spPr>
          <a:xfrm>
            <a:off x="1207197" y="3347650"/>
            <a:ext cx="2283255" cy="112549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Model-Based Controller</a:t>
            </a:r>
            <a:endParaRPr lang="en-US" dirty="0"/>
          </a:p>
        </p:txBody>
      </p:sp>
      <p:sp>
        <p:nvSpPr>
          <p:cNvPr id="8" name="Rectangle 7"/>
          <p:cNvSpPr/>
          <p:nvPr/>
        </p:nvSpPr>
        <p:spPr>
          <a:xfrm>
            <a:off x="1207197" y="4830642"/>
            <a:ext cx="2283255" cy="98540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Simulation Oracle</a:t>
            </a:r>
          </a:p>
        </p:txBody>
      </p:sp>
      <p:cxnSp>
        <p:nvCxnSpPr>
          <p:cNvPr id="10" name="Straight Arrow Connector 9"/>
          <p:cNvCxnSpPr/>
          <p:nvPr/>
        </p:nvCxnSpPr>
        <p:spPr>
          <a:xfrm>
            <a:off x="3654560" y="2674975"/>
            <a:ext cx="634988" cy="57417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a:endCxn id="4" idx="1"/>
          </p:cNvCxnSpPr>
          <p:nvPr/>
        </p:nvCxnSpPr>
        <p:spPr>
          <a:xfrm>
            <a:off x="3654560" y="3898712"/>
            <a:ext cx="723794"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V="1">
            <a:off x="3654560" y="4678382"/>
            <a:ext cx="723794" cy="658057"/>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8" name="Cloud 17"/>
          <p:cNvSpPr/>
          <p:nvPr/>
        </p:nvSpPr>
        <p:spPr>
          <a:xfrm>
            <a:off x="5875726" y="1876125"/>
            <a:ext cx="2404849" cy="1222652"/>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Initial Training Data</a:t>
            </a:r>
            <a:endParaRPr lang="en-US" dirty="0"/>
          </a:p>
        </p:txBody>
      </p:sp>
      <p:cxnSp>
        <p:nvCxnSpPr>
          <p:cNvPr id="20" name="Straight Arrow Connector 19"/>
          <p:cNvCxnSpPr/>
          <p:nvPr/>
        </p:nvCxnSpPr>
        <p:spPr>
          <a:xfrm flipH="1">
            <a:off x="5546015" y="2956922"/>
            <a:ext cx="506639" cy="3907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1" name="Picture 20"/>
          <p:cNvPicPr>
            <a:picLocks noChangeAspect="1"/>
          </p:cNvPicPr>
          <p:nvPr/>
        </p:nvPicPr>
        <p:blipFill>
          <a:blip r:embed="rId3"/>
          <a:stretch>
            <a:fillRect/>
          </a:stretch>
        </p:blipFill>
        <p:spPr>
          <a:xfrm>
            <a:off x="5673070" y="3947629"/>
            <a:ext cx="1266158" cy="1266158"/>
          </a:xfrm>
          <a:prstGeom prst="rect">
            <a:avLst/>
          </a:prstGeom>
        </p:spPr>
      </p:pic>
      <p:sp>
        <p:nvSpPr>
          <p:cNvPr id="22" name="TextBox 21"/>
          <p:cNvSpPr txBox="1"/>
          <p:nvPr/>
        </p:nvSpPr>
        <p:spPr>
          <a:xfrm>
            <a:off x="5056011" y="5154324"/>
            <a:ext cx="3518912" cy="1323439"/>
          </a:xfrm>
          <a:prstGeom prst="rect">
            <a:avLst/>
          </a:prstGeom>
          <a:noFill/>
        </p:spPr>
        <p:txBody>
          <a:bodyPr wrap="none" rtlCol="0">
            <a:spAutoFit/>
          </a:bodyPr>
          <a:lstStyle/>
          <a:p>
            <a:r>
              <a:rPr lang="en-US" sz="2000" dirty="0" smtClean="0"/>
              <a:t>Train Predictor</a:t>
            </a:r>
          </a:p>
          <a:p>
            <a:r>
              <a:rPr lang="en-US" sz="2000" dirty="0" smtClean="0"/>
              <a:t>Consult Model-Based Controller</a:t>
            </a:r>
          </a:p>
          <a:p>
            <a:r>
              <a:rPr lang="en-US" sz="2000"/>
              <a:t>Query </a:t>
            </a:r>
            <a:r>
              <a:rPr lang="en-US" sz="2000" smtClean="0"/>
              <a:t>Simulator</a:t>
            </a:r>
            <a:endParaRPr lang="en-US" sz="2000" dirty="0" smtClean="0"/>
          </a:p>
          <a:p>
            <a:r>
              <a:rPr lang="en-US" sz="2000" dirty="0" smtClean="0"/>
              <a:t>Collect More Data</a:t>
            </a:r>
            <a:endParaRPr lang="en-US" sz="2000" dirty="0"/>
          </a:p>
        </p:txBody>
      </p:sp>
    </p:spTree>
    <p:extLst>
      <p:ext uri="{BB962C8B-B14F-4D97-AF65-F5344CB8AC3E}">
        <p14:creationId xmlns:p14="http://schemas.microsoft.com/office/powerpoint/2010/main" val="3865241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5263"/>
            <a:ext cx="8229600" cy="1143000"/>
          </a:xfrm>
        </p:spPr>
        <p:txBody>
          <a:bodyPr/>
          <a:lstStyle/>
          <a:p>
            <a:r>
              <a:rPr lang="en-US" dirty="0" smtClean="0"/>
              <a:t>Extra Slides</a:t>
            </a:r>
            <a:endParaRPr lang="en-US" dirty="0"/>
          </a:p>
        </p:txBody>
      </p:sp>
    </p:spTree>
    <p:extLst>
      <p:ext uri="{BB962C8B-B14F-4D97-AF65-F5344CB8AC3E}">
        <p14:creationId xmlns:p14="http://schemas.microsoft.com/office/powerpoint/2010/main" val="3628804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p:cNvSpPr>
            <a:spLocks noGrp="1"/>
          </p:cNvSpPr>
          <p:nvPr>
            <p:ph type="title"/>
          </p:nvPr>
        </p:nvSpPr>
        <p:spPr/>
        <p:txBody>
          <a:bodyPr/>
          <a:lstStyle/>
          <a:p>
            <a:r>
              <a:rPr lang="en-US" dirty="0" smtClean="0">
                <a:latin typeface="Arial" charset="0"/>
              </a:rPr>
              <a:t>Generalizing to Other Structures</a:t>
            </a:r>
            <a:endParaRPr lang="en-US" dirty="0">
              <a:latin typeface="Arial" charset="0"/>
            </a:endParaRPr>
          </a:p>
        </p:txBody>
      </p:sp>
      <p:sp>
        <p:nvSpPr>
          <p:cNvPr id="3079" name="Content Placeholder 2"/>
          <p:cNvSpPr>
            <a:spLocks noGrp="1"/>
          </p:cNvSpPr>
          <p:nvPr>
            <p:ph idx="1"/>
          </p:nvPr>
        </p:nvSpPr>
        <p:spPr/>
        <p:txBody>
          <a:bodyPr/>
          <a:lstStyle/>
          <a:p>
            <a:r>
              <a:rPr lang="en-US" dirty="0">
                <a:latin typeface="Arial" charset="0"/>
              </a:rPr>
              <a:t>From last slide:</a:t>
            </a:r>
          </a:p>
          <a:p>
            <a:endParaRPr lang="en-US" dirty="0">
              <a:latin typeface="Arial" charset="0"/>
            </a:endParaRPr>
          </a:p>
          <a:p>
            <a:pPr>
              <a:buFontTx/>
              <a:buNone/>
            </a:pPr>
            <a:endParaRPr lang="en-US" dirty="0">
              <a:latin typeface="Arial" charset="0"/>
            </a:endParaRPr>
          </a:p>
          <a:p>
            <a:r>
              <a:rPr lang="en-US" dirty="0" smtClean="0">
                <a:latin typeface="Arial" charset="0"/>
              </a:rPr>
              <a:t>General Formulation:</a:t>
            </a:r>
            <a:endParaRPr lang="en-US" dirty="0">
              <a:latin typeface="Arial" charset="0"/>
            </a:endParaRPr>
          </a:p>
          <a:p>
            <a:endParaRPr lang="en-US" dirty="0">
              <a:latin typeface="Arial" charset="0"/>
            </a:endParaRPr>
          </a:p>
          <a:p>
            <a:endParaRPr lang="en-US" sz="1600" dirty="0">
              <a:latin typeface="Arial" charset="0"/>
            </a:endParaRPr>
          </a:p>
        </p:txBody>
      </p:sp>
      <p:graphicFrame>
        <p:nvGraphicFramePr>
          <p:cNvPr id="3074" name="Object 4"/>
          <p:cNvGraphicFramePr>
            <a:graphicFrameLocks noChangeAspect="1"/>
          </p:cNvGraphicFramePr>
          <p:nvPr>
            <p:extLst>
              <p:ext uri="{D42A27DB-BD31-4B8C-83A1-F6EECF244321}">
                <p14:modId xmlns:p14="http://schemas.microsoft.com/office/powerpoint/2010/main" val="2001655910"/>
              </p:ext>
            </p:extLst>
          </p:nvPr>
        </p:nvGraphicFramePr>
        <p:xfrm>
          <a:off x="1257011" y="2178050"/>
          <a:ext cx="5487987" cy="936625"/>
        </p:xfrm>
        <a:graphic>
          <a:graphicData uri="http://schemas.openxmlformats.org/presentationml/2006/ole">
            <mc:AlternateContent xmlns:mc="http://schemas.openxmlformats.org/markup-compatibility/2006">
              <mc:Choice xmlns:v="urn:schemas-microsoft-com:vml" Requires="v">
                <p:oleObj spid="_x0000_s74789" name="Equation" r:id="rId3" imgW="2159000" imgH="368300" progId="Equation.3">
                  <p:embed/>
                </p:oleObj>
              </mc:Choice>
              <mc:Fallback>
                <p:oleObj name="Equation" r:id="rId3" imgW="2159000" imgH="368300" progId="Equation.3">
                  <p:embed/>
                  <p:pic>
                    <p:nvPicPr>
                      <p:cNvPr id="0" name=""/>
                      <p:cNvPicPr>
                        <a:picLocks noChangeAspect="1" noChangeArrowheads="1"/>
                      </p:cNvPicPr>
                      <p:nvPr/>
                    </p:nvPicPr>
                    <p:blipFill>
                      <a:blip r:embed="rId4"/>
                      <a:srcRect/>
                      <a:stretch>
                        <a:fillRect/>
                      </a:stretch>
                    </p:blipFill>
                    <p:spPr bwMode="auto">
                      <a:xfrm>
                        <a:off x="1257011" y="2178050"/>
                        <a:ext cx="5487987"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075" name="Object 5"/>
          <p:cNvGraphicFramePr>
            <a:graphicFrameLocks noChangeAspect="1"/>
          </p:cNvGraphicFramePr>
          <p:nvPr>
            <p:extLst>
              <p:ext uri="{D42A27DB-BD31-4B8C-83A1-F6EECF244321}">
                <p14:modId xmlns:p14="http://schemas.microsoft.com/office/powerpoint/2010/main" val="1329225342"/>
              </p:ext>
            </p:extLst>
          </p:nvPr>
        </p:nvGraphicFramePr>
        <p:xfrm>
          <a:off x="1175081" y="4234173"/>
          <a:ext cx="3959225" cy="965200"/>
        </p:xfrm>
        <a:graphic>
          <a:graphicData uri="http://schemas.openxmlformats.org/presentationml/2006/ole">
            <mc:AlternateContent xmlns:mc="http://schemas.openxmlformats.org/markup-compatibility/2006">
              <mc:Choice xmlns:v="urn:schemas-microsoft-com:vml" Requires="v">
                <p:oleObj spid="_x0000_s74790" name="Equation" r:id="rId5" imgW="1511300" imgH="368300" progId="Equation.3">
                  <p:embed/>
                </p:oleObj>
              </mc:Choice>
              <mc:Fallback>
                <p:oleObj name="Equation" r:id="rId5" imgW="1511300" imgH="368300" progId="Equation.3">
                  <p:embed/>
                  <p:pic>
                    <p:nvPicPr>
                      <p:cNvPr id="0" name=""/>
                      <p:cNvPicPr>
                        <a:picLocks noChangeAspect="1" noChangeArrowheads="1"/>
                      </p:cNvPicPr>
                      <p:nvPr/>
                    </p:nvPicPr>
                    <p:blipFill>
                      <a:blip r:embed="rId6"/>
                      <a:srcRect/>
                      <a:stretch>
                        <a:fillRect/>
                      </a:stretch>
                    </p:blipFill>
                    <p:spPr bwMode="auto">
                      <a:xfrm>
                        <a:off x="1175081" y="4234173"/>
                        <a:ext cx="3959225"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076" name="Object 6"/>
          <p:cNvGraphicFramePr>
            <a:graphicFrameLocks noChangeAspect="1"/>
          </p:cNvGraphicFramePr>
          <p:nvPr>
            <p:extLst>
              <p:ext uri="{D42A27DB-BD31-4B8C-83A1-F6EECF244321}">
                <p14:modId xmlns:p14="http://schemas.microsoft.com/office/powerpoint/2010/main" val="546532628"/>
              </p:ext>
            </p:extLst>
          </p:nvPr>
        </p:nvGraphicFramePr>
        <p:xfrm>
          <a:off x="1257011" y="5240338"/>
          <a:ext cx="4325938" cy="839787"/>
        </p:xfrm>
        <a:graphic>
          <a:graphicData uri="http://schemas.openxmlformats.org/presentationml/2006/ole">
            <mc:AlternateContent xmlns:mc="http://schemas.openxmlformats.org/markup-compatibility/2006">
              <mc:Choice xmlns:v="urn:schemas-microsoft-com:vml" Requires="v">
                <p:oleObj spid="_x0000_s74791" name="Equation" r:id="rId7" imgW="1701800" imgH="330200" progId="Equation.3">
                  <p:embed/>
                </p:oleObj>
              </mc:Choice>
              <mc:Fallback>
                <p:oleObj name="Equation" r:id="rId7" imgW="1701800" imgH="330200" progId="Equation.3">
                  <p:embed/>
                  <p:pic>
                    <p:nvPicPr>
                      <p:cNvPr id="0" name=""/>
                      <p:cNvPicPr>
                        <a:picLocks noChangeAspect="1" noChangeArrowheads="1"/>
                      </p:cNvPicPr>
                      <p:nvPr/>
                    </p:nvPicPr>
                    <p:blipFill>
                      <a:blip r:embed="rId8"/>
                      <a:srcRect/>
                      <a:stretch>
                        <a:fillRect/>
                      </a:stretch>
                    </p:blipFill>
                    <p:spPr bwMode="auto">
                      <a:xfrm>
                        <a:off x="1257011" y="5240338"/>
                        <a:ext cx="4325938"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Rectangle 2"/>
          <p:cNvSpPr/>
          <p:nvPr/>
        </p:nvSpPr>
        <p:spPr>
          <a:xfrm>
            <a:off x="5431177" y="4728417"/>
            <a:ext cx="3459202" cy="1631216"/>
          </a:xfrm>
          <a:prstGeom prst="rect">
            <a:avLst/>
          </a:prstGeom>
        </p:spPr>
        <p:txBody>
          <a:bodyPr wrap="square">
            <a:spAutoFit/>
          </a:bodyPr>
          <a:lstStyle/>
          <a:p>
            <a:pPr marL="800100" lvl="1" indent="-342900">
              <a:buFont typeface="Arial"/>
              <a:buChar char="•"/>
            </a:pPr>
            <a:r>
              <a:rPr lang="en-US" sz="2000" dirty="0">
                <a:latin typeface="Arial" charset="0"/>
              </a:rPr>
              <a:t>Viterbi </a:t>
            </a:r>
            <a:endParaRPr lang="en-US" sz="2000" dirty="0" smtClean="0">
              <a:latin typeface="Arial" charset="0"/>
            </a:endParaRPr>
          </a:p>
          <a:p>
            <a:pPr marL="800100" lvl="1" indent="-342900">
              <a:buFont typeface="Arial"/>
              <a:buChar char="•"/>
            </a:pPr>
            <a:r>
              <a:rPr lang="en-US" sz="2000" dirty="0" smtClean="0">
                <a:latin typeface="Arial" charset="0"/>
              </a:rPr>
              <a:t>CKY Parsing</a:t>
            </a:r>
          </a:p>
          <a:p>
            <a:pPr marL="800100" lvl="1" indent="-342900">
              <a:buFont typeface="Arial"/>
              <a:buChar char="•"/>
            </a:pPr>
            <a:r>
              <a:rPr lang="en-US" sz="2000" dirty="0">
                <a:latin typeface="Arial" charset="0"/>
              </a:rPr>
              <a:t>Sorting </a:t>
            </a:r>
            <a:endParaRPr lang="en-US" sz="2000" dirty="0" smtClean="0">
              <a:latin typeface="Arial" charset="0"/>
            </a:endParaRPr>
          </a:p>
          <a:p>
            <a:pPr marL="800100" lvl="1" indent="-342900">
              <a:buFont typeface="Arial"/>
              <a:buChar char="•"/>
            </a:pPr>
            <a:r>
              <a:rPr lang="en-US" sz="2000" dirty="0" smtClean="0">
                <a:latin typeface="Arial" charset="0"/>
              </a:rPr>
              <a:t>Belief </a:t>
            </a:r>
            <a:r>
              <a:rPr lang="en-US" sz="2000" dirty="0">
                <a:latin typeface="Arial" charset="0"/>
              </a:rPr>
              <a:t>Propagation </a:t>
            </a:r>
            <a:endParaRPr lang="en-US" sz="2000" dirty="0" smtClean="0">
              <a:latin typeface="Arial" charset="0"/>
            </a:endParaRPr>
          </a:p>
          <a:p>
            <a:pPr marL="800100" lvl="1" indent="-342900">
              <a:buFont typeface="Arial"/>
              <a:buChar char="•"/>
            </a:pPr>
            <a:r>
              <a:rPr lang="en-US" sz="2000" dirty="0" smtClean="0">
                <a:latin typeface="Arial" charset="0"/>
              </a:rPr>
              <a:t>Integer Programming</a:t>
            </a:r>
          </a:p>
        </p:txBody>
      </p:sp>
      <p:sp>
        <p:nvSpPr>
          <p:cNvPr id="4" name="Left Brace 3"/>
          <p:cNvSpPr/>
          <p:nvPr/>
        </p:nvSpPr>
        <p:spPr>
          <a:xfrm>
            <a:off x="5663321" y="4816275"/>
            <a:ext cx="215669" cy="1493605"/>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79592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Setting</a:t>
            </a:r>
            <a:endParaRPr lang="en-US" dirty="0"/>
          </a:p>
        </p:txBody>
      </p:sp>
      <p:sp>
        <p:nvSpPr>
          <p:cNvPr id="3" name="Content Placeholder 2"/>
          <p:cNvSpPr>
            <a:spLocks noGrp="1"/>
          </p:cNvSpPr>
          <p:nvPr>
            <p:ph idx="1"/>
          </p:nvPr>
        </p:nvSpPr>
        <p:spPr>
          <a:xfrm>
            <a:off x="457200" y="1600200"/>
            <a:ext cx="8229600" cy="4749092"/>
          </a:xfrm>
        </p:spPr>
        <p:txBody>
          <a:bodyPr>
            <a:normAutofit/>
          </a:bodyPr>
          <a:lstStyle/>
          <a:p>
            <a:endParaRPr lang="en-US" dirty="0" smtClean="0"/>
          </a:p>
          <a:p>
            <a:endParaRPr lang="en-US" dirty="0"/>
          </a:p>
          <a:p>
            <a:endParaRPr lang="en-US" dirty="0" smtClean="0"/>
          </a:p>
          <a:p>
            <a:r>
              <a:rPr lang="en-US" dirty="0" smtClean="0"/>
              <a:t>Generalization of Conventional Settings</a:t>
            </a:r>
          </a:p>
          <a:p>
            <a:pPr lvl="1"/>
            <a:r>
              <a:rPr lang="en-US" dirty="0" smtClean="0"/>
              <a:t>Hinge loss = Structural SVMs</a:t>
            </a:r>
          </a:p>
          <a:p>
            <a:pPr lvl="1"/>
            <a:r>
              <a:rPr lang="en-US" dirty="0" smtClean="0"/>
              <a:t>Log-loss = Conditional Random Fields</a:t>
            </a:r>
          </a:p>
          <a:p>
            <a:pPr lvl="1"/>
            <a:r>
              <a:rPr lang="en-US" dirty="0" smtClean="0"/>
              <a:t>Gradient Descent, Cutting Plane, </a:t>
            </a:r>
            <a:r>
              <a:rPr lang="en-US" dirty="0" err="1" smtClean="0"/>
              <a:t>etc</a:t>
            </a:r>
            <a:r>
              <a:rPr lang="is-IS" dirty="0" smtClean="0"/>
              <a:t>…</a:t>
            </a:r>
          </a:p>
          <a:p>
            <a:r>
              <a:rPr lang="is-IS" b="1" dirty="0" smtClean="0"/>
              <a:t>Requires running inference during training</a:t>
            </a:r>
            <a:endParaRPr lang="en-US" b="1"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173545688"/>
              </p:ext>
            </p:extLst>
          </p:nvPr>
        </p:nvGraphicFramePr>
        <p:xfrm>
          <a:off x="958780" y="1609725"/>
          <a:ext cx="4021138" cy="946150"/>
        </p:xfrm>
        <a:graphic>
          <a:graphicData uri="http://schemas.openxmlformats.org/presentationml/2006/ole">
            <mc:AlternateContent xmlns:mc="http://schemas.openxmlformats.org/markup-compatibility/2006">
              <mc:Choice xmlns:v="urn:schemas-microsoft-com:vml" Requires="v">
                <p:oleObj spid="_x0000_s75801" name="Equation" r:id="rId3" imgW="1943100" imgH="457200" progId="Equation.3">
                  <p:embed/>
                </p:oleObj>
              </mc:Choice>
              <mc:Fallback>
                <p:oleObj name="Equation" r:id="rId3" imgW="1943100" imgH="457200" progId="Equation.3">
                  <p:embed/>
                  <p:pic>
                    <p:nvPicPr>
                      <p:cNvPr id="0" name=""/>
                      <p:cNvPicPr/>
                      <p:nvPr/>
                    </p:nvPicPr>
                    <p:blipFill>
                      <a:blip r:embed="rId4"/>
                      <a:stretch>
                        <a:fillRect/>
                      </a:stretch>
                    </p:blipFill>
                    <p:spPr>
                      <a:xfrm>
                        <a:off x="958780" y="1609725"/>
                        <a:ext cx="4021138" cy="9461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88980838"/>
              </p:ext>
            </p:extLst>
          </p:nvPr>
        </p:nvGraphicFramePr>
        <p:xfrm>
          <a:off x="5753004" y="1851893"/>
          <a:ext cx="2771399" cy="627487"/>
        </p:xfrm>
        <a:graphic>
          <a:graphicData uri="http://schemas.openxmlformats.org/presentationml/2006/ole">
            <mc:AlternateContent xmlns:mc="http://schemas.openxmlformats.org/markup-compatibility/2006">
              <mc:Choice xmlns:v="urn:schemas-microsoft-com:vml" Requires="v">
                <p:oleObj spid="_x0000_s75802" name="Equation" r:id="rId5" imgW="1346200" imgH="304800" progId="Equation.3">
                  <p:embed/>
                </p:oleObj>
              </mc:Choice>
              <mc:Fallback>
                <p:oleObj name="Equation" r:id="rId5" imgW="1346200" imgH="304800" progId="Equation.3">
                  <p:embed/>
                  <p:pic>
                    <p:nvPicPr>
                      <p:cNvPr id="0" name=""/>
                      <p:cNvPicPr/>
                      <p:nvPr/>
                    </p:nvPicPr>
                    <p:blipFill>
                      <a:blip r:embed="rId6"/>
                      <a:stretch>
                        <a:fillRect/>
                      </a:stretch>
                    </p:blipFill>
                    <p:spPr>
                      <a:xfrm>
                        <a:off x="5753004" y="1851893"/>
                        <a:ext cx="2771399" cy="627487"/>
                      </a:xfrm>
                      <a:prstGeom prst="rect">
                        <a:avLst/>
                      </a:prstGeom>
                    </p:spPr>
                  </p:pic>
                </p:oleObj>
              </mc:Fallback>
            </mc:AlternateContent>
          </a:graphicData>
        </a:graphic>
      </p:graphicFrame>
      <p:sp>
        <p:nvSpPr>
          <p:cNvPr id="6" name="TextBox 5"/>
          <p:cNvSpPr txBox="1"/>
          <p:nvPr/>
        </p:nvSpPr>
        <p:spPr>
          <a:xfrm>
            <a:off x="780268" y="2676251"/>
            <a:ext cx="1715409" cy="400110"/>
          </a:xfrm>
          <a:prstGeom prst="rect">
            <a:avLst/>
          </a:prstGeom>
          <a:noFill/>
        </p:spPr>
        <p:txBody>
          <a:bodyPr wrap="none" rtlCol="0">
            <a:spAutoFit/>
          </a:bodyPr>
          <a:lstStyle/>
          <a:p>
            <a:r>
              <a:rPr lang="en-US" sz="2000" b="1" dirty="0" smtClean="0">
                <a:solidFill>
                  <a:srgbClr val="953735"/>
                </a:solidFill>
              </a:rPr>
              <a:t>Regularization</a:t>
            </a:r>
            <a:endParaRPr lang="en-US" sz="2000" b="1" dirty="0">
              <a:solidFill>
                <a:srgbClr val="953735"/>
              </a:solidFill>
            </a:endParaRPr>
          </a:p>
        </p:txBody>
      </p:sp>
      <p:sp>
        <p:nvSpPr>
          <p:cNvPr id="7" name="TextBox 6"/>
          <p:cNvSpPr txBox="1"/>
          <p:nvPr/>
        </p:nvSpPr>
        <p:spPr>
          <a:xfrm>
            <a:off x="3426652" y="2689794"/>
            <a:ext cx="1619604" cy="400110"/>
          </a:xfrm>
          <a:prstGeom prst="rect">
            <a:avLst/>
          </a:prstGeom>
          <a:noFill/>
        </p:spPr>
        <p:txBody>
          <a:bodyPr wrap="none" rtlCol="0">
            <a:spAutoFit/>
          </a:bodyPr>
          <a:lstStyle/>
          <a:p>
            <a:r>
              <a:rPr lang="en-US" sz="2000" b="1" dirty="0" smtClean="0">
                <a:solidFill>
                  <a:srgbClr val="953735"/>
                </a:solidFill>
              </a:rPr>
              <a:t>Loss Function</a:t>
            </a:r>
            <a:endParaRPr lang="en-US" sz="2000" b="1" dirty="0">
              <a:solidFill>
                <a:srgbClr val="953735"/>
              </a:solidFill>
            </a:endParaRPr>
          </a:p>
        </p:txBody>
      </p:sp>
      <p:cxnSp>
        <p:nvCxnSpPr>
          <p:cNvPr id="9" name="Straight Arrow Connector 8"/>
          <p:cNvCxnSpPr/>
          <p:nvPr/>
        </p:nvCxnSpPr>
        <p:spPr>
          <a:xfrm flipH="1" flipV="1">
            <a:off x="4176993" y="2310224"/>
            <a:ext cx="183607" cy="36602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050280" y="2339663"/>
            <a:ext cx="353594" cy="366026"/>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932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Structured Output Spaces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Input: x</a:t>
            </a:r>
          </a:p>
          <a:p>
            <a:r>
              <a:rPr lang="en-US" dirty="0" smtClean="0"/>
              <a:t>Predict: y    Y(x)</a:t>
            </a:r>
          </a:p>
          <a:p>
            <a:endParaRPr lang="en-US" sz="2000" dirty="0" smtClean="0"/>
          </a:p>
          <a:p>
            <a:r>
              <a:rPr lang="en-US" dirty="0" smtClean="0"/>
              <a:t>Quality determined by utility function</a:t>
            </a:r>
          </a:p>
          <a:p>
            <a:endParaRPr lang="en-US" sz="2000" dirty="0"/>
          </a:p>
          <a:p>
            <a:r>
              <a:rPr lang="en-US" b="1" dirty="0" smtClean="0"/>
              <a:t>Conventional Approach:</a:t>
            </a:r>
          </a:p>
          <a:p>
            <a:pPr lvl="1"/>
            <a:r>
              <a:rPr lang="en-US" dirty="0" smtClean="0"/>
              <a:t>Train: learn model U(</a:t>
            </a:r>
            <a:r>
              <a:rPr lang="en-US" dirty="0" err="1" smtClean="0"/>
              <a:t>x,y</a:t>
            </a:r>
            <a:r>
              <a:rPr lang="en-US" dirty="0" smtClean="0"/>
              <a:t>) of utility</a:t>
            </a:r>
          </a:p>
          <a:p>
            <a:pPr lvl="1"/>
            <a:endParaRPr lang="en-US" sz="200" dirty="0" smtClean="0"/>
          </a:p>
          <a:p>
            <a:pPr lvl="1"/>
            <a:r>
              <a:rPr lang="en-US" dirty="0" smtClean="0"/>
              <a:t>Test: predict via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52273865"/>
              </p:ext>
            </p:extLst>
          </p:nvPr>
        </p:nvGraphicFramePr>
        <p:xfrm>
          <a:off x="2457926" y="2382109"/>
          <a:ext cx="302742" cy="302742"/>
        </p:xfrm>
        <a:graphic>
          <a:graphicData uri="http://schemas.openxmlformats.org/presentationml/2006/ole">
            <mc:AlternateContent xmlns:mc="http://schemas.openxmlformats.org/markup-compatibility/2006">
              <mc:Choice xmlns:v="urn:schemas-microsoft-com:vml" Requires="v">
                <p:oleObj spid="_x0000_s58033" name="Equation" r:id="rId3" imgW="152400" imgH="152400" progId="Equation.3">
                  <p:embed/>
                </p:oleObj>
              </mc:Choice>
              <mc:Fallback>
                <p:oleObj name="Equation" r:id="rId3" imgW="152400" imgH="152400" progId="Equation.3">
                  <p:embed/>
                  <p:pic>
                    <p:nvPicPr>
                      <p:cNvPr id="0" name=""/>
                      <p:cNvPicPr/>
                      <p:nvPr/>
                    </p:nvPicPr>
                    <p:blipFill>
                      <a:blip r:embed="rId4"/>
                      <a:stretch>
                        <a:fillRect/>
                      </a:stretch>
                    </p:blipFill>
                    <p:spPr>
                      <a:xfrm>
                        <a:off x="2457926" y="2382109"/>
                        <a:ext cx="302742" cy="302742"/>
                      </a:xfrm>
                      <a:prstGeom prst="rect">
                        <a:avLst/>
                      </a:prstGeom>
                    </p:spPr>
                  </p:pic>
                </p:oleObj>
              </mc:Fallback>
            </mc:AlternateContent>
          </a:graphicData>
        </a:graphic>
      </p:graphicFrame>
      <p:sp>
        <p:nvSpPr>
          <p:cNvPr id="5" name="TextBox 4"/>
          <p:cNvSpPr txBox="1"/>
          <p:nvPr/>
        </p:nvSpPr>
        <p:spPr>
          <a:xfrm>
            <a:off x="4252682" y="2293501"/>
            <a:ext cx="1919613" cy="523220"/>
          </a:xfrm>
          <a:prstGeom prst="rect">
            <a:avLst/>
          </a:prstGeom>
          <a:noFill/>
        </p:spPr>
        <p:txBody>
          <a:bodyPr wrap="square" rtlCol="0">
            <a:spAutoFit/>
          </a:bodyPr>
          <a:lstStyle/>
          <a:p>
            <a:r>
              <a:rPr lang="en-US" sz="2800" b="1" dirty="0" smtClean="0">
                <a:solidFill>
                  <a:schemeClr val="accent2">
                    <a:lumMod val="75000"/>
                  </a:schemeClr>
                </a:solidFill>
              </a:rPr>
              <a:t>Structured!</a:t>
            </a:r>
            <a:endParaRPr lang="en-US" sz="2800" b="1" dirty="0">
              <a:solidFill>
                <a:schemeClr val="accent2">
                  <a:lumMod val="75000"/>
                </a:schemeClr>
              </a:solidFill>
            </a:endParaRPr>
          </a:p>
        </p:txBody>
      </p:sp>
      <p:cxnSp>
        <p:nvCxnSpPr>
          <p:cNvPr id="7" name="Straight Arrow Connector 6"/>
          <p:cNvCxnSpPr>
            <a:stCxn id="5" idx="1"/>
          </p:cNvCxnSpPr>
          <p:nvPr/>
        </p:nvCxnSpPr>
        <p:spPr>
          <a:xfrm flipH="1">
            <a:off x="3588199" y="2555111"/>
            <a:ext cx="664483" cy="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2"/>
          </p:cNvCxnSpPr>
          <p:nvPr/>
        </p:nvCxnSpPr>
        <p:spPr>
          <a:xfrm>
            <a:off x="5212489" y="2816721"/>
            <a:ext cx="0" cy="30437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470658041"/>
              </p:ext>
            </p:extLst>
          </p:nvPr>
        </p:nvGraphicFramePr>
        <p:xfrm>
          <a:off x="3676794" y="5274932"/>
          <a:ext cx="3219038" cy="728839"/>
        </p:xfrm>
        <a:graphic>
          <a:graphicData uri="http://schemas.openxmlformats.org/presentationml/2006/ole">
            <mc:AlternateContent xmlns:mc="http://schemas.openxmlformats.org/markup-compatibility/2006">
              <mc:Choice xmlns:v="urn:schemas-microsoft-com:vml" Requires="v">
                <p:oleObj spid="_x0000_s58034" name="Equation" r:id="rId5" imgW="1346200" imgH="304800" progId="Equation.3">
                  <p:embed/>
                </p:oleObj>
              </mc:Choice>
              <mc:Fallback>
                <p:oleObj name="Equation" r:id="rId5" imgW="1346200" imgH="304800" progId="Equation.3">
                  <p:embed/>
                  <p:pic>
                    <p:nvPicPr>
                      <p:cNvPr id="0" name=""/>
                      <p:cNvPicPr/>
                      <p:nvPr/>
                    </p:nvPicPr>
                    <p:blipFill>
                      <a:blip r:embed="rId6"/>
                      <a:stretch>
                        <a:fillRect/>
                      </a:stretch>
                    </p:blipFill>
                    <p:spPr>
                      <a:xfrm>
                        <a:off x="3676794" y="5274932"/>
                        <a:ext cx="3219038" cy="728839"/>
                      </a:xfrm>
                      <a:prstGeom prst="rect">
                        <a:avLst/>
                      </a:prstGeom>
                    </p:spPr>
                  </p:pic>
                </p:oleObj>
              </mc:Fallback>
            </mc:AlternateContent>
          </a:graphicData>
        </a:graphic>
      </p:graphicFrame>
      <p:sp>
        <p:nvSpPr>
          <p:cNvPr id="6" name="TextBox 5"/>
          <p:cNvSpPr txBox="1"/>
          <p:nvPr/>
        </p:nvSpPr>
        <p:spPr>
          <a:xfrm>
            <a:off x="960384" y="5904094"/>
            <a:ext cx="2971862" cy="523220"/>
          </a:xfrm>
          <a:prstGeom prst="rect">
            <a:avLst/>
          </a:prstGeom>
          <a:noFill/>
        </p:spPr>
        <p:txBody>
          <a:bodyPr wrap="none" rtlCol="0">
            <a:spAutoFit/>
          </a:bodyPr>
          <a:lstStyle/>
          <a:p>
            <a:r>
              <a:rPr lang="en-US" sz="2800" b="1" dirty="0" smtClean="0">
                <a:solidFill>
                  <a:schemeClr val="accent2">
                    <a:lumMod val="75000"/>
                  </a:schemeClr>
                </a:solidFill>
              </a:rPr>
              <a:t>Can be challenging</a:t>
            </a:r>
            <a:endParaRPr lang="en-US" sz="2800" b="1" dirty="0">
              <a:solidFill>
                <a:schemeClr val="accent2">
                  <a:lumMod val="75000"/>
                </a:schemeClr>
              </a:solidFill>
            </a:endParaRPr>
          </a:p>
        </p:txBody>
      </p:sp>
      <p:cxnSp>
        <p:nvCxnSpPr>
          <p:cNvPr id="10" name="Straight Arrow Connector 9"/>
          <p:cNvCxnSpPr/>
          <p:nvPr/>
        </p:nvCxnSpPr>
        <p:spPr>
          <a:xfrm flipV="1">
            <a:off x="3901644" y="5798514"/>
            <a:ext cx="719127" cy="41308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38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dissolve">
                                      <p:cBhvr>
                                        <p:cTn id="24" dur="500"/>
                                        <p:tgtEl>
                                          <p:spTgt spid="3">
                                            <p:txEl>
                                              <p:pRg st="8" end="8"/>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par>
                                <p:cTn id="33" presetID="9"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Violation of IID Assumption!</a:t>
            </a:r>
            <a:endParaRPr lang="en-US" dirty="0"/>
          </a:p>
        </p:txBody>
      </p:sp>
      <p:sp>
        <p:nvSpPr>
          <p:cNvPr id="3" name="Content Placeholder 2"/>
          <p:cNvSpPr>
            <a:spLocks noGrp="1"/>
          </p:cNvSpPr>
          <p:nvPr>
            <p:ph idx="1"/>
          </p:nvPr>
        </p:nvSpPr>
        <p:spPr/>
        <p:txBody>
          <a:bodyPr>
            <a:normAutofit/>
          </a:bodyPr>
          <a:lstStyle/>
          <a:p>
            <a:r>
              <a:rPr lang="en-US" dirty="0" smtClean="0"/>
              <a:t>Suppose h only makes mistake on s</a:t>
            </a:r>
            <a:r>
              <a:rPr lang="en-US" baseline="-25000" dirty="0" smtClean="0"/>
              <a:t>1</a:t>
            </a:r>
            <a:r>
              <a:rPr lang="en-US" dirty="0" smtClean="0"/>
              <a:t>’s</a:t>
            </a:r>
            <a:r>
              <a:rPr lang="en-US" baseline="-25000" dirty="0" smtClean="0"/>
              <a:t> </a:t>
            </a:r>
            <a:r>
              <a:rPr lang="en-US" dirty="0" smtClean="0"/>
              <a:t>in D’</a:t>
            </a:r>
            <a:endParaRPr lang="en-US" baseline="-25000" dirty="0" smtClean="0"/>
          </a:p>
          <a:p>
            <a:pPr lvl="1"/>
            <a:r>
              <a:rPr lang="en-US" dirty="0" smtClean="0"/>
              <a:t>Error on D’ is 1/T</a:t>
            </a:r>
          </a:p>
          <a:p>
            <a:endParaRPr lang="en-US" sz="4000" dirty="0"/>
          </a:p>
          <a:p>
            <a:r>
              <a:rPr lang="en-US" dirty="0" smtClean="0"/>
              <a:t>In practice: s</a:t>
            </a:r>
            <a:r>
              <a:rPr lang="en-US" baseline="-25000" dirty="0" smtClean="0"/>
              <a:t>2</a:t>
            </a:r>
            <a:r>
              <a:rPr lang="en-US" dirty="0" smtClean="0"/>
              <a:t> not in D’!</a:t>
            </a:r>
          </a:p>
          <a:p>
            <a:pPr lvl="1"/>
            <a:r>
              <a:rPr lang="en-US" dirty="0" smtClean="0"/>
              <a:t>D’ assumes perfect prediction</a:t>
            </a:r>
          </a:p>
          <a:p>
            <a:pPr lvl="1"/>
            <a:endParaRPr lang="en-US" sz="2400" dirty="0"/>
          </a:p>
          <a:p>
            <a:r>
              <a:rPr lang="en-US" b="1" dirty="0" smtClean="0"/>
              <a:t>Worst case:</a:t>
            </a:r>
          </a:p>
          <a:p>
            <a:pPr lvl="1"/>
            <a:r>
              <a:rPr lang="en-US" b="1" dirty="0" smtClean="0"/>
              <a:t>Arbitrarily bad error on D!</a:t>
            </a:r>
          </a:p>
          <a:p>
            <a:pPr lvl="1"/>
            <a:endParaRPr lang="en-US" dirty="0"/>
          </a:p>
        </p:txBody>
      </p:sp>
      <p:pic>
        <p:nvPicPr>
          <p:cNvPr id="6" name="Picture 5"/>
          <p:cNvPicPr>
            <a:picLocks noChangeAspect="1"/>
          </p:cNvPicPr>
          <p:nvPr/>
        </p:nvPicPr>
        <p:blipFill>
          <a:blip r:embed="rId2"/>
          <a:stretch>
            <a:fillRect/>
          </a:stretch>
        </p:blipFill>
        <p:spPr>
          <a:xfrm>
            <a:off x="6760352" y="2908488"/>
            <a:ext cx="1926448" cy="3340661"/>
          </a:xfrm>
          <a:prstGeom prst="rect">
            <a:avLst/>
          </a:prstGeom>
        </p:spPr>
      </p:pic>
      <p:sp>
        <p:nvSpPr>
          <p:cNvPr id="4" name="TextBox 3"/>
          <p:cNvSpPr txBox="1"/>
          <p:nvPr/>
        </p:nvSpPr>
        <p:spPr>
          <a:xfrm>
            <a:off x="4123932" y="2723822"/>
            <a:ext cx="2274982" cy="400110"/>
          </a:xfrm>
          <a:prstGeom prst="rect">
            <a:avLst/>
          </a:prstGeom>
          <a:noFill/>
        </p:spPr>
        <p:txBody>
          <a:bodyPr wrap="none" rtlCol="0">
            <a:spAutoFit/>
          </a:bodyPr>
          <a:lstStyle/>
          <a:p>
            <a:r>
              <a:rPr lang="en-US" sz="2000" b="1" dirty="0" smtClean="0">
                <a:solidFill>
                  <a:srgbClr val="953735"/>
                </a:solidFill>
              </a:rPr>
              <a:t>Length of Sequence</a:t>
            </a:r>
            <a:endParaRPr lang="en-US" sz="2000" b="1" dirty="0">
              <a:solidFill>
                <a:srgbClr val="953735"/>
              </a:solidFill>
            </a:endParaRPr>
          </a:p>
        </p:txBody>
      </p:sp>
      <p:cxnSp>
        <p:nvCxnSpPr>
          <p:cNvPr id="10" name="Straight Arrow Connector 9"/>
          <p:cNvCxnSpPr>
            <a:stCxn id="4" idx="1"/>
          </p:cNvCxnSpPr>
          <p:nvPr/>
        </p:nvCxnSpPr>
        <p:spPr>
          <a:xfrm flipH="1" flipV="1">
            <a:off x="3768892" y="2608020"/>
            <a:ext cx="355040" cy="31585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219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1600200"/>
            <a:ext cx="8229600" cy="4525963"/>
          </a:xfrm>
        </p:spPr>
        <p:txBody>
          <a:bodyPr/>
          <a:lstStyle/>
          <a:p>
            <a:endParaRPr lang="en-US" baseline="-25000" dirty="0" smtClean="0"/>
          </a:p>
          <a:p>
            <a:endParaRPr lang="en-US" baseline="-25000" dirty="0"/>
          </a:p>
          <a:p>
            <a:endParaRPr lang="en-US" baseline="-25000" dirty="0" smtClean="0"/>
          </a:p>
          <a:p>
            <a:r>
              <a:rPr lang="en-US" dirty="0" smtClean="0"/>
              <a:t>Iteration 1: Rollout </a:t>
            </a:r>
            <a:r>
              <a:rPr lang="en-US" dirty="0" smtClean="0">
                <a:solidFill>
                  <a:srgbClr val="953735"/>
                </a:solidFill>
              </a:rPr>
              <a:t>h</a:t>
            </a:r>
            <a:r>
              <a:rPr lang="en-US" baseline="-25000" dirty="0" smtClean="0">
                <a:solidFill>
                  <a:srgbClr val="953735"/>
                </a:solidFill>
              </a:rPr>
              <a:t>0</a:t>
            </a:r>
            <a:r>
              <a:rPr lang="en-US" dirty="0" smtClean="0"/>
              <a:t> (memorize training set)</a:t>
            </a:r>
          </a:p>
        </p:txBody>
      </p:sp>
      <p:sp>
        <p:nvSpPr>
          <p:cNvPr id="2" name="Title 1"/>
          <p:cNvSpPr>
            <a:spLocks noGrp="1"/>
          </p:cNvSpPr>
          <p:nvPr>
            <p:ph type="title"/>
          </p:nvPr>
        </p:nvSpPr>
        <p:spPr/>
        <p:txBody>
          <a:bodyPr>
            <a:normAutofit fontScale="90000"/>
          </a:bodyPr>
          <a:lstStyle/>
          <a:p>
            <a:r>
              <a:rPr lang="en-US" dirty="0"/>
              <a:t>Policy Aggregation </a:t>
            </a:r>
            <a:r>
              <a:rPr lang="en-US" dirty="0" smtClean="0"/>
              <a:t>(SEARN)</a:t>
            </a:r>
            <a:br>
              <a:rPr lang="en-US" dirty="0" smtClean="0"/>
            </a:br>
            <a:r>
              <a:rPr lang="en-US" sz="3100" b="1" dirty="0" smtClean="0">
                <a:solidFill>
                  <a:srgbClr val="953735"/>
                </a:solidFill>
              </a:rPr>
              <a:t>(</a:t>
            </a:r>
            <a:r>
              <a:rPr lang="en-US" sz="3100" b="1" dirty="0">
                <a:solidFill>
                  <a:srgbClr val="953735"/>
                </a:solidFill>
              </a:rPr>
              <a:t>Basic Version for Sequence Labeling)</a:t>
            </a:r>
          </a:p>
        </p:txBody>
      </p:sp>
      <p:grpSp>
        <p:nvGrpSpPr>
          <p:cNvPr id="5" name="Group 4"/>
          <p:cNvGrpSpPr>
            <a:grpSpLocks/>
          </p:cNvGrpSpPr>
          <p:nvPr/>
        </p:nvGrpSpPr>
        <p:grpSpPr bwMode="auto">
          <a:xfrm>
            <a:off x="1054273" y="1829524"/>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0292" y="187675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6388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953735"/>
                </a:solidFill>
              </a:rPr>
              <a:t>Det</a:t>
            </a:r>
          </a:p>
        </p:txBody>
      </p:sp>
      <p:sp>
        <p:nvSpPr>
          <p:cNvPr id="8" name="Text Box 12"/>
          <p:cNvSpPr txBox="1">
            <a:spLocks noChangeArrowheads="1"/>
          </p:cNvSpPr>
          <p:nvPr/>
        </p:nvSpPr>
        <p:spPr bwMode="auto">
          <a:xfrm>
            <a:off x="7850352"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9" name="Text Box 13"/>
          <p:cNvSpPr txBox="1">
            <a:spLocks noChangeArrowheads="1"/>
          </p:cNvSpPr>
          <p:nvPr/>
        </p:nvSpPr>
        <p:spPr bwMode="auto">
          <a:xfrm>
            <a:off x="6507766" y="1958335"/>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V</a:t>
            </a:r>
          </a:p>
        </p:txBody>
      </p:sp>
      <p:sp>
        <p:nvSpPr>
          <p:cNvPr id="10" name="Text Box 14"/>
          <p:cNvSpPr txBox="1">
            <a:spLocks noChangeArrowheads="1"/>
          </p:cNvSpPr>
          <p:nvPr/>
        </p:nvSpPr>
        <p:spPr bwMode="auto">
          <a:xfrm>
            <a:off x="523469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solidFill>
                  <a:srgbClr val="953735"/>
                </a:solidFill>
              </a:rPr>
              <a:t>Det</a:t>
            </a:r>
            <a:endParaRPr lang="en-US" dirty="0">
              <a:solidFill>
                <a:srgbClr val="953735"/>
              </a:solidFill>
            </a:endParaRPr>
          </a:p>
        </p:txBody>
      </p:sp>
      <p:sp>
        <p:nvSpPr>
          <p:cNvPr id="11" name="Text Box 15"/>
          <p:cNvSpPr txBox="1">
            <a:spLocks noChangeArrowheads="1"/>
          </p:cNvSpPr>
          <p:nvPr/>
        </p:nvSpPr>
        <p:spPr bwMode="auto">
          <a:xfrm>
            <a:off x="5972094" y="1966922"/>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12" name="Line 16"/>
          <p:cNvSpPr>
            <a:spLocks noChangeShapeType="1"/>
          </p:cNvSpPr>
          <p:nvPr/>
        </p:nvSpPr>
        <p:spPr bwMode="auto">
          <a:xfrm>
            <a:off x="7599554" y="2185902"/>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0292" y="1808055"/>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4" name="Rectangle 18"/>
          <p:cNvSpPr>
            <a:spLocks noChangeArrowheads="1"/>
          </p:cNvSpPr>
          <p:nvPr/>
        </p:nvSpPr>
        <p:spPr bwMode="auto">
          <a:xfrm>
            <a:off x="4910292" y="187675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59494" y="201443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14448"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281502"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767639"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Box 26"/>
          <p:cNvSpPr txBox="1"/>
          <p:nvPr/>
        </p:nvSpPr>
        <p:spPr>
          <a:xfrm>
            <a:off x="2144465" y="3699933"/>
            <a:ext cx="2642245"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solidFill>
                  <a:srgbClr val="953735"/>
                </a:solidFill>
              </a:rPr>
              <a:t>Ø</a:t>
            </a:r>
            <a:r>
              <a:rPr lang="en-US" sz="2800" dirty="0" smtClean="0">
                <a:solidFill>
                  <a:srgbClr val="953735"/>
                </a:solidFill>
              </a:rPr>
              <a:t> </a:t>
            </a:r>
            <a:r>
              <a:rPr lang="en-US" sz="2800" dirty="0" smtClean="0"/>
              <a:t>)</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a:t>
            </a:r>
            <a:r>
              <a:rPr lang="en-US" sz="2800" dirty="0" smtClean="0"/>
              <a:t>)</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N} </a:t>
            </a:r>
            <a:r>
              <a:rPr lang="en-US" sz="2800" dirty="0" smtClean="0"/>
              <a:t>)</a:t>
            </a:r>
          </a:p>
          <a:p>
            <a:endParaRPr lang="en-US" sz="4400" dirty="0"/>
          </a:p>
        </p:txBody>
      </p:sp>
      <p:sp>
        <p:nvSpPr>
          <p:cNvPr id="28" name="TextBox 27"/>
          <p:cNvSpPr txBox="1"/>
          <p:nvPr/>
        </p:nvSpPr>
        <p:spPr>
          <a:xfrm rot="5400000">
            <a:off x="3206829" y="5528055"/>
            <a:ext cx="574246" cy="769441"/>
          </a:xfrm>
          <a:prstGeom prst="rect">
            <a:avLst/>
          </a:prstGeom>
          <a:noFill/>
        </p:spPr>
        <p:txBody>
          <a:bodyPr wrap="none" rtlCol="0">
            <a:spAutoFit/>
          </a:bodyPr>
          <a:lstStyle/>
          <a:p>
            <a:r>
              <a:rPr lang="is-IS" sz="4400" dirty="0" smtClean="0"/>
              <a:t>…</a:t>
            </a:r>
            <a:endParaRPr lang="en-US" sz="4400" dirty="0"/>
          </a:p>
        </p:txBody>
      </p:sp>
      <p:sp>
        <p:nvSpPr>
          <p:cNvPr id="31" name="TextBox 30"/>
          <p:cNvSpPr txBox="1"/>
          <p:nvPr/>
        </p:nvSpPr>
        <p:spPr>
          <a:xfrm>
            <a:off x="5174437" y="3708496"/>
            <a:ext cx="1339028" cy="2554545"/>
          </a:xfrm>
          <a:prstGeom prst="rect">
            <a:avLst/>
          </a:prstGeom>
          <a:noFill/>
          <a:ln>
            <a:noFill/>
          </a:ln>
        </p:spPr>
        <p:txBody>
          <a:bodyPr wrap="none" rtlCol="0">
            <a:spAutoFit/>
          </a:bodyPr>
          <a:lstStyle/>
          <a:p>
            <a:r>
              <a:rPr lang="en-US" sz="2800" dirty="0" smtClean="0"/>
              <a:t>a</a:t>
            </a:r>
            <a:r>
              <a:rPr lang="en-US" sz="2800" baseline="-25000" dirty="0" smtClean="0"/>
              <a:t>1</a:t>
            </a:r>
            <a:r>
              <a:rPr lang="en-US" sz="2800" dirty="0" smtClean="0"/>
              <a:t> = </a:t>
            </a:r>
            <a:r>
              <a:rPr lang="en-US" sz="2800" dirty="0" err="1" smtClean="0"/>
              <a:t>Det</a:t>
            </a:r>
            <a:endParaRPr lang="en-US" sz="2800" dirty="0" smtClean="0"/>
          </a:p>
          <a:p>
            <a:endParaRPr lang="en-US" sz="1600" dirty="0" smtClean="0"/>
          </a:p>
          <a:p>
            <a:r>
              <a:rPr lang="en-US" sz="2800" dirty="0" smtClean="0"/>
              <a:t>a</a:t>
            </a:r>
            <a:r>
              <a:rPr lang="en-US" sz="2800" baseline="-25000" dirty="0" smtClean="0"/>
              <a:t>2</a:t>
            </a:r>
            <a:r>
              <a:rPr lang="en-US" sz="2800" dirty="0" smtClean="0"/>
              <a:t> = N</a:t>
            </a:r>
          </a:p>
          <a:p>
            <a:endParaRPr lang="en-US" sz="1600" dirty="0" smtClean="0"/>
          </a:p>
          <a:p>
            <a:r>
              <a:rPr lang="en-US" sz="2800" dirty="0" smtClean="0"/>
              <a:t>a</a:t>
            </a:r>
            <a:r>
              <a:rPr lang="en-US" sz="2800" baseline="-25000" dirty="0" smtClean="0"/>
              <a:t>3</a:t>
            </a:r>
            <a:r>
              <a:rPr lang="en-US" sz="2800" dirty="0" smtClean="0"/>
              <a:t> = V</a:t>
            </a:r>
          </a:p>
          <a:p>
            <a:endParaRPr lang="en-US" sz="4400" dirty="0"/>
          </a:p>
        </p:txBody>
      </p:sp>
      <p:sp>
        <p:nvSpPr>
          <p:cNvPr id="33" name="TextBox 32"/>
          <p:cNvSpPr txBox="1"/>
          <p:nvPr/>
        </p:nvSpPr>
        <p:spPr>
          <a:xfrm rot="5400000">
            <a:off x="5506381" y="5528055"/>
            <a:ext cx="574246" cy="769441"/>
          </a:xfrm>
          <a:prstGeom prst="rect">
            <a:avLst/>
          </a:prstGeom>
          <a:noFill/>
        </p:spPr>
        <p:txBody>
          <a:bodyPr wrap="none" rtlCol="0">
            <a:spAutoFit/>
          </a:bodyPr>
          <a:lstStyle/>
          <a:p>
            <a:r>
              <a:rPr lang="is-IS" sz="4400" dirty="0" smtClean="0"/>
              <a:t>…</a:t>
            </a:r>
            <a:endParaRPr lang="en-US" sz="4400" dirty="0"/>
          </a:p>
        </p:txBody>
      </p:sp>
      <p:sp>
        <p:nvSpPr>
          <p:cNvPr id="34" name="TextBox 33"/>
          <p:cNvSpPr txBox="1"/>
          <p:nvPr/>
        </p:nvSpPr>
        <p:spPr>
          <a:xfrm>
            <a:off x="770040" y="4761449"/>
            <a:ext cx="624915" cy="523220"/>
          </a:xfrm>
          <a:prstGeom prst="rect">
            <a:avLst/>
          </a:prstGeom>
          <a:noFill/>
        </p:spPr>
        <p:txBody>
          <a:bodyPr wrap="none" rtlCol="0">
            <a:spAutoFit/>
          </a:bodyPr>
          <a:lstStyle/>
          <a:p>
            <a:r>
              <a:rPr lang="en-US" sz="2800" b="1" dirty="0" smtClean="0"/>
              <a:t>D’</a:t>
            </a:r>
            <a:r>
              <a:rPr lang="en-US" sz="2800" b="1" baseline="-25000" dirty="0" smtClean="0"/>
              <a:t>1</a:t>
            </a:r>
            <a:endParaRPr lang="en-US" sz="2800" b="1" baseline="-25000" dirty="0"/>
          </a:p>
        </p:txBody>
      </p:sp>
      <p:sp>
        <p:nvSpPr>
          <p:cNvPr id="35" name="Left Brace 34"/>
          <p:cNvSpPr/>
          <p:nvPr/>
        </p:nvSpPr>
        <p:spPr>
          <a:xfrm>
            <a:off x="1463272" y="3843770"/>
            <a:ext cx="550333" cy="2356129"/>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7287311" y="4345950"/>
            <a:ext cx="1427218" cy="954107"/>
          </a:xfrm>
          <a:prstGeom prst="rect">
            <a:avLst/>
          </a:prstGeom>
          <a:noFill/>
        </p:spPr>
        <p:txBody>
          <a:bodyPr wrap="none" rtlCol="0">
            <a:spAutoFit/>
          </a:bodyPr>
          <a:lstStyle/>
          <a:p>
            <a:r>
              <a:rPr lang="en-US" sz="2800" b="1" dirty="0" smtClean="0"/>
              <a:t>Train h’</a:t>
            </a:r>
            <a:r>
              <a:rPr lang="en-US" sz="2800" b="1" baseline="-25000" dirty="0" smtClean="0"/>
              <a:t>1</a:t>
            </a:r>
            <a:r>
              <a:rPr lang="en-US" sz="2800" b="1" dirty="0" smtClean="0"/>
              <a:t> </a:t>
            </a:r>
          </a:p>
          <a:p>
            <a:r>
              <a:rPr lang="en-US" sz="2800" b="1" dirty="0" smtClean="0"/>
              <a:t>on D’</a:t>
            </a:r>
            <a:r>
              <a:rPr lang="en-US" sz="2800" b="1" baseline="-25000" dirty="0" smtClean="0"/>
              <a:t>1</a:t>
            </a:r>
            <a:endParaRPr lang="en-US" sz="2800" b="1" baseline="-25000" dirty="0"/>
          </a:p>
        </p:txBody>
      </p:sp>
      <p:sp>
        <p:nvSpPr>
          <p:cNvPr id="30" name="TextBox 29"/>
          <p:cNvSpPr txBox="1"/>
          <p:nvPr/>
        </p:nvSpPr>
        <p:spPr>
          <a:xfrm>
            <a:off x="5112016" y="6350061"/>
            <a:ext cx="3726952" cy="369332"/>
          </a:xfrm>
          <a:prstGeom prst="rect">
            <a:avLst/>
          </a:prstGeom>
          <a:noFill/>
        </p:spPr>
        <p:txBody>
          <a:bodyPr wrap="none" rtlCol="0">
            <a:spAutoFit/>
          </a:bodyPr>
          <a:lstStyle/>
          <a:p>
            <a:r>
              <a:rPr lang="en-US" dirty="0" smtClean="0"/>
              <a:t>[Hal </a:t>
            </a:r>
            <a:r>
              <a:rPr lang="en-US" dirty="0" err="1" smtClean="0"/>
              <a:t>Daume</a:t>
            </a:r>
            <a:r>
              <a:rPr lang="en-US" dirty="0" smtClean="0"/>
              <a:t> et al., Mach. Learn. 2011]</a:t>
            </a:r>
            <a:endParaRPr lang="en-US" dirty="0"/>
          </a:p>
        </p:txBody>
      </p:sp>
    </p:spTree>
    <p:extLst>
      <p:ext uri="{BB962C8B-B14F-4D97-AF65-F5344CB8AC3E}">
        <p14:creationId xmlns:p14="http://schemas.microsoft.com/office/powerpoint/2010/main" val="190546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dissolve">
                                      <p:cBhvr>
                                        <p:cTn id="16" dur="500"/>
                                        <p:tgtEl>
                                          <p:spTgt spid="27">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dissolve">
                                      <p:cBhvr>
                                        <p:cTn id="28" dur="500"/>
                                        <p:tgtEl>
                                          <p:spTgt spid="27">
                                            <p:txEl>
                                              <p:pRg st="4" end="4"/>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dissolv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500"/>
                                        <p:tgtEl>
                                          <p:spTgt spid="3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8" grpId="0"/>
      <p:bldP spid="31" grpId="0"/>
      <p:bldP spid="33" grpId="0"/>
      <p:bldP spid="34" grpId="0"/>
      <p:bldP spid="35" grpId="0" animBg="1"/>
      <p:bldP spid="3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1600200"/>
            <a:ext cx="8229600" cy="4525963"/>
          </a:xfrm>
        </p:spPr>
        <p:txBody>
          <a:bodyPr/>
          <a:lstStyle/>
          <a:p>
            <a:endParaRPr lang="en-US" baseline="-25000" dirty="0" smtClean="0"/>
          </a:p>
          <a:p>
            <a:endParaRPr lang="en-US" baseline="-25000" dirty="0"/>
          </a:p>
          <a:p>
            <a:endParaRPr lang="en-US" baseline="-25000" dirty="0" smtClean="0"/>
          </a:p>
          <a:p>
            <a:r>
              <a:rPr lang="en-US" dirty="0" smtClean="0"/>
              <a:t>Iteration 2: Rollout </a:t>
            </a:r>
            <a:r>
              <a:rPr lang="en-US" dirty="0" smtClean="0">
                <a:solidFill>
                  <a:srgbClr val="953735"/>
                </a:solidFill>
              </a:rPr>
              <a:t>h</a:t>
            </a:r>
            <a:r>
              <a:rPr lang="en-US" baseline="-25000" dirty="0" smtClean="0">
                <a:solidFill>
                  <a:srgbClr val="953735"/>
                </a:solidFill>
              </a:rPr>
              <a:t>1</a:t>
            </a:r>
            <a:r>
              <a:rPr lang="en-US" dirty="0" smtClean="0"/>
              <a:t> </a:t>
            </a:r>
            <a:r>
              <a:rPr lang="en-US" dirty="0"/>
              <a:t>= βh’</a:t>
            </a:r>
            <a:r>
              <a:rPr lang="en-US" baseline="-25000" dirty="0"/>
              <a:t>1</a:t>
            </a:r>
            <a:r>
              <a:rPr lang="en-US" dirty="0"/>
              <a:t> + (1-β)h</a:t>
            </a:r>
            <a:r>
              <a:rPr lang="en-US" baseline="-25000" dirty="0"/>
              <a:t>0</a:t>
            </a:r>
          </a:p>
        </p:txBody>
      </p:sp>
      <p:sp>
        <p:nvSpPr>
          <p:cNvPr id="2" name="Title 1"/>
          <p:cNvSpPr>
            <a:spLocks noGrp="1"/>
          </p:cNvSpPr>
          <p:nvPr>
            <p:ph type="title"/>
          </p:nvPr>
        </p:nvSpPr>
        <p:spPr/>
        <p:txBody>
          <a:bodyPr>
            <a:normAutofit fontScale="90000"/>
          </a:bodyPr>
          <a:lstStyle/>
          <a:p>
            <a:r>
              <a:rPr lang="en-US" dirty="0"/>
              <a:t>Policy Aggregation (SEARN)</a:t>
            </a:r>
            <a:br>
              <a:rPr lang="en-US" dirty="0"/>
            </a:br>
            <a:r>
              <a:rPr lang="en-US" sz="3100" b="1" dirty="0">
                <a:solidFill>
                  <a:srgbClr val="953735"/>
                </a:solidFill>
              </a:rPr>
              <a:t>(Basic Version for Sequence Labeling)</a:t>
            </a:r>
          </a:p>
        </p:txBody>
      </p:sp>
      <p:grpSp>
        <p:nvGrpSpPr>
          <p:cNvPr id="5" name="Group 4"/>
          <p:cNvGrpSpPr>
            <a:grpSpLocks/>
          </p:cNvGrpSpPr>
          <p:nvPr/>
        </p:nvGrpSpPr>
        <p:grpSpPr bwMode="auto">
          <a:xfrm>
            <a:off x="1054273" y="1829524"/>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0292" y="187675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6388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953735"/>
                </a:solidFill>
              </a:rPr>
              <a:t>Det</a:t>
            </a:r>
          </a:p>
        </p:txBody>
      </p:sp>
      <p:sp>
        <p:nvSpPr>
          <p:cNvPr id="8" name="Text Box 12"/>
          <p:cNvSpPr txBox="1">
            <a:spLocks noChangeArrowheads="1"/>
          </p:cNvSpPr>
          <p:nvPr/>
        </p:nvSpPr>
        <p:spPr bwMode="auto">
          <a:xfrm>
            <a:off x="7850352"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9" name="Text Box 13"/>
          <p:cNvSpPr txBox="1">
            <a:spLocks noChangeArrowheads="1"/>
          </p:cNvSpPr>
          <p:nvPr/>
        </p:nvSpPr>
        <p:spPr bwMode="auto">
          <a:xfrm>
            <a:off x="6330251" y="1958335"/>
            <a:ext cx="53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solidFill>
                  <a:srgbClr val="953735"/>
                </a:solidFill>
              </a:rPr>
              <a:t>Adj</a:t>
            </a:r>
            <a:endParaRPr lang="en-US" dirty="0">
              <a:solidFill>
                <a:srgbClr val="953735"/>
              </a:solidFill>
            </a:endParaRPr>
          </a:p>
        </p:txBody>
      </p:sp>
      <p:sp>
        <p:nvSpPr>
          <p:cNvPr id="10" name="Text Box 14"/>
          <p:cNvSpPr txBox="1">
            <a:spLocks noChangeArrowheads="1"/>
          </p:cNvSpPr>
          <p:nvPr/>
        </p:nvSpPr>
        <p:spPr bwMode="auto">
          <a:xfrm>
            <a:off x="5234693"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smtClean="0">
                <a:solidFill>
                  <a:srgbClr val="953735"/>
                </a:solidFill>
              </a:rPr>
              <a:t>N</a:t>
            </a:r>
            <a:endParaRPr lang="en-US" dirty="0">
              <a:solidFill>
                <a:srgbClr val="953735"/>
              </a:solidFill>
            </a:endParaRPr>
          </a:p>
        </p:txBody>
      </p:sp>
      <p:sp>
        <p:nvSpPr>
          <p:cNvPr id="11" name="Text Box 15"/>
          <p:cNvSpPr txBox="1">
            <a:spLocks noChangeArrowheads="1"/>
          </p:cNvSpPr>
          <p:nvPr/>
        </p:nvSpPr>
        <p:spPr bwMode="auto">
          <a:xfrm>
            <a:off x="5794579" y="1966922"/>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12" name="Line 16"/>
          <p:cNvSpPr>
            <a:spLocks noChangeShapeType="1"/>
          </p:cNvSpPr>
          <p:nvPr/>
        </p:nvSpPr>
        <p:spPr bwMode="auto">
          <a:xfrm>
            <a:off x="7599554" y="2185902"/>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0292" y="1808055"/>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4" name="Rectangle 18"/>
          <p:cNvSpPr>
            <a:spLocks noChangeArrowheads="1"/>
          </p:cNvSpPr>
          <p:nvPr/>
        </p:nvSpPr>
        <p:spPr bwMode="auto">
          <a:xfrm>
            <a:off x="4910292" y="187675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59494" y="201443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14448"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103987"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590124"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Box 26"/>
          <p:cNvSpPr txBox="1"/>
          <p:nvPr/>
        </p:nvSpPr>
        <p:spPr>
          <a:xfrm>
            <a:off x="2144465" y="3699933"/>
            <a:ext cx="2354180"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solidFill>
                  <a:srgbClr val="953735"/>
                </a:solidFill>
              </a:rPr>
              <a:t>Ø</a:t>
            </a:r>
            <a:r>
              <a:rPr lang="en-US" sz="2800" dirty="0" smtClean="0">
                <a:solidFill>
                  <a:srgbClr val="953735"/>
                </a:solidFill>
              </a:rPr>
              <a:t> </a:t>
            </a:r>
            <a:r>
              <a:rPr lang="en-US" sz="2800" dirty="0" smtClean="0"/>
              <a:t>)</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smtClean="0">
                <a:solidFill>
                  <a:srgbClr val="953735"/>
                </a:solidFill>
              </a:rPr>
              <a:t>{N} </a:t>
            </a:r>
            <a:r>
              <a:rPr lang="en-US" sz="2800" dirty="0" smtClean="0"/>
              <a:t>)</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smtClean="0">
                <a:solidFill>
                  <a:srgbClr val="953735"/>
                </a:solidFill>
              </a:rPr>
              <a:t>{N, N} </a:t>
            </a:r>
            <a:r>
              <a:rPr lang="en-US" sz="2800" dirty="0" smtClean="0"/>
              <a:t>)</a:t>
            </a:r>
          </a:p>
          <a:p>
            <a:endParaRPr lang="en-US" sz="4400" dirty="0"/>
          </a:p>
        </p:txBody>
      </p:sp>
      <p:sp>
        <p:nvSpPr>
          <p:cNvPr id="28" name="TextBox 27"/>
          <p:cNvSpPr txBox="1"/>
          <p:nvPr/>
        </p:nvSpPr>
        <p:spPr>
          <a:xfrm rot="5400000">
            <a:off x="3206829" y="5528055"/>
            <a:ext cx="574246" cy="769441"/>
          </a:xfrm>
          <a:prstGeom prst="rect">
            <a:avLst/>
          </a:prstGeom>
          <a:noFill/>
        </p:spPr>
        <p:txBody>
          <a:bodyPr wrap="none" rtlCol="0">
            <a:spAutoFit/>
          </a:bodyPr>
          <a:lstStyle/>
          <a:p>
            <a:r>
              <a:rPr lang="is-IS" sz="4400" dirty="0" smtClean="0"/>
              <a:t>…</a:t>
            </a:r>
            <a:endParaRPr lang="en-US" sz="4400" dirty="0"/>
          </a:p>
        </p:txBody>
      </p:sp>
      <p:sp>
        <p:nvSpPr>
          <p:cNvPr id="31" name="TextBox 30"/>
          <p:cNvSpPr txBox="1"/>
          <p:nvPr/>
        </p:nvSpPr>
        <p:spPr>
          <a:xfrm>
            <a:off x="5174437" y="3708496"/>
            <a:ext cx="1339028" cy="2554545"/>
          </a:xfrm>
          <a:prstGeom prst="rect">
            <a:avLst/>
          </a:prstGeom>
          <a:noFill/>
          <a:ln>
            <a:noFill/>
          </a:ln>
        </p:spPr>
        <p:txBody>
          <a:bodyPr wrap="none" rtlCol="0">
            <a:spAutoFit/>
          </a:bodyPr>
          <a:lstStyle/>
          <a:p>
            <a:r>
              <a:rPr lang="en-US" sz="2800" dirty="0" smtClean="0"/>
              <a:t>a</a:t>
            </a:r>
            <a:r>
              <a:rPr lang="en-US" sz="2800" baseline="-25000" dirty="0" smtClean="0"/>
              <a:t>1</a:t>
            </a:r>
            <a:r>
              <a:rPr lang="en-US" sz="2800" dirty="0" smtClean="0"/>
              <a:t> = </a:t>
            </a:r>
            <a:r>
              <a:rPr lang="en-US" sz="2800" dirty="0" err="1" smtClean="0"/>
              <a:t>Det</a:t>
            </a:r>
            <a:endParaRPr lang="en-US" sz="2800" dirty="0" smtClean="0"/>
          </a:p>
          <a:p>
            <a:endParaRPr lang="en-US" sz="1600" dirty="0" smtClean="0"/>
          </a:p>
          <a:p>
            <a:r>
              <a:rPr lang="en-US" sz="2800" dirty="0" smtClean="0"/>
              <a:t>a</a:t>
            </a:r>
            <a:r>
              <a:rPr lang="en-US" sz="2800" baseline="-25000" dirty="0" smtClean="0"/>
              <a:t>2</a:t>
            </a:r>
            <a:r>
              <a:rPr lang="en-US" sz="2800" dirty="0" smtClean="0"/>
              <a:t> = N</a:t>
            </a:r>
          </a:p>
          <a:p>
            <a:endParaRPr lang="en-US" sz="1600" dirty="0" smtClean="0"/>
          </a:p>
          <a:p>
            <a:r>
              <a:rPr lang="en-US" sz="2800" dirty="0" smtClean="0"/>
              <a:t>a</a:t>
            </a:r>
            <a:r>
              <a:rPr lang="en-US" sz="2800" baseline="-25000" dirty="0" smtClean="0"/>
              <a:t>3</a:t>
            </a:r>
            <a:r>
              <a:rPr lang="en-US" sz="2800" dirty="0" smtClean="0"/>
              <a:t> = V</a:t>
            </a:r>
          </a:p>
          <a:p>
            <a:endParaRPr lang="en-US" sz="4400" dirty="0"/>
          </a:p>
        </p:txBody>
      </p:sp>
      <p:sp>
        <p:nvSpPr>
          <p:cNvPr id="33" name="TextBox 32"/>
          <p:cNvSpPr txBox="1"/>
          <p:nvPr/>
        </p:nvSpPr>
        <p:spPr>
          <a:xfrm rot="5400000">
            <a:off x="5506381" y="5528055"/>
            <a:ext cx="574246" cy="769441"/>
          </a:xfrm>
          <a:prstGeom prst="rect">
            <a:avLst/>
          </a:prstGeom>
          <a:noFill/>
        </p:spPr>
        <p:txBody>
          <a:bodyPr wrap="none" rtlCol="0">
            <a:spAutoFit/>
          </a:bodyPr>
          <a:lstStyle/>
          <a:p>
            <a:r>
              <a:rPr lang="is-IS" sz="4400" dirty="0" smtClean="0"/>
              <a:t>…</a:t>
            </a:r>
            <a:endParaRPr lang="en-US" sz="4400" dirty="0"/>
          </a:p>
        </p:txBody>
      </p:sp>
      <p:sp>
        <p:nvSpPr>
          <p:cNvPr id="34" name="TextBox 33"/>
          <p:cNvSpPr txBox="1"/>
          <p:nvPr/>
        </p:nvSpPr>
        <p:spPr>
          <a:xfrm>
            <a:off x="770040" y="4761449"/>
            <a:ext cx="624915" cy="523220"/>
          </a:xfrm>
          <a:prstGeom prst="rect">
            <a:avLst/>
          </a:prstGeom>
          <a:noFill/>
        </p:spPr>
        <p:txBody>
          <a:bodyPr wrap="none" rtlCol="0">
            <a:spAutoFit/>
          </a:bodyPr>
          <a:lstStyle/>
          <a:p>
            <a:r>
              <a:rPr lang="en-US" sz="2800" b="1" dirty="0" smtClean="0"/>
              <a:t>D’</a:t>
            </a:r>
            <a:r>
              <a:rPr lang="en-US" sz="2800" b="1" baseline="-25000" dirty="0"/>
              <a:t>2</a:t>
            </a:r>
          </a:p>
        </p:txBody>
      </p:sp>
      <p:sp>
        <p:nvSpPr>
          <p:cNvPr id="35" name="Left Brace 34"/>
          <p:cNvSpPr/>
          <p:nvPr/>
        </p:nvSpPr>
        <p:spPr>
          <a:xfrm>
            <a:off x="1463272" y="3843770"/>
            <a:ext cx="550333" cy="2356129"/>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7287311" y="4345950"/>
            <a:ext cx="1435985" cy="954107"/>
          </a:xfrm>
          <a:prstGeom prst="rect">
            <a:avLst/>
          </a:prstGeom>
          <a:noFill/>
        </p:spPr>
        <p:txBody>
          <a:bodyPr wrap="none" rtlCol="0">
            <a:spAutoFit/>
          </a:bodyPr>
          <a:lstStyle/>
          <a:p>
            <a:r>
              <a:rPr lang="en-US" sz="2800" b="1" dirty="0" smtClean="0"/>
              <a:t>Train h’</a:t>
            </a:r>
            <a:r>
              <a:rPr lang="en-US" sz="2800" b="1" baseline="-25000" dirty="0" smtClean="0"/>
              <a:t>2</a:t>
            </a:r>
            <a:r>
              <a:rPr lang="en-US" sz="2800" b="1" dirty="0" smtClean="0"/>
              <a:t> </a:t>
            </a:r>
          </a:p>
          <a:p>
            <a:r>
              <a:rPr lang="en-US" sz="2800" b="1" dirty="0" smtClean="0"/>
              <a:t>on D’</a:t>
            </a:r>
            <a:r>
              <a:rPr lang="en-US" sz="2800" b="1" baseline="-25000" dirty="0"/>
              <a:t>2</a:t>
            </a:r>
            <a:r>
              <a:rPr lang="en-US" sz="2800" b="1" baseline="-25000" dirty="0" smtClean="0"/>
              <a:t> </a:t>
            </a:r>
          </a:p>
        </p:txBody>
      </p:sp>
      <p:sp>
        <p:nvSpPr>
          <p:cNvPr id="32" name="TextBox 31"/>
          <p:cNvSpPr txBox="1"/>
          <p:nvPr/>
        </p:nvSpPr>
        <p:spPr>
          <a:xfrm>
            <a:off x="5112016" y="6350061"/>
            <a:ext cx="3726952" cy="369332"/>
          </a:xfrm>
          <a:prstGeom prst="rect">
            <a:avLst/>
          </a:prstGeom>
          <a:noFill/>
        </p:spPr>
        <p:txBody>
          <a:bodyPr wrap="none" rtlCol="0">
            <a:spAutoFit/>
          </a:bodyPr>
          <a:lstStyle/>
          <a:p>
            <a:r>
              <a:rPr lang="en-US" dirty="0" smtClean="0"/>
              <a:t>[Hal </a:t>
            </a:r>
            <a:r>
              <a:rPr lang="en-US" dirty="0" err="1" smtClean="0"/>
              <a:t>Daume</a:t>
            </a:r>
            <a:r>
              <a:rPr lang="en-US" dirty="0" smtClean="0"/>
              <a:t> et al., Mach. Learn. 2011]</a:t>
            </a:r>
            <a:endParaRPr lang="en-US" dirty="0"/>
          </a:p>
        </p:txBody>
      </p:sp>
    </p:spTree>
    <p:extLst>
      <p:ext uri="{BB962C8B-B14F-4D97-AF65-F5344CB8AC3E}">
        <p14:creationId xmlns:p14="http://schemas.microsoft.com/office/powerpoint/2010/main" val="3964329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dissolve">
                                      <p:cBhvr>
                                        <p:cTn id="16" dur="500"/>
                                        <p:tgtEl>
                                          <p:spTgt spid="27">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dissolve">
                                      <p:cBhvr>
                                        <p:cTn id="28" dur="500"/>
                                        <p:tgtEl>
                                          <p:spTgt spid="27">
                                            <p:txEl>
                                              <p:pRg st="4" end="4"/>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dissolv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500"/>
                                        <p:tgtEl>
                                          <p:spTgt spid="3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8" grpId="0"/>
      <p:bldP spid="31" grpId="0"/>
      <p:bldP spid="33" grpId="0"/>
      <p:bldP spid="34" grpId="0"/>
      <p:bldP spid="35" grpId="0" animBg="1"/>
      <p:bldP spid="3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1600200"/>
            <a:ext cx="8229600" cy="4525963"/>
          </a:xfrm>
        </p:spPr>
        <p:txBody>
          <a:bodyPr/>
          <a:lstStyle/>
          <a:p>
            <a:endParaRPr lang="en-US" baseline="-25000" dirty="0" smtClean="0"/>
          </a:p>
          <a:p>
            <a:endParaRPr lang="en-US" baseline="-25000" dirty="0"/>
          </a:p>
          <a:p>
            <a:endParaRPr lang="en-US" baseline="-25000" dirty="0" smtClean="0"/>
          </a:p>
          <a:p>
            <a:r>
              <a:rPr lang="en-US" dirty="0" smtClean="0"/>
              <a:t>Iteration 3: Rollout </a:t>
            </a:r>
            <a:r>
              <a:rPr lang="en-US" dirty="0" smtClean="0">
                <a:solidFill>
                  <a:srgbClr val="953735"/>
                </a:solidFill>
              </a:rPr>
              <a:t>h</a:t>
            </a:r>
            <a:r>
              <a:rPr lang="en-US" baseline="-25000" dirty="0" smtClean="0">
                <a:solidFill>
                  <a:srgbClr val="953735"/>
                </a:solidFill>
              </a:rPr>
              <a:t>2</a:t>
            </a:r>
            <a:r>
              <a:rPr lang="en-US" dirty="0" smtClean="0"/>
              <a:t> = βh’</a:t>
            </a:r>
            <a:r>
              <a:rPr lang="en-US" baseline="-25000" dirty="0" smtClean="0"/>
              <a:t>2</a:t>
            </a:r>
            <a:r>
              <a:rPr lang="en-US" dirty="0" smtClean="0"/>
              <a:t> </a:t>
            </a:r>
            <a:r>
              <a:rPr lang="en-US" dirty="0"/>
              <a:t>+ (1-β)</a:t>
            </a:r>
            <a:r>
              <a:rPr lang="en-US" dirty="0" smtClean="0"/>
              <a:t>h</a:t>
            </a:r>
            <a:r>
              <a:rPr lang="en-US" baseline="-25000" dirty="0" smtClean="0"/>
              <a:t>1</a:t>
            </a:r>
            <a:endParaRPr lang="en-US" baseline="-25000" dirty="0"/>
          </a:p>
        </p:txBody>
      </p:sp>
      <p:sp>
        <p:nvSpPr>
          <p:cNvPr id="2" name="Title 1"/>
          <p:cNvSpPr>
            <a:spLocks noGrp="1"/>
          </p:cNvSpPr>
          <p:nvPr>
            <p:ph type="title"/>
          </p:nvPr>
        </p:nvSpPr>
        <p:spPr/>
        <p:txBody>
          <a:bodyPr>
            <a:normAutofit fontScale="90000"/>
          </a:bodyPr>
          <a:lstStyle/>
          <a:p>
            <a:r>
              <a:rPr lang="en-US" dirty="0"/>
              <a:t>Policy Aggregation (SEARN)</a:t>
            </a:r>
            <a:br>
              <a:rPr lang="en-US" dirty="0"/>
            </a:br>
            <a:r>
              <a:rPr lang="en-US" sz="3100" b="1" dirty="0">
                <a:solidFill>
                  <a:srgbClr val="953735"/>
                </a:solidFill>
              </a:rPr>
              <a:t>(Basic Version for Sequence Labeling)</a:t>
            </a:r>
          </a:p>
        </p:txBody>
      </p:sp>
      <p:grpSp>
        <p:nvGrpSpPr>
          <p:cNvPr id="5" name="Group 4"/>
          <p:cNvGrpSpPr>
            <a:grpSpLocks/>
          </p:cNvGrpSpPr>
          <p:nvPr/>
        </p:nvGrpSpPr>
        <p:grpSpPr bwMode="auto">
          <a:xfrm>
            <a:off x="1054273" y="1829524"/>
            <a:ext cx="3336703" cy="618294"/>
            <a:chOff x="334" y="1233"/>
            <a:chExt cx="2448" cy="432"/>
          </a:xfrm>
        </p:grpSpPr>
        <p:sp>
          <p:nvSpPr>
            <p:cNvPr id="19"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0"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21"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22"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 name="Rectangle 10"/>
          <p:cNvSpPr>
            <a:spLocks noChangeArrowheads="1"/>
          </p:cNvSpPr>
          <p:nvPr/>
        </p:nvSpPr>
        <p:spPr bwMode="auto">
          <a:xfrm>
            <a:off x="4910292" y="187675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7" name="Text Box 11"/>
          <p:cNvSpPr txBox="1">
            <a:spLocks noChangeArrowheads="1"/>
          </p:cNvSpPr>
          <p:nvPr/>
        </p:nvSpPr>
        <p:spPr bwMode="auto">
          <a:xfrm>
            <a:off x="7063883" y="1958335"/>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solidFill>
                  <a:srgbClr val="953735"/>
                </a:solidFill>
              </a:rPr>
              <a:t>Adv</a:t>
            </a:r>
            <a:endParaRPr lang="en-US" dirty="0">
              <a:solidFill>
                <a:srgbClr val="953735"/>
              </a:solidFill>
            </a:endParaRPr>
          </a:p>
        </p:txBody>
      </p:sp>
      <p:sp>
        <p:nvSpPr>
          <p:cNvPr id="8" name="Text Box 12"/>
          <p:cNvSpPr txBox="1">
            <a:spLocks noChangeArrowheads="1"/>
          </p:cNvSpPr>
          <p:nvPr/>
        </p:nvSpPr>
        <p:spPr bwMode="auto">
          <a:xfrm>
            <a:off x="7850352"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9" name="Text Box 13"/>
          <p:cNvSpPr txBox="1">
            <a:spLocks noChangeArrowheads="1"/>
          </p:cNvSpPr>
          <p:nvPr/>
        </p:nvSpPr>
        <p:spPr bwMode="auto">
          <a:xfrm>
            <a:off x="6507766" y="1958335"/>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N</a:t>
            </a:r>
          </a:p>
        </p:txBody>
      </p:sp>
      <p:sp>
        <p:nvSpPr>
          <p:cNvPr id="10" name="Text Box 14"/>
          <p:cNvSpPr txBox="1">
            <a:spLocks noChangeArrowheads="1"/>
          </p:cNvSpPr>
          <p:nvPr/>
        </p:nvSpPr>
        <p:spPr bwMode="auto">
          <a:xfrm>
            <a:off x="5234693" y="1958335"/>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solidFill>
                  <a:srgbClr val="953735"/>
                </a:solidFill>
              </a:rPr>
              <a:t>Det</a:t>
            </a:r>
            <a:endParaRPr lang="en-US" dirty="0">
              <a:solidFill>
                <a:srgbClr val="953735"/>
              </a:solidFill>
            </a:endParaRPr>
          </a:p>
        </p:txBody>
      </p:sp>
      <p:sp>
        <p:nvSpPr>
          <p:cNvPr id="11" name="Text Box 15"/>
          <p:cNvSpPr txBox="1">
            <a:spLocks noChangeArrowheads="1"/>
          </p:cNvSpPr>
          <p:nvPr/>
        </p:nvSpPr>
        <p:spPr bwMode="auto">
          <a:xfrm>
            <a:off x="5972094" y="1966922"/>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srgbClr val="953735"/>
                </a:solidFill>
              </a:rPr>
              <a:t>V</a:t>
            </a:r>
          </a:p>
        </p:txBody>
      </p:sp>
      <p:sp>
        <p:nvSpPr>
          <p:cNvPr id="12" name="Line 16"/>
          <p:cNvSpPr>
            <a:spLocks noChangeShapeType="1"/>
          </p:cNvSpPr>
          <p:nvPr/>
        </p:nvSpPr>
        <p:spPr bwMode="auto">
          <a:xfrm>
            <a:off x="7599554" y="2185902"/>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7"/>
          <p:cNvSpPr txBox="1">
            <a:spLocks noChangeArrowheads="1"/>
          </p:cNvSpPr>
          <p:nvPr/>
        </p:nvSpPr>
        <p:spPr bwMode="auto">
          <a:xfrm>
            <a:off x="4910292" y="1808055"/>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4" name="Rectangle 18"/>
          <p:cNvSpPr>
            <a:spLocks noChangeArrowheads="1"/>
          </p:cNvSpPr>
          <p:nvPr/>
        </p:nvSpPr>
        <p:spPr bwMode="auto">
          <a:xfrm>
            <a:off x="4910292" y="187675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Line 19"/>
          <p:cNvSpPr>
            <a:spLocks noChangeShapeType="1"/>
          </p:cNvSpPr>
          <p:nvPr/>
        </p:nvSpPr>
        <p:spPr bwMode="auto">
          <a:xfrm rot="16200000" flipH="1">
            <a:off x="4659494" y="201443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20"/>
          <p:cNvSpPr>
            <a:spLocks noChangeShapeType="1"/>
          </p:cNvSpPr>
          <p:nvPr/>
        </p:nvSpPr>
        <p:spPr bwMode="auto">
          <a:xfrm>
            <a:off x="6814448"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a:off x="6281502"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a:off x="5767639" y="2175883"/>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Box 26"/>
          <p:cNvSpPr txBox="1"/>
          <p:nvPr/>
        </p:nvSpPr>
        <p:spPr>
          <a:xfrm>
            <a:off x="2144465" y="3699933"/>
            <a:ext cx="2614192" cy="2554545"/>
          </a:xfrm>
          <a:prstGeom prst="rect">
            <a:avLst/>
          </a:prstGeom>
          <a:noFill/>
          <a:ln>
            <a:noFill/>
          </a:ln>
        </p:spPr>
        <p:txBody>
          <a:bodyPr wrap="none" rtlCol="0">
            <a:spAutoFit/>
          </a:bodyPr>
          <a:lstStyle/>
          <a:p>
            <a:r>
              <a:rPr lang="en-US" sz="2800" dirty="0"/>
              <a:t>s</a:t>
            </a:r>
            <a:r>
              <a:rPr lang="en-US" sz="2800" baseline="-25000" dirty="0" smtClean="0"/>
              <a:t>1</a:t>
            </a:r>
            <a:r>
              <a:rPr lang="en-US" sz="2800" dirty="0" smtClean="0"/>
              <a:t> = ( x, </a:t>
            </a:r>
            <a:r>
              <a:rPr lang="en-US" sz="2800" dirty="0" err="1" smtClean="0">
                <a:solidFill>
                  <a:srgbClr val="953735"/>
                </a:solidFill>
              </a:rPr>
              <a:t>Ø</a:t>
            </a:r>
            <a:r>
              <a:rPr lang="en-US" sz="2800" dirty="0" smtClean="0">
                <a:solidFill>
                  <a:srgbClr val="953735"/>
                </a:solidFill>
              </a:rPr>
              <a:t> </a:t>
            </a:r>
            <a:r>
              <a:rPr lang="en-US" sz="2800" dirty="0" smtClean="0"/>
              <a:t>)</a:t>
            </a:r>
          </a:p>
          <a:p>
            <a:endParaRPr lang="en-US" sz="1600" dirty="0" smtClean="0"/>
          </a:p>
          <a:p>
            <a:r>
              <a:rPr lang="en-US" sz="2800" dirty="0"/>
              <a:t>s</a:t>
            </a:r>
            <a:r>
              <a:rPr lang="en-US" sz="2800" baseline="-25000" dirty="0" smtClean="0"/>
              <a:t>2</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a:t>
            </a:r>
            <a:r>
              <a:rPr lang="en-US" sz="2800" dirty="0" smtClean="0"/>
              <a:t>)</a:t>
            </a:r>
          </a:p>
          <a:p>
            <a:endParaRPr lang="en-US" sz="1600" dirty="0"/>
          </a:p>
          <a:p>
            <a:r>
              <a:rPr lang="en-US" sz="2800" dirty="0"/>
              <a:t>s</a:t>
            </a:r>
            <a:r>
              <a:rPr lang="en-US" sz="2800" baseline="-25000" dirty="0" smtClean="0"/>
              <a:t>3</a:t>
            </a:r>
            <a:r>
              <a:rPr lang="en-US" sz="2800" dirty="0" smtClean="0"/>
              <a:t> </a:t>
            </a:r>
            <a:r>
              <a:rPr lang="en-US" sz="2800" dirty="0"/>
              <a:t>= </a:t>
            </a:r>
            <a:r>
              <a:rPr lang="en-US" sz="2800" dirty="0" smtClean="0"/>
              <a:t>( x, </a:t>
            </a:r>
            <a:r>
              <a:rPr lang="en-US" sz="2800" dirty="0" smtClean="0">
                <a:solidFill>
                  <a:srgbClr val="953735"/>
                </a:solidFill>
              </a:rPr>
              <a:t>{</a:t>
            </a:r>
            <a:r>
              <a:rPr lang="en-US" sz="2800" dirty="0" err="1" smtClean="0">
                <a:solidFill>
                  <a:srgbClr val="953735"/>
                </a:solidFill>
              </a:rPr>
              <a:t>Det</a:t>
            </a:r>
            <a:r>
              <a:rPr lang="en-US" sz="2800" dirty="0" smtClean="0">
                <a:solidFill>
                  <a:srgbClr val="953735"/>
                </a:solidFill>
              </a:rPr>
              <a:t>, V} </a:t>
            </a:r>
            <a:r>
              <a:rPr lang="en-US" sz="2800" dirty="0" smtClean="0"/>
              <a:t>)</a:t>
            </a:r>
          </a:p>
          <a:p>
            <a:endParaRPr lang="en-US" sz="4400" dirty="0"/>
          </a:p>
        </p:txBody>
      </p:sp>
      <p:sp>
        <p:nvSpPr>
          <p:cNvPr id="28" name="TextBox 27"/>
          <p:cNvSpPr txBox="1"/>
          <p:nvPr/>
        </p:nvSpPr>
        <p:spPr>
          <a:xfrm rot="5400000">
            <a:off x="3206829" y="5528055"/>
            <a:ext cx="574246" cy="769441"/>
          </a:xfrm>
          <a:prstGeom prst="rect">
            <a:avLst/>
          </a:prstGeom>
          <a:noFill/>
        </p:spPr>
        <p:txBody>
          <a:bodyPr wrap="none" rtlCol="0">
            <a:spAutoFit/>
          </a:bodyPr>
          <a:lstStyle/>
          <a:p>
            <a:r>
              <a:rPr lang="is-IS" sz="4400" dirty="0" smtClean="0"/>
              <a:t>…</a:t>
            </a:r>
            <a:endParaRPr lang="en-US" sz="4400" dirty="0"/>
          </a:p>
        </p:txBody>
      </p:sp>
      <p:sp>
        <p:nvSpPr>
          <p:cNvPr id="31" name="TextBox 30"/>
          <p:cNvSpPr txBox="1"/>
          <p:nvPr/>
        </p:nvSpPr>
        <p:spPr>
          <a:xfrm>
            <a:off x="5174437" y="3708496"/>
            <a:ext cx="1339028" cy="2554545"/>
          </a:xfrm>
          <a:prstGeom prst="rect">
            <a:avLst/>
          </a:prstGeom>
          <a:noFill/>
          <a:ln>
            <a:noFill/>
          </a:ln>
        </p:spPr>
        <p:txBody>
          <a:bodyPr wrap="none" rtlCol="0">
            <a:spAutoFit/>
          </a:bodyPr>
          <a:lstStyle/>
          <a:p>
            <a:r>
              <a:rPr lang="en-US" sz="2800" dirty="0" smtClean="0"/>
              <a:t>a</a:t>
            </a:r>
            <a:r>
              <a:rPr lang="en-US" sz="2800" baseline="-25000" dirty="0" smtClean="0"/>
              <a:t>1</a:t>
            </a:r>
            <a:r>
              <a:rPr lang="en-US" sz="2800" dirty="0" smtClean="0"/>
              <a:t> = </a:t>
            </a:r>
            <a:r>
              <a:rPr lang="en-US" sz="2800" dirty="0" err="1" smtClean="0"/>
              <a:t>Det</a:t>
            </a:r>
            <a:endParaRPr lang="en-US" sz="2800" dirty="0" smtClean="0"/>
          </a:p>
          <a:p>
            <a:endParaRPr lang="en-US" sz="1600" dirty="0" smtClean="0"/>
          </a:p>
          <a:p>
            <a:r>
              <a:rPr lang="en-US" sz="2800" dirty="0" smtClean="0"/>
              <a:t>a</a:t>
            </a:r>
            <a:r>
              <a:rPr lang="en-US" sz="2800" baseline="-25000" dirty="0" smtClean="0"/>
              <a:t>2</a:t>
            </a:r>
            <a:r>
              <a:rPr lang="en-US" sz="2800" dirty="0" smtClean="0"/>
              <a:t> = N</a:t>
            </a:r>
          </a:p>
          <a:p>
            <a:endParaRPr lang="en-US" sz="1600" dirty="0" smtClean="0"/>
          </a:p>
          <a:p>
            <a:r>
              <a:rPr lang="en-US" sz="2800" dirty="0" smtClean="0"/>
              <a:t>a</a:t>
            </a:r>
            <a:r>
              <a:rPr lang="en-US" sz="2800" baseline="-25000" dirty="0" smtClean="0"/>
              <a:t>3</a:t>
            </a:r>
            <a:r>
              <a:rPr lang="en-US" sz="2800" dirty="0" smtClean="0"/>
              <a:t> = V</a:t>
            </a:r>
          </a:p>
          <a:p>
            <a:endParaRPr lang="en-US" sz="4400" dirty="0"/>
          </a:p>
        </p:txBody>
      </p:sp>
      <p:sp>
        <p:nvSpPr>
          <p:cNvPr id="33" name="TextBox 32"/>
          <p:cNvSpPr txBox="1"/>
          <p:nvPr/>
        </p:nvSpPr>
        <p:spPr>
          <a:xfrm rot="5400000">
            <a:off x="5506381" y="5528055"/>
            <a:ext cx="574246" cy="769441"/>
          </a:xfrm>
          <a:prstGeom prst="rect">
            <a:avLst/>
          </a:prstGeom>
          <a:noFill/>
        </p:spPr>
        <p:txBody>
          <a:bodyPr wrap="none" rtlCol="0">
            <a:spAutoFit/>
          </a:bodyPr>
          <a:lstStyle/>
          <a:p>
            <a:r>
              <a:rPr lang="is-IS" sz="4400" dirty="0" smtClean="0"/>
              <a:t>…</a:t>
            </a:r>
            <a:endParaRPr lang="en-US" sz="4400" dirty="0"/>
          </a:p>
        </p:txBody>
      </p:sp>
      <p:sp>
        <p:nvSpPr>
          <p:cNvPr id="34" name="TextBox 33"/>
          <p:cNvSpPr txBox="1"/>
          <p:nvPr/>
        </p:nvSpPr>
        <p:spPr>
          <a:xfrm>
            <a:off x="770040" y="4761449"/>
            <a:ext cx="624915" cy="523220"/>
          </a:xfrm>
          <a:prstGeom prst="rect">
            <a:avLst/>
          </a:prstGeom>
          <a:noFill/>
        </p:spPr>
        <p:txBody>
          <a:bodyPr wrap="none" rtlCol="0">
            <a:spAutoFit/>
          </a:bodyPr>
          <a:lstStyle/>
          <a:p>
            <a:r>
              <a:rPr lang="en-US" sz="2800" b="1" dirty="0" smtClean="0"/>
              <a:t>D’</a:t>
            </a:r>
            <a:r>
              <a:rPr lang="en-US" sz="2800" b="1" baseline="-25000" dirty="0"/>
              <a:t>3</a:t>
            </a:r>
          </a:p>
        </p:txBody>
      </p:sp>
      <p:sp>
        <p:nvSpPr>
          <p:cNvPr id="35" name="Left Brace 34"/>
          <p:cNvSpPr/>
          <p:nvPr/>
        </p:nvSpPr>
        <p:spPr>
          <a:xfrm>
            <a:off x="1463272" y="3843770"/>
            <a:ext cx="550333" cy="2356129"/>
          </a:xfrm>
          <a:prstGeom prst="lef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7287311" y="4345950"/>
            <a:ext cx="1435985" cy="954107"/>
          </a:xfrm>
          <a:prstGeom prst="rect">
            <a:avLst/>
          </a:prstGeom>
          <a:noFill/>
        </p:spPr>
        <p:txBody>
          <a:bodyPr wrap="none" rtlCol="0">
            <a:spAutoFit/>
          </a:bodyPr>
          <a:lstStyle/>
          <a:p>
            <a:r>
              <a:rPr lang="en-US" sz="2800" b="1" dirty="0" smtClean="0"/>
              <a:t>Train h’</a:t>
            </a:r>
            <a:r>
              <a:rPr lang="en-US" sz="2800" b="1" baseline="-25000" dirty="0" smtClean="0"/>
              <a:t>3</a:t>
            </a:r>
            <a:r>
              <a:rPr lang="en-US" sz="2800" b="1" dirty="0" smtClean="0"/>
              <a:t> </a:t>
            </a:r>
          </a:p>
          <a:p>
            <a:r>
              <a:rPr lang="en-US" sz="2800" b="1" dirty="0" smtClean="0"/>
              <a:t>on D’</a:t>
            </a:r>
            <a:r>
              <a:rPr lang="en-US" sz="2800" b="1" baseline="-25000" dirty="0" smtClean="0"/>
              <a:t>3</a:t>
            </a:r>
          </a:p>
        </p:txBody>
      </p:sp>
      <p:sp>
        <p:nvSpPr>
          <p:cNvPr id="30" name="TextBox 29"/>
          <p:cNvSpPr txBox="1"/>
          <p:nvPr/>
        </p:nvSpPr>
        <p:spPr>
          <a:xfrm>
            <a:off x="5112016" y="6350061"/>
            <a:ext cx="3726952" cy="369332"/>
          </a:xfrm>
          <a:prstGeom prst="rect">
            <a:avLst/>
          </a:prstGeom>
          <a:noFill/>
        </p:spPr>
        <p:txBody>
          <a:bodyPr wrap="none" rtlCol="0">
            <a:spAutoFit/>
          </a:bodyPr>
          <a:lstStyle/>
          <a:p>
            <a:r>
              <a:rPr lang="en-US" dirty="0" smtClean="0"/>
              <a:t>[Hal </a:t>
            </a:r>
            <a:r>
              <a:rPr lang="en-US" dirty="0" err="1" smtClean="0"/>
              <a:t>Daume</a:t>
            </a:r>
            <a:r>
              <a:rPr lang="en-US" dirty="0" smtClean="0"/>
              <a:t> et al., Mach. Learn. 2011]</a:t>
            </a:r>
            <a:endParaRPr lang="en-US" dirty="0"/>
          </a:p>
        </p:txBody>
      </p:sp>
    </p:spTree>
    <p:extLst>
      <p:ext uri="{BB962C8B-B14F-4D97-AF65-F5344CB8AC3E}">
        <p14:creationId xmlns:p14="http://schemas.microsoft.com/office/powerpoint/2010/main" val="563830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7">
                                            <p:txEl>
                                              <p:pRg st="2" end="2"/>
                                            </p:txEl>
                                          </p:spTgt>
                                        </p:tgtEl>
                                        <p:attrNameLst>
                                          <p:attrName>style.visibility</p:attrName>
                                        </p:attrNameLst>
                                      </p:cBhvr>
                                      <p:to>
                                        <p:strVal val="visible"/>
                                      </p:to>
                                    </p:set>
                                    <p:animEffect transition="in" filter="dissolve">
                                      <p:cBhvr>
                                        <p:cTn id="16" dur="500"/>
                                        <p:tgtEl>
                                          <p:spTgt spid="27">
                                            <p:txEl>
                                              <p:pRg st="2" end="2"/>
                                            </p:txEl>
                                          </p:spTgt>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dissolve">
                                      <p:cBhvr>
                                        <p:cTn id="28" dur="500"/>
                                        <p:tgtEl>
                                          <p:spTgt spid="27">
                                            <p:txEl>
                                              <p:pRg st="4" end="4"/>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dissolve">
                                      <p:cBhvr>
                                        <p:cTn id="57" dur="500"/>
                                        <p:tgtEl>
                                          <p:spTgt spid="3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dissolv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dissolve">
                                      <p:cBhvr>
                                        <p:cTn id="65" dur="500"/>
                                        <p:tgtEl>
                                          <p:spTgt spid="35"/>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dissolv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dissolv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6" grpId="0" animBg="1"/>
      <p:bldP spid="17" grpId="0" animBg="1"/>
      <p:bldP spid="18" grpId="0" animBg="1"/>
      <p:bldP spid="28" grpId="0"/>
      <p:bldP spid="31" grpId="0"/>
      <p:bldP spid="33" grpId="0"/>
      <p:bldP spid="34" grpId="0"/>
      <p:bldP spid="35" grpId="0" animBg="1"/>
      <p:bldP spid="3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Summarization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9977815"/>
              </p:ext>
            </p:extLst>
          </p:nvPr>
        </p:nvGraphicFramePr>
        <p:xfrm>
          <a:off x="959554" y="1507949"/>
          <a:ext cx="7854244"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54662" y="6126163"/>
            <a:ext cx="2000555" cy="369332"/>
          </a:xfrm>
          <a:prstGeom prst="rect">
            <a:avLst/>
          </a:prstGeom>
          <a:noFill/>
        </p:spPr>
        <p:txBody>
          <a:bodyPr wrap="none" rtlCol="0">
            <a:spAutoFit/>
          </a:bodyPr>
          <a:lstStyle/>
          <a:p>
            <a:r>
              <a:rPr lang="en-US" dirty="0" smtClean="0"/>
              <a:t>[Lin &amp; </a:t>
            </a:r>
            <a:r>
              <a:rPr lang="en-US" dirty="0" err="1" smtClean="0"/>
              <a:t>Bilmes</a:t>
            </a:r>
            <a:r>
              <a:rPr lang="en-US" dirty="0" smtClean="0"/>
              <a:t> 2010]</a:t>
            </a:r>
            <a:endParaRPr lang="en-US" dirty="0"/>
          </a:p>
        </p:txBody>
      </p:sp>
      <p:sp>
        <p:nvSpPr>
          <p:cNvPr id="6" name="TextBox 5"/>
          <p:cNvSpPr txBox="1"/>
          <p:nvPr/>
        </p:nvSpPr>
        <p:spPr>
          <a:xfrm>
            <a:off x="3567286" y="6126163"/>
            <a:ext cx="2418601" cy="369332"/>
          </a:xfrm>
          <a:prstGeom prst="rect">
            <a:avLst/>
          </a:prstGeom>
          <a:noFill/>
        </p:spPr>
        <p:txBody>
          <a:bodyPr wrap="none" rtlCol="0">
            <a:spAutoFit/>
          </a:bodyPr>
          <a:lstStyle/>
          <a:p>
            <a:r>
              <a:rPr lang="en-US" dirty="0" smtClean="0"/>
              <a:t>[</a:t>
            </a:r>
            <a:r>
              <a:rPr lang="en-US" dirty="0" err="1" smtClean="0"/>
              <a:t>Kulesza</a:t>
            </a:r>
            <a:r>
              <a:rPr lang="en-US" dirty="0" smtClean="0"/>
              <a:t> &amp; </a:t>
            </a:r>
            <a:r>
              <a:rPr lang="en-US" dirty="0" err="1" smtClean="0"/>
              <a:t>Taskar</a:t>
            </a:r>
            <a:r>
              <a:rPr lang="en-US" dirty="0" smtClean="0"/>
              <a:t> 2011]</a:t>
            </a:r>
            <a:endParaRPr lang="en-US" dirty="0"/>
          </a:p>
        </p:txBody>
      </p:sp>
      <p:sp>
        <p:nvSpPr>
          <p:cNvPr id="8" name="Left Arrow 7"/>
          <p:cNvSpPr/>
          <p:nvPr/>
        </p:nvSpPr>
        <p:spPr>
          <a:xfrm rot="5400000">
            <a:off x="-1186730" y="3537916"/>
            <a:ext cx="3541816" cy="543121"/>
          </a:xfrm>
          <a:prstGeom prst="leftArrow">
            <a:avLst/>
          </a:prstGeom>
          <a:no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Calibri"/>
                <a:cs typeface="Calibri"/>
              </a:rPr>
              <a:t>B E T T E R</a:t>
            </a:r>
            <a:endParaRPr lang="en-US" sz="2000" b="1" dirty="0">
              <a:solidFill>
                <a:schemeClr val="tx1"/>
              </a:solidFill>
              <a:latin typeface="Calibri"/>
              <a:cs typeface="Calibri"/>
            </a:endParaRPr>
          </a:p>
        </p:txBody>
      </p:sp>
    </p:spTree>
    <p:extLst>
      <p:ext uri="{BB962C8B-B14F-4D97-AF65-F5344CB8AC3E}">
        <p14:creationId xmlns:p14="http://schemas.microsoft.com/office/powerpoint/2010/main" val="352889761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 on Regularization</a:t>
            </a:r>
            <a:endParaRPr lang="en-US" dirty="0"/>
          </a:p>
        </p:txBody>
      </p:sp>
      <p:sp>
        <p:nvSpPr>
          <p:cNvPr id="3" name="Content Placeholder 2"/>
          <p:cNvSpPr>
            <a:spLocks noGrp="1"/>
          </p:cNvSpPr>
          <p:nvPr>
            <p:ph idx="1"/>
          </p:nvPr>
        </p:nvSpPr>
        <p:spPr/>
        <p:txBody>
          <a:bodyPr/>
          <a:lstStyle/>
          <a:p>
            <a:r>
              <a:rPr lang="en-US" dirty="0" smtClean="0"/>
              <a:t>Four ways to incorporate domain knowledge</a:t>
            </a:r>
            <a:endParaRPr lang="en-US" dirty="0"/>
          </a:p>
          <a:p>
            <a:pPr lvl="1"/>
            <a:r>
              <a:rPr lang="en-US" dirty="0" smtClean="0"/>
              <a:t>Feature Engineering</a:t>
            </a:r>
            <a:endParaRPr lang="en-US" dirty="0"/>
          </a:p>
          <a:p>
            <a:pPr lvl="1"/>
            <a:r>
              <a:rPr lang="en-US" dirty="0" smtClean="0"/>
              <a:t>Model Engineering</a:t>
            </a:r>
          </a:p>
          <a:p>
            <a:pPr lvl="1"/>
            <a:r>
              <a:rPr lang="en-US" dirty="0" smtClean="0"/>
              <a:t>Regularization</a:t>
            </a:r>
          </a:p>
          <a:p>
            <a:endParaRPr lang="en-US" dirty="0"/>
          </a:p>
        </p:txBody>
      </p:sp>
      <p:sp>
        <p:nvSpPr>
          <p:cNvPr id="7" name="TextBox 6"/>
          <p:cNvSpPr txBox="1"/>
          <p:nvPr/>
        </p:nvSpPr>
        <p:spPr>
          <a:xfrm>
            <a:off x="3256003" y="3946817"/>
            <a:ext cx="2377461" cy="369332"/>
          </a:xfrm>
          <a:prstGeom prst="rect">
            <a:avLst/>
          </a:prstGeom>
          <a:noFill/>
        </p:spPr>
        <p:txBody>
          <a:bodyPr wrap="none" rtlCol="0">
            <a:spAutoFit/>
          </a:bodyPr>
          <a:lstStyle/>
          <a:p>
            <a:r>
              <a:rPr lang="en-US" b="1" dirty="0" smtClean="0">
                <a:solidFill>
                  <a:srgbClr val="800000"/>
                </a:solidFill>
              </a:rPr>
              <a:t>Output Regularization!</a:t>
            </a:r>
            <a:endParaRPr lang="en-US" b="1" dirty="0">
              <a:solidFill>
                <a:srgbClr val="8000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722394006"/>
              </p:ext>
            </p:extLst>
          </p:nvPr>
        </p:nvGraphicFramePr>
        <p:xfrm>
          <a:off x="1123467" y="4218490"/>
          <a:ext cx="6440090" cy="1659237"/>
        </p:xfrm>
        <a:graphic>
          <a:graphicData uri="http://schemas.openxmlformats.org/presentationml/2006/ole">
            <mc:AlternateContent xmlns:mc="http://schemas.openxmlformats.org/markup-compatibility/2006">
              <mc:Choice xmlns:v="urn:schemas-microsoft-com:vml" Requires="v">
                <p:oleObj spid="_x0000_s76811" name="Equation" r:id="rId3" imgW="2908300" imgH="749300" progId="Equation.3">
                  <p:embed/>
                </p:oleObj>
              </mc:Choice>
              <mc:Fallback>
                <p:oleObj name="Equation" r:id="rId3" imgW="2908300" imgH="749300" progId="Equation.3">
                  <p:embed/>
                  <p:pic>
                    <p:nvPicPr>
                      <p:cNvPr id="0" name=""/>
                      <p:cNvPicPr/>
                      <p:nvPr/>
                    </p:nvPicPr>
                    <p:blipFill>
                      <a:blip r:embed="rId4"/>
                      <a:stretch>
                        <a:fillRect/>
                      </a:stretch>
                    </p:blipFill>
                    <p:spPr>
                      <a:xfrm>
                        <a:off x="1123467" y="4218490"/>
                        <a:ext cx="6440090" cy="1659237"/>
                      </a:xfrm>
                      <a:prstGeom prst="rect">
                        <a:avLst/>
                      </a:prstGeom>
                    </p:spPr>
                  </p:pic>
                </p:oleObj>
              </mc:Fallback>
            </mc:AlternateContent>
          </a:graphicData>
        </a:graphic>
      </p:graphicFrame>
      <p:sp>
        <p:nvSpPr>
          <p:cNvPr id="9" name="TextBox 8"/>
          <p:cNvSpPr txBox="1"/>
          <p:nvPr/>
        </p:nvSpPr>
        <p:spPr>
          <a:xfrm>
            <a:off x="5475882" y="6083830"/>
            <a:ext cx="3466138" cy="646331"/>
          </a:xfrm>
          <a:prstGeom prst="rect">
            <a:avLst/>
          </a:prstGeom>
          <a:noFill/>
        </p:spPr>
        <p:txBody>
          <a:bodyPr wrap="none" rtlCol="0">
            <a:spAutoFit/>
          </a:bodyPr>
          <a:lstStyle/>
          <a:p>
            <a:r>
              <a:rPr lang="en-US" b="1" dirty="0" smtClean="0"/>
              <a:t>Similar to Posterior Regularization</a:t>
            </a:r>
          </a:p>
          <a:p>
            <a:r>
              <a:rPr lang="en-US" dirty="0" smtClean="0"/>
              <a:t>[</a:t>
            </a:r>
            <a:r>
              <a:rPr lang="en-US" dirty="0" err="1" smtClean="0"/>
              <a:t>Ganchev</a:t>
            </a:r>
            <a:r>
              <a:rPr lang="en-US" dirty="0" smtClean="0"/>
              <a:t> et al., JMLR 2010]</a:t>
            </a:r>
            <a:endParaRPr lang="en-US" dirty="0"/>
          </a:p>
        </p:txBody>
      </p:sp>
    </p:spTree>
    <p:extLst>
      <p:ext uri="{BB962C8B-B14F-4D97-AF65-F5344CB8AC3E}">
        <p14:creationId xmlns:p14="http://schemas.microsoft.com/office/powerpoint/2010/main" val="3543165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title"/>
          </p:nvPr>
        </p:nvSpPr>
        <p:spPr>
          <a:xfrm>
            <a:off x="669727" y="312539"/>
            <a:ext cx="7804547" cy="1125141"/>
          </a:xfrm>
          <a:prstGeom prst="rect">
            <a:avLst/>
          </a:prstGeom>
        </p:spPr>
        <p:txBody>
          <a:bodyPr>
            <a:normAutofit fontScale="90000"/>
          </a:bodyPr>
          <a:lstStyle>
            <a:lvl1pPr>
              <a:defRPr sz="7000">
                <a:latin typeface="Gill Sans"/>
                <a:ea typeface="Gill Sans"/>
                <a:cs typeface="Gill Sans"/>
                <a:sym typeface="Gill Sans"/>
              </a:defRPr>
            </a:lvl1pPr>
          </a:lstStyle>
          <a:p>
            <a:r>
              <a:rPr lang="en-US" sz="4400" dirty="0" smtClean="0">
                <a:latin typeface="+mj-lt"/>
              </a:rPr>
              <a:t>SIMILE: Supervised Training Signal</a:t>
            </a:r>
            <a:endParaRPr sz="4400" dirty="0">
              <a:latin typeface="+mj-lt"/>
            </a:endParaRPr>
          </a:p>
        </p:txBody>
      </p:sp>
      <p:sp>
        <p:nvSpPr>
          <p:cNvPr id="205" name="Shape 205"/>
          <p:cNvSpPr/>
          <p:nvPr/>
        </p:nvSpPr>
        <p:spPr>
          <a:xfrm>
            <a:off x="2108559" y="5341876"/>
            <a:ext cx="4866784" cy="1"/>
          </a:xfrm>
          <a:prstGeom prst="line">
            <a:avLst/>
          </a:prstGeom>
          <a:noFill/>
          <a:ln w="63500" cap="flat">
            <a:solidFill>
              <a:srgbClr val="000000"/>
            </a:solidFill>
            <a:prstDash val="solid"/>
            <a:round/>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defTabSz="628922">
              <a:defRPr>
                <a:latin typeface="Calibri"/>
                <a:ea typeface="Calibri"/>
                <a:cs typeface="Calibri"/>
                <a:sym typeface="Calibri"/>
              </a:defRPr>
            </a:pPr>
            <a:endParaRPr/>
          </a:p>
        </p:txBody>
      </p:sp>
      <p:sp>
        <p:nvSpPr>
          <p:cNvPr id="206" name="Shape 206"/>
          <p:cNvSpPr/>
          <p:nvPr/>
        </p:nvSpPr>
        <p:spPr>
          <a:xfrm rot="18900000">
            <a:off x="2192692" y="2812785"/>
            <a:ext cx="4923021" cy="1494339"/>
          </a:xfrm>
          <a:custGeom>
            <a:avLst/>
            <a:gdLst/>
            <a:ahLst/>
            <a:cxnLst>
              <a:cxn ang="0">
                <a:pos x="wd2" y="hd2"/>
              </a:cxn>
              <a:cxn ang="5400000">
                <a:pos x="wd2" y="hd2"/>
              </a:cxn>
              <a:cxn ang="10800000">
                <a:pos x="wd2" y="hd2"/>
              </a:cxn>
              <a:cxn ang="16200000">
                <a:pos x="wd2" y="hd2"/>
              </a:cxn>
            </a:cxnLst>
            <a:rect l="0" t="0" r="r" b="b"/>
            <a:pathLst>
              <a:path w="21600" h="19805" extrusionOk="0">
                <a:moveTo>
                  <a:pt x="0" y="0"/>
                </a:moveTo>
                <a:cubicBezTo>
                  <a:pt x="1139" y="5087"/>
                  <a:pt x="2762" y="9486"/>
                  <a:pt x="4743" y="12852"/>
                </a:cubicBezTo>
                <a:cubicBezTo>
                  <a:pt x="9663" y="21216"/>
                  <a:pt x="17378" y="21600"/>
                  <a:pt x="21600" y="16320"/>
                </a:cubicBezTo>
              </a:path>
            </a:pathLst>
          </a:custGeom>
          <a:noFill/>
          <a:ln w="25400" cap="flat">
            <a:solidFill>
              <a:srgbClr val="000000"/>
            </a:solidFill>
            <a:prstDash val="solid"/>
            <a:round/>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defTabSz="628922">
              <a:defRPr>
                <a:latin typeface="Calibri"/>
                <a:ea typeface="Calibri"/>
                <a:cs typeface="Calibri"/>
                <a:sym typeface="Calibri"/>
              </a:defRPr>
            </a:pPr>
            <a:endParaRPr/>
          </a:p>
        </p:txBody>
      </p:sp>
      <p:sp>
        <p:nvSpPr>
          <p:cNvPr id="222" name="Shape 222"/>
          <p:cNvSpPr/>
          <p:nvPr/>
        </p:nvSpPr>
        <p:spPr>
          <a:xfrm>
            <a:off x="2279124" y="2375667"/>
            <a:ext cx="4494210" cy="2402320"/>
          </a:xfrm>
          <a:custGeom>
            <a:avLst/>
            <a:gdLst/>
            <a:ahLst/>
            <a:cxnLst>
              <a:cxn ang="0">
                <a:pos x="wd2" y="hd2"/>
              </a:cxn>
              <a:cxn ang="5400000">
                <a:pos x="wd2" y="hd2"/>
              </a:cxn>
              <a:cxn ang="10800000">
                <a:pos x="wd2" y="hd2"/>
              </a:cxn>
              <a:cxn ang="16200000">
                <a:pos x="wd2" y="hd2"/>
              </a:cxn>
            </a:cxnLst>
            <a:rect l="0" t="0" r="r" b="b"/>
            <a:pathLst>
              <a:path w="21600" h="17985" extrusionOk="0">
                <a:moveTo>
                  <a:pt x="0" y="15524"/>
                </a:moveTo>
                <a:cubicBezTo>
                  <a:pt x="8268" y="21600"/>
                  <a:pt x="15468" y="16425"/>
                  <a:pt x="21600" y="0"/>
                </a:cubicBezTo>
              </a:path>
            </a:pathLst>
          </a:custGeom>
          <a:noFill/>
          <a:ln w="38100" cap="flat">
            <a:solidFill>
              <a:srgbClr val="009051"/>
            </a:solidFill>
            <a:prstDash val="solid"/>
            <a:round/>
          </a:ln>
          <a:effectLst>
            <a:outerShdw blurRad="25400" dist="12700" dir="5400000" rotWithShape="0">
              <a:srgbClr val="000000">
                <a:alpha val="38000"/>
              </a:srgbClr>
            </a:outerShdw>
          </a:effectLst>
        </p:spPr>
        <p:txBody>
          <a:bodyPr/>
          <a:lstStyle/>
          <a:p>
            <a:endParaRPr/>
          </a:p>
        </p:txBody>
      </p:sp>
      <p:sp>
        <p:nvSpPr>
          <p:cNvPr id="208" name="Shape 208"/>
          <p:cNvSpPr/>
          <p:nvPr/>
        </p:nvSpPr>
        <p:spPr>
          <a:xfrm rot="19948292">
            <a:off x="2191607" y="3540088"/>
            <a:ext cx="5192829" cy="834993"/>
          </a:xfrm>
          <a:custGeom>
            <a:avLst/>
            <a:gdLst/>
            <a:ahLst/>
            <a:cxnLst>
              <a:cxn ang="0">
                <a:pos x="wd2" y="hd2"/>
              </a:cxn>
              <a:cxn ang="5400000">
                <a:pos x="wd2" y="hd2"/>
              </a:cxn>
              <a:cxn ang="10800000">
                <a:pos x="wd2" y="hd2"/>
              </a:cxn>
              <a:cxn ang="16200000">
                <a:pos x="wd2" y="hd2"/>
              </a:cxn>
            </a:cxnLst>
            <a:rect l="0" t="0" r="r" b="b"/>
            <a:pathLst>
              <a:path w="21600" h="20485" extrusionOk="0">
                <a:moveTo>
                  <a:pt x="0" y="0"/>
                </a:moveTo>
                <a:cubicBezTo>
                  <a:pt x="1174" y="5871"/>
                  <a:pt x="2338" y="11776"/>
                  <a:pt x="3494" y="17717"/>
                </a:cubicBezTo>
                <a:cubicBezTo>
                  <a:pt x="3772" y="19145"/>
                  <a:pt x="4091" y="20617"/>
                  <a:pt x="4504" y="20476"/>
                </a:cubicBezTo>
                <a:cubicBezTo>
                  <a:pt x="4916" y="20336"/>
                  <a:pt x="5151" y="18773"/>
                  <a:pt x="5457" y="17589"/>
                </a:cubicBezTo>
                <a:cubicBezTo>
                  <a:pt x="5740" y="16493"/>
                  <a:pt x="6083" y="15757"/>
                  <a:pt x="6443" y="15601"/>
                </a:cubicBezTo>
                <a:cubicBezTo>
                  <a:pt x="6800" y="15446"/>
                  <a:pt x="7152" y="15878"/>
                  <a:pt x="7500" y="16251"/>
                </a:cubicBezTo>
                <a:cubicBezTo>
                  <a:pt x="12496" y="21600"/>
                  <a:pt x="17746" y="15553"/>
                  <a:pt x="21600" y="0"/>
                </a:cubicBezTo>
              </a:path>
            </a:pathLst>
          </a:custGeom>
          <a:noFill/>
          <a:ln w="38100" cap="flat">
            <a:solidFill>
              <a:srgbClr val="FF2600"/>
            </a:solidFill>
            <a:prstDash val="solid"/>
            <a:round/>
          </a:ln>
          <a:effectLst>
            <a:outerShdw blurRad="25400" dist="12700" dir="5400000" rotWithShape="0">
              <a:srgbClr val="000000">
                <a:alpha val="38000"/>
              </a:srgbClr>
            </a:outerShdw>
          </a:effectLst>
        </p:spPr>
        <p:txBody>
          <a:bodyPr wrap="square" lIns="40639" tIns="40639" rIns="40639" bIns="40639" numCol="1" anchor="t">
            <a:noAutofit/>
          </a:bodyPr>
          <a:lstStyle/>
          <a:p>
            <a:pPr defTabSz="628922">
              <a:defRPr>
                <a:latin typeface="Calibri"/>
                <a:ea typeface="Calibri"/>
                <a:cs typeface="Calibri"/>
                <a:sym typeface="Calibri"/>
              </a:defRPr>
            </a:pPr>
            <a:endParaRPr/>
          </a:p>
        </p:txBody>
      </p:sp>
      <p:sp>
        <p:nvSpPr>
          <p:cNvPr id="209" name="Shape 209"/>
          <p:cNvSpPr/>
          <p:nvPr/>
        </p:nvSpPr>
        <p:spPr>
          <a:xfrm flipV="1">
            <a:off x="3558110" y="3444296"/>
            <a:ext cx="1" cy="1890898"/>
          </a:xfrm>
          <a:prstGeom prst="line">
            <a:avLst/>
          </a:prstGeom>
          <a:noFill/>
          <a:ln w="12700" cap="flat">
            <a:solidFill>
              <a:srgbClr val="000000"/>
            </a:solidFill>
            <a:prstDash val="sysDot"/>
            <a:miter lim="400000"/>
          </a:ln>
          <a:effectLst>
            <a:outerShdw blurRad="25400" dist="12700" dir="5400000" rotWithShape="0">
              <a:srgbClr val="000000">
                <a:alpha val="38000"/>
              </a:srgbClr>
            </a:outerShdw>
          </a:effectLst>
        </p:spPr>
        <p:txBody>
          <a:bodyPr wrap="square" lIns="40639" tIns="40639" rIns="40639" bIns="40639" numCol="1" anchor="t">
            <a:noAutofit/>
          </a:bodyPr>
          <a:lstStyle/>
          <a:p>
            <a:pPr defTabSz="628922">
              <a:defRPr>
                <a:latin typeface="Calibri"/>
                <a:ea typeface="Calibri"/>
                <a:cs typeface="Calibri"/>
                <a:sym typeface="Calibri"/>
              </a:defRPr>
            </a:pPr>
            <a:endParaRPr/>
          </a:p>
        </p:txBody>
      </p:sp>
      <p:sp>
        <p:nvSpPr>
          <p:cNvPr id="210" name="Shape 210"/>
          <p:cNvSpPr/>
          <p:nvPr/>
        </p:nvSpPr>
        <p:spPr>
          <a:xfrm flipV="1">
            <a:off x="3981481" y="3444296"/>
            <a:ext cx="1" cy="1890898"/>
          </a:xfrm>
          <a:prstGeom prst="line">
            <a:avLst/>
          </a:prstGeom>
          <a:noFill/>
          <a:ln w="12700" cap="flat">
            <a:solidFill>
              <a:srgbClr val="000000"/>
            </a:solidFill>
            <a:prstDash val="sysDot"/>
            <a:miter lim="400000"/>
          </a:ln>
          <a:effectLst>
            <a:outerShdw blurRad="25400" dist="12700" dir="5400000" rotWithShape="0">
              <a:srgbClr val="000000">
                <a:alpha val="38000"/>
              </a:srgbClr>
            </a:outerShdw>
          </a:effectLst>
        </p:spPr>
        <p:txBody>
          <a:bodyPr wrap="square" lIns="40639" tIns="40639" rIns="40639" bIns="40639" numCol="1" anchor="t">
            <a:noAutofit/>
          </a:bodyPr>
          <a:lstStyle/>
          <a:p>
            <a:pPr defTabSz="628922">
              <a:defRPr>
                <a:latin typeface="Calibri"/>
                <a:ea typeface="Calibri"/>
                <a:cs typeface="Calibri"/>
                <a:sym typeface="Calibri"/>
              </a:defRPr>
            </a:pPr>
            <a:endParaRPr/>
          </a:p>
        </p:txBody>
      </p:sp>
      <p:sp>
        <p:nvSpPr>
          <p:cNvPr id="214" name="Shape 214"/>
          <p:cNvSpPr/>
          <p:nvPr/>
        </p:nvSpPr>
        <p:spPr>
          <a:xfrm>
            <a:off x="6995982" y="5156817"/>
            <a:ext cx="829939" cy="3701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0639" tIns="40639" rIns="40639" bIns="40639" numCol="1" anchor="t">
            <a:noAutofit/>
          </a:bodyPr>
          <a:lstStyle>
            <a:lvl1pPr algn="l" defTabSz="894498">
              <a:defRPr sz="2400">
                <a:latin typeface="Gill Sans Light"/>
                <a:ea typeface="Gill Sans Light"/>
                <a:cs typeface="Gill Sans Light"/>
                <a:sym typeface="Gill Sans Light"/>
              </a:defRPr>
            </a:lvl1pPr>
          </a:lstStyle>
          <a:p>
            <a:r>
              <a:rPr sz="2000" dirty="0">
                <a:latin typeface="Calibiri"/>
                <a:cs typeface="Calibiri"/>
              </a:rPr>
              <a:t>time</a:t>
            </a:r>
          </a:p>
        </p:txBody>
      </p:sp>
      <p:sp>
        <p:nvSpPr>
          <p:cNvPr id="215" name="Shape 215"/>
          <p:cNvSpPr/>
          <p:nvPr/>
        </p:nvSpPr>
        <p:spPr>
          <a:xfrm flipV="1">
            <a:off x="2117969" y="3470379"/>
            <a:ext cx="1" cy="1890809"/>
          </a:xfrm>
          <a:prstGeom prst="line">
            <a:avLst/>
          </a:prstGeom>
          <a:noFill/>
          <a:ln w="63500" cap="flat">
            <a:solidFill>
              <a:srgbClr val="000000"/>
            </a:solidFill>
            <a:prstDash val="solid"/>
            <a:round/>
            <a:tailEnd type="triangle" w="med" len="med"/>
          </a:ln>
          <a:effectLst>
            <a:outerShdw blurRad="25400" dist="12700" dir="5400000" rotWithShape="0">
              <a:srgbClr val="000000">
                <a:alpha val="38000"/>
              </a:srgbClr>
            </a:outerShdw>
          </a:effectLst>
        </p:spPr>
        <p:txBody>
          <a:bodyPr wrap="square" lIns="40639" tIns="40639" rIns="40639" bIns="40639" numCol="1" anchor="t">
            <a:noAutofit/>
          </a:bodyPr>
          <a:lstStyle/>
          <a:p>
            <a:pPr defTabSz="628922">
              <a:defRPr>
                <a:latin typeface="Calibri"/>
                <a:ea typeface="Calibri"/>
                <a:cs typeface="Calibri"/>
                <a:sym typeface="Calibri"/>
              </a:defRPr>
            </a:pPr>
            <a:endParaRPr/>
          </a:p>
        </p:txBody>
      </p:sp>
      <p:sp>
        <p:nvSpPr>
          <p:cNvPr id="2" name="TextBox 1"/>
          <p:cNvSpPr txBox="1"/>
          <p:nvPr/>
        </p:nvSpPr>
        <p:spPr>
          <a:xfrm>
            <a:off x="2695222" y="1975556"/>
            <a:ext cx="1717913" cy="400110"/>
          </a:xfrm>
          <a:prstGeom prst="rect">
            <a:avLst/>
          </a:prstGeom>
          <a:noFill/>
        </p:spPr>
        <p:txBody>
          <a:bodyPr wrap="none" rtlCol="0">
            <a:spAutoFit/>
          </a:bodyPr>
          <a:lstStyle/>
          <a:p>
            <a:r>
              <a:rPr lang="en-US" sz="2000" b="1" dirty="0" smtClean="0"/>
              <a:t>Ideal Behavior</a:t>
            </a:r>
            <a:endParaRPr lang="en-US" sz="2000" b="1" dirty="0"/>
          </a:p>
        </p:txBody>
      </p:sp>
      <p:cxnSp>
        <p:nvCxnSpPr>
          <p:cNvPr id="4" name="Straight Arrow Connector 3"/>
          <p:cNvCxnSpPr>
            <a:stCxn id="2" idx="2"/>
          </p:cNvCxnSpPr>
          <p:nvPr/>
        </p:nvCxnSpPr>
        <p:spPr>
          <a:xfrm>
            <a:off x="3554179" y="2375666"/>
            <a:ext cx="2160821" cy="10686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206180" y="5828834"/>
            <a:ext cx="2056973" cy="400110"/>
          </a:xfrm>
          <a:prstGeom prst="rect">
            <a:avLst/>
          </a:prstGeom>
          <a:noFill/>
        </p:spPr>
        <p:txBody>
          <a:bodyPr wrap="none" rtlCol="0">
            <a:spAutoFit/>
          </a:bodyPr>
          <a:lstStyle/>
          <a:p>
            <a:r>
              <a:rPr lang="en-US" sz="2000" b="1" dirty="0" smtClean="0">
                <a:solidFill>
                  <a:schemeClr val="accent2"/>
                </a:solidFill>
              </a:rPr>
              <a:t>Imperfect Rollout</a:t>
            </a:r>
            <a:endParaRPr lang="en-US" sz="2000" b="1" dirty="0">
              <a:solidFill>
                <a:schemeClr val="accent2"/>
              </a:solidFill>
            </a:endParaRPr>
          </a:p>
        </p:txBody>
      </p:sp>
      <p:cxnSp>
        <p:nvCxnSpPr>
          <p:cNvPr id="7" name="Straight Arrow Connector 6"/>
          <p:cNvCxnSpPr>
            <a:stCxn id="5" idx="1"/>
          </p:cNvCxnSpPr>
          <p:nvPr/>
        </p:nvCxnSpPr>
        <p:spPr>
          <a:xfrm flipH="1" flipV="1">
            <a:off x="3795890" y="5009444"/>
            <a:ext cx="410290" cy="101944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186972" y="4377876"/>
            <a:ext cx="2192928" cy="400110"/>
          </a:xfrm>
          <a:prstGeom prst="rect">
            <a:avLst/>
          </a:prstGeom>
          <a:noFill/>
        </p:spPr>
        <p:txBody>
          <a:bodyPr wrap="none" rtlCol="0">
            <a:spAutoFit/>
          </a:bodyPr>
          <a:lstStyle/>
          <a:p>
            <a:r>
              <a:rPr lang="en-US" sz="2000" b="1" dirty="0" smtClean="0">
                <a:solidFill>
                  <a:srgbClr val="008000"/>
                </a:solidFill>
              </a:rPr>
              <a:t>Smooth Correction</a:t>
            </a:r>
            <a:endParaRPr lang="en-US" sz="2000" b="1" dirty="0">
              <a:solidFill>
                <a:srgbClr val="008000"/>
              </a:solidFill>
            </a:endParaRPr>
          </a:p>
        </p:txBody>
      </p:sp>
      <p:cxnSp>
        <p:nvCxnSpPr>
          <p:cNvPr id="28" name="Straight Arrow Connector 27"/>
          <p:cNvCxnSpPr>
            <a:stCxn id="27" idx="1"/>
          </p:cNvCxnSpPr>
          <p:nvPr/>
        </p:nvCxnSpPr>
        <p:spPr>
          <a:xfrm flipH="1" flipV="1">
            <a:off x="5334000" y="4377876"/>
            <a:ext cx="852972" cy="2000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810299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dissolve">
                                      <p:cBhvr>
                                        <p:cTn id="7" dur="500"/>
                                        <p:tgtEl>
                                          <p:spTgt spid="20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par>
                                <p:cTn id="19" presetID="9"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2"/>
                                        </p:tgtEl>
                                        <p:attrNameLst>
                                          <p:attrName>style.visibility</p:attrName>
                                        </p:attrNameLst>
                                      </p:cBhvr>
                                      <p:to>
                                        <p:strVal val="visible"/>
                                      </p:to>
                                    </p:set>
                                    <p:animEffect transition="in" filter="dissolve">
                                      <p:cBhvr>
                                        <p:cTn id="24"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08" grpId="0" animBg="1"/>
      <p:bldP spid="5" grpId="0"/>
      <p:bldP spid="2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p:cNvSpPr>
          <p:nvPr>
            <p:ph type="title"/>
          </p:nvPr>
        </p:nvSpPr>
        <p:spPr>
          <a:prstGeom prst="rect">
            <a:avLst/>
          </a:prstGeom>
        </p:spPr>
        <p:txBody>
          <a:bodyPr>
            <a:normAutofit/>
          </a:bodyPr>
          <a:lstStyle>
            <a:lvl1pPr>
              <a:defRPr sz="7000">
                <a:latin typeface="Gill Sans"/>
                <a:ea typeface="Gill Sans"/>
                <a:cs typeface="Gill Sans"/>
                <a:sym typeface="Gill Sans"/>
              </a:defRPr>
            </a:lvl1pPr>
          </a:lstStyle>
          <a:p>
            <a:r>
              <a:rPr lang="en-US" sz="4400" dirty="0">
                <a:latin typeface="+mj-lt"/>
              </a:rPr>
              <a:t>Qualitative Comparison</a:t>
            </a:r>
            <a:endParaRPr sz="4400" dirty="0">
              <a:latin typeface="+mj-lt"/>
            </a:endParaRPr>
          </a:p>
        </p:txBody>
      </p:sp>
      <p:graphicFrame>
        <p:nvGraphicFramePr>
          <p:cNvPr id="726" name="Table 726"/>
          <p:cNvGraphicFramePr/>
          <p:nvPr/>
        </p:nvGraphicFramePr>
        <p:xfrm>
          <a:off x="866180" y="1924348"/>
          <a:ext cx="7406088" cy="2750342"/>
        </p:xfrm>
        <a:graphic>
          <a:graphicData uri="http://schemas.openxmlformats.org/drawingml/2006/table">
            <a:tbl>
              <a:tblPr/>
              <a:tblGrid>
                <a:gridCol w="3861811"/>
                <a:gridCol w="1513666"/>
                <a:gridCol w="2030611"/>
              </a:tblGrid>
              <a:tr h="392906">
                <a:tc>
                  <a:txBody>
                    <a:bodyPr/>
                    <a:lstStyle/>
                    <a:p>
                      <a:pPr algn="l" defTabSz="457200">
                        <a:defRPr sz="3000">
                          <a:latin typeface="Gill Sans"/>
                          <a:ea typeface="Gill Sans"/>
                          <a:cs typeface="Gill Sans"/>
                          <a:sym typeface="Gill Sans"/>
                        </a:defRPr>
                      </a:pPr>
                      <a:endParaRPr sz="2100"/>
                    </a:p>
                  </a:txBody>
                  <a:tcPr marL="35719" marR="35719" marT="35719" marB="35719" horzOverflow="overflow">
                    <a:lnL w="0">
                      <a:miter lim="400000"/>
                    </a:lnL>
                    <a:lnR w="0">
                      <a:miter lim="400000"/>
                    </a:lnR>
                    <a:lnT w="0">
                      <a:miter lim="400000"/>
                    </a:lnT>
                    <a:lnB w="0">
                      <a:miter lim="400000"/>
                    </a:lnB>
                    <a:noFill/>
                  </a:tcPr>
                </a:tc>
                <a:tc gridSpan="2">
                  <a:txBody>
                    <a:bodyPr/>
                    <a:lstStyle/>
                    <a:p>
                      <a:pPr defTabSz="457200"/>
                      <a:r>
                        <a:rPr sz="2100" u="sng">
                          <a:latin typeface="Gill Sans"/>
                          <a:ea typeface="Gill Sans"/>
                          <a:cs typeface="Gill Sans"/>
                          <a:sym typeface="Gill Sans"/>
                        </a:rPr>
                        <a:t>User Preference</a:t>
                      </a:r>
                    </a:p>
                  </a:txBody>
                  <a:tcPr marL="35719" marR="35719" marT="35719" marB="35719" horzOverflow="overflow">
                    <a:lnL w="0">
                      <a:miter lim="400000"/>
                    </a:lnL>
                    <a:lnR w="0">
                      <a:miter lim="400000"/>
                    </a:lnR>
                    <a:lnT w="0">
                      <a:miter lim="400000"/>
                    </a:lnT>
                    <a:lnB w="0">
                      <a:miter lim="400000"/>
                    </a:lnB>
                    <a:noFill/>
                  </a:tcPr>
                </a:tc>
                <a:tc hMerge="1">
                  <a:txBody>
                    <a:bodyPr/>
                    <a:lstStyle/>
                    <a:p>
                      <a:endParaRPr lang="en-US"/>
                    </a:p>
                  </a:txBody>
                  <a:tcPr/>
                </a:tc>
              </a:tr>
              <a:tr h="392906">
                <a:tc>
                  <a:txBody>
                    <a:bodyPr/>
                    <a:lstStyle/>
                    <a:p>
                      <a:pPr algn="l" defTabSz="457200">
                        <a:defRPr sz="3000">
                          <a:latin typeface="Gill Sans"/>
                          <a:ea typeface="Gill Sans"/>
                          <a:cs typeface="Gill Sans"/>
                          <a:sym typeface="Gill Sans"/>
                        </a:defRPr>
                      </a:pPr>
                      <a:endParaRPr sz="2100"/>
                    </a:p>
                  </a:txBody>
                  <a:tcPr marL="35719" marR="35719" marT="35719" marB="35719" horzOverflow="overflow">
                    <a:lnL w="0">
                      <a:miter lim="400000"/>
                    </a:lnL>
                    <a:lnR w="0">
                      <a:miter lim="400000"/>
                    </a:lnR>
                    <a:lnT w="0">
                      <a:miter lim="400000"/>
                    </a:lnT>
                    <a:lnB w="0">
                      <a:miter lim="400000"/>
                    </a:lnB>
                    <a:noFill/>
                  </a:tcPr>
                </a:tc>
                <a:tc>
                  <a:txBody>
                    <a:bodyPr/>
                    <a:lstStyle/>
                    <a:p>
                      <a:pPr defTabSz="457200"/>
                      <a:r>
                        <a:rPr sz="2100">
                          <a:latin typeface="Gill Sans SemiBold"/>
                          <a:ea typeface="Gill Sans SemiBold"/>
                          <a:cs typeface="Gill Sans SemiBold"/>
                          <a:sym typeface="Gill Sans SemiBold"/>
                        </a:rPr>
                        <a:t>SIMILE</a:t>
                      </a:r>
                    </a:p>
                  </a:txBody>
                  <a:tcPr marL="35719" marR="35719" marT="35719" marB="35719" horzOverflow="overflow">
                    <a:lnL w="0">
                      <a:miter lim="400000"/>
                    </a:lnL>
                    <a:lnR w="0">
                      <a:miter lim="400000"/>
                    </a:lnR>
                    <a:lnT w="0">
                      <a:miter lim="400000"/>
                    </a:lnT>
                    <a:lnB w="38100">
                      <a:solidFill>
                        <a:srgbClr val="000000"/>
                      </a:solidFill>
                      <a:miter lim="400000"/>
                    </a:lnB>
                    <a:solidFill>
                      <a:srgbClr val="FFA93A"/>
                    </a:solidFill>
                  </a:tcPr>
                </a:tc>
                <a:tc>
                  <a:txBody>
                    <a:bodyPr/>
                    <a:lstStyle/>
                    <a:p>
                      <a:pPr defTabSz="457200"/>
                      <a:r>
                        <a:rPr sz="2100">
                          <a:latin typeface="Gill Sans"/>
                          <a:ea typeface="Gill Sans"/>
                          <a:cs typeface="Gill Sans"/>
                          <a:sym typeface="Gill Sans"/>
                        </a:rPr>
                        <a:t>Other Approach</a:t>
                      </a:r>
                    </a:p>
                  </a:txBody>
                  <a:tcPr marL="35719" marR="35719" marT="35719" marB="35719" horzOverflow="overflow">
                    <a:lnL w="0">
                      <a:miter lim="400000"/>
                    </a:lnL>
                    <a:lnR w="0">
                      <a:miter lim="400000"/>
                    </a:lnR>
                    <a:lnT w="0">
                      <a:miter lim="400000"/>
                    </a:lnT>
                    <a:lnB w="38100">
                      <a:solidFill>
                        <a:srgbClr val="000000"/>
                      </a:solidFill>
                      <a:miter lim="400000"/>
                    </a:lnB>
                    <a:noFill/>
                  </a:tcPr>
                </a:tc>
              </a:tr>
              <a:tr h="392906">
                <a:tc>
                  <a:txBody>
                    <a:bodyPr/>
                    <a:lstStyle/>
                    <a:p>
                      <a:pPr algn="l" defTabSz="457200"/>
                      <a:r>
                        <a:rPr sz="2100">
                          <a:latin typeface="Gill Sans"/>
                          <a:ea typeface="Gill Sans"/>
                          <a:cs typeface="Gill Sans"/>
                          <a:sym typeface="Gill Sans"/>
                        </a:rPr>
                        <a:t>vs. Kalman Filter</a:t>
                      </a:r>
                    </a:p>
                  </a:txBody>
                  <a:tcPr marL="35719" marR="35719" marT="35719" marB="35719" horzOverflow="overflow">
                    <a:lnL w="0">
                      <a:miter lim="400000"/>
                    </a:lnL>
                    <a:lnR w="4445">
                      <a:solidFill>
                        <a:srgbClr val="FF9300"/>
                      </a:solidFill>
                      <a:miter lim="400000"/>
                    </a:lnR>
                    <a:lnT w="0">
                      <a:miter lim="400000"/>
                    </a:lnT>
                    <a:lnB w="12700">
                      <a:solidFill>
                        <a:srgbClr val="515151"/>
                      </a:solidFill>
                      <a:prstDash val="sysDot"/>
                      <a:miter lim="400000"/>
                    </a:lnB>
                    <a:noFill/>
                  </a:tcPr>
                </a:tc>
                <a:tc>
                  <a:txBody>
                    <a:bodyPr/>
                    <a:lstStyle/>
                    <a:p>
                      <a:pPr defTabSz="457200"/>
                      <a:r>
                        <a:rPr sz="2100">
                          <a:latin typeface="Gill Sans"/>
                          <a:ea typeface="Gill Sans"/>
                          <a:cs typeface="Gill Sans"/>
                          <a:sym typeface="Gill Sans"/>
                        </a:rPr>
                        <a:t>23</a:t>
                      </a:r>
                    </a:p>
                  </a:txBody>
                  <a:tcPr marL="35719" marR="35719" marT="35719" marB="35719" horzOverflow="overflow">
                    <a:lnL w="4445">
                      <a:solidFill>
                        <a:srgbClr val="FF9300"/>
                      </a:solidFill>
                      <a:miter lim="400000"/>
                    </a:lnL>
                    <a:lnR w="0">
                      <a:miter lim="400000"/>
                    </a:lnR>
                    <a:lnT w="38100">
                      <a:solidFill>
                        <a:srgbClr val="000000"/>
                      </a:solidFill>
                      <a:miter lim="400000"/>
                    </a:lnT>
                    <a:lnB w="12700">
                      <a:solidFill>
                        <a:srgbClr val="515151"/>
                      </a:solidFill>
                      <a:prstDash val="sysDot"/>
                      <a:miter lim="400000"/>
                    </a:lnB>
                    <a:solidFill>
                      <a:srgbClr val="FFA93A"/>
                    </a:solidFill>
                  </a:tcPr>
                </a:tc>
                <a:tc>
                  <a:txBody>
                    <a:bodyPr/>
                    <a:lstStyle/>
                    <a:p>
                      <a:pPr defTabSz="457200"/>
                      <a:r>
                        <a:rPr sz="2100">
                          <a:latin typeface="Gill Sans"/>
                          <a:ea typeface="Gill Sans"/>
                          <a:cs typeface="Gill Sans"/>
                          <a:sym typeface="Gill Sans"/>
                        </a:rPr>
                        <a:t>2</a:t>
                      </a:r>
                    </a:p>
                  </a:txBody>
                  <a:tcPr marL="35719" marR="35719" marT="35719" marB="35719" horzOverflow="overflow">
                    <a:lnL w="0">
                      <a:miter lim="400000"/>
                    </a:lnL>
                    <a:lnR w="0">
                      <a:miter lim="400000"/>
                    </a:lnR>
                    <a:lnT w="38100">
                      <a:solidFill>
                        <a:srgbClr val="000000"/>
                      </a:solidFill>
                      <a:miter lim="400000"/>
                    </a:lnT>
                    <a:lnB w="12700">
                      <a:solidFill>
                        <a:srgbClr val="515151"/>
                      </a:solidFill>
                      <a:prstDash val="sysDot"/>
                      <a:miter lim="400000"/>
                    </a:lnB>
                    <a:noFill/>
                  </a:tcPr>
                </a:tc>
              </a:tr>
              <a:tr h="392906">
                <a:tc>
                  <a:txBody>
                    <a:bodyPr/>
                    <a:lstStyle/>
                    <a:p>
                      <a:pPr algn="l" defTabSz="457200"/>
                      <a:r>
                        <a:rPr sz="2100">
                          <a:latin typeface="Gill Sans"/>
                          <a:ea typeface="Gill Sans"/>
                          <a:cs typeface="Gill Sans"/>
                          <a:sym typeface="Gill Sans"/>
                        </a:rPr>
                        <a:t>vs. Dual Kalman Filter</a:t>
                      </a:r>
                    </a:p>
                  </a:txBody>
                  <a:tcPr marL="35719" marR="35719" marT="35719" marB="35719" horzOverflow="overflow">
                    <a:lnL w="0">
                      <a:miter lim="400000"/>
                    </a:lnL>
                    <a:lnR w="4445">
                      <a:solidFill>
                        <a:srgbClr val="FF9300"/>
                      </a:solidFill>
                      <a:miter lim="400000"/>
                    </a:lnR>
                    <a:lnT w="12700">
                      <a:solidFill>
                        <a:srgbClr val="515151"/>
                      </a:solidFill>
                      <a:prstDash val="sysDot"/>
                      <a:miter lim="400000"/>
                    </a:lnT>
                    <a:lnB w="12700">
                      <a:solidFill>
                        <a:srgbClr val="515151"/>
                      </a:solidFill>
                      <a:prstDash val="sysDot"/>
                      <a:miter lim="400000"/>
                    </a:lnB>
                    <a:noFill/>
                  </a:tcPr>
                </a:tc>
                <a:tc>
                  <a:txBody>
                    <a:bodyPr/>
                    <a:lstStyle/>
                    <a:p>
                      <a:pPr defTabSz="457200"/>
                      <a:r>
                        <a:rPr sz="2100">
                          <a:latin typeface="Gill Sans"/>
                          <a:ea typeface="Gill Sans"/>
                          <a:cs typeface="Gill Sans"/>
                          <a:sym typeface="Gill Sans"/>
                        </a:rPr>
                        <a:t>25</a:t>
                      </a:r>
                    </a:p>
                  </a:txBody>
                  <a:tcPr marL="35719" marR="35719" marT="35719" marB="35719" horzOverflow="overflow">
                    <a:lnL w="4445">
                      <a:solidFill>
                        <a:srgbClr val="FF9300"/>
                      </a:solidFill>
                      <a:miter lim="400000"/>
                    </a:lnL>
                    <a:lnR w="4445">
                      <a:solidFill>
                        <a:srgbClr val="FF9300"/>
                      </a:solidFill>
                      <a:miter lim="400000"/>
                    </a:lnR>
                    <a:lnT w="12700">
                      <a:solidFill>
                        <a:srgbClr val="515151"/>
                      </a:solidFill>
                      <a:prstDash val="sysDot"/>
                      <a:miter lim="400000"/>
                    </a:lnT>
                    <a:lnB w="12700">
                      <a:solidFill>
                        <a:srgbClr val="515151"/>
                      </a:solidFill>
                      <a:prstDash val="sysDot"/>
                      <a:miter lim="400000"/>
                    </a:lnB>
                    <a:solidFill>
                      <a:srgbClr val="FFA93A"/>
                    </a:solidFill>
                  </a:tcPr>
                </a:tc>
                <a:tc>
                  <a:txBody>
                    <a:bodyPr/>
                    <a:lstStyle/>
                    <a:p>
                      <a:pPr defTabSz="457200"/>
                      <a:r>
                        <a:rPr sz="2100">
                          <a:latin typeface="Gill Sans"/>
                          <a:ea typeface="Gill Sans"/>
                          <a:cs typeface="Gill Sans"/>
                          <a:sym typeface="Gill Sans"/>
                        </a:rPr>
                        <a:t>0</a:t>
                      </a:r>
                    </a:p>
                  </a:txBody>
                  <a:tcPr marL="35719" marR="35719" marT="35719" marB="35719" horzOverflow="overflow">
                    <a:lnL w="4445">
                      <a:solidFill>
                        <a:srgbClr val="FF9300"/>
                      </a:solidFill>
                      <a:miter lim="400000"/>
                    </a:lnL>
                    <a:lnR w="0">
                      <a:miter lim="400000"/>
                    </a:lnR>
                    <a:lnT w="12700">
                      <a:solidFill>
                        <a:srgbClr val="515151"/>
                      </a:solidFill>
                      <a:prstDash val="sysDot"/>
                      <a:miter lim="400000"/>
                    </a:lnT>
                    <a:lnB w="12700">
                      <a:solidFill>
                        <a:srgbClr val="515151"/>
                      </a:solidFill>
                      <a:prstDash val="sysDot"/>
                      <a:miter lim="400000"/>
                    </a:lnB>
                    <a:noFill/>
                  </a:tcPr>
                </a:tc>
              </a:tr>
              <a:tr h="392906">
                <a:tc>
                  <a:txBody>
                    <a:bodyPr/>
                    <a:lstStyle/>
                    <a:p>
                      <a:pPr algn="l" defTabSz="457200"/>
                      <a:r>
                        <a:rPr sz="2100">
                          <a:latin typeface="Gill Sans"/>
                          <a:ea typeface="Gill Sans"/>
                          <a:cs typeface="Gill Sans"/>
                          <a:sym typeface="Gill Sans"/>
                        </a:rPr>
                        <a:t>vs. Conditional Regression Forests</a:t>
                      </a:r>
                    </a:p>
                  </a:txBody>
                  <a:tcPr marL="35719" marR="35719" marT="35719" marB="35719" horzOverflow="overflow">
                    <a:lnL w="0">
                      <a:miter lim="400000"/>
                    </a:lnL>
                    <a:lnR w="4445">
                      <a:solidFill>
                        <a:srgbClr val="FF9300"/>
                      </a:solidFill>
                      <a:miter lim="400000"/>
                    </a:lnR>
                    <a:lnT w="12700">
                      <a:solidFill>
                        <a:srgbClr val="515151"/>
                      </a:solidFill>
                      <a:prstDash val="sysDot"/>
                      <a:miter lim="400000"/>
                    </a:lnT>
                    <a:lnB w="12700">
                      <a:solidFill>
                        <a:srgbClr val="515151"/>
                      </a:solidFill>
                      <a:prstDash val="sysDot"/>
                      <a:miter lim="400000"/>
                    </a:lnB>
                    <a:noFill/>
                  </a:tcPr>
                </a:tc>
                <a:tc>
                  <a:txBody>
                    <a:bodyPr/>
                    <a:lstStyle/>
                    <a:p>
                      <a:pPr defTabSz="457200"/>
                      <a:r>
                        <a:rPr sz="2100">
                          <a:latin typeface="Gill Sans"/>
                          <a:ea typeface="Gill Sans"/>
                          <a:cs typeface="Gill Sans"/>
                          <a:sym typeface="Gill Sans"/>
                        </a:rPr>
                        <a:t>24</a:t>
                      </a:r>
                    </a:p>
                  </a:txBody>
                  <a:tcPr marL="35719" marR="35719" marT="35719" marB="35719" horzOverflow="overflow">
                    <a:lnL w="4445">
                      <a:solidFill>
                        <a:srgbClr val="FF9300"/>
                      </a:solidFill>
                      <a:miter lim="400000"/>
                    </a:lnL>
                    <a:lnR w="4445">
                      <a:solidFill>
                        <a:srgbClr val="FF9300"/>
                      </a:solidFill>
                      <a:miter lim="400000"/>
                    </a:lnR>
                    <a:lnT w="12700">
                      <a:solidFill>
                        <a:srgbClr val="515151"/>
                      </a:solidFill>
                      <a:prstDash val="sysDot"/>
                      <a:miter lim="400000"/>
                    </a:lnT>
                    <a:lnB w="12700">
                      <a:solidFill>
                        <a:srgbClr val="515151"/>
                      </a:solidFill>
                      <a:prstDash val="sysDot"/>
                      <a:miter lim="400000"/>
                    </a:lnB>
                    <a:solidFill>
                      <a:srgbClr val="FFA93A"/>
                    </a:solidFill>
                  </a:tcPr>
                </a:tc>
                <a:tc>
                  <a:txBody>
                    <a:bodyPr/>
                    <a:lstStyle/>
                    <a:p>
                      <a:pPr defTabSz="457200"/>
                      <a:r>
                        <a:rPr sz="2100">
                          <a:latin typeface="Gill Sans"/>
                          <a:ea typeface="Gill Sans"/>
                          <a:cs typeface="Gill Sans"/>
                          <a:sym typeface="Gill Sans"/>
                        </a:rPr>
                        <a:t>1</a:t>
                      </a:r>
                    </a:p>
                  </a:txBody>
                  <a:tcPr marL="35719" marR="35719" marT="35719" marB="35719" horzOverflow="overflow">
                    <a:lnL w="4445">
                      <a:solidFill>
                        <a:srgbClr val="FF9300"/>
                      </a:solidFill>
                      <a:miter lim="400000"/>
                    </a:lnL>
                    <a:lnR w="0">
                      <a:miter lim="400000"/>
                    </a:lnR>
                    <a:lnT w="12700">
                      <a:solidFill>
                        <a:srgbClr val="515151"/>
                      </a:solidFill>
                      <a:prstDash val="sysDot"/>
                      <a:miter lim="400000"/>
                    </a:lnT>
                    <a:lnB w="12700">
                      <a:solidFill>
                        <a:srgbClr val="515151"/>
                      </a:solidFill>
                      <a:prstDash val="sysDot"/>
                      <a:miter lim="400000"/>
                    </a:lnB>
                    <a:noFill/>
                  </a:tcPr>
                </a:tc>
              </a:tr>
              <a:tr h="392906">
                <a:tc>
                  <a:txBody>
                    <a:bodyPr/>
                    <a:lstStyle/>
                    <a:p>
                      <a:pPr algn="l" defTabSz="457200"/>
                      <a:r>
                        <a:rPr sz="2100">
                          <a:latin typeface="Gill Sans"/>
                          <a:ea typeface="Gill Sans"/>
                          <a:cs typeface="Gill Sans"/>
                          <a:sym typeface="Gill Sans"/>
                        </a:rPr>
                        <a:t>vs. Filter Forests</a:t>
                      </a:r>
                    </a:p>
                  </a:txBody>
                  <a:tcPr marL="35719" marR="35719" marT="35719" marB="35719" horzOverflow="overflow">
                    <a:lnL w="0">
                      <a:miter lim="400000"/>
                    </a:lnL>
                    <a:lnR w="4445">
                      <a:solidFill>
                        <a:srgbClr val="FF9300"/>
                      </a:solidFill>
                      <a:miter lim="400000"/>
                    </a:lnR>
                    <a:lnT w="12700">
                      <a:solidFill>
                        <a:srgbClr val="515151"/>
                      </a:solidFill>
                      <a:prstDash val="sysDot"/>
                      <a:miter lim="400000"/>
                    </a:lnT>
                    <a:lnB w="12700">
                      <a:solidFill>
                        <a:srgbClr val="515151"/>
                      </a:solidFill>
                      <a:prstDash val="sysDot"/>
                      <a:miter lim="400000"/>
                    </a:lnB>
                    <a:noFill/>
                  </a:tcPr>
                </a:tc>
                <a:tc>
                  <a:txBody>
                    <a:bodyPr/>
                    <a:lstStyle/>
                    <a:p>
                      <a:pPr defTabSz="457200"/>
                      <a:r>
                        <a:rPr sz="2100">
                          <a:latin typeface="Gill Sans"/>
                          <a:ea typeface="Gill Sans"/>
                          <a:cs typeface="Gill Sans"/>
                          <a:sym typeface="Gill Sans"/>
                        </a:rPr>
                        <a:t>23</a:t>
                      </a:r>
                    </a:p>
                  </a:txBody>
                  <a:tcPr marL="35719" marR="35719" marT="35719" marB="35719" horzOverflow="overflow">
                    <a:lnL w="4445">
                      <a:solidFill>
                        <a:srgbClr val="FF9300"/>
                      </a:solidFill>
                      <a:miter lim="400000"/>
                    </a:lnL>
                    <a:lnR w="4445">
                      <a:solidFill>
                        <a:srgbClr val="FF9300"/>
                      </a:solidFill>
                      <a:miter lim="400000"/>
                    </a:lnR>
                    <a:lnT w="12700">
                      <a:solidFill>
                        <a:srgbClr val="515151"/>
                      </a:solidFill>
                      <a:prstDash val="sysDot"/>
                      <a:miter lim="400000"/>
                    </a:lnT>
                    <a:lnB w="12700">
                      <a:solidFill>
                        <a:srgbClr val="515151"/>
                      </a:solidFill>
                      <a:prstDash val="sysDot"/>
                      <a:miter lim="400000"/>
                    </a:lnB>
                    <a:solidFill>
                      <a:srgbClr val="FFA93A"/>
                    </a:solidFill>
                  </a:tcPr>
                </a:tc>
                <a:tc>
                  <a:txBody>
                    <a:bodyPr/>
                    <a:lstStyle/>
                    <a:p>
                      <a:pPr defTabSz="457200"/>
                      <a:r>
                        <a:rPr sz="2100">
                          <a:latin typeface="Gill Sans"/>
                          <a:ea typeface="Gill Sans"/>
                          <a:cs typeface="Gill Sans"/>
                          <a:sym typeface="Gill Sans"/>
                        </a:rPr>
                        <a:t>2</a:t>
                      </a:r>
                    </a:p>
                  </a:txBody>
                  <a:tcPr marL="35719" marR="35719" marT="35719" marB="35719" horzOverflow="overflow">
                    <a:lnL w="4445">
                      <a:solidFill>
                        <a:srgbClr val="FF9300"/>
                      </a:solidFill>
                      <a:miter lim="400000"/>
                    </a:lnL>
                    <a:lnR w="0">
                      <a:miter lim="400000"/>
                    </a:lnR>
                    <a:lnT w="12700">
                      <a:solidFill>
                        <a:srgbClr val="515151"/>
                      </a:solidFill>
                      <a:prstDash val="sysDot"/>
                      <a:miter lim="400000"/>
                    </a:lnT>
                    <a:lnB w="12700">
                      <a:solidFill>
                        <a:srgbClr val="515151"/>
                      </a:solidFill>
                      <a:prstDash val="sysDot"/>
                      <a:miter lim="400000"/>
                    </a:lnB>
                    <a:noFill/>
                  </a:tcPr>
                </a:tc>
              </a:tr>
              <a:tr h="392906">
                <a:tc>
                  <a:txBody>
                    <a:bodyPr/>
                    <a:lstStyle/>
                    <a:p>
                      <a:pPr algn="l" defTabSz="457200"/>
                      <a:r>
                        <a:rPr sz="2100">
                          <a:latin typeface="Gill Sans"/>
                          <a:ea typeface="Gill Sans"/>
                          <a:cs typeface="Gill Sans"/>
                          <a:sym typeface="Gill Sans"/>
                        </a:rPr>
                        <a:t>vs. Savitzky-Golay Filter</a:t>
                      </a:r>
                    </a:p>
                  </a:txBody>
                  <a:tcPr marL="35719" marR="35719" marT="35719" marB="35719" horzOverflow="overflow">
                    <a:lnL w="0">
                      <a:miter lim="400000"/>
                    </a:lnL>
                    <a:lnR w="4445">
                      <a:solidFill>
                        <a:srgbClr val="FF9300"/>
                      </a:solidFill>
                      <a:miter lim="400000"/>
                    </a:lnR>
                    <a:lnT w="12700">
                      <a:solidFill>
                        <a:srgbClr val="515151"/>
                      </a:solidFill>
                      <a:prstDash val="sysDot"/>
                      <a:miter lim="400000"/>
                    </a:lnT>
                    <a:lnB w="0">
                      <a:miter lim="400000"/>
                    </a:lnB>
                    <a:noFill/>
                  </a:tcPr>
                </a:tc>
                <a:tc>
                  <a:txBody>
                    <a:bodyPr/>
                    <a:lstStyle/>
                    <a:p>
                      <a:pPr defTabSz="457200"/>
                      <a:r>
                        <a:rPr sz="2100">
                          <a:latin typeface="Gill Sans"/>
                          <a:ea typeface="Gill Sans"/>
                          <a:cs typeface="Gill Sans"/>
                          <a:sym typeface="Gill Sans"/>
                        </a:rPr>
                        <a:t>22</a:t>
                      </a:r>
                    </a:p>
                  </a:txBody>
                  <a:tcPr marL="35719" marR="35719" marT="35719" marB="35719" horzOverflow="overflow">
                    <a:lnL w="4445">
                      <a:solidFill>
                        <a:srgbClr val="FF9300"/>
                      </a:solidFill>
                      <a:miter lim="400000"/>
                    </a:lnL>
                    <a:lnR w="4445">
                      <a:solidFill>
                        <a:srgbClr val="FF9300"/>
                      </a:solidFill>
                      <a:miter lim="400000"/>
                    </a:lnR>
                    <a:lnT w="12700">
                      <a:solidFill>
                        <a:srgbClr val="515151"/>
                      </a:solidFill>
                      <a:prstDash val="sysDot"/>
                      <a:miter lim="400000"/>
                    </a:lnT>
                    <a:lnB w="0">
                      <a:miter lim="400000"/>
                    </a:lnB>
                    <a:solidFill>
                      <a:srgbClr val="FFA93A"/>
                    </a:solidFill>
                  </a:tcPr>
                </a:tc>
                <a:tc>
                  <a:txBody>
                    <a:bodyPr/>
                    <a:lstStyle/>
                    <a:p>
                      <a:pPr defTabSz="457200"/>
                      <a:r>
                        <a:rPr sz="2100">
                          <a:latin typeface="Gill Sans"/>
                          <a:ea typeface="Gill Sans"/>
                          <a:cs typeface="Gill Sans"/>
                          <a:sym typeface="Gill Sans"/>
                        </a:rPr>
                        <a:t>3</a:t>
                      </a:r>
                    </a:p>
                  </a:txBody>
                  <a:tcPr marL="35719" marR="35719" marT="35719" marB="35719" horzOverflow="overflow">
                    <a:lnL w="4445">
                      <a:solidFill>
                        <a:srgbClr val="FF9300"/>
                      </a:solidFill>
                      <a:miter lim="400000"/>
                    </a:lnL>
                    <a:lnR w="0">
                      <a:miter lim="400000"/>
                    </a:lnR>
                    <a:lnT w="12700">
                      <a:solidFill>
                        <a:srgbClr val="515151"/>
                      </a:solidFill>
                      <a:prstDash val="sysDot"/>
                      <a:miter lim="400000"/>
                    </a:lnT>
                    <a:lnB w="0">
                      <a:miter lim="400000"/>
                    </a:lnB>
                    <a:noFill/>
                  </a:tcPr>
                </a:tc>
              </a:tr>
            </a:tbl>
          </a:graphicData>
        </a:graphic>
      </p:graphicFrame>
    </p:spTree>
    <p:extLst>
      <p:ext uri="{BB962C8B-B14F-4D97-AF65-F5344CB8AC3E}">
        <p14:creationId xmlns:p14="http://schemas.microsoft.com/office/powerpoint/2010/main" val="21560500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10"/>
          <p:cNvSpPr>
            <a:spLocks noChangeArrowheads="1"/>
          </p:cNvSpPr>
          <p:nvPr/>
        </p:nvSpPr>
        <p:spPr bwMode="auto">
          <a:xfrm>
            <a:off x="4879084" y="5260072"/>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17410" name="Rectangle 23"/>
          <p:cNvSpPr>
            <a:spLocks noChangeArrowheads="1"/>
          </p:cNvSpPr>
          <p:nvPr/>
        </p:nvSpPr>
        <p:spPr bwMode="auto">
          <a:xfrm>
            <a:off x="609600" y="1627188"/>
            <a:ext cx="79248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20000"/>
              </a:lnSpc>
              <a:spcBef>
                <a:spcPct val="30000"/>
              </a:spcBef>
              <a:buFontTx/>
              <a:buChar char="•"/>
            </a:pPr>
            <a:r>
              <a:rPr lang="en-US" sz="3200" dirty="0"/>
              <a:t>Part-of-Speech Tagging</a:t>
            </a:r>
          </a:p>
          <a:p>
            <a:pPr marL="742950" lvl="1" indent="-285750">
              <a:lnSpc>
                <a:spcPct val="120000"/>
              </a:lnSpc>
              <a:spcBef>
                <a:spcPct val="30000"/>
              </a:spcBef>
              <a:buFontTx/>
              <a:buChar char="–"/>
            </a:pPr>
            <a:r>
              <a:rPr lang="en-US" sz="2400" dirty="0"/>
              <a:t>Given a sequence of words </a:t>
            </a:r>
            <a:r>
              <a:rPr lang="en-US" sz="2400" dirty="0" smtClean="0"/>
              <a:t>x</a:t>
            </a:r>
          </a:p>
          <a:p>
            <a:pPr marL="742950" lvl="1" indent="-285750">
              <a:lnSpc>
                <a:spcPct val="120000"/>
              </a:lnSpc>
              <a:spcBef>
                <a:spcPct val="30000"/>
              </a:spcBef>
              <a:buFontTx/>
              <a:buChar char="–"/>
            </a:pPr>
            <a:r>
              <a:rPr lang="en-US" sz="2400" dirty="0"/>
              <a:t>P</a:t>
            </a:r>
            <a:r>
              <a:rPr lang="en-US" sz="2400" dirty="0" smtClean="0"/>
              <a:t>redict </a:t>
            </a:r>
            <a:r>
              <a:rPr lang="en-US" sz="2400" dirty="0"/>
              <a:t>sequence of tags </a:t>
            </a:r>
            <a:r>
              <a:rPr lang="en-US" sz="2400" dirty="0" smtClean="0"/>
              <a:t>y.</a:t>
            </a:r>
            <a:endParaRPr lang="en-US" sz="2400" i="1" dirty="0"/>
          </a:p>
        </p:txBody>
      </p:sp>
      <p:grpSp>
        <p:nvGrpSpPr>
          <p:cNvPr id="17411" name="Group 4"/>
          <p:cNvGrpSpPr>
            <a:grpSpLocks/>
          </p:cNvGrpSpPr>
          <p:nvPr/>
        </p:nvGrpSpPr>
        <p:grpSpPr bwMode="auto">
          <a:xfrm>
            <a:off x="1009410" y="3610452"/>
            <a:ext cx="7200900" cy="639763"/>
            <a:chOff x="243" y="1728"/>
            <a:chExt cx="5283" cy="447"/>
          </a:xfrm>
        </p:grpSpPr>
        <p:grpSp>
          <p:nvGrpSpPr>
            <p:cNvPr id="17413" name="Group 5"/>
            <p:cNvGrpSpPr>
              <a:grpSpLocks/>
            </p:cNvGrpSpPr>
            <p:nvPr/>
          </p:nvGrpSpPr>
          <p:grpSpPr bwMode="auto">
            <a:xfrm>
              <a:off x="243" y="1743"/>
              <a:ext cx="2448" cy="432"/>
              <a:chOff x="334" y="1233"/>
              <a:chExt cx="2448" cy="432"/>
            </a:xfrm>
          </p:grpSpPr>
          <p:sp>
            <p:nvSpPr>
              <p:cNvPr id="17427" name="Rectangle 6"/>
              <p:cNvSpPr>
                <a:spLocks noChangeArrowheads="1"/>
              </p:cNvSpPr>
              <p:nvPr/>
            </p:nvSpPr>
            <p:spPr bwMode="auto">
              <a:xfrm>
                <a:off x="334" y="1281"/>
                <a:ext cx="2448" cy="384"/>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17428" name="Text Box 7"/>
              <p:cNvSpPr txBox="1">
                <a:spLocks noChangeArrowheads="1"/>
              </p:cNvSpPr>
              <p:nvPr/>
            </p:nvSpPr>
            <p:spPr bwMode="auto">
              <a:xfrm>
                <a:off x="622" y="1329"/>
                <a:ext cx="190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The rain wet the cat</a:t>
                </a:r>
              </a:p>
            </p:txBody>
          </p:sp>
          <p:sp>
            <p:nvSpPr>
              <p:cNvPr id="17429" name="Text Box 8"/>
              <p:cNvSpPr txBox="1">
                <a:spLocks noChangeArrowheads="1"/>
              </p:cNvSpPr>
              <p:nvPr/>
            </p:nvSpPr>
            <p:spPr bwMode="auto">
              <a:xfrm>
                <a:off x="334" y="1233"/>
                <a:ext cx="23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17430" name="Rectangle 9"/>
              <p:cNvSpPr>
                <a:spLocks noChangeArrowheads="1"/>
              </p:cNvSpPr>
              <p:nvPr/>
            </p:nvSpPr>
            <p:spPr bwMode="auto">
              <a:xfrm>
                <a:off x="334" y="128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7414" name="Rectangle 10"/>
            <p:cNvSpPr>
              <a:spLocks noChangeArrowheads="1"/>
            </p:cNvSpPr>
            <p:nvPr/>
          </p:nvSpPr>
          <p:spPr bwMode="auto">
            <a:xfrm>
              <a:off x="3072" y="1776"/>
              <a:ext cx="2448" cy="389"/>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17415" name="Text Box 11"/>
            <p:cNvSpPr txBox="1">
              <a:spLocks noChangeArrowheads="1"/>
            </p:cNvSpPr>
            <p:nvPr/>
          </p:nvSpPr>
          <p:spPr bwMode="auto">
            <a:xfrm>
              <a:off x="4652" y="1833"/>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Det</a:t>
              </a:r>
            </a:p>
          </p:txBody>
        </p:sp>
        <p:sp>
          <p:nvSpPr>
            <p:cNvPr id="17416" name="Text Box 12"/>
            <p:cNvSpPr txBox="1">
              <a:spLocks noChangeArrowheads="1"/>
            </p:cNvSpPr>
            <p:nvPr/>
          </p:nvSpPr>
          <p:spPr bwMode="auto">
            <a:xfrm>
              <a:off x="5229" y="1833"/>
              <a:ext cx="297"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N</a:t>
              </a:r>
            </a:p>
          </p:txBody>
        </p:sp>
        <p:sp>
          <p:nvSpPr>
            <p:cNvPr id="17417" name="Text Box 13"/>
            <p:cNvSpPr txBox="1">
              <a:spLocks noChangeArrowheads="1"/>
            </p:cNvSpPr>
            <p:nvPr/>
          </p:nvSpPr>
          <p:spPr bwMode="auto">
            <a:xfrm>
              <a:off x="4244" y="1833"/>
              <a:ext cx="297"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V</a:t>
              </a:r>
            </a:p>
          </p:txBody>
        </p:sp>
        <p:sp>
          <p:nvSpPr>
            <p:cNvPr id="17418" name="Text Box 14"/>
            <p:cNvSpPr txBox="1">
              <a:spLocks noChangeArrowheads="1"/>
            </p:cNvSpPr>
            <p:nvPr/>
          </p:nvSpPr>
          <p:spPr bwMode="auto">
            <a:xfrm>
              <a:off x="3310" y="1833"/>
              <a:ext cx="39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t>Det</a:t>
              </a:r>
              <a:endParaRPr lang="en-US" dirty="0"/>
            </a:p>
          </p:txBody>
        </p:sp>
        <p:sp>
          <p:nvSpPr>
            <p:cNvPr id="17419" name="Text Box 15"/>
            <p:cNvSpPr txBox="1">
              <a:spLocks noChangeArrowheads="1"/>
            </p:cNvSpPr>
            <p:nvPr/>
          </p:nvSpPr>
          <p:spPr bwMode="auto">
            <a:xfrm>
              <a:off x="3851" y="1839"/>
              <a:ext cx="29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N</a:t>
              </a:r>
            </a:p>
          </p:txBody>
        </p:sp>
        <p:sp>
          <p:nvSpPr>
            <p:cNvPr id="17420" name="Line 16"/>
            <p:cNvSpPr>
              <a:spLocks noChangeShapeType="1"/>
            </p:cNvSpPr>
            <p:nvPr/>
          </p:nvSpPr>
          <p:spPr bwMode="auto">
            <a:xfrm>
              <a:off x="5045" y="1992"/>
              <a:ext cx="203" cy="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1" name="Text Box 17"/>
            <p:cNvSpPr txBox="1">
              <a:spLocks noChangeArrowheads="1"/>
            </p:cNvSpPr>
            <p:nvPr/>
          </p:nvSpPr>
          <p:spPr bwMode="auto">
            <a:xfrm>
              <a:off x="3072" y="1728"/>
              <a:ext cx="247"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17422" name="Rectangle 18"/>
            <p:cNvSpPr>
              <a:spLocks noChangeArrowheads="1"/>
            </p:cNvSpPr>
            <p:nvPr/>
          </p:nvSpPr>
          <p:spPr bwMode="auto">
            <a:xfrm>
              <a:off x="3072" y="1776"/>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3" name="Line 19"/>
            <p:cNvSpPr>
              <a:spLocks noChangeShapeType="1"/>
            </p:cNvSpPr>
            <p:nvPr/>
          </p:nvSpPr>
          <p:spPr bwMode="auto">
            <a:xfrm rot="16200000" flipH="1">
              <a:off x="2888" y="1866"/>
              <a:ext cx="0" cy="26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4" name="Line 20"/>
            <p:cNvSpPr>
              <a:spLocks noChangeShapeType="1"/>
            </p:cNvSpPr>
            <p:nvPr/>
          </p:nvSpPr>
          <p:spPr bwMode="auto">
            <a:xfrm>
              <a:off x="4469" y="1985"/>
              <a:ext cx="203" cy="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5" name="Line 21"/>
            <p:cNvSpPr>
              <a:spLocks noChangeShapeType="1"/>
            </p:cNvSpPr>
            <p:nvPr/>
          </p:nvSpPr>
          <p:spPr bwMode="auto">
            <a:xfrm>
              <a:off x="4078" y="1985"/>
              <a:ext cx="203" cy="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6" name="Line 22"/>
            <p:cNvSpPr>
              <a:spLocks noChangeShapeType="1"/>
            </p:cNvSpPr>
            <p:nvPr/>
          </p:nvSpPr>
          <p:spPr bwMode="auto">
            <a:xfrm>
              <a:off x="3701" y="1985"/>
              <a:ext cx="203" cy="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7412" name="Title 22"/>
          <p:cNvSpPr>
            <a:spLocks noGrp="1"/>
          </p:cNvSpPr>
          <p:nvPr>
            <p:ph type="title"/>
          </p:nvPr>
        </p:nvSpPr>
        <p:spPr/>
        <p:txBody>
          <a:bodyPr>
            <a:normAutofit/>
          </a:bodyPr>
          <a:lstStyle/>
          <a:p>
            <a:r>
              <a:rPr lang="en-US" dirty="0">
                <a:solidFill>
                  <a:srgbClr val="953735"/>
                </a:solidFill>
              </a:rPr>
              <a:t>Example: </a:t>
            </a:r>
            <a:r>
              <a:rPr lang="en-US" dirty="0"/>
              <a:t>Sequence Prediction</a:t>
            </a:r>
            <a:endParaRPr lang="en-US" dirty="0">
              <a:latin typeface="Arial" charset="0"/>
            </a:endParaRPr>
          </a:p>
        </p:txBody>
      </p:sp>
      <p:sp>
        <p:nvSpPr>
          <p:cNvPr id="23" name="Rectangle 10"/>
          <p:cNvSpPr>
            <a:spLocks noChangeArrowheads="1"/>
          </p:cNvSpPr>
          <p:nvPr/>
        </p:nvSpPr>
        <p:spPr bwMode="auto">
          <a:xfrm>
            <a:off x="4874769" y="4432344"/>
            <a:ext cx="3336703" cy="556751"/>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sp>
        <p:nvSpPr>
          <p:cNvPr id="24" name="Line 19"/>
          <p:cNvSpPr>
            <a:spLocks noChangeShapeType="1"/>
          </p:cNvSpPr>
          <p:nvPr/>
        </p:nvSpPr>
        <p:spPr bwMode="auto">
          <a:xfrm rot="16200000" flipH="1">
            <a:off x="4623971" y="4570022"/>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19"/>
          <p:cNvSpPr>
            <a:spLocks noChangeShapeType="1"/>
          </p:cNvSpPr>
          <p:nvPr/>
        </p:nvSpPr>
        <p:spPr bwMode="auto">
          <a:xfrm rot="16200000" flipH="1">
            <a:off x="4623971" y="5364183"/>
            <a:ext cx="0" cy="3543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rot="5400000">
            <a:off x="6513834" y="5667711"/>
            <a:ext cx="768560" cy="1077218"/>
          </a:xfrm>
          <a:prstGeom prst="rect">
            <a:avLst/>
          </a:prstGeom>
          <a:noFill/>
        </p:spPr>
        <p:txBody>
          <a:bodyPr wrap="none" rtlCol="0">
            <a:spAutoFit/>
          </a:bodyPr>
          <a:lstStyle/>
          <a:p>
            <a:r>
              <a:rPr lang="is-IS" sz="6400" b="1" dirty="0" smtClean="0"/>
              <a:t>…</a:t>
            </a:r>
            <a:endParaRPr lang="en-US" sz="6400" b="1" dirty="0"/>
          </a:p>
        </p:txBody>
      </p:sp>
      <p:sp>
        <p:nvSpPr>
          <p:cNvPr id="28" name="Text Box 11"/>
          <p:cNvSpPr txBox="1">
            <a:spLocks noChangeArrowheads="1"/>
          </p:cNvSpPr>
          <p:nvPr/>
        </p:nvSpPr>
        <p:spPr bwMode="auto">
          <a:xfrm>
            <a:off x="7020182" y="4531099"/>
            <a:ext cx="53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t>Adj</a:t>
            </a:r>
            <a:endParaRPr lang="en-US" dirty="0"/>
          </a:p>
        </p:txBody>
      </p:sp>
      <p:sp>
        <p:nvSpPr>
          <p:cNvPr id="29" name="Text Box 12"/>
          <p:cNvSpPr txBox="1">
            <a:spLocks noChangeArrowheads="1"/>
          </p:cNvSpPr>
          <p:nvPr/>
        </p:nvSpPr>
        <p:spPr bwMode="auto">
          <a:xfrm>
            <a:off x="7806651" y="4531099"/>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V</a:t>
            </a:r>
          </a:p>
        </p:txBody>
      </p:sp>
      <p:sp>
        <p:nvSpPr>
          <p:cNvPr id="30" name="Text Box 13"/>
          <p:cNvSpPr txBox="1">
            <a:spLocks noChangeArrowheads="1"/>
          </p:cNvSpPr>
          <p:nvPr/>
        </p:nvSpPr>
        <p:spPr bwMode="auto">
          <a:xfrm>
            <a:off x="6464065" y="4531099"/>
            <a:ext cx="404821" cy="4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V</a:t>
            </a:r>
          </a:p>
        </p:txBody>
      </p:sp>
      <p:sp>
        <p:nvSpPr>
          <p:cNvPr id="31" name="Text Box 14"/>
          <p:cNvSpPr txBox="1">
            <a:spLocks noChangeArrowheads="1"/>
          </p:cNvSpPr>
          <p:nvPr/>
        </p:nvSpPr>
        <p:spPr bwMode="auto">
          <a:xfrm>
            <a:off x="5190992" y="4531099"/>
            <a:ext cx="539761"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a:t>Det</a:t>
            </a:r>
            <a:endParaRPr lang="en-US" dirty="0"/>
          </a:p>
        </p:txBody>
      </p:sp>
      <p:sp>
        <p:nvSpPr>
          <p:cNvPr id="32" name="Text Box 15"/>
          <p:cNvSpPr txBox="1">
            <a:spLocks noChangeArrowheads="1"/>
          </p:cNvSpPr>
          <p:nvPr/>
        </p:nvSpPr>
        <p:spPr bwMode="auto">
          <a:xfrm>
            <a:off x="5928393" y="4539686"/>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V</a:t>
            </a:r>
          </a:p>
        </p:txBody>
      </p:sp>
      <p:sp>
        <p:nvSpPr>
          <p:cNvPr id="33" name="Line 16"/>
          <p:cNvSpPr>
            <a:spLocks noChangeShapeType="1"/>
          </p:cNvSpPr>
          <p:nvPr/>
        </p:nvSpPr>
        <p:spPr bwMode="auto">
          <a:xfrm>
            <a:off x="7555853" y="4758666"/>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Line 20"/>
          <p:cNvSpPr>
            <a:spLocks noChangeShapeType="1"/>
          </p:cNvSpPr>
          <p:nvPr/>
        </p:nvSpPr>
        <p:spPr bwMode="auto">
          <a:xfrm>
            <a:off x="6770747" y="4748647"/>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Line 21"/>
          <p:cNvSpPr>
            <a:spLocks noChangeShapeType="1"/>
          </p:cNvSpPr>
          <p:nvPr/>
        </p:nvSpPr>
        <p:spPr bwMode="auto">
          <a:xfrm>
            <a:off x="6237801" y="4748647"/>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22"/>
          <p:cNvSpPr>
            <a:spLocks noChangeShapeType="1"/>
          </p:cNvSpPr>
          <p:nvPr/>
        </p:nvSpPr>
        <p:spPr bwMode="auto">
          <a:xfrm>
            <a:off x="5723938" y="4748647"/>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11"/>
          <p:cNvSpPr txBox="1">
            <a:spLocks noChangeArrowheads="1"/>
          </p:cNvSpPr>
          <p:nvPr/>
        </p:nvSpPr>
        <p:spPr bwMode="auto">
          <a:xfrm>
            <a:off x="7238662" y="5312378"/>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smtClean="0"/>
              <a:t>V</a:t>
            </a:r>
            <a:endParaRPr lang="en-US" dirty="0"/>
          </a:p>
        </p:txBody>
      </p:sp>
      <p:sp>
        <p:nvSpPr>
          <p:cNvPr id="38" name="Text Box 12"/>
          <p:cNvSpPr txBox="1">
            <a:spLocks noChangeArrowheads="1"/>
          </p:cNvSpPr>
          <p:nvPr/>
        </p:nvSpPr>
        <p:spPr bwMode="auto">
          <a:xfrm>
            <a:off x="7806651" y="5312378"/>
            <a:ext cx="351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V</a:t>
            </a:r>
          </a:p>
        </p:txBody>
      </p:sp>
      <p:sp>
        <p:nvSpPr>
          <p:cNvPr id="39" name="Text Box 13"/>
          <p:cNvSpPr txBox="1">
            <a:spLocks noChangeArrowheads="1"/>
          </p:cNvSpPr>
          <p:nvPr/>
        </p:nvSpPr>
        <p:spPr bwMode="auto">
          <a:xfrm>
            <a:off x="6682545" y="5312378"/>
            <a:ext cx="351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N</a:t>
            </a:r>
          </a:p>
        </p:txBody>
      </p:sp>
      <p:sp>
        <p:nvSpPr>
          <p:cNvPr id="40" name="Text Box 14"/>
          <p:cNvSpPr txBox="1">
            <a:spLocks noChangeArrowheads="1"/>
          </p:cNvSpPr>
          <p:nvPr/>
        </p:nvSpPr>
        <p:spPr bwMode="auto">
          <a:xfrm>
            <a:off x="5190992" y="5312378"/>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t>Adv</a:t>
            </a:r>
            <a:endParaRPr lang="en-US" dirty="0"/>
          </a:p>
        </p:txBody>
      </p:sp>
      <p:sp>
        <p:nvSpPr>
          <p:cNvPr id="41" name="Text Box 15"/>
          <p:cNvSpPr txBox="1">
            <a:spLocks noChangeArrowheads="1"/>
          </p:cNvSpPr>
          <p:nvPr/>
        </p:nvSpPr>
        <p:spPr bwMode="auto">
          <a:xfrm>
            <a:off x="5928393" y="5320965"/>
            <a:ext cx="5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t>Det</a:t>
            </a:r>
            <a:endParaRPr lang="en-US" dirty="0"/>
          </a:p>
        </p:txBody>
      </p:sp>
      <p:sp>
        <p:nvSpPr>
          <p:cNvPr id="42" name="Line 16"/>
          <p:cNvSpPr>
            <a:spLocks noChangeShapeType="1"/>
          </p:cNvSpPr>
          <p:nvPr/>
        </p:nvSpPr>
        <p:spPr bwMode="auto">
          <a:xfrm>
            <a:off x="7555853" y="5539945"/>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20"/>
          <p:cNvSpPr>
            <a:spLocks noChangeShapeType="1"/>
          </p:cNvSpPr>
          <p:nvPr/>
        </p:nvSpPr>
        <p:spPr bwMode="auto">
          <a:xfrm>
            <a:off x="6989227" y="5529926"/>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Line 21"/>
          <p:cNvSpPr>
            <a:spLocks noChangeShapeType="1"/>
          </p:cNvSpPr>
          <p:nvPr/>
        </p:nvSpPr>
        <p:spPr bwMode="auto">
          <a:xfrm>
            <a:off x="6456281" y="5529926"/>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Line 22"/>
          <p:cNvSpPr>
            <a:spLocks noChangeShapeType="1"/>
          </p:cNvSpPr>
          <p:nvPr/>
        </p:nvSpPr>
        <p:spPr bwMode="auto">
          <a:xfrm>
            <a:off x="5723938" y="5529926"/>
            <a:ext cx="276696" cy="100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 name="Rectangle 9"/>
          <p:cNvSpPr>
            <a:spLocks noChangeArrowheads="1"/>
          </p:cNvSpPr>
          <p:nvPr/>
        </p:nvSpPr>
        <p:spPr bwMode="auto">
          <a:xfrm>
            <a:off x="4879084" y="4432344"/>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 name="Rectangle 9"/>
          <p:cNvSpPr>
            <a:spLocks noChangeArrowheads="1"/>
          </p:cNvSpPr>
          <p:nvPr/>
        </p:nvSpPr>
        <p:spPr bwMode="auto">
          <a:xfrm>
            <a:off x="4883399" y="5260072"/>
            <a:ext cx="261702" cy="343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Text Box 17"/>
          <p:cNvSpPr txBox="1">
            <a:spLocks noChangeArrowheads="1"/>
          </p:cNvSpPr>
          <p:nvPr/>
        </p:nvSpPr>
        <p:spPr bwMode="auto">
          <a:xfrm>
            <a:off x="4869440" y="4367637"/>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sp>
        <p:nvSpPr>
          <p:cNvPr id="52" name="Text Box 17"/>
          <p:cNvSpPr txBox="1">
            <a:spLocks noChangeArrowheads="1"/>
          </p:cNvSpPr>
          <p:nvPr/>
        </p:nvSpPr>
        <p:spPr bwMode="auto">
          <a:xfrm>
            <a:off x="4885290" y="5202787"/>
            <a:ext cx="336669" cy="45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a:t>y</a:t>
            </a:r>
          </a:p>
        </p:txBody>
      </p:sp>
      <p:graphicFrame>
        <p:nvGraphicFramePr>
          <p:cNvPr id="53" name="Object 52"/>
          <p:cNvGraphicFramePr>
            <a:graphicFrameLocks noChangeAspect="1"/>
          </p:cNvGraphicFramePr>
          <p:nvPr>
            <p:extLst>
              <p:ext uri="{D42A27DB-BD31-4B8C-83A1-F6EECF244321}">
                <p14:modId xmlns:p14="http://schemas.microsoft.com/office/powerpoint/2010/main" val="2374495461"/>
              </p:ext>
            </p:extLst>
          </p:nvPr>
        </p:nvGraphicFramePr>
        <p:xfrm>
          <a:off x="5495072" y="2271670"/>
          <a:ext cx="3219038" cy="728839"/>
        </p:xfrm>
        <a:graphic>
          <a:graphicData uri="http://schemas.openxmlformats.org/presentationml/2006/ole">
            <mc:AlternateContent xmlns:mc="http://schemas.openxmlformats.org/markup-compatibility/2006">
              <mc:Choice xmlns:v="urn:schemas-microsoft-com:vml" Requires="v">
                <p:oleObj spid="_x0000_s16084" name="Equation" r:id="rId4" imgW="1346200" imgH="304800" progId="Equation.3">
                  <p:embed/>
                </p:oleObj>
              </mc:Choice>
              <mc:Fallback>
                <p:oleObj name="Equation" r:id="rId4" imgW="1346200" imgH="304800" progId="Equation.3">
                  <p:embed/>
                  <p:pic>
                    <p:nvPicPr>
                      <p:cNvPr id="0" name=""/>
                      <p:cNvPicPr/>
                      <p:nvPr/>
                    </p:nvPicPr>
                    <p:blipFill>
                      <a:blip r:embed="rId5"/>
                      <a:stretch>
                        <a:fillRect/>
                      </a:stretch>
                    </p:blipFill>
                    <p:spPr>
                      <a:xfrm>
                        <a:off x="5495072" y="2271670"/>
                        <a:ext cx="3219038" cy="728839"/>
                      </a:xfrm>
                      <a:prstGeom prst="rect">
                        <a:avLst/>
                      </a:prstGeom>
                    </p:spPr>
                  </p:pic>
                </p:oleObj>
              </mc:Fallback>
            </mc:AlternateContent>
          </a:graphicData>
        </a:graphic>
      </p:graphicFrame>
    </p:spTree>
    <p:extLst>
      <p:ext uri="{BB962C8B-B14F-4D97-AF65-F5344CB8AC3E}">
        <p14:creationId xmlns:p14="http://schemas.microsoft.com/office/powerpoint/2010/main" val="242099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53735"/>
                </a:solidFill>
              </a:rPr>
              <a:t>Example: </a:t>
            </a:r>
            <a:r>
              <a:rPr lang="en-US" dirty="0"/>
              <a:t>Sequence Prediction</a:t>
            </a:r>
          </a:p>
        </p:txBody>
      </p:sp>
      <p:sp>
        <p:nvSpPr>
          <p:cNvPr id="3" name="Content Placeholder 2"/>
          <p:cNvSpPr>
            <a:spLocks noGrp="1"/>
          </p:cNvSpPr>
          <p:nvPr>
            <p:ph idx="1"/>
          </p:nvPr>
        </p:nvSpPr>
        <p:spPr/>
        <p:txBody>
          <a:bodyPr>
            <a:normAutofit/>
          </a:bodyPr>
          <a:lstStyle/>
          <a:p>
            <a:r>
              <a:rPr lang="en-US" dirty="0" smtClean="0"/>
              <a:t>MAP inference in 1-st order Markov models</a:t>
            </a:r>
          </a:p>
          <a:p>
            <a:endParaRPr lang="en-US" sz="2600" dirty="0"/>
          </a:p>
        </p:txBody>
      </p:sp>
      <p:grpSp>
        <p:nvGrpSpPr>
          <p:cNvPr id="8" name="Group 7"/>
          <p:cNvGrpSpPr/>
          <p:nvPr/>
        </p:nvGrpSpPr>
        <p:grpSpPr>
          <a:xfrm>
            <a:off x="1367177" y="3043950"/>
            <a:ext cx="6551764" cy="2430921"/>
            <a:chOff x="1367177" y="3631325"/>
            <a:chExt cx="6551764" cy="2430921"/>
          </a:xfrm>
        </p:grpSpPr>
        <p:sp>
          <p:nvSpPr>
            <p:cNvPr id="4" name="Oval 3"/>
            <p:cNvSpPr>
              <a:spLocks noChangeAspect="1"/>
            </p:cNvSpPr>
            <p:nvPr/>
          </p:nvSpPr>
          <p:spPr>
            <a:xfrm>
              <a:off x="1367177" y="3825558"/>
              <a:ext cx="831610" cy="831610"/>
            </a:xfrm>
            <a:prstGeom prst="ellipse">
              <a:avLst/>
            </a:prstGeom>
            <a:solidFill>
              <a:schemeClr val="bg1">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y</a:t>
              </a:r>
              <a:r>
                <a:rPr lang="en-US" sz="2400" baseline="-25000" dirty="0" smtClean="0">
                  <a:solidFill>
                    <a:schemeClr val="tx1"/>
                  </a:solidFill>
                </a:rPr>
                <a:t>1</a:t>
              </a:r>
              <a:endParaRPr lang="en-US" sz="2400" baseline="-25000" dirty="0">
                <a:solidFill>
                  <a:schemeClr val="tx1"/>
                </a:solidFill>
              </a:endParaRPr>
            </a:p>
          </p:txBody>
        </p:sp>
        <p:sp>
          <p:nvSpPr>
            <p:cNvPr id="5" name="Oval 4"/>
            <p:cNvSpPr>
              <a:spLocks noChangeAspect="1"/>
            </p:cNvSpPr>
            <p:nvPr/>
          </p:nvSpPr>
          <p:spPr>
            <a:xfrm>
              <a:off x="2746106" y="3825558"/>
              <a:ext cx="831610" cy="831610"/>
            </a:xfrm>
            <a:prstGeom prst="ellipse">
              <a:avLst/>
            </a:prstGeom>
            <a:solidFill>
              <a:schemeClr val="bg1">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y</a:t>
              </a:r>
              <a:r>
                <a:rPr lang="en-US" sz="2400" baseline="-25000" dirty="0" smtClean="0">
                  <a:solidFill>
                    <a:srgbClr val="000000"/>
                  </a:solidFill>
                </a:rPr>
                <a:t>2</a:t>
              </a:r>
              <a:endParaRPr lang="en-US" sz="2400" baseline="-25000" dirty="0">
                <a:solidFill>
                  <a:srgbClr val="000000"/>
                </a:solidFill>
              </a:endParaRPr>
            </a:p>
          </p:txBody>
        </p:sp>
        <p:sp>
          <p:nvSpPr>
            <p:cNvPr id="6" name="Oval 5"/>
            <p:cNvSpPr>
              <a:spLocks noChangeAspect="1"/>
            </p:cNvSpPr>
            <p:nvPr/>
          </p:nvSpPr>
          <p:spPr>
            <a:xfrm>
              <a:off x="4124909" y="3825558"/>
              <a:ext cx="831610" cy="831610"/>
            </a:xfrm>
            <a:prstGeom prst="ellipse">
              <a:avLst/>
            </a:prstGeom>
            <a:solidFill>
              <a:schemeClr val="bg1">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y</a:t>
              </a:r>
              <a:r>
                <a:rPr lang="en-US" sz="2400" baseline="-25000" dirty="0" smtClean="0">
                  <a:solidFill>
                    <a:srgbClr val="000000"/>
                  </a:solidFill>
                </a:rPr>
                <a:t>3</a:t>
              </a:r>
              <a:endParaRPr lang="en-US" sz="2400" baseline="-25000" dirty="0">
                <a:solidFill>
                  <a:srgbClr val="000000"/>
                </a:solidFill>
              </a:endParaRPr>
            </a:p>
          </p:txBody>
        </p:sp>
        <p:sp>
          <p:nvSpPr>
            <p:cNvPr id="7" name="Oval 6"/>
            <p:cNvSpPr>
              <a:spLocks noChangeAspect="1"/>
            </p:cNvSpPr>
            <p:nvPr/>
          </p:nvSpPr>
          <p:spPr>
            <a:xfrm>
              <a:off x="5518396" y="3825558"/>
              <a:ext cx="831610" cy="831610"/>
            </a:xfrm>
            <a:prstGeom prst="ellipse">
              <a:avLst/>
            </a:prstGeom>
            <a:solidFill>
              <a:schemeClr val="bg1">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y</a:t>
              </a:r>
              <a:r>
                <a:rPr lang="en-US" sz="2400" baseline="-25000" dirty="0" smtClean="0">
                  <a:solidFill>
                    <a:srgbClr val="000000"/>
                  </a:solidFill>
                </a:rPr>
                <a:t>4</a:t>
              </a:r>
              <a:endParaRPr lang="en-US" sz="2400" baseline="-25000" dirty="0">
                <a:solidFill>
                  <a:srgbClr val="000000"/>
                </a:solidFill>
              </a:endParaRPr>
            </a:p>
          </p:txBody>
        </p:sp>
        <p:sp>
          <p:nvSpPr>
            <p:cNvPr id="9" name="Oval 8"/>
            <p:cNvSpPr>
              <a:spLocks noChangeAspect="1"/>
            </p:cNvSpPr>
            <p:nvPr/>
          </p:nvSpPr>
          <p:spPr>
            <a:xfrm>
              <a:off x="1367177" y="5222539"/>
              <a:ext cx="831610" cy="83161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x</a:t>
              </a:r>
              <a:r>
                <a:rPr lang="en-US" sz="2400" baseline="-25000" dirty="0" smtClean="0">
                  <a:solidFill>
                    <a:srgbClr val="000000"/>
                  </a:solidFill>
                </a:rPr>
                <a:t>1</a:t>
              </a:r>
              <a:endParaRPr lang="en-US" sz="2400" baseline="-25000" dirty="0">
                <a:solidFill>
                  <a:srgbClr val="000000"/>
                </a:solidFill>
              </a:endParaRPr>
            </a:p>
          </p:txBody>
        </p:sp>
        <p:sp>
          <p:nvSpPr>
            <p:cNvPr id="10" name="Oval 9"/>
            <p:cNvSpPr>
              <a:spLocks noChangeAspect="1"/>
            </p:cNvSpPr>
            <p:nvPr/>
          </p:nvSpPr>
          <p:spPr>
            <a:xfrm>
              <a:off x="2746233" y="5230636"/>
              <a:ext cx="831610" cy="83161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x</a:t>
              </a:r>
              <a:r>
                <a:rPr lang="en-US" sz="2400" baseline="-25000" dirty="0" smtClean="0">
                  <a:solidFill>
                    <a:srgbClr val="000000"/>
                  </a:solidFill>
                </a:rPr>
                <a:t>2</a:t>
              </a:r>
              <a:endParaRPr lang="en-US" sz="2400" baseline="-25000" dirty="0">
                <a:solidFill>
                  <a:srgbClr val="000000"/>
                </a:solidFill>
              </a:endParaRPr>
            </a:p>
          </p:txBody>
        </p:sp>
        <p:sp>
          <p:nvSpPr>
            <p:cNvPr id="11" name="Oval 10"/>
            <p:cNvSpPr>
              <a:spLocks noChangeAspect="1"/>
            </p:cNvSpPr>
            <p:nvPr/>
          </p:nvSpPr>
          <p:spPr>
            <a:xfrm>
              <a:off x="4124909" y="5222539"/>
              <a:ext cx="831610" cy="83161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x</a:t>
              </a:r>
              <a:r>
                <a:rPr lang="en-US" sz="2400" baseline="-25000" dirty="0" smtClean="0">
                  <a:solidFill>
                    <a:srgbClr val="000000"/>
                  </a:solidFill>
                </a:rPr>
                <a:t>3</a:t>
              </a:r>
              <a:endParaRPr lang="en-US" sz="2400" baseline="-25000" dirty="0">
                <a:solidFill>
                  <a:srgbClr val="000000"/>
                </a:solidFill>
              </a:endParaRPr>
            </a:p>
          </p:txBody>
        </p:sp>
        <p:sp>
          <p:nvSpPr>
            <p:cNvPr id="12" name="Oval 11"/>
            <p:cNvSpPr>
              <a:spLocks noChangeAspect="1"/>
            </p:cNvSpPr>
            <p:nvPr/>
          </p:nvSpPr>
          <p:spPr>
            <a:xfrm>
              <a:off x="5518396" y="5230636"/>
              <a:ext cx="831610" cy="83161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x</a:t>
              </a:r>
              <a:r>
                <a:rPr lang="en-US" sz="2400" baseline="-25000" dirty="0" smtClean="0">
                  <a:solidFill>
                    <a:srgbClr val="000000"/>
                  </a:solidFill>
                </a:rPr>
                <a:t>4</a:t>
              </a:r>
              <a:endParaRPr lang="en-US" sz="2400" baseline="-25000" dirty="0">
                <a:solidFill>
                  <a:srgbClr val="000000"/>
                </a:solidFill>
              </a:endParaRPr>
            </a:p>
          </p:txBody>
        </p:sp>
        <p:cxnSp>
          <p:nvCxnSpPr>
            <p:cNvPr id="15" name="Straight Arrow Connector 14"/>
            <p:cNvCxnSpPr>
              <a:stCxn id="4" idx="6"/>
              <a:endCxn id="5" idx="2"/>
            </p:cNvCxnSpPr>
            <p:nvPr/>
          </p:nvCxnSpPr>
          <p:spPr>
            <a:xfrm>
              <a:off x="2198787" y="4241363"/>
              <a:ext cx="54731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a:endCxn id="4" idx="4"/>
            </p:cNvCxnSpPr>
            <p:nvPr/>
          </p:nvCxnSpPr>
          <p:spPr>
            <a:xfrm flipV="1">
              <a:off x="1782982" y="4657168"/>
              <a:ext cx="0" cy="5653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0"/>
              <a:endCxn id="5" idx="4"/>
            </p:cNvCxnSpPr>
            <p:nvPr/>
          </p:nvCxnSpPr>
          <p:spPr>
            <a:xfrm flipH="1" flipV="1">
              <a:off x="3161911" y="4657168"/>
              <a:ext cx="127" cy="573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5" idx="6"/>
              <a:endCxn id="6" idx="2"/>
            </p:cNvCxnSpPr>
            <p:nvPr/>
          </p:nvCxnSpPr>
          <p:spPr>
            <a:xfrm>
              <a:off x="3577716" y="4241363"/>
              <a:ext cx="54719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1" idx="0"/>
              <a:endCxn id="6" idx="4"/>
            </p:cNvCxnSpPr>
            <p:nvPr/>
          </p:nvCxnSpPr>
          <p:spPr>
            <a:xfrm flipV="1">
              <a:off x="4540714" y="4657168"/>
              <a:ext cx="0" cy="5653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6" idx="6"/>
              <a:endCxn id="7" idx="2"/>
            </p:cNvCxnSpPr>
            <p:nvPr/>
          </p:nvCxnSpPr>
          <p:spPr>
            <a:xfrm>
              <a:off x="4956519" y="4241363"/>
              <a:ext cx="56187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2" idx="0"/>
              <a:endCxn id="7" idx="4"/>
            </p:cNvCxnSpPr>
            <p:nvPr/>
          </p:nvCxnSpPr>
          <p:spPr>
            <a:xfrm flipV="1">
              <a:off x="5934201" y="4657168"/>
              <a:ext cx="0" cy="573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288829" y="3631325"/>
              <a:ext cx="622586" cy="830997"/>
            </a:xfrm>
            <a:prstGeom prst="rect">
              <a:avLst/>
            </a:prstGeom>
            <a:noFill/>
          </p:spPr>
          <p:txBody>
            <a:bodyPr wrap="none" rtlCol="0">
              <a:spAutoFit/>
            </a:bodyPr>
            <a:lstStyle/>
            <a:p>
              <a:r>
                <a:rPr lang="en-US" sz="4800" b="1" dirty="0" smtClean="0"/>
                <a:t>…</a:t>
              </a:r>
              <a:endParaRPr lang="en-US" sz="4800" b="1" dirty="0"/>
            </a:p>
          </p:txBody>
        </p:sp>
        <p:cxnSp>
          <p:nvCxnSpPr>
            <p:cNvPr id="37" name="Straight Arrow Connector 36"/>
            <p:cNvCxnSpPr>
              <a:stCxn id="7" idx="6"/>
            </p:cNvCxnSpPr>
            <p:nvPr/>
          </p:nvCxnSpPr>
          <p:spPr>
            <a:xfrm>
              <a:off x="6350006" y="4241363"/>
              <a:ext cx="56187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296355" y="5053722"/>
              <a:ext cx="622586" cy="830997"/>
            </a:xfrm>
            <a:prstGeom prst="rect">
              <a:avLst/>
            </a:prstGeom>
            <a:noFill/>
          </p:spPr>
          <p:txBody>
            <a:bodyPr wrap="none" rtlCol="0">
              <a:spAutoFit/>
            </a:bodyPr>
            <a:lstStyle/>
            <a:p>
              <a:r>
                <a:rPr lang="en-US" sz="4800" b="1" dirty="0" smtClean="0"/>
                <a:t>…</a:t>
              </a:r>
              <a:endParaRPr lang="en-US" sz="4800" b="1" dirty="0"/>
            </a:p>
          </p:txBody>
        </p:sp>
      </p:grpSp>
      <p:sp>
        <p:nvSpPr>
          <p:cNvPr id="41" name="TextBox 40"/>
          <p:cNvSpPr txBox="1"/>
          <p:nvPr/>
        </p:nvSpPr>
        <p:spPr>
          <a:xfrm>
            <a:off x="4745027" y="2522905"/>
            <a:ext cx="2149722" cy="400110"/>
          </a:xfrm>
          <a:prstGeom prst="rect">
            <a:avLst/>
          </a:prstGeom>
          <a:noFill/>
        </p:spPr>
        <p:txBody>
          <a:bodyPr wrap="none" rtlCol="0">
            <a:spAutoFit/>
          </a:bodyPr>
          <a:lstStyle/>
          <a:p>
            <a:r>
              <a:rPr lang="en-US" sz="2000" b="1" dirty="0" smtClean="0">
                <a:solidFill>
                  <a:schemeClr val="tx2">
                    <a:lumMod val="60000"/>
                    <a:lumOff val="40000"/>
                  </a:schemeClr>
                </a:solidFill>
              </a:rPr>
              <a:t>1</a:t>
            </a:r>
            <a:r>
              <a:rPr lang="en-US" sz="2000" b="1" baseline="30000" dirty="0" smtClean="0">
                <a:solidFill>
                  <a:schemeClr val="tx2">
                    <a:lumMod val="60000"/>
                    <a:lumOff val="40000"/>
                  </a:schemeClr>
                </a:solidFill>
              </a:rPr>
              <a:t>st</a:t>
            </a:r>
            <a:r>
              <a:rPr lang="en-US" sz="2000" b="1" dirty="0" smtClean="0">
                <a:solidFill>
                  <a:schemeClr val="tx2">
                    <a:lumMod val="60000"/>
                    <a:lumOff val="40000"/>
                  </a:schemeClr>
                </a:solidFill>
              </a:rPr>
              <a:t> order dynamics</a:t>
            </a:r>
            <a:endParaRPr lang="en-US" sz="2000" b="1" dirty="0">
              <a:solidFill>
                <a:schemeClr val="tx2">
                  <a:lumMod val="60000"/>
                  <a:lumOff val="40000"/>
                </a:schemeClr>
              </a:solidFill>
            </a:endParaRPr>
          </a:p>
        </p:txBody>
      </p:sp>
      <p:cxnSp>
        <p:nvCxnSpPr>
          <p:cNvPr id="42" name="Straight Arrow Connector 41"/>
          <p:cNvCxnSpPr/>
          <p:nvPr/>
        </p:nvCxnSpPr>
        <p:spPr>
          <a:xfrm flipH="1">
            <a:off x="5244353" y="2923015"/>
            <a:ext cx="274043" cy="546556"/>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84674" y="6156762"/>
            <a:ext cx="7390540" cy="400110"/>
          </a:xfrm>
          <a:prstGeom prst="rect">
            <a:avLst/>
          </a:prstGeom>
          <a:noFill/>
        </p:spPr>
        <p:txBody>
          <a:bodyPr wrap="none" rtlCol="0">
            <a:spAutoFit/>
          </a:bodyPr>
          <a:lstStyle/>
          <a:p>
            <a:r>
              <a:rPr lang="en-US" sz="2000" dirty="0" smtClean="0"/>
              <a:t>Similar models include </a:t>
            </a:r>
            <a:r>
              <a:rPr lang="en-US" sz="2000" dirty="0" err="1" smtClean="0"/>
              <a:t>Kalman</a:t>
            </a:r>
            <a:r>
              <a:rPr lang="en-US" sz="2000" dirty="0" smtClean="0"/>
              <a:t> Filters, Linear Dynamical Systems, etc.</a:t>
            </a:r>
            <a:endParaRPr lang="en-US" sz="2000" dirty="0"/>
          </a:p>
        </p:txBody>
      </p:sp>
    </p:spTree>
    <p:extLst>
      <p:ext uri="{BB962C8B-B14F-4D97-AF65-F5344CB8AC3E}">
        <p14:creationId xmlns:p14="http://schemas.microsoft.com/office/powerpoint/2010/main" val="266149047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h: X \longrightarrow Y&#10;\end{eqnarray*}&#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10.875"/>
  <p:tag name="PICTUREFILESIZE" val="37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5515</TotalTime>
  <Words>2853</Words>
  <Application>Microsoft Macintosh PowerPoint</Application>
  <PresentationFormat>On-screen Show (4:3)</PresentationFormat>
  <Paragraphs>813</Paragraphs>
  <Slides>77</Slides>
  <Notes>3</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0" baseType="lpstr">
      <vt:lpstr>Office Theme</vt:lpstr>
      <vt:lpstr>Equation</vt:lpstr>
      <vt:lpstr>Microsoft Equation</vt:lpstr>
      <vt:lpstr>Learning to Optimize for Structured Output Spaces</vt:lpstr>
      <vt:lpstr>Collaborators</vt:lpstr>
      <vt:lpstr>PowerPoint Presentation</vt:lpstr>
      <vt:lpstr>PowerPoint Presentation</vt:lpstr>
      <vt:lpstr>Talk Overview</vt:lpstr>
      <vt:lpstr>Structured Prediction</vt:lpstr>
      <vt:lpstr>Structured Output Spaces</vt:lpstr>
      <vt:lpstr>Example: Sequence Prediction</vt:lpstr>
      <vt:lpstr>Example: Sequence Prediction</vt:lpstr>
      <vt:lpstr>Example: Sequence Prediction</vt:lpstr>
      <vt:lpstr>Restriction #1: Linear Models</vt:lpstr>
      <vt:lpstr>Restriction #2: Pre-specified Structure</vt:lpstr>
      <vt:lpstr>Summary: Structured Prediction</vt:lpstr>
      <vt:lpstr>Learning to Optimize</vt:lpstr>
      <vt:lpstr>Learning to Optimize</vt:lpstr>
      <vt:lpstr>Intuition: Learn Decision Function  (In Inference/Optimization Procedure)</vt:lpstr>
      <vt:lpstr>Intuition: Learn Inference Procedure</vt:lpstr>
      <vt:lpstr>Learning over State/Action Pairs</vt:lpstr>
      <vt:lpstr>Learning Reductions</vt:lpstr>
      <vt:lpstr>Definition: Rollout</vt:lpstr>
      <vt:lpstr>Naïve Learning Reduction Attempt</vt:lpstr>
      <vt:lpstr>Violation of IID Assumption!</vt:lpstr>
      <vt:lpstr>Distribution Depends on h</vt:lpstr>
      <vt:lpstr>Sequential Learning Reductions</vt:lpstr>
      <vt:lpstr>Naïve Attempt #2 </vt:lpstr>
      <vt:lpstr>Sequential Learning Reductions</vt:lpstr>
      <vt:lpstr>Data Aggregation (DAgger) (Basic Version for Sequence Labeling)</vt:lpstr>
      <vt:lpstr>Data Aggregation (DAgger) (Basic Version for Sequence Labeling)</vt:lpstr>
      <vt:lpstr>Data Aggregation (DAgger) (Basic Version for Sequence Labeling)</vt:lpstr>
      <vt:lpstr>The Learning Reduction</vt:lpstr>
      <vt:lpstr>Sequential Learning Reductions (Generic Framework)</vt:lpstr>
      <vt:lpstr>Contextual Submodular Optimization</vt:lpstr>
      <vt:lpstr>Grasp Trajectory Prediction</vt:lpstr>
      <vt:lpstr>PowerPoint Presentation</vt:lpstr>
      <vt:lpstr>PowerPoint Presentation</vt:lpstr>
      <vt:lpstr>PowerPoint Presentation</vt:lpstr>
      <vt:lpstr>PowerPoint Presentation</vt:lpstr>
      <vt:lpstr>PowerPoint Presentation</vt:lpstr>
      <vt:lpstr>Submodular Functions</vt:lpstr>
      <vt:lpstr>Contextual Submodular Optimization</vt:lpstr>
      <vt:lpstr>SCP Learning Reduction</vt:lpstr>
      <vt:lpstr>SCP: Supervised Learning Signal</vt:lpstr>
      <vt:lpstr>SCP: Mimicking Clairvoyant Greedy</vt:lpstr>
      <vt:lpstr>SCP: Learning-Theoretic Guarantees</vt:lpstr>
      <vt:lpstr>Robotic Trajectory Prediction</vt:lpstr>
      <vt:lpstr>Other Applications</vt:lpstr>
      <vt:lpstr>Future Direction:  Interactive Submodular Optimization</vt:lpstr>
      <vt:lpstr>Smooth Online Sequence Prediction</vt:lpstr>
      <vt:lpstr>PowerPoint Presentation</vt:lpstr>
      <vt:lpstr>Problem Formulation</vt:lpstr>
      <vt:lpstr>Naïve Approach</vt:lpstr>
      <vt:lpstr>What is the Problem? </vt:lpstr>
      <vt:lpstr>Hybrid Model-Based + Model-Free</vt:lpstr>
      <vt:lpstr>New Policy Class</vt:lpstr>
      <vt:lpstr>Our Result</vt:lpstr>
      <vt:lpstr>Visual Interpretation of Policy Class</vt:lpstr>
      <vt:lpstr>SIMILE Learning Reduction</vt:lpstr>
      <vt:lpstr>SIMILE: Supervised Training Signal</vt:lpstr>
      <vt:lpstr>SIMILE: 2-Step Regression</vt:lpstr>
      <vt:lpstr>SIMILE: Theoretical Guarantees</vt:lpstr>
      <vt:lpstr>Our Result  (always smooth)</vt:lpstr>
      <vt:lpstr>Adaptive Learning Rate</vt:lpstr>
      <vt:lpstr>Qualitative Comparison</vt:lpstr>
      <vt:lpstr>Future Direction: Learning Stable Predictors</vt:lpstr>
      <vt:lpstr>Summary: Learning to Optimize</vt:lpstr>
      <vt:lpstr>Putting Everything Together</vt:lpstr>
      <vt:lpstr>Extra Slides</vt:lpstr>
      <vt:lpstr>Generalizing to Other Structures</vt:lpstr>
      <vt:lpstr>Learning Setting</vt:lpstr>
      <vt:lpstr>Violation of IID Assumption!</vt:lpstr>
      <vt:lpstr>Policy Aggregation (SEARN) (Basic Version for Sequence Labeling)</vt:lpstr>
      <vt:lpstr>Policy Aggregation (SEARN) (Basic Version for Sequence Labeling)</vt:lpstr>
      <vt:lpstr>Policy Aggregation (SEARN) (Basic Version for Sequence Labeling)</vt:lpstr>
      <vt:lpstr>Text Summarization</vt:lpstr>
      <vt:lpstr>Comment on Regularization</vt:lpstr>
      <vt:lpstr>SIMILE: Supervised Training Signal</vt:lpstr>
      <vt:lpstr>Qualitative Comparison</vt:lpstr>
    </vt:vector>
  </TitlesOfParts>
  <Company>California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Optimize for Structured Output Spaces</dc:title>
  <dc:creator>Yisong Yue</dc:creator>
  <cp:lastModifiedBy>Yisong Yue</cp:lastModifiedBy>
  <cp:revision>791</cp:revision>
  <dcterms:created xsi:type="dcterms:W3CDTF">2016-09-19T02:05:18Z</dcterms:created>
  <dcterms:modified xsi:type="dcterms:W3CDTF">2017-01-17T19:55:22Z</dcterms:modified>
</cp:coreProperties>
</file>