
<file path=[Content_Types].xml><?xml version="1.0" encoding="utf-8"?>
<Types xmlns="http://schemas.openxmlformats.org/package/2006/content-types">
  <Default Extension="emf" ContentType="image/x-emf"/>
  <Default Extension="xlsx" ContentType="application/vnd.openxmlformats-officedocument.spreadsheetml.sheet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8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9.xml" ContentType="application/vnd.openxmlformats-officedocument.presentationml.notesSlide+xml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10.xml" ContentType="application/vnd.openxmlformats-officedocument.presentationml.notesSlide+xml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11.xml" ContentType="application/vnd.openxmlformats-officedocument.presentationml.notesSlide+xml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charts/chart1.xml" ContentType="application/vnd.openxmlformats-officedocument.drawingml.chart+xml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charts/chart4.xml" ContentType="application/vnd.openxmlformats-officedocument.drawingml.chart+xml"/>
  <Override PartName="/ppt/notesSlides/notesSlide16.xml" ContentType="application/vnd.openxmlformats-officedocument.presentationml.notesSlide+xml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0"/>
  </p:notesMasterIdLst>
  <p:handoutMasterIdLst>
    <p:handoutMasterId r:id="rId111"/>
  </p:handoutMasterIdLst>
  <p:sldIdLst>
    <p:sldId id="256" r:id="rId2"/>
    <p:sldId id="358" r:id="rId3"/>
    <p:sldId id="257" r:id="rId4"/>
    <p:sldId id="356" r:id="rId5"/>
    <p:sldId id="498" r:id="rId6"/>
    <p:sldId id="507" r:id="rId7"/>
    <p:sldId id="326" r:id="rId8"/>
    <p:sldId id="500" r:id="rId9"/>
    <p:sldId id="501" r:id="rId10"/>
    <p:sldId id="502" r:id="rId11"/>
    <p:sldId id="503" r:id="rId12"/>
    <p:sldId id="504" r:id="rId13"/>
    <p:sldId id="505" r:id="rId14"/>
    <p:sldId id="506" r:id="rId15"/>
    <p:sldId id="342" r:id="rId16"/>
    <p:sldId id="338" r:id="rId17"/>
    <p:sldId id="523" r:id="rId18"/>
    <p:sldId id="308" r:id="rId19"/>
    <p:sldId id="367" r:id="rId20"/>
    <p:sldId id="368" r:id="rId21"/>
    <p:sldId id="369" r:id="rId22"/>
    <p:sldId id="370" r:id="rId23"/>
    <p:sldId id="371" r:id="rId24"/>
    <p:sldId id="423" r:id="rId25"/>
    <p:sldId id="355" r:id="rId26"/>
    <p:sldId id="510" r:id="rId27"/>
    <p:sldId id="513" r:id="rId28"/>
    <p:sldId id="314" r:id="rId29"/>
    <p:sldId id="348" r:id="rId30"/>
    <p:sldId id="315" r:id="rId31"/>
    <p:sldId id="379" r:id="rId32"/>
    <p:sldId id="380" r:id="rId33"/>
    <p:sldId id="381" r:id="rId34"/>
    <p:sldId id="382" r:id="rId35"/>
    <p:sldId id="383" r:id="rId36"/>
    <p:sldId id="526" r:id="rId37"/>
    <p:sldId id="317" r:id="rId38"/>
    <p:sldId id="426" r:id="rId39"/>
    <p:sldId id="322" r:id="rId40"/>
    <p:sldId id="323" r:id="rId41"/>
    <p:sldId id="299" r:id="rId42"/>
    <p:sldId id="427" r:id="rId43"/>
    <p:sldId id="483" r:id="rId44"/>
    <p:sldId id="301" r:id="rId45"/>
    <p:sldId id="306" r:id="rId46"/>
    <p:sldId id="530" r:id="rId47"/>
    <p:sldId id="496" r:id="rId48"/>
    <p:sldId id="524" r:id="rId49"/>
    <p:sldId id="531" r:id="rId50"/>
    <p:sldId id="387" r:id="rId51"/>
    <p:sldId id="484" r:id="rId52"/>
    <p:sldId id="388" r:id="rId53"/>
    <p:sldId id="494" r:id="rId54"/>
    <p:sldId id="290" r:id="rId55"/>
    <p:sldId id="291" r:id="rId56"/>
    <p:sldId id="258" r:id="rId57"/>
    <p:sldId id="532" r:id="rId58"/>
    <p:sldId id="466" r:id="rId59"/>
    <p:sldId id="276" r:id="rId60"/>
    <p:sldId id="277" r:id="rId61"/>
    <p:sldId id="278" r:id="rId62"/>
    <p:sldId id="292" r:id="rId63"/>
    <p:sldId id="533" r:id="rId64"/>
    <p:sldId id="543" r:id="rId65"/>
    <p:sldId id="534" r:id="rId66"/>
    <p:sldId id="535" r:id="rId67"/>
    <p:sldId id="536" r:id="rId68"/>
    <p:sldId id="434" r:id="rId69"/>
    <p:sldId id="281" r:id="rId70"/>
    <p:sldId id="432" r:id="rId71"/>
    <p:sldId id="485" r:id="rId72"/>
    <p:sldId id="283" r:id="rId73"/>
    <p:sldId id="486" r:id="rId74"/>
    <p:sldId id="284" r:id="rId75"/>
    <p:sldId id="285" r:id="rId76"/>
    <p:sldId id="286" r:id="rId77"/>
    <p:sldId id="287" r:id="rId78"/>
    <p:sldId id="487" r:id="rId79"/>
    <p:sldId id="351" r:id="rId80"/>
    <p:sldId id="537" r:id="rId81"/>
    <p:sldId id="538" r:id="rId82"/>
    <p:sldId id="353" r:id="rId83"/>
    <p:sldId id="394" r:id="rId84"/>
    <p:sldId id="396" r:id="rId85"/>
    <p:sldId id="452" r:id="rId86"/>
    <p:sldId id="438" r:id="rId87"/>
    <p:sldId id="492" r:id="rId88"/>
    <p:sldId id="491" r:id="rId89"/>
    <p:sldId id="490" r:id="rId90"/>
    <p:sldId id="460" r:id="rId91"/>
    <p:sldId id="544" r:id="rId92"/>
    <p:sldId id="439" r:id="rId93"/>
    <p:sldId id="440" r:id="rId94"/>
    <p:sldId id="386" r:id="rId95"/>
    <p:sldId id="539" r:id="rId96"/>
    <p:sldId id="540" r:id="rId97"/>
    <p:sldId id="541" r:id="rId98"/>
    <p:sldId id="542" r:id="rId99"/>
    <p:sldId id="451" r:id="rId100"/>
    <p:sldId id="372" r:id="rId101"/>
    <p:sldId id="373" r:id="rId102"/>
    <p:sldId id="374" r:id="rId103"/>
    <p:sldId id="375" r:id="rId104"/>
    <p:sldId id="377" r:id="rId105"/>
    <p:sldId id="378" r:id="rId106"/>
    <p:sldId id="304" r:id="rId107"/>
    <p:sldId id="488" r:id="rId108"/>
    <p:sldId id="449" r:id="rId10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2" autoAdjust="0"/>
    <p:restoredTop sz="95424" autoAdjust="0"/>
  </p:normalViewPr>
  <p:slideViewPr>
    <p:cSldViewPr snapToGrid="0" snapToObjects="1">
      <p:cViewPr>
        <p:scale>
          <a:sx n="85" d="100"/>
          <a:sy n="85" d="100"/>
        </p:scale>
        <p:origin x="-2032" y="-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64"/>
    </p:cViewPr>
  </p:sorterViewPr>
  <p:notesViewPr>
    <p:cSldViewPr snapToGrid="0" snapToObjects="1">
      <p:cViewPr varScale="1">
        <p:scale>
          <a:sx n="75" d="100"/>
          <a:sy n="75" d="100"/>
        </p:scale>
        <p:origin x="-342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notesMaster" Target="notesMasters/notesMaster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handoutMaster" Target="handoutMasters/handoutMaster1.xml"/><Relationship Id="rId112" Type="http://schemas.openxmlformats.org/officeDocument/2006/relationships/printerSettings" Target="printerSettings/printerSettings1.bin"/><Relationship Id="rId113" Type="http://schemas.openxmlformats.org/officeDocument/2006/relationships/presProps" Target="presProps.xml"/><Relationship Id="rId114" Type="http://schemas.openxmlformats.org/officeDocument/2006/relationships/viewProps" Target="viewProps.xml"/><Relationship Id="rId115" Type="http://schemas.openxmlformats.org/officeDocument/2006/relationships/theme" Target="theme/theme1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isongy:Desktop:dagger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Losses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Static Model</c:v>
                </c:pt>
                <c:pt idx="1">
                  <c:v>Multiplicative Updates (no exploration)</c:v>
                </c:pt>
                <c:pt idx="2">
                  <c:v>Non-Diversified Bandit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0.0</c:v>
                </c:pt>
                <c:pt idx="1">
                  <c:v>1.0</c:v>
                </c:pt>
                <c:pt idx="2">
                  <c:v>4.0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Ties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Static Model</c:v>
                </c:pt>
                <c:pt idx="1">
                  <c:v>Multiplicative Updates (no exploration)</c:v>
                </c:pt>
                <c:pt idx="2">
                  <c:v>Non-Diversified Bandit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Wins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Static Model</c:v>
                </c:pt>
                <c:pt idx="1">
                  <c:v>Multiplicative Updates (no exploration)</c:v>
                </c:pt>
                <c:pt idx="2">
                  <c:v>Non-Diversified Bandit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24.0</c:v>
                </c:pt>
                <c:pt idx="1">
                  <c:v>24.0</c:v>
                </c:pt>
                <c:pt idx="2">
                  <c:v>21.0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5906840"/>
        <c:axId val="2115909864"/>
        <c:axId val="0"/>
      </c:bar3DChart>
      <c:catAx>
        <c:axId val="2115906840"/>
        <c:scaling>
          <c:orientation val="minMax"/>
        </c:scaling>
        <c:delete val="1"/>
        <c:axPos val="b"/>
        <c:majorTickMark val="out"/>
        <c:minorTickMark val="none"/>
        <c:tickLblPos val="none"/>
        <c:crossAx val="2115909864"/>
        <c:crosses val="autoZero"/>
        <c:auto val="1"/>
        <c:lblAlgn val="ctr"/>
        <c:lblOffset val="100"/>
        <c:noMultiLvlLbl val="0"/>
      </c:catAx>
      <c:valAx>
        <c:axId val="2115909864"/>
        <c:scaling>
          <c:orientation val="minMax"/>
        </c:scaling>
        <c:delete val="1"/>
        <c:axPos val="l"/>
        <c:majorGridlines/>
        <c:numFmt formatCode="0%" sourceLinked="1"/>
        <c:majorTickMark val="out"/>
        <c:minorTickMark val="none"/>
        <c:tickLblPos val="none"/>
        <c:crossAx val="2115906840"/>
        <c:crosses val="autoZero"/>
        <c:crossBetween val="between"/>
      </c:valAx>
      <c:spPr>
        <a:noFill/>
        <a:ln w="25387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Losses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Naïve</c:v>
                </c:pt>
                <c:pt idx="1">
                  <c:v>Optimal Prior in Full Space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3.0</c:v>
                </c:pt>
                <c:pt idx="1">
                  <c:v>6.0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Ties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Naïve</c:v>
                </c:pt>
                <c:pt idx="1">
                  <c:v>Optimal Prior in Full Space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1.0</c:v>
                </c:pt>
                <c:pt idx="1">
                  <c:v>3.0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Wins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Naïve</c:v>
                </c:pt>
                <c:pt idx="1">
                  <c:v>Optimal Prior in Full Space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24.0</c:v>
                </c:pt>
                <c:pt idx="1">
                  <c:v>21.0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37145128"/>
        <c:axId val="2137148104"/>
        <c:axId val="0"/>
      </c:bar3DChart>
      <c:catAx>
        <c:axId val="2137145128"/>
        <c:scaling>
          <c:orientation val="minMax"/>
        </c:scaling>
        <c:delete val="1"/>
        <c:axPos val="b"/>
        <c:majorTickMark val="out"/>
        <c:minorTickMark val="none"/>
        <c:tickLblPos val="none"/>
        <c:crossAx val="2137148104"/>
        <c:crosses val="autoZero"/>
        <c:auto val="1"/>
        <c:lblAlgn val="ctr"/>
        <c:lblOffset val="100"/>
        <c:noMultiLvlLbl val="0"/>
      </c:catAx>
      <c:valAx>
        <c:axId val="2137148104"/>
        <c:scaling>
          <c:orientation val="minMax"/>
        </c:scaling>
        <c:delete val="1"/>
        <c:axPos val="l"/>
        <c:majorGridlines/>
        <c:numFmt formatCode="0%" sourceLinked="1"/>
        <c:majorTickMark val="out"/>
        <c:minorTickMark val="none"/>
        <c:tickLblPos val="none"/>
        <c:crossAx val="2137145128"/>
        <c:crosses val="autoZero"/>
        <c:crossBetween val="between"/>
      </c:valAx>
      <c:spPr>
        <a:noFill/>
        <a:ln w="25387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ln>
                <a:solidFill>
                  <a:schemeClr val="accent1">
                    <a:lumMod val="50000"/>
                  </a:schemeClr>
                </a:solidFill>
              </a:ln>
            </c:spPr>
          </c:dPt>
          <c:dPt>
            <c:idx val="1"/>
            <c:invertIfNegative val="0"/>
            <c:bubble3D val="0"/>
            <c:spPr>
              <a:ln>
                <a:solidFill>
                  <a:schemeClr val="accent1">
                    <a:lumMod val="50000"/>
                  </a:schemeClr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c:spPr>
          </c:dPt>
          <c:cat>
            <c:strRef>
              <c:f>Sheet1!$J$55:$J$57</c:f>
              <c:strCache>
                <c:ptCount val="3"/>
                <c:pt idx="0">
                  <c:v>No Diversity</c:v>
                </c:pt>
                <c:pt idx="1">
                  <c:v>Prior Work</c:v>
                </c:pt>
                <c:pt idx="2">
                  <c:v>Our Work</c:v>
                </c:pt>
              </c:strCache>
            </c:strRef>
          </c:cat>
          <c:val>
            <c:numRef>
              <c:f>Sheet1!$K$55:$K$57</c:f>
              <c:numCache>
                <c:formatCode>0%</c:formatCode>
                <c:ptCount val="3"/>
                <c:pt idx="0">
                  <c:v>0.18</c:v>
                </c:pt>
                <c:pt idx="1">
                  <c:v>0.12</c:v>
                </c:pt>
                <c:pt idx="2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3863448"/>
        <c:axId val="2133866424"/>
      </c:barChart>
      <c:catAx>
        <c:axId val="2133863448"/>
        <c:scaling>
          <c:orientation val="minMax"/>
        </c:scaling>
        <c:delete val="0"/>
        <c:axPos val="b"/>
        <c:majorTickMark val="out"/>
        <c:minorTickMark val="none"/>
        <c:tickLblPos val="nextTo"/>
        <c:crossAx val="2133866424"/>
        <c:crosses val="autoZero"/>
        <c:auto val="1"/>
        <c:lblAlgn val="ctr"/>
        <c:lblOffset val="100"/>
        <c:noMultiLvlLbl val="0"/>
      </c:catAx>
      <c:valAx>
        <c:axId val="213386642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133863448"/>
        <c:crosses val="autoZero"/>
        <c:crossBetween val="between"/>
        <c:majorUnit val="0.05"/>
        <c:minorUnit val="0.004"/>
      </c:valAx>
    </c:plotArea>
    <c:plotVisOnly val="1"/>
    <c:dispBlanksAs val="gap"/>
    <c:showDLblsOverMax val="0"/>
  </c:chart>
  <c:spPr>
    <a:ln w="38100">
      <a:solidFill>
        <a:schemeClr val="tx1"/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836694728989"/>
          <c:y val="0.0298039277039633"/>
          <c:w val="0.855695483859027"/>
          <c:h val="0.87285759824149"/>
        </c:manualLayout>
      </c:layout>
      <c:lineChart>
        <c:grouping val="standard"/>
        <c:varyColors val="0"/>
        <c:ser>
          <c:idx val="1"/>
          <c:order val="0"/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Sheet1!$O$5:$O$14</c:f>
                <c:numCache>
                  <c:formatCode>General</c:formatCode>
                  <c:ptCount val="10"/>
                  <c:pt idx="0">
                    <c:v>656.6</c:v>
                  </c:pt>
                  <c:pt idx="1">
                    <c:v>903.37</c:v>
                  </c:pt>
                  <c:pt idx="2">
                    <c:v>1152.5</c:v>
                  </c:pt>
                  <c:pt idx="3">
                    <c:v>1340.1</c:v>
                  </c:pt>
                  <c:pt idx="4">
                    <c:v>1451.5</c:v>
                  </c:pt>
                  <c:pt idx="5">
                    <c:v>1847.5</c:v>
                  </c:pt>
                  <c:pt idx="6">
                    <c:v>1892.3</c:v>
                  </c:pt>
                  <c:pt idx="7">
                    <c:v>1739.9</c:v>
                  </c:pt>
                  <c:pt idx="8">
                    <c:v>2380.4</c:v>
                  </c:pt>
                  <c:pt idx="9">
                    <c:v>3036.4</c:v>
                  </c:pt>
                </c:numCache>
              </c:numRef>
            </c:plus>
            <c:minus>
              <c:numRef>
                <c:f>Sheet1!$O$5:$O$14</c:f>
                <c:numCache>
                  <c:formatCode>General</c:formatCode>
                  <c:ptCount val="10"/>
                  <c:pt idx="0">
                    <c:v>656.6</c:v>
                  </c:pt>
                  <c:pt idx="1">
                    <c:v>903.37</c:v>
                  </c:pt>
                  <c:pt idx="2">
                    <c:v>1152.5</c:v>
                  </c:pt>
                  <c:pt idx="3">
                    <c:v>1340.1</c:v>
                  </c:pt>
                  <c:pt idx="4">
                    <c:v>1451.5</c:v>
                  </c:pt>
                  <c:pt idx="5">
                    <c:v>1847.5</c:v>
                  </c:pt>
                  <c:pt idx="6">
                    <c:v>1892.3</c:v>
                  </c:pt>
                  <c:pt idx="7">
                    <c:v>1739.9</c:v>
                  </c:pt>
                  <c:pt idx="8">
                    <c:v>2380.4</c:v>
                  </c:pt>
                  <c:pt idx="9">
                    <c:v>3036.4</c:v>
                  </c:pt>
                </c:numCache>
              </c:numRef>
            </c:minus>
            <c:spPr>
              <a:ln w="25400">
                <a:solidFill>
                  <a:schemeClr val="accent2">
                    <a:lumMod val="75000"/>
                  </a:schemeClr>
                </a:solidFill>
              </a:ln>
            </c:spPr>
          </c:errBars>
          <c:cat>
            <c:numRef>
              <c:f>Sheet1!$C$8:$C$17</c:f>
              <c:numCache>
                <c:formatCode>General</c:formatCode>
                <c:ptCount val="10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  <c:pt idx="4">
                  <c:v>250.0</c:v>
                </c:pt>
                <c:pt idx="5">
                  <c:v>300.0</c:v>
                </c:pt>
                <c:pt idx="6">
                  <c:v>350.0</c:v>
                </c:pt>
                <c:pt idx="7">
                  <c:v>400.0</c:v>
                </c:pt>
                <c:pt idx="8">
                  <c:v>450.0</c:v>
                </c:pt>
                <c:pt idx="9">
                  <c:v>500.0</c:v>
                </c:pt>
              </c:numCache>
            </c:numRef>
          </c:cat>
          <c:val>
            <c:numRef>
              <c:f>Sheet1!$D$8:$D$17</c:f>
              <c:numCache>
                <c:formatCode>0.00E+00</c:formatCode>
                <c:ptCount val="10"/>
                <c:pt idx="0" formatCode="General">
                  <c:v>50568.0</c:v>
                </c:pt>
                <c:pt idx="1">
                  <c:v>107530.0</c:v>
                </c:pt>
                <c:pt idx="2">
                  <c:v>165840.0</c:v>
                </c:pt>
                <c:pt idx="3">
                  <c:v>225640.0</c:v>
                </c:pt>
                <c:pt idx="4">
                  <c:v>286620.0</c:v>
                </c:pt>
                <c:pt idx="5">
                  <c:v>346730.0</c:v>
                </c:pt>
                <c:pt idx="6">
                  <c:v>408320.0</c:v>
                </c:pt>
                <c:pt idx="7">
                  <c:v>468040.0</c:v>
                </c:pt>
                <c:pt idx="8">
                  <c:v>530050.0</c:v>
                </c:pt>
                <c:pt idx="9">
                  <c:v>591600.0</c:v>
                </c:pt>
              </c:numCache>
            </c:numRef>
          </c:val>
          <c:smooth val="0"/>
        </c:ser>
        <c:ser>
          <c:idx val="2"/>
          <c:order val="1"/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Sheet1!$P$5:$P$14</c:f>
                <c:numCache>
                  <c:formatCode>General</c:formatCode>
                  <c:ptCount val="10"/>
                  <c:pt idx="0">
                    <c:v>3000.0</c:v>
                  </c:pt>
                  <c:pt idx="1">
                    <c:v>6000.0</c:v>
                  </c:pt>
                  <c:pt idx="2">
                    <c:v>9000.0</c:v>
                  </c:pt>
                  <c:pt idx="3">
                    <c:v>10000.0</c:v>
                  </c:pt>
                  <c:pt idx="4">
                    <c:v>11000.0</c:v>
                  </c:pt>
                  <c:pt idx="5">
                    <c:v>17000.0</c:v>
                  </c:pt>
                  <c:pt idx="6">
                    <c:v>18000.0</c:v>
                  </c:pt>
                  <c:pt idx="7">
                    <c:v>20000.0</c:v>
                  </c:pt>
                  <c:pt idx="8">
                    <c:v>20000.0</c:v>
                  </c:pt>
                  <c:pt idx="9">
                    <c:v>24000.0</c:v>
                  </c:pt>
                </c:numCache>
              </c:numRef>
            </c:plus>
            <c:minus>
              <c:numRef>
                <c:f>Sheet1!$P$5:$P$14</c:f>
                <c:numCache>
                  <c:formatCode>General</c:formatCode>
                  <c:ptCount val="10"/>
                  <c:pt idx="0">
                    <c:v>3000.0</c:v>
                  </c:pt>
                  <c:pt idx="1">
                    <c:v>6000.0</c:v>
                  </c:pt>
                  <c:pt idx="2">
                    <c:v>9000.0</c:v>
                  </c:pt>
                  <c:pt idx="3">
                    <c:v>10000.0</c:v>
                  </c:pt>
                  <c:pt idx="4">
                    <c:v>11000.0</c:v>
                  </c:pt>
                  <c:pt idx="5">
                    <c:v>17000.0</c:v>
                  </c:pt>
                  <c:pt idx="6">
                    <c:v>18000.0</c:v>
                  </c:pt>
                  <c:pt idx="7">
                    <c:v>20000.0</c:v>
                  </c:pt>
                  <c:pt idx="8">
                    <c:v>20000.0</c:v>
                  </c:pt>
                  <c:pt idx="9">
                    <c:v>24000.0</c:v>
                  </c:pt>
                </c:numCache>
              </c:numRef>
            </c:minus>
            <c:spPr>
              <a:ln w="25400">
                <a:solidFill>
                  <a:schemeClr val="accent3">
                    <a:lumMod val="75000"/>
                  </a:schemeClr>
                </a:solidFill>
              </a:ln>
            </c:spPr>
          </c:errBars>
          <c:cat>
            <c:numRef>
              <c:f>Sheet1!$C$8:$C$17</c:f>
              <c:numCache>
                <c:formatCode>General</c:formatCode>
                <c:ptCount val="10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  <c:pt idx="4">
                  <c:v>250.0</c:v>
                </c:pt>
                <c:pt idx="5">
                  <c:v>300.0</c:v>
                </c:pt>
                <c:pt idx="6">
                  <c:v>350.0</c:v>
                </c:pt>
                <c:pt idx="7">
                  <c:v>400.0</c:v>
                </c:pt>
                <c:pt idx="8">
                  <c:v>450.0</c:v>
                </c:pt>
                <c:pt idx="9">
                  <c:v>500.0</c:v>
                </c:pt>
              </c:numCache>
            </c:numRef>
          </c:cat>
          <c:val>
            <c:numRef>
              <c:f>Sheet1!$E$8:$E$17</c:f>
              <c:numCache>
                <c:formatCode>General</c:formatCode>
                <c:ptCount val="10"/>
                <c:pt idx="0">
                  <c:v>8000.0</c:v>
                </c:pt>
                <c:pt idx="1">
                  <c:v>15000.0</c:v>
                </c:pt>
                <c:pt idx="2">
                  <c:v>22000.0</c:v>
                </c:pt>
                <c:pt idx="3">
                  <c:v>30000.0</c:v>
                </c:pt>
                <c:pt idx="4">
                  <c:v>33000.0</c:v>
                </c:pt>
                <c:pt idx="5">
                  <c:v>42000.0</c:v>
                </c:pt>
                <c:pt idx="6">
                  <c:v>51000.0</c:v>
                </c:pt>
                <c:pt idx="7">
                  <c:v>59000.0</c:v>
                </c:pt>
                <c:pt idx="8">
                  <c:v>65000.0</c:v>
                </c:pt>
                <c:pt idx="9">
                  <c:v>74000.0</c:v>
                </c:pt>
              </c:numCache>
            </c:numRef>
          </c:val>
          <c:smooth val="0"/>
        </c:ser>
        <c:ser>
          <c:idx val="3"/>
          <c:order val="2"/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Sheet1!$Q$5:$Q$14</c:f>
                <c:numCache>
                  <c:formatCode>General</c:formatCode>
                  <c:ptCount val="10"/>
                  <c:pt idx="0">
                    <c:v>800.0</c:v>
                  </c:pt>
                  <c:pt idx="1">
                    <c:v>800.0</c:v>
                  </c:pt>
                  <c:pt idx="2">
                    <c:v>800.0</c:v>
                  </c:pt>
                  <c:pt idx="3">
                    <c:v>800.0</c:v>
                  </c:pt>
                  <c:pt idx="4">
                    <c:v>800.0</c:v>
                  </c:pt>
                  <c:pt idx="5">
                    <c:v>1500.0</c:v>
                  </c:pt>
                  <c:pt idx="6">
                    <c:v>1500.0</c:v>
                  </c:pt>
                  <c:pt idx="7">
                    <c:v>2000.0</c:v>
                  </c:pt>
                  <c:pt idx="8">
                    <c:v>2000.0</c:v>
                  </c:pt>
                  <c:pt idx="9">
                    <c:v>2000.0</c:v>
                  </c:pt>
                </c:numCache>
              </c:numRef>
            </c:plus>
            <c:minus>
              <c:numRef>
                <c:f>Sheet1!$Q$5:$Q$14</c:f>
                <c:numCache>
                  <c:formatCode>General</c:formatCode>
                  <c:ptCount val="10"/>
                  <c:pt idx="0">
                    <c:v>800.0</c:v>
                  </c:pt>
                  <c:pt idx="1">
                    <c:v>800.0</c:v>
                  </c:pt>
                  <c:pt idx="2">
                    <c:v>800.0</c:v>
                  </c:pt>
                  <c:pt idx="3">
                    <c:v>800.0</c:v>
                  </c:pt>
                  <c:pt idx="4">
                    <c:v>800.0</c:v>
                  </c:pt>
                  <c:pt idx="5">
                    <c:v>1500.0</c:v>
                  </c:pt>
                  <c:pt idx="6">
                    <c:v>1500.0</c:v>
                  </c:pt>
                  <c:pt idx="7">
                    <c:v>2000.0</c:v>
                  </c:pt>
                  <c:pt idx="8">
                    <c:v>2000.0</c:v>
                  </c:pt>
                  <c:pt idx="9">
                    <c:v>2000.0</c:v>
                  </c:pt>
                </c:numCache>
              </c:numRef>
            </c:minus>
            <c:spPr>
              <a:ln w="25400">
                <a:solidFill>
                  <a:srgbClr val="660066"/>
                </a:solidFill>
              </a:ln>
            </c:spPr>
          </c:errBars>
          <c:cat>
            <c:numRef>
              <c:f>Sheet1!$C$8:$C$17</c:f>
              <c:numCache>
                <c:formatCode>General</c:formatCode>
                <c:ptCount val="10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  <c:pt idx="4">
                  <c:v>250.0</c:v>
                </c:pt>
                <c:pt idx="5">
                  <c:v>300.0</c:v>
                </c:pt>
                <c:pt idx="6">
                  <c:v>350.0</c:v>
                </c:pt>
                <c:pt idx="7">
                  <c:v>400.0</c:v>
                </c:pt>
                <c:pt idx="8">
                  <c:v>450.0</c:v>
                </c:pt>
                <c:pt idx="9">
                  <c:v>500.0</c:v>
                </c:pt>
              </c:numCache>
            </c:numRef>
          </c:cat>
          <c:val>
            <c:numRef>
              <c:f>Sheet1!$F$8:$F$17</c:f>
              <c:numCache>
                <c:formatCode>General</c:formatCode>
                <c:ptCount val="10"/>
                <c:pt idx="0">
                  <c:v>3000.0</c:v>
                </c:pt>
                <c:pt idx="1">
                  <c:v>6000.0</c:v>
                </c:pt>
                <c:pt idx="2">
                  <c:v>8000.0</c:v>
                </c:pt>
                <c:pt idx="3">
                  <c:v>11000.0</c:v>
                </c:pt>
                <c:pt idx="4">
                  <c:v>14000.0</c:v>
                </c:pt>
                <c:pt idx="5">
                  <c:v>16000.0</c:v>
                </c:pt>
                <c:pt idx="6">
                  <c:v>18000.0</c:v>
                </c:pt>
                <c:pt idx="7">
                  <c:v>20000.0</c:v>
                </c:pt>
                <c:pt idx="8">
                  <c:v>23000.0</c:v>
                </c:pt>
                <c:pt idx="9">
                  <c:v>26000.0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4050984"/>
        <c:axId val="2134349496"/>
      </c:lineChart>
      <c:catAx>
        <c:axId val="2134050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34349496"/>
        <c:crosses val="autoZero"/>
        <c:auto val="1"/>
        <c:lblAlgn val="ctr"/>
        <c:lblOffset val="100"/>
        <c:noMultiLvlLbl val="0"/>
      </c:catAx>
      <c:valAx>
        <c:axId val="21343494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340509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Relationship Id="rId2" Type="http://schemas.openxmlformats.org/officeDocument/2006/relationships/image" Target="../media/image3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Relationship Id="rId2" Type="http://schemas.openxmlformats.org/officeDocument/2006/relationships/image" Target="../media/image6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Relationship Id="rId2" Type="http://schemas.openxmlformats.org/officeDocument/2006/relationships/image" Target="../media/image6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1" Type="http://schemas.openxmlformats.org/officeDocument/2006/relationships/image" Target="../media/image67.emf"/><Relationship Id="rId2" Type="http://schemas.openxmlformats.org/officeDocument/2006/relationships/image" Target="../media/image6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1" Type="http://schemas.openxmlformats.org/officeDocument/2006/relationships/image" Target="../media/image48.emf"/><Relationship Id="rId2" Type="http://schemas.openxmlformats.org/officeDocument/2006/relationships/image" Target="../media/image49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6.emf"/><Relationship Id="rId2" Type="http://schemas.openxmlformats.org/officeDocument/2006/relationships/image" Target="../media/image157.emf"/><Relationship Id="rId3" Type="http://schemas.openxmlformats.org/officeDocument/2006/relationships/image" Target="../media/image158.e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4" Type="http://schemas.openxmlformats.org/officeDocument/2006/relationships/image" Target="../media/image164.emf"/><Relationship Id="rId1" Type="http://schemas.openxmlformats.org/officeDocument/2006/relationships/image" Target="../media/image161.emf"/><Relationship Id="rId2" Type="http://schemas.openxmlformats.org/officeDocument/2006/relationships/image" Target="../media/image16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Relationship Id="rId2" Type="http://schemas.openxmlformats.org/officeDocument/2006/relationships/image" Target="../media/image5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Relationship Id="rId2" Type="http://schemas.openxmlformats.org/officeDocument/2006/relationships/image" Target="../media/image6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Relationship Id="rId2" Type="http://schemas.openxmlformats.org/officeDocument/2006/relationships/image" Target="../media/image62.emf"/><Relationship Id="rId3" Type="http://schemas.openxmlformats.org/officeDocument/2006/relationships/image" Target="../media/image6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Relationship Id="rId2" Type="http://schemas.openxmlformats.org/officeDocument/2006/relationships/image" Target="../media/image6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Relationship Id="rId2" Type="http://schemas.openxmlformats.org/officeDocument/2006/relationships/image" Target="../media/image62.emf"/><Relationship Id="rId3" Type="http://schemas.openxmlformats.org/officeDocument/2006/relationships/image" Target="../media/image6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272F4-794D-9944-9550-BAE3DD6C0932}" type="datetimeFigureOut">
              <a:rPr lang="en-US" smtClean="0"/>
              <a:t>1/10/14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8AB82F-C4F7-0D4A-87BC-887374960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774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B9E7F-8C97-C843-AB2E-8CFDF55753D8}" type="datetimeFigureOut">
              <a:rPr lang="en-US" smtClean="0"/>
              <a:t>1/10/14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652EC7-87DF-874D-A85E-C04A74E19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076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rid of retarded animation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52EC7-87DF-874D-A85E-C04A74E19E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52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52EC7-87DF-874D-A85E-C04A74E19E4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91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52EC7-87DF-874D-A85E-C04A74E19E4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91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52EC7-87DF-874D-A85E-C04A74E19E4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39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52EC7-87DF-874D-A85E-C04A74E19E4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82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Slide credit Filip Radlinski</a:t>
            </a:r>
          </a:p>
          <a:p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33088-58E6-EB4C-90E3-B837402C076E}" type="slidenum">
              <a:rPr lang="en-US" sz="1200">
                <a:cs typeface="Arial" charset="0"/>
              </a:rPr>
              <a:pPr eaLnBrk="1" hangingPunct="1"/>
              <a:t>54</a:t>
            </a:fld>
            <a:endParaRPr lang="en-US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Slide credit Filip Radlinski</a:t>
            </a:r>
          </a:p>
          <a:p>
            <a:endParaRPr lang="en-US">
              <a:latin typeface="Calibri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F66FB66-FDCC-FE42-BEF7-BBAF6BD0A0CF}" type="slidenum">
              <a:rPr lang="en-US" sz="1200">
                <a:cs typeface="Arial" charset="0"/>
              </a:rPr>
              <a:pPr eaLnBrk="1" hangingPunct="1"/>
              <a:t>55</a:t>
            </a:fld>
            <a:endParaRPr lang="en-US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49054B-FB52-44B4-AA37-42E26A382B74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49054B-FB52-44B4-AA37-42E26A382B74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52EC7-87DF-874D-A85E-C04A74E19E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30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52EC7-87DF-874D-A85E-C04A74E19E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91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52EC7-87DF-874D-A85E-C04A74E19E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91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52EC7-87DF-874D-A85E-C04A74E19E4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91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52EC7-87DF-874D-A85E-C04A74E19E4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91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52EC7-87DF-874D-A85E-C04A74E19E4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91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52EC7-87DF-874D-A85E-C04A74E19E4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91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52EC7-87DF-874D-A85E-C04A74E19E4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91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9C7D4-2DE7-3347-9A75-27FFE78BD12A}" type="datetime1">
              <a:rPr lang="en-US" smtClean="0"/>
              <a:t>1/10/14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6F806-CC75-974B-BCEC-AD9AD3BA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07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A6AF-F3C6-0049-BB8A-08B3CF7740C0}" type="datetime1">
              <a:rPr lang="en-US" smtClean="0"/>
              <a:t>1/10/14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6F806-CC75-974B-BCEC-AD9AD3BA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94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66CC-57EE-114F-AD75-AB5BF50F5EDC}" type="datetime1">
              <a:rPr lang="en-US" smtClean="0"/>
              <a:t>1/10/14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6F806-CC75-974B-BCEC-AD9AD3BA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9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01D27995-EA19-8649-9975-1A28A7B6CB3D}" type="datetime1">
              <a:rPr lang="en-US" smtClean="0"/>
              <a:t>1/10/14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239C0-F97D-0B46-AB0E-1F13124DFD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59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DD4C-6C1A-BE4A-B25D-0F8EEF108D72}" type="datetime1">
              <a:rPr lang="en-US" smtClean="0"/>
              <a:t>1/10/14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6F806-CC75-974B-BCEC-AD9AD3BA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70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CE5D-CA9E-F34F-9D4D-41B369297746}" type="datetime1">
              <a:rPr lang="en-US" smtClean="0"/>
              <a:t>1/10/14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6F806-CC75-974B-BCEC-AD9AD3BA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70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CCF6-AC4D-424E-B6C9-2E7638AC5385}" type="datetime1">
              <a:rPr lang="en-US" smtClean="0"/>
              <a:t>1/10/14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6F806-CC75-974B-BCEC-AD9AD3BA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84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34AFA-7A6F-1647-8E6B-CAFE6EAB3337}" type="datetime1">
              <a:rPr lang="en-US" smtClean="0"/>
              <a:t>1/10/14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6F806-CC75-974B-BCEC-AD9AD3BA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40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B4F33-0079-DC41-811F-4BBEBEDBA856}" type="datetime1">
              <a:rPr lang="en-US" smtClean="0"/>
              <a:t>1/10/14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6F806-CC75-974B-BCEC-AD9AD3BA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46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303A6-F7C2-5548-B59D-E272DD56553E}" type="datetime1">
              <a:rPr lang="en-US" smtClean="0"/>
              <a:t>1/10/14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6F806-CC75-974B-BCEC-AD9AD3BA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39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8656-339C-B242-8B9B-91EDC0F34AAC}" type="datetime1">
              <a:rPr lang="en-US" smtClean="0"/>
              <a:t>1/10/14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6F806-CC75-974B-BCEC-AD9AD3BA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35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A0C83-ABCD-4B46-80DC-CEAC794988D1}" type="datetime1">
              <a:rPr lang="en-US" smtClean="0"/>
              <a:t>1/10/14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6F806-CC75-974B-BCEC-AD9AD3BA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41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EF26F-694A-1B48-8469-0A393785B22C}" type="datetime1">
              <a:rPr lang="en-US" smtClean="0"/>
              <a:t>1/10/14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6F806-CC75-974B-BCEC-AD9AD3BA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1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4" Type="http://schemas.openxmlformats.org/officeDocument/2006/relationships/image" Target="../media/image156.emf"/><Relationship Id="rId5" Type="http://schemas.openxmlformats.org/officeDocument/2006/relationships/oleObject" Target="../embeddings/oleObject43.bin"/><Relationship Id="rId6" Type="http://schemas.openxmlformats.org/officeDocument/2006/relationships/image" Target="../media/image157.emf"/><Relationship Id="rId7" Type="http://schemas.openxmlformats.org/officeDocument/2006/relationships/oleObject" Target="../embeddings/oleObject44.bin"/><Relationship Id="rId8" Type="http://schemas.openxmlformats.org/officeDocument/2006/relationships/image" Target="../media/image158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emf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emf"/></Relationships>
</file>

<file path=ppt/slides/_rels/slide10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9.bin"/><Relationship Id="rId12" Type="http://schemas.openxmlformats.org/officeDocument/2006/relationships/oleObject" Target="../embeddings/oleObject50.bin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5.bin"/><Relationship Id="rId4" Type="http://schemas.openxmlformats.org/officeDocument/2006/relationships/image" Target="../media/image161.emf"/><Relationship Id="rId5" Type="http://schemas.openxmlformats.org/officeDocument/2006/relationships/oleObject" Target="../embeddings/oleObject46.bin"/><Relationship Id="rId6" Type="http://schemas.openxmlformats.org/officeDocument/2006/relationships/image" Target="../media/image162.emf"/><Relationship Id="rId7" Type="http://schemas.openxmlformats.org/officeDocument/2006/relationships/oleObject" Target="../embeddings/oleObject47.bin"/><Relationship Id="rId8" Type="http://schemas.openxmlformats.org/officeDocument/2006/relationships/image" Target="../media/image163.emf"/><Relationship Id="rId9" Type="http://schemas.openxmlformats.org/officeDocument/2006/relationships/oleObject" Target="../embeddings/oleObject48.bin"/><Relationship Id="rId10" Type="http://schemas.openxmlformats.org/officeDocument/2006/relationships/image" Target="../media/image164.emf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emf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6.jpeg"/><Relationship Id="rId3" Type="http://schemas.openxmlformats.org/officeDocument/2006/relationships/image" Target="../media/image1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4" Type="http://schemas.openxmlformats.org/officeDocument/2006/relationships/image" Target="../media/image32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5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3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37.gif"/><Relationship Id="rId8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1.png"/><Relationship Id="rId6" Type="http://schemas.openxmlformats.org/officeDocument/2006/relationships/image" Target="../media/image37.gif"/><Relationship Id="rId7" Type="http://schemas.openxmlformats.org/officeDocument/2006/relationships/image" Target="../media/image39.png"/><Relationship Id="rId8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1.png"/><Relationship Id="rId8" Type="http://schemas.openxmlformats.org/officeDocument/2006/relationships/image" Target="../media/image37.gif"/><Relationship Id="rId9" Type="http://schemas.openxmlformats.org/officeDocument/2006/relationships/image" Target="../media/image39.png"/><Relationship Id="rId1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1.png"/><Relationship Id="rId7" Type="http://schemas.openxmlformats.org/officeDocument/2006/relationships/image" Target="../media/image37.gif"/><Relationship Id="rId8" Type="http://schemas.openxmlformats.org/officeDocument/2006/relationships/image" Target="../media/image39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1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1.png"/><Relationship Id="rId9" Type="http://schemas.openxmlformats.org/officeDocument/2006/relationships/image" Target="../media/image37.gif"/><Relationship Id="rId10" Type="http://schemas.openxmlformats.org/officeDocument/2006/relationships/image" Target="../media/image39.png"/><Relationship Id="rId11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1.png"/><Relationship Id="rId9" Type="http://schemas.openxmlformats.org/officeDocument/2006/relationships/image" Target="../media/image37.gif"/><Relationship Id="rId10" Type="http://schemas.openxmlformats.org/officeDocument/2006/relationships/image" Target="../media/image39.png"/><Relationship Id="rId11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1.png"/><Relationship Id="rId9" Type="http://schemas.openxmlformats.org/officeDocument/2006/relationships/image" Target="../media/image37.gif"/><Relationship Id="rId10" Type="http://schemas.openxmlformats.org/officeDocument/2006/relationships/image" Target="../media/image45.png"/><Relationship Id="rId11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37.gif"/><Relationship Id="rId5" Type="http://schemas.openxmlformats.org/officeDocument/2006/relationships/image" Target="../media/image39.png"/><Relationship Id="rId6" Type="http://schemas.openxmlformats.org/officeDocument/2006/relationships/image" Target="../media/image43.png"/><Relationship Id="rId7" Type="http://schemas.openxmlformats.org/officeDocument/2006/relationships/image" Target="../media/image41.png"/><Relationship Id="rId8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emf"/><Relationship Id="rId12" Type="http://schemas.openxmlformats.org/officeDocument/2006/relationships/oleObject" Target="../embeddings/oleObject6.bin"/><Relationship Id="rId13" Type="http://schemas.openxmlformats.org/officeDocument/2006/relationships/oleObject" Target="../embeddings/oleObject7.bin"/><Relationship Id="rId14" Type="http://schemas.openxmlformats.org/officeDocument/2006/relationships/image" Target="../media/image51.emf"/><Relationship Id="rId15" Type="http://schemas.openxmlformats.org/officeDocument/2006/relationships/image" Target="../media/image54.emf"/><Relationship Id="rId16" Type="http://schemas.openxmlformats.org/officeDocument/2006/relationships/image" Target="../media/image55.emf"/><Relationship Id="rId17" Type="http://schemas.openxmlformats.org/officeDocument/2006/relationships/image" Target="../media/image56.emf"/><Relationship Id="rId18" Type="http://schemas.openxmlformats.org/officeDocument/2006/relationships/oleObject" Target="../embeddings/oleObject8.bin"/><Relationship Id="rId19" Type="http://schemas.openxmlformats.org/officeDocument/2006/relationships/oleObject" Target="../embeddings/oleObject9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.bin"/><Relationship Id="rId4" Type="http://schemas.openxmlformats.org/officeDocument/2006/relationships/image" Target="../media/image48.emf"/><Relationship Id="rId5" Type="http://schemas.openxmlformats.org/officeDocument/2006/relationships/image" Target="../media/image45.png"/><Relationship Id="rId6" Type="http://schemas.openxmlformats.org/officeDocument/2006/relationships/image" Target="../media/image52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49.e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5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57.e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58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37.gif"/><Relationship Id="rId5" Type="http://schemas.openxmlformats.org/officeDocument/2006/relationships/image" Target="../media/image39.png"/><Relationship Id="rId6" Type="http://schemas.openxmlformats.org/officeDocument/2006/relationships/image" Target="../media/image47.png"/><Relationship Id="rId7" Type="http://schemas.openxmlformats.org/officeDocument/2006/relationships/image" Target="../media/image46.png"/><Relationship Id="rId8" Type="http://schemas.openxmlformats.org/officeDocument/2006/relationships/oleObject" Target="../embeddings/oleObject12.bin"/><Relationship Id="rId9" Type="http://schemas.openxmlformats.org/officeDocument/2006/relationships/image" Target="../media/image59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microsoft.com/office/2007/relationships/hdphoto" Target="../media/hdphoto1.wdp"/><Relationship Id="rId10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37.gif"/><Relationship Id="rId8" Type="http://schemas.openxmlformats.org/officeDocument/2006/relationships/image" Target="../media/image42.jpeg"/><Relationship Id="rId9" Type="http://schemas.openxmlformats.org/officeDocument/2006/relationships/oleObject" Target="../embeddings/oleObject13.bin"/><Relationship Id="rId10" Type="http://schemas.openxmlformats.org/officeDocument/2006/relationships/image" Target="../media/image60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1.png"/><Relationship Id="rId7" Type="http://schemas.openxmlformats.org/officeDocument/2006/relationships/oleObject" Target="../embeddings/oleObject14.bin"/><Relationship Id="rId8" Type="http://schemas.openxmlformats.org/officeDocument/2006/relationships/image" Target="../media/image60.emf"/><Relationship Id="rId9" Type="http://schemas.openxmlformats.org/officeDocument/2006/relationships/oleObject" Target="../embeddings/oleObject15.bin"/><Relationship Id="rId10" Type="http://schemas.openxmlformats.org/officeDocument/2006/relationships/image" Target="../media/image61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7.bin"/><Relationship Id="rId12" Type="http://schemas.openxmlformats.org/officeDocument/2006/relationships/image" Target="../media/image62.emf"/><Relationship Id="rId13" Type="http://schemas.openxmlformats.org/officeDocument/2006/relationships/image" Target="../media/image45.png"/><Relationship Id="rId14" Type="http://schemas.openxmlformats.org/officeDocument/2006/relationships/oleObject" Target="../embeddings/oleObject18.bin"/><Relationship Id="rId15" Type="http://schemas.openxmlformats.org/officeDocument/2006/relationships/image" Target="../media/image61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8.jpe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1.png"/><Relationship Id="rId9" Type="http://schemas.openxmlformats.org/officeDocument/2006/relationships/oleObject" Target="../embeddings/oleObject16.bin"/><Relationship Id="rId10" Type="http://schemas.openxmlformats.org/officeDocument/2006/relationships/image" Target="../media/image60.emf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9.bin"/><Relationship Id="rId12" Type="http://schemas.openxmlformats.org/officeDocument/2006/relationships/image" Target="../media/image60.emf"/><Relationship Id="rId13" Type="http://schemas.openxmlformats.org/officeDocument/2006/relationships/image" Target="../media/image39.png"/><Relationship Id="rId14" Type="http://schemas.openxmlformats.org/officeDocument/2006/relationships/oleObject" Target="../embeddings/oleObject20.bin"/><Relationship Id="rId15" Type="http://schemas.openxmlformats.org/officeDocument/2006/relationships/image" Target="../media/image61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8.jpe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1.png"/><Relationship Id="rId8" Type="http://schemas.openxmlformats.org/officeDocument/2006/relationships/image" Target="../media/image37.gif"/><Relationship Id="rId9" Type="http://schemas.openxmlformats.org/officeDocument/2006/relationships/image" Target="../media/image46.png"/><Relationship Id="rId10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oleObject" Target="../embeddings/oleObject21.bin"/><Relationship Id="rId13" Type="http://schemas.openxmlformats.org/officeDocument/2006/relationships/image" Target="../media/image60.emf"/><Relationship Id="rId14" Type="http://schemas.openxmlformats.org/officeDocument/2006/relationships/oleObject" Target="../embeddings/oleObject22.bin"/><Relationship Id="rId15" Type="http://schemas.openxmlformats.org/officeDocument/2006/relationships/image" Target="../media/image62.emf"/><Relationship Id="rId16" Type="http://schemas.openxmlformats.org/officeDocument/2006/relationships/image" Target="../media/image45.png"/><Relationship Id="rId17" Type="http://schemas.openxmlformats.org/officeDocument/2006/relationships/oleObject" Target="../embeddings/oleObject23.bin"/><Relationship Id="rId18" Type="http://schemas.openxmlformats.org/officeDocument/2006/relationships/image" Target="../media/image61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Relationship Id="rId4" Type="http://schemas.openxmlformats.org/officeDocument/2006/relationships/image" Target="../media/image28.jpe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1.png"/><Relationship Id="rId10" Type="http://schemas.openxmlformats.org/officeDocument/2006/relationships/image" Target="../media/image37.gif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oleObject" Target="../embeddings/oleObject24.bin"/><Relationship Id="rId13" Type="http://schemas.openxmlformats.org/officeDocument/2006/relationships/image" Target="../media/image60.emf"/><Relationship Id="rId14" Type="http://schemas.openxmlformats.org/officeDocument/2006/relationships/oleObject" Target="../embeddings/oleObject25.bin"/><Relationship Id="rId15" Type="http://schemas.openxmlformats.org/officeDocument/2006/relationships/image" Target="../media/image61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28.jpe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1.png"/><Relationship Id="rId10" Type="http://schemas.openxmlformats.org/officeDocument/2006/relationships/image" Target="../media/image37.gif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oleObject" Target="../embeddings/oleObject26.bin"/><Relationship Id="rId13" Type="http://schemas.openxmlformats.org/officeDocument/2006/relationships/image" Target="../media/image60.emf"/><Relationship Id="rId14" Type="http://schemas.openxmlformats.org/officeDocument/2006/relationships/oleObject" Target="../embeddings/oleObject27.bin"/><Relationship Id="rId15" Type="http://schemas.openxmlformats.org/officeDocument/2006/relationships/image" Target="../media/image61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28.jpe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1.png"/><Relationship Id="rId10" Type="http://schemas.openxmlformats.org/officeDocument/2006/relationships/image" Target="../media/image37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4" Type="http://schemas.openxmlformats.org/officeDocument/2006/relationships/image" Target="../media/image63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20" Type="http://schemas.openxmlformats.org/officeDocument/2006/relationships/image" Target="../media/image23.png"/><Relationship Id="rId21" Type="http://schemas.openxmlformats.org/officeDocument/2006/relationships/image" Target="../media/image24.png"/><Relationship Id="rId22" Type="http://schemas.openxmlformats.org/officeDocument/2006/relationships/image" Target="../media/image25.png"/><Relationship Id="rId10" Type="http://schemas.openxmlformats.org/officeDocument/2006/relationships/image" Target="../media/image5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19.png"/><Relationship Id="rId17" Type="http://schemas.openxmlformats.org/officeDocument/2006/relationships/image" Target="../media/image20.png"/><Relationship Id="rId18" Type="http://schemas.openxmlformats.org/officeDocument/2006/relationships/image" Target="../media/image21.png"/><Relationship Id="rId1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microsoft.com/office/2007/relationships/hdphoto" Target="../media/hdphoto1.wdp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image" Target="../media/image66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4" Type="http://schemas.openxmlformats.org/officeDocument/2006/relationships/image" Target="../media/image67.emf"/><Relationship Id="rId5" Type="http://schemas.openxmlformats.org/officeDocument/2006/relationships/oleObject" Target="../embeddings/oleObject31.bin"/><Relationship Id="rId6" Type="http://schemas.openxmlformats.org/officeDocument/2006/relationships/image" Target="../media/image68.emf"/><Relationship Id="rId7" Type="http://schemas.openxmlformats.org/officeDocument/2006/relationships/oleObject" Target="../embeddings/oleObject32.bin"/><Relationship Id="rId8" Type="http://schemas.openxmlformats.org/officeDocument/2006/relationships/image" Target="../media/image69.emf"/><Relationship Id="rId9" Type="http://schemas.openxmlformats.org/officeDocument/2006/relationships/oleObject" Target="../embeddings/oleObject33.bin"/><Relationship Id="rId10" Type="http://schemas.openxmlformats.org/officeDocument/2006/relationships/image" Target="../media/image70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chart" Target="../charts/char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emf"/><Relationship Id="rId5" Type="http://schemas.openxmlformats.org/officeDocument/2006/relationships/image" Target="../media/image74.emf"/><Relationship Id="rId6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75.png"/><Relationship Id="rId8" Type="http://schemas.openxmlformats.org/officeDocument/2006/relationships/image" Target="../media/image76.jpeg"/><Relationship Id="rId9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75.png"/><Relationship Id="rId8" Type="http://schemas.openxmlformats.org/officeDocument/2006/relationships/image" Target="../media/image76.jpeg"/><Relationship Id="rId9" Type="http://schemas.microsoft.com/office/2007/relationships/hdphoto" Target="../media/hdphoto2.wdp"/><Relationship Id="rId1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png"/><Relationship Id="rId5" Type="http://schemas.openxmlformats.org/officeDocument/2006/relationships/image" Target="../media/image86.png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Xiv.org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Xiv.org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hyperlink" Target="http://arXiv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hyperlink" Target="http://arXiv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hyperlink" Target="http://arXiv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4" Type="http://schemas.openxmlformats.org/officeDocument/2006/relationships/image" Target="../media/image91.wmf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8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9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4" Type="http://schemas.openxmlformats.org/officeDocument/2006/relationships/image" Target="../media/image94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9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4" Type="http://schemas.openxmlformats.org/officeDocument/2006/relationships/image" Target="../media/image95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9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tif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37.bin"/><Relationship Id="rId5" Type="http://schemas.openxmlformats.org/officeDocument/2006/relationships/image" Target="../media/image101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6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3.png"/><Relationship Id="rId20" Type="http://schemas.openxmlformats.org/officeDocument/2006/relationships/image" Target="../media/image124.png"/><Relationship Id="rId21" Type="http://schemas.openxmlformats.org/officeDocument/2006/relationships/image" Target="../media/image125.png"/><Relationship Id="rId22" Type="http://schemas.openxmlformats.org/officeDocument/2006/relationships/image" Target="../media/image126.png"/><Relationship Id="rId23" Type="http://schemas.openxmlformats.org/officeDocument/2006/relationships/image" Target="../media/image127.png"/><Relationship Id="rId10" Type="http://schemas.openxmlformats.org/officeDocument/2006/relationships/image" Target="../media/image114.png"/><Relationship Id="rId11" Type="http://schemas.openxmlformats.org/officeDocument/2006/relationships/image" Target="../media/image115.png"/><Relationship Id="rId12" Type="http://schemas.openxmlformats.org/officeDocument/2006/relationships/image" Target="../media/image116.png"/><Relationship Id="rId13" Type="http://schemas.openxmlformats.org/officeDocument/2006/relationships/image" Target="../media/image117.png"/><Relationship Id="rId14" Type="http://schemas.openxmlformats.org/officeDocument/2006/relationships/image" Target="../media/image118.png"/><Relationship Id="rId15" Type="http://schemas.openxmlformats.org/officeDocument/2006/relationships/image" Target="../media/image119.png"/><Relationship Id="rId16" Type="http://schemas.openxmlformats.org/officeDocument/2006/relationships/image" Target="../media/image120.png"/><Relationship Id="rId17" Type="http://schemas.openxmlformats.org/officeDocument/2006/relationships/image" Target="../media/image121.png"/><Relationship Id="rId18" Type="http://schemas.openxmlformats.org/officeDocument/2006/relationships/image" Target="../media/image122.png"/><Relationship Id="rId19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8" Type="http://schemas.openxmlformats.org/officeDocument/2006/relationships/image" Target="../media/image1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129.emf"/><Relationship Id="rId5" Type="http://schemas.openxmlformats.org/officeDocument/2006/relationships/image" Target="../media/image30.png"/><Relationship Id="rId6" Type="http://schemas.openxmlformats.org/officeDocument/2006/relationships/image" Target="../media/image103.png"/><Relationship Id="rId7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9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2.png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10.png"/><Relationship Id="rId4" Type="http://schemas.microsoft.com/office/2007/relationships/hdphoto" Target="../media/hdphoto1.wdp"/><Relationship Id="rId5" Type="http://schemas.openxmlformats.org/officeDocument/2006/relationships/image" Target="../media/image13.png"/><Relationship Id="rId6" Type="http://schemas.openxmlformats.org/officeDocument/2006/relationships/image" Target="../media/image102.png"/><Relationship Id="rId7" Type="http://schemas.openxmlformats.org/officeDocument/2006/relationships/image" Target="../media/image29.png"/><Relationship Id="rId8" Type="http://schemas.openxmlformats.org/officeDocument/2006/relationships/image" Target="../media/image31.png"/><Relationship Id="rId9" Type="http://schemas.openxmlformats.org/officeDocument/2006/relationships/image" Target="../media/image131.png"/><Relationship Id="rId10" Type="http://schemas.openxmlformats.org/officeDocument/2006/relationships/image" Target="../media/image1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9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9.png"/><Relationship Id="rId20" Type="http://schemas.openxmlformats.org/officeDocument/2006/relationships/image" Target="../media/image150.png"/><Relationship Id="rId21" Type="http://schemas.openxmlformats.org/officeDocument/2006/relationships/image" Target="../media/image151.png"/><Relationship Id="rId22" Type="http://schemas.openxmlformats.org/officeDocument/2006/relationships/image" Target="../media/image152.png"/><Relationship Id="rId23" Type="http://schemas.openxmlformats.org/officeDocument/2006/relationships/image" Target="../media/image153.png"/><Relationship Id="rId24" Type="http://schemas.microsoft.com/office/2007/relationships/hdphoto" Target="../media/hdphoto4.wdp"/><Relationship Id="rId25" Type="http://schemas.openxmlformats.org/officeDocument/2006/relationships/image" Target="../media/image154.png"/><Relationship Id="rId10" Type="http://schemas.openxmlformats.org/officeDocument/2006/relationships/image" Target="../media/image140.png"/><Relationship Id="rId11" Type="http://schemas.openxmlformats.org/officeDocument/2006/relationships/image" Target="../media/image141.png"/><Relationship Id="rId12" Type="http://schemas.openxmlformats.org/officeDocument/2006/relationships/image" Target="../media/image142.png"/><Relationship Id="rId13" Type="http://schemas.openxmlformats.org/officeDocument/2006/relationships/image" Target="../media/image143.png"/><Relationship Id="rId14" Type="http://schemas.openxmlformats.org/officeDocument/2006/relationships/image" Target="../media/image144.png"/><Relationship Id="rId15" Type="http://schemas.openxmlformats.org/officeDocument/2006/relationships/image" Target="../media/image145.png"/><Relationship Id="rId16" Type="http://schemas.openxmlformats.org/officeDocument/2006/relationships/image" Target="../media/image146.png"/><Relationship Id="rId17" Type="http://schemas.openxmlformats.org/officeDocument/2006/relationships/image" Target="../media/image147.png"/><Relationship Id="rId18" Type="http://schemas.openxmlformats.org/officeDocument/2006/relationships/image" Target="../media/image148.png"/><Relationship Id="rId19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6.jpeg"/><Relationship Id="rId6" Type="http://schemas.microsoft.com/office/2007/relationships/hdphoto" Target="../media/hdphoto3.wdp"/><Relationship Id="rId7" Type="http://schemas.openxmlformats.org/officeDocument/2006/relationships/image" Target="../media/image137.png"/><Relationship Id="rId8" Type="http://schemas.openxmlformats.org/officeDocument/2006/relationships/image" Target="../media/image138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4" Type="http://schemas.openxmlformats.org/officeDocument/2006/relationships/image" Target="../media/image155.emf"/><Relationship Id="rId5" Type="http://schemas.openxmlformats.org/officeDocument/2006/relationships/image" Target="../media/image43.png"/><Relationship Id="rId6" Type="http://schemas.openxmlformats.org/officeDocument/2006/relationships/image" Target="../media/image37.gi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4" Type="http://schemas.openxmlformats.org/officeDocument/2006/relationships/image" Target="../media/image155.emf"/><Relationship Id="rId5" Type="http://schemas.openxmlformats.org/officeDocument/2006/relationships/image" Target="../media/image43.png"/><Relationship Id="rId6" Type="http://schemas.openxmlformats.org/officeDocument/2006/relationships/image" Target="../media/image37.gi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4" Type="http://schemas.openxmlformats.org/officeDocument/2006/relationships/image" Target="../media/image155.emf"/><Relationship Id="rId5" Type="http://schemas.openxmlformats.org/officeDocument/2006/relationships/image" Target="../media/image43.png"/><Relationship Id="rId6" Type="http://schemas.openxmlformats.org/officeDocument/2006/relationships/image" Target="../media/image37.gi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4" Type="http://schemas.openxmlformats.org/officeDocument/2006/relationships/image" Target="../media/image155.emf"/><Relationship Id="rId5" Type="http://schemas.openxmlformats.org/officeDocument/2006/relationships/image" Target="../media/image43.png"/><Relationship Id="rId6" Type="http://schemas.openxmlformats.org/officeDocument/2006/relationships/image" Target="../media/image37.gi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49772"/>
            <a:ext cx="7772400" cy="1925504"/>
          </a:xfrm>
        </p:spPr>
        <p:txBody>
          <a:bodyPr>
            <a:noAutofit/>
          </a:bodyPr>
          <a:lstStyle/>
          <a:p>
            <a:r>
              <a:rPr lang="en-US" sz="4800" dirty="0" smtClean="0">
                <a:latin typeface="Trebuchet MS"/>
                <a:cs typeface="Trebuchet MS"/>
              </a:rPr>
              <a:t>Learning with </a:t>
            </a:r>
            <a:br>
              <a:rPr lang="en-US" sz="4800" dirty="0" smtClean="0">
                <a:latin typeface="Trebuchet MS"/>
                <a:cs typeface="Trebuchet MS"/>
              </a:rPr>
            </a:br>
            <a:r>
              <a:rPr lang="en-US" sz="4800" dirty="0" smtClean="0">
                <a:latin typeface="Trebuchet MS"/>
                <a:cs typeface="Trebuchet MS"/>
              </a:rPr>
              <a:t>Humans in the Loop</a:t>
            </a:r>
            <a:endParaRPr lang="en-US" sz="4800" dirty="0">
              <a:latin typeface="Trebuchet MS"/>
              <a:cs typeface="Trebuchet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49572"/>
            <a:ext cx="7772400" cy="3088109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Trebuchet MS"/>
                <a:cs typeface="Trebuchet MS"/>
              </a:rPr>
              <a:t>Yisong Yue</a:t>
            </a:r>
          </a:p>
          <a:p>
            <a:r>
              <a:rPr lang="en-US" sz="2400" dirty="0" smtClean="0">
                <a:solidFill>
                  <a:srgbClr val="800000"/>
                </a:solidFill>
                <a:latin typeface="Trebuchet MS"/>
                <a:cs typeface="Trebuchet MS"/>
              </a:rPr>
              <a:t>Carnegie Mellon University</a:t>
            </a:r>
          </a:p>
          <a:p>
            <a:endParaRPr lang="en-US" dirty="0">
              <a:solidFill>
                <a:srgbClr val="800000"/>
              </a:solidFill>
              <a:latin typeface="Trebuchet MS"/>
              <a:cs typeface="Trebuchet MS"/>
            </a:endParaRPr>
          </a:p>
          <a:p>
            <a:r>
              <a:rPr lang="en-US" sz="2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Research supported by: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Microsoft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Fellowship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, Yahoo! Key Scientific Challenges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Award,</a:t>
            </a:r>
            <a:endParaRPr lang="pl-PL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  <a:p>
            <a:r>
              <a:rPr lang="pl-PL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NSF IIS</a:t>
            </a:r>
            <a:r>
              <a:rPr lang="pl-PL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-</a:t>
            </a:r>
            <a:r>
              <a:rPr lang="pl-PL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0412894,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NSF IIS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-0713483, NSF CAREER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0237381, </a:t>
            </a: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ONR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(PECASE)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N000141010672, ONR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YIP N00014-08-1-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0752</a:t>
            </a:r>
          </a:p>
          <a:p>
            <a:endParaRPr lang="en-US" sz="2800" dirty="0">
              <a:solidFill>
                <a:srgbClr val="800000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 descr="heinz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352" y="95186"/>
            <a:ext cx="2734235" cy="806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9946" y="95185"/>
            <a:ext cx="1532550" cy="756815"/>
          </a:xfrm>
          <a:prstGeom prst="rect">
            <a:avLst/>
          </a:prstGeom>
        </p:spPr>
      </p:pic>
      <p:pic>
        <p:nvPicPr>
          <p:cNvPr id="6" name="Picture 5" descr="M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3" y="95185"/>
            <a:ext cx="959874" cy="79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33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533400" y="4634805"/>
            <a:ext cx="8153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800" b="0" dirty="0">
                <a:latin typeface="Trebuchet MS"/>
                <a:cs typeface="Trebuchet MS"/>
              </a:rPr>
              <a:t>Choose top 3 documents</a:t>
            </a:r>
          </a:p>
          <a:p>
            <a:pPr lvl="1">
              <a:buFontTx/>
              <a:buChar char="•"/>
            </a:pPr>
            <a:r>
              <a:rPr lang="en-US" sz="2800" dirty="0" smtClean="0">
                <a:solidFill>
                  <a:srgbClr val="800000"/>
                </a:solidFill>
                <a:latin typeface="Trebuchet MS"/>
                <a:cs typeface="Trebuchet MS"/>
              </a:rPr>
              <a:t>Individual Relevance:				D3  D4  D1</a:t>
            </a:r>
          </a:p>
          <a:p>
            <a:pPr lvl="1">
              <a:buFontTx/>
              <a:buChar char="•"/>
            </a:pPr>
            <a:r>
              <a:rPr lang="en-US" sz="2800" b="0" dirty="0" smtClean="0">
                <a:latin typeface="Trebuchet MS"/>
                <a:cs typeface="Trebuchet MS"/>
              </a:rPr>
              <a:t>Greedy Coverage Solution:		D3  D1  D5</a:t>
            </a:r>
            <a:endParaRPr lang="en-US" sz="2800" b="0" dirty="0">
              <a:latin typeface="Trebuchet MS"/>
              <a:cs typeface="Trebuchet MS"/>
            </a:endParaRPr>
          </a:p>
        </p:txBody>
      </p:sp>
      <p:pic>
        <p:nvPicPr>
          <p:cNvPr id="30723" name="Picture 12" descr="C:\Users\yyue\Desktop\talks\graphics\topic_cover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418405"/>
            <a:ext cx="66675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yyue\Desktop\talks\graphics\che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501205"/>
            <a:ext cx="609600" cy="485192"/>
          </a:xfrm>
          <a:prstGeom prst="rect">
            <a:avLst/>
          </a:prstGeom>
          <a:noFill/>
        </p:spPr>
      </p:pic>
      <p:pic>
        <p:nvPicPr>
          <p:cNvPr id="6" name="Picture 4" descr="C:\Users\yyue\Desktop\talks\graphics\che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053405"/>
            <a:ext cx="609600" cy="485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8040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LSBGreedy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046663"/>
          </a:xfrm>
        </p:spPr>
        <p:txBody>
          <a:bodyPr/>
          <a:lstStyle/>
          <a:p>
            <a:r>
              <a:rPr lang="en-US" dirty="0" smtClean="0"/>
              <a:t>Loop:</a:t>
            </a:r>
          </a:p>
          <a:p>
            <a:pPr lvl="1"/>
            <a:r>
              <a:rPr lang="en-US" dirty="0" smtClean="0"/>
              <a:t>Compute least squares estimate</a:t>
            </a:r>
          </a:p>
          <a:p>
            <a:pPr lvl="1"/>
            <a:r>
              <a:rPr lang="en-US" dirty="0" smtClean="0"/>
              <a:t>A</a:t>
            </a:r>
            <a:r>
              <a:rPr lang="en-US" baseline="-25000" dirty="0" smtClean="0"/>
              <a:t>t</a:t>
            </a:r>
            <a:r>
              <a:rPr lang="en-US" dirty="0" smtClean="0"/>
              <a:t> initially empty </a:t>
            </a:r>
            <a:endParaRPr lang="en-US" sz="1600" dirty="0" smtClean="0"/>
          </a:p>
          <a:p>
            <a:pPr lvl="1"/>
            <a:r>
              <a:rPr lang="en-US" dirty="0" smtClean="0"/>
              <a:t>For </a:t>
            </a:r>
            <a:r>
              <a:rPr lang="en-US" dirty="0" err="1" smtClean="0"/>
              <a:t>i</a:t>
            </a:r>
            <a:r>
              <a:rPr lang="en-US" dirty="0" smtClean="0"/>
              <a:t>=1,…,L</a:t>
            </a:r>
          </a:p>
          <a:p>
            <a:pPr lvl="2"/>
            <a:r>
              <a:rPr lang="en-US" sz="2800" dirty="0" smtClean="0"/>
              <a:t>Recommend article a that maximizes</a:t>
            </a:r>
          </a:p>
          <a:p>
            <a:pPr lvl="1"/>
            <a:endParaRPr lang="en-US" sz="2400" dirty="0"/>
          </a:p>
          <a:p>
            <a:pPr lvl="1"/>
            <a:endParaRPr lang="en-US" sz="3200" dirty="0" smtClean="0"/>
          </a:p>
          <a:p>
            <a:pPr lvl="1"/>
            <a:endParaRPr lang="en-US" sz="3200" dirty="0" smtClean="0"/>
          </a:p>
          <a:p>
            <a:pPr lvl="1"/>
            <a:r>
              <a:rPr lang="en-US" dirty="0" smtClean="0"/>
              <a:t>Receive feedback y</a:t>
            </a:r>
            <a:r>
              <a:rPr lang="en-US" baseline="-25000" dirty="0" smtClean="0"/>
              <a:t>t,1</a:t>
            </a:r>
            <a:r>
              <a:rPr lang="en-US" dirty="0" smtClean="0"/>
              <a:t>,…,</a:t>
            </a:r>
            <a:r>
              <a:rPr lang="en-US" dirty="0" err="1" smtClean="0"/>
              <a:t>y</a:t>
            </a:r>
            <a:r>
              <a:rPr lang="en-US" baseline="-25000" dirty="0" err="1" smtClean="0"/>
              <a:t>t,L</a:t>
            </a:r>
            <a:endParaRPr lang="en-US" dirty="0" smtClean="0"/>
          </a:p>
          <a:p>
            <a:pPr lvl="1"/>
            <a:endParaRPr lang="en-US" baseline="-250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685466"/>
              </p:ext>
            </p:extLst>
          </p:nvPr>
        </p:nvGraphicFramePr>
        <p:xfrm>
          <a:off x="6174066" y="1598136"/>
          <a:ext cx="2246407" cy="618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25" name="Equation" r:id="rId3" imgW="876300" imgH="241300" progId="Equation.3">
                  <p:embed/>
                </p:oleObj>
              </mc:Choice>
              <mc:Fallback>
                <p:oleObj name="Equation" r:id="rId3" imgW="8763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74066" y="1598136"/>
                        <a:ext cx="2246407" cy="618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350000" y="4823917"/>
            <a:ext cx="1631400" cy="420869"/>
          </a:xfrm>
          <a:prstGeom prst="rect">
            <a:avLst/>
          </a:prstGeom>
          <a:solidFill>
            <a:schemeClr val="bg1"/>
          </a:solidFill>
          <a:ln w="3810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0" dirty="0" smtClean="0">
                <a:solidFill>
                  <a:srgbClr val="4F81BD"/>
                </a:solidFill>
              </a:rPr>
              <a:t>Uncertainty</a:t>
            </a:r>
            <a:endParaRPr lang="en-US" sz="2000" b="0" dirty="0">
              <a:solidFill>
                <a:srgbClr val="4F81BD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1430965"/>
              </p:ext>
            </p:extLst>
          </p:nvPr>
        </p:nvGraphicFramePr>
        <p:xfrm>
          <a:off x="1685925" y="3733800"/>
          <a:ext cx="7188200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26" name="Equation" r:id="rId5" imgW="3111500" imgH="584200" progId="Equation.3">
                  <p:embed/>
                </p:oleObj>
              </mc:Choice>
              <mc:Fallback>
                <p:oleObj name="Equation" r:id="rId5" imgW="3111500" imgH="584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85925" y="3733800"/>
                        <a:ext cx="7188200" cy="134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609699" y="4799130"/>
            <a:ext cx="1724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Estimated gain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4000251" y="3899065"/>
            <a:ext cx="320196" cy="138511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 rot="5400000">
            <a:off x="6850302" y="2926766"/>
            <a:ext cx="320195" cy="33528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6689"/>
              </p:ext>
            </p:extLst>
          </p:nvPr>
        </p:nvGraphicFramePr>
        <p:xfrm>
          <a:off x="1549400" y="5857875"/>
          <a:ext cx="7424738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27" name="Equation" r:id="rId7" imgW="3683000" imgH="457200" progId="Equation.3">
                  <p:embed/>
                </p:oleObj>
              </mc:Choice>
              <mc:Fallback>
                <p:oleObj name="Equation" r:id="rId7" imgW="36830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49400" y="5857875"/>
                        <a:ext cx="7424738" cy="922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513087" y="2551891"/>
            <a:ext cx="1600200" cy="420869"/>
          </a:xfrm>
          <a:prstGeom prst="rect">
            <a:avLst/>
          </a:prstGeom>
          <a:solidFill>
            <a:schemeClr val="bg1"/>
          </a:solidFill>
          <a:ln w="3810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Least Squares Regression</a:t>
            </a:r>
            <a:endParaRPr lang="en-US" sz="2000" b="0" dirty="0">
              <a:solidFill>
                <a:srgbClr val="4F81BD"/>
              </a:solidFill>
            </a:endParaRPr>
          </a:p>
        </p:txBody>
      </p:sp>
      <p:sp>
        <p:nvSpPr>
          <p:cNvPr id="14" name="Right Brace 13"/>
          <p:cNvSpPr/>
          <p:nvPr/>
        </p:nvSpPr>
        <p:spPr>
          <a:xfrm rot="5400000">
            <a:off x="7103496" y="1220441"/>
            <a:ext cx="387544" cy="224640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7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6728"/>
            <a:ext cx="8686800" cy="4936958"/>
          </a:xfrm>
        </p:spPr>
        <p:txBody>
          <a:bodyPr>
            <a:noAutofit/>
          </a:bodyPr>
          <a:lstStyle/>
          <a:p>
            <a:r>
              <a:rPr lang="en-US" sz="2800" dirty="0" smtClean="0"/>
              <a:t>Multiplicative Weighting </a:t>
            </a:r>
            <a:r>
              <a:rPr lang="en-US" sz="2000" dirty="0" smtClean="0"/>
              <a:t>[El-</a:t>
            </a:r>
            <a:r>
              <a:rPr lang="en-US" sz="2000" dirty="0" err="1" smtClean="0"/>
              <a:t>Arini</a:t>
            </a:r>
            <a:r>
              <a:rPr lang="en-US" sz="2000" dirty="0" smtClean="0"/>
              <a:t> et al. 2009]</a:t>
            </a:r>
          </a:p>
          <a:p>
            <a:pPr lvl="1"/>
            <a:r>
              <a:rPr lang="en-US" sz="2400" dirty="0" smtClean="0"/>
              <a:t>Does not employ exploration</a:t>
            </a:r>
          </a:p>
          <a:p>
            <a:pPr lvl="1"/>
            <a:r>
              <a:rPr lang="en-US" sz="2400" dirty="0" smtClean="0"/>
              <a:t>No guarantees (can show doesn’t converge)</a:t>
            </a:r>
          </a:p>
          <a:p>
            <a:pPr lvl="1"/>
            <a:endParaRPr lang="en-US" sz="500" dirty="0"/>
          </a:p>
          <a:p>
            <a:r>
              <a:rPr lang="en-US" sz="2800" dirty="0" smtClean="0"/>
              <a:t>Ranked bandits </a:t>
            </a:r>
            <a:r>
              <a:rPr lang="en-US" sz="2000" dirty="0" smtClean="0"/>
              <a:t>[</a:t>
            </a:r>
            <a:r>
              <a:rPr lang="en-US" sz="2000" dirty="0" err="1" smtClean="0"/>
              <a:t>Radlinski</a:t>
            </a:r>
            <a:r>
              <a:rPr lang="en-US" sz="2000" dirty="0" smtClean="0"/>
              <a:t> et al. 2008; Streeter &amp; </a:t>
            </a:r>
            <a:r>
              <a:rPr lang="en-US" sz="2000" dirty="0" err="1" smtClean="0"/>
              <a:t>Golovin</a:t>
            </a:r>
            <a:r>
              <a:rPr lang="en-US" sz="2000" dirty="0" smtClean="0"/>
              <a:t> 2008]</a:t>
            </a:r>
          </a:p>
          <a:p>
            <a:pPr lvl="1"/>
            <a:r>
              <a:rPr lang="en-US" sz="2400" dirty="0" smtClean="0"/>
              <a:t>Reduction, treats each slot as a separate bandit</a:t>
            </a:r>
          </a:p>
          <a:p>
            <a:pPr lvl="1"/>
            <a:r>
              <a:rPr lang="en-US" sz="2400" dirty="0" smtClean="0"/>
              <a:t>Use </a:t>
            </a:r>
            <a:r>
              <a:rPr lang="en-US" sz="2400" dirty="0" err="1" smtClean="0"/>
              <a:t>LinUCB</a:t>
            </a:r>
            <a:r>
              <a:rPr lang="en-US" sz="2400" dirty="0" smtClean="0"/>
              <a:t> </a:t>
            </a:r>
            <a:r>
              <a:rPr lang="en-US" sz="2000" dirty="0" smtClean="0"/>
              <a:t>[</a:t>
            </a:r>
            <a:r>
              <a:rPr lang="en-US" sz="2000" dirty="0" err="1" smtClean="0"/>
              <a:t>Dani</a:t>
            </a:r>
            <a:r>
              <a:rPr lang="en-US" sz="2000" dirty="0" smtClean="0"/>
              <a:t> et al. 2008; Li et al. 2010; </a:t>
            </a:r>
            <a:r>
              <a:rPr lang="en-US" sz="2000" dirty="0" err="1" smtClean="0"/>
              <a:t>Abbasi-Yadkori</a:t>
            </a:r>
            <a:r>
              <a:rPr lang="en-US" sz="2000" dirty="0" smtClean="0"/>
              <a:t> et al 2011]</a:t>
            </a:r>
          </a:p>
          <a:p>
            <a:pPr lvl="1"/>
            <a:r>
              <a:rPr lang="en-US" sz="2400" dirty="0" smtClean="0"/>
              <a:t>Regret guarantee O(dLT</a:t>
            </a:r>
            <a:r>
              <a:rPr lang="en-US" sz="2400" baseline="30000" dirty="0" smtClean="0"/>
              <a:t>1</a:t>
            </a:r>
            <a:r>
              <a:rPr lang="en-US" sz="2400" baseline="30000" dirty="0"/>
              <a:t>/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)   (factor L</a:t>
            </a:r>
            <a:r>
              <a:rPr lang="en-US" sz="2400" baseline="30000" dirty="0"/>
              <a:t>1/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worse)</a:t>
            </a:r>
          </a:p>
          <a:p>
            <a:pPr lvl="1"/>
            <a:endParaRPr lang="en-US" sz="500" dirty="0" smtClean="0"/>
          </a:p>
          <a:p>
            <a:r>
              <a:rPr lang="en-US" sz="2800" dirty="0" err="1" smtClean="0"/>
              <a:t>ε</a:t>
            </a:r>
            <a:r>
              <a:rPr lang="en-US" sz="2800" dirty="0" smtClean="0"/>
              <a:t>-Greedy</a:t>
            </a:r>
          </a:p>
          <a:p>
            <a:pPr lvl="1"/>
            <a:r>
              <a:rPr lang="en-US" sz="2400" dirty="0" smtClean="0"/>
              <a:t>Explore with probability </a:t>
            </a:r>
            <a:r>
              <a:rPr lang="en-US" sz="2400" dirty="0" err="1" smtClean="0"/>
              <a:t>ε</a:t>
            </a:r>
            <a:endParaRPr lang="en-US" sz="2400" dirty="0" smtClean="0"/>
          </a:p>
          <a:p>
            <a:pPr lvl="1"/>
            <a:r>
              <a:rPr lang="en-US" sz="2400" dirty="0" smtClean="0"/>
              <a:t>Regret guarantee O(d(LT)</a:t>
            </a:r>
            <a:r>
              <a:rPr lang="en-US" sz="2400" baseline="30000" dirty="0" smtClean="0"/>
              <a:t>2/3</a:t>
            </a:r>
            <a:r>
              <a:rPr lang="en-US" sz="2400" dirty="0" smtClean="0"/>
              <a:t>) (factor (LT)</a:t>
            </a:r>
            <a:r>
              <a:rPr lang="en-US" sz="2400" baseline="30000" dirty="0" smtClean="0"/>
              <a:t>1/3</a:t>
            </a:r>
            <a:r>
              <a:rPr lang="en-US" sz="2400" dirty="0" smtClean="0"/>
              <a:t> worse)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2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91" y="1415815"/>
            <a:ext cx="6930597" cy="46564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64236" y="140596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LSBGreedy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061884" y="1775299"/>
            <a:ext cx="776941" cy="98882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884707" y="4376922"/>
            <a:ext cx="131482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RankLinUCB</a:t>
            </a:r>
            <a:endParaRPr lang="en-US" dirty="0"/>
          </a:p>
        </p:txBody>
      </p:sp>
      <p:cxnSp>
        <p:nvCxnSpPr>
          <p:cNvPr id="9" name="Straight Arrow Connector 8"/>
          <p:cNvCxnSpPr>
            <a:stCxn id="8" idx="0"/>
          </p:cNvCxnSpPr>
          <p:nvPr/>
        </p:nvCxnSpPr>
        <p:spPr>
          <a:xfrm flipH="1" flipV="1">
            <a:off x="4127886" y="2958356"/>
            <a:ext cx="414232" cy="141856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870752" y="4511552"/>
            <a:ext cx="105175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-Greedy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10" idx="0"/>
          </p:cNvCxnSpPr>
          <p:nvPr/>
        </p:nvCxnSpPr>
        <p:spPr>
          <a:xfrm flipH="1" flipV="1">
            <a:off x="5870752" y="3717024"/>
            <a:ext cx="525877" cy="7945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838825" y="4561667"/>
            <a:ext cx="58738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MW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2" idx="0"/>
          </p:cNvCxnSpPr>
          <p:nvPr/>
        </p:nvCxnSpPr>
        <p:spPr>
          <a:xfrm flipH="1" flipV="1">
            <a:off x="2480237" y="3839885"/>
            <a:ext cx="652280" cy="72178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127886" y="1417638"/>
            <a:ext cx="1244214" cy="500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6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255" y="1326176"/>
            <a:ext cx="6550761" cy="46867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67783" y="5679326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LSBGreedy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>
            <a:stCxn id="5" idx="0"/>
          </p:cNvCxnSpPr>
          <p:nvPr/>
        </p:nvCxnSpPr>
        <p:spPr>
          <a:xfrm flipV="1">
            <a:off x="2579489" y="4222022"/>
            <a:ext cx="116640" cy="145730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97194" y="2467335"/>
            <a:ext cx="131482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RankLinUCB</a:t>
            </a:r>
            <a:endParaRPr lang="en-US" dirty="0"/>
          </a:p>
        </p:txBody>
      </p:sp>
      <p:cxnSp>
        <p:nvCxnSpPr>
          <p:cNvPr id="8" name="Straight Arrow Connector 7"/>
          <p:cNvCxnSpPr>
            <a:stCxn id="7" idx="2"/>
          </p:cNvCxnSpPr>
          <p:nvPr/>
        </p:nvCxnSpPr>
        <p:spPr>
          <a:xfrm flipH="1">
            <a:off x="4189027" y="2836667"/>
            <a:ext cx="865578" cy="115141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04713" y="2456853"/>
            <a:ext cx="105175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-Greedy</a:t>
            </a:r>
            <a:endParaRPr lang="en-US" dirty="0"/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>
          <a:xfrm flipH="1">
            <a:off x="6316964" y="2826185"/>
            <a:ext cx="313626" cy="45456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40198" y="2087521"/>
            <a:ext cx="58738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MW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 flipH="1">
            <a:off x="2579489" y="2456853"/>
            <a:ext cx="754401" cy="82389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127886" y="1417638"/>
            <a:ext cx="1244214" cy="500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5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/>
              <a:t>Coarse-to-Fine Hierarchical Exploration</a:t>
            </a:r>
            <a:endParaRPr lang="en-US" sz="3800" dirty="0"/>
          </a:p>
        </p:txBody>
      </p:sp>
      <p:sp>
        <p:nvSpPr>
          <p:cNvPr id="6" name="Rectangle 5"/>
          <p:cNvSpPr/>
          <p:nvPr/>
        </p:nvSpPr>
        <p:spPr>
          <a:xfrm>
            <a:off x="176472" y="1490008"/>
            <a:ext cx="8229600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Loop:</a:t>
            </a:r>
            <a:endParaRPr lang="en-US" sz="2800" dirty="0"/>
          </a:p>
          <a:p>
            <a:pPr lvl="1"/>
            <a:r>
              <a:rPr lang="en-US" sz="2400" dirty="0"/>
              <a:t>L</a:t>
            </a:r>
            <a:r>
              <a:rPr lang="en-US" sz="2400" dirty="0" smtClean="0"/>
              <a:t>east </a:t>
            </a:r>
            <a:r>
              <a:rPr lang="en-US" sz="2400" dirty="0"/>
              <a:t>squares </a:t>
            </a:r>
            <a:r>
              <a:rPr lang="en-US" sz="2400" dirty="0" smtClean="0"/>
              <a:t>in subspace </a:t>
            </a:r>
          </a:p>
          <a:p>
            <a:pPr lvl="1"/>
            <a:r>
              <a:rPr lang="en-US" sz="2400" dirty="0" smtClean="0"/>
              <a:t>Least squares in full space       </a:t>
            </a:r>
          </a:p>
          <a:p>
            <a:pPr lvl="1"/>
            <a:r>
              <a:rPr lang="en-US" sz="2400" dirty="0"/>
              <a:t>Start with A</a:t>
            </a:r>
            <a:r>
              <a:rPr lang="en-US" sz="2400" baseline="-25000" dirty="0"/>
              <a:t>t</a:t>
            </a:r>
            <a:r>
              <a:rPr lang="en-US" sz="2400" dirty="0"/>
              <a:t> empty </a:t>
            </a:r>
            <a:endParaRPr lang="en-US" sz="2400" dirty="0" smtClean="0"/>
          </a:p>
          <a:p>
            <a:pPr lvl="1"/>
            <a:r>
              <a:rPr lang="en-US" sz="2400" dirty="0" smtClean="0"/>
              <a:t>For </a:t>
            </a:r>
            <a:r>
              <a:rPr lang="en-US" sz="2400" dirty="0" err="1"/>
              <a:t>i</a:t>
            </a:r>
            <a:r>
              <a:rPr lang="en-US" sz="2400" dirty="0"/>
              <a:t>=1,…,L</a:t>
            </a:r>
          </a:p>
          <a:p>
            <a:pPr lvl="2"/>
            <a:r>
              <a:rPr lang="en-US" sz="2400" dirty="0"/>
              <a:t>Recommend article a that maximizes</a:t>
            </a:r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1000" dirty="0"/>
          </a:p>
          <a:p>
            <a:pPr lvl="1"/>
            <a:r>
              <a:rPr lang="en-US" sz="2400" dirty="0"/>
              <a:t>Receive feedback y</a:t>
            </a:r>
            <a:r>
              <a:rPr lang="en-US" sz="2400" baseline="-25000" dirty="0"/>
              <a:t>t,1</a:t>
            </a:r>
            <a:r>
              <a:rPr lang="en-US" sz="2400" dirty="0"/>
              <a:t>,…,</a:t>
            </a:r>
            <a:r>
              <a:rPr lang="en-US" sz="2400" dirty="0" err="1"/>
              <a:t>y</a:t>
            </a:r>
            <a:r>
              <a:rPr lang="en-US" sz="2400" baseline="-25000" dirty="0" err="1"/>
              <a:t>t,</a:t>
            </a:r>
            <a:r>
              <a:rPr lang="en-US" sz="2400" baseline="-25000" dirty="0" err="1" smtClean="0"/>
              <a:t>L</a:t>
            </a:r>
            <a:endParaRPr lang="en-US" sz="24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2807319"/>
              </p:ext>
            </p:extLst>
          </p:nvPr>
        </p:nvGraphicFramePr>
        <p:xfrm>
          <a:off x="5094201" y="5942198"/>
          <a:ext cx="3686175" cy="65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34" name="Equation" r:id="rId3" imgW="1778000" imgH="317500" progId="Equation.3">
                  <p:embed/>
                </p:oleObj>
              </mc:Choice>
              <mc:Fallback>
                <p:oleObj name="Equation" r:id="rId3" imgW="17780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4201" y="5942198"/>
                        <a:ext cx="3686175" cy="6593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6902958"/>
              </p:ext>
            </p:extLst>
          </p:nvPr>
        </p:nvGraphicFramePr>
        <p:xfrm>
          <a:off x="3992823" y="1917947"/>
          <a:ext cx="432134" cy="523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35" name="Equation" r:id="rId5" imgW="177800" imgH="215900" progId="Equation.3">
                  <p:embed/>
                </p:oleObj>
              </mc:Choice>
              <mc:Fallback>
                <p:oleObj name="Equation" r:id="rId5" imgW="177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92823" y="1917947"/>
                        <a:ext cx="432134" cy="523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262936"/>
              </p:ext>
            </p:extLst>
          </p:nvPr>
        </p:nvGraphicFramePr>
        <p:xfrm>
          <a:off x="3984807" y="2297603"/>
          <a:ext cx="432134" cy="523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36" name="Equation" r:id="rId7" imgW="177800" imgH="215900" progId="Equation.3">
                  <p:embed/>
                </p:oleObj>
              </mc:Choice>
              <mc:Fallback>
                <p:oleObj name="Equation" r:id="rId7" imgW="177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84807" y="2297603"/>
                        <a:ext cx="432134" cy="523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579449"/>
              </p:ext>
            </p:extLst>
          </p:nvPr>
        </p:nvGraphicFramePr>
        <p:xfrm>
          <a:off x="1113863" y="3898086"/>
          <a:ext cx="6105931" cy="1643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37" name="Equation" r:id="rId9" imgW="3200400" imgH="863600" progId="Equation.3">
                  <p:embed/>
                </p:oleObj>
              </mc:Choice>
              <mc:Fallback>
                <p:oleObj name="Equation" r:id="rId9" imgW="3200400" imgH="863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13863" y="3898086"/>
                        <a:ext cx="6105931" cy="16434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7379369" y="4712233"/>
            <a:ext cx="1631400" cy="420869"/>
          </a:xfrm>
          <a:prstGeom prst="rect">
            <a:avLst/>
          </a:prstGeom>
          <a:solidFill>
            <a:schemeClr val="bg1"/>
          </a:solidFill>
          <a:ln w="3810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0" dirty="0" smtClean="0">
                <a:solidFill>
                  <a:srgbClr val="4F81BD"/>
                </a:solidFill>
              </a:rPr>
              <a:t>Uncertainty in </a:t>
            </a:r>
          </a:p>
          <a:p>
            <a:pPr algn="ctr"/>
            <a:r>
              <a:rPr lang="en-US" sz="2000" b="0" dirty="0" smtClean="0">
                <a:solidFill>
                  <a:srgbClr val="4F81BD"/>
                </a:solidFill>
              </a:rPr>
              <a:t>Subspace</a:t>
            </a:r>
            <a:endParaRPr lang="en-US" sz="2000" b="0" dirty="0">
              <a:solidFill>
                <a:srgbClr val="4F81BD"/>
              </a:solidFill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7379369" y="3898086"/>
            <a:ext cx="1631400" cy="420869"/>
          </a:xfrm>
          <a:prstGeom prst="rect">
            <a:avLst/>
          </a:prstGeom>
          <a:solidFill>
            <a:schemeClr val="bg1"/>
          </a:solidFill>
          <a:ln w="3810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0" dirty="0" smtClean="0">
                <a:solidFill>
                  <a:srgbClr val="4F81BD"/>
                </a:solidFill>
              </a:rPr>
              <a:t>Uncertainty in</a:t>
            </a:r>
          </a:p>
          <a:p>
            <a:pPr algn="ctr"/>
            <a:r>
              <a:rPr lang="en-US" sz="2000" b="0" dirty="0" smtClean="0">
                <a:solidFill>
                  <a:srgbClr val="4F81BD"/>
                </a:solidFill>
              </a:rPr>
              <a:t>Full Space</a:t>
            </a:r>
            <a:endParaRPr lang="en-US" sz="2000" b="0" dirty="0">
              <a:solidFill>
                <a:srgbClr val="4F81BD"/>
              </a:solidFill>
            </a:endParaRPr>
          </a:p>
        </p:txBody>
      </p:sp>
      <p:sp>
        <p:nvSpPr>
          <p:cNvPr id="35" name="Right Brace 34"/>
          <p:cNvSpPr/>
          <p:nvPr/>
        </p:nvSpPr>
        <p:spPr>
          <a:xfrm>
            <a:off x="7216569" y="3871350"/>
            <a:ext cx="206797" cy="59475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Brace 35"/>
          <p:cNvSpPr/>
          <p:nvPr/>
        </p:nvSpPr>
        <p:spPr>
          <a:xfrm>
            <a:off x="7221921" y="4611942"/>
            <a:ext cx="206797" cy="59475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6251026" y="1439292"/>
            <a:ext cx="2264657" cy="1809231"/>
            <a:chOff x="5476707" y="1490129"/>
            <a:chExt cx="3100685" cy="2507029"/>
          </a:xfrm>
        </p:grpSpPr>
        <p:sp>
          <p:nvSpPr>
            <p:cNvPr id="40" name="Oval 39"/>
            <p:cNvSpPr/>
            <p:nvPr/>
          </p:nvSpPr>
          <p:spPr>
            <a:xfrm>
              <a:off x="5882105" y="1613956"/>
              <a:ext cx="2690395" cy="2371685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882105" y="1542092"/>
              <a:ext cx="2690395" cy="2455066"/>
            </a:xfrm>
            <a:prstGeom prst="ellipse">
              <a:avLst/>
            </a:prstGeom>
            <a:noFill/>
            <a:ln w="12700"/>
            <a:scene3d>
              <a:camera prst="isometricOffAxis1Top"/>
              <a:lightRig rig="threePt" dir="t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882105" y="1490129"/>
              <a:ext cx="2690395" cy="2455066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/>
            <a:scene3d>
              <a:camera prst="isometricOffAxis1Top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 rot="369297">
              <a:off x="5886997" y="1613929"/>
              <a:ext cx="2690395" cy="2371685"/>
            </a:xfrm>
            <a:prstGeom prst="ellipse">
              <a:avLst/>
            </a:prstGeom>
            <a:noFill/>
            <a:scene3d>
              <a:camera prst="isometricOffAxis1Left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>
              <a:stCxn id="49" idx="6"/>
            </p:cNvCxnSpPr>
            <p:nvPr/>
          </p:nvCxnSpPr>
          <p:spPr>
            <a:xfrm>
              <a:off x="6444257" y="2598930"/>
              <a:ext cx="774289" cy="81327"/>
            </a:xfrm>
            <a:prstGeom prst="line">
              <a:avLst/>
            </a:prstGeom>
            <a:ln w="19050">
              <a:solidFill>
                <a:srgbClr val="800000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onnector 48"/>
            <p:cNvSpPr/>
            <p:nvPr/>
          </p:nvSpPr>
          <p:spPr>
            <a:xfrm>
              <a:off x="6361577" y="2565579"/>
              <a:ext cx="82680" cy="66702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>
              <a:off x="5877956" y="2081854"/>
              <a:ext cx="420700" cy="443621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6444257" y="2717554"/>
              <a:ext cx="774289" cy="79722"/>
            </a:xfrm>
            <a:prstGeom prst="line">
              <a:avLst/>
            </a:prstGeom>
            <a:ln w="19050">
              <a:solidFill>
                <a:srgbClr val="800000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6392232" y="2659044"/>
              <a:ext cx="0" cy="138232"/>
            </a:xfrm>
            <a:prstGeom prst="line">
              <a:avLst/>
            </a:prstGeom>
            <a:ln w="19050">
              <a:solidFill>
                <a:srgbClr val="800000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Connector 52"/>
            <p:cNvSpPr/>
            <p:nvPr/>
          </p:nvSpPr>
          <p:spPr>
            <a:xfrm>
              <a:off x="6366929" y="2771451"/>
              <a:ext cx="82680" cy="66702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 flipV="1">
              <a:off x="5918060" y="2878258"/>
              <a:ext cx="434068" cy="610900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5" name="Object 5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69169966"/>
                </p:ext>
              </p:extLst>
            </p:nvPr>
          </p:nvGraphicFramePr>
          <p:xfrm>
            <a:off x="5551541" y="3365976"/>
            <a:ext cx="432134" cy="5239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438" name="Equation" r:id="rId11" imgW="177800" imgH="215900" progId="Equation.3">
                    <p:embed/>
                  </p:oleObj>
                </mc:Choice>
                <mc:Fallback>
                  <p:oleObj name="Equation" r:id="rId11" imgW="1778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541" y="3365976"/>
                          <a:ext cx="432134" cy="5239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" name="Object 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97634672"/>
                </p:ext>
              </p:extLst>
            </p:nvPr>
          </p:nvGraphicFramePr>
          <p:xfrm>
            <a:off x="5476707" y="1706783"/>
            <a:ext cx="432134" cy="5239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439" name="Equation" r:id="rId12" imgW="177800" imgH="215900" progId="Equation.3">
                    <p:embed/>
                  </p:oleObj>
                </mc:Choice>
                <mc:Fallback>
                  <p:oleObj name="Equation" r:id="rId12" imgW="1778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476707" y="1706783"/>
                          <a:ext cx="432134" cy="5239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4383969" y="2561984"/>
            <a:ext cx="1631400" cy="420869"/>
          </a:xfrm>
          <a:prstGeom prst="rect">
            <a:avLst/>
          </a:prstGeom>
          <a:solidFill>
            <a:schemeClr val="bg1"/>
          </a:solidFill>
          <a:ln w="3810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rgbClr val="4F81BD"/>
                </a:solidFill>
              </a:rPr>
              <a:t>r</a:t>
            </a:r>
            <a:r>
              <a:rPr lang="en-US" sz="2000" b="0" dirty="0" smtClean="0">
                <a:solidFill>
                  <a:srgbClr val="4F81BD"/>
                </a:solidFill>
              </a:rPr>
              <a:t>egularized to</a:t>
            </a:r>
            <a:endParaRPr lang="en-US" sz="2000" b="0" dirty="0">
              <a:solidFill>
                <a:srgbClr val="4F81BD"/>
              </a:solidFill>
            </a:endParaRPr>
          </a:p>
        </p:txBody>
      </p:sp>
      <p:sp>
        <p:nvSpPr>
          <p:cNvPr id="8" name="Curved Up Arrow 7"/>
          <p:cNvSpPr/>
          <p:nvPr/>
        </p:nvSpPr>
        <p:spPr>
          <a:xfrm rot="16200000">
            <a:off x="4600334" y="2014641"/>
            <a:ext cx="527836" cy="677261"/>
          </a:xfrm>
          <a:prstGeom prst="curvedUpArrow">
            <a:avLst>
              <a:gd name="adj1" fmla="val 10439"/>
              <a:gd name="adj2" fmla="val 26042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99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1" grpId="0" animBg="1"/>
      <p:bldP spid="35" grpId="0" animBg="1"/>
      <p:bldP spid="36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Naïve (</a:t>
            </a:r>
            <a:r>
              <a:rPr lang="en-US" sz="2800" dirty="0" err="1" smtClean="0"/>
              <a:t>LSBGreedy</a:t>
            </a:r>
            <a:r>
              <a:rPr lang="en-US" sz="2800" dirty="0" smtClean="0"/>
              <a:t> from before)</a:t>
            </a:r>
          </a:p>
          <a:p>
            <a:endParaRPr lang="en-US" sz="2800" dirty="0" smtClean="0"/>
          </a:p>
          <a:p>
            <a:r>
              <a:rPr lang="en-US" sz="2800" dirty="0" smtClean="0"/>
              <a:t>Reshaped Prior in Full Space (</a:t>
            </a:r>
            <a:r>
              <a:rPr lang="en-US" sz="2800" dirty="0" err="1" smtClean="0"/>
              <a:t>LSBGreedy</a:t>
            </a:r>
            <a:r>
              <a:rPr lang="en-US" sz="2800" dirty="0" smtClean="0"/>
              <a:t> w/ prior)</a:t>
            </a:r>
          </a:p>
          <a:p>
            <a:pPr lvl="1"/>
            <a:r>
              <a:rPr lang="en-US" sz="2400" dirty="0" smtClean="0"/>
              <a:t>Estimated using </a:t>
            </a:r>
            <a:r>
              <a:rPr lang="en-US" sz="2400" dirty="0"/>
              <a:t>pre-collected user profiles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Subspace (</a:t>
            </a:r>
            <a:r>
              <a:rPr lang="en-US" sz="2800" dirty="0" err="1" smtClean="0"/>
              <a:t>LSBGreedy</a:t>
            </a:r>
            <a:r>
              <a:rPr lang="en-US" sz="2800" dirty="0" smtClean="0"/>
              <a:t> on the subspace)</a:t>
            </a:r>
          </a:p>
          <a:p>
            <a:pPr lvl="1"/>
            <a:r>
              <a:rPr lang="en-US" sz="2400" dirty="0" smtClean="0"/>
              <a:t>Often what people resort to in practice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Coarse-to-Fine Approach</a:t>
            </a:r>
          </a:p>
          <a:p>
            <a:pPr lvl="1"/>
            <a:r>
              <a:rPr lang="en-US" sz="2400" dirty="0" smtClean="0"/>
              <a:t>Our approach</a:t>
            </a:r>
          </a:p>
          <a:p>
            <a:pPr lvl="1"/>
            <a:r>
              <a:rPr lang="en-US" sz="2400" dirty="0" smtClean="0"/>
              <a:t>Combines full space and subspace approaches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781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0" y="842211"/>
            <a:ext cx="9090473" cy="386345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4625474" y="708526"/>
            <a:ext cx="4518526" cy="4211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68593" y="584723"/>
            <a:ext cx="1646605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Naïve Baselines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14902" y="584723"/>
            <a:ext cx="2878913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Reshaped Prior on Full space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18816" y="5197279"/>
            <a:ext cx="1067870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Subspace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5991" y="5197279"/>
            <a:ext cx="2563773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Coarse-to-Fine Approach</a:t>
            </a:r>
            <a:endParaRPr lang="en-US" b="1" dirty="0"/>
          </a:p>
        </p:txBody>
      </p:sp>
      <p:cxnSp>
        <p:nvCxnSpPr>
          <p:cNvPr id="12" name="Straight Arrow Connector 11"/>
          <p:cNvCxnSpPr>
            <a:stCxn id="7" idx="2"/>
          </p:cNvCxnSpPr>
          <p:nvPr/>
        </p:nvCxnSpPr>
        <p:spPr>
          <a:xfrm>
            <a:off x="1991896" y="954055"/>
            <a:ext cx="227262" cy="6501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2"/>
          </p:cNvCxnSpPr>
          <p:nvPr/>
        </p:nvCxnSpPr>
        <p:spPr>
          <a:xfrm flipH="1">
            <a:off x="3408956" y="954055"/>
            <a:ext cx="1745403" cy="13052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0"/>
          </p:cNvCxnSpPr>
          <p:nvPr/>
        </p:nvCxnSpPr>
        <p:spPr>
          <a:xfrm flipH="1" flipV="1">
            <a:off x="3218816" y="2566737"/>
            <a:ext cx="533935" cy="26305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0" idx="0"/>
          </p:cNvCxnSpPr>
          <p:nvPr/>
        </p:nvCxnSpPr>
        <p:spPr>
          <a:xfrm flipV="1">
            <a:off x="1567878" y="2807369"/>
            <a:ext cx="779216" cy="23899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0" idx="0"/>
          </p:cNvCxnSpPr>
          <p:nvPr/>
        </p:nvCxnSpPr>
        <p:spPr>
          <a:xfrm flipV="1">
            <a:off x="1567878" y="2673684"/>
            <a:ext cx="103175" cy="25235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0948737" y="43313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962311" y="4789086"/>
            <a:ext cx="2211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“Atypical Users”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6706671" y="2743869"/>
            <a:ext cx="2121408" cy="14081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457649" y="6381720"/>
            <a:ext cx="345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[Yue, Hong &amp; Guestrin, ICML 2012]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28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9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38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953735"/>
                </a:solidFill>
                <a:latin typeface="Trebuchet MS"/>
                <a:cs typeface="Trebuchet MS"/>
              </a:rPr>
              <a:t>Dynamic Ranking Model</a:t>
            </a:r>
            <a:endParaRPr lang="en-US" dirty="0">
              <a:solidFill>
                <a:srgbClr val="953735"/>
              </a:solidFill>
              <a:latin typeface="Trebuchet MS"/>
              <a:cs typeface="Trebuchet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064000"/>
            <a:ext cx="7924800" cy="2216869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Users: u ~ P(u)</a:t>
            </a:r>
            <a:endParaRPr lang="en-US" baseline="-25000" dirty="0" smtClean="0">
              <a:latin typeface="Trebuchet MS"/>
              <a:cs typeface="Trebuchet MS"/>
            </a:endParaRPr>
          </a:p>
          <a:p>
            <a:r>
              <a:rPr lang="en-US" dirty="0" smtClean="0">
                <a:latin typeface="Trebuchet MS"/>
                <a:cs typeface="Trebuchet MS"/>
                <a:sym typeface="Wingdings" pitchFamily="2" charset="2"/>
              </a:rPr>
              <a:t>User behavior = path in tree</a:t>
            </a:r>
          </a:p>
          <a:p>
            <a:r>
              <a:rPr lang="en-US" b="1" dirty="0" smtClean="0">
                <a:solidFill>
                  <a:srgbClr val="800000"/>
                </a:solidFill>
                <a:latin typeface="Trebuchet MS"/>
                <a:cs typeface="Trebuchet MS"/>
                <a:sym typeface="Wingdings" pitchFamily="2" charset="2"/>
              </a:rPr>
              <a:t>Goal: </a:t>
            </a:r>
            <a:r>
              <a:rPr lang="en-US" dirty="0" smtClean="0">
                <a:latin typeface="Trebuchet MS"/>
                <a:cs typeface="Trebuchet MS"/>
                <a:sym typeface="Wingdings" pitchFamily="2" charset="2"/>
              </a:rPr>
              <a:t>optimize expected utility</a:t>
            </a:r>
          </a:p>
          <a:p>
            <a:r>
              <a:rPr lang="en-US" dirty="0" smtClean="0">
                <a:latin typeface="Trebuchet MS"/>
                <a:cs typeface="Trebuchet MS"/>
                <a:sym typeface="Wingdings" pitchFamily="2" charset="2"/>
              </a:rPr>
              <a:t>Proposed dynamic ranking algorithms</a:t>
            </a:r>
            <a:endParaRPr lang="en-US" b="1" dirty="0" smtClean="0">
              <a:solidFill>
                <a:srgbClr val="800000"/>
              </a:solidFill>
              <a:latin typeface="Trebuchet MS"/>
              <a:cs typeface="Trebuchet MS"/>
              <a:sym typeface="Wingdings" pitchFamily="2" charset="2"/>
            </a:endParaRPr>
          </a:p>
          <a:p>
            <a:pPr marL="0" indent="0">
              <a:buNone/>
            </a:pPr>
            <a:endParaRPr lang="en-US" dirty="0">
              <a:latin typeface="Trebuchet MS"/>
              <a:cs typeface="Trebuchet MS"/>
            </a:endParaRPr>
          </a:p>
        </p:txBody>
      </p:sp>
      <p:cxnSp>
        <p:nvCxnSpPr>
          <p:cNvPr id="17" name="Straight Arrow Connector 16"/>
          <p:cNvCxnSpPr>
            <a:stCxn id="7" idx="6"/>
            <a:endCxn id="83" idx="0"/>
          </p:cNvCxnSpPr>
          <p:nvPr/>
        </p:nvCxnSpPr>
        <p:spPr bwMode="auto">
          <a:xfrm>
            <a:off x="4653868" y="1426192"/>
            <a:ext cx="1075901" cy="33891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stCxn id="12" idx="6"/>
            <a:endCxn id="11" idx="0"/>
          </p:cNvCxnSpPr>
          <p:nvPr/>
        </p:nvCxnSpPr>
        <p:spPr bwMode="auto">
          <a:xfrm>
            <a:off x="3832729" y="2543030"/>
            <a:ext cx="141028" cy="44128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>
            <a:stCxn id="14" idx="2"/>
            <a:endCxn id="63" idx="0"/>
          </p:cNvCxnSpPr>
          <p:nvPr/>
        </p:nvCxnSpPr>
        <p:spPr bwMode="auto">
          <a:xfrm rot="10800000" flipV="1">
            <a:off x="2340549" y="1919785"/>
            <a:ext cx="527738" cy="44127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>
            <a:stCxn id="14" idx="6"/>
            <a:endCxn id="12" idx="0"/>
          </p:cNvCxnSpPr>
          <p:nvPr/>
        </p:nvCxnSpPr>
        <p:spPr bwMode="auto">
          <a:xfrm>
            <a:off x="3264072" y="1919785"/>
            <a:ext cx="370765" cy="439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7" idx="2"/>
            <a:endCxn id="14" idx="0"/>
          </p:cNvCxnSpPr>
          <p:nvPr/>
        </p:nvCxnSpPr>
        <p:spPr bwMode="auto">
          <a:xfrm rot="10800000" flipV="1">
            <a:off x="3066181" y="1426192"/>
            <a:ext cx="1191903" cy="30934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>
            <a:stCxn id="11" idx="2"/>
          </p:cNvCxnSpPr>
          <p:nvPr/>
        </p:nvCxnSpPr>
        <p:spPr bwMode="auto">
          <a:xfrm rot="10800000" flipV="1">
            <a:off x="3709912" y="3168555"/>
            <a:ext cx="65953" cy="3434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11" idx="6"/>
          </p:cNvCxnSpPr>
          <p:nvPr/>
        </p:nvCxnSpPr>
        <p:spPr bwMode="auto">
          <a:xfrm>
            <a:off x="4171649" y="3168555"/>
            <a:ext cx="45504" cy="33209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>
            <a:stCxn id="12" idx="2"/>
            <a:endCxn id="10" idx="0"/>
          </p:cNvCxnSpPr>
          <p:nvPr/>
        </p:nvCxnSpPr>
        <p:spPr bwMode="auto">
          <a:xfrm rot="10800000" flipV="1">
            <a:off x="3316390" y="2543030"/>
            <a:ext cx="120555" cy="41171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2911506" y="3539322"/>
            <a:ext cx="232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  <a:sym typeface="MT Extra"/>
              </a:rPr>
              <a:t></a:t>
            </a:r>
            <a:endParaRPr lang="en-US" sz="2000" dirty="0">
              <a:latin typeface="+mn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607543" y="3539313"/>
            <a:ext cx="232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  <a:sym typeface="MT Extra"/>
              </a:rPr>
              <a:t></a:t>
            </a:r>
            <a:endParaRPr lang="en-US" sz="2000" dirty="0">
              <a:latin typeface="+mn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101136" y="3541595"/>
            <a:ext cx="232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  <a:sym typeface="MT Extra"/>
              </a:rPr>
              <a:t></a:t>
            </a:r>
            <a:endParaRPr lang="en-US" sz="2000" dirty="0">
              <a:latin typeface="+mn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293087" y="1869744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skip</a:t>
            </a:r>
            <a:endParaRPr lang="en-US" sz="1400" dirty="0">
              <a:latin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084257" y="1339756"/>
            <a:ext cx="720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expand</a:t>
            </a:r>
            <a:endParaRPr lang="en-US" sz="1400" dirty="0"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817288" y="2502088"/>
            <a:ext cx="720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expand</a:t>
            </a:r>
            <a:endParaRPr lang="en-US" sz="1400" dirty="0">
              <a:latin typeface="+mn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223409" y="1326108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skip</a:t>
            </a:r>
            <a:endParaRPr lang="en-US" sz="1400" dirty="0">
              <a:latin typeface="+mn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339616" y="1887939"/>
            <a:ext cx="720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expand</a:t>
            </a:r>
            <a:endParaRPr lang="en-US" sz="1400" dirty="0">
              <a:latin typeface="+mn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950457" y="2622637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skip</a:t>
            </a:r>
            <a:endParaRPr lang="en-US" sz="1400" dirty="0">
              <a:latin typeface="+mn-lt"/>
            </a:endParaRPr>
          </a:p>
        </p:txBody>
      </p:sp>
      <p:cxnSp>
        <p:nvCxnSpPr>
          <p:cNvPr id="39" name="Straight Arrow Connector 38"/>
          <p:cNvCxnSpPr>
            <a:stCxn id="10" idx="6"/>
          </p:cNvCxnSpPr>
          <p:nvPr/>
        </p:nvCxnSpPr>
        <p:spPr bwMode="auto">
          <a:xfrm>
            <a:off x="3514281" y="3138985"/>
            <a:ext cx="47768" cy="36849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>
            <a:stCxn id="10" idx="2"/>
          </p:cNvCxnSpPr>
          <p:nvPr/>
        </p:nvCxnSpPr>
        <p:spPr bwMode="auto">
          <a:xfrm rot="10800000" flipV="1">
            <a:off x="3029800" y="3138984"/>
            <a:ext cx="88697" cy="34801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3432391" y="3541585"/>
            <a:ext cx="232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  <a:sym typeface="MT Extra"/>
              </a:rPr>
              <a:t></a:t>
            </a:r>
            <a:endParaRPr lang="en-US" sz="2000" dirty="0">
              <a:latin typeface="+mn-lt"/>
            </a:endParaRPr>
          </a:p>
        </p:txBody>
      </p:sp>
      <p:cxnSp>
        <p:nvCxnSpPr>
          <p:cNvPr id="64" name="Straight Arrow Connector 63"/>
          <p:cNvCxnSpPr>
            <a:stCxn id="63" idx="6"/>
            <a:endCxn id="62" idx="0"/>
          </p:cNvCxnSpPr>
          <p:nvPr/>
        </p:nvCxnSpPr>
        <p:spPr bwMode="auto">
          <a:xfrm>
            <a:off x="2538441" y="2545302"/>
            <a:ext cx="141028" cy="44128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8" name="Straight Arrow Connector 67"/>
          <p:cNvCxnSpPr>
            <a:stCxn id="62" idx="2"/>
          </p:cNvCxnSpPr>
          <p:nvPr/>
        </p:nvCxnSpPr>
        <p:spPr bwMode="auto">
          <a:xfrm rot="10800000" flipV="1">
            <a:off x="2415624" y="3170827"/>
            <a:ext cx="65953" cy="3434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9" name="Straight Arrow Connector 68"/>
          <p:cNvCxnSpPr>
            <a:stCxn id="62" idx="6"/>
          </p:cNvCxnSpPr>
          <p:nvPr/>
        </p:nvCxnSpPr>
        <p:spPr bwMode="auto">
          <a:xfrm>
            <a:off x="2877361" y="3170827"/>
            <a:ext cx="45504" cy="33209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Straight Arrow Connector 69"/>
          <p:cNvCxnSpPr>
            <a:stCxn id="63" idx="2"/>
            <a:endCxn id="47" idx="0"/>
          </p:cNvCxnSpPr>
          <p:nvPr/>
        </p:nvCxnSpPr>
        <p:spPr bwMode="auto">
          <a:xfrm rot="10800000" flipV="1">
            <a:off x="2022102" y="2545302"/>
            <a:ext cx="120555" cy="41171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1617218" y="3541594"/>
            <a:ext cx="232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  <a:sym typeface="MT Extra"/>
              </a:rPr>
              <a:t></a:t>
            </a:r>
            <a:endParaRPr lang="en-US" sz="2000" dirty="0">
              <a:latin typeface="+mn-l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313255" y="3541585"/>
            <a:ext cx="232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  <a:sym typeface="MT Extra"/>
              </a:rPr>
              <a:t></a:t>
            </a:r>
            <a:endParaRPr lang="en-US" sz="2000" dirty="0">
              <a:latin typeface="+mn-l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806848" y="3543867"/>
            <a:ext cx="232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  <a:sym typeface="MT Extra"/>
              </a:rPr>
              <a:t></a:t>
            </a:r>
            <a:endParaRPr lang="en-US" sz="2000" dirty="0">
              <a:latin typeface="+mn-lt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509352" y="2449768"/>
            <a:ext cx="720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expand</a:t>
            </a:r>
            <a:endParaRPr lang="en-US" sz="1400" dirty="0">
              <a:latin typeface="+mn-lt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669817" y="2611261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skip</a:t>
            </a:r>
            <a:endParaRPr lang="en-US" sz="1400" dirty="0">
              <a:latin typeface="+mn-lt"/>
            </a:endParaRPr>
          </a:p>
        </p:txBody>
      </p:sp>
      <p:cxnSp>
        <p:nvCxnSpPr>
          <p:cNvPr id="76" name="Straight Arrow Connector 75"/>
          <p:cNvCxnSpPr>
            <a:stCxn id="47" idx="6"/>
          </p:cNvCxnSpPr>
          <p:nvPr/>
        </p:nvCxnSpPr>
        <p:spPr bwMode="auto">
          <a:xfrm>
            <a:off x="2219993" y="3141257"/>
            <a:ext cx="47768" cy="36849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7" name="Straight Arrow Connector 76"/>
          <p:cNvCxnSpPr>
            <a:stCxn id="47" idx="2"/>
          </p:cNvCxnSpPr>
          <p:nvPr/>
        </p:nvCxnSpPr>
        <p:spPr bwMode="auto">
          <a:xfrm rot="10800000" flipV="1">
            <a:off x="1735512" y="3141256"/>
            <a:ext cx="88697" cy="34801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8" name="TextBox 77"/>
          <p:cNvSpPr txBox="1"/>
          <p:nvPr/>
        </p:nvSpPr>
        <p:spPr>
          <a:xfrm>
            <a:off x="2138103" y="3543857"/>
            <a:ext cx="232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  <a:sym typeface="MT Extra"/>
              </a:rPr>
              <a:t></a:t>
            </a:r>
            <a:endParaRPr lang="en-US" sz="2000" dirty="0">
              <a:latin typeface="+mn-lt"/>
            </a:endParaRPr>
          </a:p>
        </p:txBody>
      </p:sp>
      <p:cxnSp>
        <p:nvCxnSpPr>
          <p:cNvPr id="84" name="Straight Arrow Connector 83"/>
          <p:cNvCxnSpPr>
            <a:stCxn id="82" idx="6"/>
            <a:endCxn id="81" idx="0"/>
          </p:cNvCxnSpPr>
          <p:nvPr/>
        </p:nvCxnSpPr>
        <p:spPr bwMode="auto">
          <a:xfrm>
            <a:off x="6496318" y="2572600"/>
            <a:ext cx="141028" cy="44128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5" name="Straight Arrow Connector 84"/>
          <p:cNvCxnSpPr>
            <a:stCxn id="83" idx="2"/>
            <a:endCxn id="98" idx="0"/>
          </p:cNvCxnSpPr>
          <p:nvPr/>
        </p:nvCxnSpPr>
        <p:spPr bwMode="auto">
          <a:xfrm rot="10800000" flipV="1">
            <a:off x="5004138" y="1949355"/>
            <a:ext cx="527738" cy="44127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6" name="Straight Arrow Connector 85"/>
          <p:cNvCxnSpPr>
            <a:stCxn id="83" idx="6"/>
            <a:endCxn id="82" idx="0"/>
          </p:cNvCxnSpPr>
          <p:nvPr/>
        </p:nvCxnSpPr>
        <p:spPr bwMode="auto">
          <a:xfrm>
            <a:off x="5927661" y="1949355"/>
            <a:ext cx="370765" cy="439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8" name="Straight Arrow Connector 87"/>
          <p:cNvCxnSpPr>
            <a:stCxn id="81" idx="2"/>
          </p:cNvCxnSpPr>
          <p:nvPr/>
        </p:nvCxnSpPr>
        <p:spPr bwMode="auto">
          <a:xfrm rot="10800000" flipV="1">
            <a:off x="6373501" y="3198125"/>
            <a:ext cx="65953" cy="3434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9" name="Straight Arrow Connector 88"/>
          <p:cNvCxnSpPr>
            <a:stCxn id="81" idx="6"/>
          </p:cNvCxnSpPr>
          <p:nvPr/>
        </p:nvCxnSpPr>
        <p:spPr bwMode="auto">
          <a:xfrm>
            <a:off x="6835238" y="3198125"/>
            <a:ext cx="45504" cy="33209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0" name="Straight Arrow Connector 89"/>
          <p:cNvCxnSpPr>
            <a:stCxn id="82" idx="2"/>
            <a:endCxn id="80" idx="0"/>
          </p:cNvCxnSpPr>
          <p:nvPr/>
        </p:nvCxnSpPr>
        <p:spPr bwMode="auto">
          <a:xfrm rot="10800000" flipV="1">
            <a:off x="5979979" y="2572600"/>
            <a:ext cx="120555" cy="41171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1" name="TextBox 90"/>
          <p:cNvSpPr txBox="1"/>
          <p:nvPr/>
        </p:nvSpPr>
        <p:spPr>
          <a:xfrm>
            <a:off x="4956676" y="1899314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skip</a:t>
            </a:r>
            <a:endParaRPr lang="en-US" sz="1400" dirty="0">
              <a:latin typeface="+mn-lt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003205" y="1917509"/>
            <a:ext cx="720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expand</a:t>
            </a:r>
            <a:endParaRPr lang="en-US" sz="1400" dirty="0">
              <a:latin typeface="+mn-lt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600398" y="2679503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skip</a:t>
            </a:r>
            <a:endParaRPr lang="en-US" sz="1400" dirty="0">
              <a:latin typeface="+mn-lt"/>
            </a:endParaRPr>
          </a:p>
        </p:txBody>
      </p:sp>
      <p:cxnSp>
        <p:nvCxnSpPr>
          <p:cNvPr id="94" name="Straight Arrow Connector 93"/>
          <p:cNvCxnSpPr>
            <a:stCxn id="80" idx="6"/>
          </p:cNvCxnSpPr>
          <p:nvPr/>
        </p:nvCxnSpPr>
        <p:spPr bwMode="auto">
          <a:xfrm>
            <a:off x="6177870" y="3168555"/>
            <a:ext cx="47768" cy="36849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5" name="Straight Arrow Connector 94"/>
          <p:cNvCxnSpPr>
            <a:stCxn id="80" idx="2"/>
          </p:cNvCxnSpPr>
          <p:nvPr/>
        </p:nvCxnSpPr>
        <p:spPr bwMode="auto">
          <a:xfrm rot="10800000" flipV="1">
            <a:off x="5693389" y="3168554"/>
            <a:ext cx="88697" cy="34801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9" name="Straight Arrow Connector 98"/>
          <p:cNvCxnSpPr>
            <a:stCxn id="98" idx="6"/>
            <a:endCxn id="97" idx="0"/>
          </p:cNvCxnSpPr>
          <p:nvPr/>
        </p:nvCxnSpPr>
        <p:spPr bwMode="auto">
          <a:xfrm>
            <a:off x="5202030" y="2574872"/>
            <a:ext cx="141028" cy="44128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0" name="Straight Arrow Connector 99"/>
          <p:cNvCxnSpPr>
            <a:stCxn id="97" idx="2"/>
          </p:cNvCxnSpPr>
          <p:nvPr/>
        </p:nvCxnSpPr>
        <p:spPr bwMode="auto">
          <a:xfrm rot="10800000" flipV="1">
            <a:off x="5079213" y="3200397"/>
            <a:ext cx="65953" cy="3434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1" name="Straight Arrow Connector 100"/>
          <p:cNvCxnSpPr>
            <a:stCxn id="97" idx="6"/>
          </p:cNvCxnSpPr>
          <p:nvPr/>
        </p:nvCxnSpPr>
        <p:spPr bwMode="auto">
          <a:xfrm>
            <a:off x="5540950" y="3200397"/>
            <a:ext cx="45504" cy="33209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2" name="Straight Arrow Connector 101"/>
          <p:cNvCxnSpPr>
            <a:stCxn id="98" idx="2"/>
            <a:endCxn id="96" idx="0"/>
          </p:cNvCxnSpPr>
          <p:nvPr/>
        </p:nvCxnSpPr>
        <p:spPr bwMode="auto">
          <a:xfrm rot="10800000" flipV="1">
            <a:off x="4685691" y="2574872"/>
            <a:ext cx="120555" cy="41171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3" name="TextBox 102"/>
          <p:cNvSpPr txBox="1"/>
          <p:nvPr/>
        </p:nvSpPr>
        <p:spPr>
          <a:xfrm>
            <a:off x="5172941" y="2547578"/>
            <a:ext cx="720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expand</a:t>
            </a:r>
            <a:endParaRPr lang="en-US" sz="1400" dirty="0">
              <a:latin typeface="+mn-lt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4333406" y="2668127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skip</a:t>
            </a:r>
            <a:endParaRPr lang="en-US" sz="1400" dirty="0">
              <a:latin typeface="+mn-lt"/>
            </a:endParaRPr>
          </a:p>
        </p:txBody>
      </p:sp>
      <p:cxnSp>
        <p:nvCxnSpPr>
          <p:cNvPr id="105" name="Straight Arrow Connector 104"/>
          <p:cNvCxnSpPr>
            <a:stCxn id="96" idx="6"/>
          </p:cNvCxnSpPr>
          <p:nvPr/>
        </p:nvCxnSpPr>
        <p:spPr bwMode="auto">
          <a:xfrm>
            <a:off x="4883582" y="3170827"/>
            <a:ext cx="47768" cy="36849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6" name="Straight Arrow Connector 105"/>
          <p:cNvCxnSpPr>
            <a:stCxn id="96" idx="2"/>
          </p:cNvCxnSpPr>
          <p:nvPr/>
        </p:nvCxnSpPr>
        <p:spPr bwMode="auto">
          <a:xfrm rot="10800000" flipV="1">
            <a:off x="4399101" y="3170826"/>
            <a:ext cx="88697" cy="34801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0" name="TextBox 109"/>
          <p:cNvSpPr txBox="1"/>
          <p:nvPr/>
        </p:nvSpPr>
        <p:spPr>
          <a:xfrm>
            <a:off x="6485400" y="2536204"/>
            <a:ext cx="720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expand</a:t>
            </a:r>
            <a:endParaRPr lang="en-US" sz="1400" dirty="0">
              <a:latin typeface="+mn-lt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588741" y="3541595"/>
            <a:ext cx="232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  <a:sym typeface="MT Extra"/>
              </a:rPr>
              <a:t></a:t>
            </a:r>
            <a:endParaRPr lang="en-US" sz="2000" dirty="0">
              <a:latin typeface="+mn-lt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6284778" y="3541586"/>
            <a:ext cx="232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  <a:sym typeface="MT Extra"/>
              </a:rPr>
              <a:t></a:t>
            </a:r>
            <a:endParaRPr lang="en-US" sz="2000" dirty="0">
              <a:latin typeface="+mn-lt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6778371" y="3543868"/>
            <a:ext cx="232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  <a:sym typeface="MT Extra"/>
              </a:rPr>
              <a:t></a:t>
            </a:r>
            <a:endParaRPr lang="en-US" sz="2000" dirty="0">
              <a:latin typeface="+mn-lt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6109626" y="3543858"/>
            <a:ext cx="232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  <a:sym typeface="MT Extra"/>
              </a:rPr>
              <a:t></a:t>
            </a:r>
            <a:endParaRPr lang="en-US" sz="2000" dirty="0">
              <a:latin typeface="+mn-lt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294453" y="3543867"/>
            <a:ext cx="232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  <a:sym typeface="MT Extra"/>
              </a:rPr>
              <a:t></a:t>
            </a:r>
            <a:endParaRPr lang="en-US" sz="2000" dirty="0">
              <a:latin typeface="+mn-lt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990490" y="3543858"/>
            <a:ext cx="232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  <a:sym typeface="MT Extra"/>
              </a:rPr>
              <a:t></a:t>
            </a:r>
            <a:endParaRPr lang="en-US" sz="2000" dirty="0">
              <a:latin typeface="+mn-lt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5484083" y="3546140"/>
            <a:ext cx="232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  <a:sym typeface="MT Extra"/>
              </a:rPr>
              <a:t></a:t>
            </a:r>
            <a:endParaRPr lang="en-US" sz="2000" dirty="0">
              <a:latin typeface="+mn-lt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815338" y="3546130"/>
            <a:ext cx="232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  <a:sym typeface="MT Extra"/>
              </a:rPr>
              <a:t></a:t>
            </a:r>
            <a:endParaRPr lang="en-US" sz="2000" dirty="0">
              <a:latin typeface="+mn-lt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258083" y="1241947"/>
            <a:ext cx="395785" cy="36849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</a:t>
            </a:r>
            <a:r>
              <a:rPr kumimoji="0" lang="en-US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1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3118496" y="2954740"/>
            <a:ext cx="395785" cy="36848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</a:t>
            </a:r>
            <a:r>
              <a:rPr lang="en-US" sz="2000" baseline="-25000" dirty="0" smtClean="0">
                <a:latin typeface="+mn-lt"/>
              </a:rPr>
              <a:t>10</a:t>
            </a:r>
            <a:endParaRPr kumimoji="0" lang="en-US" sz="20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775864" y="2984310"/>
            <a:ext cx="395785" cy="36848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</a:t>
            </a:r>
            <a:r>
              <a:rPr lang="en-US" sz="2000" baseline="-25000" dirty="0" smtClean="0">
                <a:latin typeface="+mn-lt"/>
              </a:rPr>
              <a:t>11</a:t>
            </a:r>
            <a:endParaRPr kumimoji="0" lang="en-US" sz="20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436944" y="2358785"/>
            <a:ext cx="395785" cy="36848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</a:t>
            </a:r>
            <a:r>
              <a:rPr lang="en-US" sz="2000" baseline="-25000" dirty="0" smtClean="0">
                <a:latin typeface="+mn-lt"/>
              </a:rPr>
              <a:t>5</a:t>
            </a:r>
            <a:endParaRPr kumimoji="0" lang="en-US" sz="20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868287" y="1735540"/>
            <a:ext cx="395785" cy="36848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</a:t>
            </a:r>
            <a:r>
              <a:rPr lang="en-US" sz="2000" baseline="-25000" dirty="0" smtClean="0">
                <a:latin typeface="+mn-lt"/>
              </a:rPr>
              <a:t>2</a:t>
            </a:r>
            <a:endParaRPr kumimoji="0" lang="en-US" sz="20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1824208" y="2957012"/>
            <a:ext cx="395785" cy="36848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</a:t>
            </a:r>
            <a:r>
              <a:rPr lang="en-US" sz="2000" baseline="-25000" dirty="0" smtClean="0">
                <a:latin typeface="+mn-lt"/>
              </a:rPr>
              <a:t>8</a:t>
            </a:r>
            <a:endParaRPr kumimoji="0" lang="en-US" sz="20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2481576" y="2986582"/>
            <a:ext cx="395785" cy="36848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</a:t>
            </a:r>
            <a:r>
              <a:rPr lang="en-US" sz="2000" baseline="-25000" dirty="0" smtClean="0">
                <a:latin typeface="+mn-lt"/>
              </a:rPr>
              <a:t>9</a:t>
            </a:r>
            <a:endParaRPr kumimoji="0" lang="en-US" sz="20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2142656" y="2361057"/>
            <a:ext cx="395785" cy="36848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</a:t>
            </a:r>
            <a:r>
              <a:rPr lang="en-US" sz="2000" baseline="-25000" dirty="0" smtClean="0">
                <a:latin typeface="+mn-lt"/>
              </a:rPr>
              <a:t>4</a:t>
            </a:r>
            <a:endParaRPr kumimoji="0" lang="en-US" sz="20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5782085" y="2984310"/>
            <a:ext cx="395785" cy="36848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</a:t>
            </a:r>
            <a:r>
              <a:rPr lang="en-US" sz="2000" baseline="-25000" dirty="0" smtClean="0">
                <a:latin typeface="+mn-lt"/>
              </a:rPr>
              <a:t>14</a:t>
            </a:r>
            <a:endParaRPr kumimoji="0" lang="en-US" sz="20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6439453" y="3013880"/>
            <a:ext cx="395785" cy="36848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</a:t>
            </a:r>
            <a:r>
              <a:rPr lang="en-US" sz="2000" baseline="-25000" dirty="0" smtClean="0">
                <a:latin typeface="+mn-lt"/>
              </a:rPr>
              <a:t>15</a:t>
            </a:r>
            <a:endParaRPr kumimoji="0" lang="en-US" sz="20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6100533" y="2388355"/>
            <a:ext cx="395785" cy="36848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</a:t>
            </a:r>
            <a:r>
              <a:rPr lang="en-US" sz="2000" baseline="-25000" dirty="0" smtClean="0">
                <a:latin typeface="+mn-lt"/>
              </a:rPr>
              <a:t>7</a:t>
            </a:r>
            <a:endParaRPr kumimoji="0" lang="en-US" sz="20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5531876" y="1765110"/>
            <a:ext cx="395785" cy="36848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</a:t>
            </a:r>
            <a:r>
              <a:rPr lang="en-US" sz="2000" baseline="-25000" dirty="0" smtClean="0">
                <a:latin typeface="+mn-lt"/>
              </a:rPr>
              <a:t>3</a:t>
            </a:r>
            <a:endParaRPr kumimoji="0" lang="en-US" sz="20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6" name="Oval 95"/>
          <p:cNvSpPr/>
          <p:nvPr/>
        </p:nvSpPr>
        <p:spPr bwMode="auto">
          <a:xfrm>
            <a:off x="4487797" y="2986582"/>
            <a:ext cx="395785" cy="36848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</a:t>
            </a:r>
            <a:r>
              <a:rPr lang="en-US" sz="2000" baseline="-25000" dirty="0" smtClean="0">
                <a:latin typeface="+mn-lt"/>
              </a:rPr>
              <a:t>12</a:t>
            </a:r>
            <a:endParaRPr kumimoji="0" lang="en-US" sz="20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7" name="Oval 96"/>
          <p:cNvSpPr/>
          <p:nvPr/>
        </p:nvSpPr>
        <p:spPr bwMode="auto">
          <a:xfrm>
            <a:off x="5145165" y="3016152"/>
            <a:ext cx="395785" cy="36848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</a:t>
            </a:r>
            <a:r>
              <a:rPr lang="en-US" sz="2000" baseline="-25000" dirty="0" smtClean="0">
                <a:latin typeface="+mn-lt"/>
              </a:rPr>
              <a:t>13</a:t>
            </a:r>
            <a:endParaRPr kumimoji="0" lang="en-US" sz="20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8" name="Oval 97"/>
          <p:cNvSpPr/>
          <p:nvPr/>
        </p:nvSpPr>
        <p:spPr bwMode="auto">
          <a:xfrm>
            <a:off x="4806245" y="2390627"/>
            <a:ext cx="395785" cy="36848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</a:t>
            </a:r>
            <a:r>
              <a:rPr lang="en-US" sz="2000" baseline="-25000" dirty="0" smtClean="0">
                <a:latin typeface="+mn-lt"/>
              </a:rPr>
              <a:t>6</a:t>
            </a:r>
            <a:endParaRPr kumimoji="0" lang="en-US" sz="20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8" name="Text Box 7"/>
          <p:cNvSpPr txBox="1">
            <a:spLocks noChangeArrowheads="1"/>
          </p:cNvSpPr>
          <p:nvPr/>
        </p:nvSpPr>
        <p:spPr bwMode="auto">
          <a:xfrm>
            <a:off x="4279208" y="6344369"/>
            <a:ext cx="43882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/>
                <a:cs typeface="Calibri"/>
              </a:rPr>
              <a:t>[Brandt, </a:t>
            </a:r>
            <a:r>
              <a:rPr lang="en-US" dirty="0" err="1" smtClean="0">
                <a:latin typeface="Calibri"/>
                <a:cs typeface="Calibri"/>
              </a:rPr>
              <a:t>Joachims</a:t>
            </a:r>
            <a:r>
              <a:rPr lang="en-US" dirty="0" smtClean="0">
                <a:latin typeface="Calibri"/>
                <a:cs typeface="Calibri"/>
              </a:rPr>
              <a:t>, 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 &amp; Bank, WSDM 2011]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0347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963238"/>
            <a:ext cx="3587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915238"/>
            <a:ext cx="3587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4506038"/>
            <a:ext cx="3587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991438"/>
            <a:ext cx="3587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448638"/>
            <a:ext cx="990600" cy="81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urved Connector 8"/>
          <p:cNvCxnSpPr>
            <a:stCxn id="7" idx="1"/>
            <a:endCxn id="4" idx="3"/>
          </p:cNvCxnSpPr>
          <p:nvPr/>
        </p:nvCxnSpPr>
        <p:spPr>
          <a:xfrm rot="10800000">
            <a:off x="968376" y="2094627"/>
            <a:ext cx="936625" cy="761603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>
            <a:stCxn id="6" idx="1"/>
            <a:endCxn id="7" idx="3"/>
          </p:cNvCxnSpPr>
          <p:nvPr/>
        </p:nvCxnSpPr>
        <p:spPr>
          <a:xfrm rot="10800000" flipV="1">
            <a:off x="2895600" y="2170825"/>
            <a:ext cx="1295400" cy="685403"/>
          </a:xfrm>
          <a:prstGeom prst="curvedConnector3">
            <a:avLst>
              <a:gd name="adj1" fmla="val 50000"/>
            </a:avLst>
          </a:prstGeom>
          <a:ln w="38100">
            <a:solidFill>
              <a:schemeClr val="bg2">
                <a:lumMod val="7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125038"/>
            <a:ext cx="990600" cy="81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Curved Connector 21"/>
          <p:cNvCxnSpPr>
            <a:stCxn id="20" idx="0"/>
            <a:endCxn id="6" idx="2"/>
          </p:cNvCxnSpPr>
          <p:nvPr/>
        </p:nvCxnSpPr>
        <p:spPr>
          <a:xfrm rot="5400000" flipH="1" flipV="1">
            <a:off x="3145632" y="2900282"/>
            <a:ext cx="1774825" cy="674688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3" idx="0"/>
            <a:endCxn id="20" idx="1"/>
          </p:cNvCxnSpPr>
          <p:nvPr/>
        </p:nvCxnSpPr>
        <p:spPr>
          <a:xfrm rot="5400000" flipH="1" flipV="1">
            <a:off x="2236590" y="3999428"/>
            <a:ext cx="430609" cy="1497012"/>
          </a:xfrm>
          <a:prstGeom prst="curvedConnector2">
            <a:avLst/>
          </a:prstGeom>
          <a:ln w="38100">
            <a:solidFill>
              <a:schemeClr val="bg2">
                <a:lumMod val="7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5572838"/>
            <a:ext cx="990600" cy="81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" name="Curved Connector 36"/>
          <p:cNvCxnSpPr>
            <a:stCxn id="28" idx="1"/>
            <a:endCxn id="3" idx="3"/>
          </p:cNvCxnSpPr>
          <p:nvPr/>
        </p:nvCxnSpPr>
        <p:spPr>
          <a:xfrm rot="10800000">
            <a:off x="1882776" y="5142627"/>
            <a:ext cx="3298825" cy="837803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/>
          <p:cNvCxnSpPr>
            <a:stCxn id="5" idx="1"/>
            <a:endCxn id="28" idx="0"/>
          </p:cNvCxnSpPr>
          <p:nvPr/>
        </p:nvCxnSpPr>
        <p:spPr>
          <a:xfrm rot="10800000" flipV="1">
            <a:off x="5676900" y="4685426"/>
            <a:ext cx="1028700" cy="887412"/>
          </a:xfrm>
          <a:prstGeom prst="curvedConnector2">
            <a:avLst/>
          </a:prstGeom>
          <a:ln w="38100">
            <a:solidFill>
              <a:schemeClr val="bg2">
                <a:lumMod val="7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295400" y="1991438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25 min</a:t>
            </a:r>
            <a:endParaRPr lang="en-US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895600" y="2067638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(20 min)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67200" y="2829638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30 min</a:t>
            </a:r>
            <a:endParaRPr lang="en-US" sz="1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676400" y="4277438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(15 min)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81400" y="5420438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45 min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867400" y="5039438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(25 min)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1458038"/>
            <a:ext cx="990600" cy="81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2220943" y="370241"/>
            <a:ext cx="5218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+mj-lt"/>
                <a:cs typeface="Calibri"/>
              </a:rPr>
              <a:t>Ambulance Deployment</a:t>
            </a:r>
            <a:endParaRPr lang="en-US" sz="4000" dirty="0">
              <a:latin typeface="+mj-lt"/>
              <a:cs typeface="Calibri"/>
            </a:endParaRPr>
          </a:p>
        </p:txBody>
      </p:sp>
      <p:pic>
        <p:nvPicPr>
          <p:cNvPr id="32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6195" y="4965433"/>
            <a:ext cx="3587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 descr="C:\Documents and Settings\yyue\Desktop\male_user_ic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795" y="1917433"/>
            <a:ext cx="3587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7795" y="4508233"/>
            <a:ext cx="3587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3195" y="1993633"/>
            <a:ext cx="3587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195" y="2450833"/>
            <a:ext cx="990600" cy="81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2595" y="4127233"/>
            <a:ext cx="990600" cy="81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3795" y="5575033"/>
            <a:ext cx="990600" cy="81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3195" y="1460233"/>
            <a:ext cx="990600" cy="81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963238"/>
            <a:ext cx="3587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C:\Documents and Settings\yyue\Desktop\male_user_ic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915238"/>
            <a:ext cx="3587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4506038"/>
            <a:ext cx="3587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991438"/>
            <a:ext cx="3587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448638"/>
            <a:ext cx="990600" cy="81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7" name="Curved Connector 46"/>
          <p:cNvCxnSpPr>
            <a:stCxn id="46" idx="1"/>
            <a:endCxn id="43" idx="3"/>
          </p:cNvCxnSpPr>
          <p:nvPr/>
        </p:nvCxnSpPr>
        <p:spPr>
          <a:xfrm rot="10800000">
            <a:off x="968376" y="2094627"/>
            <a:ext cx="936625" cy="761603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125038"/>
            <a:ext cx="990600" cy="81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9" name="Curved Connector 48"/>
          <p:cNvCxnSpPr>
            <a:stCxn id="52" idx="3"/>
            <a:endCxn id="45" idx="1"/>
          </p:cNvCxnSpPr>
          <p:nvPr/>
        </p:nvCxnSpPr>
        <p:spPr>
          <a:xfrm>
            <a:off x="2971800" y="2094229"/>
            <a:ext cx="1219200" cy="76597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5572838"/>
            <a:ext cx="990600" cy="81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1" name="Curved Connector 50"/>
          <p:cNvCxnSpPr>
            <a:stCxn id="48" idx="1"/>
            <a:endCxn id="42" idx="3"/>
          </p:cNvCxnSpPr>
          <p:nvPr/>
        </p:nvCxnSpPr>
        <p:spPr>
          <a:xfrm rot="10800000" flipV="1">
            <a:off x="1882776" y="4532628"/>
            <a:ext cx="1317625" cy="609997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686638"/>
            <a:ext cx="990600" cy="81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3" name="Curved Connector 52"/>
          <p:cNvCxnSpPr>
            <a:stCxn id="50" idx="0"/>
            <a:endCxn id="44" idx="1"/>
          </p:cNvCxnSpPr>
          <p:nvPr/>
        </p:nvCxnSpPr>
        <p:spPr>
          <a:xfrm rot="5400000" flipH="1" flipV="1">
            <a:off x="5747544" y="4614782"/>
            <a:ext cx="887412" cy="1028700"/>
          </a:xfrm>
          <a:prstGeom prst="curvedConnector2">
            <a:avLst/>
          </a:prstGeom>
          <a:ln w="38100"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85800" y="2601038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25 min</a:t>
            </a:r>
            <a:endParaRPr lang="en-US" sz="14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3124200" y="2296238"/>
            <a:ext cx="1705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18 min</a:t>
            </a:r>
          </a:p>
          <a:p>
            <a:r>
              <a:rPr lang="en-US" sz="1400" dirty="0" smtClean="0"/>
              <a:t>(12 minutes saved)</a:t>
            </a:r>
            <a:endParaRPr lang="en-US" sz="1400" dirty="0"/>
          </a:p>
        </p:txBody>
      </p:sp>
      <p:sp>
        <p:nvSpPr>
          <p:cNvPr id="56" name="TextBox 55"/>
          <p:cNvSpPr txBox="1"/>
          <p:nvPr/>
        </p:nvSpPr>
        <p:spPr>
          <a:xfrm>
            <a:off x="2209800" y="5268038"/>
            <a:ext cx="1705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15 min</a:t>
            </a:r>
          </a:p>
          <a:p>
            <a:r>
              <a:rPr lang="en-US" sz="1400" dirty="0" smtClean="0"/>
              <a:t>(30 minutes saved)</a:t>
            </a:r>
            <a:endParaRPr lang="en-US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6096000" y="4963238"/>
            <a:ext cx="2731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25 min</a:t>
            </a:r>
          </a:p>
          <a:p>
            <a:r>
              <a:rPr lang="en-US" sz="1400" dirty="0" smtClean="0"/>
              <a:t>(no vehicle assigned previously)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58549" y="6364735"/>
            <a:ext cx="3353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[Yue, Marla, Krishnan, AAAI 2012]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332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9.46102E-7 L -0.65833 0.03331 " pathEditMode="relative" ptsTypes="AA">
                                      <p:cBhvr>
                                        <p:cTn id="9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1" grpId="2"/>
      <p:bldP spid="23" grpId="0"/>
      <p:bldP spid="23" grpId="1"/>
      <p:bldP spid="23" grpId="2"/>
      <p:bldP spid="24" grpId="0"/>
      <p:bldP spid="24" grpId="1"/>
      <p:bldP spid="24" grpId="2"/>
      <p:bldP spid="26" grpId="0"/>
      <p:bldP spid="26" grpId="1"/>
      <p:bldP spid="26" grpId="2"/>
      <p:bldP spid="27" grpId="0"/>
      <p:bldP spid="27" grpId="1"/>
      <p:bldP spid="27" grpId="2"/>
      <p:bldP spid="30" grpId="0"/>
      <p:bldP spid="30" grpId="1"/>
      <p:bldP spid="30" grpId="2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533400" y="4634805"/>
            <a:ext cx="8153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800" b="0" dirty="0">
                <a:latin typeface="Trebuchet MS"/>
                <a:cs typeface="Trebuchet MS"/>
              </a:rPr>
              <a:t>Choose top 3 documents</a:t>
            </a:r>
          </a:p>
          <a:p>
            <a:pPr lvl="1">
              <a:buFontTx/>
              <a:buChar char="•"/>
            </a:pPr>
            <a:r>
              <a:rPr lang="en-US" sz="2800" dirty="0" smtClean="0">
                <a:solidFill>
                  <a:srgbClr val="800000"/>
                </a:solidFill>
                <a:latin typeface="Trebuchet MS"/>
                <a:cs typeface="Trebuchet MS"/>
              </a:rPr>
              <a:t>Individual Relevance:				D3  D4  D1</a:t>
            </a:r>
          </a:p>
          <a:p>
            <a:pPr lvl="1">
              <a:buFontTx/>
              <a:buChar char="•"/>
            </a:pPr>
            <a:r>
              <a:rPr lang="en-US" sz="2800" b="0" dirty="0" smtClean="0">
                <a:latin typeface="Trebuchet MS"/>
                <a:cs typeface="Trebuchet MS"/>
              </a:rPr>
              <a:t>Greedy Coverage Solution:		D3  D1  D5</a:t>
            </a:r>
            <a:endParaRPr lang="en-US" sz="2800" b="0" dirty="0">
              <a:latin typeface="Trebuchet MS"/>
              <a:cs typeface="Trebuchet MS"/>
            </a:endParaRPr>
          </a:p>
        </p:txBody>
      </p:sp>
      <p:pic>
        <p:nvPicPr>
          <p:cNvPr id="30723" name="Picture 12" descr="C:\Users\yyue\Desktop\talks\graphics\topic_cover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418405"/>
            <a:ext cx="66675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yyue\Desktop\talks\graphics\che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501205"/>
            <a:ext cx="609600" cy="485192"/>
          </a:xfrm>
          <a:prstGeom prst="rect">
            <a:avLst/>
          </a:prstGeom>
          <a:noFill/>
        </p:spPr>
      </p:pic>
      <p:pic>
        <p:nvPicPr>
          <p:cNvPr id="6" name="Picture 5" descr="C:\Users\yyue\Desktop\talks\graphics\che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510605"/>
            <a:ext cx="609600" cy="485192"/>
          </a:xfrm>
          <a:prstGeom prst="rect">
            <a:avLst/>
          </a:prstGeom>
          <a:noFill/>
        </p:spPr>
      </p:pic>
      <p:pic>
        <p:nvPicPr>
          <p:cNvPr id="7" name="Picture 4" descr="C:\Users\yyue\Desktop\talks\graphics\che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053405"/>
            <a:ext cx="609600" cy="485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4897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533400" y="4634805"/>
            <a:ext cx="8153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800" b="0" dirty="0">
                <a:latin typeface="Trebuchet MS"/>
                <a:cs typeface="Trebuchet MS"/>
              </a:rPr>
              <a:t>Choose top 3 documents</a:t>
            </a:r>
          </a:p>
          <a:p>
            <a:pPr lvl="1">
              <a:buFontTx/>
              <a:buChar char="•"/>
            </a:pPr>
            <a:r>
              <a:rPr lang="en-US" sz="2800" b="0" dirty="0">
                <a:latin typeface="Trebuchet MS"/>
                <a:cs typeface="Trebuchet MS"/>
              </a:rPr>
              <a:t>Individual Relevance:	</a:t>
            </a:r>
            <a:r>
              <a:rPr lang="en-US" sz="2800" b="0" dirty="0" smtClean="0">
                <a:latin typeface="Trebuchet MS"/>
                <a:cs typeface="Trebuchet MS"/>
              </a:rPr>
              <a:t>			D3  </a:t>
            </a:r>
            <a:r>
              <a:rPr lang="en-US" sz="2800" b="0" dirty="0">
                <a:latin typeface="Trebuchet MS"/>
                <a:cs typeface="Trebuchet MS"/>
              </a:rPr>
              <a:t>D4  D1</a:t>
            </a:r>
          </a:p>
          <a:p>
            <a:pPr lvl="1">
              <a:buFontTx/>
              <a:buChar char="•"/>
            </a:pPr>
            <a:r>
              <a:rPr lang="en-US" sz="2800" dirty="0" smtClean="0">
                <a:solidFill>
                  <a:srgbClr val="800000"/>
                </a:solidFill>
                <a:latin typeface="Trebuchet MS"/>
                <a:cs typeface="Trebuchet MS"/>
              </a:rPr>
              <a:t>Greedy Coverage Solution</a:t>
            </a:r>
            <a:r>
              <a:rPr lang="en-US" sz="2800" dirty="0">
                <a:solidFill>
                  <a:srgbClr val="800000"/>
                </a:solidFill>
                <a:latin typeface="Trebuchet MS"/>
                <a:cs typeface="Trebuchet MS"/>
              </a:rPr>
              <a:t>:		</a:t>
            </a:r>
            <a:r>
              <a:rPr lang="en-US" sz="2800" dirty="0" smtClean="0">
                <a:solidFill>
                  <a:srgbClr val="800000"/>
                </a:solidFill>
                <a:latin typeface="Trebuchet MS"/>
                <a:cs typeface="Trebuchet MS"/>
              </a:rPr>
              <a:t>D3  </a:t>
            </a:r>
            <a:r>
              <a:rPr lang="en-US" sz="2800" dirty="0">
                <a:solidFill>
                  <a:srgbClr val="800000"/>
                </a:solidFill>
                <a:latin typeface="Trebuchet MS"/>
                <a:cs typeface="Trebuchet MS"/>
              </a:rPr>
              <a:t>D1  D5</a:t>
            </a:r>
          </a:p>
        </p:txBody>
      </p:sp>
      <p:pic>
        <p:nvPicPr>
          <p:cNvPr id="30723" name="Picture 12" descr="C:\Users\yyue\Desktop\talks\graphics\topic_cover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418405"/>
            <a:ext cx="66675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Users\yyue\Desktop\talks\graphics\che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053405"/>
            <a:ext cx="609600" cy="485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4684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533400" y="4634805"/>
            <a:ext cx="8153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800" b="0" dirty="0">
                <a:latin typeface="Trebuchet MS"/>
                <a:cs typeface="Trebuchet MS"/>
              </a:rPr>
              <a:t>Choose top 3 documents</a:t>
            </a:r>
          </a:p>
          <a:p>
            <a:pPr lvl="1">
              <a:buFontTx/>
              <a:buChar char="•"/>
            </a:pPr>
            <a:r>
              <a:rPr lang="en-US" sz="2800" b="0" dirty="0" smtClean="0">
                <a:latin typeface="Trebuchet MS"/>
                <a:cs typeface="Trebuchet MS"/>
              </a:rPr>
              <a:t>Individual Relevance:				D3  D4  D1</a:t>
            </a:r>
          </a:p>
          <a:p>
            <a:pPr lvl="1">
              <a:buFontTx/>
              <a:buChar char="•"/>
            </a:pPr>
            <a:r>
              <a:rPr lang="en-US" sz="2800" dirty="0" smtClean="0">
                <a:solidFill>
                  <a:srgbClr val="800000"/>
                </a:solidFill>
                <a:latin typeface="Trebuchet MS"/>
                <a:cs typeface="Trebuchet MS"/>
              </a:rPr>
              <a:t>Greedy Coverage Solution:		D3  D1  D5</a:t>
            </a:r>
            <a:endParaRPr lang="en-US" sz="2800" dirty="0">
              <a:solidFill>
                <a:srgbClr val="800000"/>
              </a:solidFill>
              <a:latin typeface="Trebuchet MS"/>
              <a:cs typeface="Trebuchet MS"/>
            </a:endParaRPr>
          </a:p>
        </p:txBody>
      </p:sp>
      <p:pic>
        <p:nvPicPr>
          <p:cNvPr id="30723" name="Picture 12" descr="C:\Users\yyue\Desktop\talks\graphics\topic_cover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418405"/>
            <a:ext cx="66675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Users\yyue\Desktop\talks\graphics\che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053405"/>
            <a:ext cx="609600" cy="485192"/>
          </a:xfrm>
          <a:prstGeom prst="rect">
            <a:avLst/>
          </a:prstGeom>
          <a:noFill/>
        </p:spPr>
      </p:pic>
      <p:pic>
        <p:nvPicPr>
          <p:cNvPr id="5" name="Picture 4" descr="C:\Users\yyue\Desktop\talks\graphics\che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510605"/>
            <a:ext cx="609600" cy="485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176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533400" y="4634805"/>
            <a:ext cx="8153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800" b="0" dirty="0">
                <a:latin typeface="Trebuchet MS"/>
                <a:cs typeface="Trebuchet MS"/>
              </a:rPr>
              <a:t>Choose top 3 documents</a:t>
            </a:r>
          </a:p>
          <a:p>
            <a:pPr lvl="1">
              <a:buFontTx/>
              <a:buChar char="•"/>
            </a:pPr>
            <a:r>
              <a:rPr lang="en-US" sz="2800" b="0" dirty="0" smtClean="0">
                <a:latin typeface="Trebuchet MS"/>
                <a:cs typeface="Trebuchet MS"/>
              </a:rPr>
              <a:t>Individual Relevance:				D3  D4  D1</a:t>
            </a:r>
          </a:p>
          <a:p>
            <a:pPr lvl="1">
              <a:buFontTx/>
              <a:buChar char="•"/>
            </a:pPr>
            <a:r>
              <a:rPr lang="en-US" sz="2800" dirty="0" smtClean="0">
                <a:solidFill>
                  <a:srgbClr val="800000"/>
                </a:solidFill>
                <a:latin typeface="Trebuchet MS"/>
                <a:cs typeface="Trebuchet MS"/>
              </a:rPr>
              <a:t>Greedy Coverage Solution:		D3  D1  D5</a:t>
            </a:r>
            <a:endParaRPr lang="en-US" sz="2800" dirty="0">
              <a:solidFill>
                <a:srgbClr val="800000"/>
              </a:solidFill>
              <a:latin typeface="Trebuchet MS"/>
              <a:cs typeface="Trebuchet MS"/>
            </a:endParaRPr>
          </a:p>
        </p:txBody>
      </p:sp>
      <p:pic>
        <p:nvPicPr>
          <p:cNvPr id="30723" name="Picture 12" descr="C:\Users\yyue\Desktop\talks\graphics\topic_cover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418405"/>
            <a:ext cx="66675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Users\yyue\Desktop\talks\graphics\che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053405"/>
            <a:ext cx="609600" cy="485192"/>
          </a:xfrm>
          <a:prstGeom prst="rect">
            <a:avLst/>
          </a:prstGeom>
          <a:noFill/>
        </p:spPr>
      </p:pic>
      <p:pic>
        <p:nvPicPr>
          <p:cNvPr id="5" name="Picture 4" descr="C:\Users\yyue\Desktop\talks\graphics\che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510605"/>
            <a:ext cx="609600" cy="485192"/>
          </a:xfrm>
          <a:prstGeom prst="rect">
            <a:avLst/>
          </a:prstGeom>
          <a:noFill/>
        </p:spPr>
      </p:pic>
      <p:pic>
        <p:nvPicPr>
          <p:cNvPr id="6" name="Picture 4" descr="C:\Users\yyue\Desktop\talks\graphics\che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672405"/>
            <a:ext cx="609600" cy="48519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73529" y="164353"/>
            <a:ext cx="8516471" cy="447045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668820" y="2734460"/>
            <a:ext cx="3681066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This diminishing returns </a:t>
            </a:r>
          </a:p>
          <a:p>
            <a:pPr algn="ctr"/>
            <a:r>
              <a:rPr lang="en-US" sz="2800" dirty="0"/>
              <a:t>p</a:t>
            </a:r>
            <a:r>
              <a:rPr lang="en-US" sz="2800" dirty="0" smtClean="0"/>
              <a:t>roperty is called </a:t>
            </a:r>
          </a:p>
          <a:p>
            <a:pPr algn="ctr"/>
            <a:r>
              <a:rPr lang="en-US" sz="2800" b="1" dirty="0" err="1" smtClean="0"/>
              <a:t>submodularity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7298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1495818" y="1769632"/>
            <a:ext cx="4270317" cy="1227478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-112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1495818" y="3007221"/>
            <a:ext cx="0" cy="223178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2117713" y="3007221"/>
            <a:ext cx="0" cy="223178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2768237" y="3007221"/>
            <a:ext cx="0" cy="223178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4125926" y="3007221"/>
            <a:ext cx="0" cy="223178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3452137" y="2997110"/>
            <a:ext cx="0" cy="223178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771188" y="2997110"/>
            <a:ext cx="0" cy="223178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5414889" y="2997110"/>
            <a:ext cx="0" cy="223178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1495818" y="2456453"/>
            <a:ext cx="621895" cy="540660"/>
          </a:xfrm>
          <a:prstGeom prst="line">
            <a:avLst/>
          </a:prstGeom>
          <a:noFill/>
          <a:ln w="38100" cap="flat" cmpd="sng" algn="ctr">
            <a:solidFill>
              <a:srgbClr val="00009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2124578" y="2171397"/>
            <a:ext cx="653142" cy="278191"/>
          </a:xfrm>
          <a:prstGeom prst="line">
            <a:avLst/>
          </a:prstGeom>
          <a:noFill/>
          <a:ln w="38100" cap="flat" cmpd="sng" algn="ctr">
            <a:solidFill>
              <a:srgbClr val="00009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2777720" y="2016186"/>
            <a:ext cx="681282" cy="158662"/>
          </a:xfrm>
          <a:prstGeom prst="line">
            <a:avLst/>
          </a:prstGeom>
          <a:noFill/>
          <a:ln w="38100" cap="flat" cmpd="sng" algn="ctr">
            <a:solidFill>
              <a:srgbClr val="00009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3465867" y="1949091"/>
            <a:ext cx="673789" cy="63730"/>
          </a:xfrm>
          <a:prstGeom prst="line">
            <a:avLst/>
          </a:prstGeom>
          <a:noFill/>
          <a:ln w="38100" cap="flat" cmpd="sng" algn="ctr">
            <a:solidFill>
              <a:srgbClr val="00009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4139656" y="1916703"/>
            <a:ext cx="645262" cy="25886"/>
          </a:xfrm>
          <a:prstGeom prst="line">
            <a:avLst/>
          </a:prstGeom>
          <a:noFill/>
          <a:ln w="38100" cap="flat" cmpd="sng" algn="ctr">
            <a:solidFill>
              <a:srgbClr val="00009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>
            <a:off x="4791783" y="1916703"/>
            <a:ext cx="643701" cy="0"/>
          </a:xfrm>
          <a:prstGeom prst="line">
            <a:avLst/>
          </a:prstGeom>
          <a:noFill/>
          <a:ln w="38100" cap="flat" cmpd="sng" algn="ctr">
            <a:solidFill>
              <a:srgbClr val="00009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grpSp>
        <p:nvGrpSpPr>
          <p:cNvPr id="114" name="Group 113"/>
          <p:cNvGrpSpPr/>
          <p:nvPr/>
        </p:nvGrpSpPr>
        <p:grpSpPr>
          <a:xfrm>
            <a:off x="657501" y="2104831"/>
            <a:ext cx="843350" cy="501493"/>
            <a:chOff x="285131" y="2366178"/>
            <a:chExt cx="843350" cy="501493"/>
          </a:xfrm>
        </p:grpSpPr>
        <p:sp>
          <p:nvSpPr>
            <p:cNvPr id="13" name="TextBox 12"/>
            <p:cNvSpPr txBox="1"/>
            <p:nvPr/>
          </p:nvSpPr>
          <p:spPr>
            <a:xfrm>
              <a:off x="285131" y="2366178"/>
              <a:ext cx="8433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Calibri"/>
                  <a:cs typeface="Calibri"/>
                </a:rPr>
                <a:t>F</a:t>
              </a:r>
              <a:r>
                <a:rPr lang="en-US" sz="2000" b="1" dirty="0" smtClean="0">
                  <a:latin typeface="Calibri"/>
                  <a:cs typeface="Calibri"/>
                </a:rPr>
                <a:t>  </a:t>
              </a:r>
              <a:r>
                <a:rPr lang="en-US" sz="2400" b="1" dirty="0" smtClean="0">
                  <a:latin typeface="Calibri"/>
                  <a:cs typeface="Calibri"/>
                </a:rPr>
                <a:t>(A) </a:t>
              </a:r>
              <a:endParaRPr lang="en-US" sz="2400" b="1" dirty="0">
                <a:latin typeface="Calibri"/>
                <a:cs typeface="Calibri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314" y="2641602"/>
              <a:ext cx="226770" cy="226069"/>
            </a:xfrm>
            <a:prstGeom prst="rect">
              <a:avLst/>
            </a:prstGeom>
          </p:spPr>
        </p:pic>
      </p:grpSp>
      <p:grpSp>
        <p:nvGrpSpPr>
          <p:cNvPr id="98" name="Group 97"/>
          <p:cNvGrpSpPr/>
          <p:nvPr/>
        </p:nvGrpSpPr>
        <p:grpSpPr>
          <a:xfrm>
            <a:off x="1880597" y="3326369"/>
            <a:ext cx="470109" cy="442691"/>
            <a:chOff x="1726605" y="2948214"/>
            <a:chExt cx="683354" cy="764085"/>
          </a:xfrm>
        </p:grpSpPr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1962" y="2948214"/>
              <a:ext cx="615228" cy="764085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605" y="2982448"/>
              <a:ext cx="683354" cy="681240"/>
            </a:xfrm>
            <a:prstGeom prst="rect">
              <a:avLst/>
            </a:prstGeom>
          </p:spPr>
        </p:pic>
      </p:grpSp>
      <p:sp>
        <p:nvSpPr>
          <p:cNvPr id="44" name="TextBox 43"/>
          <p:cNvSpPr txBox="1"/>
          <p:nvPr/>
        </p:nvSpPr>
        <p:spPr>
          <a:xfrm>
            <a:off x="4504752" y="235940"/>
            <a:ext cx="43847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 smtClean="0">
                <a:latin typeface="Trebuchet MS"/>
                <a:cs typeface="Trebuchet MS"/>
              </a:rPr>
              <a:t>Submodular</a:t>
            </a:r>
          </a:p>
          <a:p>
            <a:pPr algn="r"/>
            <a:r>
              <a:rPr lang="en-US" sz="3600" b="1" dirty="0" smtClean="0">
                <a:latin typeface="Trebuchet MS"/>
                <a:cs typeface="Trebuchet MS"/>
              </a:rPr>
              <a:t>Coverage Functions</a:t>
            </a:r>
            <a:endParaRPr lang="en-US" sz="3600" b="1" dirty="0">
              <a:latin typeface="Trebuchet MS"/>
              <a:cs typeface="Trebuchet M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75274" y="359051"/>
            <a:ext cx="3715463" cy="1077218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F</a:t>
            </a:r>
            <a:r>
              <a:rPr lang="en-US" sz="3200" baseline="-25000" dirty="0" smtClean="0">
                <a:latin typeface="Trebuchet MS"/>
                <a:cs typeface="Trebuchet MS"/>
              </a:rPr>
              <a:t>c</a:t>
            </a:r>
            <a:r>
              <a:rPr lang="en-US" sz="3200" dirty="0" smtClean="0">
                <a:latin typeface="Trebuchet MS"/>
                <a:cs typeface="Trebuchet MS"/>
              </a:rPr>
              <a:t>(A) = how well  A </a:t>
            </a:r>
          </a:p>
          <a:p>
            <a:r>
              <a:rPr lang="en-US" sz="3200" dirty="0">
                <a:latin typeface="Trebuchet MS"/>
                <a:cs typeface="Trebuchet MS"/>
              </a:rPr>
              <a:t> </a:t>
            </a:r>
            <a:r>
              <a:rPr lang="en-US" sz="3200" dirty="0" smtClean="0">
                <a:latin typeface="Trebuchet MS"/>
                <a:cs typeface="Trebuchet MS"/>
              </a:rPr>
              <a:t>          “covers” c</a:t>
            </a:r>
          </a:p>
        </p:txBody>
      </p:sp>
      <p:grpSp>
        <p:nvGrpSpPr>
          <p:cNvPr id="99" name="Group 98"/>
          <p:cNvGrpSpPr/>
          <p:nvPr/>
        </p:nvGrpSpPr>
        <p:grpSpPr>
          <a:xfrm>
            <a:off x="2533988" y="3326369"/>
            <a:ext cx="470109" cy="442691"/>
            <a:chOff x="1726605" y="2948214"/>
            <a:chExt cx="683354" cy="764085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1962" y="2948214"/>
              <a:ext cx="615228" cy="764085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605" y="2982448"/>
              <a:ext cx="683354" cy="681240"/>
            </a:xfrm>
            <a:prstGeom prst="rect">
              <a:avLst/>
            </a:prstGeom>
          </p:spPr>
        </p:pic>
      </p:grpSp>
      <p:grpSp>
        <p:nvGrpSpPr>
          <p:cNvPr id="102" name="Group 101"/>
          <p:cNvGrpSpPr/>
          <p:nvPr/>
        </p:nvGrpSpPr>
        <p:grpSpPr>
          <a:xfrm>
            <a:off x="3219144" y="3314941"/>
            <a:ext cx="470109" cy="442691"/>
            <a:chOff x="1726605" y="2948214"/>
            <a:chExt cx="683354" cy="764085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1962" y="2948214"/>
              <a:ext cx="615228" cy="764085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605" y="2982448"/>
              <a:ext cx="683354" cy="681240"/>
            </a:xfrm>
            <a:prstGeom prst="rect">
              <a:avLst/>
            </a:prstGeom>
          </p:spPr>
        </p:pic>
      </p:grpSp>
      <p:grpSp>
        <p:nvGrpSpPr>
          <p:cNvPr id="105" name="Group 104"/>
          <p:cNvGrpSpPr/>
          <p:nvPr/>
        </p:nvGrpSpPr>
        <p:grpSpPr>
          <a:xfrm>
            <a:off x="3887341" y="3313001"/>
            <a:ext cx="470109" cy="442691"/>
            <a:chOff x="1726605" y="2948214"/>
            <a:chExt cx="683354" cy="764085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1962" y="2948214"/>
              <a:ext cx="615228" cy="764085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605" y="2982448"/>
              <a:ext cx="683354" cy="681240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4534500" y="3301573"/>
            <a:ext cx="470109" cy="442691"/>
            <a:chOff x="1726605" y="2948214"/>
            <a:chExt cx="683354" cy="764085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1962" y="2948214"/>
              <a:ext cx="615228" cy="764085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605" y="2982448"/>
              <a:ext cx="683354" cy="681240"/>
            </a:xfrm>
            <a:prstGeom prst="rect">
              <a:avLst/>
            </a:prstGeom>
          </p:spPr>
        </p:pic>
      </p:grpSp>
      <p:grpSp>
        <p:nvGrpSpPr>
          <p:cNvPr id="111" name="Group 110"/>
          <p:cNvGrpSpPr/>
          <p:nvPr/>
        </p:nvGrpSpPr>
        <p:grpSpPr>
          <a:xfrm>
            <a:off x="5178952" y="3313001"/>
            <a:ext cx="470109" cy="442691"/>
            <a:chOff x="1726605" y="2948214"/>
            <a:chExt cx="683354" cy="764085"/>
          </a:xfrm>
        </p:grpSpPr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1962" y="2948214"/>
              <a:ext cx="615228" cy="764085"/>
            </a:xfrm>
            <a:prstGeom prst="rect">
              <a:avLst/>
            </a:prstGeom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605" y="2982448"/>
              <a:ext cx="683354" cy="681240"/>
            </a:xfrm>
            <a:prstGeom prst="rect">
              <a:avLst/>
            </a:prstGeom>
          </p:spPr>
        </p:pic>
      </p:grpSp>
      <p:sp>
        <p:nvSpPr>
          <p:cNvPr id="115" name="TextBox 114"/>
          <p:cNvSpPr txBox="1"/>
          <p:nvPr/>
        </p:nvSpPr>
        <p:spPr>
          <a:xfrm>
            <a:off x="5994793" y="2026312"/>
            <a:ext cx="2783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rebuchet MS"/>
                <a:cs typeface="Trebuchet MS"/>
              </a:rPr>
              <a:t>Diminishing returns: </a:t>
            </a:r>
            <a:r>
              <a:rPr lang="en-US" sz="2000" b="1" dirty="0" err="1" smtClean="0">
                <a:latin typeface="Trebuchet MS"/>
                <a:cs typeface="Trebuchet MS"/>
              </a:rPr>
              <a:t>Submodularity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1000490" y="4002238"/>
            <a:ext cx="30905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 smtClean="0">
                <a:latin typeface="Trebuchet MS"/>
                <a:cs typeface="Trebuchet MS"/>
              </a:rPr>
              <a:t>Set of articles: A</a:t>
            </a:r>
          </a:p>
          <a:p>
            <a:pPr algn="r"/>
            <a:r>
              <a:rPr lang="en-US" sz="2400" dirty="0" smtClean="0">
                <a:latin typeface="Trebuchet MS"/>
                <a:cs typeface="Trebuchet MS"/>
              </a:rPr>
              <a:t>User preferences: w </a:t>
            </a:r>
          </a:p>
        </p:txBody>
      </p:sp>
      <p:graphicFrame>
        <p:nvGraphicFramePr>
          <p:cNvPr id="134" name="Object 1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1715766"/>
              </p:ext>
            </p:extLst>
          </p:nvPr>
        </p:nvGraphicFramePr>
        <p:xfrm>
          <a:off x="4208311" y="4019620"/>
          <a:ext cx="3255368" cy="891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6" name="Equation" r:id="rId5" imgW="1346200" imgH="368300" progId="Equation.3">
                  <p:embed/>
                </p:oleObj>
              </mc:Choice>
              <mc:Fallback>
                <p:oleObj name="Equation" r:id="rId5" imgW="13462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8311" y="4019620"/>
                        <a:ext cx="3255368" cy="89176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" name="Rectangle 134"/>
          <p:cNvSpPr/>
          <p:nvPr/>
        </p:nvSpPr>
        <p:spPr>
          <a:xfrm>
            <a:off x="4215522" y="5198199"/>
            <a:ext cx="4648200" cy="1206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6" name="Object 1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233038"/>
              </p:ext>
            </p:extLst>
          </p:nvPr>
        </p:nvGraphicFramePr>
        <p:xfrm>
          <a:off x="5677610" y="5431889"/>
          <a:ext cx="2704898" cy="778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7" name="Equation" r:id="rId7" imgW="1016000" imgH="292100" progId="Equation.3">
                  <p:embed/>
                </p:oleObj>
              </mc:Choice>
              <mc:Fallback>
                <p:oleObj name="Equation" r:id="rId7" imgW="10160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7610" y="5431889"/>
                        <a:ext cx="2704898" cy="778599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" name="TextBox 136"/>
          <p:cNvSpPr txBox="1"/>
          <p:nvPr/>
        </p:nvSpPr>
        <p:spPr>
          <a:xfrm>
            <a:off x="4520322" y="5431889"/>
            <a:ext cx="971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Goal:</a:t>
            </a:r>
            <a:endParaRPr lang="en-US" sz="2800" b="1" dirty="0"/>
          </a:p>
        </p:txBody>
      </p:sp>
      <p:sp>
        <p:nvSpPr>
          <p:cNvPr id="138" name="Rectangle 137"/>
          <p:cNvSpPr/>
          <p:nvPr/>
        </p:nvSpPr>
        <p:spPr>
          <a:xfrm>
            <a:off x="239889" y="5223187"/>
            <a:ext cx="386471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 smtClean="0">
                <a:latin typeface="Trebuchet MS"/>
                <a:cs typeface="Trebuchet MS"/>
              </a:rPr>
              <a:t>NP-hard in general</a:t>
            </a:r>
          </a:p>
          <a:p>
            <a:pPr algn="r"/>
            <a:r>
              <a:rPr lang="en-US" sz="2400" dirty="0" smtClean="0">
                <a:latin typeface="Trebuchet MS"/>
                <a:cs typeface="Trebuchet MS"/>
              </a:rPr>
              <a:t>Greedy: (1-1/e) guarantee</a:t>
            </a:r>
          </a:p>
          <a:p>
            <a:pPr algn="r"/>
            <a:r>
              <a:rPr lang="en-US" dirty="0">
                <a:cs typeface="Calibri"/>
              </a:rPr>
              <a:t>[</a:t>
            </a:r>
            <a:r>
              <a:rPr lang="en-US" dirty="0" err="1">
                <a:cs typeface="Calibri"/>
              </a:rPr>
              <a:t>Nemhauser</a:t>
            </a:r>
            <a:r>
              <a:rPr lang="en-US" dirty="0">
                <a:cs typeface="Calibri"/>
              </a:rPr>
              <a:t> et al., 1978]</a:t>
            </a:r>
          </a:p>
        </p:txBody>
      </p:sp>
    </p:spTree>
    <p:extLst>
      <p:ext uri="{BB962C8B-B14F-4D97-AF65-F5344CB8AC3E}">
        <p14:creationId xmlns:p14="http://schemas.microsoft.com/office/powerpoint/2010/main" val="3742795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5" grpId="0"/>
      <p:bldP spid="133" grpId="0"/>
      <p:bldP spid="135" grpId="0" animBg="1"/>
      <p:bldP spid="137" grpId="0"/>
      <p:bldP spid="1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83040" y="2326693"/>
            <a:ext cx="2958526" cy="2297139"/>
            <a:chOff x="1955800" y="4041748"/>
            <a:chExt cx="2550483" cy="233492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5800" y="4041748"/>
              <a:ext cx="2550483" cy="2334929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2141663" y="4123678"/>
              <a:ext cx="2241719" cy="1065055"/>
            </a:xfrm>
            <a:prstGeom prst="rect">
              <a:avLst/>
            </a:prstGeom>
            <a:solidFill>
              <a:schemeClr val="bg1"/>
            </a:solidFill>
            <a:ln w="38100">
              <a:noFill/>
              <a:prstDash val="lg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800000"/>
                  </a:solidFill>
                  <a:latin typeface="Times"/>
                  <a:cs typeface="Times"/>
                </a:rPr>
                <a:t>Obama goes big on </a:t>
              </a:r>
              <a:r>
                <a:rPr lang="en-US" sz="2000" b="1" dirty="0">
                  <a:solidFill>
                    <a:srgbClr val="800000"/>
                  </a:solidFill>
                  <a:latin typeface="Times"/>
                  <a:cs typeface="Times"/>
                </a:rPr>
                <a:t>g</a:t>
              </a:r>
              <a:r>
                <a:rPr lang="en-US" sz="2000" b="1" dirty="0" smtClean="0">
                  <a:solidFill>
                    <a:srgbClr val="800000"/>
                  </a:solidFill>
                  <a:latin typeface="Times"/>
                  <a:cs typeface="Times"/>
                </a:rPr>
                <a:t>un control, but can he deliver?</a:t>
              </a:r>
              <a:endParaRPr lang="en-US" sz="2000" b="1" dirty="0">
                <a:solidFill>
                  <a:srgbClr val="800000"/>
                </a:solidFill>
                <a:latin typeface="Times"/>
                <a:cs typeface="Time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71165" y="3168589"/>
            <a:ext cx="2958526" cy="2297139"/>
            <a:chOff x="1955800" y="4041748"/>
            <a:chExt cx="2550483" cy="233492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5800" y="4041748"/>
              <a:ext cx="2550483" cy="2334929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2141663" y="4209737"/>
              <a:ext cx="2241719" cy="763033"/>
            </a:xfrm>
            <a:prstGeom prst="rect">
              <a:avLst/>
            </a:prstGeom>
            <a:solidFill>
              <a:schemeClr val="bg1"/>
            </a:solidFill>
            <a:ln w="38100">
              <a:noFill/>
              <a:prstDash val="lg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800000"/>
                  </a:solidFill>
                  <a:latin typeface="Times"/>
                  <a:cs typeface="Times"/>
                </a:rPr>
                <a:t>Who's Going To The Super Bowl?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269130" y="4058842"/>
            <a:ext cx="2958526" cy="2297139"/>
            <a:chOff x="1955800" y="4041748"/>
            <a:chExt cx="2550483" cy="233492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5800" y="4041748"/>
              <a:ext cx="2550483" cy="2334929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2141663" y="4214037"/>
              <a:ext cx="2241719" cy="668064"/>
            </a:xfrm>
            <a:prstGeom prst="rect">
              <a:avLst/>
            </a:prstGeom>
            <a:solidFill>
              <a:schemeClr val="bg1"/>
            </a:solidFill>
            <a:ln w="38100">
              <a:noFill/>
              <a:prstDash val="lg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800000"/>
                  </a:solidFill>
                  <a:latin typeface="Times"/>
                  <a:cs typeface="Times"/>
                </a:rPr>
                <a:t>Obama Renews Oath for 2nd Term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003403" y="266345"/>
            <a:ext cx="3775639" cy="1370381"/>
            <a:chOff x="-4792124" y="-92986"/>
            <a:chExt cx="4787367" cy="1785432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4792124" y="878342"/>
              <a:ext cx="574596" cy="776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24837" r="19969"/>
            <a:stretch>
              <a:fillRect/>
            </a:stretch>
          </p:blipFill>
          <p:spPr bwMode="auto">
            <a:xfrm>
              <a:off x="-4025516" y="-92986"/>
              <a:ext cx="1286237" cy="1747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3765" t="2619" r="5882" b="3110"/>
            <a:stretch>
              <a:fillRect/>
            </a:stretch>
          </p:blipFill>
          <p:spPr bwMode="auto">
            <a:xfrm>
              <a:off x="-2610456" y="1084962"/>
              <a:ext cx="385068" cy="577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0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76311" y="878342"/>
              <a:ext cx="692308" cy="8000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6378" y="220828"/>
              <a:ext cx="1471621" cy="147161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86236" y="340378"/>
            <a:ext cx="3810598" cy="1268288"/>
            <a:chOff x="196227" y="905191"/>
            <a:chExt cx="4357371" cy="1454769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6227" y="905191"/>
              <a:ext cx="1064958" cy="1439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24837" r="19969"/>
            <a:stretch>
              <a:fillRect/>
            </a:stretch>
          </p:blipFill>
          <p:spPr bwMode="auto">
            <a:xfrm>
              <a:off x="1342074" y="1488789"/>
              <a:ext cx="630378" cy="856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3765" t="2619" r="5882" b="3110"/>
            <a:stretch>
              <a:fillRect/>
            </a:stretch>
          </p:blipFill>
          <p:spPr bwMode="auto">
            <a:xfrm>
              <a:off x="2058929" y="905191"/>
              <a:ext cx="959419" cy="1439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0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7347" y="1662137"/>
              <a:ext cx="589684" cy="68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9358" y="1505722"/>
              <a:ext cx="854240" cy="854238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868214" y="2326693"/>
            <a:ext cx="2958526" cy="2297139"/>
            <a:chOff x="1955800" y="4041748"/>
            <a:chExt cx="2550483" cy="2334929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5800" y="4041748"/>
              <a:ext cx="2550483" cy="2334929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2141663" y="4209736"/>
              <a:ext cx="2241719" cy="1065055"/>
            </a:xfrm>
            <a:prstGeom prst="rect">
              <a:avLst/>
            </a:prstGeom>
            <a:solidFill>
              <a:schemeClr val="bg1"/>
            </a:solidFill>
            <a:ln w="38100">
              <a:noFill/>
              <a:prstDash val="lg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800000"/>
                  </a:solidFill>
                  <a:latin typeface="Times"/>
                  <a:cs typeface="Times"/>
                </a:rPr>
                <a:t>Jodie Foster's Golden Globes Speech: Surprisingly Personal</a:t>
              </a:r>
            </a:p>
          </p:txBody>
        </p:sp>
      </p:grpSp>
      <p:cxnSp>
        <p:nvCxnSpPr>
          <p:cNvPr id="25" name="Straight Connector 24"/>
          <p:cNvCxnSpPr/>
          <p:nvPr/>
        </p:nvCxnSpPr>
        <p:spPr>
          <a:xfrm>
            <a:off x="4555066" y="118533"/>
            <a:ext cx="33867" cy="6570134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5354970" y="3168589"/>
            <a:ext cx="2958526" cy="2297139"/>
            <a:chOff x="1955800" y="4041748"/>
            <a:chExt cx="2550483" cy="2334929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5800" y="4041748"/>
              <a:ext cx="2550483" cy="2334929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2141663" y="4158101"/>
              <a:ext cx="2241719" cy="1065055"/>
            </a:xfrm>
            <a:prstGeom prst="rect">
              <a:avLst/>
            </a:prstGeom>
            <a:solidFill>
              <a:schemeClr val="bg1"/>
            </a:solidFill>
            <a:ln w="38100">
              <a:noFill/>
              <a:prstDash val="lg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800000"/>
                  </a:solidFill>
                  <a:latin typeface="Times"/>
                  <a:cs typeface="Times"/>
                </a:rPr>
                <a:t>China's Economy Is on the Mend, but Concerns Remain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854382" y="4058842"/>
            <a:ext cx="2958526" cy="2297139"/>
            <a:chOff x="1955800" y="4041748"/>
            <a:chExt cx="2550483" cy="2334929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5800" y="4041748"/>
              <a:ext cx="2550483" cy="2334929"/>
            </a:xfrm>
            <a:prstGeom prst="rect">
              <a:avLst/>
            </a:prstGeom>
          </p:spPr>
        </p:pic>
        <p:sp>
          <p:nvSpPr>
            <p:cNvPr id="49" name="Rectangle 48"/>
            <p:cNvSpPr/>
            <p:nvPr/>
          </p:nvSpPr>
          <p:spPr>
            <a:xfrm>
              <a:off x="2141663" y="4158101"/>
              <a:ext cx="2241719" cy="788545"/>
            </a:xfrm>
            <a:prstGeom prst="rect">
              <a:avLst/>
            </a:prstGeom>
            <a:solidFill>
              <a:schemeClr val="bg1"/>
            </a:solidFill>
            <a:ln w="38100">
              <a:noFill/>
              <a:prstDash val="lg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800000"/>
                  </a:solidFill>
                  <a:latin typeface="Times"/>
                  <a:cs typeface="Times"/>
                </a:rPr>
                <a:t>Les </a:t>
              </a:r>
              <a:r>
                <a:rPr lang="en-US" sz="2000" b="1" dirty="0" err="1" smtClean="0">
                  <a:solidFill>
                    <a:srgbClr val="800000"/>
                  </a:solidFill>
                  <a:latin typeface="Times"/>
                  <a:cs typeface="Times"/>
                </a:rPr>
                <a:t>Misérables</a:t>
              </a:r>
              <a:r>
                <a:rPr lang="en-US" sz="2000" b="1" dirty="0" smtClean="0">
                  <a:solidFill>
                    <a:srgbClr val="800000"/>
                  </a:solidFill>
                  <a:latin typeface="Times"/>
                  <a:cs typeface="Times"/>
                </a:rPr>
                <a:t>: a revolutionary musical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863407" y="1656833"/>
            <a:ext cx="2940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rebuchet MS"/>
                <a:cs typeface="Trebuchet MS"/>
              </a:rPr>
              <a:t>Likes Politics and Sports</a:t>
            </a:r>
            <a:endParaRPr lang="en-US" sz="2000" dirty="0">
              <a:latin typeface="Trebuchet MS"/>
              <a:cs typeface="Trebuchet M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696225" y="1649964"/>
            <a:ext cx="3482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rebuchet MS"/>
                <a:cs typeface="Trebuchet MS"/>
              </a:rPr>
              <a:t>Likes Celebrity and Economy</a:t>
            </a:r>
            <a:endParaRPr lang="en-US" sz="2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27400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62" y="2189890"/>
            <a:ext cx="980348" cy="98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960" y="1872413"/>
            <a:ext cx="1572235" cy="167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ft-Right Arrow 6"/>
          <p:cNvSpPr/>
          <p:nvPr/>
        </p:nvSpPr>
        <p:spPr>
          <a:xfrm>
            <a:off x="2289969" y="2559935"/>
            <a:ext cx="1279001" cy="39995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-Right Arrow 7"/>
          <p:cNvSpPr/>
          <p:nvPr/>
        </p:nvSpPr>
        <p:spPr>
          <a:xfrm>
            <a:off x="5638085" y="2559935"/>
            <a:ext cx="1279001" cy="39995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96820" y="1390616"/>
            <a:ext cx="7572375" cy="2161655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03842" y="552927"/>
            <a:ext cx="3399315" cy="461665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rebuchet MS"/>
                <a:cs typeface="Trebuchet MS"/>
              </a:rPr>
              <a:t>Close Loop Interaction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814867" y="404499"/>
            <a:ext cx="2860664" cy="1524003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Model</a:t>
            </a:r>
          </a:p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Information Need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cxnSp>
        <p:nvCxnSpPr>
          <p:cNvPr id="29" name="Straight Connector 28"/>
          <p:cNvCxnSpPr>
            <a:stCxn id="10" idx="2"/>
          </p:cNvCxnSpPr>
          <p:nvPr/>
        </p:nvCxnSpPr>
        <p:spPr>
          <a:xfrm>
            <a:off x="6603500" y="1014592"/>
            <a:ext cx="500" cy="376024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825604" y="1440101"/>
            <a:ext cx="2477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rebuchet MS"/>
                <a:cs typeface="Trebuchet MS"/>
              </a:rPr>
              <a:t>Multiple Rounds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365" y="1630295"/>
            <a:ext cx="1208582" cy="122613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2423" y="1928502"/>
            <a:ext cx="1208582" cy="111572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9045" y="2689024"/>
            <a:ext cx="698604" cy="698604"/>
          </a:xfrm>
          <a:prstGeom prst="rect">
            <a:avLst/>
          </a:prstGeom>
        </p:spPr>
      </p:pic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1458711" y="4953303"/>
            <a:ext cx="6929966" cy="1546917"/>
          </a:xfrm>
        </p:spPr>
        <p:txBody>
          <a:bodyPr>
            <a:noAutofit/>
          </a:bodyPr>
          <a:lstStyle/>
          <a:p>
            <a:pPr algn="r"/>
            <a:r>
              <a:rPr lang="en-US" sz="4000" b="1" dirty="0" smtClean="0">
                <a:latin typeface="Trebuchet MS"/>
                <a:cs typeface="Trebuchet MS"/>
              </a:rPr>
              <a:t>Personalized </a:t>
            </a:r>
            <a:br>
              <a:rPr lang="en-US" sz="4000" b="1" dirty="0" smtClean="0">
                <a:latin typeface="Trebuchet MS"/>
                <a:cs typeface="Trebuchet MS"/>
              </a:rPr>
            </a:br>
            <a:r>
              <a:rPr lang="en-US" sz="4000" b="1" dirty="0" smtClean="0">
                <a:latin typeface="Trebuchet MS"/>
                <a:cs typeface="Trebuchet MS"/>
              </a:rPr>
              <a:t>News Recommendation</a:t>
            </a:r>
            <a:endParaRPr lang="en-US" sz="4000" b="1" dirty="0">
              <a:latin typeface="Trebuchet MS"/>
              <a:cs typeface="Trebuchet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6820" y="3660788"/>
            <a:ext cx="5430092" cy="1384995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Structured Information Utility Model</a:t>
            </a: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-- Submodular Coverage</a:t>
            </a: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-- Models Redundancy</a:t>
            </a: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-- Flexible,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personalizable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73103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8" y="320600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443832" y="1065656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 cstate="print"/>
          <a:srcRect l="3765" t="2619" r="5882" b="3110"/>
          <a:stretch>
            <a:fillRect/>
          </a:stretch>
        </p:blipFill>
        <p:spPr bwMode="auto">
          <a:xfrm>
            <a:off x="480205" y="1107778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443832" y="185423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770" y="1917727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443832" y="265173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World</a:t>
            </a:r>
            <a:endParaRPr lang="en-US" dirty="0"/>
          </a:p>
        </p:txBody>
      </p:sp>
      <p:pic>
        <p:nvPicPr>
          <p:cNvPr id="36" name="Picture 1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1" y="2724065"/>
            <a:ext cx="520885" cy="6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457200" y="-461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latin typeface="Trebuchet MS"/>
                <a:cs typeface="Trebuchet MS"/>
              </a:rPr>
              <a:t>Interactive Personalization</a:t>
            </a:r>
            <a:endParaRPr lang="en-US" sz="3600" dirty="0">
              <a:latin typeface="Trebuchet MS"/>
              <a:cs typeface="Trebuchet M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569693"/>
              </p:ext>
            </p:extLst>
          </p:nvPr>
        </p:nvGraphicFramePr>
        <p:xfrm>
          <a:off x="2434053" y="4457023"/>
          <a:ext cx="3944355" cy="2061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834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495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2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0976" y="4538229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79" y="4537230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7" cstate="print"/>
          <a:srcRect l="24837" r="19969"/>
          <a:stretch>
            <a:fillRect/>
          </a:stretch>
        </p:blipFill>
        <p:spPr bwMode="auto">
          <a:xfrm>
            <a:off x="2614290" y="457656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3" cstate="print"/>
          <a:srcRect l="3765" t="2619" r="5882" b="3110"/>
          <a:stretch>
            <a:fillRect/>
          </a:stretch>
        </p:blipFill>
        <p:spPr bwMode="auto">
          <a:xfrm>
            <a:off x="4995470" y="452300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97" y="4523008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05168" y="5976155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0259" y="5374105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1840" y="5147133"/>
            <a:ext cx="443832" cy="613464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7045157" y="4999789"/>
            <a:ext cx="1537369" cy="9228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7793791" y="5178062"/>
            <a:ext cx="674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: 0</a:t>
            </a:r>
            <a:endParaRPr lang="en-US" sz="32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94371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8" y="320600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4814" y="1283937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40441" y="204051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6153" y="2830118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reeform 15"/>
          <p:cNvSpPr/>
          <p:nvPr/>
        </p:nvSpPr>
        <p:spPr>
          <a:xfrm>
            <a:off x="1658470" y="2285040"/>
            <a:ext cx="1494117" cy="1527735"/>
          </a:xfrm>
          <a:custGeom>
            <a:avLst/>
            <a:gdLst>
              <a:gd name="connsiteX0" fmla="*/ 1130300 w 1848864"/>
              <a:gd name="connsiteY0" fmla="*/ 0 h 1765300"/>
              <a:gd name="connsiteX1" fmla="*/ 1803400 w 1848864"/>
              <a:gd name="connsiteY1" fmla="*/ 1003300 h 1765300"/>
              <a:gd name="connsiteX2" fmla="*/ 0 w 1848864"/>
              <a:gd name="connsiteY2" fmla="*/ 1765300 h 1765300"/>
              <a:gd name="connsiteX3" fmla="*/ 0 w 1848864"/>
              <a:gd name="connsiteY3" fmla="*/ 1765300 h 17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8864" h="1765300">
                <a:moveTo>
                  <a:pt x="1130300" y="0"/>
                </a:moveTo>
                <a:cubicBezTo>
                  <a:pt x="1561041" y="354541"/>
                  <a:pt x="1991783" y="709083"/>
                  <a:pt x="1803400" y="1003300"/>
                </a:cubicBezTo>
                <a:cubicBezTo>
                  <a:pt x="1615017" y="1297517"/>
                  <a:pt x="0" y="1765300"/>
                  <a:pt x="0" y="1765300"/>
                </a:cubicBezTo>
                <a:lnTo>
                  <a:pt x="0" y="1765300"/>
                </a:lnTo>
              </a:path>
            </a:pathLst>
          </a:custGeom>
          <a:ln w="63500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43832" y="1065656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480205" y="1107778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443832" y="185423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770" y="1917727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443832" y="265173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World</a:t>
            </a:r>
            <a:endParaRPr lang="en-US" dirty="0"/>
          </a:p>
        </p:txBody>
      </p:sp>
      <p:pic>
        <p:nvPicPr>
          <p:cNvPr id="36" name="Picture 10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1" y="2724065"/>
            <a:ext cx="520885" cy="6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457200" y="-461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latin typeface="Trebuchet MS"/>
                <a:cs typeface="Trebuchet MS"/>
              </a:rPr>
              <a:t>Interactive Personalization</a:t>
            </a:r>
            <a:endParaRPr lang="en-US" sz="3600" dirty="0">
              <a:latin typeface="Trebuchet MS"/>
              <a:cs typeface="Trebuchet M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305887"/>
              </p:ext>
            </p:extLst>
          </p:nvPr>
        </p:nvGraphicFramePr>
        <p:xfrm>
          <a:off x="2434053" y="4457023"/>
          <a:ext cx="3944355" cy="2061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834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495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2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80976" y="4538229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79" y="4537230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9" cstate="print"/>
          <a:srcRect l="24837" r="19969"/>
          <a:stretch>
            <a:fillRect/>
          </a:stretch>
        </p:blipFill>
        <p:spPr bwMode="auto">
          <a:xfrm>
            <a:off x="2614290" y="457656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4995470" y="452300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97" y="4523008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40259" y="5374105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105168" y="5976155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1840" y="5147133"/>
            <a:ext cx="443832" cy="61346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4290" y="3506043"/>
            <a:ext cx="443832" cy="6134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45157" y="4999789"/>
            <a:ext cx="1537369" cy="9228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793791" y="5178062"/>
            <a:ext cx="674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: 1</a:t>
            </a:r>
            <a:endParaRPr lang="en-US" sz="32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60152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9735" y="914400"/>
            <a:ext cx="674682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5400" dirty="0" smtClean="0">
              <a:latin typeface="Trebuchet MS" pitchFamily="34" charset="0"/>
            </a:endParaRPr>
          </a:p>
          <a:p>
            <a:r>
              <a:rPr lang="en-US" sz="5400" dirty="0" smtClean="0">
                <a:latin typeface="Trebuchet MS" pitchFamily="34" charset="0"/>
              </a:rPr>
              <a:t>The </a:t>
            </a:r>
            <a:r>
              <a:rPr lang="en-US" sz="5400" dirty="0">
                <a:latin typeface="Trebuchet MS" pitchFamily="34" charset="0"/>
              </a:rPr>
              <a:t>abundance of </a:t>
            </a:r>
            <a:r>
              <a:rPr lang="en-US" sz="5400" dirty="0" smtClean="0">
                <a:latin typeface="Trebuchet MS" pitchFamily="34" charset="0"/>
              </a:rPr>
              <a:t/>
            </a:r>
            <a:br>
              <a:rPr lang="en-US" sz="5400" dirty="0" smtClean="0">
                <a:latin typeface="Trebuchet MS" pitchFamily="34" charset="0"/>
              </a:rPr>
            </a:br>
            <a:r>
              <a:rPr lang="en-US" sz="5400" dirty="0" smtClean="0">
                <a:latin typeface="Trebuchet MS" pitchFamily="34" charset="0"/>
              </a:rPr>
              <a:t>books is </a:t>
            </a:r>
            <a:r>
              <a:rPr lang="en-US" sz="5400" dirty="0">
                <a:latin typeface="Trebuchet MS" pitchFamily="34" charset="0"/>
              </a:rPr>
              <a:t>a </a:t>
            </a:r>
            <a:r>
              <a:rPr lang="en-US" sz="5400" dirty="0" smtClean="0">
                <a:latin typeface="Trebuchet MS" pitchFamily="34" charset="0"/>
              </a:rPr>
              <a:t>distraction</a:t>
            </a:r>
            <a:endParaRPr lang="en-US" sz="5400" dirty="0">
              <a:latin typeface="Trebuchet MS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6033" y="1524000"/>
            <a:ext cx="6655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ernard MT Condensed" pitchFamily="18" charset="0"/>
                <a:cs typeface="Arial" pitchFamily="34" charset="0"/>
              </a:rPr>
              <a:t>‘‘</a:t>
            </a:r>
            <a:endParaRPr lang="en-US" sz="720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ernard MT Condensed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48600" y="2609671"/>
            <a:ext cx="6655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ernard MT Condensed" pitchFamily="18" charset="0"/>
                <a:cs typeface="Arial" pitchFamily="34" charset="0"/>
              </a:rPr>
              <a:t>,,</a:t>
            </a:r>
            <a:endParaRPr lang="en-US" sz="720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ernard MT Condensed" pitchFamily="18" charset="0"/>
              <a:cs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3267" y="4669198"/>
            <a:ext cx="1153333" cy="1274402"/>
          </a:xfrm>
          <a:prstGeom prst="ellipse">
            <a:avLst/>
          </a:prstGeom>
          <a:ln w="28575" cap="rnd">
            <a:solidFill>
              <a:schemeClr val="accent2">
                <a:lumMod val="5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876800" y="3874407"/>
            <a:ext cx="3494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00000"/>
                </a:solidFill>
                <a:latin typeface="Trebuchet MS" pitchFamily="34" charset="0"/>
              </a:rPr>
              <a:t>Lucius </a:t>
            </a:r>
            <a:r>
              <a:rPr lang="en-US" sz="2400" b="1" dirty="0" err="1" smtClean="0">
                <a:solidFill>
                  <a:srgbClr val="800000"/>
                </a:solidFill>
                <a:latin typeface="Trebuchet MS" pitchFamily="34" charset="0"/>
              </a:rPr>
              <a:t>Annaeus</a:t>
            </a:r>
            <a:r>
              <a:rPr lang="en-US" sz="2400" b="1" dirty="0" smtClean="0">
                <a:solidFill>
                  <a:srgbClr val="800000"/>
                </a:solidFill>
                <a:latin typeface="Trebuchet MS" pitchFamily="34" charset="0"/>
              </a:rPr>
              <a:t> Seneca</a:t>
            </a:r>
            <a:br>
              <a:rPr lang="en-US" sz="2400" b="1" dirty="0" smtClean="0">
                <a:solidFill>
                  <a:srgbClr val="800000"/>
                </a:solidFill>
                <a:latin typeface="Trebuchet MS" pitchFamily="34" charset="0"/>
              </a:rPr>
            </a:br>
            <a:endParaRPr lang="en-US" sz="2400" b="1" dirty="0">
              <a:solidFill>
                <a:srgbClr val="800000"/>
              </a:solidFill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0" y="432440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Trebuchet MS" pitchFamily="34" charset="0"/>
              </a:rPr>
              <a:t>4 BC – 65 AD</a:t>
            </a:r>
            <a:endParaRPr lang="en-US" dirty="0">
              <a:solidFill>
                <a:srgbClr val="800000"/>
              </a:solidFill>
              <a:latin typeface="Trebuchet MS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6033" y="5820705"/>
            <a:ext cx="5227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Today: </a:t>
            </a:r>
            <a:r>
              <a:rPr lang="en-US" sz="2400" b="1" dirty="0" smtClean="0">
                <a:solidFill>
                  <a:srgbClr val="800000"/>
                </a:solidFill>
              </a:rPr>
              <a:t>129,864,880</a:t>
            </a:r>
            <a:r>
              <a:rPr lang="en-US" sz="2400" dirty="0" smtClean="0">
                <a:solidFill>
                  <a:schemeClr val="tx1"/>
                </a:solidFill>
              </a:rPr>
              <a:t> Books 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(Google estimate, 2012)</a:t>
            </a:r>
          </a:p>
        </p:txBody>
      </p:sp>
    </p:spTree>
    <p:extLst>
      <p:ext uri="{BB962C8B-B14F-4D97-AF65-F5344CB8AC3E}">
        <p14:creationId xmlns:p14="http://schemas.microsoft.com/office/powerpoint/2010/main" val="3635223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8" y="320600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443832" y="1065656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 cstate="print"/>
          <a:srcRect l="3765" t="2619" r="5882" b="3110"/>
          <a:stretch>
            <a:fillRect/>
          </a:stretch>
        </p:blipFill>
        <p:spPr bwMode="auto">
          <a:xfrm>
            <a:off x="480205" y="1107778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443832" y="185423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770" y="1917727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443832" y="265173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World</a:t>
            </a:r>
            <a:endParaRPr lang="en-US" dirty="0"/>
          </a:p>
        </p:txBody>
      </p:sp>
      <p:pic>
        <p:nvPicPr>
          <p:cNvPr id="36" name="Picture 1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1" y="2724065"/>
            <a:ext cx="520885" cy="6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457200" y="-461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latin typeface="Trebuchet MS"/>
                <a:cs typeface="Trebuchet MS"/>
              </a:rPr>
              <a:t>Interactive Personalization</a:t>
            </a:r>
            <a:endParaRPr lang="en-US" sz="3600" dirty="0">
              <a:latin typeface="Trebuchet MS"/>
              <a:cs typeface="Trebuchet MS"/>
            </a:endParaRPr>
          </a:p>
        </p:txBody>
      </p:sp>
      <p:pic>
        <p:nvPicPr>
          <p:cNvPr id="33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105" y="320600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2821089" y="107408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0027" y="1137578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Rectangle 41"/>
          <p:cNvSpPr/>
          <p:nvPr/>
        </p:nvSpPr>
        <p:spPr>
          <a:xfrm>
            <a:off x="2829923" y="185423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Economy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5" y="1931056"/>
            <a:ext cx="609903" cy="60990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2824820" y="265173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4" cstate="print"/>
          <a:srcRect l="3765" t="2619" r="5882" b="3110"/>
          <a:stretch>
            <a:fillRect/>
          </a:stretch>
        </p:blipFill>
        <p:spPr bwMode="auto">
          <a:xfrm>
            <a:off x="2861193" y="2693853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907721"/>
              </p:ext>
            </p:extLst>
          </p:nvPr>
        </p:nvGraphicFramePr>
        <p:xfrm>
          <a:off x="2434053" y="4457023"/>
          <a:ext cx="3944355" cy="2061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834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495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2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2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2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0976" y="4538229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79" y="4537230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8" cstate="print"/>
          <a:srcRect l="24837" r="19969"/>
          <a:stretch>
            <a:fillRect/>
          </a:stretch>
        </p:blipFill>
        <p:spPr bwMode="auto">
          <a:xfrm>
            <a:off x="2614290" y="457656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4" cstate="print"/>
          <a:srcRect l="3765" t="2619" r="5882" b="3110"/>
          <a:stretch>
            <a:fillRect/>
          </a:stretch>
        </p:blipFill>
        <p:spPr bwMode="auto">
          <a:xfrm>
            <a:off x="4995470" y="452300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97" y="4523008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40259" y="5374105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105168" y="5976155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pic>
        <p:nvPicPr>
          <p:cNvPr id="67" name="Picture 6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24814" y="1283937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40441" y="204051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6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26153" y="2830118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1840" y="5147133"/>
            <a:ext cx="443832" cy="613464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7045157" y="4999789"/>
            <a:ext cx="1537369" cy="9228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7793791" y="5178062"/>
            <a:ext cx="674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: 1</a:t>
            </a:r>
            <a:endParaRPr lang="en-US" sz="32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60152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8" y="320600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4814" y="1283937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40441" y="204051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6153" y="2830118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443832" y="1065656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 cstate="print"/>
          <a:srcRect l="3765" t="2619" r="5882" b="3110"/>
          <a:stretch>
            <a:fillRect/>
          </a:stretch>
        </p:blipFill>
        <p:spPr bwMode="auto">
          <a:xfrm>
            <a:off x="480205" y="1107778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443832" y="185423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770" y="1917727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443832" y="265173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World</a:t>
            </a:r>
            <a:endParaRPr lang="en-US" dirty="0"/>
          </a:p>
        </p:txBody>
      </p:sp>
      <p:pic>
        <p:nvPicPr>
          <p:cNvPr id="36" name="Picture 1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1" y="2724065"/>
            <a:ext cx="520885" cy="6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457200" y="-461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latin typeface="Trebuchet MS"/>
                <a:cs typeface="Trebuchet MS"/>
              </a:rPr>
              <a:t>Interactive Personalization</a:t>
            </a:r>
            <a:endParaRPr lang="en-US" sz="3600" dirty="0">
              <a:latin typeface="Trebuchet MS"/>
              <a:cs typeface="Trebuchet MS"/>
            </a:endParaRPr>
          </a:p>
        </p:txBody>
      </p:sp>
      <p:pic>
        <p:nvPicPr>
          <p:cNvPr id="33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105" y="320600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45730" y="129006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6778" y="2771841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Freeform 38"/>
          <p:cNvSpPr/>
          <p:nvPr/>
        </p:nvSpPr>
        <p:spPr>
          <a:xfrm>
            <a:off x="4035727" y="2285040"/>
            <a:ext cx="1494117" cy="1527735"/>
          </a:xfrm>
          <a:custGeom>
            <a:avLst/>
            <a:gdLst>
              <a:gd name="connsiteX0" fmla="*/ 1130300 w 1848864"/>
              <a:gd name="connsiteY0" fmla="*/ 0 h 1765300"/>
              <a:gd name="connsiteX1" fmla="*/ 1803400 w 1848864"/>
              <a:gd name="connsiteY1" fmla="*/ 1003300 h 1765300"/>
              <a:gd name="connsiteX2" fmla="*/ 0 w 1848864"/>
              <a:gd name="connsiteY2" fmla="*/ 1765300 h 1765300"/>
              <a:gd name="connsiteX3" fmla="*/ 0 w 1848864"/>
              <a:gd name="connsiteY3" fmla="*/ 1765300 h 17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8864" h="1765300">
                <a:moveTo>
                  <a:pt x="1130300" y="0"/>
                </a:moveTo>
                <a:cubicBezTo>
                  <a:pt x="1561041" y="354541"/>
                  <a:pt x="1991783" y="709083"/>
                  <a:pt x="1803400" y="1003300"/>
                </a:cubicBezTo>
                <a:cubicBezTo>
                  <a:pt x="1615017" y="1297517"/>
                  <a:pt x="0" y="1765300"/>
                  <a:pt x="0" y="1765300"/>
                </a:cubicBezTo>
                <a:lnTo>
                  <a:pt x="0" y="1765300"/>
                </a:lnTo>
              </a:path>
            </a:pathLst>
          </a:custGeom>
          <a:ln w="63500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821089" y="107408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70027" y="1137578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Rectangle 41"/>
          <p:cNvSpPr/>
          <p:nvPr/>
        </p:nvSpPr>
        <p:spPr>
          <a:xfrm>
            <a:off x="2829923" y="185423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Economy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5" y="1931056"/>
            <a:ext cx="609903" cy="60990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2824820" y="265173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6" cstate="print"/>
          <a:srcRect l="3765" t="2619" r="5882" b="3110"/>
          <a:stretch>
            <a:fillRect/>
          </a:stretch>
        </p:blipFill>
        <p:spPr bwMode="auto">
          <a:xfrm>
            <a:off x="2861193" y="2693853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32362" y="204051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649405"/>
              </p:ext>
            </p:extLst>
          </p:nvPr>
        </p:nvGraphicFramePr>
        <p:xfrm>
          <a:off x="2434053" y="4457023"/>
          <a:ext cx="3944355" cy="2061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834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495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2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2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2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80976" y="4538229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79" y="4537230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0" cstate="print"/>
          <a:srcRect l="24837" r="19969"/>
          <a:stretch>
            <a:fillRect/>
          </a:stretch>
        </p:blipFill>
        <p:spPr bwMode="auto">
          <a:xfrm>
            <a:off x="2614290" y="457656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6" cstate="print"/>
          <a:srcRect l="3765" t="2619" r="5882" b="3110"/>
          <a:stretch>
            <a:fillRect/>
          </a:stretch>
        </p:blipFill>
        <p:spPr bwMode="auto">
          <a:xfrm>
            <a:off x="4995470" y="452300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97" y="4523008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40259" y="5374105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105168" y="5976155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64431" y="3506043"/>
            <a:ext cx="443832" cy="613464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1840" y="5147133"/>
            <a:ext cx="443832" cy="613464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7045157" y="4999789"/>
            <a:ext cx="1537369" cy="9228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7793791" y="5178062"/>
            <a:ext cx="674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: 3</a:t>
            </a:r>
            <a:endParaRPr lang="en-US" sz="32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7155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8" y="320600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4814" y="1283937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40441" y="204051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6153" y="2830118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443832" y="1065656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 cstate="print"/>
          <a:srcRect l="3765" t="2619" r="5882" b="3110"/>
          <a:stretch>
            <a:fillRect/>
          </a:stretch>
        </p:blipFill>
        <p:spPr bwMode="auto">
          <a:xfrm>
            <a:off x="480205" y="1107778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443832" y="185423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770" y="1917727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443832" y="265173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World</a:t>
            </a:r>
            <a:endParaRPr lang="en-US" dirty="0"/>
          </a:p>
        </p:txBody>
      </p:sp>
      <p:pic>
        <p:nvPicPr>
          <p:cNvPr id="36" name="Picture 1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1" y="2724065"/>
            <a:ext cx="520885" cy="6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457200" y="-461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latin typeface="Trebuchet MS"/>
                <a:cs typeface="Trebuchet MS"/>
              </a:rPr>
              <a:t>Interactive Personalization</a:t>
            </a:r>
            <a:endParaRPr lang="en-US" sz="3600" dirty="0">
              <a:latin typeface="Trebuchet MS"/>
              <a:cs typeface="Trebuchet MS"/>
            </a:endParaRPr>
          </a:p>
        </p:txBody>
      </p:sp>
      <p:pic>
        <p:nvPicPr>
          <p:cNvPr id="33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105" y="320600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45730" y="129006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6778" y="2771841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39"/>
          <p:cNvSpPr/>
          <p:nvPr/>
        </p:nvSpPr>
        <p:spPr>
          <a:xfrm>
            <a:off x="2821089" y="107408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70027" y="1137578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Rectangle 41"/>
          <p:cNvSpPr/>
          <p:nvPr/>
        </p:nvSpPr>
        <p:spPr>
          <a:xfrm>
            <a:off x="2829923" y="185423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Economy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5" y="1931056"/>
            <a:ext cx="609903" cy="60990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2824820" y="265173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6" cstate="print"/>
          <a:srcRect l="3765" t="2619" r="5882" b="3110"/>
          <a:stretch>
            <a:fillRect/>
          </a:stretch>
        </p:blipFill>
        <p:spPr bwMode="auto">
          <a:xfrm>
            <a:off x="2861193" y="2693853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21" y="320600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32362" y="204051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ectangle 51"/>
          <p:cNvSpPr/>
          <p:nvPr/>
        </p:nvSpPr>
        <p:spPr>
          <a:xfrm>
            <a:off x="5289705" y="107408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8643" y="1137578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" name="Rectangle 53"/>
          <p:cNvSpPr/>
          <p:nvPr/>
        </p:nvSpPr>
        <p:spPr>
          <a:xfrm>
            <a:off x="5293357" y="1865107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Economy</a:t>
            </a:r>
            <a:endParaRPr lang="en-US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789" y="1941933"/>
            <a:ext cx="609903" cy="609903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5289705" y="266035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57" name="Picture 5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8643" y="2723847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493565"/>
              </p:ext>
            </p:extLst>
          </p:nvPr>
        </p:nvGraphicFramePr>
        <p:xfrm>
          <a:off x="2434053" y="4457023"/>
          <a:ext cx="3944355" cy="2061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834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495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2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2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4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2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80976" y="4538229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79" y="4537230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0" cstate="print"/>
          <a:srcRect l="24837" r="19969"/>
          <a:stretch>
            <a:fillRect/>
          </a:stretch>
        </p:blipFill>
        <p:spPr bwMode="auto">
          <a:xfrm>
            <a:off x="2614290" y="457656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6" cstate="print"/>
          <a:srcRect l="3765" t="2619" r="5882" b="3110"/>
          <a:stretch>
            <a:fillRect/>
          </a:stretch>
        </p:blipFill>
        <p:spPr bwMode="auto">
          <a:xfrm>
            <a:off x="4995470" y="452300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97" y="4523008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40259" y="5374105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105168" y="5976155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1840" y="5147133"/>
            <a:ext cx="443832" cy="613464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7045157" y="4999789"/>
            <a:ext cx="1537369" cy="9228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7793791" y="5178062"/>
            <a:ext cx="674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: 3</a:t>
            </a:r>
            <a:endParaRPr lang="en-US" sz="32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7155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8" y="320600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4814" y="1283937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40441" y="204051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6153" y="2830118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443832" y="1065656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 cstate="print"/>
          <a:srcRect l="3765" t="2619" r="5882" b="3110"/>
          <a:stretch>
            <a:fillRect/>
          </a:stretch>
        </p:blipFill>
        <p:spPr bwMode="auto">
          <a:xfrm>
            <a:off x="480205" y="1107778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443832" y="185423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770" y="1917727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443832" y="265173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World</a:t>
            </a:r>
            <a:endParaRPr lang="en-US" dirty="0"/>
          </a:p>
        </p:txBody>
      </p:sp>
      <p:pic>
        <p:nvPicPr>
          <p:cNvPr id="36" name="Picture 1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1" y="2724065"/>
            <a:ext cx="520885" cy="6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457200" y="-461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latin typeface="Trebuchet MS"/>
                <a:cs typeface="Trebuchet MS"/>
              </a:rPr>
              <a:t>Interactive Personalization</a:t>
            </a:r>
            <a:endParaRPr lang="en-US" sz="3600" dirty="0">
              <a:latin typeface="Trebuchet MS"/>
              <a:cs typeface="Trebuchet MS"/>
            </a:endParaRPr>
          </a:p>
        </p:txBody>
      </p:sp>
      <p:pic>
        <p:nvPicPr>
          <p:cNvPr id="33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105" y="320600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9591" y="2771841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45730" y="129006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6778" y="2771841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39"/>
          <p:cNvSpPr/>
          <p:nvPr/>
        </p:nvSpPr>
        <p:spPr>
          <a:xfrm>
            <a:off x="2821089" y="107408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70027" y="1137578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Rectangle 41"/>
          <p:cNvSpPr/>
          <p:nvPr/>
        </p:nvSpPr>
        <p:spPr>
          <a:xfrm>
            <a:off x="2829923" y="185423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Economy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5" y="1931056"/>
            <a:ext cx="609903" cy="60990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2824820" y="265173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6" cstate="print"/>
          <a:srcRect l="3765" t="2619" r="5882" b="3110"/>
          <a:stretch>
            <a:fillRect/>
          </a:stretch>
        </p:blipFill>
        <p:spPr bwMode="auto">
          <a:xfrm>
            <a:off x="2861193" y="2693853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21" y="320600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32362" y="204051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Freeform 50"/>
          <p:cNvSpPr/>
          <p:nvPr/>
        </p:nvSpPr>
        <p:spPr>
          <a:xfrm>
            <a:off x="6504343" y="2226763"/>
            <a:ext cx="1494117" cy="1527735"/>
          </a:xfrm>
          <a:custGeom>
            <a:avLst/>
            <a:gdLst>
              <a:gd name="connsiteX0" fmla="*/ 1130300 w 1848864"/>
              <a:gd name="connsiteY0" fmla="*/ 0 h 1765300"/>
              <a:gd name="connsiteX1" fmla="*/ 1803400 w 1848864"/>
              <a:gd name="connsiteY1" fmla="*/ 1003300 h 1765300"/>
              <a:gd name="connsiteX2" fmla="*/ 0 w 1848864"/>
              <a:gd name="connsiteY2" fmla="*/ 1765300 h 1765300"/>
              <a:gd name="connsiteX3" fmla="*/ 0 w 1848864"/>
              <a:gd name="connsiteY3" fmla="*/ 1765300 h 17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8864" h="1765300">
                <a:moveTo>
                  <a:pt x="1130300" y="0"/>
                </a:moveTo>
                <a:cubicBezTo>
                  <a:pt x="1561041" y="354541"/>
                  <a:pt x="1991783" y="709083"/>
                  <a:pt x="1803400" y="1003300"/>
                </a:cubicBezTo>
                <a:cubicBezTo>
                  <a:pt x="1615017" y="1297517"/>
                  <a:pt x="0" y="1765300"/>
                  <a:pt x="0" y="1765300"/>
                </a:cubicBezTo>
                <a:lnTo>
                  <a:pt x="0" y="1765300"/>
                </a:lnTo>
              </a:path>
            </a:pathLst>
          </a:custGeom>
          <a:ln w="63500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5628" y="3506043"/>
            <a:ext cx="443832" cy="613464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5289705" y="107408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8643" y="1137578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" name="Rectangle 53"/>
          <p:cNvSpPr/>
          <p:nvPr/>
        </p:nvSpPr>
        <p:spPr>
          <a:xfrm>
            <a:off x="5293357" y="1865107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Economy</a:t>
            </a:r>
            <a:endParaRPr lang="en-US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789" y="1941933"/>
            <a:ext cx="609903" cy="609903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5289705" y="266035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57" name="Picture 5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8643" y="2723847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Picture 5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9591" y="2044174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63879" y="1280454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688709"/>
              </p:ext>
            </p:extLst>
          </p:nvPr>
        </p:nvGraphicFramePr>
        <p:xfrm>
          <a:off x="2434053" y="4457023"/>
          <a:ext cx="3944355" cy="2061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834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495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0.5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0.75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2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2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4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2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80976" y="4538229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79" y="4537230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1" cstate="print"/>
          <a:srcRect l="24837" r="19969"/>
          <a:stretch>
            <a:fillRect/>
          </a:stretch>
        </p:blipFill>
        <p:spPr bwMode="auto">
          <a:xfrm>
            <a:off x="2614290" y="457656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6" cstate="print"/>
          <a:srcRect l="3765" t="2619" r="5882" b="3110"/>
          <a:stretch>
            <a:fillRect/>
          </a:stretch>
        </p:blipFill>
        <p:spPr bwMode="auto">
          <a:xfrm>
            <a:off x="4995470" y="452300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97" y="4523008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40259" y="5374105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105168" y="5976155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78799" y="2173883"/>
            <a:ext cx="7320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…</a:t>
            </a:r>
            <a:endParaRPr lang="en-US" sz="6000" b="1" dirty="0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1840" y="5147133"/>
            <a:ext cx="443832" cy="613464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7045157" y="4999789"/>
            <a:ext cx="1537369" cy="9228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7793791" y="5178062"/>
            <a:ext cx="674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: 4</a:t>
            </a:r>
            <a:endParaRPr lang="en-US" sz="32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4006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938145"/>
              </p:ext>
            </p:extLst>
          </p:nvPr>
        </p:nvGraphicFramePr>
        <p:xfrm>
          <a:off x="2434053" y="4457023"/>
          <a:ext cx="3944355" cy="2061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834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495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0.5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0.75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2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2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4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2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0976" y="4538229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79" y="4537230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5" cstate="print"/>
          <a:srcRect l="24837" r="19969"/>
          <a:stretch>
            <a:fillRect/>
          </a:stretch>
        </p:blipFill>
        <p:spPr bwMode="auto">
          <a:xfrm>
            <a:off x="2614290" y="457656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6" cstate="print"/>
          <a:srcRect l="3765" t="2619" r="5882" b="3110"/>
          <a:stretch>
            <a:fillRect/>
          </a:stretch>
        </p:blipFill>
        <p:spPr bwMode="auto">
          <a:xfrm>
            <a:off x="4995470" y="452300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97" y="4523008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40259" y="5374105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105168" y="5976155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1840" y="5147133"/>
            <a:ext cx="443832" cy="613464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7045157" y="4999789"/>
            <a:ext cx="1537369" cy="9228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7793791" y="5178062"/>
            <a:ext cx="674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: 4</a:t>
            </a:r>
            <a:endParaRPr lang="en-US" sz="3200" dirty="0">
              <a:latin typeface="Trebuchet MS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7270" y="1093091"/>
            <a:ext cx="58272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800000"/>
                </a:solidFill>
                <a:latin typeface="Trebuchet MS"/>
                <a:cs typeface="Trebuchet MS"/>
              </a:rPr>
              <a:t>Goal: </a:t>
            </a:r>
            <a:r>
              <a:rPr lang="en-US" sz="2800" b="1" dirty="0" smtClean="0">
                <a:latin typeface="Trebuchet MS"/>
                <a:cs typeface="Trebuchet MS"/>
              </a:rPr>
              <a:t>Maximize total user utility </a:t>
            </a:r>
            <a:endParaRPr lang="en-US" sz="2800" b="1" dirty="0" smtClean="0">
              <a:solidFill>
                <a:schemeClr val="tx2">
                  <a:lumMod val="75000"/>
                </a:schemeClr>
              </a:solidFill>
              <a:latin typeface="Trebuchet MS"/>
              <a:cs typeface="Trebuchet MS"/>
            </a:endParaRPr>
          </a:p>
          <a:p>
            <a:endParaRPr lang="en-US" sz="1200" b="1" dirty="0" smtClean="0">
              <a:latin typeface="Trebuchet MS"/>
              <a:cs typeface="Trebuchet MS"/>
            </a:endParaRPr>
          </a:p>
          <a:p>
            <a:endParaRPr lang="en-US" sz="1200" dirty="0">
              <a:latin typeface="Trebuchet MS"/>
              <a:cs typeface="Trebuchet MS"/>
            </a:endParaRPr>
          </a:p>
        </p:txBody>
      </p:sp>
      <p:sp>
        <p:nvSpPr>
          <p:cNvPr id="67" name="Title 1"/>
          <p:cNvSpPr>
            <a:spLocks noGrp="1"/>
          </p:cNvSpPr>
          <p:nvPr>
            <p:ph type="title"/>
          </p:nvPr>
        </p:nvSpPr>
        <p:spPr>
          <a:xfrm>
            <a:off x="522706" y="136770"/>
            <a:ext cx="8229600" cy="820614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3600" dirty="0" smtClean="0">
                <a:latin typeface="Trebuchet MS"/>
                <a:cs typeface="Trebuchet MS"/>
              </a:rPr>
              <a:t>Linear Submodular Bandits Problem</a:t>
            </a:r>
            <a:endParaRPr lang="en-US" sz="3600" dirty="0">
              <a:latin typeface="Trebuchet MS"/>
              <a:cs typeface="Trebuchet MS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560867" y="1806586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73" name="Picture 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9805" y="1870083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19511" y="1917001"/>
            <a:ext cx="1300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rebuchet MS"/>
                <a:cs typeface="Trebuchet MS"/>
              </a:rPr>
              <a:t>Exploit: </a:t>
            </a:r>
          </a:p>
        </p:txBody>
      </p:sp>
      <p:sp>
        <p:nvSpPr>
          <p:cNvPr id="74" name="Rectangle 73"/>
          <p:cNvSpPr/>
          <p:nvPr/>
        </p:nvSpPr>
        <p:spPr>
          <a:xfrm>
            <a:off x="3265211" y="1917001"/>
            <a:ext cx="1395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rebuchet MS"/>
                <a:cs typeface="Trebuchet MS"/>
              </a:rPr>
              <a:t>Explore:</a:t>
            </a:r>
          </a:p>
        </p:txBody>
      </p:sp>
      <p:sp>
        <p:nvSpPr>
          <p:cNvPr id="75" name="Rectangle 74"/>
          <p:cNvSpPr/>
          <p:nvPr/>
        </p:nvSpPr>
        <p:spPr>
          <a:xfrm>
            <a:off x="4593385" y="1806586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Celebrity</a:t>
            </a:r>
            <a:endParaRPr lang="en-US" dirty="0"/>
          </a:p>
        </p:txBody>
      </p:sp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5" cstate="print"/>
          <a:srcRect l="24837" r="19969"/>
          <a:stretch>
            <a:fillRect/>
          </a:stretch>
        </p:blipFill>
        <p:spPr bwMode="auto">
          <a:xfrm>
            <a:off x="4653632" y="1890643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7" name="Rectangle 76"/>
          <p:cNvSpPr/>
          <p:nvPr/>
        </p:nvSpPr>
        <p:spPr>
          <a:xfrm>
            <a:off x="1560867" y="2609218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Economy</a:t>
            </a:r>
            <a:endParaRPr lang="en-US" dirty="0"/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99" y="2686044"/>
            <a:ext cx="609903" cy="609903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1566013" y="3395956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80" name="Picture 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4951" y="3459453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" name="Rectangle 80"/>
          <p:cNvSpPr/>
          <p:nvPr/>
        </p:nvSpPr>
        <p:spPr>
          <a:xfrm>
            <a:off x="4595892" y="261428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World</a:t>
            </a:r>
            <a:endParaRPr lang="en-US" dirty="0"/>
          </a:p>
        </p:txBody>
      </p:sp>
      <p:pic>
        <p:nvPicPr>
          <p:cNvPr id="82" name="Picture 10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481" y="2686615"/>
            <a:ext cx="520885" cy="6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Rectangle 82"/>
          <p:cNvSpPr/>
          <p:nvPr/>
        </p:nvSpPr>
        <p:spPr>
          <a:xfrm>
            <a:off x="4609260" y="3417549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Celebrity</a:t>
            </a:r>
            <a:endParaRPr lang="en-US" dirty="0"/>
          </a:p>
        </p:txBody>
      </p:sp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5" cstate="print"/>
          <a:srcRect l="24837" r="19969"/>
          <a:stretch>
            <a:fillRect/>
          </a:stretch>
        </p:blipFill>
        <p:spPr bwMode="auto">
          <a:xfrm>
            <a:off x="4669507" y="350160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5" name="Rectangle 84"/>
          <p:cNvSpPr/>
          <p:nvPr/>
        </p:nvSpPr>
        <p:spPr>
          <a:xfrm>
            <a:off x="847834" y="2825111"/>
            <a:ext cx="73100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rebuchet MS"/>
                <a:cs typeface="Trebuchet MS"/>
              </a:rPr>
              <a:t>How to optimally balance explore/exploit?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369635" y="1917001"/>
            <a:ext cx="912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rebuchet MS"/>
                <a:cs typeface="Trebuchet MS"/>
              </a:rPr>
              <a:t>Best: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259630" y="1806586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World</a:t>
            </a:r>
            <a:endParaRPr lang="en-US" dirty="0"/>
          </a:p>
        </p:txBody>
      </p:sp>
      <p:pic>
        <p:nvPicPr>
          <p:cNvPr id="40" name="Picture 10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219" y="1878920"/>
            <a:ext cx="520885" cy="6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7255646" y="2618508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42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4584" y="2682005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Rectangle 42"/>
          <p:cNvSpPr/>
          <p:nvPr/>
        </p:nvSpPr>
        <p:spPr>
          <a:xfrm>
            <a:off x="7255646" y="3417549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World</a:t>
            </a:r>
            <a:endParaRPr lang="en-US" dirty="0"/>
          </a:p>
        </p:txBody>
      </p:sp>
      <p:pic>
        <p:nvPicPr>
          <p:cNvPr id="44" name="Picture 10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235" y="3489883"/>
            <a:ext cx="520885" cy="6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457200" y="-461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Trebuchet MS"/>
                <a:cs typeface="Trebuchet MS"/>
              </a:rPr>
              <a:t>Exploration </a:t>
            </a:r>
            <a:r>
              <a:rPr lang="en-US" sz="4000" dirty="0" err="1" smtClean="0">
                <a:latin typeface="Trebuchet MS"/>
                <a:cs typeface="Trebuchet MS"/>
              </a:rPr>
              <a:t>vs</a:t>
            </a:r>
            <a:r>
              <a:rPr lang="en-US" sz="4000" dirty="0" smtClean="0">
                <a:latin typeface="Trebuchet MS"/>
                <a:cs typeface="Trebuchet MS"/>
              </a:rPr>
              <a:t> Exploitation</a:t>
            </a:r>
            <a:endParaRPr lang="en-US" sz="4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9274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00174 -0.25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7" grpId="0" animBg="1"/>
      <p:bldP spid="72" grpId="0" animBg="1"/>
      <p:bldP spid="5" grpId="0"/>
      <p:bldP spid="74" grpId="0"/>
      <p:bldP spid="75" grpId="0" animBg="1"/>
      <p:bldP spid="77" grpId="0" animBg="1"/>
      <p:bldP spid="79" grpId="0" animBg="1"/>
      <p:bldP spid="81" grpId="0" animBg="1"/>
      <p:bldP spid="83" grpId="0" animBg="1"/>
      <p:bldP spid="85" grpId="1"/>
      <p:bldP spid="85" grpId="2"/>
      <p:bldP spid="31" grpId="0"/>
      <p:bldP spid="39" grpId="0" animBg="1"/>
      <p:bldP spid="41" grpId="0" animBg="1"/>
      <p:bldP spid="43" grpId="0" animBg="1"/>
      <p:bldP spid="32" grpId="0"/>
      <p:bldP spid="3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3901" y="6351089"/>
            <a:ext cx="280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 &amp; Guestrin, NIPS 2011]</a:t>
            </a:r>
            <a:endParaRPr lang="en-US" dirty="0">
              <a:latin typeface="Calibri"/>
              <a:cs typeface="Calibri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179100" y="3435718"/>
            <a:ext cx="5932821" cy="1103940"/>
            <a:chOff x="1795000" y="2264864"/>
            <a:chExt cx="6470650" cy="1236663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11335431"/>
                </p:ext>
              </p:extLst>
            </p:nvPr>
          </p:nvGraphicFramePr>
          <p:xfrm>
            <a:off x="1795000" y="2264864"/>
            <a:ext cx="6470650" cy="1236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959" name="Equation" r:id="rId3" imgW="2260600" imgH="431800" progId="Equation.3">
                    <p:embed/>
                  </p:oleObj>
                </mc:Choice>
                <mc:Fallback>
                  <p:oleObj name="Equation" r:id="rId3" imgW="22606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5000" y="2264864"/>
                          <a:ext cx="6470650" cy="1236663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9764" y="2440458"/>
              <a:ext cx="589260" cy="81447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44059" y="2440458"/>
              <a:ext cx="589260" cy="814474"/>
            </a:xfrm>
            <a:prstGeom prst="rect">
              <a:avLst/>
            </a:prstGeom>
          </p:spPr>
        </p:pic>
      </p:grpSp>
      <p:sp>
        <p:nvSpPr>
          <p:cNvPr id="39" name="Content Placeholder 2"/>
          <p:cNvSpPr>
            <a:spLocks noGrp="1"/>
          </p:cNvSpPr>
          <p:nvPr>
            <p:ph idx="1"/>
          </p:nvPr>
        </p:nvSpPr>
        <p:spPr>
          <a:xfrm>
            <a:off x="436411" y="4758265"/>
            <a:ext cx="8229600" cy="154628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rebuchet MS"/>
                <a:cs typeface="Trebuchet MS"/>
              </a:rPr>
              <a:t>Opportunity cost of not knowing preferences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Trebuchet MS"/>
                <a:cs typeface="Trebuchet MS"/>
              </a:rPr>
              <a:t> “</a:t>
            </a:r>
            <a:r>
              <a:rPr lang="en-US" sz="2800" b="1" dirty="0" smtClean="0">
                <a:solidFill>
                  <a:srgbClr val="000000"/>
                </a:solidFill>
                <a:latin typeface="Trebuchet MS"/>
                <a:cs typeface="Trebuchet MS"/>
              </a:rPr>
              <a:t>no-regret</a:t>
            </a:r>
            <a:r>
              <a:rPr lang="en-US" sz="2800" dirty="0" smtClean="0">
                <a:solidFill>
                  <a:srgbClr val="000000"/>
                </a:solidFill>
                <a:latin typeface="Trebuchet MS"/>
                <a:cs typeface="Trebuchet MS"/>
              </a:rPr>
              <a:t>”  if R(T)/T </a:t>
            </a:r>
            <a:r>
              <a:rPr lang="en-US" sz="28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rgbClr val="000000"/>
                </a:solidFill>
                <a:latin typeface="Trebuchet MS"/>
                <a:cs typeface="Trebuchet MS"/>
              </a:rPr>
              <a:t> 0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  <a:latin typeface="Trebuchet MS"/>
                <a:cs typeface="Trebuchet MS"/>
              </a:rPr>
              <a:t>Efficiency measured by convergence rate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33804" y="3674010"/>
            <a:ext cx="16017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  <a:latin typeface="Trebuchet MS"/>
                <a:cs typeface="Trebuchet MS"/>
              </a:rPr>
              <a:t>Regret:</a:t>
            </a:r>
            <a:endParaRPr lang="en-US" sz="3200" b="1" dirty="0">
              <a:solidFill>
                <a:srgbClr val="800000"/>
              </a:solidFill>
              <a:latin typeface="Trebuchet MS"/>
              <a:cs typeface="Trebuchet MS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H="1">
            <a:off x="2818582" y="3325001"/>
            <a:ext cx="677233" cy="461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360450" y="2962278"/>
            <a:ext cx="1805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  <a:latin typeface="Trebuchet MS"/>
                <a:cs typeface="Trebuchet MS"/>
              </a:rPr>
              <a:t>Time Horizon</a:t>
            </a:r>
            <a:endParaRPr lang="en-US" sz="2000" b="1" dirty="0">
              <a:solidFill>
                <a:schemeClr val="accent1"/>
              </a:solidFill>
              <a:latin typeface="Trebuchet MS"/>
              <a:cs typeface="Trebuchet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9176" y="439669"/>
            <a:ext cx="654399" cy="10238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252" y="620907"/>
            <a:ext cx="451971" cy="6082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53558" y="495973"/>
            <a:ext cx="11553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Trebuchet MS"/>
                <a:cs typeface="Trebuchet MS"/>
              </a:rPr>
              <a:t>(</a:t>
            </a:r>
            <a:r>
              <a:rPr lang="en-US" sz="3600" dirty="0" smtClean="0">
                <a:latin typeface="Trebuchet MS"/>
                <a:cs typeface="Trebuchet MS"/>
              </a:rPr>
              <a:t>    </a:t>
            </a:r>
            <a:r>
              <a:rPr lang="en-US" sz="4400" dirty="0" smtClean="0">
                <a:latin typeface="Trebuchet MS"/>
                <a:cs typeface="Trebuchet MS"/>
              </a:rPr>
              <a:t>)</a:t>
            </a:r>
            <a:endParaRPr lang="en-US" sz="4400" dirty="0">
              <a:latin typeface="Trebuchet MS"/>
              <a:cs typeface="Trebuchet M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299" y="620907"/>
            <a:ext cx="451971" cy="608221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9939794"/>
              </p:ext>
            </p:extLst>
          </p:nvPr>
        </p:nvGraphicFramePr>
        <p:xfrm>
          <a:off x="789642" y="659996"/>
          <a:ext cx="1662112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960" name="Equation" r:id="rId7" imgW="558800" imgH="203200" progId="Equation.3">
                  <p:embed/>
                </p:oleObj>
              </mc:Choice>
              <mc:Fallback>
                <p:oleObj name="Equation" r:id="rId7" imgW="558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9642" y="659996"/>
                        <a:ext cx="1662112" cy="604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1217708"/>
              </p:ext>
            </p:extLst>
          </p:nvPr>
        </p:nvGraphicFramePr>
        <p:xfrm>
          <a:off x="4096121" y="730214"/>
          <a:ext cx="441157" cy="441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961" name="Equation" r:id="rId9" imgW="127000" imgH="127000" progId="Equation.3">
                  <p:embed/>
                </p:oleObj>
              </mc:Choice>
              <mc:Fallback>
                <p:oleObj name="Equation" r:id="rId9" imgW="127000" imgH="127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96121" y="730214"/>
                        <a:ext cx="441157" cy="4411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5334" y="439088"/>
            <a:ext cx="654399" cy="102381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1293" y="620907"/>
            <a:ext cx="451971" cy="60822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009716" y="495392"/>
            <a:ext cx="11862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Trebuchet MS"/>
                <a:cs typeface="Trebuchet MS"/>
              </a:rPr>
              <a:t>(</a:t>
            </a:r>
            <a:r>
              <a:rPr lang="en-US" sz="3600" dirty="0" smtClean="0">
                <a:latin typeface="Trebuchet MS"/>
                <a:cs typeface="Trebuchet MS"/>
              </a:rPr>
              <a:t>    </a:t>
            </a:r>
            <a:r>
              <a:rPr lang="en-US" sz="4400" dirty="0" smtClean="0">
                <a:latin typeface="Trebuchet MS"/>
                <a:cs typeface="Trebuchet MS"/>
              </a:rPr>
              <a:t>)</a:t>
            </a:r>
            <a:endParaRPr lang="en-US" sz="4400" dirty="0">
              <a:latin typeface="Trebuchet MS"/>
              <a:cs typeface="Trebuchet MS"/>
            </a:endParaRP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8782447"/>
              </p:ext>
            </p:extLst>
          </p:nvPr>
        </p:nvGraphicFramePr>
        <p:xfrm>
          <a:off x="6190393" y="730214"/>
          <a:ext cx="441157" cy="441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962" name="Equation" r:id="rId12" imgW="127000" imgH="127000" progId="Equation.3">
                  <p:embed/>
                </p:oleObj>
              </mc:Choice>
              <mc:Fallback>
                <p:oleObj name="Equation" r:id="rId12" imgW="127000" imgH="127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90393" y="730214"/>
                        <a:ext cx="441157" cy="4411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26248" y="439669"/>
            <a:ext cx="654399" cy="10238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1751" y="620907"/>
            <a:ext cx="451971" cy="60822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080630" y="495973"/>
            <a:ext cx="11553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Trebuchet MS"/>
                <a:cs typeface="Trebuchet MS"/>
              </a:rPr>
              <a:t>(</a:t>
            </a:r>
            <a:r>
              <a:rPr lang="en-US" sz="3600" dirty="0" smtClean="0">
                <a:latin typeface="Trebuchet MS"/>
                <a:cs typeface="Trebuchet MS"/>
              </a:rPr>
              <a:t>    </a:t>
            </a:r>
            <a:r>
              <a:rPr lang="en-US" sz="4400" dirty="0" smtClean="0">
                <a:latin typeface="Trebuchet MS"/>
                <a:cs typeface="Trebuchet MS"/>
              </a:rPr>
              <a:t>)</a:t>
            </a:r>
            <a:endParaRPr lang="en-US" sz="4400" dirty="0">
              <a:latin typeface="Trebuchet MS"/>
              <a:cs typeface="Trebuchet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58632" y="582445"/>
            <a:ext cx="4860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…</a:t>
            </a:r>
            <a:endParaRPr lang="en-US" sz="3200" dirty="0">
              <a:latin typeface="Trebuchet MS"/>
              <a:cs typeface="Trebuchet MS"/>
            </a:endParaRP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815321"/>
              </p:ext>
            </p:extLst>
          </p:nvPr>
        </p:nvGraphicFramePr>
        <p:xfrm>
          <a:off x="789642" y="2010181"/>
          <a:ext cx="1662112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963" name="Equation" r:id="rId13" imgW="558800" imgH="203200" progId="Equation.3">
                  <p:embed/>
                </p:oleObj>
              </mc:Choice>
              <mc:Fallback>
                <p:oleObj name="Equation" r:id="rId13" imgW="558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89642" y="2010181"/>
                        <a:ext cx="1662112" cy="604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299" y="1982607"/>
            <a:ext cx="451971" cy="6082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92208" y="1829098"/>
            <a:ext cx="662462" cy="10122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52945" y="1829098"/>
            <a:ext cx="657164" cy="101224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26249" y="1821604"/>
            <a:ext cx="651864" cy="100694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2601" y="2002230"/>
            <a:ext cx="451971" cy="608221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949907" y="1877296"/>
            <a:ext cx="11708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Trebuchet MS"/>
                <a:cs typeface="Trebuchet MS"/>
              </a:rPr>
              <a:t>(</a:t>
            </a:r>
            <a:r>
              <a:rPr lang="en-US" sz="3700" dirty="0" smtClean="0">
                <a:latin typeface="Trebuchet MS"/>
                <a:cs typeface="Trebuchet MS"/>
              </a:rPr>
              <a:t>    </a:t>
            </a:r>
            <a:r>
              <a:rPr lang="en-US" sz="4400" dirty="0" smtClean="0">
                <a:latin typeface="Trebuchet MS"/>
                <a:cs typeface="Trebuchet MS"/>
              </a:rPr>
              <a:t>)</a:t>
            </a:r>
            <a:endParaRPr lang="en-US" sz="4400" dirty="0">
              <a:latin typeface="Trebuchet MS"/>
              <a:cs typeface="Trebuchet M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1293" y="2002230"/>
            <a:ext cx="451971" cy="608221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008599" y="1877296"/>
            <a:ext cx="11862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Trebuchet MS"/>
                <a:cs typeface="Trebuchet MS"/>
              </a:rPr>
              <a:t>( </a:t>
            </a:r>
            <a:r>
              <a:rPr lang="en-US" sz="3500" dirty="0" smtClean="0">
                <a:latin typeface="Trebuchet MS"/>
                <a:cs typeface="Trebuchet MS"/>
              </a:rPr>
              <a:t>   </a:t>
            </a:r>
            <a:r>
              <a:rPr lang="en-US" sz="4400" dirty="0" smtClean="0">
                <a:latin typeface="Trebuchet MS"/>
                <a:cs typeface="Trebuchet MS"/>
              </a:rPr>
              <a:t>)</a:t>
            </a:r>
            <a:endParaRPr lang="en-US" sz="4400" dirty="0">
              <a:latin typeface="Trebuchet MS"/>
              <a:cs typeface="Trebuchet MS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1751" y="2040635"/>
            <a:ext cx="451971" cy="608221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089057" y="1915701"/>
            <a:ext cx="11553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Trebuchet MS"/>
                <a:cs typeface="Trebuchet MS"/>
              </a:rPr>
              <a:t>(</a:t>
            </a:r>
            <a:r>
              <a:rPr lang="en-US" sz="3600" dirty="0" smtClean="0">
                <a:latin typeface="Trebuchet MS"/>
                <a:cs typeface="Trebuchet MS"/>
              </a:rPr>
              <a:t>    </a:t>
            </a:r>
            <a:r>
              <a:rPr lang="en-US" sz="4400" dirty="0" smtClean="0">
                <a:latin typeface="Trebuchet MS"/>
                <a:cs typeface="Trebuchet MS"/>
              </a:rPr>
              <a:t>)</a:t>
            </a:r>
            <a:endParaRPr lang="en-US" sz="4400" dirty="0">
              <a:latin typeface="Trebuchet MS"/>
              <a:cs typeface="Trebuchet MS"/>
            </a:endParaRPr>
          </a:p>
        </p:txBody>
      </p: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423881"/>
              </p:ext>
            </p:extLst>
          </p:nvPr>
        </p:nvGraphicFramePr>
        <p:xfrm>
          <a:off x="6203406" y="2146203"/>
          <a:ext cx="441157" cy="441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964" name="Equation" r:id="rId18" imgW="127000" imgH="127000" progId="Equation.3">
                  <p:embed/>
                </p:oleObj>
              </mc:Choice>
              <mc:Fallback>
                <p:oleObj name="Equation" r:id="rId18" imgW="127000" imgH="127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03406" y="2146203"/>
                        <a:ext cx="441157" cy="4411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9163984"/>
              </p:ext>
            </p:extLst>
          </p:nvPr>
        </p:nvGraphicFramePr>
        <p:xfrm>
          <a:off x="4096121" y="2146203"/>
          <a:ext cx="441157" cy="441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965" name="Equation" r:id="rId19" imgW="127000" imgH="127000" progId="Equation.3">
                  <p:embed/>
                </p:oleObj>
              </mc:Choice>
              <mc:Fallback>
                <p:oleObj name="Equation" r:id="rId19" imgW="127000" imgH="127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96121" y="2146203"/>
                        <a:ext cx="441157" cy="4411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Box 53"/>
          <p:cNvSpPr txBox="1"/>
          <p:nvPr/>
        </p:nvSpPr>
        <p:spPr>
          <a:xfrm>
            <a:off x="8258632" y="2004096"/>
            <a:ext cx="4860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…</a:t>
            </a:r>
            <a:endParaRPr lang="en-US" sz="32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56977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  <p:bldP spid="42" grpId="0"/>
      <p:bldP spid="45" grpId="0"/>
      <p:bldP spid="6" grpId="0"/>
      <p:bldP spid="30" grpId="0"/>
      <p:bldP spid="36" grpId="0"/>
      <p:bldP spid="11" grpId="0"/>
      <p:bldP spid="47" grpId="0"/>
      <p:bldP spid="49" grpId="0"/>
      <p:bldP spid="51" grpId="0"/>
      <p:bldP spid="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615" y="20644"/>
            <a:ext cx="8538308" cy="1307974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Trebuchet MS"/>
                <a:cs typeface="Trebuchet MS"/>
              </a:rPr>
              <a:t>Learning Submodular Coverage Models</a:t>
            </a:r>
            <a:endParaRPr lang="en-US" sz="3800" dirty="0">
              <a:latin typeface="Trebuchet MS"/>
              <a:cs typeface="Trebuchet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6204"/>
            <a:ext cx="8229600" cy="5107136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Submodular functions well-studied </a:t>
            </a:r>
          </a:p>
          <a:p>
            <a:pPr lvl="1"/>
            <a:r>
              <a:rPr lang="en-US" sz="1800" dirty="0" smtClean="0">
                <a:cs typeface="Calibri"/>
              </a:rPr>
              <a:t>[</a:t>
            </a:r>
            <a:r>
              <a:rPr lang="en-US" sz="1800" dirty="0" err="1" smtClean="0">
                <a:cs typeface="Calibri"/>
              </a:rPr>
              <a:t>Nemhauser</a:t>
            </a:r>
            <a:r>
              <a:rPr lang="en-US" sz="1800" dirty="0" smtClean="0">
                <a:cs typeface="Calibri"/>
              </a:rPr>
              <a:t> et al., 1978; </a:t>
            </a:r>
            <a:r>
              <a:rPr lang="en-US" sz="1800" dirty="0" err="1" smtClean="0">
                <a:cs typeface="Calibri"/>
              </a:rPr>
              <a:t>Hochbaum</a:t>
            </a:r>
            <a:r>
              <a:rPr lang="en-US" sz="1800" dirty="0" smtClean="0">
                <a:cs typeface="Calibri"/>
              </a:rPr>
              <a:t>, 1996; </a:t>
            </a:r>
            <a:r>
              <a:rPr lang="en-US" sz="1800" dirty="0" err="1" smtClean="0">
                <a:cs typeface="Calibri"/>
              </a:rPr>
              <a:t>Khuller</a:t>
            </a:r>
            <a:r>
              <a:rPr lang="en-US" sz="1800" dirty="0" smtClean="0">
                <a:cs typeface="Calibri"/>
              </a:rPr>
              <a:t> et al., 1997]</a:t>
            </a:r>
          </a:p>
          <a:p>
            <a:pPr marL="0" indent="0">
              <a:buNone/>
            </a:pPr>
            <a:endParaRPr lang="en-US" sz="1500" dirty="0" smtClean="0"/>
          </a:p>
          <a:p>
            <a:r>
              <a:rPr lang="en-US" dirty="0" smtClean="0">
                <a:latin typeface="Trebuchet MS"/>
                <a:cs typeface="Trebuchet MS"/>
              </a:rPr>
              <a:t>Submodular recommender systems</a:t>
            </a:r>
          </a:p>
          <a:p>
            <a:pPr lvl="1"/>
            <a:r>
              <a:rPr lang="en-US" sz="2400" dirty="0">
                <a:latin typeface="Trebuchet MS"/>
                <a:cs typeface="Trebuchet MS"/>
              </a:rPr>
              <a:t>Parameterized submodular </a:t>
            </a:r>
            <a:r>
              <a:rPr lang="en-US" sz="2400" dirty="0" smtClean="0">
                <a:latin typeface="Trebuchet MS"/>
                <a:cs typeface="Trebuchet MS"/>
              </a:rPr>
              <a:t>functions</a:t>
            </a:r>
          </a:p>
          <a:p>
            <a:pPr lvl="1"/>
            <a:r>
              <a:rPr lang="en-US" sz="1800" dirty="0" smtClean="0">
                <a:cs typeface="Calibri"/>
              </a:rPr>
              <a:t>[</a:t>
            </a:r>
            <a:r>
              <a:rPr lang="en-US" sz="1800" dirty="0" err="1" smtClean="0">
                <a:cs typeface="Calibri"/>
              </a:rPr>
              <a:t>Leskovec</a:t>
            </a:r>
            <a:r>
              <a:rPr lang="en-US" sz="1800" dirty="0" smtClean="0">
                <a:cs typeface="Calibri"/>
              </a:rPr>
              <a:t> et al., 2007; </a:t>
            </a:r>
            <a:r>
              <a:rPr lang="en-US" sz="1800" dirty="0" err="1" smtClean="0">
                <a:cs typeface="Calibri"/>
              </a:rPr>
              <a:t>Swaminathan</a:t>
            </a:r>
            <a:r>
              <a:rPr lang="en-US" sz="1800" dirty="0" smtClean="0">
                <a:cs typeface="Calibri"/>
              </a:rPr>
              <a:t> et al., 2009; El-</a:t>
            </a:r>
            <a:r>
              <a:rPr lang="en-US" sz="1800" dirty="0" err="1" smtClean="0">
                <a:cs typeface="Calibri"/>
              </a:rPr>
              <a:t>Arini</a:t>
            </a:r>
            <a:r>
              <a:rPr lang="en-US" sz="1800" dirty="0" smtClean="0">
                <a:cs typeface="Calibri"/>
              </a:rPr>
              <a:t> et al., 2009]</a:t>
            </a:r>
          </a:p>
          <a:p>
            <a:pPr lvl="1"/>
            <a:endParaRPr lang="en-US" sz="1500" dirty="0">
              <a:cs typeface="Calibri"/>
            </a:endParaRPr>
          </a:p>
          <a:p>
            <a:r>
              <a:rPr lang="en-US" dirty="0" smtClean="0">
                <a:solidFill>
                  <a:srgbClr val="800000"/>
                </a:solidFill>
                <a:latin typeface="Trebuchet MS"/>
                <a:cs typeface="Trebuchet MS"/>
              </a:rPr>
              <a:t>Learning </a:t>
            </a:r>
            <a:r>
              <a:rPr lang="en-US" dirty="0">
                <a:solidFill>
                  <a:srgbClr val="800000"/>
                </a:solidFill>
                <a:latin typeface="Trebuchet MS"/>
                <a:cs typeface="Trebuchet MS"/>
              </a:rPr>
              <a:t>s</a:t>
            </a:r>
            <a:r>
              <a:rPr lang="en-US" dirty="0" smtClean="0">
                <a:solidFill>
                  <a:srgbClr val="800000"/>
                </a:solidFill>
                <a:latin typeface="Trebuchet MS"/>
                <a:cs typeface="Trebuchet MS"/>
              </a:rPr>
              <a:t>ubmodular functions:</a:t>
            </a:r>
          </a:p>
          <a:p>
            <a:pPr lvl="1"/>
            <a:r>
              <a:rPr lang="en-US" sz="2000" dirty="0">
                <a:cs typeface="Calibri"/>
              </a:rPr>
              <a:t>[</a:t>
            </a:r>
            <a:r>
              <a:rPr lang="en-US" sz="2000" b="1" dirty="0">
                <a:cs typeface="Calibri"/>
              </a:rPr>
              <a:t>Yue</a:t>
            </a:r>
            <a:r>
              <a:rPr lang="en-US" sz="2000" dirty="0">
                <a:cs typeface="Calibri"/>
              </a:rPr>
              <a:t> &amp; </a:t>
            </a:r>
            <a:r>
              <a:rPr lang="en-US" sz="2000" dirty="0" err="1">
                <a:cs typeface="Calibri"/>
              </a:rPr>
              <a:t>Joachims</a:t>
            </a:r>
            <a:r>
              <a:rPr lang="en-US" sz="2000" dirty="0">
                <a:cs typeface="Calibri"/>
              </a:rPr>
              <a:t>, ICML 2008</a:t>
            </a:r>
            <a:r>
              <a:rPr lang="en-US" sz="2000" dirty="0" smtClean="0">
                <a:cs typeface="Calibri"/>
              </a:rPr>
              <a:t>] </a:t>
            </a:r>
          </a:p>
          <a:p>
            <a:pPr lvl="1"/>
            <a:r>
              <a:rPr lang="en-US" sz="2000" dirty="0" smtClean="0">
                <a:cs typeface="Calibri"/>
              </a:rPr>
              <a:t>[</a:t>
            </a:r>
            <a:r>
              <a:rPr lang="en-US" sz="2000" b="1" dirty="0">
                <a:cs typeface="Calibri"/>
              </a:rPr>
              <a:t>Yue</a:t>
            </a:r>
            <a:r>
              <a:rPr lang="en-US" sz="2000" dirty="0">
                <a:cs typeface="Calibri"/>
              </a:rPr>
              <a:t> &amp; Guestrin, NIPS 2011]</a:t>
            </a:r>
          </a:p>
          <a:p>
            <a:pPr marL="0" indent="0">
              <a:buNone/>
            </a:pPr>
            <a:endParaRPr lang="en-US" dirty="0" smtClean="0">
              <a:latin typeface="Trebuchet MS"/>
              <a:cs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8150" y="5778102"/>
            <a:ext cx="4240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Interactively from user feedback</a:t>
            </a:r>
            <a:endParaRPr lang="en-US" sz="2400" dirty="0">
              <a:solidFill>
                <a:srgbClr val="8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813537" y="5531556"/>
            <a:ext cx="0" cy="30516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966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7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rebuchet MS"/>
                <a:cs typeface="Trebuchet MS"/>
              </a:rPr>
              <a:t>Local Linearity</a:t>
            </a:r>
            <a:endParaRPr lang="en-US" dirty="0">
              <a:latin typeface="Trebuchet MS"/>
              <a:cs typeface="Trebuchet MS"/>
            </a:endParaRPr>
          </a:p>
        </p:txBody>
      </p:sp>
      <p:graphicFrame>
        <p:nvGraphicFramePr>
          <p:cNvPr id="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2410884"/>
              </p:ext>
            </p:extLst>
          </p:nvPr>
        </p:nvGraphicFramePr>
        <p:xfrm>
          <a:off x="1555750" y="3612112"/>
          <a:ext cx="4935538" cy="253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609" name="Equation" r:id="rId3" imgW="1981200" imgH="1003300" progId="Equation.3">
                  <p:embed/>
                </p:oleObj>
              </mc:Choice>
              <mc:Fallback>
                <p:oleObj name="Equation" r:id="rId3" imgW="1981200" imgH="1003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0" y="3612112"/>
                        <a:ext cx="4935538" cy="2530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5275694"/>
              </p:ext>
            </p:extLst>
          </p:nvPr>
        </p:nvGraphicFramePr>
        <p:xfrm>
          <a:off x="1603655" y="1991551"/>
          <a:ext cx="5807169" cy="601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610" name="Equation" r:id="rId5" imgW="2235016" imgH="228738" progId="Equation.3">
                  <p:embed/>
                </p:oleObj>
              </mc:Choice>
              <mc:Fallback>
                <p:oleObj name="Equation" r:id="rId5" imgW="2235016" imgH="22873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3655" y="1991551"/>
                        <a:ext cx="5807169" cy="6010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889750" y="4395077"/>
            <a:ext cx="21209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rebuchet MS"/>
                <a:cs typeface="Trebuchet MS"/>
              </a:rPr>
              <a:t>Incremental</a:t>
            </a:r>
          </a:p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rebuchet MS"/>
                <a:cs typeface="Trebuchet MS"/>
              </a:rPr>
              <a:t>Coverage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6604000" y="3612112"/>
            <a:ext cx="269875" cy="2530475"/>
          </a:xfrm>
          <a:prstGeom prst="rightBrac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rebuchet MS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6992" y="1857871"/>
            <a:ext cx="902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rebuchet MS"/>
                <a:cs typeface="Trebuchet MS"/>
              </a:rPr>
              <a:t>Utility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1730" y="3012762"/>
            <a:ext cx="2068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rebuchet MS"/>
                <a:cs typeface="Trebuchet MS"/>
              </a:rPr>
              <a:t>Previous articles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7973" y="1033389"/>
            <a:ext cx="1888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rebuchet MS"/>
                <a:cs typeface="Trebuchet MS"/>
              </a:rPr>
              <a:t>Current article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69486" y="1457761"/>
            <a:ext cx="2316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rebuchet MS"/>
                <a:cs typeface="Trebuchet MS"/>
              </a:rPr>
              <a:t>User’s preferences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cxnSp>
        <p:nvCxnSpPr>
          <p:cNvPr id="13" name="Straight Arrow Connector 12"/>
          <p:cNvCxnSpPr>
            <a:stCxn id="3" idx="3"/>
            <a:endCxn id="12" idx="1"/>
          </p:cNvCxnSpPr>
          <p:nvPr/>
        </p:nvCxnSpPr>
        <p:spPr>
          <a:xfrm>
            <a:off x="1279803" y="2057926"/>
            <a:ext cx="323852" cy="2341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791368" y="1390902"/>
            <a:ext cx="1069474" cy="7480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1"/>
          </p:cNvCxnSpPr>
          <p:nvPr/>
        </p:nvCxnSpPr>
        <p:spPr>
          <a:xfrm flipH="1">
            <a:off x="3328738" y="1657816"/>
            <a:ext cx="340748" cy="4811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791368" y="2512419"/>
            <a:ext cx="481264" cy="5748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ight Brace 15"/>
          <p:cNvSpPr/>
          <p:nvPr/>
        </p:nvSpPr>
        <p:spPr>
          <a:xfrm rot="5400000">
            <a:off x="6378589" y="1884757"/>
            <a:ext cx="324363" cy="1686633"/>
          </a:xfrm>
          <a:prstGeom prst="rightBrace">
            <a:avLst/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rebuchet MS"/>
              <a:cs typeface="Trebuchet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48140" y="2876546"/>
            <a:ext cx="2166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rebuchet MS"/>
                <a:cs typeface="Trebuchet MS"/>
              </a:rPr>
              <a:t>Incremental Gain</a:t>
            </a:r>
          </a:p>
        </p:txBody>
      </p:sp>
    </p:spTree>
    <p:extLst>
      <p:ext uri="{BB962C8B-B14F-4D97-AF65-F5344CB8AC3E}">
        <p14:creationId xmlns:p14="http://schemas.microsoft.com/office/powerpoint/2010/main" val="1224833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3" grpId="0"/>
      <p:bldP spid="4" grpId="0"/>
      <p:bldP spid="9" grpId="0"/>
      <p:bldP spid="10" grpId="0"/>
      <p:bldP spid="16" grpId="0" animBg="1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4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User Model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7978" y="1837575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      Politics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916" y="1901072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921630" y="3415225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        Economy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94" y="3492051"/>
            <a:ext cx="609903" cy="6099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7978" y="2626029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        Celebrity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24837" r="19969"/>
          <a:stretch>
            <a:fillRect/>
          </a:stretch>
        </p:blipFill>
        <p:spPr bwMode="auto">
          <a:xfrm>
            <a:off x="978225" y="271008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ight Brace 13"/>
          <p:cNvSpPr/>
          <p:nvPr/>
        </p:nvSpPr>
        <p:spPr>
          <a:xfrm>
            <a:off x="2586639" y="1908101"/>
            <a:ext cx="240631" cy="60990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rebuchet MS"/>
                <a:cs typeface="Trebuchet MS"/>
              </a:rPr>
              <a:t> 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65398" y="1930636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rebuchet MS"/>
                <a:cs typeface="Trebuchet MS"/>
              </a:rPr>
              <a:t>a</a:t>
            </a:r>
          </a:p>
        </p:txBody>
      </p:sp>
      <p:sp>
        <p:nvSpPr>
          <p:cNvPr id="18" name="Oval 17"/>
          <p:cNvSpPr/>
          <p:nvPr/>
        </p:nvSpPr>
        <p:spPr>
          <a:xfrm>
            <a:off x="701622" y="5400702"/>
            <a:ext cx="693747" cy="693747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rebuchet MS"/>
              <a:cs typeface="Trebuchet MS"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9900" y="3555551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5278" y="5580021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3461" y="5579816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9900" y="2009713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0713" y="2777028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ight Brace 25"/>
          <p:cNvSpPr/>
          <p:nvPr/>
        </p:nvSpPr>
        <p:spPr>
          <a:xfrm>
            <a:off x="2586639" y="2717351"/>
            <a:ext cx="240631" cy="60990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rebuchet MS"/>
                <a:cs typeface="Trebuchet MS"/>
              </a:rPr>
              <a:t> 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65398" y="2739886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rebuchet MS"/>
                <a:cs typeface="Trebuchet MS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62814" y="1980177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rebuchet MS"/>
                <a:cs typeface="Trebuchet MS"/>
              </a:rPr>
              <a:t>A</a:t>
            </a:r>
            <a:endParaRPr lang="en-US" sz="2400" dirty="0">
              <a:latin typeface="Trebuchet MS"/>
              <a:cs typeface="Trebuchet MS"/>
            </a:endParaRPr>
          </a:p>
        </p:txBody>
      </p:sp>
      <p:sp>
        <p:nvSpPr>
          <p:cNvPr id="29" name="Right Brace 28"/>
          <p:cNvSpPr/>
          <p:nvPr/>
        </p:nvSpPr>
        <p:spPr>
          <a:xfrm>
            <a:off x="2586639" y="1924891"/>
            <a:ext cx="240631" cy="140227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rebuchet MS"/>
                <a:cs typeface="Trebuchet MS"/>
              </a:rPr>
              <a:t> 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62814" y="2373877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rebuchet MS"/>
                <a:cs typeface="Trebuchet MS"/>
              </a:rPr>
              <a:t>A</a:t>
            </a:r>
            <a:endParaRPr lang="en-US" sz="2400" dirty="0">
              <a:latin typeface="Trebuchet MS"/>
              <a:cs typeface="Trebuchet MS"/>
            </a:endParaRPr>
          </a:p>
        </p:txBody>
      </p:sp>
      <p:sp>
        <p:nvSpPr>
          <p:cNvPr id="31" name="Right Brace 30"/>
          <p:cNvSpPr/>
          <p:nvPr/>
        </p:nvSpPr>
        <p:spPr>
          <a:xfrm>
            <a:off x="2586639" y="3492051"/>
            <a:ext cx="240631" cy="60990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rebuchet MS"/>
                <a:cs typeface="Trebuchet MS"/>
              </a:rPr>
              <a:t> 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65398" y="3514586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rebuchet MS"/>
                <a:cs typeface="Trebuchet MS"/>
              </a:rPr>
              <a:t>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468544" y="1592623"/>
            <a:ext cx="4826962" cy="3185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User scans articles in order</a:t>
            </a:r>
          </a:p>
          <a:p>
            <a:pPr marL="342900" indent="-342900">
              <a:buFont typeface="Arial"/>
              <a:buChar char="•"/>
            </a:pPr>
            <a:endParaRPr lang="en-US" sz="500" dirty="0" smtClean="0">
              <a:latin typeface="Trebuchet MS"/>
              <a:cs typeface="Trebuchet MS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Generates feedback y</a:t>
            </a:r>
          </a:p>
          <a:p>
            <a:endParaRPr lang="en-US" sz="500" dirty="0" smtClean="0">
              <a:latin typeface="Trebuchet MS"/>
              <a:cs typeface="Trebuchet MS"/>
            </a:endParaRPr>
          </a:p>
          <a:p>
            <a:pPr marL="342900" indent="-342900">
              <a:buFont typeface="Arial"/>
              <a:buChar char="•"/>
            </a:pPr>
            <a:endParaRPr lang="en-US" sz="1000" dirty="0" smtClean="0">
              <a:latin typeface="Trebuchet MS"/>
              <a:cs typeface="Trebuchet MS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Obeys: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Trebuchet MS"/>
              <a:cs typeface="Trebuchet MS"/>
            </a:endParaRPr>
          </a:p>
          <a:p>
            <a:pPr marL="342900" indent="-342900">
              <a:buFont typeface="Arial"/>
              <a:buChar char="•"/>
            </a:pPr>
            <a:endParaRPr lang="en-US" sz="2800" dirty="0" smtClean="0">
              <a:latin typeface="Trebuchet MS"/>
              <a:cs typeface="Trebuchet MS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Independent of other feedback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>
              <a:latin typeface="Trebuchet MS"/>
              <a:cs typeface="Trebuchet MS"/>
            </a:endParaRPr>
          </a:p>
          <a:p>
            <a:pPr marL="342900" indent="-342900">
              <a:buFont typeface="Arial"/>
              <a:buChar char="•"/>
            </a:pPr>
            <a:endParaRPr lang="en-US" sz="500" dirty="0" smtClean="0">
              <a:latin typeface="Trebuchet MS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8238" y="4744600"/>
            <a:ext cx="7082118" cy="595035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cs typeface="Trebuchet MS"/>
              </a:rPr>
              <a:t>“Conditional Submodular Independence”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13901" y="6351089"/>
            <a:ext cx="280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 &amp; Guestrin, NIPS 2011]</a:t>
            </a:r>
            <a:endParaRPr lang="en-US" dirty="0">
              <a:latin typeface="Calibri"/>
              <a:cs typeface="Calibri"/>
            </a:endParaRPr>
          </a:p>
        </p:txBody>
      </p:sp>
      <p:graphicFrame>
        <p:nvGraphicFramePr>
          <p:cNvPr id="3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5724707"/>
              </p:ext>
            </p:extLst>
          </p:nvPr>
        </p:nvGraphicFramePr>
        <p:xfrm>
          <a:off x="4212209" y="3004801"/>
          <a:ext cx="4120883" cy="800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8" name="Equation" r:id="rId8" imgW="1651000" imgH="317500" progId="Equation.3">
                  <p:embed/>
                </p:oleObj>
              </mc:Choice>
              <mc:Fallback>
                <p:oleObj name="Equation" r:id="rId8" imgW="16510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2209" y="3004801"/>
                        <a:ext cx="4120883" cy="8006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0145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repeatCount="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</p:cBhvr>
                                      <p:by x="10000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autoRev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repeatCount="4000" autoRev="1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50" fill="hold"/>
                                        <p:tgtEl>
                                          <p:spTgt spid="18"/>
                                        </p:tgtEl>
                                      </p:cBhvr>
                                      <p:by x="10000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autoRev="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4000" autoRev="1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18"/>
                                        </p:tgtEl>
                                      </p:cBhvr>
                                      <p:by x="10000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8" grpId="0" animBg="1"/>
      <p:bldP spid="18" grpId="1" animBg="1"/>
      <p:bldP spid="18" grpId="2" animBg="1"/>
      <p:bldP spid="18" grpId="3" animBg="1"/>
      <p:bldP spid="18" grpId="4" animBg="1"/>
      <p:bldP spid="18" grpId="5" animBg="1"/>
      <p:bldP spid="26" grpId="0" animBg="1"/>
      <p:bldP spid="26" grpId="1" animBg="1"/>
      <p:bldP spid="27" grpId="0"/>
      <p:bldP spid="27" grpId="1"/>
      <p:bldP spid="28" grpId="0"/>
      <p:bldP spid="28" grpId="1"/>
      <p:bldP spid="29" grpId="0" animBg="1"/>
      <p:bldP spid="30" grpId="0"/>
      <p:bldP spid="31" grpId="0" animBg="1"/>
      <p:bldP spid="32" grpId="0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065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rebuchet MS"/>
                <a:cs typeface="Trebuchet MS"/>
              </a:rPr>
              <a:t>Estimating User Preferences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3901" y="6351089"/>
            <a:ext cx="280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 &amp; Guestrin, NIPS 2011]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86140" y="2083988"/>
            <a:ext cx="532423" cy="27758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w</a:t>
            </a:r>
            <a:endParaRPr lang="en-US" sz="2800" baseline="30000" dirty="0">
              <a:solidFill>
                <a:schemeClr val="tx2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16435" y="2083988"/>
            <a:ext cx="3839030" cy="277585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Δ</a:t>
            </a:r>
            <a:endParaRPr lang="en-US" sz="3600" b="1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69763" y="2083988"/>
            <a:ext cx="680358" cy="40095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cs typeface="Trebuchet MS"/>
              </a:rPr>
              <a:t>Y</a:t>
            </a:r>
            <a:endParaRPr lang="en-US" sz="2800" b="1" baseline="30000" dirty="0">
              <a:solidFill>
                <a:schemeClr val="accent2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25481" y="2897921"/>
            <a:ext cx="6355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Trebuchet MS"/>
                <a:cs typeface="Trebuchet MS"/>
              </a:rPr>
              <a:t>=</a:t>
            </a:r>
            <a:endParaRPr lang="en-US" sz="6000" b="1" dirty="0">
              <a:latin typeface="Trebuchet MS"/>
              <a:cs typeface="Trebuchet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35809" y="1353152"/>
            <a:ext cx="1275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rebuchet MS"/>
                <a:cs typeface="Trebuchet MS"/>
              </a:rPr>
              <a:t>Observed</a:t>
            </a:r>
          </a:p>
          <a:p>
            <a:r>
              <a:rPr lang="en-US" sz="2000" dirty="0" smtClean="0">
                <a:latin typeface="Trebuchet MS"/>
                <a:cs typeface="Trebuchet MS"/>
              </a:rPr>
              <a:t>Feedback</a:t>
            </a:r>
            <a:endParaRPr lang="en-US" sz="2000" dirty="0">
              <a:latin typeface="Trebuchet MS"/>
              <a:cs typeface="Trebuchet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09911" y="1353152"/>
            <a:ext cx="36494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rebuchet MS"/>
                <a:cs typeface="Trebuchet MS"/>
              </a:rPr>
              <a:t>Submodular Coverage</a:t>
            </a:r>
          </a:p>
          <a:p>
            <a:r>
              <a:rPr lang="en-US" sz="2000" dirty="0" smtClean="0">
                <a:latin typeface="Trebuchet MS"/>
                <a:cs typeface="Trebuchet MS"/>
              </a:rPr>
              <a:t>Features of Recommendations</a:t>
            </a:r>
            <a:endParaRPr lang="en-US" sz="2000" dirty="0">
              <a:latin typeface="Trebuchet MS"/>
              <a:cs typeface="Trebuchet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17414" y="1505552"/>
            <a:ext cx="694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rebuchet MS"/>
                <a:cs typeface="Trebuchet MS"/>
              </a:rPr>
              <a:t>User</a:t>
            </a:r>
            <a:endParaRPr lang="en-US" sz="2000" dirty="0">
              <a:latin typeface="Trebuchet MS"/>
              <a:cs typeface="Trebuchet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16435" y="5446198"/>
            <a:ext cx="5399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rebuchet MS"/>
                <a:cs typeface="Trebuchet MS"/>
              </a:rPr>
              <a:t>Linear regression to estimate w!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7472949" y="4973056"/>
            <a:ext cx="0" cy="473142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070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454" y="5077821"/>
            <a:ext cx="2513223" cy="15541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3" y="461826"/>
            <a:ext cx="1932742" cy="1445692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311713"/>
            <a:ext cx="12700" cy="12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311713"/>
            <a:ext cx="12700" cy="12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311713"/>
            <a:ext cx="12700" cy="12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311713"/>
            <a:ext cx="12700" cy="1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311713"/>
            <a:ext cx="12700" cy="12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287" y="205794"/>
            <a:ext cx="3823684" cy="186857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300" y="3311713"/>
            <a:ext cx="12700" cy="127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7482" y="377160"/>
            <a:ext cx="2160131" cy="162009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706" y="2676462"/>
            <a:ext cx="3496628" cy="164341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3801" y="2504327"/>
            <a:ext cx="2127624" cy="208549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84689" y="2676463"/>
            <a:ext cx="2182252" cy="156125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449846" y="5161424"/>
            <a:ext cx="3118349" cy="80021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600" b="1" dirty="0" smtClean="0">
                <a:latin typeface="Trebuchet MS"/>
                <a:cs typeface="Trebuchet MS"/>
              </a:rPr>
              <a:t>“Big Data”</a:t>
            </a:r>
            <a:endParaRPr lang="en-US" sz="4600" b="1" dirty="0">
              <a:latin typeface="Trebuchet MS"/>
              <a:cs typeface="Trebuchet M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28679" y="4583285"/>
            <a:ext cx="2624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450K recipes on </a:t>
            </a:r>
            <a:r>
              <a:rPr lang="en-US" dirty="0" err="1" smtClean="0"/>
              <a:t>food.com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518259" y="4210807"/>
            <a:ext cx="2499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Thousands of attractions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531348" y="1976022"/>
            <a:ext cx="253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815K papers on </a:t>
            </a:r>
            <a:r>
              <a:rPr lang="en-US" dirty="0" err="1" smtClean="0"/>
              <a:t>arXiv.org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86121" y="1899367"/>
            <a:ext cx="2006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10K</a:t>
            </a:r>
            <a:r>
              <a:rPr lang="en-US" baseline="30000" dirty="0" smtClean="0"/>
              <a:t> </a:t>
            </a:r>
            <a:r>
              <a:rPr lang="en-US" dirty="0" smtClean="0"/>
              <a:t>articles per day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635254" y="2071434"/>
            <a:ext cx="3671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58K movies on Amazon Instant Video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80877" y="4301082"/>
            <a:ext cx="406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36K </a:t>
            </a:r>
            <a:r>
              <a:rPr lang="en-US" dirty="0" err="1"/>
              <a:t>M</a:t>
            </a:r>
            <a:r>
              <a:rPr lang="en-US" dirty="0" err="1" smtClean="0"/>
              <a:t>icroArray</a:t>
            </a:r>
            <a:r>
              <a:rPr lang="en-US" dirty="0" smtClean="0"/>
              <a:t> experiments on </a:t>
            </a:r>
            <a:r>
              <a:rPr lang="en-US" dirty="0" err="1" smtClean="0"/>
              <a:t>PUMAdb</a:t>
            </a: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96475" y="5230010"/>
            <a:ext cx="331971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  <a:latin typeface="Trebuchet MS"/>
                <a:cs typeface="Trebuchet MS"/>
              </a:rPr>
              <a:t>Ratings</a:t>
            </a:r>
          </a:p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Reviews</a:t>
            </a:r>
          </a:p>
          <a:p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cs typeface="Trebuchet MS"/>
              </a:rPr>
              <a:t>Ratings of Reviews</a:t>
            </a:r>
          </a:p>
        </p:txBody>
      </p:sp>
    </p:spTree>
    <p:extLst>
      <p:ext uri="{BB962C8B-B14F-4D97-AF65-F5344CB8AC3E}">
        <p14:creationId xmlns:p14="http://schemas.microsoft.com/office/powerpoint/2010/main" val="3698244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Balancing Exploration </a:t>
            </a:r>
            <a:r>
              <a:rPr lang="en-US" dirty="0" err="1" smtClean="0"/>
              <a:t>vs</a:t>
            </a:r>
            <a:r>
              <a:rPr lang="en-US" dirty="0" smtClean="0"/>
              <a:t> Exploitation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For each slot: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800" dirty="0" smtClean="0"/>
              <a:t>Example below: </a:t>
            </a:r>
            <a:r>
              <a:rPr lang="en-US" sz="2400" b="1" dirty="0"/>
              <a:t>s</a:t>
            </a:r>
            <a:r>
              <a:rPr lang="en-US" sz="2400" b="1" dirty="0" smtClean="0"/>
              <a:t>elect article on economy</a:t>
            </a:r>
          </a:p>
          <a:p>
            <a:pPr lvl="1"/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57200" y="4037998"/>
            <a:ext cx="8229600" cy="22467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32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3600" dirty="0"/>
          </a:p>
          <a:p>
            <a:endParaRPr lang="en-US" sz="36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84384" y="4224182"/>
            <a:ext cx="3262732" cy="461665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Estimated Gain by Topic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73113" y="4263214"/>
            <a:ext cx="3214792" cy="461665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Uncertainty of Estimate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2393" y="5589026"/>
            <a:ext cx="354635" cy="47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24837" r="19969"/>
          <a:stretch>
            <a:fillRect/>
          </a:stretch>
        </p:blipFill>
        <p:spPr bwMode="auto">
          <a:xfrm>
            <a:off x="5940099" y="5222802"/>
            <a:ext cx="634758" cy="862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6626614" y="5370162"/>
            <a:ext cx="481950" cy="72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83" y="5187296"/>
            <a:ext cx="797508" cy="92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780" y="5214702"/>
            <a:ext cx="908268" cy="9082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384" y="5038502"/>
            <a:ext cx="782759" cy="1057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24837" r="19969"/>
          <a:stretch>
            <a:fillRect/>
          </a:stretch>
        </p:blipFill>
        <p:spPr bwMode="auto">
          <a:xfrm>
            <a:off x="1526907" y="5464364"/>
            <a:ext cx="463337" cy="62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2070123" y="5156991"/>
            <a:ext cx="641470" cy="96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13" y="5618319"/>
            <a:ext cx="433426" cy="50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028" y="5120697"/>
            <a:ext cx="975585" cy="97558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293356" y="4283946"/>
            <a:ext cx="91884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/>
              <a:t>+</a:t>
            </a:r>
            <a:endParaRPr lang="en-US" sz="11500" b="1" dirty="0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1578711"/>
              </p:ext>
            </p:extLst>
          </p:nvPr>
        </p:nvGraphicFramePr>
        <p:xfrm>
          <a:off x="3243588" y="1585259"/>
          <a:ext cx="4259049" cy="794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81" name="Equation" r:id="rId9" imgW="1701800" imgH="317500" progId="Equation.3">
                  <p:embed/>
                </p:oleObj>
              </mc:Choice>
              <mc:Fallback>
                <p:oleObj name="Equation" r:id="rId9" imgW="17018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43588" y="1585259"/>
                        <a:ext cx="4259049" cy="7945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6299199" y="2618731"/>
            <a:ext cx="1600200" cy="420869"/>
          </a:xfrm>
          <a:prstGeom prst="rect">
            <a:avLst/>
          </a:prstGeom>
          <a:solidFill>
            <a:schemeClr val="bg1"/>
          </a:solidFill>
          <a:ln w="3810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0" dirty="0" smtClean="0">
                <a:solidFill>
                  <a:srgbClr val="4F81BD"/>
                </a:solidFill>
              </a:rPr>
              <a:t>Uncertainty</a:t>
            </a:r>
            <a:endParaRPr lang="en-US" sz="2000" b="0" dirty="0">
              <a:solidFill>
                <a:srgbClr val="4F81BD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26869" y="2639490"/>
            <a:ext cx="1724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Estimated gain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38" name="Right Brace 37"/>
          <p:cNvSpPr/>
          <p:nvPr/>
        </p:nvSpPr>
        <p:spPr>
          <a:xfrm rot="5400000">
            <a:off x="5073978" y="1734713"/>
            <a:ext cx="320196" cy="138511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Brace 38"/>
          <p:cNvSpPr/>
          <p:nvPr/>
        </p:nvSpPr>
        <p:spPr>
          <a:xfrm rot="5400000">
            <a:off x="6723302" y="1951398"/>
            <a:ext cx="320195" cy="98552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274" y="3488513"/>
            <a:ext cx="516468" cy="51646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113901" y="6351089"/>
            <a:ext cx="280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 &amp; Guestrin, NIPS 2011]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315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8" y="338743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443832" y="1247086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 cstate="print"/>
          <a:srcRect l="3765" t="2619" r="5882" b="3110"/>
          <a:stretch>
            <a:fillRect/>
          </a:stretch>
        </p:blipFill>
        <p:spPr bwMode="auto">
          <a:xfrm>
            <a:off x="480205" y="1289208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443832" y="203566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770" y="2099157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443832" y="283316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World</a:t>
            </a:r>
            <a:endParaRPr lang="en-US" dirty="0"/>
          </a:p>
        </p:txBody>
      </p:sp>
      <p:pic>
        <p:nvPicPr>
          <p:cNvPr id="36" name="Picture 1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1" y="2905495"/>
            <a:ext cx="520885" cy="6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457200" y="-461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Trebuchet MS"/>
                <a:cs typeface="Trebuchet MS"/>
              </a:rPr>
              <a:t>Balancing Explore/Exploit</a:t>
            </a:r>
            <a:endParaRPr lang="en-US" sz="3600" dirty="0">
              <a:latin typeface="Trebuchet MS"/>
              <a:cs typeface="Trebuchet MS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3347599"/>
              </p:ext>
            </p:extLst>
          </p:nvPr>
        </p:nvGraphicFramePr>
        <p:xfrm>
          <a:off x="511278" y="4442492"/>
          <a:ext cx="4242151" cy="791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06" name="Equation" r:id="rId7" imgW="1701800" imgH="317500" progId="Equation.3">
                  <p:embed/>
                </p:oleObj>
              </mc:Choice>
              <mc:Fallback>
                <p:oleObj name="Equation" r:id="rId7" imgW="17018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1278" y="4442492"/>
                        <a:ext cx="4242151" cy="791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113901" y="6351089"/>
            <a:ext cx="280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 &amp; Guestrin, NIPS 2011]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8755" y="5770023"/>
            <a:ext cx="3617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C(</a:t>
            </a:r>
            <a:r>
              <a:rPr lang="en-US" sz="2400" dirty="0" err="1" smtClean="0"/>
              <a:t>a|A</a:t>
            </a:r>
            <a:r>
              <a:rPr lang="en-US" sz="2400" dirty="0" smtClean="0"/>
              <a:t>) shrinks as roughly:</a:t>
            </a:r>
            <a:endParaRPr lang="en-US" sz="2400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6165117"/>
              </p:ext>
            </p:extLst>
          </p:nvPr>
        </p:nvGraphicFramePr>
        <p:xfrm>
          <a:off x="3614888" y="5675109"/>
          <a:ext cx="1520158" cy="775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07" name="Equation" r:id="rId9" imgW="622300" imgH="317500" progId="Equation.3">
                  <p:embed/>
                </p:oleObj>
              </mc:Choice>
              <mc:Fallback>
                <p:oleObj name="Equation" r:id="rId9" imgW="6223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614888" y="5675109"/>
                        <a:ext cx="1520158" cy="775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298651" y="5587999"/>
            <a:ext cx="4991054" cy="902700"/>
          </a:xfrm>
          <a:prstGeom prst="rect">
            <a:avLst/>
          </a:prstGeom>
          <a:noFill/>
          <a:ln w="254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507789" y="5815263"/>
            <a:ext cx="2680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#times topic was shown</a:t>
            </a:r>
            <a:endParaRPr lang="en-US" sz="2000" dirty="0"/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flipH="1">
            <a:off x="5040947" y="6015318"/>
            <a:ext cx="466842" cy="475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89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8" y="338743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4814" y="1465367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40441" y="222194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6153" y="3011548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reeform 15"/>
          <p:cNvSpPr/>
          <p:nvPr/>
        </p:nvSpPr>
        <p:spPr>
          <a:xfrm>
            <a:off x="1658470" y="2466470"/>
            <a:ext cx="1494117" cy="1527735"/>
          </a:xfrm>
          <a:custGeom>
            <a:avLst/>
            <a:gdLst>
              <a:gd name="connsiteX0" fmla="*/ 1130300 w 1848864"/>
              <a:gd name="connsiteY0" fmla="*/ 0 h 1765300"/>
              <a:gd name="connsiteX1" fmla="*/ 1803400 w 1848864"/>
              <a:gd name="connsiteY1" fmla="*/ 1003300 h 1765300"/>
              <a:gd name="connsiteX2" fmla="*/ 0 w 1848864"/>
              <a:gd name="connsiteY2" fmla="*/ 1765300 h 1765300"/>
              <a:gd name="connsiteX3" fmla="*/ 0 w 1848864"/>
              <a:gd name="connsiteY3" fmla="*/ 1765300 h 17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8864" h="1765300">
                <a:moveTo>
                  <a:pt x="1130300" y="0"/>
                </a:moveTo>
                <a:cubicBezTo>
                  <a:pt x="1561041" y="354541"/>
                  <a:pt x="1991783" y="709083"/>
                  <a:pt x="1803400" y="1003300"/>
                </a:cubicBezTo>
                <a:cubicBezTo>
                  <a:pt x="1615017" y="1297517"/>
                  <a:pt x="0" y="1765300"/>
                  <a:pt x="0" y="1765300"/>
                </a:cubicBezTo>
                <a:lnTo>
                  <a:pt x="0" y="1765300"/>
                </a:lnTo>
              </a:path>
            </a:pathLst>
          </a:custGeom>
          <a:ln w="63500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43832" y="1247086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 cstate="print"/>
          <a:srcRect l="3765" t="2619" r="5882" b="3110"/>
          <a:stretch>
            <a:fillRect/>
          </a:stretch>
        </p:blipFill>
        <p:spPr bwMode="auto">
          <a:xfrm>
            <a:off x="480205" y="1289208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443832" y="203566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770" y="2099157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443832" y="283316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World</a:t>
            </a:r>
            <a:endParaRPr lang="en-US" dirty="0"/>
          </a:p>
        </p:txBody>
      </p:sp>
      <p:pic>
        <p:nvPicPr>
          <p:cNvPr id="36" name="Picture 1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1" y="2905495"/>
            <a:ext cx="520885" cy="6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457200" y="-461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Trebuchet MS"/>
                <a:cs typeface="Trebuchet MS"/>
              </a:rPr>
              <a:t>Balancing Explore/Exploit</a:t>
            </a:r>
            <a:endParaRPr lang="en-US" sz="3600" dirty="0">
              <a:latin typeface="Trebuchet MS"/>
              <a:cs typeface="Trebuchet MS"/>
            </a:endParaRP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2949863"/>
              </p:ext>
            </p:extLst>
          </p:nvPr>
        </p:nvGraphicFramePr>
        <p:xfrm>
          <a:off x="511278" y="4442492"/>
          <a:ext cx="4242151" cy="791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468" name="Equation" r:id="rId9" imgW="1701800" imgH="317500" progId="Equation.3">
                  <p:embed/>
                </p:oleObj>
              </mc:Choice>
              <mc:Fallback>
                <p:oleObj name="Equation" r:id="rId9" imgW="17018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1278" y="4442492"/>
                        <a:ext cx="4242151" cy="791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8036040"/>
              </p:ext>
            </p:extLst>
          </p:nvPr>
        </p:nvGraphicFramePr>
        <p:xfrm>
          <a:off x="2040441" y="3880703"/>
          <a:ext cx="3639689" cy="505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469" name="Equation" r:id="rId11" imgW="1460500" imgH="203200" progId="Equation.3">
                  <p:embed/>
                </p:oleObj>
              </mc:Choice>
              <mc:Fallback>
                <p:oleObj name="Equation" r:id="rId11" imgW="1460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040441" y="3880703"/>
                        <a:ext cx="3639689" cy="5051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6113901" y="6351089"/>
            <a:ext cx="280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 &amp; Guestrin, NIPS 2011]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78567" y="2905495"/>
            <a:ext cx="443832" cy="6134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8755" y="5770023"/>
            <a:ext cx="3617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C(</a:t>
            </a:r>
            <a:r>
              <a:rPr lang="en-US" sz="2400" dirty="0" err="1" smtClean="0"/>
              <a:t>a|A</a:t>
            </a:r>
            <a:r>
              <a:rPr lang="en-US" sz="2400" dirty="0" smtClean="0"/>
              <a:t>) shrinks as roughly:</a:t>
            </a:r>
            <a:endParaRPr lang="en-US" sz="2400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8218926"/>
              </p:ext>
            </p:extLst>
          </p:nvPr>
        </p:nvGraphicFramePr>
        <p:xfrm>
          <a:off x="3614888" y="5675109"/>
          <a:ext cx="1520158" cy="775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470" name="Equation" r:id="rId14" imgW="622300" imgH="317500" progId="Equation.3">
                  <p:embed/>
                </p:oleObj>
              </mc:Choice>
              <mc:Fallback>
                <p:oleObj name="Equation" r:id="rId14" imgW="6223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614888" y="5675109"/>
                        <a:ext cx="1520158" cy="775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298651" y="5587999"/>
            <a:ext cx="4991054" cy="902700"/>
          </a:xfrm>
          <a:prstGeom prst="rect">
            <a:avLst/>
          </a:prstGeom>
          <a:noFill/>
          <a:ln w="254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507789" y="5815263"/>
            <a:ext cx="2680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#times topic was shown</a:t>
            </a:r>
            <a:endParaRPr lang="en-US" sz="2000" dirty="0"/>
          </a:p>
        </p:txBody>
      </p:sp>
      <p:cxnSp>
        <p:nvCxnSpPr>
          <p:cNvPr id="22" name="Straight Arrow Connector 21"/>
          <p:cNvCxnSpPr>
            <a:stCxn id="21" idx="1"/>
          </p:cNvCxnSpPr>
          <p:nvPr/>
        </p:nvCxnSpPr>
        <p:spPr>
          <a:xfrm flipH="1">
            <a:off x="5040947" y="6015318"/>
            <a:ext cx="466842" cy="475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12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8" y="338743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443832" y="1247086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480205" y="1289208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443832" y="203566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770" y="2099157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443832" y="283316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World</a:t>
            </a:r>
            <a:endParaRPr lang="en-US" dirty="0"/>
          </a:p>
        </p:txBody>
      </p:sp>
      <p:pic>
        <p:nvPicPr>
          <p:cNvPr id="36" name="Picture 10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1" y="2905495"/>
            <a:ext cx="520885" cy="6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105" y="338743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2821089" y="125551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70027" y="1319008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Rectangle 41"/>
          <p:cNvSpPr/>
          <p:nvPr/>
        </p:nvSpPr>
        <p:spPr>
          <a:xfrm>
            <a:off x="2829923" y="203566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Economy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5" y="2112486"/>
            <a:ext cx="609903" cy="60990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24814" y="1465367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40441" y="222194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6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26153" y="3011548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457200" y="-461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Trebuchet MS"/>
                <a:cs typeface="Trebuchet MS"/>
              </a:rPr>
              <a:t>Balancing Explore/Exploit</a:t>
            </a:r>
            <a:endParaRPr lang="en-US" sz="3600" dirty="0">
              <a:latin typeface="Trebuchet MS"/>
              <a:cs typeface="Trebuchet MS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05440"/>
              </p:ext>
            </p:extLst>
          </p:nvPr>
        </p:nvGraphicFramePr>
        <p:xfrm>
          <a:off x="2720382" y="4442492"/>
          <a:ext cx="4242151" cy="791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156" name="Equation" r:id="rId11" imgW="1701800" imgH="317500" progId="Equation.3">
                  <p:embed/>
                </p:oleObj>
              </mc:Choice>
              <mc:Fallback>
                <p:oleObj name="Equation" r:id="rId11" imgW="17018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720382" y="4442492"/>
                        <a:ext cx="4242151" cy="791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/>
          <p:cNvSpPr/>
          <p:nvPr/>
        </p:nvSpPr>
        <p:spPr>
          <a:xfrm>
            <a:off x="2829105" y="2832923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Celebrity</a:t>
            </a:r>
            <a:endParaRPr lang="en-US" dirty="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3" cstate="print"/>
          <a:srcRect l="24837" r="19969"/>
          <a:stretch>
            <a:fillRect/>
          </a:stretch>
        </p:blipFill>
        <p:spPr bwMode="auto">
          <a:xfrm>
            <a:off x="2889352" y="2916980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TextBox 38"/>
          <p:cNvSpPr txBox="1"/>
          <p:nvPr/>
        </p:nvSpPr>
        <p:spPr>
          <a:xfrm>
            <a:off x="6113901" y="6351089"/>
            <a:ext cx="280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 &amp; Guestrin, NIPS 2011]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8755" y="5770023"/>
            <a:ext cx="3617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C(</a:t>
            </a:r>
            <a:r>
              <a:rPr lang="en-US" sz="2400" dirty="0" err="1" smtClean="0"/>
              <a:t>a|A</a:t>
            </a:r>
            <a:r>
              <a:rPr lang="en-US" sz="2400" dirty="0" smtClean="0"/>
              <a:t>) shrinks as roughly:</a:t>
            </a:r>
            <a:endParaRPr lang="en-US" sz="2400" dirty="0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8218926"/>
              </p:ext>
            </p:extLst>
          </p:nvPr>
        </p:nvGraphicFramePr>
        <p:xfrm>
          <a:off x="3614888" y="5675109"/>
          <a:ext cx="1520158" cy="775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157" name="Equation" r:id="rId14" imgW="622300" imgH="317500" progId="Equation.3">
                  <p:embed/>
                </p:oleObj>
              </mc:Choice>
              <mc:Fallback>
                <p:oleObj name="Equation" r:id="rId14" imgW="6223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614888" y="5675109"/>
                        <a:ext cx="1520158" cy="775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298651" y="5587999"/>
            <a:ext cx="4991054" cy="902700"/>
          </a:xfrm>
          <a:prstGeom prst="rect">
            <a:avLst/>
          </a:prstGeom>
          <a:noFill/>
          <a:ln w="254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507789" y="5815263"/>
            <a:ext cx="2680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#times topic was shown</a:t>
            </a:r>
            <a:endParaRPr lang="en-US" sz="2000" dirty="0"/>
          </a:p>
        </p:txBody>
      </p:sp>
      <p:cxnSp>
        <p:nvCxnSpPr>
          <p:cNvPr id="28" name="Straight Arrow Connector 27"/>
          <p:cNvCxnSpPr>
            <a:stCxn id="25" idx="1"/>
          </p:cNvCxnSpPr>
          <p:nvPr/>
        </p:nvCxnSpPr>
        <p:spPr>
          <a:xfrm flipH="1">
            <a:off x="5040947" y="6015318"/>
            <a:ext cx="466842" cy="475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9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8" y="338743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24814" y="1465367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40441" y="222194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26153" y="3011548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443832" y="1247086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7" cstate="print"/>
          <a:srcRect l="3765" t="2619" r="5882" b="3110"/>
          <a:stretch>
            <a:fillRect/>
          </a:stretch>
        </p:blipFill>
        <p:spPr bwMode="auto">
          <a:xfrm>
            <a:off x="480205" y="1289208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443832" y="203566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770" y="2099157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443832" y="283316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World</a:t>
            </a:r>
            <a:endParaRPr lang="en-US" dirty="0"/>
          </a:p>
        </p:txBody>
      </p:sp>
      <p:pic>
        <p:nvPicPr>
          <p:cNvPr id="36" name="Picture 10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1" y="2905495"/>
            <a:ext cx="520885" cy="6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105" y="338743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45730" y="147149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6778" y="2953271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Freeform 38"/>
          <p:cNvSpPr/>
          <p:nvPr/>
        </p:nvSpPr>
        <p:spPr>
          <a:xfrm>
            <a:off x="4035727" y="2364453"/>
            <a:ext cx="1494117" cy="1527735"/>
          </a:xfrm>
          <a:custGeom>
            <a:avLst/>
            <a:gdLst>
              <a:gd name="connsiteX0" fmla="*/ 1130300 w 1848864"/>
              <a:gd name="connsiteY0" fmla="*/ 0 h 1765300"/>
              <a:gd name="connsiteX1" fmla="*/ 1803400 w 1848864"/>
              <a:gd name="connsiteY1" fmla="*/ 1003300 h 1765300"/>
              <a:gd name="connsiteX2" fmla="*/ 0 w 1848864"/>
              <a:gd name="connsiteY2" fmla="*/ 1765300 h 1765300"/>
              <a:gd name="connsiteX3" fmla="*/ 0 w 1848864"/>
              <a:gd name="connsiteY3" fmla="*/ 1765300 h 17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8864" h="1765300">
                <a:moveTo>
                  <a:pt x="1130300" y="0"/>
                </a:moveTo>
                <a:cubicBezTo>
                  <a:pt x="1561041" y="354541"/>
                  <a:pt x="1991783" y="709083"/>
                  <a:pt x="1803400" y="1003300"/>
                </a:cubicBezTo>
                <a:cubicBezTo>
                  <a:pt x="1615017" y="1297517"/>
                  <a:pt x="0" y="1765300"/>
                  <a:pt x="0" y="1765300"/>
                </a:cubicBezTo>
                <a:lnTo>
                  <a:pt x="0" y="1765300"/>
                </a:lnTo>
              </a:path>
            </a:pathLst>
          </a:custGeom>
          <a:ln w="63500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32362" y="222194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itle 1"/>
          <p:cNvSpPr txBox="1">
            <a:spLocks/>
          </p:cNvSpPr>
          <p:nvPr/>
        </p:nvSpPr>
        <p:spPr>
          <a:xfrm>
            <a:off x="457200" y="-461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Trebuchet MS"/>
                <a:cs typeface="Trebuchet MS"/>
              </a:rPr>
              <a:t>Balancing Explore/Exploit</a:t>
            </a:r>
            <a:endParaRPr lang="en-US" sz="3600" dirty="0">
              <a:latin typeface="Trebuchet MS"/>
              <a:cs typeface="Trebuchet M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821089" y="125551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50" name="Picture 4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70027" y="1319008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" name="Rectangle 50"/>
          <p:cNvSpPr/>
          <p:nvPr/>
        </p:nvSpPr>
        <p:spPr>
          <a:xfrm>
            <a:off x="2829923" y="203566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Economy</a:t>
            </a:r>
            <a:endParaRPr lang="en-US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5" y="2112486"/>
            <a:ext cx="609903" cy="609903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2829105" y="2832923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Celebrity</a:t>
            </a:r>
            <a:endParaRPr lang="en-US" dirty="0"/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11" cstate="print"/>
          <a:srcRect l="24837" r="19969"/>
          <a:stretch>
            <a:fillRect/>
          </a:stretch>
        </p:blipFill>
        <p:spPr bwMode="auto">
          <a:xfrm>
            <a:off x="2889352" y="2916980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5862828"/>
              </p:ext>
            </p:extLst>
          </p:nvPr>
        </p:nvGraphicFramePr>
        <p:xfrm>
          <a:off x="2720382" y="4441749"/>
          <a:ext cx="4242151" cy="791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519" name="Equation" r:id="rId12" imgW="1701800" imgH="317500" progId="Equation.3">
                  <p:embed/>
                </p:oleObj>
              </mc:Choice>
              <mc:Fallback>
                <p:oleObj name="Equation" r:id="rId12" imgW="17018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720382" y="4441749"/>
                        <a:ext cx="4242151" cy="791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6113901" y="6351089"/>
            <a:ext cx="280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 &amp; Guestrin, NIPS 2011]</a:t>
            </a:r>
            <a:endParaRPr lang="en-US" dirty="0">
              <a:latin typeface="Calibri"/>
              <a:cs typeface="Calibri"/>
            </a:endParaRPr>
          </a:p>
        </p:txBody>
      </p:sp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9524507"/>
              </p:ext>
            </p:extLst>
          </p:nvPr>
        </p:nvGraphicFramePr>
        <p:xfrm>
          <a:off x="4387632" y="3892188"/>
          <a:ext cx="3639689" cy="505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520" name="Equation" r:id="rId14" imgW="1460500" imgH="203200" progId="Equation.3">
                  <p:embed/>
                </p:oleObj>
              </mc:Choice>
              <mc:Fallback>
                <p:oleObj name="Equation" r:id="rId14" imgW="1460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387632" y="3892188"/>
                        <a:ext cx="3639689" cy="5051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7" name="Picture 6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25758" y="2916980"/>
            <a:ext cx="443832" cy="61346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38755" y="5770023"/>
            <a:ext cx="3617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C(</a:t>
            </a:r>
            <a:r>
              <a:rPr lang="en-US" sz="2400" dirty="0" err="1" smtClean="0"/>
              <a:t>a|A</a:t>
            </a:r>
            <a:r>
              <a:rPr lang="en-US" sz="2400" dirty="0" smtClean="0"/>
              <a:t>) shrinks as roughly:</a:t>
            </a:r>
            <a:endParaRPr lang="en-US" sz="2400" dirty="0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8218926"/>
              </p:ext>
            </p:extLst>
          </p:nvPr>
        </p:nvGraphicFramePr>
        <p:xfrm>
          <a:off x="3614888" y="5675109"/>
          <a:ext cx="1520158" cy="775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521" name="Equation" r:id="rId17" imgW="622300" imgH="317500" progId="Equation.3">
                  <p:embed/>
                </p:oleObj>
              </mc:Choice>
              <mc:Fallback>
                <p:oleObj name="Equation" r:id="rId17" imgW="6223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614888" y="5675109"/>
                        <a:ext cx="1520158" cy="775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/>
          <p:cNvSpPr/>
          <p:nvPr/>
        </p:nvSpPr>
        <p:spPr>
          <a:xfrm>
            <a:off x="298651" y="5587999"/>
            <a:ext cx="4991054" cy="902700"/>
          </a:xfrm>
          <a:prstGeom prst="rect">
            <a:avLst/>
          </a:prstGeom>
          <a:noFill/>
          <a:ln w="254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507789" y="5815263"/>
            <a:ext cx="2680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#times topic was shown</a:t>
            </a:r>
            <a:endParaRPr lang="en-US" sz="2000" dirty="0"/>
          </a:p>
        </p:txBody>
      </p:sp>
      <p:cxnSp>
        <p:nvCxnSpPr>
          <p:cNvPr id="41" name="Straight Arrow Connector 40"/>
          <p:cNvCxnSpPr>
            <a:stCxn id="40" idx="1"/>
          </p:cNvCxnSpPr>
          <p:nvPr/>
        </p:nvCxnSpPr>
        <p:spPr>
          <a:xfrm flipH="1">
            <a:off x="5040947" y="6015318"/>
            <a:ext cx="466842" cy="475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81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8" y="338743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24814" y="1465367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40441" y="222194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26153" y="3011548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443832" y="1247086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7" cstate="print"/>
          <a:srcRect l="3765" t="2619" r="5882" b="3110"/>
          <a:stretch>
            <a:fillRect/>
          </a:stretch>
        </p:blipFill>
        <p:spPr bwMode="auto">
          <a:xfrm>
            <a:off x="480205" y="1289208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443832" y="203566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770" y="2099157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443832" y="283316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World</a:t>
            </a:r>
            <a:endParaRPr lang="en-US" dirty="0"/>
          </a:p>
        </p:txBody>
      </p:sp>
      <p:pic>
        <p:nvPicPr>
          <p:cNvPr id="36" name="Picture 10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1" y="2905495"/>
            <a:ext cx="520885" cy="6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105" y="338743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45730" y="147149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6778" y="2953271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21" y="338743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32362" y="222194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Rectangle 53"/>
          <p:cNvSpPr/>
          <p:nvPr/>
        </p:nvSpPr>
        <p:spPr>
          <a:xfrm>
            <a:off x="5260271" y="1245498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Economy</a:t>
            </a:r>
            <a:endParaRPr lang="en-US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703" y="1322324"/>
            <a:ext cx="609903" cy="609903"/>
          </a:xfrm>
          <a:prstGeom prst="rect">
            <a:avLst/>
          </a:prstGeom>
        </p:spPr>
      </p:pic>
      <p:sp>
        <p:nvSpPr>
          <p:cNvPr id="44" name="Title 1"/>
          <p:cNvSpPr txBox="1">
            <a:spLocks/>
          </p:cNvSpPr>
          <p:nvPr/>
        </p:nvSpPr>
        <p:spPr>
          <a:xfrm>
            <a:off x="457200" y="-461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Trebuchet MS"/>
                <a:cs typeface="Trebuchet MS"/>
              </a:rPr>
              <a:t>Balancing Explore/Exploit</a:t>
            </a:r>
            <a:endParaRPr lang="en-US" sz="3600" dirty="0">
              <a:latin typeface="Trebuchet MS"/>
              <a:cs typeface="Trebuchet M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821089" y="125551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51" name="Picture 5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70027" y="1319008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" name="Rectangle 57"/>
          <p:cNvSpPr/>
          <p:nvPr/>
        </p:nvSpPr>
        <p:spPr>
          <a:xfrm>
            <a:off x="2829923" y="203566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Economy</a:t>
            </a:r>
            <a:endParaRPr lang="en-US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5" y="2112486"/>
            <a:ext cx="609903" cy="609903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2829105" y="2832923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Celebrity</a:t>
            </a:r>
            <a:endParaRPr lang="en-US" dirty="0"/>
          </a:p>
        </p:txBody>
      </p: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1" cstate="print"/>
          <a:srcRect l="24837" r="19969"/>
          <a:stretch>
            <a:fillRect/>
          </a:stretch>
        </p:blipFill>
        <p:spPr bwMode="auto">
          <a:xfrm>
            <a:off x="2889352" y="2916980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" name="Rectangle 67"/>
          <p:cNvSpPr/>
          <p:nvPr/>
        </p:nvSpPr>
        <p:spPr>
          <a:xfrm>
            <a:off x="5256619" y="2040748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69" name="Picture 4"/>
          <p:cNvPicPr>
            <a:picLocks noChangeAspect="1" noChangeArrowheads="1"/>
          </p:cNvPicPr>
          <p:nvPr/>
        </p:nvPicPr>
        <p:blipFill>
          <a:blip r:embed="rId7" cstate="print"/>
          <a:srcRect l="3765" t="2619" r="5882" b="3110"/>
          <a:stretch>
            <a:fillRect/>
          </a:stretch>
        </p:blipFill>
        <p:spPr bwMode="auto">
          <a:xfrm>
            <a:off x="5292992" y="2082870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957569"/>
              </p:ext>
            </p:extLst>
          </p:nvPr>
        </p:nvGraphicFramePr>
        <p:xfrm>
          <a:off x="4731103" y="4476760"/>
          <a:ext cx="4242151" cy="791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204" name="Equation" r:id="rId12" imgW="1701800" imgH="317500" progId="Equation.3">
                  <p:embed/>
                </p:oleObj>
              </mc:Choice>
              <mc:Fallback>
                <p:oleObj name="Equation" r:id="rId12" imgW="17018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731103" y="4476760"/>
                        <a:ext cx="4242151" cy="791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TextBox 71"/>
          <p:cNvSpPr txBox="1"/>
          <p:nvPr/>
        </p:nvSpPr>
        <p:spPr>
          <a:xfrm>
            <a:off x="6113901" y="6351089"/>
            <a:ext cx="280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 &amp; Guestrin, NIPS 2011]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8755" y="5770023"/>
            <a:ext cx="3617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C(</a:t>
            </a:r>
            <a:r>
              <a:rPr lang="en-US" sz="2400" dirty="0" err="1" smtClean="0"/>
              <a:t>a|A</a:t>
            </a:r>
            <a:r>
              <a:rPr lang="en-US" sz="2400" dirty="0" smtClean="0"/>
              <a:t>) shrinks as roughly:</a:t>
            </a:r>
            <a:endParaRPr lang="en-US" sz="2400" dirty="0"/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8218926"/>
              </p:ext>
            </p:extLst>
          </p:nvPr>
        </p:nvGraphicFramePr>
        <p:xfrm>
          <a:off x="3614888" y="5675109"/>
          <a:ext cx="1520158" cy="775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205" name="Equation" r:id="rId14" imgW="622300" imgH="317500" progId="Equation.3">
                  <p:embed/>
                </p:oleObj>
              </mc:Choice>
              <mc:Fallback>
                <p:oleObj name="Equation" r:id="rId14" imgW="6223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614888" y="5675109"/>
                        <a:ext cx="1520158" cy="775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/>
          <p:cNvSpPr/>
          <p:nvPr/>
        </p:nvSpPr>
        <p:spPr>
          <a:xfrm>
            <a:off x="298651" y="5587999"/>
            <a:ext cx="4991054" cy="902700"/>
          </a:xfrm>
          <a:prstGeom prst="rect">
            <a:avLst/>
          </a:prstGeom>
          <a:noFill/>
          <a:ln w="254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507789" y="5815263"/>
            <a:ext cx="2680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#times topic was shown</a:t>
            </a:r>
            <a:endParaRPr lang="en-US" sz="2000" dirty="0"/>
          </a:p>
        </p:txBody>
      </p:sp>
      <p:cxnSp>
        <p:nvCxnSpPr>
          <p:cNvPr id="42" name="Straight Arrow Connector 41"/>
          <p:cNvCxnSpPr>
            <a:stCxn id="41" idx="1"/>
          </p:cNvCxnSpPr>
          <p:nvPr/>
        </p:nvCxnSpPr>
        <p:spPr>
          <a:xfrm flipH="1">
            <a:off x="5040947" y="6015318"/>
            <a:ext cx="466842" cy="475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5256619" y="2822973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World</a:t>
            </a:r>
            <a:endParaRPr lang="en-US" dirty="0"/>
          </a:p>
        </p:txBody>
      </p:sp>
      <p:pic>
        <p:nvPicPr>
          <p:cNvPr id="45" name="Picture 10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208" y="2895307"/>
            <a:ext cx="520885" cy="6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265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8" y="338743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24814" y="1465367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40441" y="222194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26153" y="3011548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443832" y="1247086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7" cstate="print"/>
          <a:srcRect l="3765" t="2619" r="5882" b="3110"/>
          <a:stretch>
            <a:fillRect/>
          </a:stretch>
        </p:blipFill>
        <p:spPr bwMode="auto">
          <a:xfrm>
            <a:off x="480205" y="1289208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443832" y="203566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770" y="2099157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443832" y="283316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World</a:t>
            </a:r>
            <a:endParaRPr lang="en-US" dirty="0"/>
          </a:p>
        </p:txBody>
      </p:sp>
      <p:pic>
        <p:nvPicPr>
          <p:cNvPr id="36" name="Picture 10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1" y="2905495"/>
            <a:ext cx="520885" cy="6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105" y="338743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45730" y="147149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6778" y="2953271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21" y="338743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32362" y="222194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Rectangle 53"/>
          <p:cNvSpPr/>
          <p:nvPr/>
        </p:nvSpPr>
        <p:spPr>
          <a:xfrm>
            <a:off x="5260271" y="1245498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Economy</a:t>
            </a:r>
            <a:endParaRPr lang="en-US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703" y="1322324"/>
            <a:ext cx="609903" cy="609903"/>
          </a:xfrm>
          <a:prstGeom prst="rect">
            <a:avLst/>
          </a:prstGeom>
        </p:spPr>
      </p:pic>
      <p:sp>
        <p:nvSpPr>
          <p:cNvPr id="44" name="Title 1"/>
          <p:cNvSpPr txBox="1">
            <a:spLocks/>
          </p:cNvSpPr>
          <p:nvPr/>
        </p:nvSpPr>
        <p:spPr>
          <a:xfrm>
            <a:off x="457200" y="-461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Trebuchet MS"/>
                <a:cs typeface="Trebuchet MS"/>
              </a:rPr>
              <a:t>Balancing Explore/Exploit</a:t>
            </a:r>
            <a:endParaRPr lang="en-US" sz="3600" dirty="0">
              <a:latin typeface="Trebuchet MS"/>
              <a:cs typeface="Trebuchet M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821089" y="125551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51" name="Picture 5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70027" y="1319008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" name="Rectangle 57"/>
          <p:cNvSpPr/>
          <p:nvPr/>
        </p:nvSpPr>
        <p:spPr>
          <a:xfrm>
            <a:off x="2829923" y="203566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Economy</a:t>
            </a:r>
            <a:endParaRPr lang="en-US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5" y="2112486"/>
            <a:ext cx="609903" cy="609903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2829105" y="2832923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Celebrity</a:t>
            </a:r>
            <a:endParaRPr lang="en-US" dirty="0"/>
          </a:p>
        </p:txBody>
      </p: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1" cstate="print"/>
          <a:srcRect l="24837" r="19969"/>
          <a:stretch>
            <a:fillRect/>
          </a:stretch>
        </p:blipFill>
        <p:spPr bwMode="auto">
          <a:xfrm>
            <a:off x="2889352" y="2916980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" name="Rectangle 67"/>
          <p:cNvSpPr/>
          <p:nvPr/>
        </p:nvSpPr>
        <p:spPr>
          <a:xfrm>
            <a:off x="5256619" y="2040748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69" name="Picture 4"/>
          <p:cNvPicPr>
            <a:picLocks noChangeAspect="1" noChangeArrowheads="1"/>
          </p:cNvPicPr>
          <p:nvPr/>
        </p:nvPicPr>
        <p:blipFill>
          <a:blip r:embed="rId7" cstate="print"/>
          <a:srcRect l="3765" t="2619" r="5882" b="3110"/>
          <a:stretch>
            <a:fillRect/>
          </a:stretch>
        </p:blipFill>
        <p:spPr bwMode="auto">
          <a:xfrm>
            <a:off x="5292992" y="2082870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8493909"/>
              </p:ext>
            </p:extLst>
          </p:nvPr>
        </p:nvGraphicFramePr>
        <p:xfrm>
          <a:off x="4731103" y="4476760"/>
          <a:ext cx="4242151" cy="791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787" name="Equation" r:id="rId12" imgW="1701800" imgH="317500" progId="Equation.3">
                  <p:embed/>
                </p:oleObj>
              </mc:Choice>
              <mc:Fallback>
                <p:oleObj name="Equation" r:id="rId12" imgW="17018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731103" y="4476760"/>
                        <a:ext cx="4242151" cy="791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TextBox 70"/>
          <p:cNvSpPr txBox="1"/>
          <p:nvPr/>
        </p:nvSpPr>
        <p:spPr>
          <a:xfrm>
            <a:off x="7587843" y="2355313"/>
            <a:ext cx="7320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…</a:t>
            </a:r>
            <a:endParaRPr lang="en-US" sz="60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6113901" y="6351089"/>
            <a:ext cx="280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 &amp; Guestrin, NIPS 2011]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8755" y="5770023"/>
            <a:ext cx="3617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C(</a:t>
            </a:r>
            <a:r>
              <a:rPr lang="en-US" sz="2400" dirty="0" err="1" smtClean="0"/>
              <a:t>a|A</a:t>
            </a:r>
            <a:r>
              <a:rPr lang="en-US" sz="2400" dirty="0" smtClean="0"/>
              <a:t>) shrinks as roughly:</a:t>
            </a:r>
            <a:endParaRPr lang="en-US" sz="2400" dirty="0"/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2797308"/>
              </p:ext>
            </p:extLst>
          </p:nvPr>
        </p:nvGraphicFramePr>
        <p:xfrm>
          <a:off x="3614888" y="5675109"/>
          <a:ext cx="1520158" cy="775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788" name="Equation" r:id="rId14" imgW="622300" imgH="317500" progId="Equation.3">
                  <p:embed/>
                </p:oleObj>
              </mc:Choice>
              <mc:Fallback>
                <p:oleObj name="Equation" r:id="rId14" imgW="6223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614888" y="5675109"/>
                        <a:ext cx="1520158" cy="775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/>
          <p:cNvSpPr/>
          <p:nvPr/>
        </p:nvSpPr>
        <p:spPr>
          <a:xfrm>
            <a:off x="298651" y="5587999"/>
            <a:ext cx="4991054" cy="902700"/>
          </a:xfrm>
          <a:prstGeom prst="rect">
            <a:avLst/>
          </a:prstGeom>
          <a:noFill/>
          <a:ln w="254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507789" y="5815263"/>
            <a:ext cx="2680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#times topic was shown</a:t>
            </a:r>
            <a:endParaRPr lang="en-US" sz="2000" dirty="0"/>
          </a:p>
        </p:txBody>
      </p:sp>
      <p:cxnSp>
        <p:nvCxnSpPr>
          <p:cNvPr id="42" name="Straight Arrow Connector 41"/>
          <p:cNvCxnSpPr>
            <a:stCxn id="41" idx="1"/>
          </p:cNvCxnSpPr>
          <p:nvPr/>
        </p:nvCxnSpPr>
        <p:spPr>
          <a:xfrm flipH="1">
            <a:off x="5040947" y="6015318"/>
            <a:ext cx="466842" cy="475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5256619" y="2822973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World</a:t>
            </a:r>
            <a:endParaRPr lang="en-US" dirty="0"/>
          </a:p>
        </p:txBody>
      </p:sp>
      <p:pic>
        <p:nvPicPr>
          <p:cNvPr id="45" name="Picture 10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208" y="2895307"/>
            <a:ext cx="520885" cy="6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83401" y="1466137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83401" y="2221942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97689" y="295662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814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195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rebuchet MS"/>
                <a:cs typeface="Trebuchet MS"/>
              </a:rPr>
              <a:t>Regret Guarantee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9532"/>
            <a:ext cx="8229600" cy="4750889"/>
          </a:xfrm>
        </p:spPr>
        <p:txBody>
          <a:bodyPr>
            <a:normAutofit/>
          </a:bodyPr>
          <a:lstStyle/>
          <a:p>
            <a:endParaRPr lang="en-US" sz="3900" dirty="0">
              <a:latin typeface="Trebuchet MS"/>
              <a:cs typeface="Trebuchet MS"/>
            </a:endParaRPr>
          </a:p>
          <a:p>
            <a:pPr marL="0" indent="0">
              <a:buNone/>
            </a:pPr>
            <a:endParaRPr lang="en-US" dirty="0" smtClean="0">
              <a:latin typeface="Trebuchet MS"/>
              <a:cs typeface="Trebuchet MS"/>
            </a:endParaRPr>
          </a:p>
          <a:p>
            <a:pPr lvl="1"/>
            <a:r>
              <a:rPr lang="en-US" sz="2600" dirty="0" smtClean="0">
                <a:latin typeface="Trebuchet MS"/>
                <a:cs typeface="Trebuchet MS"/>
              </a:rPr>
              <a:t>Builds upon linear bandits to submodular setting</a:t>
            </a:r>
          </a:p>
          <a:p>
            <a:pPr lvl="2"/>
            <a:r>
              <a:rPr lang="en-US" sz="2000" dirty="0" smtClean="0">
                <a:latin typeface="Calibri"/>
                <a:cs typeface="Calibri"/>
              </a:rPr>
              <a:t>[</a:t>
            </a:r>
            <a:r>
              <a:rPr lang="en-US" sz="2000" dirty="0" err="1" smtClean="0">
                <a:latin typeface="Calibri"/>
                <a:cs typeface="Calibri"/>
              </a:rPr>
              <a:t>Dani</a:t>
            </a:r>
            <a:r>
              <a:rPr lang="en-US" sz="2000" dirty="0" smtClean="0">
                <a:latin typeface="Calibri"/>
                <a:cs typeface="Calibri"/>
              </a:rPr>
              <a:t> et al., 2008; Li et al., 2010; </a:t>
            </a:r>
            <a:r>
              <a:rPr lang="en-US" sz="2000" dirty="0" err="1" smtClean="0">
                <a:latin typeface="Calibri"/>
                <a:cs typeface="Calibri"/>
              </a:rPr>
              <a:t>Abbasi</a:t>
            </a:r>
            <a:r>
              <a:rPr lang="en-US" sz="2000" dirty="0" err="1">
                <a:latin typeface="Calibri"/>
                <a:cs typeface="Calibri"/>
              </a:rPr>
              <a:t>-</a:t>
            </a:r>
            <a:r>
              <a:rPr lang="en-US" sz="2000" dirty="0" err="1" smtClean="0">
                <a:latin typeface="Calibri"/>
                <a:cs typeface="Calibri"/>
              </a:rPr>
              <a:t>Yadkori</a:t>
            </a:r>
            <a:r>
              <a:rPr lang="en-US" sz="2000" dirty="0" smtClean="0">
                <a:latin typeface="Calibri"/>
                <a:cs typeface="Calibri"/>
              </a:rPr>
              <a:t> et al., 2011]</a:t>
            </a:r>
          </a:p>
          <a:p>
            <a:pPr lvl="2"/>
            <a:endParaRPr lang="en-US" sz="200" dirty="0" smtClean="0">
              <a:latin typeface="Calibri"/>
              <a:cs typeface="Calibri"/>
            </a:endParaRPr>
          </a:p>
          <a:p>
            <a:pPr lvl="1"/>
            <a:r>
              <a:rPr lang="en-US" sz="2600" dirty="0" smtClean="0">
                <a:latin typeface="Trebuchet MS"/>
                <a:cs typeface="Trebuchet MS"/>
              </a:rPr>
              <a:t>Leverages conditional </a:t>
            </a:r>
            <a:r>
              <a:rPr lang="en-US" sz="2600" dirty="0" err="1" smtClean="0">
                <a:latin typeface="Trebuchet MS"/>
                <a:cs typeface="Trebuchet MS"/>
              </a:rPr>
              <a:t>submodular</a:t>
            </a:r>
            <a:r>
              <a:rPr lang="en-US" sz="2600" dirty="0" smtClean="0">
                <a:latin typeface="Trebuchet MS"/>
                <a:cs typeface="Trebuchet MS"/>
              </a:rPr>
              <a:t> independence</a:t>
            </a:r>
          </a:p>
          <a:p>
            <a:pPr lvl="1"/>
            <a:endParaRPr lang="en-US" sz="1000" dirty="0">
              <a:latin typeface="Trebuchet MS"/>
              <a:cs typeface="Trebuchet MS"/>
            </a:endParaRPr>
          </a:p>
          <a:p>
            <a:r>
              <a:rPr lang="en-US" b="1" dirty="0" smtClean="0">
                <a:solidFill>
                  <a:srgbClr val="800000"/>
                </a:solidFill>
                <a:latin typeface="Trebuchet MS"/>
                <a:cs typeface="Trebuchet MS"/>
              </a:rPr>
              <a:t>No-regret algorithm! </a:t>
            </a:r>
            <a:r>
              <a:rPr lang="en-US" sz="2400" dirty="0" smtClean="0">
                <a:latin typeface="Trebuchet MS"/>
                <a:cs typeface="Trebuchet MS"/>
              </a:rPr>
              <a:t>(regret sub-linear in T)</a:t>
            </a:r>
          </a:p>
          <a:p>
            <a:pPr lvl="1"/>
            <a:r>
              <a:rPr lang="en-US" sz="2600" dirty="0" smtClean="0">
                <a:latin typeface="Trebuchet MS"/>
                <a:cs typeface="Trebuchet MS"/>
              </a:rPr>
              <a:t>Effective at long-term personalization</a:t>
            </a:r>
          </a:p>
          <a:p>
            <a:pPr lvl="1"/>
            <a:r>
              <a:rPr lang="en-US" sz="2600" b="1" dirty="0" smtClean="0">
                <a:latin typeface="Trebuchet MS"/>
                <a:cs typeface="Trebuchet MS"/>
              </a:rPr>
              <a:t>Optimal convergence rate: d/</a:t>
            </a:r>
            <a:r>
              <a:rPr lang="en-US" sz="2600" b="1" dirty="0">
                <a:latin typeface="Trebuchet MS"/>
                <a:cs typeface="Trebuchet MS"/>
              </a:rPr>
              <a:t>(LT)</a:t>
            </a:r>
            <a:r>
              <a:rPr lang="en-US" sz="2600" b="1" baseline="30000" dirty="0">
                <a:latin typeface="Trebuchet MS"/>
                <a:cs typeface="Trebuchet MS"/>
              </a:rPr>
              <a:t>1/2</a:t>
            </a:r>
          </a:p>
          <a:p>
            <a:pPr lvl="1"/>
            <a:endParaRPr lang="en-US" b="1" dirty="0" smtClean="0">
              <a:latin typeface="Trebuchet MS"/>
              <a:cs typeface="Trebuchet MS"/>
            </a:endParaRPr>
          </a:p>
          <a:p>
            <a:endParaRPr lang="en-US" dirty="0">
              <a:latin typeface="Trebuchet MS"/>
              <a:cs typeface="Trebuchet MS"/>
            </a:endParaRPr>
          </a:p>
          <a:p>
            <a:endParaRPr lang="en-US" dirty="0">
              <a:latin typeface="Trebuchet MS"/>
              <a:cs typeface="Trebuchet MS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1255562"/>
              </p:ext>
            </p:extLst>
          </p:nvPr>
        </p:nvGraphicFramePr>
        <p:xfrm>
          <a:off x="2808111" y="1276528"/>
          <a:ext cx="3313113" cy="94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36" name="Equation" r:id="rId3" imgW="1117600" imgH="317500" progId="Equation.3">
                  <p:embed/>
                </p:oleObj>
              </mc:Choice>
              <mc:Fallback>
                <p:oleObj name="Equation" r:id="rId3" imgW="11176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8111" y="1276528"/>
                        <a:ext cx="3313113" cy="9427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13901" y="6351089"/>
            <a:ext cx="280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 &amp; Guestrin, NIPS 2011]</a:t>
            </a:r>
            <a:endParaRPr lang="en-US" dirty="0">
              <a:latin typeface="Calibri"/>
              <a:cs typeface="Calibri"/>
            </a:endParaRPr>
          </a:p>
        </p:txBody>
      </p:sp>
      <p:cxnSp>
        <p:nvCxnSpPr>
          <p:cNvPr id="8" name="Straight Arrow Connector 7"/>
          <p:cNvCxnSpPr>
            <a:stCxn id="9" idx="0"/>
          </p:cNvCxnSpPr>
          <p:nvPr/>
        </p:nvCxnSpPr>
        <p:spPr>
          <a:xfrm flipH="1" flipV="1">
            <a:off x="4854221" y="2017890"/>
            <a:ext cx="69443" cy="4208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51557" y="2438780"/>
            <a:ext cx="1144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  <a:latin typeface="Trebuchet MS"/>
                <a:cs typeface="Trebuchet MS"/>
              </a:rPr>
              <a:t># Topics</a:t>
            </a:r>
            <a:endParaRPr lang="en-US" sz="2000" b="1" dirty="0">
              <a:solidFill>
                <a:schemeClr val="accent1"/>
              </a:solidFill>
              <a:latin typeface="Trebuchet MS"/>
              <a:cs typeface="Trebuchet MS"/>
            </a:endParaRPr>
          </a:p>
        </p:txBody>
      </p:sp>
      <p:cxnSp>
        <p:nvCxnSpPr>
          <p:cNvPr id="16" name="Straight Arrow Connector 15"/>
          <p:cNvCxnSpPr>
            <a:stCxn id="17" idx="1"/>
          </p:cNvCxnSpPr>
          <p:nvPr/>
        </p:nvCxnSpPr>
        <p:spPr>
          <a:xfrm flipH="1">
            <a:off x="5842001" y="1484811"/>
            <a:ext cx="1131400" cy="2000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973401" y="1284756"/>
            <a:ext cx="1805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  <a:latin typeface="Trebuchet MS"/>
                <a:cs typeface="Trebuchet MS"/>
              </a:rPr>
              <a:t>Time Horizon</a:t>
            </a:r>
            <a:endParaRPr lang="en-US" sz="2000" b="1" dirty="0">
              <a:solidFill>
                <a:schemeClr val="accent1"/>
              </a:solidFill>
              <a:latin typeface="Trebuchet MS"/>
              <a:cs typeface="Trebuchet MS"/>
            </a:endParaRPr>
          </a:p>
        </p:txBody>
      </p:sp>
      <p:cxnSp>
        <p:nvCxnSpPr>
          <p:cNvPr id="21" name="Straight Arrow Connector 20"/>
          <p:cNvCxnSpPr>
            <a:stCxn id="22" idx="1"/>
          </p:cNvCxnSpPr>
          <p:nvPr/>
        </p:nvCxnSpPr>
        <p:spPr>
          <a:xfrm flipH="1" flipV="1">
            <a:off x="5559778" y="1919112"/>
            <a:ext cx="944334" cy="6848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504112" y="2403889"/>
            <a:ext cx="2313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  <a:latin typeface="Trebuchet MS"/>
                <a:cs typeface="Trebuchet MS"/>
              </a:rPr>
              <a:t># Articles per Day</a:t>
            </a:r>
            <a:endParaRPr lang="en-US" sz="2000" b="1" dirty="0">
              <a:solidFill>
                <a:schemeClr val="accent1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85016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ebuchet MS"/>
                <a:cs typeface="Trebuchet MS"/>
              </a:rPr>
              <a:t>User Study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3930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rebuchet MS"/>
                <a:cs typeface="Trebuchet MS"/>
              </a:rPr>
              <a:t>Tens of thousands of </a:t>
            </a:r>
          </a:p>
          <a:p>
            <a:pPr marL="0" indent="0">
              <a:buNone/>
            </a:pPr>
            <a:r>
              <a:rPr lang="en-US" sz="2400" dirty="0" smtClean="0">
                <a:latin typeface="Trebuchet MS"/>
                <a:cs typeface="Trebuchet MS"/>
              </a:rPr>
              <a:t>    real news articles</a:t>
            </a:r>
          </a:p>
          <a:p>
            <a:endParaRPr lang="en-US" sz="2000" dirty="0" smtClean="0">
              <a:latin typeface="Trebuchet MS"/>
              <a:cs typeface="Trebuchet MS"/>
            </a:endParaRPr>
          </a:p>
          <a:p>
            <a:r>
              <a:rPr lang="en-US" sz="2400" dirty="0" smtClean="0">
                <a:latin typeface="Trebuchet MS"/>
                <a:cs typeface="Trebuchet MS"/>
              </a:rPr>
              <a:t>T=10 days</a:t>
            </a:r>
          </a:p>
          <a:p>
            <a:r>
              <a:rPr lang="en-US" sz="2400" dirty="0" smtClean="0">
                <a:latin typeface="Trebuchet MS"/>
                <a:cs typeface="Trebuchet MS"/>
              </a:rPr>
              <a:t>L=10 articles per day</a:t>
            </a:r>
          </a:p>
          <a:p>
            <a:r>
              <a:rPr lang="en-US" sz="2400" dirty="0">
                <a:latin typeface="Trebuchet MS"/>
                <a:cs typeface="Trebuchet MS"/>
              </a:rPr>
              <a:t>d</a:t>
            </a:r>
            <a:r>
              <a:rPr lang="en-US" sz="2400" dirty="0" smtClean="0">
                <a:latin typeface="Trebuchet MS"/>
                <a:cs typeface="Trebuchet MS"/>
              </a:rPr>
              <a:t>=18 topics</a:t>
            </a:r>
          </a:p>
          <a:p>
            <a:pPr marL="0" indent="0">
              <a:buNone/>
            </a:pPr>
            <a:endParaRPr lang="en-US" sz="2000" dirty="0" smtClean="0">
              <a:latin typeface="Trebuchet MS"/>
              <a:cs typeface="Trebuchet MS"/>
            </a:endParaRPr>
          </a:p>
          <a:p>
            <a:r>
              <a:rPr lang="en-US" sz="2400" dirty="0">
                <a:latin typeface="Trebuchet MS"/>
                <a:cs typeface="Trebuchet MS"/>
              </a:rPr>
              <a:t>Blind </a:t>
            </a:r>
            <a:r>
              <a:rPr lang="en-US" sz="2400" dirty="0" smtClean="0">
                <a:latin typeface="Trebuchet MS"/>
                <a:cs typeface="Trebuchet MS"/>
              </a:rPr>
              <a:t>paired </a:t>
            </a:r>
            <a:endParaRPr lang="en-US" sz="2400" dirty="0">
              <a:latin typeface="Trebuchet MS"/>
              <a:cs typeface="Trebuchet MS"/>
            </a:endParaRPr>
          </a:p>
          <a:p>
            <a:pPr marL="0" indent="0">
              <a:buNone/>
            </a:pPr>
            <a:r>
              <a:rPr lang="en-US" sz="2300" dirty="0">
                <a:latin typeface="Trebuchet MS"/>
                <a:cs typeface="Trebuchet MS"/>
              </a:rPr>
              <a:t>    </a:t>
            </a:r>
            <a:r>
              <a:rPr lang="en-US" sz="2400" dirty="0">
                <a:latin typeface="Trebuchet MS"/>
                <a:cs typeface="Trebuchet MS"/>
              </a:rPr>
              <a:t>c</a:t>
            </a:r>
            <a:r>
              <a:rPr lang="en-US" sz="2400" dirty="0" smtClean="0">
                <a:latin typeface="Trebuchet MS"/>
                <a:cs typeface="Trebuchet MS"/>
              </a:rPr>
              <a:t>omparison</a:t>
            </a:r>
          </a:p>
          <a:p>
            <a:r>
              <a:rPr lang="en-US" sz="2400" dirty="0" smtClean="0">
                <a:latin typeface="Trebuchet MS"/>
                <a:cs typeface="Trebuchet MS"/>
              </a:rPr>
              <a:t>Users rate articles</a:t>
            </a:r>
          </a:p>
          <a:p>
            <a:r>
              <a:rPr lang="en-US" sz="2400" dirty="0" smtClean="0">
                <a:latin typeface="Trebuchet MS"/>
                <a:cs typeface="Trebuchet MS"/>
              </a:rPr>
              <a:t>Count #likes </a:t>
            </a:r>
          </a:p>
          <a:p>
            <a:endParaRPr lang="en-US" sz="2000" dirty="0" smtClean="0">
              <a:latin typeface="Trebuchet MS"/>
              <a:cs typeface="Trebuchet MS"/>
            </a:endParaRPr>
          </a:p>
          <a:p>
            <a:endParaRPr lang="en-US" sz="2400" dirty="0">
              <a:latin typeface="Trebuchet MS"/>
              <a:cs typeface="Trebuchet M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1423241"/>
            <a:ext cx="49530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10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Title 1"/>
          <p:cNvSpPr>
            <a:spLocks noGrp="1"/>
          </p:cNvSpPr>
          <p:nvPr>
            <p:ph type="title"/>
          </p:nvPr>
        </p:nvSpPr>
        <p:spPr>
          <a:xfrm>
            <a:off x="1143000" y="193675"/>
            <a:ext cx="8029575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Trebuchet MS"/>
                <a:cs typeface="Trebuchet MS"/>
              </a:rPr>
              <a:t>User Study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4647170"/>
              </p:ext>
            </p:extLst>
          </p:nvPr>
        </p:nvGraphicFramePr>
        <p:xfrm>
          <a:off x="406400" y="939800"/>
          <a:ext cx="8407400" cy="467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1123" name="TextBox 4"/>
          <p:cNvSpPr txBox="1">
            <a:spLocks noChangeArrowheads="1"/>
          </p:cNvSpPr>
          <p:nvPr/>
        </p:nvSpPr>
        <p:spPr bwMode="auto">
          <a:xfrm rot="-5400000">
            <a:off x="-716220" y="3155305"/>
            <a:ext cx="26468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000000"/>
                </a:solidFill>
                <a:latin typeface="Trebuchet MS"/>
                <a:cs typeface="Trebuchet MS"/>
              </a:rPr>
              <a:t>~27 </a:t>
            </a:r>
            <a:r>
              <a:rPr lang="en-US" sz="2400" b="0" dirty="0">
                <a:solidFill>
                  <a:srgbClr val="000000"/>
                </a:solidFill>
                <a:latin typeface="Trebuchet MS"/>
                <a:cs typeface="Trebuchet MS"/>
              </a:rPr>
              <a:t>users in study</a:t>
            </a:r>
          </a:p>
        </p:txBody>
      </p:sp>
      <p:sp>
        <p:nvSpPr>
          <p:cNvPr id="261124" name="TextBox 5"/>
          <p:cNvSpPr txBox="1">
            <a:spLocks noChangeArrowheads="1"/>
          </p:cNvSpPr>
          <p:nvPr/>
        </p:nvSpPr>
        <p:spPr bwMode="auto">
          <a:xfrm rot="-5400000">
            <a:off x="1068387" y="2366963"/>
            <a:ext cx="222726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0" dirty="0" err="1">
                <a:solidFill>
                  <a:srgbClr val="000000"/>
                </a:solidFill>
                <a:latin typeface="Trebuchet MS"/>
                <a:cs typeface="Trebuchet MS"/>
              </a:rPr>
              <a:t>Submodular</a:t>
            </a:r>
            <a:r>
              <a:rPr lang="en-US" sz="2800" b="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br>
              <a:rPr lang="en-US" sz="2800" b="0" dirty="0">
                <a:solidFill>
                  <a:srgbClr val="000000"/>
                </a:solidFill>
                <a:latin typeface="Trebuchet MS"/>
                <a:cs typeface="Trebuchet MS"/>
              </a:rPr>
            </a:br>
            <a:r>
              <a:rPr lang="en-US" sz="2800" b="0" dirty="0">
                <a:solidFill>
                  <a:srgbClr val="000000"/>
                </a:solidFill>
                <a:latin typeface="Trebuchet MS"/>
                <a:cs typeface="Trebuchet MS"/>
              </a:rPr>
              <a:t>Bandits Wins</a:t>
            </a:r>
          </a:p>
        </p:txBody>
      </p:sp>
      <p:sp>
        <p:nvSpPr>
          <p:cNvPr id="261125" name="TextBox 12"/>
          <p:cNvSpPr txBox="1">
            <a:spLocks noChangeArrowheads="1"/>
          </p:cNvSpPr>
          <p:nvPr/>
        </p:nvSpPr>
        <p:spPr bwMode="auto">
          <a:xfrm>
            <a:off x="1703975" y="5410200"/>
            <a:ext cx="9894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Trebuchet MS"/>
                <a:cs typeface="Trebuchet MS"/>
              </a:rPr>
              <a:t>Static</a:t>
            </a:r>
            <a:br>
              <a:rPr lang="en-US">
                <a:solidFill>
                  <a:srgbClr val="000000"/>
                </a:solidFill>
                <a:latin typeface="Trebuchet MS"/>
                <a:cs typeface="Trebuchet MS"/>
              </a:rPr>
            </a:br>
            <a:r>
              <a:rPr lang="en-US">
                <a:solidFill>
                  <a:srgbClr val="000000"/>
                </a:solidFill>
                <a:latin typeface="Trebuchet MS"/>
                <a:cs typeface="Trebuchet MS"/>
              </a:rPr>
              <a:t>Weights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381524" y="1730375"/>
            <a:ext cx="2099966" cy="4880361"/>
            <a:chOff x="3381051" y="1730638"/>
            <a:chExt cx="2100056" cy="4879738"/>
          </a:xfrm>
        </p:grpSpPr>
        <p:sp>
          <p:nvSpPr>
            <p:cNvPr id="261132" name="TextBox 6"/>
            <p:cNvSpPr txBox="1">
              <a:spLocks noChangeArrowheads="1"/>
            </p:cNvSpPr>
            <p:nvPr/>
          </p:nvSpPr>
          <p:spPr bwMode="auto">
            <a:xfrm rot="-5400000">
              <a:off x="3333211" y="2367030"/>
              <a:ext cx="2226892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 b="0">
                  <a:solidFill>
                    <a:srgbClr val="000000"/>
                  </a:solidFill>
                  <a:latin typeface="Trebuchet MS"/>
                  <a:cs typeface="Trebuchet MS"/>
                </a:rPr>
                <a:t>Submodular </a:t>
              </a:r>
              <a:br>
                <a:rPr lang="en-US" sz="2800" b="0">
                  <a:solidFill>
                    <a:srgbClr val="000000"/>
                  </a:solidFill>
                  <a:latin typeface="Trebuchet MS"/>
                  <a:cs typeface="Trebuchet MS"/>
                </a:rPr>
              </a:br>
              <a:r>
                <a:rPr lang="en-US" sz="2800" b="0">
                  <a:solidFill>
                    <a:srgbClr val="000000"/>
                  </a:solidFill>
                  <a:latin typeface="Trebuchet MS"/>
                  <a:cs typeface="Trebuchet MS"/>
                </a:rPr>
                <a:t>Bandits Wins</a:t>
              </a:r>
            </a:p>
          </p:txBody>
        </p:sp>
        <p:sp>
          <p:nvSpPr>
            <p:cNvPr id="261133" name="TextBox 10"/>
            <p:cNvSpPr txBox="1">
              <a:spLocks noChangeArrowheads="1"/>
            </p:cNvSpPr>
            <p:nvPr/>
          </p:nvSpPr>
          <p:spPr bwMode="auto">
            <a:xfrm>
              <a:off x="4165081" y="4766846"/>
              <a:ext cx="55095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0" dirty="0">
                  <a:solidFill>
                    <a:srgbClr val="000000"/>
                  </a:solidFill>
                  <a:latin typeface="Trebuchet MS"/>
                  <a:cs typeface="Trebuchet MS"/>
                </a:rPr>
                <a:t>Ties</a:t>
              </a:r>
            </a:p>
          </p:txBody>
        </p:sp>
        <p:sp>
          <p:nvSpPr>
            <p:cNvPr id="261134" name="TextBox 11"/>
            <p:cNvSpPr txBox="1">
              <a:spLocks noChangeArrowheads="1"/>
            </p:cNvSpPr>
            <p:nvPr/>
          </p:nvSpPr>
          <p:spPr bwMode="auto">
            <a:xfrm>
              <a:off x="4048298" y="4953000"/>
              <a:ext cx="78088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rebuchet MS"/>
                  <a:cs typeface="Trebuchet MS"/>
                </a:rPr>
                <a:t>Losses</a:t>
              </a:r>
            </a:p>
          </p:txBody>
        </p:sp>
        <p:sp>
          <p:nvSpPr>
            <p:cNvPr id="261135" name="TextBox 13"/>
            <p:cNvSpPr txBox="1">
              <a:spLocks noChangeArrowheads="1"/>
            </p:cNvSpPr>
            <p:nvPr/>
          </p:nvSpPr>
          <p:spPr bwMode="auto">
            <a:xfrm>
              <a:off x="3381051" y="5410200"/>
              <a:ext cx="2100056" cy="1200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  <a:latin typeface="Trebuchet MS"/>
                  <a:cs typeface="Trebuchet MS"/>
                </a:rPr>
                <a:t>Multiplicative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  <a:latin typeface="Trebuchet MS"/>
                  <a:cs typeface="Trebuchet MS"/>
                </a:rPr>
                <a:t>Updates (MW)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  <a:latin typeface="Trebuchet MS"/>
                  <a:cs typeface="Trebuchet MS"/>
                </a:rPr>
                <a:t>(no exploration)</a:t>
              </a:r>
            </a:p>
            <a:p>
              <a:pPr algn="ctr"/>
              <a:r>
                <a:rPr lang="en-US" dirty="0" smtClean="0"/>
                <a:t>[El-</a:t>
              </a:r>
              <a:r>
                <a:rPr lang="en-US" dirty="0" err="1" smtClean="0"/>
                <a:t>Arini</a:t>
              </a:r>
              <a:r>
                <a:rPr lang="en-US" dirty="0" smtClean="0"/>
                <a:t> et al., 2009]</a:t>
              </a: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5341200" y="1730375"/>
            <a:ext cx="2820002" cy="5157227"/>
            <a:chOff x="5342314" y="1730638"/>
            <a:chExt cx="2817938" cy="5156755"/>
          </a:xfrm>
        </p:grpSpPr>
        <p:sp>
          <p:nvSpPr>
            <p:cNvPr id="261128" name="TextBox 7"/>
            <p:cNvSpPr txBox="1">
              <a:spLocks noChangeArrowheads="1"/>
            </p:cNvSpPr>
            <p:nvPr/>
          </p:nvSpPr>
          <p:spPr bwMode="auto">
            <a:xfrm rot="-5400000">
              <a:off x="5619211" y="2367030"/>
              <a:ext cx="2226892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 b="0">
                  <a:solidFill>
                    <a:srgbClr val="000000"/>
                  </a:solidFill>
                  <a:latin typeface="Trebuchet MS"/>
                  <a:cs typeface="Trebuchet MS"/>
                </a:rPr>
                <a:t>Submodular </a:t>
              </a:r>
              <a:br>
                <a:rPr lang="en-US" sz="2800" b="0">
                  <a:solidFill>
                    <a:srgbClr val="000000"/>
                  </a:solidFill>
                  <a:latin typeface="Trebuchet MS"/>
                  <a:cs typeface="Trebuchet MS"/>
                </a:rPr>
              </a:br>
              <a:r>
                <a:rPr lang="en-US" sz="2800" b="0">
                  <a:solidFill>
                    <a:srgbClr val="000000"/>
                  </a:solidFill>
                  <a:latin typeface="Trebuchet MS"/>
                  <a:cs typeface="Trebuchet MS"/>
                </a:rPr>
                <a:t>Bandits Wins</a:t>
              </a:r>
            </a:p>
          </p:txBody>
        </p:sp>
        <p:sp>
          <p:nvSpPr>
            <p:cNvPr id="261129" name="TextBox 8"/>
            <p:cNvSpPr txBox="1">
              <a:spLocks noChangeArrowheads="1"/>
            </p:cNvSpPr>
            <p:nvPr/>
          </p:nvSpPr>
          <p:spPr bwMode="auto">
            <a:xfrm>
              <a:off x="6428188" y="4343400"/>
              <a:ext cx="59673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 b="0">
                  <a:solidFill>
                    <a:srgbClr val="000000"/>
                  </a:solidFill>
                  <a:latin typeface="Trebuchet MS"/>
                  <a:cs typeface="Trebuchet MS"/>
                </a:rPr>
                <a:t>Ties</a:t>
              </a:r>
            </a:p>
          </p:txBody>
        </p:sp>
        <p:sp>
          <p:nvSpPr>
            <p:cNvPr id="261130" name="TextBox 9"/>
            <p:cNvSpPr txBox="1">
              <a:spLocks noChangeArrowheads="1"/>
            </p:cNvSpPr>
            <p:nvPr/>
          </p:nvSpPr>
          <p:spPr bwMode="auto">
            <a:xfrm>
              <a:off x="6297035" y="4800600"/>
              <a:ext cx="8554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 b="0">
                  <a:solidFill>
                    <a:srgbClr val="000000"/>
                  </a:solidFill>
                  <a:latin typeface="Trebuchet MS"/>
                  <a:cs typeface="Trebuchet MS"/>
                </a:rPr>
                <a:t>Losses</a:t>
              </a:r>
            </a:p>
          </p:txBody>
        </p:sp>
        <p:sp>
          <p:nvSpPr>
            <p:cNvPr id="261131" name="TextBox 14"/>
            <p:cNvSpPr txBox="1">
              <a:spLocks noChangeArrowheads="1"/>
            </p:cNvSpPr>
            <p:nvPr/>
          </p:nvSpPr>
          <p:spPr bwMode="auto">
            <a:xfrm>
              <a:off x="5342314" y="5410200"/>
              <a:ext cx="2817938" cy="1477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000000"/>
                  </a:solidFill>
                  <a:latin typeface="Trebuchet MS"/>
                  <a:cs typeface="Trebuchet MS"/>
                </a:rPr>
                <a:t>LinUCB</a:t>
              </a:r>
              <a:endParaRPr lang="en-US" dirty="0" smtClean="0">
                <a:solidFill>
                  <a:srgbClr val="000000"/>
                </a:solidFill>
                <a:latin typeface="Trebuchet MS"/>
                <a:cs typeface="Trebuchet MS"/>
              </a:endParaRP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  <a:latin typeface="Trebuchet MS"/>
                  <a:cs typeface="Trebuchet MS"/>
                </a:rPr>
                <a:t>(doesn’t directly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  <a:latin typeface="Trebuchet MS"/>
                  <a:cs typeface="Trebuchet MS"/>
                </a:rPr>
                <a:t>model diversity)</a:t>
              </a:r>
            </a:p>
            <a:p>
              <a:pPr algn="ctr"/>
              <a:r>
                <a:rPr lang="en-US" dirty="0" smtClean="0"/>
                <a:t>[Li et al., 2010]</a:t>
              </a:r>
            </a:p>
            <a:p>
              <a:pPr algn="ctr"/>
              <a:endParaRPr lang="en-US" dirty="0">
                <a:solidFill>
                  <a:srgbClr val="000000"/>
                </a:solidFill>
                <a:latin typeface="Trebuchet MS"/>
                <a:cs typeface="Trebuchet M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97282" y="5769806"/>
            <a:ext cx="6818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T=10</a:t>
            </a:r>
          </a:p>
          <a:p>
            <a:r>
              <a:rPr lang="en-US" dirty="0" smtClean="0">
                <a:latin typeface="Trebuchet MS"/>
                <a:cs typeface="Trebuchet MS"/>
              </a:rPr>
              <a:t>L=10</a:t>
            </a:r>
          </a:p>
          <a:p>
            <a:r>
              <a:rPr lang="en-US" dirty="0">
                <a:latin typeface="Trebuchet MS"/>
                <a:cs typeface="Trebuchet MS"/>
              </a:rPr>
              <a:t>d</a:t>
            </a:r>
            <a:r>
              <a:rPr lang="en-US" dirty="0" smtClean="0">
                <a:latin typeface="Trebuchet MS"/>
                <a:cs typeface="Trebuchet MS"/>
              </a:rPr>
              <a:t>=18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5728" y="6234008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5652476" y="6234008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10440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575933" y="153060"/>
            <a:ext cx="7951208" cy="1362405"/>
            <a:chOff x="406602" y="203218"/>
            <a:chExt cx="8410827" cy="1677773"/>
          </a:xfrm>
        </p:grpSpPr>
        <p:sp>
          <p:nvSpPr>
            <p:cNvPr id="29" name="Rounded Rectangle 28"/>
            <p:cNvSpPr/>
            <p:nvPr/>
          </p:nvSpPr>
          <p:spPr>
            <a:xfrm>
              <a:off x="406602" y="217828"/>
              <a:ext cx="8410827" cy="1663163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4494" y="858070"/>
              <a:ext cx="990892" cy="741188"/>
            </a:xfrm>
            <a:prstGeom prst="rect">
              <a:avLst/>
            </a:prstGeom>
            <a:ln w="25400">
              <a:solidFill>
                <a:schemeClr val="tx2"/>
              </a:solidFill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68633" y="858070"/>
              <a:ext cx="1516707" cy="741188"/>
            </a:xfrm>
            <a:prstGeom prst="rect">
              <a:avLst/>
            </a:prstGeom>
            <a:ln w="25400">
              <a:solidFill>
                <a:schemeClr val="accent1"/>
              </a:solidFill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brigh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46192" y="858070"/>
              <a:ext cx="988249" cy="741188"/>
            </a:xfrm>
            <a:prstGeom prst="rect">
              <a:avLst/>
            </a:prstGeom>
            <a:ln w="25400">
              <a:solidFill>
                <a:schemeClr val="accent1"/>
              </a:solidFill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2588" y="858070"/>
              <a:ext cx="1576996" cy="741188"/>
            </a:xfrm>
            <a:prstGeom prst="rect">
              <a:avLst/>
            </a:prstGeom>
            <a:ln w="25400">
              <a:solidFill>
                <a:schemeClr val="accent1"/>
              </a:solidFill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56889" y="858071"/>
              <a:ext cx="930729" cy="912298"/>
            </a:xfrm>
            <a:prstGeom prst="rect">
              <a:avLst/>
            </a:prstGeom>
            <a:ln w="25400">
              <a:solidFill>
                <a:schemeClr val="accent1"/>
              </a:solidFill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25767" y="858070"/>
              <a:ext cx="1038098" cy="742687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4158690" y="203218"/>
              <a:ext cx="990660" cy="5685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800000"/>
                  </a:solidFill>
                  <a:latin typeface="Trebuchet MS"/>
                  <a:cs typeface="Trebuchet MS"/>
                </a:rPr>
                <a:t>Tasks</a:t>
              </a:r>
              <a:endParaRPr lang="en-US" sz="2400" b="1" dirty="0">
                <a:solidFill>
                  <a:srgbClr val="800000"/>
                </a:solidFill>
                <a:latin typeface="Trebuchet MS"/>
                <a:cs typeface="Trebuchet MS"/>
              </a:endParaRP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0956" y="2188902"/>
            <a:ext cx="1962182" cy="1213371"/>
          </a:xfrm>
          <a:prstGeom prst="rect">
            <a:avLst/>
          </a:prstGeom>
        </p:spPr>
      </p:pic>
      <p:sp>
        <p:nvSpPr>
          <p:cNvPr id="67" name="Up Arrow 66"/>
          <p:cNvSpPr/>
          <p:nvPr/>
        </p:nvSpPr>
        <p:spPr>
          <a:xfrm>
            <a:off x="4853631" y="3588584"/>
            <a:ext cx="577133" cy="1140654"/>
          </a:xfrm>
          <a:prstGeom prst="upArrow">
            <a:avLst/>
          </a:prstGeom>
          <a:gradFill flip="none" rotWithShape="1">
            <a:gsLst>
              <a:gs pos="34000">
                <a:schemeClr val="accent2">
                  <a:lumMod val="50000"/>
                </a:schemeClr>
              </a:gs>
              <a:gs pos="100000">
                <a:srgbClr val="FFFFFF"/>
              </a:gs>
            </a:gsLst>
            <a:lin ang="15120000" scaled="0"/>
            <a:tileRect/>
          </a:gradFill>
          <a:ln w="3175" cmpd="sng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Up Arrow 67"/>
          <p:cNvSpPr/>
          <p:nvPr/>
        </p:nvSpPr>
        <p:spPr>
          <a:xfrm rot="10800000">
            <a:off x="3941467" y="3600679"/>
            <a:ext cx="577133" cy="1140654"/>
          </a:xfrm>
          <a:prstGeom prst="upArrow">
            <a:avLst/>
          </a:prstGeom>
          <a:gradFill flip="none" rotWithShape="1">
            <a:gsLst>
              <a:gs pos="34000">
                <a:schemeClr val="accent2">
                  <a:lumMod val="50000"/>
                </a:schemeClr>
              </a:gs>
              <a:gs pos="100000">
                <a:srgbClr val="FFFFFF"/>
              </a:gs>
            </a:gsLst>
            <a:lin ang="15120000" scaled="0"/>
            <a:tileRect/>
          </a:gradFill>
          <a:ln w="3175" cmpd="sng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5780645" y="3582461"/>
            <a:ext cx="3278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Trebuchet MS"/>
                <a:cs typeface="Trebuchet MS"/>
              </a:rPr>
              <a:t>Recommend Content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29809" y="3607921"/>
            <a:ext cx="3403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Trebuchet MS"/>
                <a:cs typeface="Trebuchet MS"/>
              </a:rPr>
              <a:t>Browse, Search, </a:t>
            </a:r>
          </a:p>
          <a:p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Trebuchet MS"/>
                <a:cs typeface="Trebuchet MS"/>
              </a:rPr>
              <a:t>Review, Rate, etc.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71049" y="1720889"/>
            <a:ext cx="8631137" cy="4798444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5968928" y="1812970"/>
            <a:ext cx="290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Trebuchet MS"/>
                <a:cs typeface="Trebuchet MS"/>
              </a:rPr>
              <a:t>Multiple Rounds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271049" y="137671"/>
            <a:ext cx="8631137" cy="14465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800000"/>
                </a:solidFill>
                <a:latin typeface="Trebuchet MS"/>
                <a:cs typeface="Trebuchet MS"/>
              </a:rPr>
              <a:t>Goal:</a:t>
            </a:r>
          </a:p>
          <a:p>
            <a:pPr algn="ctr"/>
            <a:r>
              <a:rPr lang="en-US" sz="4400" b="1" dirty="0" smtClean="0">
                <a:latin typeface="Trebuchet MS"/>
                <a:cs typeface="Trebuchet MS"/>
              </a:rPr>
              <a:t>Maximize total user utility 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453874" y="4923775"/>
            <a:ext cx="8283448" cy="1383901"/>
            <a:chOff x="453874" y="4923775"/>
            <a:chExt cx="8283448" cy="1383901"/>
          </a:xfrm>
        </p:grpSpPr>
        <p:sp>
          <p:nvSpPr>
            <p:cNvPr id="30" name="Rounded Rectangle 29"/>
            <p:cNvSpPr/>
            <p:nvPr/>
          </p:nvSpPr>
          <p:spPr>
            <a:xfrm>
              <a:off x="453874" y="4923775"/>
              <a:ext cx="8283448" cy="1383901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576467" y="4938982"/>
              <a:ext cx="1907836" cy="42649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800000"/>
                  </a:solidFill>
                  <a:latin typeface="Trebuchet MS"/>
                  <a:cs typeface="Trebuchet MS"/>
                </a:rPr>
                <a:t>Applications</a:t>
              </a:r>
              <a:endParaRPr lang="en-US" sz="2400" b="1" dirty="0">
                <a:solidFill>
                  <a:srgbClr val="800000"/>
                </a:solidFill>
                <a:latin typeface="Trebuchet MS"/>
                <a:cs typeface="Trebuchet MS"/>
              </a:endParaRPr>
            </a:p>
          </p:txBody>
        </p: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6176" y="5488223"/>
              <a:ext cx="667655" cy="667655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645195" y="5538752"/>
              <a:ext cx="588877" cy="588877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44109" y="5548322"/>
              <a:ext cx="598553" cy="589052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002890" y="5545327"/>
              <a:ext cx="573834" cy="573834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208762" y="5506217"/>
              <a:ext cx="649551" cy="649551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302433" y="5548497"/>
              <a:ext cx="573398" cy="579132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240922" y="5548322"/>
              <a:ext cx="674628" cy="570839"/>
            </a:xfrm>
            <a:prstGeom prst="rect">
              <a:avLst/>
            </a:prstGeom>
            <a:ln w="12700">
              <a:solidFill>
                <a:schemeClr val="tx2"/>
              </a:solidFill>
            </a:ln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897177" y="5548497"/>
              <a:ext cx="570665" cy="570665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770841" y="5548498"/>
              <a:ext cx="565700" cy="565700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948122" y="5543864"/>
              <a:ext cx="760445" cy="570333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398977" y="5537743"/>
              <a:ext cx="575445" cy="575445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031929" y="5538753"/>
              <a:ext cx="574436" cy="574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873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00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100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100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repeatCount="indefinite" fill="remove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10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68" grpId="0" animBg="1"/>
      <p:bldP spid="68" grpId="1" animBg="1"/>
      <p:bldP spid="69" grpId="0"/>
      <p:bldP spid="71" grpId="0"/>
      <p:bldP spid="72" grpId="0" animBg="1"/>
      <p:bldP spid="73" grpId="0"/>
      <p:bldP spid="7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4294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Inspecting Learned Weights</a:t>
            </a:r>
            <a:br>
              <a:rPr lang="en-US" dirty="0" smtClean="0">
                <a:latin typeface="Trebuchet MS"/>
                <a:cs typeface="Trebuchet MS"/>
              </a:rPr>
            </a:br>
            <a:r>
              <a:rPr lang="en-US" sz="1100" dirty="0" smtClean="0">
                <a:latin typeface="Trebuchet MS"/>
                <a:cs typeface="Trebuchet MS"/>
              </a:rPr>
              <a:t/>
            </a:r>
            <a:br>
              <a:rPr lang="en-US" sz="1100" dirty="0" smtClean="0">
                <a:latin typeface="Trebuchet MS"/>
                <a:cs typeface="Trebuchet MS"/>
              </a:rPr>
            </a:br>
            <a:r>
              <a:rPr lang="en-US" sz="2200" dirty="0" smtClean="0">
                <a:latin typeface="Trebuchet MS"/>
                <a:cs typeface="Trebuchet MS"/>
              </a:rPr>
              <a:t>Submodular Bandits (dark) vs. MW (light)</a:t>
            </a:r>
            <a:endParaRPr lang="en-US" sz="2200" dirty="0">
              <a:latin typeface="Trebuchet MS"/>
              <a:cs typeface="Trebuchet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64" y="1228532"/>
            <a:ext cx="8275204" cy="32112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1434" y="4509657"/>
            <a:ext cx="753001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rebuchet MS"/>
                <a:cs typeface="Trebuchet MS"/>
              </a:rPr>
              <a:t>User liked few articles (8 out of 100)</a:t>
            </a:r>
          </a:p>
          <a:p>
            <a:endParaRPr lang="en-US" sz="1000" dirty="0" smtClean="0">
              <a:latin typeface="Trebuchet MS"/>
              <a:cs typeface="Trebuchet MS"/>
            </a:endParaRPr>
          </a:p>
          <a:p>
            <a:r>
              <a:rPr lang="en-US" sz="2400" dirty="0" smtClean="0">
                <a:latin typeface="Trebuchet MS"/>
                <a:cs typeface="Trebuchet MS"/>
              </a:rPr>
              <a:t>MW did not learn anything meaningful</a:t>
            </a:r>
          </a:p>
          <a:p>
            <a:endParaRPr lang="en-US" sz="1000" dirty="0" smtClean="0">
              <a:latin typeface="Trebuchet MS"/>
              <a:cs typeface="Trebuchet MS"/>
            </a:endParaRPr>
          </a:p>
          <a:p>
            <a:r>
              <a:rPr lang="en-US" sz="2400" dirty="0" smtClean="0">
                <a:latin typeface="Trebuchet MS"/>
                <a:cs typeface="Trebuchet MS"/>
              </a:rPr>
              <a:t>Submodular Bandits found 2 interesting topics </a:t>
            </a:r>
          </a:p>
          <a:p>
            <a:r>
              <a:rPr lang="en-US" sz="2000" dirty="0" smtClean="0">
                <a:latin typeface="Trebuchet MS"/>
                <a:cs typeface="Trebuchet MS"/>
              </a:rPr>
              <a:t>(won comparison 7-1)</a:t>
            </a:r>
          </a:p>
        </p:txBody>
      </p:sp>
    </p:spTree>
    <p:extLst>
      <p:ext uri="{BB962C8B-B14F-4D97-AF65-F5344CB8AC3E}">
        <p14:creationId xmlns:p14="http://schemas.microsoft.com/office/powerpoint/2010/main" val="1021775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8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Trebuchet MS"/>
                <a:cs typeface="Trebuchet MS"/>
              </a:rPr>
              <a:t>The Price of Exploration</a:t>
            </a:r>
            <a:endParaRPr lang="en-US" sz="3800" dirty="0">
              <a:latin typeface="Trebuchet MS"/>
              <a:cs typeface="Trebuchet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37000"/>
            <a:ext cx="8229600" cy="23020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This is the price of exploration</a:t>
            </a:r>
          </a:p>
          <a:p>
            <a:pPr lvl="1"/>
            <a:r>
              <a:rPr lang="en-US" sz="2400" dirty="0" smtClean="0">
                <a:latin typeface="Trebuchet MS"/>
                <a:cs typeface="Trebuchet MS"/>
              </a:rPr>
              <a:t>Region of uncertainty depends linearly on |w</a:t>
            </a:r>
            <a:r>
              <a:rPr lang="en-US" sz="2400" baseline="30000" dirty="0" smtClean="0">
                <a:latin typeface="Trebuchet MS"/>
                <a:cs typeface="Trebuchet MS"/>
              </a:rPr>
              <a:t>*</a:t>
            </a:r>
            <a:r>
              <a:rPr lang="en-US" sz="2400" dirty="0" smtClean="0">
                <a:latin typeface="Trebuchet MS"/>
                <a:cs typeface="Trebuchet MS"/>
              </a:rPr>
              <a:t>|</a:t>
            </a:r>
          </a:p>
          <a:p>
            <a:pPr lvl="1"/>
            <a:r>
              <a:rPr lang="en-US" sz="2400" dirty="0" smtClean="0">
                <a:latin typeface="Trebuchet MS"/>
                <a:cs typeface="Trebuchet MS"/>
              </a:rPr>
              <a:t>Region of uncertainty depends linearly on d</a:t>
            </a:r>
          </a:p>
          <a:p>
            <a:pPr lvl="1"/>
            <a:r>
              <a:rPr lang="en-US" sz="2400" b="1" dirty="0" smtClean="0">
                <a:solidFill>
                  <a:srgbClr val="800000"/>
                </a:solidFill>
                <a:latin typeface="Trebuchet MS"/>
                <a:cs typeface="Trebuchet MS"/>
              </a:rPr>
              <a:t>Unavoidable </a:t>
            </a:r>
            <a:r>
              <a:rPr lang="en-US" sz="2400" b="1" dirty="0">
                <a:solidFill>
                  <a:srgbClr val="800000"/>
                </a:solidFill>
                <a:latin typeface="Trebuchet MS"/>
                <a:cs typeface="Trebuchet MS"/>
              </a:rPr>
              <a:t>without further assumptions</a:t>
            </a:r>
          </a:p>
          <a:p>
            <a:pPr lvl="1"/>
            <a:endParaRPr lang="en-US" dirty="0">
              <a:latin typeface="Trebuchet MS"/>
              <a:cs typeface="Trebuchet MS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815307"/>
              </p:ext>
            </p:extLst>
          </p:nvPr>
        </p:nvGraphicFramePr>
        <p:xfrm>
          <a:off x="2258473" y="1637531"/>
          <a:ext cx="3950415" cy="942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43" name="Equation" r:id="rId3" imgW="1333500" imgH="317500" progId="Equation.3">
                  <p:embed/>
                </p:oleObj>
              </mc:Choice>
              <mc:Fallback>
                <p:oleObj name="Equation" r:id="rId3" imgW="13335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8473" y="1637531"/>
                        <a:ext cx="3950415" cy="94279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Arrow Connector 24"/>
          <p:cNvCxnSpPr>
            <a:stCxn id="26" idx="0"/>
          </p:cNvCxnSpPr>
          <p:nvPr/>
        </p:nvCxnSpPr>
        <p:spPr>
          <a:xfrm flipH="1" flipV="1">
            <a:off x="4967113" y="2285998"/>
            <a:ext cx="295215" cy="5196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690221" y="2805666"/>
            <a:ext cx="1144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  <a:latin typeface="Trebuchet MS"/>
                <a:cs typeface="Trebuchet MS"/>
              </a:rPr>
              <a:t># Topics</a:t>
            </a:r>
            <a:endParaRPr lang="en-US" sz="2000" b="1" dirty="0">
              <a:solidFill>
                <a:schemeClr val="accent1"/>
              </a:solidFill>
              <a:latin typeface="Trebuchet MS"/>
              <a:cs typeface="Trebuchet MS"/>
            </a:endParaRPr>
          </a:p>
        </p:txBody>
      </p:sp>
      <p:cxnSp>
        <p:nvCxnSpPr>
          <p:cNvPr id="27" name="Straight Arrow Connector 26"/>
          <p:cNvCxnSpPr>
            <a:stCxn id="28" idx="1"/>
          </p:cNvCxnSpPr>
          <p:nvPr/>
        </p:nvCxnSpPr>
        <p:spPr>
          <a:xfrm flipH="1">
            <a:off x="5926667" y="1851697"/>
            <a:ext cx="1131400" cy="2000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058067" y="1651642"/>
            <a:ext cx="1805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  <a:latin typeface="Trebuchet MS"/>
                <a:cs typeface="Trebuchet MS"/>
              </a:rPr>
              <a:t>Time Horizon</a:t>
            </a:r>
            <a:endParaRPr lang="en-US" sz="2000" b="1" dirty="0">
              <a:solidFill>
                <a:schemeClr val="accent1"/>
              </a:solidFill>
              <a:latin typeface="Trebuchet MS"/>
              <a:cs typeface="Trebuchet MS"/>
            </a:endParaRPr>
          </a:p>
        </p:txBody>
      </p:sp>
      <p:cxnSp>
        <p:nvCxnSpPr>
          <p:cNvPr id="29" name="Straight Arrow Connector 28"/>
          <p:cNvCxnSpPr>
            <a:stCxn id="30" idx="1"/>
          </p:cNvCxnSpPr>
          <p:nvPr/>
        </p:nvCxnSpPr>
        <p:spPr>
          <a:xfrm flipH="1" flipV="1">
            <a:off x="5644444" y="2285998"/>
            <a:ext cx="944334" cy="6848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588778" y="2770775"/>
            <a:ext cx="2300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  <a:latin typeface="Trebuchet MS"/>
                <a:cs typeface="Trebuchet MS"/>
              </a:rPr>
              <a:t># Articles per day</a:t>
            </a:r>
            <a:endParaRPr lang="en-US" sz="2000" b="1" dirty="0">
              <a:solidFill>
                <a:schemeClr val="accent1"/>
              </a:solidFill>
              <a:latin typeface="Trebuchet MS"/>
              <a:cs typeface="Trebuchet MS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4176891" y="2332165"/>
            <a:ext cx="211667" cy="6386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855459" y="2851833"/>
            <a:ext cx="1631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/>
                </a:solidFill>
                <a:latin typeface="Trebuchet MS"/>
                <a:cs typeface="Trebuchet MS"/>
              </a:rPr>
              <a:t>User’s</a:t>
            </a:r>
          </a:p>
          <a:p>
            <a:pPr algn="ctr"/>
            <a:r>
              <a:rPr lang="en-US" sz="2000" b="1" dirty="0" smtClean="0">
                <a:solidFill>
                  <a:schemeClr val="accent1"/>
                </a:solidFill>
                <a:latin typeface="Trebuchet MS"/>
                <a:cs typeface="Trebuchet MS"/>
              </a:rPr>
              <a:t>Preferences</a:t>
            </a:r>
            <a:endParaRPr lang="en-US" sz="2000" b="1" dirty="0">
              <a:solidFill>
                <a:schemeClr val="accent1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1236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Y:\doc\wsdm11-interrank\dynamic_ranking\wsdm11-interrank\figs\svm_static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211758"/>
            <a:ext cx="1139171" cy="1377040"/>
          </a:xfrm>
          <a:prstGeom prst="rect">
            <a:avLst/>
          </a:prstGeom>
          <a:noFill/>
        </p:spPr>
      </p:pic>
      <p:pic>
        <p:nvPicPr>
          <p:cNvPr id="5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90" y="1581764"/>
            <a:ext cx="980348" cy="98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488" y="1280162"/>
            <a:ext cx="1572235" cy="167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eft-Right Arrow 7"/>
          <p:cNvSpPr/>
          <p:nvPr/>
        </p:nvSpPr>
        <p:spPr>
          <a:xfrm>
            <a:off x="2409497" y="1832281"/>
            <a:ext cx="1279001" cy="39995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-Right Arrow 8"/>
          <p:cNvSpPr/>
          <p:nvPr/>
        </p:nvSpPr>
        <p:spPr>
          <a:xfrm>
            <a:off x="5757613" y="1832281"/>
            <a:ext cx="1279001" cy="39995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9625" y="499737"/>
            <a:ext cx="7572375" cy="2274726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884613" y="509235"/>
            <a:ext cx="290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rebuchet MS"/>
                <a:cs typeface="Trebuchet MS"/>
              </a:rPr>
              <a:t>Multiple Rounds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14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613" y="3843059"/>
            <a:ext cx="490174" cy="49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401" y="3843059"/>
            <a:ext cx="490174" cy="49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631" y="3843059"/>
            <a:ext cx="490174" cy="49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 flipV="1">
            <a:off x="7776308" y="2888901"/>
            <a:ext cx="0" cy="905224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036614" y="2855743"/>
            <a:ext cx="506017" cy="938382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171028" y="2855745"/>
            <a:ext cx="1134012" cy="93838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55296" y="4887961"/>
            <a:ext cx="6749743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b="1" dirty="0" smtClean="0">
                <a:solidFill>
                  <a:srgbClr val="800000"/>
                </a:solidFill>
                <a:latin typeface="Trebuchet MS"/>
                <a:cs typeface="Trebuchet MS"/>
              </a:rPr>
              <a:t>Have: </a:t>
            </a:r>
            <a:r>
              <a:rPr lang="en-US" sz="2800" dirty="0" smtClean="0">
                <a:solidFill>
                  <a:srgbClr val="800000"/>
                </a:solidFill>
                <a:latin typeface="Trebuchet MS"/>
                <a:cs typeface="Trebuchet MS"/>
              </a:rPr>
              <a:t>preferences of previous users</a:t>
            </a:r>
          </a:p>
          <a:p>
            <a:pPr lvl="1"/>
            <a:endParaRPr lang="en-US" sz="1500" dirty="0" smtClean="0">
              <a:solidFill>
                <a:srgbClr val="800000"/>
              </a:solidFill>
              <a:latin typeface="Trebuchet MS"/>
              <a:cs typeface="Trebuchet MS"/>
            </a:endParaRPr>
          </a:p>
          <a:p>
            <a:pPr lvl="1"/>
            <a:r>
              <a:rPr lang="en-US" sz="2800" b="1" dirty="0" smtClean="0">
                <a:solidFill>
                  <a:srgbClr val="800000"/>
                </a:solidFill>
                <a:latin typeface="Trebuchet MS"/>
                <a:cs typeface="Trebuchet MS"/>
              </a:rPr>
              <a:t> Goal: </a:t>
            </a:r>
            <a:r>
              <a:rPr lang="en-US" sz="2800" dirty="0" smtClean="0">
                <a:solidFill>
                  <a:srgbClr val="800000"/>
                </a:solidFill>
                <a:latin typeface="Trebuchet MS"/>
                <a:cs typeface="Trebuchet MS"/>
              </a:rPr>
              <a:t>learn faster for new users?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57649" y="6381720"/>
            <a:ext cx="345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b="1" dirty="0" smtClean="0"/>
              <a:t>Yue</a:t>
            </a:r>
            <a:r>
              <a:rPr lang="en-US" dirty="0" smtClean="0"/>
              <a:t>, Hong &amp; Guestrin, ICML 2012]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131658" y="438085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Previous Users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705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736511" y="647099"/>
            <a:ext cx="2690395" cy="237168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736511" y="575235"/>
            <a:ext cx="2690395" cy="2455066"/>
          </a:xfrm>
          <a:prstGeom prst="ellipse">
            <a:avLst/>
          </a:prstGeom>
          <a:noFill/>
          <a:ln w="12700"/>
          <a:scene3d>
            <a:camera prst="isometricOffAxis1Top"/>
            <a:lightRig rig="threePt" dir="t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36511" y="523272"/>
            <a:ext cx="2690395" cy="245506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2700"/>
          <a:scene3d>
            <a:camera prst="isometricOffAxis1Top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369297">
            <a:off x="5741403" y="647072"/>
            <a:ext cx="2690395" cy="2371685"/>
          </a:xfrm>
          <a:prstGeom prst="ellipse">
            <a:avLst/>
          </a:prstGeom>
          <a:noFill/>
          <a:scene3d>
            <a:camera prst="isometricOffAxis1Left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nector 14"/>
          <p:cNvSpPr/>
          <p:nvPr/>
        </p:nvSpPr>
        <p:spPr>
          <a:xfrm>
            <a:off x="6235522" y="1662765"/>
            <a:ext cx="82680" cy="66702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nector 15"/>
          <p:cNvSpPr/>
          <p:nvPr/>
        </p:nvSpPr>
        <p:spPr>
          <a:xfrm>
            <a:off x="6387922" y="1815165"/>
            <a:ext cx="82680" cy="66702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nector 16"/>
          <p:cNvSpPr/>
          <p:nvPr/>
        </p:nvSpPr>
        <p:spPr>
          <a:xfrm>
            <a:off x="7816835" y="1815165"/>
            <a:ext cx="82680" cy="66702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nector 17"/>
          <p:cNvSpPr/>
          <p:nvPr/>
        </p:nvSpPr>
        <p:spPr>
          <a:xfrm>
            <a:off x="7969235" y="1948026"/>
            <a:ext cx="82680" cy="66702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nector 18"/>
          <p:cNvSpPr/>
          <p:nvPr/>
        </p:nvSpPr>
        <p:spPr>
          <a:xfrm>
            <a:off x="7154881" y="1438967"/>
            <a:ext cx="82680" cy="66702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nector 19"/>
          <p:cNvSpPr/>
          <p:nvPr/>
        </p:nvSpPr>
        <p:spPr>
          <a:xfrm>
            <a:off x="7816835" y="1591367"/>
            <a:ext cx="82680" cy="66702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nector 20"/>
          <p:cNvSpPr/>
          <p:nvPr/>
        </p:nvSpPr>
        <p:spPr>
          <a:xfrm>
            <a:off x="6715110" y="1981377"/>
            <a:ext cx="82680" cy="66702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nector 21"/>
          <p:cNvSpPr/>
          <p:nvPr/>
        </p:nvSpPr>
        <p:spPr>
          <a:xfrm>
            <a:off x="7459249" y="1914675"/>
            <a:ext cx="82680" cy="66702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nector 22"/>
          <p:cNvSpPr/>
          <p:nvPr/>
        </p:nvSpPr>
        <p:spPr>
          <a:xfrm>
            <a:off x="7339033" y="1522571"/>
            <a:ext cx="82680" cy="66702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nector 23"/>
          <p:cNvSpPr/>
          <p:nvPr/>
        </p:nvSpPr>
        <p:spPr>
          <a:xfrm>
            <a:off x="6581267" y="1455869"/>
            <a:ext cx="82680" cy="66702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1555" y="415736"/>
            <a:ext cx="4883518" cy="3724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rebuchet MS"/>
                <a:cs typeface="Trebuchet MS"/>
              </a:rPr>
              <a:t>Assumption:</a:t>
            </a:r>
          </a:p>
          <a:p>
            <a:endParaRPr lang="en-US" sz="2000" b="1" dirty="0">
              <a:latin typeface="Trebuchet MS"/>
              <a:cs typeface="Trebuchet MS"/>
            </a:endParaRPr>
          </a:p>
          <a:p>
            <a:r>
              <a:rPr lang="en-US" sz="2400" dirty="0" smtClean="0">
                <a:latin typeface="Trebuchet MS"/>
                <a:cs typeface="Trebuchet MS"/>
              </a:rPr>
              <a:t>Users are similar to “stereotypes”</a:t>
            </a:r>
          </a:p>
          <a:p>
            <a:endParaRPr lang="en-US" sz="2000" dirty="0">
              <a:latin typeface="Trebuchet MS"/>
              <a:cs typeface="Trebuchet MS"/>
            </a:endParaRPr>
          </a:p>
          <a:p>
            <a:r>
              <a:rPr lang="en-US" sz="2400" dirty="0" smtClean="0">
                <a:latin typeface="Trebuchet MS"/>
                <a:cs typeface="Trebuchet MS"/>
              </a:rPr>
              <a:t>Stereotypes described by low</a:t>
            </a:r>
          </a:p>
          <a:p>
            <a:r>
              <a:rPr lang="en-US" sz="2400" dirty="0">
                <a:latin typeface="Trebuchet MS"/>
                <a:cs typeface="Trebuchet MS"/>
              </a:rPr>
              <a:t>d</a:t>
            </a:r>
            <a:r>
              <a:rPr lang="en-US" sz="2400" dirty="0" smtClean="0">
                <a:latin typeface="Trebuchet MS"/>
                <a:cs typeface="Trebuchet MS"/>
              </a:rPr>
              <a:t>imensional subspace</a:t>
            </a:r>
          </a:p>
          <a:p>
            <a:endParaRPr lang="en-US" sz="2000" dirty="0">
              <a:latin typeface="Trebuchet MS"/>
              <a:cs typeface="Trebuchet MS"/>
            </a:endParaRPr>
          </a:p>
          <a:p>
            <a:r>
              <a:rPr lang="en-US" sz="2400" dirty="0" smtClean="0">
                <a:latin typeface="Trebuchet MS"/>
                <a:cs typeface="Trebuchet MS"/>
              </a:rPr>
              <a:t>Use SVD-style approach to </a:t>
            </a:r>
          </a:p>
          <a:p>
            <a:r>
              <a:rPr lang="en-US" sz="2400" dirty="0">
                <a:latin typeface="Trebuchet MS"/>
                <a:cs typeface="Trebuchet MS"/>
              </a:rPr>
              <a:t>e</a:t>
            </a:r>
            <a:r>
              <a:rPr lang="en-US" sz="2400" dirty="0" smtClean="0">
                <a:latin typeface="Trebuchet MS"/>
                <a:cs typeface="Trebuchet MS"/>
              </a:rPr>
              <a:t>stimate stereotype subspace</a:t>
            </a:r>
          </a:p>
          <a:p>
            <a:r>
              <a:rPr lang="en-US" dirty="0" smtClean="0">
                <a:latin typeface="Calibri"/>
                <a:cs typeface="Calibri"/>
              </a:rPr>
              <a:t>E.g., [</a:t>
            </a:r>
            <a:r>
              <a:rPr lang="en-US" dirty="0" err="1" smtClean="0">
                <a:latin typeface="Calibri"/>
                <a:cs typeface="Calibri"/>
              </a:rPr>
              <a:t>Argyriou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et al., 2007]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57649" y="6381720"/>
            <a:ext cx="345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b="1" dirty="0" smtClean="0"/>
              <a:t>Yue</a:t>
            </a:r>
            <a:r>
              <a:rPr lang="en-US" dirty="0" smtClean="0"/>
              <a:t>, Hong &amp; Guestrin, ICML 2012]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4614333" y="1881867"/>
            <a:ext cx="1366212" cy="234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55297" y="4887961"/>
            <a:ext cx="8238816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b="1" dirty="0" smtClean="0">
                <a:solidFill>
                  <a:srgbClr val="800000"/>
                </a:solidFill>
                <a:latin typeface="Trebuchet MS"/>
                <a:cs typeface="Trebuchet MS"/>
              </a:rPr>
              <a:t>Have: </a:t>
            </a:r>
            <a:r>
              <a:rPr lang="en-US" sz="2800" dirty="0" smtClean="0">
                <a:solidFill>
                  <a:srgbClr val="800000"/>
                </a:solidFill>
                <a:latin typeface="Trebuchet MS"/>
                <a:cs typeface="Trebuchet MS"/>
              </a:rPr>
              <a:t>preferences of previous users</a:t>
            </a:r>
          </a:p>
          <a:p>
            <a:pPr lvl="1"/>
            <a:endParaRPr lang="en-US" sz="1500" dirty="0" smtClean="0">
              <a:solidFill>
                <a:srgbClr val="800000"/>
              </a:solidFill>
              <a:latin typeface="Trebuchet MS"/>
              <a:cs typeface="Trebuchet MS"/>
            </a:endParaRPr>
          </a:p>
          <a:p>
            <a:pPr lvl="1"/>
            <a:r>
              <a:rPr lang="en-US" sz="2800" b="1" dirty="0" smtClean="0">
                <a:solidFill>
                  <a:srgbClr val="800000"/>
                </a:solidFill>
                <a:latin typeface="Trebuchet MS"/>
                <a:cs typeface="Trebuchet MS"/>
              </a:rPr>
              <a:t> Goal: </a:t>
            </a:r>
            <a:r>
              <a:rPr lang="en-US" sz="2800" dirty="0" smtClean="0">
                <a:solidFill>
                  <a:srgbClr val="800000"/>
                </a:solidFill>
                <a:latin typeface="Trebuchet MS"/>
                <a:cs typeface="Trebuchet MS"/>
              </a:rPr>
              <a:t>learn faster for new users?</a:t>
            </a:r>
          </a:p>
        </p:txBody>
      </p:sp>
    </p:spTree>
    <p:extLst>
      <p:ext uri="{BB962C8B-B14F-4D97-AF65-F5344CB8AC3E}">
        <p14:creationId xmlns:p14="http://schemas.microsoft.com/office/powerpoint/2010/main" val="1871707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  <p:bldP spid="21" grpId="0" animBg="1"/>
      <p:bldP spid="22" grpId="0" animBg="1"/>
      <p:bldP spid="23" grpId="0" animBg="1"/>
      <p:bldP spid="23" grpId="1" animBg="1"/>
      <p:bldP spid="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444" y="1316497"/>
            <a:ext cx="8376356" cy="5065224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rebuchet MS"/>
                <a:cs typeface="Trebuchet MS"/>
              </a:rPr>
              <a:t>Suppose w</a:t>
            </a:r>
            <a:r>
              <a:rPr lang="en-US" sz="2800" baseline="30000" dirty="0">
                <a:latin typeface="Trebuchet MS"/>
                <a:cs typeface="Trebuchet MS"/>
              </a:rPr>
              <a:t>*</a:t>
            </a:r>
            <a:r>
              <a:rPr lang="en-US" sz="2800" dirty="0">
                <a:latin typeface="Trebuchet MS"/>
                <a:cs typeface="Trebuchet MS"/>
              </a:rPr>
              <a:t> mostly in subspace</a:t>
            </a:r>
          </a:p>
          <a:p>
            <a:pPr lvl="1"/>
            <a:r>
              <a:rPr lang="en-US" sz="2400" dirty="0">
                <a:latin typeface="Trebuchet MS"/>
                <a:cs typeface="Trebuchet MS"/>
              </a:rPr>
              <a:t>Dimension k &lt;&lt; </a:t>
            </a:r>
            <a:r>
              <a:rPr lang="en-US" sz="2400" dirty="0" smtClean="0">
                <a:latin typeface="Trebuchet MS"/>
                <a:cs typeface="Trebuchet MS"/>
              </a:rPr>
              <a:t>d</a:t>
            </a:r>
          </a:p>
          <a:p>
            <a:pPr lvl="1"/>
            <a:r>
              <a:rPr lang="en-US" sz="2400" dirty="0" smtClean="0">
                <a:latin typeface="Trebuchet MS"/>
                <a:cs typeface="Trebuchet MS"/>
              </a:rPr>
              <a:t>“Stereotypical preferences”</a:t>
            </a:r>
          </a:p>
          <a:p>
            <a:pPr marL="457200" lvl="1" indent="0">
              <a:buNone/>
            </a:pPr>
            <a:endParaRPr lang="en-US" sz="1000" dirty="0" smtClean="0">
              <a:latin typeface="Trebuchet MS"/>
              <a:cs typeface="Trebuchet MS"/>
            </a:endParaRPr>
          </a:p>
          <a:p>
            <a:r>
              <a:rPr lang="en-US" sz="2800" dirty="0" smtClean="0">
                <a:latin typeface="Trebuchet MS"/>
                <a:cs typeface="Trebuchet MS"/>
              </a:rPr>
              <a:t>Two </a:t>
            </a:r>
            <a:r>
              <a:rPr lang="en-US" sz="2800" dirty="0">
                <a:latin typeface="Trebuchet MS"/>
                <a:cs typeface="Trebuchet MS"/>
              </a:rPr>
              <a:t>tiered exploration</a:t>
            </a:r>
          </a:p>
          <a:p>
            <a:pPr lvl="1"/>
            <a:r>
              <a:rPr lang="en-US" sz="2400" dirty="0">
                <a:latin typeface="Trebuchet MS"/>
                <a:cs typeface="Trebuchet MS"/>
              </a:rPr>
              <a:t>First in subspace </a:t>
            </a:r>
          </a:p>
          <a:p>
            <a:pPr lvl="1"/>
            <a:r>
              <a:rPr lang="en-US" sz="2400" dirty="0" smtClean="0">
                <a:latin typeface="Trebuchet MS"/>
                <a:cs typeface="Trebuchet MS"/>
              </a:rPr>
              <a:t>Then in </a:t>
            </a:r>
            <a:r>
              <a:rPr lang="en-US" sz="2400" dirty="0">
                <a:latin typeface="Trebuchet MS"/>
                <a:cs typeface="Trebuchet MS"/>
              </a:rPr>
              <a:t>full </a:t>
            </a:r>
            <a:r>
              <a:rPr lang="en-US" sz="2400" dirty="0" smtClean="0">
                <a:latin typeface="Trebuchet MS"/>
                <a:cs typeface="Trebuchet MS"/>
              </a:rPr>
              <a:t>space</a:t>
            </a:r>
          </a:p>
          <a:p>
            <a:pPr lvl="1"/>
            <a:endParaRPr lang="en-US" sz="1000" dirty="0" smtClean="0">
              <a:latin typeface="Trebuchet MS"/>
              <a:cs typeface="Trebuchet MS"/>
            </a:endParaRPr>
          </a:p>
          <a:p>
            <a:pPr lvl="1"/>
            <a:endParaRPr lang="en-US" sz="2400" dirty="0">
              <a:latin typeface="Trebuchet MS"/>
              <a:cs typeface="Trebuchet MS"/>
            </a:endParaRPr>
          </a:p>
          <a:p>
            <a:endParaRPr lang="en-US" dirty="0">
              <a:latin typeface="Trebuchet MS"/>
              <a:cs typeface="Trebuchet MS"/>
            </a:endParaRPr>
          </a:p>
          <a:p>
            <a:endParaRPr lang="en-US" sz="2800" dirty="0">
              <a:latin typeface="Trebuchet MS"/>
              <a:cs typeface="Trebuchet MS"/>
            </a:endParaRPr>
          </a:p>
          <a:p>
            <a:endParaRPr lang="en-US" sz="2800" dirty="0" smtClean="0">
              <a:latin typeface="Trebuchet MS"/>
              <a:cs typeface="Trebuchet MS"/>
            </a:endParaRPr>
          </a:p>
          <a:p>
            <a:endParaRPr lang="en-US" sz="2800" dirty="0">
              <a:latin typeface="Trebuchet MS"/>
              <a:cs typeface="Trebuchet MS"/>
            </a:endParaRPr>
          </a:p>
          <a:p>
            <a:endParaRPr lang="en-US" dirty="0" smtClean="0">
              <a:latin typeface="Trebuchet MS"/>
              <a:cs typeface="Trebuchet M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015785" y="1613956"/>
            <a:ext cx="2690395" cy="237168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015785" y="1542092"/>
            <a:ext cx="2690395" cy="2455066"/>
          </a:xfrm>
          <a:prstGeom prst="ellipse">
            <a:avLst/>
          </a:prstGeom>
          <a:noFill/>
          <a:ln w="12700"/>
          <a:scene3d>
            <a:camera prst="isometricOffAxis1Top"/>
            <a:lightRig rig="threePt" dir="t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015785" y="1490129"/>
            <a:ext cx="2690395" cy="245506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2700"/>
          <a:scene3d>
            <a:camera prst="isometricOffAxis1Top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369297">
            <a:off x="6020677" y="1613929"/>
            <a:ext cx="2690395" cy="2371685"/>
          </a:xfrm>
          <a:prstGeom prst="ellipse">
            <a:avLst/>
          </a:prstGeom>
          <a:noFill/>
          <a:scene3d>
            <a:camera prst="isometricOffAxis1Left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>
            <a:stCxn id="27" idx="6"/>
          </p:cNvCxnSpPr>
          <p:nvPr/>
        </p:nvCxnSpPr>
        <p:spPr>
          <a:xfrm>
            <a:off x="6577937" y="2598930"/>
            <a:ext cx="774289" cy="81327"/>
          </a:xfrm>
          <a:prstGeom prst="line">
            <a:avLst/>
          </a:prstGeom>
          <a:ln w="19050">
            <a:solidFill>
              <a:srgbClr val="8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onnector 26"/>
          <p:cNvSpPr/>
          <p:nvPr/>
        </p:nvSpPr>
        <p:spPr>
          <a:xfrm>
            <a:off x="6495257" y="2565579"/>
            <a:ext cx="82680" cy="66702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777876" y="1828407"/>
            <a:ext cx="622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  <a:r>
              <a:rPr lang="en-US" baseline="30000" dirty="0" smtClean="0"/>
              <a:t>*</a:t>
            </a:r>
            <a:endParaRPr lang="en-US" baseline="30000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065108" y="2121958"/>
            <a:ext cx="335611" cy="34547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577937" y="2717554"/>
            <a:ext cx="774289" cy="79722"/>
          </a:xfrm>
          <a:prstGeom prst="line">
            <a:avLst/>
          </a:prstGeom>
          <a:ln w="19050">
            <a:solidFill>
              <a:srgbClr val="8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525912" y="2659044"/>
            <a:ext cx="0" cy="138232"/>
          </a:xfrm>
          <a:prstGeom prst="line">
            <a:avLst/>
          </a:prstGeom>
          <a:ln w="19050">
            <a:solidFill>
              <a:srgbClr val="8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905131" y="3641947"/>
            <a:ext cx="3924301" cy="6873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3029261"/>
              </p:ext>
            </p:extLst>
          </p:nvPr>
        </p:nvGraphicFramePr>
        <p:xfrm>
          <a:off x="4905132" y="3641947"/>
          <a:ext cx="3924300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14" name="Equation" r:id="rId3" imgW="1892300" imgH="330200" progId="Equation.3">
                  <p:embed/>
                </p:oleObj>
              </mc:Choice>
              <mc:Fallback>
                <p:oleObj name="Equation" r:id="rId3" imgW="1892300" imgH="33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5132" y="3641947"/>
                        <a:ext cx="3924300" cy="6873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6442430" y="4964545"/>
            <a:ext cx="2028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 Guarantee: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457649" y="6381720"/>
            <a:ext cx="345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b="1" dirty="0" smtClean="0"/>
              <a:t>Yue</a:t>
            </a:r>
            <a:r>
              <a:rPr lang="en-US" dirty="0" smtClean="0"/>
              <a:t>, Hong &amp; Guestrin, ICML 2012]</a:t>
            </a:r>
            <a:endParaRPr lang="en-US" dirty="0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457200" y="4164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Trebuchet MS"/>
                <a:cs typeface="Trebuchet MS"/>
              </a:rPr>
              <a:t>Coarse-to-Fine Bandit </a:t>
            </a:r>
            <a:r>
              <a:rPr lang="en-US" sz="3800" dirty="0">
                <a:latin typeface="Trebuchet MS"/>
                <a:cs typeface="Trebuchet MS"/>
              </a:rPr>
              <a:t>Learning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120599" y="5333601"/>
            <a:ext cx="2709862" cy="6456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1994013"/>
              </p:ext>
            </p:extLst>
          </p:nvPr>
        </p:nvGraphicFramePr>
        <p:xfrm>
          <a:off x="6120599" y="5333877"/>
          <a:ext cx="2709862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15" name="Equation" r:id="rId5" imgW="1333500" imgH="317500" progId="Equation.3">
                  <p:embed/>
                </p:oleObj>
              </mc:Choice>
              <mc:Fallback>
                <p:oleObj name="Equation" r:id="rId5" imgW="13335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0599" y="5333877"/>
                        <a:ext cx="2709862" cy="6461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Freeform 44"/>
          <p:cNvSpPr/>
          <p:nvPr/>
        </p:nvSpPr>
        <p:spPr>
          <a:xfrm>
            <a:off x="6146800" y="2717800"/>
            <a:ext cx="330200" cy="1041400"/>
          </a:xfrm>
          <a:custGeom>
            <a:avLst/>
            <a:gdLst>
              <a:gd name="connsiteX0" fmla="*/ 330200 w 330200"/>
              <a:gd name="connsiteY0" fmla="*/ 1041400 h 1041400"/>
              <a:gd name="connsiteX1" fmla="*/ 0 w 330200"/>
              <a:gd name="connsiteY1" fmla="*/ 381000 h 1041400"/>
              <a:gd name="connsiteX2" fmla="*/ 330200 w 330200"/>
              <a:gd name="connsiteY2" fmla="*/ 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0200" h="1041400">
                <a:moveTo>
                  <a:pt x="330200" y="1041400"/>
                </a:moveTo>
                <a:cubicBezTo>
                  <a:pt x="165100" y="797983"/>
                  <a:pt x="0" y="554567"/>
                  <a:pt x="0" y="381000"/>
                </a:cubicBezTo>
                <a:cubicBezTo>
                  <a:pt x="0" y="207433"/>
                  <a:pt x="165100" y="103716"/>
                  <a:pt x="330200" y="0"/>
                </a:cubicBezTo>
              </a:path>
            </a:pathLst>
          </a:custGeom>
          <a:ln>
            <a:solidFill>
              <a:srgbClr val="80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6972300" y="2861733"/>
            <a:ext cx="495300" cy="884767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4052587"/>
              </p:ext>
            </p:extLst>
          </p:nvPr>
        </p:nvGraphicFramePr>
        <p:xfrm>
          <a:off x="2331119" y="4755327"/>
          <a:ext cx="1360488" cy="176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16" name="Equation" r:id="rId7" imgW="673100" imgH="876300" progId="Equation.3">
                  <p:embed/>
                </p:oleObj>
              </mc:Choice>
              <mc:Fallback>
                <p:oleObj name="Equation" r:id="rId7" imgW="673100" imgH="876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31119" y="4755327"/>
                        <a:ext cx="1360488" cy="176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4234421"/>
              </p:ext>
            </p:extLst>
          </p:nvPr>
        </p:nvGraphicFramePr>
        <p:xfrm>
          <a:off x="884247" y="5334000"/>
          <a:ext cx="1000125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17" name="Equation" r:id="rId9" imgW="495300" imgH="393700" progId="Equation.3">
                  <p:embed/>
                </p:oleObj>
              </mc:Choice>
              <mc:Fallback>
                <p:oleObj name="Equation" r:id="rId9" imgW="495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84247" y="5334000"/>
                        <a:ext cx="1000125" cy="795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/>
          <p:cNvSpPr/>
          <p:nvPr/>
        </p:nvSpPr>
        <p:spPr>
          <a:xfrm>
            <a:off x="403728" y="4598738"/>
            <a:ext cx="3486484" cy="2032000"/>
          </a:xfrm>
          <a:prstGeom prst="rect">
            <a:avLst/>
          </a:prstGeom>
          <a:noFill/>
          <a:ln w="381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4127665" y="4701855"/>
            <a:ext cx="14969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16x Lower </a:t>
            </a:r>
          </a:p>
          <a:p>
            <a:r>
              <a:rPr lang="en-US" sz="2400" b="1" dirty="0" smtClean="0">
                <a:solidFill>
                  <a:schemeClr val="accent1"/>
                </a:solidFill>
              </a:rPr>
              <a:t>Regret!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4795" y="4585878"/>
            <a:ext cx="1600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rebuchet MS"/>
                <a:cs typeface="Trebuchet MS"/>
              </a:rPr>
              <a:t>Suppose</a:t>
            </a:r>
            <a:r>
              <a:rPr lang="en-US" sz="2400" dirty="0">
                <a:latin typeface="Trebuchet MS"/>
                <a:cs typeface="Trebuchet M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25196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2" grpId="0" animBg="1"/>
      <p:bldP spid="42" grpId="0"/>
      <p:bldP spid="37" grpId="0" animBg="1"/>
      <p:bldP spid="45" grpId="0" animBg="1"/>
      <p:bldP spid="34" grpId="0" animBg="1"/>
      <p:bldP spid="35" grpId="0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Title 1"/>
          <p:cNvSpPr>
            <a:spLocks noGrp="1"/>
          </p:cNvSpPr>
          <p:nvPr>
            <p:ph type="title"/>
          </p:nvPr>
        </p:nvSpPr>
        <p:spPr>
          <a:xfrm>
            <a:off x="1143000" y="193675"/>
            <a:ext cx="8029575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User Study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837385"/>
              </p:ext>
            </p:extLst>
          </p:nvPr>
        </p:nvGraphicFramePr>
        <p:xfrm>
          <a:off x="406400" y="939800"/>
          <a:ext cx="8407400" cy="467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1123" name="TextBox 4"/>
          <p:cNvSpPr txBox="1">
            <a:spLocks noChangeArrowheads="1"/>
          </p:cNvSpPr>
          <p:nvPr/>
        </p:nvSpPr>
        <p:spPr bwMode="auto">
          <a:xfrm rot="-5400000">
            <a:off x="-645319" y="3155157"/>
            <a:ext cx="2505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000000"/>
                </a:solidFill>
              </a:rPr>
              <a:t>~27 </a:t>
            </a:r>
            <a:r>
              <a:rPr lang="en-US" sz="2400" b="0" dirty="0">
                <a:solidFill>
                  <a:srgbClr val="000000"/>
                </a:solidFill>
              </a:rPr>
              <a:t>users in study</a:t>
            </a:r>
          </a:p>
        </p:txBody>
      </p:sp>
      <p:sp>
        <p:nvSpPr>
          <p:cNvPr id="261124" name="TextBox 5"/>
          <p:cNvSpPr txBox="1">
            <a:spLocks noChangeArrowheads="1"/>
          </p:cNvSpPr>
          <p:nvPr/>
        </p:nvSpPr>
        <p:spPr bwMode="auto">
          <a:xfrm rot="-5400000">
            <a:off x="1646109" y="2634322"/>
            <a:ext cx="232595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0" dirty="0" smtClean="0">
                <a:solidFill>
                  <a:srgbClr val="000000"/>
                </a:solidFill>
              </a:rPr>
              <a:t>Coarse-to-Fine </a:t>
            </a:r>
          </a:p>
          <a:p>
            <a:pPr algn="ctr"/>
            <a:r>
              <a:rPr lang="en-US" sz="2800" b="0" dirty="0" smtClean="0">
                <a:solidFill>
                  <a:srgbClr val="000000"/>
                </a:solidFill>
              </a:rPr>
              <a:t>Wins</a:t>
            </a:r>
            <a:endParaRPr lang="en-US" sz="2800" b="0" dirty="0">
              <a:solidFill>
                <a:srgbClr val="000000"/>
              </a:solidFill>
            </a:endParaRPr>
          </a:p>
        </p:txBody>
      </p:sp>
      <p:sp>
        <p:nvSpPr>
          <p:cNvPr id="261125" name="TextBox 12"/>
          <p:cNvSpPr txBox="1">
            <a:spLocks noChangeArrowheads="1"/>
          </p:cNvSpPr>
          <p:nvPr/>
        </p:nvSpPr>
        <p:spPr bwMode="auto">
          <a:xfrm>
            <a:off x="1731064" y="5423773"/>
            <a:ext cx="20826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Naïve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Submodular Bandits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028190" y="1680986"/>
            <a:ext cx="2082621" cy="4652748"/>
            <a:chOff x="3389724" y="1681257"/>
            <a:chExt cx="2082710" cy="4652155"/>
          </a:xfrm>
        </p:grpSpPr>
        <p:sp>
          <p:nvSpPr>
            <p:cNvPr id="261132" name="TextBox 6"/>
            <p:cNvSpPr txBox="1">
              <a:spLocks noChangeArrowheads="1"/>
            </p:cNvSpPr>
            <p:nvPr/>
          </p:nvSpPr>
          <p:spPr bwMode="auto">
            <a:xfrm rot="16200000">
              <a:off x="3283832" y="2367011"/>
              <a:ext cx="2325655" cy="954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 b="0" dirty="0" smtClean="0">
                  <a:solidFill>
                    <a:srgbClr val="000000"/>
                  </a:solidFill>
                </a:rPr>
                <a:t>Coarse-to-Fine </a:t>
              </a:r>
            </a:p>
            <a:p>
              <a:pPr algn="ctr"/>
              <a:r>
                <a:rPr lang="en-US" sz="2800" dirty="0" smtClean="0">
                  <a:solidFill>
                    <a:srgbClr val="000000"/>
                  </a:solidFill>
                </a:rPr>
                <a:t>Wins</a:t>
              </a:r>
              <a:endParaRPr lang="en-US" sz="2800" b="0" dirty="0">
                <a:solidFill>
                  <a:srgbClr val="000000"/>
                </a:solidFill>
              </a:endParaRPr>
            </a:p>
          </p:txBody>
        </p:sp>
        <p:sp>
          <p:nvSpPr>
            <p:cNvPr id="261133" name="TextBox 10"/>
            <p:cNvSpPr txBox="1">
              <a:spLocks noChangeArrowheads="1"/>
            </p:cNvSpPr>
            <p:nvPr/>
          </p:nvSpPr>
          <p:spPr bwMode="auto">
            <a:xfrm>
              <a:off x="4165081" y="4151996"/>
              <a:ext cx="55095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0" dirty="0">
                  <a:solidFill>
                    <a:srgbClr val="000000"/>
                  </a:solidFill>
                </a:rPr>
                <a:t>Ties</a:t>
              </a:r>
            </a:p>
          </p:txBody>
        </p:sp>
        <p:sp>
          <p:nvSpPr>
            <p:cNvPr id="261134" name="TextBox 11"/>
            <p:cNvSpPr txBox="1">
              <a:spLocks noChangeArrowheads="1"/>
            </p:cNvSpPr>
            <p:nvPr/>
          </p:nvSpPr>
          <p:spPr bwMode="auto">
            <a:xfrm>
              <a:off x="4034929" y="4699041"/>
              <a:ext cx="78088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0" dirty="0">
                  <a:solidFill>
                    <a:srgbClr val="000000"/>
                  </a:solidFill>
                </a:rPr>
                <a:t>Losses</a:t>
              </a:r>
            </a:p>
          </p:txBody>
        </p:sp>
        <p:sp>
          <p:nvSpPr>
            <p:cNvPr id="261135" name="TextBox 13"/>
            <p:cNvSpPr txBox="1">
              <a:spLocks noChangeArrowheads="1"/>
            </p:cNvSpPr>
            <p:nvPr/>
          </p:nvSpPr>
          <p:spPr bwMode="auto">
            <a:xfrm>
              <a:off x="3389724" y="5410200"/>
              <a:ext cx="2082710" cy="92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Submodular Bandits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With Reshaped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Full Space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35138" y="5769806"/>
            <a:ext cx="1310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T=10</a:t>
            </a:r>
          </a:p>
          <a:p>
            <a:r>
              <a:rPr lang="en-US" dirty="0" smtClean="0">
                <a:latin typeface="Trebuchet MS"/>
                <a:cs typeface="Trebuchet MS"/>
              </a:rPr>
              <a:t>L=10</a:t>
            </a:r>
          </a:p>
          <a:p>
            <a:r>
              <a:rPr lang="en-US" dirty="0">
                <a:latin typeface="Trebuchet MS"/>
                <a:cs typeface="Trebuchet MS"/>
              </a:rPr>
              <a:t>d</a:t>
            </a:r>
            <a:r>
              <a:rPr lang="en-US" dirty="0" smtClean="0">
                <a:latin typeface="Trebuchet MS"/>
                <a:cs typeface="Trebuchet MS"/>
              </a:rPr>
              <a:t>=100, k=5</a:t>
            </a:r>
            <a:endParaRPr lang="en-US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880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"/>
        </p:bldSub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194"/>
            <a:ext cx="8229600" cy="132556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800000"/>
                </a:solidFill>
                <a:latin typeface="Trebuchet MS"/>
                <a:cs typeface="Trebuchet MS"/>
              </a:rPr>
              <a:t>Brief Detour</a:t>
            </a:r>
            <a:br>
              <a:rPr lang="en-US" sz="2800" b="1" dirty="0" smtClean="0">
                <a:solidFill>
                  <a:srgbClr val="800000"/>
                </a:solidFill>
                <a:latin typeface="Trebuchet MS"/>
                <a:cs typeface="Trebuchet MS"/>
              </a:rPr>
            </a:br>
            <a:r>
              <a:rPr lang="en-US" dirty="0" smtClean="0">
                <a:latin typeface="Trebuchet MS"/>
                <a:cs typeface="Trebuchet MS"/>
              </a:rPr>
              <a:t>Grasp Trajectory Prediction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9225"/>
            <a:ext cx="8229600" cy="1467553"/>
          </a:xfrm>
        </p:spPr>
        <p:txBody>
          <a:bodyPr/>
          <a:lstStyle/>
          <a:p>
            <a:r>
              <a:rPr lang="en-US" dirty="0" smtClean="0">
                <a:latin typeface="Trebuchet MS"/>
                <a:cs typeface="Trebuchet MS"/>
              </a:rPr>
              <a:t>Quickly identify successful trajectory</a:t>
            </a:r>
          </a:p>
          <a:p>
            <a:r>
              <a:rPr lang="en-US" dirty="0" smtClean="0">
                <a:latin typeface="Trebuchet MS"/>
                <a:cs typeface="Trebuchet MS"/>
              </a:rPr>
              <a:t>Requires high-fidelity simulator (slow)</a:t>
            </a:r>
          </a:p>
          <a:p>
            <a:pPr marL="457200" lvl="1" indent="0">
              <a:buNone/>
            </a:pPr>
            <a:endParaRPr lang="en-US" dirty="0">
              <a:latin typeface="Trebuchet MS"/>
              <a:cs typeface="Trebuchet MS"/>
            </a:endParaRPr>
          </a:p>
        </p:txBody>
      </p:sp>
      <p:pic>
        <p:nvPicPr>
          <p:cNvPr id="6" name="Content Placeholder 3" descr="sim_re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602" b="-13602"/>
          <a:stretch>
            <a:fillRect/>
          </a:stretch>
        </p:blipFill>
        <p:spPr>
          <a:xfrm>
            <a:off x="1249298" y="2913687"/>
            <a:ext cx="6927945" cy="380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35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62" y="396235"/>
            <a:ext cx="3523354" cy="23063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849" y="396235"/>
            <a:ext cx="3592709" cy="23063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849" y="3272683"/>
            <a:ext cx="3608275" cy="23459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96055" y="2677338"/>
            <a:ext cx="30514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rebuchet MS"/>
                <a:cs typeface="Trebuchet MS"/>
              </a:rPr>
              <a:t>High-fidelity Simulator</a:t>
            </a:r>
            <a:endParaRPr lang="en-US" sz="2200" dirty="0"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99829" y="2677338"/>
            <a:ext cx="27280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rebuchet MS"/>
                <a:cs typeface="Trebuchet MS"/>
              </a:rPr>
              <a:t>First trajectory fails</a:t>
            </a:r>
            <a:endParaRPr lang="en-US" sz="2200" dirty="0">
              <a:latin typeface="Trebuchet MS"/>
              <a:cs typeface="Trebuchet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8959" y="5625538"/>
            <a:ext cx="34328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rebuchet MS"/>
                <a:cs typeface="Trebuchet MS"/>
              </a:rPr>
              <a:t>Second trajectory diverse</a:t>
            </a:r>
            <a:endParaRPr lang="en-US" sz="2200" dirty="0">
              <a:latin typeface="Trebuchet MS"/>
              <a:cs typeface="Trebuchet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51029" y="6350003"/>
            <a:ext cx="424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Calibri"/>
              </a:rPr>
              <a:t>[</a:t>
            </a:r>
            <a:r>
              <a:rPr lang="en-US" dirty="0" smtClean="0">
                <a:cs typeface="Calibri"/>
              </a:rPr>
              <a:t>Ross, Zhou, </a:t>
            </a:r>
            <a:r>
              <a:rPr lang="en-US" b="1" dirty="0">
                <a:cs typeface="Calibri"/>
              </a:rPr>
              <a:t>Yue</a:t>
            </a:r>
            <a:r>
              <a:rPr lang="en-US" dirty="0">
                <a:cs typeface="Calibri"/>
              </a:rPr>
              <a:t>, </a:t>
            </a:r>
            <a:r>
              <a:rPr lang="en-US" dirty="0" err="1" smtClean="0">
                <a:cs typeface="Calibri"/>
              </a:rPr>
              <a:t>Dey</a:t>
            </a:r>
            <a:r>
              <a:rPr lang="en-US" dirty="0" smtClean="0">
                <a:cs typeface="Calibri"/>
              </a:rPr>
              <a:t>, </a:t>
            </a:r>
            <a:r>
              <a:rPr lang="en-US" dirty="0" err="1">
                <a:cs typeface="Calibri"/>
              </a:rPr>
              <a:t>Bagnell</a:t>
            </a:r>
            <a:r>
              <a:rPr lang="en-US" dirty="0">
                <a:cs typeface="Calibri"/>
              </a:rPr>
              <a:t>, </a:t>
            </a:r>
            <a:r>
              <a:rPr lang="en-US" dirty="0" smtClean="0">
                <a:cs typeface="Calibri"/>
              </a:rPr>
              <a:t>ICML 2013]</a:t>
            </a:r>
            <a:endParaRPr lang="en-US" dirty="0"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98120" y="5713769"/>
            <a:ext cx="243974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rebuchet MS"/>
                <a:cs typeface="Trebuchet MS"/>
              </a:rPr>
              <a:t>Failure Rate </a:t>
            </a:r>
          </a:p>
          <a:p>
            <a:pPr algn="ctr"/>
            <a:r>
              <a:rPr lang="en-US" dirty="0" smtClean="0">
                <a:latin typeface="Trebuchet MS"/>
                <a:cs typeface="Trebuchet MS"/>
              </a:rPr>
              <a:t>(After 4 </a:t>
            </a:r>
            <a:r>
              <a:rPr lang="en-US" sz="2000" dirty="0" smtClean="0">
                <a:latin typeface="Trebuchet MS"/>
                <a:cs typeface="Trebuchet MS"/>
              </a:rPr>
              <a:t>simulations</a:t>
            </a:r>
            <a:r>
              <a:rPr lang="en-US" dirty="0" smtClean="0">
                <a:latin typeface="Trebuchet MS"/>
                <a:cs typeface="Trebuchet MS"/>
              </a:rPr>
              <a:t>)</a:t>
            </a:r>
            <a:endParaRPr lang="en-US" dirty="0">
              <a:latin typeface="Trebuchet MS"/>
              <a:cs typeface="Trebuchet MS"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3626634"/>
              </p:ext>
            </p:extLst>
          </p:nvPr>
        </p:nvGraphicFramePr>
        <p:xfrm>
          <a:off x="660963" y="3272683"/>
          <a:ext cx="3523354" cy="2398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495315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Graphic spid="11" grpId="0">
        <p:bldAsOne/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62" y="2062891"/>
            <a:ext cx="980348" cy="98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960" y="1745414"/>
            <a:ext cx="1572235" cy="167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ft-Right Arrow 6"/>
          <p:cNvSpPr/>
          <p:nvPr/>
        </p:nvSpPr>
        <p:spPr>
          <a:xfrm>
            <a:off x="2289969" y="2432936"/>
            <a:ext cx="1279001" cy="39995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-Right Arrow 7"/>
          <p:cNvSpPr/>
          <p:nvPr/>
        </p:nvSpPr>
        <p:spPr>
          <a:xfrm>
            <a:off x="5638085" y="2432936"/>
            <a:ext cx="1279001" cy="39995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96820" y="1390616"/>
            <a:ext cx="7572375" cy="2161655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03842" y="552927"/>
            <a:ext cx="3399315" cy="461665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rebuchet MS"/>
                <a:cs typeface="Trebuchet MS"/>
              </a:rPr>
              <a:t>Close Loop Interaction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814867" y="277500"/>
            <a:ext cx="2860664" cy="1524003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Model</a:t>
            </a:r>
          </a:p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Information Need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cxnSp>
        <p:nvCxnSpPr>
          <p:cNvPr id="29" name="Straight Connector 28"/>
          <p:cNvCxnSpPr>
            <a:stCxn id="10" idx="2"/>
          </p:cNvCxnSpPr>
          <p:nvPr/>
        </p:nvCxnSpPr>
        <p:spPr>
          <a:xfrm>
            <a:off x="6603500" y="1014592"/>
            <a:ext cx="500" cy="376024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825604" y="1440101"/>
            <a:ext cx="2477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rebuchet MS"/>
                <a:cs typeface="Trebuchet MS"/>
              </a:rPr>
              <a:t>Multiple Rounds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365" y="1630295"/>
            <a:ext cx="1208582" cy="122613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2423" y="1928502"/>
            <a:ext cx="1208582" cy="111572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9045" y="2689024"/>
            <a:ext cx="698604" cy="698604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392139" y="3788451"/>
            <a:ext cx="8569158" cy="2718787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953735"/>
                </a:solidFill>
                <a:latin typeface="Trebuchet MS"/>
                <a:cs typeface="Trebuchet MS"/>
              </a:rPr>
              <a:t>First principled approach to jointly model</a:t>
            </a:r>
          </a:p>
          <a:p>
            <a:pPr lvl="1"/>
            <a:r>
              <a:rPr lang="en-US" sz="2400" dirty="0" smtClean="0">
                <a:latin typeface="Trebuchet MS"/>
                <a:cs typeface="Trebuchet MS"/>
              </a:rPr>
              <a:t>Structured information models </a:t>
            </a:r>
            <a:endParaRPr lang="en-US" sz="2400" dirty="0">
              <a:latin typeface="Trebuchet MS"/>
              <a:cs typeface="Trebuchet MS"/>
            </a:endParaRPr>
          </a:p>
          <a:p>
            <a:pPr lvl="2"/>
            <a:r>
              <a:rPr lang="en-US" sz="2000" dirty="0">
                <a:latin typeface="Trebuchet MS"/>
                <a:cs typeface="Trebuchet MS"/>
              </a:rPr>
              <a:t>Submodular coverage </a:t>
            </a:r>
            <a:r>
              <a:rPr lang="en-US" sz="2000" dirty="0" smtClean="0">
                <a:latin typeface="Trebuchet MS"/>
                <a:cs typeface="Trebuchet MS"/>
              </a:rPr>
              <a:t>models</a:t>
            </a:r>
            <a:endParaRPr lang="en-US" sz="2400" dirty="0" smtClean="0">
              <a:latin typeface="Trebuchet MS"/>
              <a:cs typeface="Trebuchet MS"/>
            </a:endParaRPr>
          </a:p>
          <a:p>
            <a:pPr lvl="1"/>
            <a:r>
              <a:rPr lang="en-US" sz="2400" dirty="0" smtClean="0">
                <a:latin typeface="Trebuchet MS"/>
                <a:cs typeface="Trebuchet MS"/>
              </a:rPr>
              <a:t>Optimize explore/exploit </a:t>
            </a:r>
            <a:r>
              <a:rPr lang="en-US" sz="2400" dirty="0">
                <a:latin typeface="Trebuchet MS"/>
                <a:cs typeface="Trebuchet MS"/>
              </a:rPr>
              <a:t>trade-</a:t>
            </a:r>
            <a:r>
              <a:rPr lang="en-US" sz="2400" dirty="0" smtClean="0">
                <a:latin typeface="Trebuchet MS"/>
                <a:cs typeface="Trebuchet MS"/>
              </a:rPr>
              <a:t>off</a:t>
            </a:r>
            <a:endParaRPr lang="en-US" sz="500" dirty="0" smtClean="0">
              <a:latin typeface="Trebuchet MS"/>
              <a:cs typeface="Trebuchet MS"/>
            </a:endParaRPr>
          </a:p>
          <a:p>
            <a:pPr lvl="1"/>
            <a:r>
              <a:rPr lang="en-US" sz="2400" dirty="0" smtClean="0">
                <a:latin typeface="Trebuchet MS"/>
                <a:cs typeface="Trebuchet MS"/>
              </a:rPr>
              <a:t>Faster personalization</a:t>
            </a:r>
          </a:p>
          <a:p>
            <a:pPr lvl="2"/>
            <a:r>
              <a:rPr lang="en-US" sz="2000" dirty="0" smtClean="0">
                <a:latin typeface="Trebuchet MS"/>
                <a:cs typeface="Trebuchet MS"/>
              </a:rPr>
              <a:t>Learning from wisdom of crowd</a:t>
            </a:r>
          </a:p>
          <a:p>
            <a:pPr marL="457200" lvl="1" indent="0">
              <a:buNone/>
            </a:pPr>
            <a:endParaRPr lang="en-US" dirty="0">
              <a:latin typeface="Trebuchet MS"/>
              <a:cs typeface="Trebuchet MS"/>
            </a:endParaRPr>
          </a:p>
          <a:p>
            <a:pPr lvl="2"/>
            <a:endParaRPr lang="en-US" dirty="0" smtClean="0">
              <a:latin typeface="Trebuchet MS"/>
              <a:cs typeface="Trebuchet MS"/>
            </a:endParaRPr>
          </a:p>
          <a:p>
            <a:pPr lvl="1"/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458711" y="4186899"/>
            <a:ext cx="6929966" cy="13252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800" b="1" dirty="0" smtClean="0">
                <a:latin typeface="Trebuchet MS"/>
                <a:cs typeface="Trebuchet MS"/>
              </a:rPr>
              <a:t> Personalized </a:t>
            </a:r>
            <a:br>
              <a:rPr lang="en-US" sz="4800" b="1" dirty="0" smtClean="0">
                <a:latin typeface="Trebuchet MS"/>
                <a:cs typeface="Trebuchet MS"/>
              </a:rPr>
            </a:br>
            <a:r>
              <a:rPr lang="en-US" sz="4800" b="1" dirty="0" smtClean="0">
                <a:latin typeface="Trebuchet MS"/>
                <a:cs typeface="Trebuchet MS"/>
              </a:rPr>
              <a:t>News Recommendation</a:t>
            </a:r>
            <a:endParaRPr lang="en-US" sz="4800" b="1" dirty="0">
              <a:latin typeface="Trebuchet MS"/>
              <a:cs typeface="Trebuchet M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9915" y="4520417"/>
            <a:ext cx="1890857" cy="77158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1855" y="5431118"/>
            <a:ext cx="1228712" cy="1122611"/>
          </a:xfrm>
          <a:prstGeom prst="rect">
            <a:avLst/>
          </a:prstGeom>
        </p:spPr>
      </p:pic>
      <p:pic>
        <p:nvPicPr>
          <p:cNvPr id="24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050" y="3034823"/>
            <a:ext cx="490174" cy="49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71" y="3034850"/>
            <a:ext cx="490174" cy="49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450" y="3034850"/>
            <a:ext cx="490174" cy="49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811272" y="3034491"/>
            <a:ext cx="281819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Wisdom of Crowds</a:t>
            </a:r>
            <a:endParaRPr lang="en-US" sz="2400" b="1" dirty="0">
              <a:solidFill>
                <a:schemeClr val="accent6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15512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7" grpId="0" animBg="1"/>
      <p:bldP spid="30" grpId="0"/>
      <p:bldP spid="18" grpId="0"/>
      <p:bldP spid="3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62" y="2062891"/>
            <a:ext cx="980348" cy="98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960" y="1745414"/>
            <a:ext cx="1572235" cy="167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ft-Right Arrow 6"/>
          <p:cNvSpPr/>
          <p:nvPr/>
        </p:nvSpPr>
        <p:spPr>
          <a:xfrm>
            <a:off x="2289969" y="2432936"/>
            <a:ext cx="1279001" cy="39995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-Right Arrow 7"/>
          <p:cNvSpPr/>
          <p:nvPr/>
        </p:nvSpPr>
        <p:spPr>
          <a:xfrm>
            <a:off x="5638085" y="2432936"/>
            <a:ext cx="1279001" cy="39995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96820" y="1390616"/>
            <a:ext cx="7572375" cy="2161655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03842" y="552927"/>
            <a:ext cx="3399315" cy="461665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rebuchet MS"/>
                <a:cs typeface="Trebuchet MS"/>
              </a:rPr>
              <a:t>Close Loop Interaction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814867" y="277500"/>
            <a:ext cx="2860664" cy="1524003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Model</a:t>
            </a:r>
          </a:p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Information Need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cxnSp>
        <p:nvCxnSpPr>
          <p:cNvPr id="29" name="Straight Connector 28"/>
          <p:cNvCxnSpPr>
            <a:stCxn id="10" idx="2"/>
          </p:cNvCxnSpPr>
          <p:nvPr/>
        </p:nvCxnSpPr>
        <p:spPr>
          <a:xfrm>
            <a:off x="6603500" y="1014592"/>
            <a:ext cx="500" cy="376024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825604" y="1440101"/>
            <a:ext cx="2477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rebuchet MS"/>
                <a:cs typeface="Trebuchet MS"/>
              </a:rPr>
              <a:t>Multiple Rounds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365" y="1630295"/>
            <a:ext cx="1208582" cy="122613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2423" y="1928502"/>
            <a:ext cx="1208582" cy="111572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9045" y="2689024"/>
            <a:ext cx="698604" cy="698604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392139" y="3788451"/>
            <a:ext cx="8569158" cy="2718787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953735"/>
                </a:solidFill>
                <a:latin typeface="Trebuchet MS"/>
                <a:cs typeface="Trebuchet MS"/>
              </a:rPr>
              <a:t>First principled approach to jointly model</a:t>
            </a:r>
          </a:p>
          <a:p>
            <a:pPr lvl="1"/>
            <a:r>
              <a:rPr lang="en-US" sz="2400" dirty="0" smtClean="0">
                <a:latin typeface="Trebuchet MS"/>
                <a:cs typeface="Trebuchet MS"/>
              </a:rPr>
              <a:t>Structured information models </a:t>
            </a:r>
            <a:endParaRPr lang="en-US" sz="2400" dirty="0">
              <a:latin typeface="Trebuchet MS"/>
              <a:cs typeface="Trebuchet MS"/>
            </a:endParaRPr>
          </a:p>
          <a:p>
            <a:pPr lvl="2"/>
            <a:r>
              <a:rPr lang="en-US" sz="2000" dirty="0">
                <a:latin typeface="Trebuchet MS"/>
                <a:cs typeface="Trebuchet MS"/>
              </a:rPr>
              <a:t>Submodular coverage </a:t>
            </a:r>
            <a:r>
              <a:rPr lang="en-US" sz="2000" dirty="0" smtClean="0">
                <a:latin typeface="Trebuchet MS"/>
                <a:cs typeface="Trebuchet MS"/>
              </a:rPr>
              <a:t>models</a:t>
            </a:r>
            <a:endParaRPr lang="en-US" sz="2400" dirty="0" smtClean="0">
              <a:latin typeface="Trebuchet MS"/>
              <a:cs typeface="Trebuchet MS"/>
            </a:endParaRPr>
          </a:p>
          <a:p>
            <a:pPr lvl="1"/>
            <a:r>
              <a:rPr lang="en-US" sz="2400" dirty="0" smtClean="0">
                <a:latin typeface="Trebuchet MS"/>
                <a:cs typeface="Trebuchet MS"/>
              </a:rPr>
              <a:t>Optimize explore/exploit </a:t>
            </a:r>
            <a:r>
              <a:rPr lang="en-US" sz="2400" dirty="0">
                <a:latin typeface="Trebuchet MS"/>
                <a:cs typeface="Trebuchet MS"/>
              </a:rPr>
              <a:t>trade-</a:t>
            </a:r>
            <a:r>
              <a:rPr lang="en-US" sz="2400" dirty="0" smtClean="0">
                <a:latin typeface="Trebuchet MS"/>
                <a:cs typeface="Trebuchet MS"/>
              </a:rPr>
              <a:t>off</a:t>
            </a:r>
            <a:endParaRPr lang="en-US" sz="500" dirty="0" smtClean="0">
              <a:latin typeface="Trebuchet MS"/>
              <a:cs typeface="Trebuchet MS"/>
            </a:endParaRPr>
          </a:p>
          <a:p>
            <a:pPr lvl="1"/>
            <a:r>
              <a:rPr lang="en-US" sz="2400" dirty="0" smtClean="0">
                <a:latin typeface="Trebuchet MS"/>
                <a:cs typeface="Trebuchet MS"/>
              </a:rPr>
              <a:t>Faster personalization</a:t>
            </a:r>
          </a:p>
          <a:p>
            <a:pPr lvl="2"/>
            <a:r>
              <a:rPr lang="en-US" sz="2000" dirty="0" smtClean="0">
                <a:latin typeface="Trebuchet MS"/>
                <a:cs typeface="Trebuchet MS"/>
              </a:rPr>
              <a:t>Learning from wisdom of crowd</a:t>
            </a:r>
          </a:p>
          <a:p>
            <a:pPr marL="457200" lvl="1" indent="0">
              <a:buNone/>
            </a:pPr>
            <a:endParaRPr lang="en-US" dirty="0">
              <a:latin typeface="Trebuchet MS"/>
              <a:cs typeface="Trebuchet MS"/>
            </a:endParaRPr>
          </a:p>
          <a:p>
            <a:pPr lvl="2"/>
            <a:endParaRPr lang="en-US" dirty="0" smtClean="0">
              <a:latin typeface="Trebuchet MS"/>
              <a:cs typeface="Trebuchet MS"/>
            </a:endParaRPr>
          </a:p>
          <a:p>
            <a:pPr lvl="1"/>
            <a:endParaRPr lang="en-US" dirty="0">
              <a:latin typeface="Trebuchet MS"/>
              <a:cs typeface="Trebuchet M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9915" y="4520417"/>
            <a:ext cx="1890857" cy="77158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1855" y="5431118"/>
            <a:ext cx="1228712" cy="1122611"/>
          </a:xfrm>
          <a:prstGeom prst="rect">
            <a:avLst/>
          </a:prstGeom>
        </p:spPr>
      </p:pic>
      <p:pic>
        <p:nvPicPr>
          <p:cNvPr id="24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050" y="3034823"/>
            <a:ext cx="490174" cy="49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71" y="3034850"/>
            <a:ext cx="490174" cy="49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450" y="3034850"/>
            <a:ext cx="490174" cy="49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" descr="Y:\doc\wsdm11-interrank\dynamic_ranking\wsdm11-interrank\figs\svm_static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95272" y="1911811"/>
            <a:ext cx="1139171" cy="137704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1439229" y="4619528"/>
            <a:ext cx="6929966" cy="1478040"/>
          </a:xfrm>
        </p:spPr>
        <p:txBody>
          <a:bodyPr>
            <a:noAutofit/>
          </a:bodyPr>
          <a:lstStyle/>
          <a:p>
            <a:pPr algn="r"/>
            <a:r>
              <a:rPr lang="en-US" b="1" dirty="0" smtClean="0">
                <a:latin typeface="Trebuchet MS"/>
                <a:cs typeface="Trebuchet MS"/>
              </a:rPr>
              <a:t>Online Experiment Design in Search</a:t>
            </a:r>
            <a:endParaRPr lang="en-US" b="1" dirty="0">
              <a:latin typeface="Trebuchet MS"/>
              <a:cs typeface="Trebuchet M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736007" y="1765217"/>
            <a:ext cx="1609188" cy="1637057"/>
          </a:xfrm>
          <a:prstGeom prst="rect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Brace 40"/>
          <p:cNvSpPr/>
          <p:nvPr/>
        </p:nvSpPr>
        <p:spPr>
          <a:xfrm rot="5400000">
            <a:off x="4231159" y="2600172"/>
            <a:ext cx="618882" cy="1585000"/>
          </a:xfrm>
          <a:prstGeom prst="rightBrace">
            <a:avLst>
              <a:gd name="adj1" fmla="val 0"/>
              <a:gd name="adj2" fmla="val 50000"/>
            </a:avLst>
          </a:prstGeom>
          <a:ln w="25400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936838" y="3700776"/>
            <a:ext cx="4242972" cy="477850"/>
          </a:xfrm>
          <a:prstGeom prst="rect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cs typeface="Trebuchet MS"/>
              </a:rPr>
              <a:t>Interpret Human Interaction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43" name="Explosion 1 42"/>
          <p:cNvSpPr/>
          <p:nvPr/>
        </p:nvSpPr>
        <p:spPr>
          <a:xfrm rot="20400000">
            <a:off x="3848796" y="2237350"/>
            <a:ext cx="881119" cy="610943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dirty="0">
                <a:solidFill>
                  <a:schemeClr val="tx1"/>
                </a:solidFill>
              </a:rPr>
              <a:t>Click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811272" y="3034491"/>
            <a:ext cx="281819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Wisdom of Crowds</a:t>
            </a:r>
            <a:endParaRPr lang="en-US" sz="2400" b="1" dirty="0">
              <a:solidFill>
                <a:schemeClr val="accent6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44532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7" grpId="0" animBg="1"/>
      <p:bldP spid="30" grpId="0"/>
      <p:bldP spid="30" grpId="1"/>
      <p:bldP spid="19" grpId="0" build="p"/>
      <p:bldP spid="39" grpId="0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Y:\doc\wsdm11-interrank\dynamic_ranking\wsdm11-interrank\figs\svm_static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272" y="2669802"/>
            <a:ext cx="1139171" cy="137704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5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62" y="3006631"/>
            <a:ext cx="980348" cy="98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960" y="2689154"/>
            <a:ext cx="1572235" cy="167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ft-Right Arrow 6"/>
          <p:cNvSpPr/>
          <p:nvPr/>
        </p:nvSpPr>
        <p:spPr>
          <a:xfrm>
            <a:off x="2289969" y="3376676"/>
            <a:ext cx="1279001" cy="39995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-Right Arrow 7"/>
          <p:cNvSpPr/>
          <p:nvPr/>
        </p:nvSpPr>
        <p:spPr>
          <a:xfrm>
            <a:off x="5638085" y="3376676"/>
            <a:ext cx="1279001" cy="39995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96820" y="2207357"/>
            <a:ext cx="7572375" cy="2161655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903842" y="1369668"/>
            <a:ext cx="3399315" cy="461665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rebuchet MS"/>
                <a:cs typeface="Trebuchet MS"/>
              </a:rPr>
              <a:t>Close Loop Interaction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9382" y="267019"/>
            <a:ext cx="8500533" cy="7356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7108" y="248368"/>
            <a:ext cx="79023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800000"/>
                </a:solidFill>
                <a:latin typeface="Trebuchet MS"/>
                <a:cs typeface="Trebuchet MS"/>
              </a:rPr>
              <a:t>Goal: </a:t>
            </a:r>
            <a:r>
              <a:rPr lang="en-US" sz="4000" b="1" dirty="0" smtClean="0">
                <a:latin typeface="Trebuchet MS"/>
                <a:cs typeface="Trebuchet MS"/>
              </a:rPr>
              <a:t>Maximize total user utility </a:t>
            </a:r>
            <a:endParaRPr lang="en-US" sz="4000" b="1" dirty="0" smtClean="0">
              <a:solidFill>
                <a:schemeClr val="tx2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814867" y="1221240"/>
            <a:ext cx="2860664" cy="1524003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Model</a:t>
            </a:r>
          </a:p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Information Need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53582" y="5274234"/>
            <a:ext cx="7455285" cy="1230779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053947" y="5259885"/>
            <a:ext cx="300650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Trebuchet MS"/>
                <a:cs typeface="Trebuchet MS"/>
              </a:rPr>
              <a:t>Practical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Trebuchet MS"/>
                <a:cs typeface="Trebuchet MS"/>
              </a:rPr>
              <a:t>-- Big Data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Trebuchet MS"/>
                <a:cs typeface="Trebuchet MS"/>
              </a:rPr>
              <a:t>-- Works in practice</a:t>
            </a:r>
            <a:endParaRPr lang="en-US" sz="2400" b="1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98896" y="527121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Trebuchet MS"/>
                <a:cs typeface="Trebuchet MS"/>
              </a:rPr>
              <a:t>Principled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Trebuchet MS"/>
                <a:cs typeface="Trebuchet MS"/>
              </a:rPr>
              <a:t>-- Theoretically justified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705413" y="2473152"/>
            <a:ext cx="1693673" cy="1761486"/>
          </a:xfrm>
          <a:prstGeom prst="rect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Brace 21"/>
          <p:cNvSpPr/>
          <p:nvPr/>
        </p:nvSpPr>
        <p:spPr>
          <a:xfrm rot="5400000">
            <a:off x="4245718" y="3393203"/>
            <a:ext cx="613062" cy="1693673"/>
          </a:xfrm>
          <a:prstGeom prst="rightBrace">
            <a:avLst>
              <a:gd name="adj1" fmla="val 0"/>
              <a:gd name="adj2" fmla="val 50000"/>
            </a:avLst>
          </a:prstGeom>
          <a:ln w="25400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966720" y="4557329"/>
            <a:ext cx="4242972" cy="477850"/>
          </a:xfrm>
          <a:prstGeom prst="rect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cs typeface="Trebuchet MS"/>
              </a:rPr>
              <a:t>Interpret Human Interaction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26" name="Explosion 1 25"/>
          <p:cNvSpPr/>
          <p:nvPr/>
        </p:nvSpPr>
        <p:spPr>
          <a:xfrm rot="20400000">
            <a:off x="3878678" y="3033428"/>
            <a:ext cx="881119" cy="610943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dirty="0">
                <a:solidFill>
                  <a:schemeClr val="tx1"/>
                </a:solidFill>
              </a:rPr>
              <a:t>Click</a:t>
            </a:r>
          </a:p>
        </p:txBody>
      </p:sp>
      <p:cxnSp>
        <p:nvCxnSpPr>
          <p:cNvPr id="29" name="Straight Connector 28"/>
          <p:cNvCxnSpPr>
            <a:stCxn id="10" idx="2"/>
          </p:cNvCxnSpPr>
          <p:nvPr/>
        </p:nvCxnSpPr>
        <p:spPr>
          <a:xfrm>
            <a:off x="6603500" y="1831333"/>
            <a:ext cx="500" cy="376024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825604" y="2256842"/>
            <a:ext cx="2477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rebuchet MS"/>
                <a:cs typeface="Trebuchet MS"/>
              </a:rPr>
              <a:t>Multiple Rounds</a:t>
            </a:r>
          </a:p>
        </p:txBody>
      </p:sp>
    </p:spTree>
    <p:extLst>
      <p:ext uri="{BB962C8B-B14F-4D97-AF65-F5344CB8AC3E}">
        <p14:creationId xmlns:p14="http://schemas.microsoft.com/office/powerpoint/2010/main" val="1845121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39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40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7" presetClass="emph" presetSubtype="0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44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45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7" grpId="0" animBg="1"/>
      <p:bldP spid="18" grpId="0" animBg="1"/>
      <p:bldP spid="19" grpId="0"/>
      <p:bldP spid="20" grpId="0"/>
      <p:bldP spid="21" grpId="0" animBg="1"/>
      <p:bldP spid="22" grpId="0" animBg="1"/>
      <p:bldP spid="24" grpId="0" animBg="1"/>
      <p:bldP spid="26" grpId="1" animBg="1"/>
      <p:bldP spid="3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92356"/>
            <a:ext cx="5038725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xplosion 1 4"/>
          <p:cNvSpPr/>
          <p:nvPr/>
        </p:nvSpPr>
        <p:spPr>
          <a:xfrm rot="20400000">
            <a:off x="4126554" y="2724983"/>
            <a:ext cx="1143008" cy="78581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Click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16" y="1631500"/>
            <a:ext cx="36576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092356"/>
            <a:ext cx="5029200" cy="5969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62765" y="2407437"/>
            <a:ext cx="332873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ebuchet MS"/>
                <a:cs typeface="Trebuchet MS"/>
              </a:rPr>
              <a:t>Interpretation</a:t>
            </a:r>
            <a:r>
              <a:rPr lang="en-US" sz="2400" b="1" dirty="0">
                <a:latin typeface="Trebuchet MS"/>
                <a:cs typeface="Trebuchet MS"/>
              </a:rPr>
              <a:t> 1</a:t>
            </a:r>
            <a:r>
              <a:rPr lang="en-US" sz="2400" b="1" dirty="0" smtClean="0">
                <a:latin typeface="Trebuchet MS"/>
                <a:cs typeface="Trebuchet MS"/>
              </a:rPr>
              <a:t>:</a:t>
            </a:r>
          </a:p>
          <a:p>
            <a:r>
              <a:rPr lang="en-US" sz="2400" dirty="0" smtClean="0">
                <a:latin typeface="Trebuchet MS"/>
                <a:cs typeface="Trebuchet MS"/>
              </a:rPr>
              <a:t>Result #2 is good.</a:t>
            </a:r>
          </a:p>
          <a:p>
            <a:r>
              <a:rPr lang="en-US" sz="2400" dirty="0" smtClean="0">
                <a:latin typeface="Trebuchet MS"/>
                <a:cs typeface="Trebuchet MS"/>
              </a:rPr>
              <a:t>(Absolute)</a:t>
            </a:r>
            <a:endParaRPr lang="en-US" sz="2400" dirty="0">
              <a:latin typeface="Trebuchet MS"/>
              <a:cs typeface="Trebuchet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2765" y="4137310"/>
            <a:ext cx="3514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ebuchet MS"/>
                <a:cs typeface="Trebuchet MS"/>
              </a:rPr>
              <a:t>Interpretation</a:t>
            </a:r>
            <a:r>
              <a:rPr lang="en-US" sz="2400" b="1" dirty="0">
                <a:latin typeface="Trebuchet MS"/>
                <a:cs typeface="Trebuchet MS"/>
              </a:rPr>
              <a:t> 2</a:t>
            </a:r>
            <a:r>
              <a:rPr lang="en-US" sz="2400" b="1" dirty="0" smtClean="0">
                <a:latin typeface="Trebuchet MS"/>
                <a:cs typeface="Trebuchet MS"/>
              </a:rPr>
              <a:t>:</a:t>
            </a:r>
          </a:p>
          <a:p>
            <a:r>
              <a:rPr lang="en-US" sz="2400" dirty="0" smtClean="0">
                <a:latin typeface="Trebuchet MS"/>
                <a:cs typeface="Trebuchet MS"/>
              </a:rPr>
              <a:t>Result #2 is better</a:t>
            </a:r>
          </a:p>
          <a:p>
            <a:r>
              <a:rPr lang="en-US" sz="2400" dirty="0">
                <a:latin typeface="Trebuchet MS"/>
                <a:cs typeface="Trebuchet MS"/>
              </a:rPr>
              <a:t>t</a:t>
            </a:r>
            <a:r>
              <a:rPr lang="en-US" sz="2400" dirty="0" smtClean="0">
                <a:latin typeface="Trebuchet MS"/>
                <a:cs typeface="Trebuchet MS"/>
              </a:rPr>
              <a:t>han Result #1.</a:t>
            </a:r>
          </a:p>
          <a:p>
            <a:r>
              <a:rPr lang="en-US" sz="2400" dirty="0" smtClean="0">
                <a:latin typeface="Trebuchet MS"/>
                <a:cs typeface="Trebuchet MS"/>
              </a:rPr>
              <a:t>(Relative / Preference)</a:t>
            </a:r>
            <a:endParaRPr lang="en-US" sz="2400" dirty="0">
              <a:latin typeface="Trebuchet MS"/>
              <a:cs typeface="Trebuchet M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latin typeface="Trebuchet MS"/>
                <a:cs typeface="Trebuchet MS"/>
              </a:rPr>
              <a:t>Learning from Click Data</a:t>
            </a:r>
            <a:endParaRPr lang="en-US" dirty="0">
              <a:solidFill>
                <a:srgbClr val="0070C0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9648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0263" y="1219200"/>
            <a:ext cx="2339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Retrieval Function A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50186" y="1219200"/>
            <a:ext cx="2327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Retrieval Function B</a:t>
            </a:r>
            <a:endParaRPr lang="en-GB" sz="2000" b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1" y="1692579"/>
            <a:ext cx="4310217" cy="4381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17" y="1662040"/>
            <a:ext cx="4590384" cy="446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eft-Right Arrow 4"/>
          <p:cNvSpPr/>
          <p:nvPr/>
        </p:nvSpPr>
        <p:spPr>
          <a:xfrm>
            <a:off x="3332651" y="2133600"/>
            <a:ext cx="2514600" cy="13716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Which is better?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8063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latin typeface="Trebuchet MS"/>
                <a:cs typeface="Trebuchet MS"/>
              </a:rPr>
              <a:t>Learning from Click Data</a:t>
            </a:r>
            <a:endParaRPr lang="en-US" dirty="0">
              <a:solidFill>
                <a:srgbClr val="0070C0"/>
              </a:solidFill>
              <a:latin typeface="Trebuchet MS"/>
              <a:cs typeface="Trebuchet MS"/>
            </a:endParaRPr>
          </a:p>
        </p:txBody>
      </p:sp>
      <p:sp>
        <p:nvSpPr>
          <p:cNvPr id="12" name="Explosion 1 11"/>
          <p:cNvSpPr/>
          <p:nvPr/>
        </p:nvSpPr>
        <p:spPr>
          <a:xfrm rot="20400000">
            <a:off x="1819029" y="4708210"/>
            <a:ext cx="1143008" cy="78581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Click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Explosion 1 12"/>
          <p:cNvSpPr/>
          <p:nvPr/>
        </p:nvSpPr>
        <p:spPr>
          <a:xfrm rot="20400000">
            <a:off x="1819029" y="2815837"/>
            <a:ext cx="1143008" cy="78581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Click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Explosion 1 13"/>
          <p:cNvSpPr/>
          <p:nvPr/>
        </p:nvSpPr>
        <p:spPr>
          <a:xfrm rot="20400000">
            <a:off x="7443875" y="1539894"/>
            <a:ext cx="1143008" cy="78581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Click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268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35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latin typeface="Trebuchet MS"/>
                <a:cs typeface="Trebuchet MS"/>
              </a:rPr>
              <a:t>Analogy to Sensory Testing</a:t>
            </a:r>
            <a:endParaRPr lang="en-US" dirty="0">
              <a:solidFill>
                <a:srgbClr val="0070C0"/>
              </a:solidFill>
              <a:latin typeface="Trebuchet MS"/>
              <a:cs typeface="Trebuchet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7367"/>
            <a:ext cx="8229600" cy="21686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rebuchet MS"/>
                <a:cs typeface="Trebuchet MS"/>
              </a:rPr>
              <a:t>(Hypothetical) taste experiment:            </a:t>
            </a:r>
            <a:r>
              <a:rPr lang="en-US" sz="2800" dirty="0" err="1" smtClean="0">
                <a:latin typeface="Trebuchet MS"/>
                <a:cs typeface="Trebuchet MS"/>
              </a:rPr>
              <a:t>vs</a:t>
            </a:r>
            <a:endParaRPr lang="en-US" sz="2800" dirty="0" smtClean="0">
              <a:latin typeface="Trebuchet MS"/>
              <a:cs typeface="Trebuchet MS"/>
            </a:endParaRPr>
          </a:p>
          <a:p>
            <a:pPr lvl="1"/>
            <a:r>
              <a:rPr lang="en-US" sz="2400" dirty="0">
                <a:latin typeface="Trebuchet MS"/>
                <a:cs typeface="Trebuchet MS"/>
              </a:rPr>
              <a:t>N</a:t>
            </a:r>
            <a:r>
              <a:rPr lang="en-US" sz="2400" dirty="0" smtClean="0">
                <a:latin typeface="Trebuchet MS"/>
                <a:cs typeface="Trebuchet MS"/>
              </a:rPr>
              <a:t>atural usage context</a:t>
            </a:r>
          </a:p>
          <a:p>
            <a:pPr lvl="1"/>
            <a:endParaRPr lang="en-US" sz="2000" dirty="0" smtClean="0">
              <a:latin typeface="Trebuchet MS"/>
              <a:cs typeface="Trebuchet MS"/>
            </a:endParaRPr>
          </a:p>
          <a:p>
            <a:r>
              <a:rPr lang="en-US" sz="2800" dirty="0" smtClean="0">
                <a:latin typeface="Trebuchet MS"/>
                <a:cs typeface="Trebuchet MS"/>
              </a:rPr>
              <a:t>Experiment 1: </a:t>
            </a:r>
            <a:r>
              <a:rPr lang="en-US" sz="2800" b="1" dirty="0" smtClean="0">
                <a:solidFill>
                  <a:srgbClr val="953735"/>
                </a:solidFill>
                <a:latin typeface="Trebuchet MS"/>
                <a:cs typeface="Trebuchet MS"/>
              </a:rPr>
              <a:t>Absolute Metrics</a:t>
            </a:r>
            <a:endParaRPr lang="en-US" sz="1000" dirty="0" smtClean="0">
              <a:latin typeface="Trebuchet MS"/>
              <a:cs typeface="Trebuchet MS"/>
            </a:endParaRPr>
          </a:p>
          <a:p>
            <a:endParaRPr lang="en-US" sz="1000" dirty="0">
              <a:latin typeface="Trebuchet MS"/>
              <a:cs typeface="Trebuchet MS"/>
            </a:endParaRPr>
          </a:p>
          <a:p>
            <a:pPr marL="0" indent="0">
              <a:buNone/>
            </a:pPr>
            <a:endParaRPr lang="en-US" sz="1000" dirty="0" smtClean="0">
              <a:latin typeface="Trebuchet MS"/>
              <a:cs typeface="Trebuchet MS"/>
            </a:endParaRPr>
          </a:p>
          <a:p>
            <a:endParaRPr lang="en-US" sz="1000" dirty="0" smtClean="0">
              <a:latin typeface="Trebuchet MS"/>
              <a:cs typeface="Trebuchet MS"/>
            </a:endParaRPr>
          </a:p>
          <a:p>
            <a:endParaRPr lang="en-US" sz="1000" dirty="0">
              <a:latin typeface="Trebuchet MS"/>
              <a:cs typeface="Trebuchet MS"/>
            </a:endParaRPr>
          </a:p>
          <a:p>
            <a:pPr marL="0" indent="0">
              <a:buNone/>
            </a:pPr>
            <a:endParaRPr lang="en-US" dirty="0">
              <a:latin typeface="Trebuchet MS"/>
              <a:cs typeface="Trebuchet MS"/>
            </a:endParaRPr>
          </a:p>
        </p:txBody>
      </p:sp>
      <p:pic>
        <p:nvPicPr>
          <p:cNvPr id="6" name="Picture 2" descr="http://www.heyokamagazine.com/coke.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1371600"/>
            <a:ext cx="691043" cy="1085698"/>
          </a:xfrm>
          <a:prstGeom prst="rect">
            <a:avLst/>
          </a:prstGeom>
          <a:noFill/>
        </p:spPr>
      </p:pic>
      <p:pic>
        <p:nvPicPr>
          <p:cNvPr id="7" name="Picture 2" descr="http://blogs.abcnews.com/photos/uncategorized/2009/01/12/pepsi_c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387366"/>
            <a:ext cx="685800" cy="105103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353" y="3417032"/>
            <a:ext cx="1243263" cy="12432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866" y="3417032"/>
            <a:ext cx="1243263" cy="12432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932" y="3417032"/>
            <a:ext cx="1243263" cy="12432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968" y="3417032"/>
            <a:ext cx="1243263" cy="12432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00" y="3417032"/>
            <a:ext cx="1243263" cy="12432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3417032"/>
            <a:ext cx="1243263" cy="124326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77603" y="4805680"/>
            <a:ext cx="830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3 cans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39043" y="4805680"/>
            <a:ext cx="830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rebuchet MS"/>
                <a:cs typeface="Trebuchet MS"/>
              </a:rPr>
              <a:t>3</a:t>
            </a:r>
            <a:r>
              <a:rPr lang="en-US" dirty="0" smtClean="0">
                <a:latin typeface="Trebuchet MS"/>
                <a:cs typeface="Trebuchet MS"/>
              </a:rPr>
              <a:t> cans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00483" y="4805680"/>
            <a:ext cx="830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rebuchet MS"/>
                <a:cs typeface="Trebuchet MS"/>
              </a:rPr>
              <a:t>2</a:t>
            </a:r>
            <a:r>
              <a:rPr lang="en-US" dirty="0" smtClean="0">
                <a:latin typeface="Trebuchet MS"/>
                <a:cs typeface="Trebuchet MS"/>
              </a:rPr>
              <a:t> cans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72083" y="4805680"/>
            <a:ext cx="7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1 can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90406" y="4815840"/>
            <a:ext cx="830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5 cans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31526" y="4783574"/>
            <a:ext cx="830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rebuchet MS"/>
                <a:cs typeface="Trebuchet MS"/>
              </a:rPr>
              <a:t>3</a:t>
            </a:r>
            <a:r>
              <a:rPr lang="en-US" dirty="0" smtClean="0">
                <a:latin typeface="Trebuchet MS"/>
                <a:cs typeface="Trebuchet MS"/>
              </a:rPr>
              <a:t> cans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31" name="Left Brace 30"/>
          <p:cNvSpPr/>
          <p:nvPr/>
        </p:nvSpPr>
        <p:spPr>
          <a:xfrm rot="16200000">
            <a:off x="2535140" y="3764722"/>
            <a:ext cx="284930" cy="336207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931916" y="5708134"/>
            <a:ext cx="149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Total: 8 cans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60884" y="5708134"/>
            <a:ext cx="149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Total: 9 cans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34" name="Left Brace 33"/>
          <p:cNvSpPr/>
          <p:nvPr/>
        </p:nvSpPr>
        <p:spPr>
          <a:xfrm rot="16200000">
            <a:off x="6565573" y="3764722"/>
            <a:ext cx="284930" cy="336207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960884" y="3159760"/>
            <a:ext cx="1494708" cy="2143535"/>
          </a:xfrm>
          <a:prstGeom prst="ellipse">
            <a:avLst/>
          </a:prstGeom>
          <a:noFill/>
          <a:ln w="254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931540" y="2807489"/>
            <a:ext cx="1414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53735"/>
                </a:solidFill>
              </a:rPr>
              <a:t>Very Thirsty!</a:t>
            </a:r>
            <a:endParaRPr lang="en-US" b="1" dirty="0">
              <a:solidFill>
                <a:srgbClr val="953735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047" y="3851539"/>
            <a:ext cx="324829" cy="49730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6344" y="3831294"/>
            <a:ext cx="364027" cy="56978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604" y="3851539"/>
            <a:ext cx="324829" cy="49730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8715" y="3851539"/>
            <a:ext cx="324829" cy="49730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7513" y="3831294"/>
            <a:ext cx="364027" cy="56978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0385" y="3831294"/>
            <a:ext cx="364027" cy="56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8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 animBg="1"/>
      <p:bldP spid="32" grpId="0"/>
      <p:bldP spid="33" grpId="0"/>
      <p:bldP spid="34" grpId="0" animBg="1"/>
      <p:bldP spid="35" grpId="0" animBg="1"/>
      <p:bldP spid="3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35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latin typeface="Trebuchet MS"/>
                <a:cs typeface="Trebuchet MS"/>
              </a:rPr>
              <a:t>Analogy to Sensory Testing</a:t>
            </a:r>
            <a:endParaRPr lang="en-US" dirty="0">
              <a:solidFill>
                <a:srgbClr val="0070C0"/>
              </a:solidFill>
              <a:latin typeface="Trebuchet MS"/>
              <a:cs typeface="Trebuchet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7367"/>
            <a:ext cx="8229600" cy="21686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rebuchet MS"/>
                <a:cs typeface="Trebuchet MS"/>
              </a:rPr>
              <a:t>(Hypothetical) taste experiment:            </a:t>
            </a:r>
            <a:r>
              <a:rPr lang="en-US" sz="2800" dirty="0" err="1" smtClean="0">
                <a:latin typeface="Trebuchet MS"/>
                <a:cs typeface="Trebuchet MS"/>
              </a:rPr>
              <a:t>vs</a:t>
            </a:r>
            <a:endParaRPr lang="en-US" sz="2800" dirty="0" smtClean="0">
              <a:latin typeface="Trebuchet MS"/>
              <a:cs typeface="Trebuchet MS"/>
            </a:endParaRPr>
          </a:p>
          <a:p>
            <a:pPr lvl="1"/>
            <a:r>
              <a:rPr lang="en-US" sz="2400" dirty="0">
                <a:latin typeface="Trebuchet MS"/>
                <a:cs typeface="Trebuchet MS"/>
              </a:rPr>
              <a:t>N</a:t>
            </a:r>
            <a:r>
              <a:rPr lang="en-US" sz="2400" dirty="0" smtClean="0">
                <a:latin typeface="Trebuchet MS"/>
                <a:cs typeface="Trebuchet MS"/>
              </a:rPr>
              <a:t>atural usage context</a:t>
            </a:r>
          </a:p>
          <a:p>
            <a:pPr lvl="1"/>
            <a:endParaRPr lang="en-US" sz="2000" dirty="0" smtClean="0">
              <a:latin typeface="Trebuchet MS"/>
              <a:cs typeface="Trebuchet MS"/>
            </a:endParaRPr>
          </a:p>
          <a:p>
            <a:r>
              <a:rPr lang="en-US" sz="2800" dirty="0" smtClean="0">
                <a:latin typeface="Trebuchet MS"/>
                <a:cs typeface="Trebuchet MS"/>
              </a:rPr>
              <a:t>Experiment 1: </a:t>
            </a:r>
            <a:r>
              <a:rPr lang="en-US" sz="2800" b="1" dirty="0" smtClean="0">
                <a:solidFill>
                  <a:srgbClr val="953735"/>
                </a:solidFill>
                <a:latin typeface="Trebuchet MS"/>
                <a:cs typeface="Trebuchet MS"/>
              </a:rPr>
              <a:t>Relative Metrics</a:t>
            </a:r>
            <a:endParaRPr lang="en-US" sz="1000" dirty="0" smtClean="0">
              <a:latin typeface="Trebuchet MS"/>
              <a:cs typeface="Trebuchet MS"/>
            </a:endParaRPr>
          </a:p>
          <a:p>
            <a:endParaRPr lang="en-US" sz="1000" dirty="0">
              <a:latin typeface="Trebuchet MS"/>
              <a:cs typeface="Trebuchet MS"/>
            </a:endParaRPr>
          </a:p>
          <a:p>
            <a:pPr marL="0" indent="0">
              <a:buNone/>
            </a:pPr>
            <a:endParaRPr lang="en-US" sz="1000" dirty="0" smtClean="0">
              <a:latin typeface="Trebuchet MS"/>
              <a:cs typeface="Trebuchet MS"/>
            </a:endParaRPr>
          </a:p>
          <a:p>
            <a:endParaRPr lang="en-US" sz="1000" dirty="0" smtClean="0">
              <a:latin typeface="Trebuchet MS"/>
              <a:cs typeface="Trebuchet MS"/>
            </a:endParaRPr>
          </a:p>
          <a:p>
            <a:endParaRPr lang="en-US" sz="1000" dirty="0">
              <a:latin typeface="Trebuchet MS"/>
              <a:cs typeface="Trebuchet MS"/>
            </a:endParaRPr>
          </a:p>
          <a:p>
            <a:pPr marL="0" indent="0">
              <a:buNone/>
            </a:pPr>
            <a:endParaRPr lang="en-US" dirty="0">
              <a:latin typeface="Trebuchet MS"/>
              <a:cs typeface="Trebuchet MS"/>
            </a:endParaRPr>
          </a:p>
        </p:txBody>
      </p:sp>
      <p:pic>
        <p:nvPicPr>
          <p:cNvPr id="6" name="Picture 2" descr="http://www.heyokamagazine.com/coke.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1371600"/>
            <a:ext cx="691043" cy="1085698"/>
          </a:xfrm>
          <a:prstGeom prst="rect">
            <a:avLst/>
          </a:prstGeom>
          <a:noFill/>
        </p:spPr>
      </p:pic>
      <p:pic>
        <p:nvPicPr>
          <p:cNvPr id="7" name="Picture 2" descr="http://blogs.abcnews.com/photos/uncategorized/2009/01/12/pepsi_c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387366"/>
            <a:ext cx="685800" cy="105103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353" y="3417032"/>
            <a:ext cx="1243263" cy="12432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866" y="3417032"/>
            <a:ext cx="1243263" cy="12432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932" y="3417032"/>
            <a:ext cx="1243263" cy="12432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968" y="3417032"/>
            <a:ext cx="1243263" cy="12432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00" y="3417032"/>
            <a:ext cx="1243263" cy="12432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3417032"/>
            <a:ext cx="1243263" cy="124326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08083" y="4805680"/>
            <a:ext cx="65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2 - 1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89843" y="4805680"/>
            <a:ext cx="65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3 - 0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51283" y="4805680"/>
            <a:ext cx="65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2 - 0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72083" y="4805680"/>
            <a:ext cx="65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1 - 0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80293" y="4815840"/>
            <a:ext cx="65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4 - 1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72166" y="4783574"/>
            <a:ext cx="65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2 - 1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67782" y="5708134"/>
            <a:ext cx="1963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All 6 prefer Pepsi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34" name="Left Brace 33"/>
          <p:cNvSpPr/>
          <p:nvPr/>
        </p:nvSpPr>
        <p:spPr>
          <a:xfrm rot="16200000">
            <a:off x="4506114" y="1705263"/>
            <a:ext cx="284931" cy="748099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404" y="3885630"/>
            <a:ext cx="364027" cy="56978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930" y="3903772"/>
            <a:ext cx="324829" cy="49730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1448" y="3885630"/>
            <a:ext cx="364027" cy="56978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1974" y="3903772"/>
            <a:ext cx="324829" cy="49730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7997" y="3885630"/>
            <a:ext cx="364027" cy="56978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8523" y="3903772"/>
            <a:ext cx="324829" cy="49730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4618" y="3885630"/>
            <a:ext cx="364027" cy="56978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5144" y="3903772"/>
            <a:ext cx="324829" cy="49730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164" y="3885630"/>
            <a:ext cx="364027" cy="56978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3690" y="3903772"/>
            <a:ext cx="324829" cy="49730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4656" y="3885630"/>
            <a:ext cx="364027" cy="56978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5182" y="3903772"/>
            <a:ext cx="324829" cy="49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3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3" grpId="0"/>
      <p:bldP spid="3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875" y="1143000"/>
            <a:ext cx="4000500" cy="329247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b="1" dirty="0">
                <a:latin typeface="Calibri" pitchFamily="34" charset="0"/>
              </a:rPr>
              <a:t>Ranking A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GB" sz="1600" dirty="0">
                <a:latin typeface="Calibri" pitchFamily="34" charset="0"/>
              </a:rPr>
              <a:t>Napa Valley – The authority for lodging...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www.napavalley.com</a:t>
            </a:r>
          </a:p>
          <a:p>
            <a:pPr marL="342900" indent="-342900">
              <a:buFontTx/>
              <a:buAutoNum type="arabicPeriod" startAt="2"/>
              <a:defRPr/>
            </a:pPr>
            <a:r>
              <a:rPr lang="en-GB" sz="1600" dirty="0">
                <a:latin typeface="Calibri" pitchFamily="34" charset="0"/>
              </a:rPr>
              <a:t>Napa Valley Wineries - Plan your wine...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www.napavalley.com/wineries</a:t>
            </a:r>
          </a:p>
          <a:p>
            <a:pPr marL="342900" indent="-342900">
              <a:buFontTx/>
              <a:buAutoNum type="arabicPeriod" startAt="3"/>
              <a:defRPr/>
            </a:pPr>
            <a:r>
              <a:rPr lang="en-GB" sz="1600" dirty="0">
                <a:latin typeface="Calibri" pitchFamily="34" charset="0"/>
              </a:rPr>
              <a:t>Napa Valley College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www.napavalley.edu/homex.asp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4.	Been There | Tips | Napa Valley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www.ivebeenthere.co.uk/tips/16681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5.	Napa Valley Wineries and Wine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www.napavintners.com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6.	Napa Country, California – Wikipedia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en.wikipedia.org/wiki/</a:t>
            </a:r>
            <a:r>
              <a:rPr lang="en-GB" sz="1600" dirty="0" err="1">
                <a:latin typeface="Calibri" pitchFamily="34" charset="0"/>
              </a:rPr>
              <a:t>Napa_Valley</a:t>
            </a:r>
            <a:endParaRPr lang="en-GB" sz="1600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29188" y="1143000"/>
            <a:ext cx="3929062" cy="329247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b="1" dirty="0">
                <a:latin typeface="Calibri" pitchFamily="34" charset="0"/>
              </a:rPr>
              <a:t>Ranking B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1.	Napa Country, California – Wikipedia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en.wikipedia.org/wiki/</a:t>
            </a:r>
            <a:r>
              <a:rPr lang="en-GB" sz="1600" dirty="0" err="1">
                <a:latin typeface="Calibri" pitchFamily="34" charset="0"/>
              </a:rPr>
              <a:t>Napa_Valley</a:t>
            </a:r>
            <a:endParaRPr lang="en-GB" sz="1600" dirty="0">
              <a:latin typeface="Calibri" pitchFamily="34" charset="0"/>
            </a:endParaRP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2.	Napa Valley – The authority for lodging...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www.napavalley.com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3.	Napa: The Story of an American Eden...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books.google.co.uk/</a:t>
            </a:r>
            <a:r>
              <a:rPr lang="en-GB" sz="1600" dirty="0" err="1">
                <a:latin typeface="Calibri" pitchFamily="34" charset="0"/>
              </a:rPr>
              <a:t>books?isbn</a:t>
            </a:r>
            <a:r>
              <a:rPr lang="en-GB" sz="1600" dirty="0">
                <a:latin typeface="Calibri" pitchFamily="34" charset="0"/>
              </a:rPr>
              <a:t>=...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4.	Napa Valley Hotels – Bed and Breakfast...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www.napalinks.com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5.	NapaValley.org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www.napavalley.org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6.	The Napa Valley Marathon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www.napavalleymarathon.org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81275" y="3143250"/>
            <a:ext cx="4000500" cy="3714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587625" y="3465513"/>
            <a:ext cx="3979863" cy="33924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2589213" y="3967163"/>
            <a:ext cx="3978275" cy="939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2586038" y="5368925"/>
            <a:ext cx="3979862" cy="530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701675" y="5400675"/>
            <a:ext cx="693738" cy="693738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2584450" y="6388100"/>
            <a:ext cx="3979863" cy="46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584450" y="3143250"/>
            <a:ext cx="4000500" cy="37861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b="1" dirty="0">
                <a:latin typeface="Calibri" pitchFamily="34" charset="0"/>
              </a:rPr>
              <a:t>Presented Ranking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GB" sz="1600" dirty="0">
                <a:latin typeface="Calibri" pitchFamily="34" charset="0"/>
              </a:rPr>
              <a:t>Napa Valley – The authority for lodging...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www.napavalley.com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2.	Napa Country, California – Wikipedia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en.wikipedia.org/wiki/</a:t>
            </a:r>
            <a:r>
              <a:rPr lang="en-GB" sz="1600" dirty="0" err="1">
                <a:latin typeface="Calibri" pitchFamily="34" charset="0"/>
              </a:rPr>
              <a:t>Napa_Valley</a:t>
            </a:r>
            <a:endParaRPr lang="en-GB" sz="1600" dirty="0">
              <a:latin typeface="Calibri" pitchFamily="34" charset="0"/>
            </a:endParaRP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3.	Napa: The Story of an American Eden...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books.google.co.uk/</a:t>
            </a:r>
            <a:r>
              <a:rPr lang="en-GB" sz="1600" dirty="0" err="1">
                <a:latin typeface="Calibri" pitchFamily="34" charset="0"/>
              </a:rPr>
              <a:t>books?isbn</a:t>
            </a:r>
            <a:r>
              <a:rPr lang="en-GB" sz="1600" dirty="0">
                <a:latin typeface="Calibri" pitchFamily="34" charset="0"/>
              </a:rPr>
              <a:t>=...</a:t>
            </a:r>
          </a:p>
          <a:p>
            <a:pPr marL="342900" indent="-342900">
              <a:buFontTx/>
              <a:buAutoNum type="arabicPeriod" startAt="4"/>
              <a:defRPr/>
            </a:pPr>
            <a:r>
              <a:rPr lang="en-GB" sz="1600" dirty="0">
                <a:latin typeface="Calibri" pitchFamily="34" charset="0"/>
              </a:rPr>
              <a:t>Napa Valley Wineries – Plan your wine...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www.napavalley.com/wineries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5.	Napa Valley Hotels – Bed and Breakfast...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www.napalinks.com </a:t>
            </a:r>
          </a:p>
          <a:p>
            <a:pPr marL="342900" indent="-342900">
              <a:buFontTx/>
              <a:buAutoNum type="arabicPeriod" startAt="6"/>
              <a:defRPr/>
            </a:pPr>
            <a:r>
              <a:rPr lang="en-GB" sz="1600" dirty="0">
                <a:latin typeface="Calibri" pitchFamily="34" charset="0"/>
              </a:rPr>
              <a:t>Napa </a:t>
            </a:r>
            <a:r>
              <a:rPr lang="en-GB" sz="1600" dirty="0" err="1">
                <a:latin typeface="Calibri" pitchFamily="34" charset="0"/>
              </a:rPr>
              <a:t>Balley</a:t>
            </a:r>
            <a:r>
              <a:rPr lang="en-GB" sz="1600" dirty="0">
                <a:latin typeface="Calibri" pitchFamily="34" charset="0"/>
              </a:rPr>
              <a:t> College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www.napavalley.edu/homex.asp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7	NapaValley.org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www.napavalley.org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592388" y="3443288"/>
            <a:ext cx="3983037" cy="976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2590800" y="4405313"/>
            <a:ext cx="3989388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2590800" y="5370513"/>
            <a:ext cx="3987800" cy="1538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889000" y="5524500"/>
            <a:ext cx="295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A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889000" y="5537200"/>
            <a:ext cx="322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B</a:t>
            </a:r>
          </a:p>
        </p:txBody>
      </p:sp>
      <p:sp>
        <p:nvSpPr>
          <p:cNvPr id="18448" name="TextBox 2"/>
          <p:cNvSpPr txBox="1">
            <a:spLocks noChangeArrowheads="1"/>
          </p:cNvSpPr>
          <p:nvPr/>
        </p:nvSpPr>
        <p:spPr bwMode="auto">
          <a:xfrm>
            <a:off x="6705600" y="6248400"/>
            <a:ext cx="2392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[</a:t>
            </a:r>
            <a:r>
              <a:rPr lang="en-US" sz="1800" dirty="0" err="1"/>
              <a:t>Radlinski</a:t>
            </a:r>
            <a:r>
              <a:rPr lang="en-US" sz="1800" dirty="0"/>
              <a:t> et al. 2008]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-5956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Trebuchet MS"/>
                <a:cs typeface="Trebuchet MS"/>
              </a:rPr>
              <a:t>Interleaving (Taste Test in Search)</a:t>
            </a:r>
            <a:endParaRPr lang="en-US" sz="3600" dirty="0">
              <a:solidFill>
                <a:srgbClr val="0070C0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03444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repeatCount="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</p:cBhvr>
                                      <p:by x="10000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autoRev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4000" autoRev="1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</p:cBhvr>
                                      <p:by x="10000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autoRev="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4000" autoRev="1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</p:cBhvr>
                                      <p:by x="10000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2" grpId="4" animBg="1"/>
      <p:bldP spid="12" grpId="5" animBg="1"/>
      <p:bldP spid="21" grpId="0" animBg="1"/>
      <p:bldP spid="18" grpId="0" animBg="1"/>
      <p:bldP spid="22" grpId="0" animBg="1"/>
      <p:bldP spid="23" grpId="0"/>
      <p:bldP spid="23" grpId="1"/>
      <p:bldP spid="25" grpId="0"/>
      <p:bldP spid="25" grpId="1"/>
      <p:bldP spid="25" grpId="2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875" y="1143000"/>
            <a:ext cx="4000500" cy="329247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b="1" dirty="0">
                <a:latin typeface="Calibri" pitchFamily="34" charset="0"/>
              </a:rPr>
              <a:t>Ranking A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GB" sz="1600" dirty="0">
                <a:latin typeface="Calibri" pitchFamily="34" charset="0"/>
              </a:rPr>
              <a:t>Napa Valley – The authority for lodging...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www.napavalley.com</a:t>
            </a:r>
          </a:p>
          <a:p>
            <a:pPr marL="342900" indent="-342900">
              <a:buFontTx/>
              <a:buAutoNum type="arabicPeriod" startAt="2"/>
              <a:defRPr/>
            </a:pPr>
            <a:r>
              <a:rPr lang="en-GB" sz="1600" dirty="0">
                <a:latin typeface="Calibri" pitchFamily="34" charset="0"/>
              </a:rPr>
              <a:t>Napa Valley Wineries - Plan your wine...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www.napavalley.com/wineries</a:t>
            </a:r>
          </a:p>
          <a:p>
            <a:pPr marL="342900" indent="-342900">
              <a:buFontTx/>
              <a:buAutoNum type="arabicPeriod" startAt="3"/>
              <a:defRPr/>
            </a:pPr>
            <a:r>
              <a:rPr lang="en-GB" sz="1600" dirty="0">
                <a:latin typeface="Calibri" pitchFamily="34" charset="0"/>
              </a:rPr>
              <a:t>Napa Valley College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www.napavalley.edu/homex.asp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4.	Been There | Tips | Napa Valley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www.ivebeenthere.co.uk/tips/16681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5.	Napa Valley Wineries and Wine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www.napavintners.com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6.	Napa Country, California – Wikipedia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en.wikipedia.org/wiki/</a:t>
            </a:r>
            <a:r>
              <a:rPr lang="en-GB" sz="1600" dirty="0" err="1">
                <a:latin typeface="Calibri" pitchFamily="34" charset="0"/>
              </a:rPr>
              <a:t>Napa_Valley</a:t>
            </a:r>
            <a:endParaRPr lang="en-GB" sz="1600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29188" y="1143000"/>
            <a:ext cx="3929062" cy="329247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b="1" dirty="0">
                <a:latin typeface="Calibri" pitchFamily="34" charset="0"/>
              </a:rPr>
              <a:t>Ranking B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1.	Napa Country, California – Wikipedia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en.wikipedia.org/wiki/</a:t>
            </a:r>
            <a:r>
              <a:rPr lang="en-GB" sz="1600" dirty="0" err="1">
                <a:latin typeface="Calibri" pitchFamily="34" charset="0"/>
              </a:rPr>
              <a:t>Napa_Valley</a:t>
            </a:r>
            <a:endParaRPr lang="en-GB" sz="1600" dirty="0">
              <a:latin typeface="Calibri" pitchFamily="34" charset="0"/>
            </a:endParaRP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2.	Napa Valley – The authority for lodging...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www.napavalley.com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3.	Napa: The Story of an American Eden...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books.google.co.uk/</a:t>
            </a:r>
            <a:r>
              <a:rPr lang="en-GB" sz="1600" dirty="0" err="1">
                <a:latin typeface="Calibri" pitchFamily="34" charset="0"/>
              </a:rPr>
              <a:t>books?isbn</a:t>
            </a:r>
            <a:r>
              <a:rPr lang="en-GB" sz="1600" dirty="0">
                <a:latin typeface="Calibri" pitchFamily="34" charset="0"/>
              </a:rPr>
              <a:t>=...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4.	Napa Valley Hotels – Bed and Breakfast...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www.napalinks.com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5.	NapaValley.org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www.napavalley.org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6.	The Napa Valley Marathon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www.napavalleymarathon.org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78100" y="3143250"/>
            <a:ext cx="4000500" cy="3714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587625" y="3465513"/>
            <a:ext cx="3979863" cy="33924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2589213" y="3967163"/>
            <a:ext cx="3978275" cy="939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2586038" y="5368925"/>
            <a:ext cx="3979862" cy="530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2584450" y="6388100"/>
            <a:ext cx="3979863" cy="46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584450" y="3143250"/>
            <a:ext cx="4000500" cy="37861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b="1" dirty="0">
                <a:latin typeface="Calibri" pitchFamily="34" charset="0"/>
              </a:rPr>
              <a:t>Presented Ranking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GB" sz="1600" dirty="0">
                <a:latin typeface="Calibri" pitchFamily="34" charset="0"/>
              </a:rPr>
              <a:t>Napa Valley – The authority for lodging...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www.napavalley.com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2.	Napa Country, California – Wikipedia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en.wikipedia.org/wiki/</a:t>
            </a:r>
            <a:r>
              <a:rPr lang="en-GB" sz="1600" dirty="0" err="1">
                <a:latin typeface="Calibri" pitchFamily="34" charset="0"/>
              </a:rPr>
              <a:t>Napa_Valley</a:t>
            </a:r>
            <a:endParaRPr lang="en-GB" sz="1600" dirty="0">
              <a:latin typeface="Calibri" pitchFamily="34" charset="0"/>
            </a:endParaRP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3.	Napa: The Story of an American Eden...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books.google.co.uk/</a:t>
            </a:r>
            <a:r>
              <a:rPr lang="en-GB" sz="1600" dirty="0" err="1">
                <a:latin typeface="Calibri" pitchFamily="34" charset="0"/>
              </a:rPr>
              <a:t>books?isbn</a:t>
            </a:r>
            <a:r>
              <a:rPr lang="en-GB" sz="1600" dirty="0">
                <a:latin typeface="Calibri" pitchFamily="34" charset="0"/>
              </a:rPr>
              <a:t>=...</a:t>
            </a:r>
          </a:p>
          <a:p>
            <a:pPr marL="342900" indent="-342900">
              <a:buFontTx/>
              <a:buAutoNum type="arabicPeriod" startAt="4"/>
              <a:defRPr/>
            </a:pPr>
            <a:r>
              <a:rPr lang="en-GB" sz="1600" dirty="0">
                <a:latin typeface="Calibri" pitchFamily="34" charset="0"/>
              </a:rPr>
              <a:t>Napa Valley Wineries – Plan your wine...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www.napavalley.com/wineries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5.	Napa Valley Hotels – Bed and Breakfast...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www.napalinks.com </a:t>
            </a:r>
          </a:p>
          <a:p>
            <a:pPr marL="342900" indent="-342900">
              <a:buFontTx/>
              <a:buAutoNum type="arabicPeriod" startAt="6"/>
              <a:defRPr/>
            </a:pPr>
            <a:r>
              <a:rPr lang="en-GB" sz="1600" dirty="0">
                <a:latin typeface="Calibri" pitchFamily="34" charset="0"/>
              </a:rPr>
              <a:t>Napa V</a:t>
            </a:r>
            <a:r>
              <a:rPr lang="en-GB" sz="1600" dirty="0" smtClean="0">
                <a:latin typeface="Calibri" pitchFamily="34" charset="0"/>
              </a:rPr>
              <a:t>alley </a:t>
            </a:r>
            <a:r>
              <a:rPr lang="en-GB" sz="1600" dirty="0">
                <a:latin typeface="Calibri" pitchFamily="34" charset="0"/>
              </a:rPr>
              <a:t>College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www.napavalley.edu/homex.asp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7	NapaValley.org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www.napavalley.org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71750" y="5399088"/>
            <a:ext cx="4000500" cy="484187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7" name="Explosion 1 26"/>
          <p:cNvSpPr/>
          <p:nvPr/>
        </p:nvSpPr>
        <p:spPr>
          <a:xfrm>
            <a:off x="7391400" y="4497388"/>
            <a:ext cx="1679575" cy="912812"/>
          </a:xfrm>
          <a:prstGeom prst="irregularSeal1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B wins!</a:t>
            </a:r>
          </a:p>
        </p:txBody>
      </p:sp>
      <p:sp>
        <p:nvSpPr>
          <p:cNvPr id="19" name="Explosion 1 18"/>
          <p:cNvSpPr/>
          <p:nvPr/>
        </p:nvSpPr>
        <p:spPr>
          <a:xfrm rot="-1200000">
            <a:off x="6357938" y="5072063"/>
            <a:ext cx="1143000" cy="785812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Click</a:t>
            </a:r>
          </a:p>
        </p:txBody>
      </p:sp>
      <p:sp>
        <p:nvSpPr>
          <p:cNvPr id="20492" name="TextBox 17"/>
          <p:cNvSpPr txBox="1">
            <a:spLocks noChangeArrowheads="1"/>
          </p:cNvSpPr>
          <p:nvPr/>
        </p:nvSpPr>
        <p:spPr bwMode="auto">
          <a:xfrm>
            <a:off x="6705600" y="6248400"/>
            <a:ext cx="2392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[Radlinski et al. 2008]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590800" y="3935413"/>
            <a:ext cx="4000500" cy="484187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3" name="Explosion 1 22"/>
          <p:cNvSpPr/>
          <p:nvPr/>
        </p:nvSpPr>
        <p:spPr>
          <a:xfrm rot="20400000">
            <a:off x="6376988" y="3614738"/>
            <a:ext cx="1143000" cy="785812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Click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-5956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Trebuchet MS"/>
                <a:cs typeface="Trebuchet MS"/>
              </a:rPr>
              <a:t>Interleaving (Taste Test in Search)</a:t>
            </a:r>
            <a:endParaRPr lang="en-US" sz="3600" dirty="0">
              <a:solidFill>
                <a:srgbClr val="0070C0"/>
              </a:solidFill>
              <a:latin typeface="Trebuchet MS"/>
              <a:cs typeface="Trebuchet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611" y="5031881"/>
            <a:ext cx="235877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 smtClean="0">
                <a:latin typeface="Trebuchet MS"/>
                <a:cs typeface="Trebuchet MS"/>
              </a:rPr>
              <a:t>Extension for </a:t>
            </a:r>
          </a:p>
          <a:p>
            <a:r>
              <a:rPr lang="en-US" sz="1900" dirty="0" smtClean="0">
                <a:latin typeface="Trebuchet MS"/>
                <a:cs typeface="Trebuchet MS"/>
              </a:rPr>
              <a:t>Comparing Greedy</a:t>
            </a:r>
          </a:p>
          <a:p>
            <a:r>
              <a:rPr lang="en-US" sz="1900" dirty="0" smtClean="0">
                <a:latin typeface="Trebuchet MS"/>
                <a:cs typeface="Trebuchet MS"/>
              </a:rPr>
              <a:t>Submodular Policies</a:t>
            </a:r>
          </a:p>
          <a:p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 &amp; Guestrin, 2011]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6067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9680" y="1219784"/>
            <a:ext cx="4731397" cy="390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489957" y="5031667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Queries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" y="5735984"/>
            <a:ext cx="6981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Interleaving is more </a:t>
            </a:r>
            <a:r>
              <a:rPr lang="en-US" sz="2400" b="1" dirty="0" smtClean="0">
                <a:solidFill>
                  <a:srgbClr val="376092"/>
                </a:solidFill>
                <a:latin typeface="Trebuchet MS"/>
                <a:cs typeface="Trebuchet MS"/>
              </a:rPr>
              <a:t>sensitive</a:t>
            </a:r>
            <a:r>
              <a:rPr lang="en-US" sz="2400" dirty="0" smtClean="0">
                <a:solidFill>
                  <a:srgbClr val="376092"/>
                </a:solidFill>
                <a:latin typeface="Trebuchet MS"/>
                <a:cs typeface="Trebuchet MS"/>
              </a:rPr>
              <a:t> </a:t>
            </a:r>
            <a:r>
              <a:rPr lang="en-US" sz="2400" dirty="0" smtClean="0">
                <a:latin typeface="Trebuchet MS"/>
                <a:cs typeface="Trebuchet MS"/>
              </a:rPr>
              <a:t>and more </a:t>
            </a:r>
            <a:r>
              <a:rPr lang="en-US" sz="2400" b="1" dirty="0" smtClean="0">
                <a:solidFill>
                  <a:srgbClr val="376092"/>
                </a:solidFill>
                <a:latin typeface="Trebuchet MS"/>
                <a:cs typeface="Trebuchet MS"/>
              </a:rPr>
              <a:t>reliable</a:t>
            </a:r>
            <a:endParaRPr lang="en-US" sz="2400" b="1" dirty="0">
              <a:solidFill>
                <a:srgbClr val="376092"/>
              </a:solidFill>
              <a:latin typeface="Trebuchet MS"/>
              <a:cs typeface="Trebuchet MS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49268" y="2883678"/>
            <a:ext cx="307270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rebuchet MS"/>
                <a:cs typeface="Trebuchet MS"/>
              </a:rPr>
              <a:t>Disagreement Probability</a:t>
            </a:r>
            <a:endParaRPr lang="en-US" sz="2000" dirty="0">
              <a:latin typeface="Trebuchet MS"/>
              <a:cs typeface="Trebuchet M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99014" y="6299200"/>
            <a:ext cx="471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 smtClean="0"/>
              <a:t>[</a:t>
            </a:r>
            <a:r>
              <a:rPr lang="en-US" dirty="0" err="1" smtClean="0"/>
              <a:t>Chapelle</a:t>
            </a:r>
            <a:r>
              <a:rPr lang="en-US" dirty="0" smtClean="0"/>
              <a:t>, </a:t>
            </a:r>
            <a:r>
              <a:rPr lang="en-US" dirty="0" err="1" smtClean="0"/>
              <a:t>Joachims</a:t>
            </a:r>
            <a:r>
              <a:rPr lang="en-US" dirty="0" smtClean="0"/>
              <a:t>, </a:t>
            </a:r>
            <a:r>
              <a:rPr lang="en-US" dirty="0" err="1" smtClean="0"/>
              <a:t>Radlinski</a:t>
            </a:r>
            <a:r>
              <a:rPr lang="en-US" dirty="0"/>
              <a:t> </a:t>
            </a:r>
            <a:r>
              <a:rPr lang="en-US" dirty="0" smtClean="0"/>
              <a:t>&amp; </a:t>
            </a:r>
            <a:r>
              <a:rPr lang="en-US" b="1" dirty="0" smtClean="0"/>
              <a:t>Yue</a:t>
            </a:r>
            <a:r>
              <a:rPr lang="en-US" dirty="0" smtClean="0"/>
              <a:t>, TOIS 2012]</a:t>
            </a:r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7200" y="422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0070C0"/>
                </a:solidFill>
                <a:latin typeface="Trebuchet MS"/>
                <a:cs typeface="Trebuchet MS"/>
              </a:rPr>
              <a:t>Deployment on Yahoo! Search Engine</a:t>
            </a:r>
          </a:p>
          <a:p>
            <a:r>
              <a:rPr lang="en-US" sz="2400" b="1" dirty="0" smtClean="0">
                <a:latin typeface="Trebuchet MS"/>
                <a:cs typeface="Trebuchet MS"/>
              </a:rPr>
              <a:t>Comparing </a:t>
            </a:r>
            <a:r>
              <a:rPr lang="en-US" sz="2400" b="1" dirty="0">
                <a:latin typeface="Trebuchet MS"/>
                <a:cs typeface="Trebuchet MS"/>
              </a:rPr>
              <a:t>T</a:t>
            </a:r>
            <a:r>
              <a:rPr lang="en-US" sz="2400" b="1" dirty="0" smtClean="0">
                <a:latin typeface="Trebuchet MS"/>
                <a:cs typeface="Trebuchet MS"/>
              </a:rPr>
              <a:t>wo </a:t>
            </a:r>
            <a:r>
              <a:rPr lang="en-US" sz="2400" b="1" dirty="0">
                <a:latin typeface="Trebuchet MS"/>
                <a:cs typeface="Trebuchet MS"/>
              </a:rPr>
              <a:t>R</a:t>
            </a:r>
            <a:r>
              <a:rPr lang="en-US" sz="2400" b="1" dirty="0" smtClean="0">
                <a:latin typeface="Trebuchet MS"/>
                <a:cs typeface="Trebuchet MS"/>
              </a:rPr>
              <a:t>anking Functions</a:t>
            </a:r>
            <a:endParaRPr lang="en-US" sz="2400" b="1" dirty="0">
              <a:latin typeface="Trebuchet MS"/>
              <a:cs typeface="Trebuchet MS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192440" y="4174207"/>
            <a:ext cx="922421" cy="975286"/>
          </a:xfrm>
          <a:prstGeom prst="straightConnector1">
            <a:avLst/>
          </a:prstGeom>
          <a:ln w="38100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62543" y="5136125"/>
            <a:ext cx="1625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  <a:latin typeface="Trebuchet MS"/>
                <a:cs typeface="Trebuchet MS"/>
              </a:rPr>
              <a:t>Interleaving</a:t>
            </a:r>
            <a:endParaRPr lang="en-US" sz="2000" b="1" dirty="0">
              <a:solidFill>
                <a:srgbClr val="800000"/>
              </a:solidFill>
              <a:latin typeface="Trebuchet MS"/>
              <a:cs typeface="Trebuchet MS"/>
            </a:endParaRPr>
          </a:p>
        </p:txBody>
      </p:sp>
      <p:sp>
        <p:nvSpPr>
          <p:cNvPr id="23" name="Right Brace 22"/>
          <p:cNvSpPr/>
          <p:nvPr/>
        </p:nvSpPr>
        <p:spPr>
          <a:xfrm>
            <a:off x="6380973" y="2382835"/>
            <a:ext cx="320842" cy="2237249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724326" y="2990264"/>
            <a:ext cx="23452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Absolute Metrics</a:t>
            </a:r>
          </a:p>
          <a:p>
            <a:r>
              <a:rPr lang="en-US" sz="2000" b="1" dirty="0" smtClean="0">
                <a:latin typeface="Trebuchet MS"/>
                <a:cs typeface="Trebuchet MS"/>
              </a:rPr>
              <a:t>E.g., #Clicks@1,</a:t>
            </a:r>
          </a:p>
          <a:p>
            <a:r>
              <a:rPr lang="en-US" sz="2000" b="1" dirty="0" smtClean="0">
                <a:latin typeface="Trebuchet MS"/>
                <a:cs typeface="Trebuchet MS"/>
              </a:rPr>
              <a:t>Total #Clicks, etc.</a:t>
            </a:r>
          </a:p>
        </p:txBody>
      </p:sp>
      <p:sp>
        <p:nvSpPr>
          <p:cNvPr id="28" name="Left Arrow 27"/>
          <p:cNvSpPr/>
          <p:nvPr/>
        </p:nvSpPr>
        <p:spPr>
          <a:xfrm rot="16200000">
            <a:off x="-947411" y="2739218"/>
            <a:ext cx="3541816" cy="732593"/>
          </a:xfrm>
          <a:prstGeom prst="leftArrow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rebuchet MS"/>
                <a:cs typeface="Trebuchet MS"/>
              </a:rPr>
              <a:t>B E T T E R</a:t>
            </a:r>
            <a:endParaRPr lang="en-US" sz="2000" b="1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689684" y="4107359"/>
            <a:ext cx="165768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" name="TextBox 2047"/>
          <p:cNvSpPr txBox="1"/>
          <p:nvPr/>
        </p:nvSpPr>
        <p:spPr>
          <a:xfrm>
            <a:off x="4144211" y="37414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rebuchet MS"/>
                <a:cs typeface="Trebuchet MS"/>
              </a:rPr>
              <a:t>100x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2049" name="TextBox 2048"/>
          <p:cNvSpPr txBox="1"/>
          <p:nvPr/>
        </p:nvSpPr>
        <p:spPr>
          <a:xfrm>
            <a:off x="6748806" y="4005927"/>
            <a:ext cx="2213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Each ranking function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eceives 50% traffic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939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 animBg="1"/>
      <p:bldP spid="25" grpId="0"/>
      <p:bldP spid="2048" grpId="0"/>
      <p:bldP spid="204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960" y="1745414"/>
            <a:ext cx="1572235" cy="167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ft-Right Arrow 6"/>
          <p:cNvSpPr/>
          <p:nvPr/>
        </p:nvSpPr>
        <p:spPr>
          <a:xfrm>
            <a:off x="2289969" y="2432936"/>
            <a:ext cx="1279001" cy="39995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-Right Arrow 7"/>
          <p:cNvSpPr/>
          <p:nvPr/>
        </p:nvSpPr>
        <p:spPr>
          <a:xfrm>
            <a:off x="5638085" y="2432936"/>
            <a:ext cx="1279001" cy="39995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96820" y="1390616"/>
            <a:ext cx="7572375" cy="2161655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03842" y="552927"/>
            <a:ext cx="3399315" cy="461665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rebuchet MS"/>
                <a:cs typeface="Trebuchet MS"/>
              </a:rPr>
              <a:t>Close Loop Interaction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cxnSp>
        <p:nvCxnSpPr>
          <p:cNvPr id="29" name="Straight Connector 28"/>
          <p:cNvCxnSpPr>
            <a:stCxn id="10" idx="2"/>
          </p:cNvCxnSpPr>
          <p:nvPr/>
        </p:nvCxnSpPr>
        <p:spPr>
          <a:xfrm>
            <a:off x="6603500" y="1014592"/>
            <a:ext cx="500" cy="376024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825604" y="1440101"/>
            <a:ext cx="2477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rebuchet MS"/>
                <a:cs typeface="Trebuchet MS"/>
              </a:rPr>
              <a:t>Multiple Rounds</a:t>
            </a:r>
          </a:p>
        </p:txBody>
      </p:sp>
      <p:pic>
        <p:nvPicPr>
          <p:cNvPr id="38" name="Picture 1" descr="Y:\doc\wsdm11-interrank\dynamic_ranking\wsdm11-interrank\figs\svm_static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272" y="1911811"/>
            <a:ext cx="1139171" cy="137704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1439229" y="4767695"/>
            <a:ext cx="6929966" cy="1478040"/>
          </a:xfrm>
        </p:spPr>
        <p:txBody>
          <a:bodyPr>
            <a:noAutofit/>
          </a:bodyPr>
          <a:lstStyle/>
          <a:p>
            <a:pPr algn="r"/>
            <a:r>
              <a:rPr lang="en-US" b="1" dirty="0" smtClean="0">
                <a:latin typeface="Trebuchet MS"/>
                <a:cs typeface="Trebuchet MS"/>
              </a:rPr>
              <a:t>Online Experiment Design in Search</a:t>
            </a:r>
            <a:endParaRPr lang="en-US" b="1" dirty="0">
              <a:latin typeface="Trebuchet MS"/>
              <a:cs typeface="Trebuchet M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736007" y="1765217"/>
            <a:ext cx="1609188" cy="1637057"/>
          </a:xfrm>
          <a:prstGeom prst="rect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Brace 40"/>
          <p:cNvSpPr/>
          <p:nvPr/>
        </p:nvSpPr>
        <p:spPr>
          <a:xfrm rot="5400000">
            <a:off x="4231159" y="2600172"/>
            <a:ext cx="618882" cy="1585000"/>
          </a:xfrm>
          <a:prstGeom prst="rightBrace">
            <a:avLst>
              <a:gd name="adj1" fmla="val 0"/>
              <a:gd name="adj2" fmla="val 50000"/>
            </a:avLst>
          </a:prstGeom>
          <a:ln w="25400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936838" y="3700776"/>
            <a:ext cx="4242972" cy="477850"/>
          </a:xfrm>
          <a:prstGeom prst="rect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cs typeface="Trebuchet MS"/>
              </a:rPr>
              <a:t>Interpret Human Interaction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43" name="Explosion 1 42"/>
          <p:cNvSpPr/>
          <p:nvPr/>
        </p:nvSpPr>
        <p:spPr>
          <a:xfrm rot="20400000">
            <a:off x="3848796" y="2237350"/>
            <a:ext cx="881119" cy="610943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dirty="0">
                <a:solidFill>
                  <a:schemeClr val="tx1"/>
                </a:solidFill>
              </a:rPr>
              <a:t>Click</a:t>
            </a:r>
          </a:p>
        </p:txBody>
      </p:sp>
      <p:pic>
        <p:nvPicPr>
          <p:cNvPr id="32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62" y="2062891"/>
            <a:ext cx="980348" cy="98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495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0" grpId="1" animBg="1"/>
      <p:bldP spid="30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Trebuchet MS"/>
                <a:cs typeface="Trebuchet MS"/>
              </a:rPr>
              <a:t>Search engine for corporate network</a:t>
            </a:r>
          </a:p>
          <a:p>
            <a:pPr lvl="1">
              <a:defRPr/>
            </a:pPr>
            <a:r>
              <a:rPr lang="en-US" dirty="0" smtClean="0">
                <a:latin typeface="Trebuchet MS"/>
                <a:cs typeface="Trebuchet MS"/>
              </a:rPr>
              <a:t>No prior training data</a:t>
            </a:r>
          </a:p>
          <a:p>
            <a:pPr lvl="1">
              <a:defRPr/>
            </a:pPr>
            <a:r>
              <a:rPr lang="en-US" dirty="0">
                <a:latin typeface="Trebuchet MS"/>
                <a:cs typeface="Trebuchet MS"/>
              </a:rPr>
              <a:t>5</a:t>
            </a:r>
            <a:r>
              <a:rPr lang="en-US" dirty="0" smtClean="0">
                <a:latin typeface="Trebuchet MS"/>
                <a:cs typeface="Trebuchet MS"/>
              </a:rPr>
              <a:t>00 candidate retrieval functions</a:t>
            </a:r>
          </a:p>
          <a:p>
            <a:pPr>
              <a:defRPr/>
            </a:pPr>
            <a:endParaRPr lang="en-US" dirty="0">
              <a:latin typeface="Trebuchet MS"/>
              <a:cs typeface="Trebuchet MS"/>
            </a:endParaRPr>
          </a:p>
          <a:p>
            <a:pPr>
              <a:defRPr/>
            </a:pPr>
            <a:r>
              <a:rPr lang="en-US" dirty="0" smtClean="0">
                <a:latin typeface="Trebuchet MS"/>
                <a:cs typeface="Trebuchet MS"/>
              </a:rPr>
              <a:t>Optimize using interleaving</a:t>
            </a:r>
          </a:p>
          <a:p>
            <a:pPr lvl="1">
              <a:defRPr/>
            </a:pPr>
            <a:r>
              <a:rPr lang="en-US" dirty="0" smtClean="0">
                <a:latin typeface="Trebuchet MS"/>
                <a:cs typeface="Trebuchet MS"/>
              </a:rPr>
              <a:t>(Find best retrieval function)</a:t>
            </a:r>
          </a:p>
          <a:p>
            <a:pPr marL="0" indent="0">
              <a:buNone/>
              <a:defRPr/>
            </a:pP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latin typeface="Trebuchet MS"/>
                <a:cs typeface="Trebuchet MS"/>
              </a:rPr>
              <a:t>Interactive Learning Setting</a:t>
            </a:r>
            <a:endParaRPr lang="en-US" dirty="0">
              <a:solidFill>
                <a:srgbClr val="0070C0"/>
              </a:solidFill>
              <a:latin typeface="Trebuchet MS"/>
              <a:cs typeface="Trebuchet MS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758" y="4000478"/>
            <a:ext cx="1355912" cy="886624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801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24063"/>
            <a:ext cx="1600200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TextBox 11"/>
          <p:cNvSpPr txBox="1">
            <a:spLocks noChangeArrowheads="1"/>
          </p:cNvSpPr>
          <p:nvPr/>
        </p:nvSpPr>
        <p:spPr bwMode="auto">
          <a:xfrm>
            <a:off x="7848600" y="3429000"/>
            <a:ext cx="7159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6000"/>
              <a:t>…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057796"/>
              </p:ext>
            </p:extLst>
          </p:nvPr>
        </p:nvGraphicFramePr>
        <p:xfrm>
          <a:off x="2438400" y="4724400"/>
          <a:ext cx="4191000" cy="1706816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397000"/>
                <a:gridCol w="1397000"/>
                <a:gridCol w="1397000"/>
              </a:tblGrid>
              <a:tr h="426641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Left wins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Right wins</a:t>
                      </a:r>
                      <a:endParaRPr lang="en-US" sz="2200" dirty="0"/>
                    </a:p>
                  </a:txBody>
                  <a:tcPr marT="45712" marB="45712"/>
                </a:tc>
              </a:tr>
              <a:tr h="42664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 </a:t>
                      </a:r>
                      <a:r>
                        <a:rPr lang="en-US" sz="2200" dirty="0" err="1" smtClean="0"/>
                        <a:t>vs</a:t>
                      </a:r>
                      <a:r>
                        <a:rPr lang="en-US" sz="2200" dirty="0" smtClean="0"/>
                        <a:t> B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2" marB="45712"/>
                </a:tc>
              </a:tr>
              <a:tr h="42664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 </a:t>
                      </a:r>
                      <a:r>
                        <a:rPr lang="en-US" sz="2200" dirty="0" err="1" smtClean="0"/>
                        <a:t>vs</a:t>
                      </a:r>
                      <a:r>
                        <a:rPr lang="en-US" sz="2200" dirty="0" smtClean="0"/>
                        <a:t> C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12" marB="45712"/>
                </a:tc>
              </a:tr>
              <a:tr h="42664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vs</a:t>
                      </a:r>
                      <a:r>
                        <a:rPr lang="en-US" sz="2200" baseline="0" dirty="0" smtClean="0"/>
                        <a:t> C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12" marB="45712"/>
                </a:tc>
              </a:tr>
            </a:tbl>
          </a:graphicData>
        </a:graphic>
      </p:graphicFrame>
      <p:sp>
        <p:nvSpPr>
          <p:cNvPr id="24608" name="TextBox 15"/>
          <p:cNvSpPr txBox="1">
            <a:spLocks noChangeArrowheads="1"/>
          </p:cNvSpPr>
          <p:nvPr/>
        </p:nvSpPr>
        <p:spPr bwMode="auto">
          <a:xfrm>
            <a:off x="722313" y="1916113"/>
            <a:ext cx="1903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Interleave A vs B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11" y="228600"/>
            <a:ext cx="2527300" cy="16525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5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62" y="2189890"/>
            <a:ext cx="980348" cy="98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960" y="1872413"/>
            <a:ext cx="1572235" cy="167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ft-Right Arrow 6"/>
          <p:cNvSpPr/>
          <p:nvPr/>
        </p:nvSpPr>
        <p:spPr>
          <a:xfrm>
            <a:off x="2289969" y="2559935"/>
            <a:ext cx="1279001" cy="39995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-Right Arrow 7"/>
          <p:cNvSpPr/>
          <p:nvPr/>
        </p:nvSpPr>
        <p:spPr>
          <a:xfrm>
            <a:off x="5638085" y="2559935"/>
            <a:ext cx="1279001" cy="39995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96820" y="1390616"/>
            <a:ext cx="7572375" cy="2161655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03842" y="552927"/>
            <a:ext cx="3399315" cy="461665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rebuchet MS"/>
                <a:cs typeface="Trebuchet MS"/>
              </a:rPr>
              <a:t>Close Loop Interaction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814867" y="404499"/>
            <a:ext cx="2860664" cy="1524003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Model</a:t>
            </a:r>
          </a:p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Information Need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cxnSp>
        <p:nvCxnSpPr>
          <p:cNvPr id="29" name="Straight Connector 28"/>
          <p:cNvCxnSpPr>
            <a:stCxn id="10" idx="2"/>
          </p:cNvCxnSpPr>
          <p:nvPr/>
        </p:nvCxnSpPr>
        <p:spPr>
          <a:xfrm>
            <a:off x="6603500" y="1014592"/>
            <a:ext cx="500" cy="376024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825604" y="1440101"/>
            <a:ext cx="2477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rebuchet MS"/>
                <a:cs typeface="Trebuchet MS"/>
              </a:rPr>
              <a:t>Multiple Rounds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365" y="1630295"/>
            <a:ext cx="1208582" cy="122613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2423" y="1928502"/>
            <a:ext cx="1208582" cy="111572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9045" y="2689024"/>
            <a:ext cx="698604" cy="698604"/>
          </a:xfrm>
          <a:prstGeom prst="rect">
            <a:avLst/>
          </a:prstGeom>
        </p:spPr>
      </p:pic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1458711" y="4378479"/>
            <a:ext cx="6929966" cy="1546917"/>
          </a:xfrm>
        </p:spPr>
        <p:txBody>
          <a:bodyPr>
            <a:noAutofit/>
          </a:bodyPr>
          <a:lstStyle/>
          <a:p>
            <a:pPr algn="r"/>
            <a:r>
              <a:rPr lang="en-US" sz="4800" b="1" dirty="0" smtClean="0">
                <a:latin typeface="Trebuchet MS"/>
                <a:cs typeface="Trebuchet MS"/>
              </a:rPr>
              <a:t>Personalized </a:t>
            </a:r>
            <a:br>
              <a:rPr lang="en-US" sz="4800" b="1" dirty="0" smtClean="0">
                <a:latin typeface="Trebuchet MS"/>
                <a:cs typeface="Trebuchet MS"/>
              </a:rPr>
            </a:br>
            <a:r>
              <a:rPr lang="en-US" sz="4800" b="1" dirty="0" smtClean="0">
                <a:latin typeface="Trebuchet MS"/>
                <a:cs typeface="Trebuchet MS"/>
              </a:rPr>
              <a:t>News Recommendation</a:t>
            </a:r>
            <a:endParaRPr lang="en-US" sz="4800" b="1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60076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7" grpId="0" animBg="1"/>
      <p:bldP spid="30" grpId="0"/>
      <p:bldP spid="2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24063"/>
            <a:ext cx="1600200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Box 11"/>
          <p:cNvSpPr txBox="1">
            <a:spLocks noChangeArrowheads="1"/>
          </p:cNvSpPr>
          <p:nvPr/>
        </p:nvSpPr>
        <p:spPr bwMode="auto">
          <a:xfrm>
            <a:off x="7848600" y="3429000"/>
            <a:ext cx="7159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6000"/>
              <a:t>…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921737"/>
              </p:ext>
            </p:extLst>
          </p:nvPr>
        </p:nvGraphicFramePr>
        <p:xfrm>
          <a:off x="2438400" y="4724400"/>
          <a:ext cx="4191000" cy="1706816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397000"/>
                <a:gridCol w="1397000"/>
                <a:gridCol w="1397000"/>
              </a:tblGrid>
              <a:tr h="426641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Left wins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Right wins</a:t>
                      </a:r>
                      <a:endParaRPr lang="en-US" sz="2200" dirty="0"/>
                    </a:p>
                  </a:txBody>
                  <a:tcPr marT="45712" marB="45712"/>
                </a:tc>
              </a:tr>
              <a:tr h="42664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 </a:t>
                      </a:r>
                      <a:r>
                        <a:rPr lang="en-US" sz="2200" dirty="0" err="1" smtClean="0"/>
                        <a:t>vs</a:t>
                      </a:r>
                      <a:r>
                        <a:rPr lang="en-US" sz="2200" dirty="0" smtClean="0"/>
                        <a:t> B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</a:t>
                      </a:r>
                      <a:endParaRPr lang="en-US" sz="2200" dirty="0"/>
                    </a:p>
                  </a:txBody>
                  <a:tcPr marT="45712" marB="45712"/>
                </a:tc>
              </a:tr>
              <a:tr h="42664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 </a:t>
                      </a:r>
                      <a:r>
                        <a:rPr lang="en-US" sz="2200" dirty="0" err="1" smtClean="0"/>
                        <a:t>vs</a:t>
                      </a:r>
                      <a:r>
                        <a:rPr lang="en-US" sz="2200" dirty="0" smtClean="0"/>
                        <a:t> C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</a:txBody>
                  <a:tcPr marT="45712" marB="45712"/>
                </a:tc>
              </a:tr>
              <a:tr h="42664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vs</a:t>
                      </a:r>
                      <a:r>
                        <a:rPr lang="en-US" sz="2200" baseline="0" dirty="0" smtClean="0"/>
                        <a:t> C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12" marB="45712"/>
                </a:tc>
              </a:tr>
            </a:tbl>
          </a:graphicData>
        </a:graphic>
      </p:graphicFrame>
      <p:sp>
        <p:nvSpPr>
          <p:cNvPr id="25632" name="TextBox 15"/>
          <p:cNvSpPr txBox="1">
            <a:spLocks noChangeArrowheads="1"/>
          </p:cNvSpPr>
          <p:nvPr/>
        </p:nvSpPr>
        <p:spPr bwMode="auto">
          <a:xfrm>
            <a:off x="2017713" y="1916113"/>
            <a:ext cx="1916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Interleave A vs C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300" y="228600"/>
            <a:ext cx="2527300" cy="16525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61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24063"/>
            <a:ext cx="1600200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TextBox 11"/>
          <p:cNvSpPr txBox="1">
            <a:spLocks noChangeArrowheads="1"/>
          </p:cNvSpPr>
          <p:nvPr/>
        </p:nvSpPr>
        <p:spPr bwMode="auto">
          <a:xfrm>
            <a:off x="7848600" y="3429000"/>
            <a:ext cx="7159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6000"/>
              <a:t>…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271737"/>
              </p:ext>
            </p:extLst>
          </p:nvPr>
        </p:nvGraphicFramePr>
        <p:xfrm>
          <a:off x="2438400" y="4724400"/>
          <a:ext cx="4191000" cy="1706816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397000"/>
                <a:gridCol w="1397000"/>
                <a:gridCol w="1397000"/>
              </a:tblGrid>
              <a:tr h="426641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Left wins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Right wins</a:t>
                      </a:r>
                      <a:endParaRPr lang="en-US" sz="2200" dirty="0"/>
                    </a:p>
                  </a:txBody>
                  <a:tcPr marT="45712" marB="45712"/>
                </a:tc>
              </a:tr>
              <a:tr h="42664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 </a:t>
                      </a:r>
                      <a:r>
                        <a:rPr lang="en-US" sz="2200" dirty="0" err="1" smtClean="0"/>
                        <a:t>vs</a:t>
                      </a:r>
                      <a:r>
                        <a:rPr lang="en-US" sz="2200" dirty="0" smtClean="0"/>
                        <a:t> B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</a:tr>
              <a:tr h="42664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 </a:t>
                      </a:r>
                      <a:r>
                        <a:rPr lang="en-US" sz="2200" dirty="0" err="1" smtClean="0"/>
                        <a:t>vs</a:t>
                      </a:r>
                      <a:r>
                        <a:rPr lang="en-US" sz="2200" dirty="0" smtClean="0"/>
                        <a:t> C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</a:tr>
              <a:tr h="42664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vs</a:t>
                      </a:r>
                      <a:r>
                        <a:rPr lang="en-US" sz="2200" baseline="0" dirty="0" smtClean="0"/>
                        <a:t> C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2" marB="45712"/>
                </a:tc>
              </a:tr>
            </a:tbl>
          </a:graphicData>
        </a:graphic>
      </p:graphicFrame>
      <p:sp>
        <p:nvSpPr>
          <p:cNvPr id="26656" name="TextBox 15"/>
          <p:cNvSpPr txBox="1">
            <a:spLocks noChangeArrowheads="1"/>
          </p:cNvSpPr>
          <p:nvPr/>
        </p:nvSpPr>
        <p:spPr bwMode="auto">
          <a:xfrm>
            <a:off x="3465513" y="1916113"/>
            <a:ext cx="1941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Interleave B vs C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00" y="228600"/>
            <a:ext cx="2527300" cy="16525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71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24063"/>
            <a:ext cx="1600200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TextBox 11"/>
          <p:cNvSpPr txBox="1">
            <a:spLocks noChangeArrowheads="1"/>
          </p:cNvSpPr>
          <p:nvPr/>
        </p:nvSpPr>
        <p:spPr bwMode="auto">
          <a:xfrm>
            <a:off x="7848600" y="3429000"/>
            <a:ext cx="7159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6000"/>
              <a:t>…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91745"/>
              </p:ext>
            </p:extLst>
          </p:nvPr>
        </p:nvGraphicFramePr>
        <p:xfrm>
          <a:off x="2438400" y="4724400"/>
          <a:ext cx="4191000" cy="1706816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397000"/>
                <a:gridCol w="1397000"/>
                <a:gridCol w="1397000"/>
              </a:tblGrid>
              <a:tr h="426641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Left wins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Right wins</a:t>
                      </a:r>
                      <a:endParaRPr lang="en-US" sz="2200" dirty="0"/>
                    </a:p>
                  </a:txBody>
                  <a:tcPr marT="45712" marB="45712"/>
                </a:tc>
              </a:tr>
              <a:tr h="42664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 </a:t>
                      </a:r>
                      <a:r>
                        <a:rPr lang="en-US" sz="2200" dirty="0" err="1" smtClean="0"/>
                        <a:t>vs</a:t>
                      </a:r>
                      <a:r>
                        <a:rPr lang="en-US" sz="2200" dirty="0" smtClean="0"/>
                        <a:t> B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</a:tr>
              <a:tr h="42664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 </a:t>
                      </a:r>
                      <a:r>
                        <a:rPr lang="en-US" sz="2200" dirty="0" err="1" smtClean="0"/>
                        <a:t>vs</a:t>
                      </a:r>
                      <a:r>
                        <a:rPr lang="en-US" sz="2200" dirty="0" smtClean="0"/>
                        <a:t> C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</a:tr>
              <a:tr h="42664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vs</a:t>
                      </a:r>
                      <a:r>
                        <a:rPr lang="en-US" sz="2200" baseline="0" dirty="0" smtClean="0"/>
                        <a:t> C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</a:t>
                      </a:r>
                      <a:endParaRPr lang="en-US" sz="2200" dirty="0"/>
                    </a:p>
                  </a:txBody>
                  <a:tcPr marT="45712" marB="45712"/>
                </a:tc>
              </a:tr>
            </a:tbl>
          </a:graphicData>
        </a:graphic>
      </p:graphicFrame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850" y="228600"/>
            <a:ext cx="2527300" cy="16525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778469" y="1010427"/>
            <a:ext cx="5587061" cy="3693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800000"/>
                </a:solidFill>
                <a:latin typeface="Trebuchet MS"/>
                <a:cs typeface="Trebuchet MS"/>
              </a:rPr>
              <a:t>Goal: </a:t>
            </a:r>
            <a:r>
              <a:rPr lang="en-US" sz="2800" b="1" dirty="0" smtClean="0">
                <a:latin typeface="Trebuchet MS"/>
                <a:cs typeface="Trebuchet MS"/>
              </a:rPr>
              <a:t>Maximize total user utility </a:t>
            </a:r>
            <a:endParaRPr lang="en-US" sz="2800" b="1" dirty="0" smtClean="0">
              <a:solidFill>
                <a:schemeClr val="tx2">
                  <a:lumMod val="75000"/>
                </a:schemeClr>
              </a:solidFill>
              <a:latin typeface="Trebuchet MS"/>
              <a:cs typeface="Trebuchet MS"/>
            </a:endParaRPr>
          </a:p>
          <a:p>
            <a:endParaRPr lang="en-US" sz="1200" b="1" dirty="0" smtClean="0">
              <a:latin typeface="Trebuchet MS"/>
              <a:cs typeface="Trebuchet MS"/>
            </a:endParaRPr>
          </a:p>
          <a:p>
            <a:r>
              <a:rPr lang="en-US" sz="2800" b="1" dirty="0" smtClean="0">
                <a:latin typeface="Trebuchet MS"/>
                <a:cs typeface="Trebuchet MS"/>
              </a:rPr>
              <a:t>Exploit: </a:t>
            </a:r>
            <a:r>
              <a:rPr lang="en-US" sz="2800" dirty="0" smtClean="0">
                <a:latin typeface="Trebuchet MS"/>
                <a:cs typeface="Trebuchet MS"/>
              </a:rPr>
              <a:t>run C</a:t>
            </a:r>
          </a:p>
          <a:p>
            <a:r>
              <a:rPr lang="en-US" sz="2400" dirty="0" smtClean="0">
                <a:latin typeface="Trebuchet MS"/>
                <a:cs typeface="Trebuchet MS"/>
              </a:rPr>
              <a:t>(interleave C with itself)</a:t>
            </a:r>
          </a:p>
          <a:p>
            <a:endParaRPr lang="en-US" sz="1000" dirty="0">
              <a:latin typeface="Trebuchet MS"/>
              <a:cs typeface="Trebuchet MS"/>
            </a:endParaRPr>
          </a:p>
          <a:p>
            <a:r>
              <a:rPr lang="en-US" sz="2800" b="1" dirty="0" smtClean="0">
                <a:latin typeface="Trebuchet MS"/>
                <a:cs typeface="Trebuchet MS"/>
              </a:rPr>
              <a:t>Explore: </a:t>
            </a:r>
            <a:r>
              <a:rPr lang="en-US" sz="2800" dirty="0" smtClean="0">
                <a:latin typeface="Trebuchet MS"/>
                <a:cs typeface="Trebuchet MS"/>
              </a:rPr>
              <a:t>interleave A </a:t>
            </a:r>
            <a:r>
              <a:rPr lang="en-US" sz="2800" dirty="0" err="1" smtClean="0">
                <a:latin typeface="Trebuchet MS"/>
                <a:cs typeface="Trebuchet MS"/>
              </a:rPr>
              <a:t>vs</a:t>
            </a:r>
            <a:r>
              <a:rPr lang="en-US" sz="2800" dirty="0" smtClean="0">
                <a:latin typeface="Trebuchet MS"/>
                <a:cs typeface="Trebuchet MS"/>
              </a:rPr>
              <a:t> </a:t>
            </a:r>
            <a:r>
              <a:rPr lang="en-US" sz="2800" dirty="0">
                <a:latin typeface="Trebuchet MS"/>
                <a:cs typeface="Trebuchet MS"/>
              </a:rPr>
              <a:t>B</a:t>
            </a:r>
            <a:endParaRPr lang="en-US" sz="2800" dirty="0" smtClean="0">
              <a:latin typeface="Trebuchet MS"/>
              <a:cs typeface="Trebuchet MS"/>
            </a:endParaRPr>
          </a:p>
          <a:p>
            <a:endParaRPr lang="en-US" sz="1000" dirty="0">
              <a:latin typeface="Trebuchet MS"/>
              <a:cs typeface="Trebuchet MS"/>
            </a:endParaRPr>
          </a:p>
          <a:p>
            <a:r>
              <a:rPr lang="en-US" sz="2800" b="1" dirty="0" smtClean="0">
                <a:latin typeface="Trebuchet MS"/>
                <a:cs typeface="Trebuchet MS"/>
              </a:rPr>
              <a:t>Best: </a:t>
            </a:r>
            <a:r>
              <a:rPr lang="en-US" sz="2800" dirty="0">
                <a:latin typeface="Trebuchet MS"/>
                <a:cs typeface="Trebuchet MS"/>
              </a:rPr>
              <a:t>A</a:t>
            </a:r>
            <a:endParaRPr lang="en-US" sz="2800" dirty="0" smtClean="0">
              <a:latin typeface="Trebuchet MS"/>
              <a:cs typeface="Trebuchet MS"/>
            </a:endParaRPr>
          </a:p>
          <a:p>
            <a:r>
              <a:rPr lang="en-US" sz="2400" dirty="0" smtClean="0">
                <a:latin typeface="Trebuchet MS"/>
                <a:cs typeface="Trebuchet MS"/>
              </a:rPr>
              <a:t>(interleave A with itself)</a:t>
            </a:r>
          </a:p>
          <a:p>
            <a:endParaRPr lang="en-US" sz="1000" dirty="0">
              <a:latin typeface="Trebuchet MS"/>
              <a:cs typeface="Trebuchet MS"/>
            </a:endParaRPr>
          </a:p>
          <a:p>
            <a:r>
              <a:rPr lang="en-US" sz="2800" dirty="0" smtClean="0">
                <a:latin typeface="Trebuchet MS"/>
                <a:cs typeface="Trebuchet MS"/>
              </a:rPr>
              <a:t>How to interact optimally?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68972" y="178885"/>
            <a:ext cx="6858000" cy="7730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cs typeface="Trebuchet MS"/>
              </a:rPr>
              <a:t>Dueling Bandits Problem</a:t>
            </a:r>
          </a:p>
          <a:p>
            <a:pPr>
              <a:lnSpc>
                <a:spcPct val="120000"/>
              </a:lnSpc>
            </a:pPr>
            <a:endParaRPr lang="en-US" sz="500" b="1" dirty="0">
              <a:solidFill>
                <a:schemeClr val="accent2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27680" name="TextBox 15"/>
          <p:cNvSpPr txBox="1">
            <a:spLocks noChangeArrowheads="1"/>
          </p:cNvSpPr>
          <p:nvPr/>
        </p:nvSpPr>
        <p:spPr bwMode="auto">
          <a:xfrm>
            <a:off x="4989513" y="1916113"/>
            <a:ext cx="19168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/>
              <a:t>Interleave A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smtClean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38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7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/>
      <p:bldP spid="18" grpId="0" animBg="1"/>
      <p:bldP spid="2768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091334"/>
              </p:ext>
            </p:extLst>
          </p:nvPr>
        </p:nvGraphicFramePr>
        <p:xfrm>
          <a:off x="2133600" y="1403050"/>
          <a:ext cx="4876801" cy="29867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4503"/>
                <a:gridCol w="798497"/>
                <a:gridCol w="762000"/>
                <a:gridCol w="762000"/>
                <a:gridCol w="762000"/>
                <a:gridCol w="762000"/>
                <a:gridCol w="685801"/>
              </a:tblGrid>
              <a:tr h="396195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C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D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E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F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0.05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0.05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0.11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0.11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-0.05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0.05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0.06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0.08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0.10</a:t>
                      </a: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C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-0.05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-0.05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0.01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0.06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D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E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-0.11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-0.08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-0.01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0.01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F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-0.11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-0.10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-0.06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-0.01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812" name="TextBox 7"/>
          <p:cNvSpPr txBox="1">
            <a:spLocks noChangeArrowheads="1"/>
          </p:cNvSpPr>
          <p:nvPr/>
        </p:nvSpPr>
        <p:spPr bwMode="auto">
          <a:xfrm>
            <a:off x="1469454" y="5897187"/>
            <a:ext cx="632737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>
                <a:latin typeface="Trebuchet MS"/>
                <a:cs typeface="Trebuchet MS"/>
              </a:rPr>
              <a:t>Values are </a:t>
            </a:r>
            <a:r>
              <a:rPr lang="en-US" dirty="0" err="1">
                <a:latin typeface="Trebuchet MS"/>
                <a:cs typeface="Trebuchet MS"/>
              </a:rPr>
              <a:t>Pr</a:t>
            </a:r>
            <a:r>
              <a:rPr lang="en-US" dirty="0">
                <a:latin typeface="Trebuchet MS"/>
                <a:cs typeface="Trebuchet MS"/>
              </a:rPr>
              <a:t>(row &gt; col) – 0.5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latin typeface="Trebuchet MS"/>
                <a:cs typeface="Trebuchet MS"/>
              </a:rPr>
              <a:t>Derived from interleaving experiments on </a:t>
            </a:r>
            <a:r>
              <a:rPr lang="en-US" sz="1800" dirty="0">
                <a:latin typeface="Trebuchet MS"/>
                <a:cs typeface="Trebuchet MS"/>
                <a:hlinkClick r:id="rId2"/>
              </a:rPr>
              <a:t>http://arXiv.org</a:t>
            </a:r>
            <a:r>
              <a:rPr lang="en-US" sz="1800" dirty="0">
                <a:latin typeface="Trebuchet MS"/>
                <a:cs typeface="Trebuchet MS"/>
              </a:rPr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66055" y="19084"/>
            <a:ext cx="8229600" cy="138303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rebuchet MS"/>
                <a:cs typeface="Trebuchet MS"/>
              </a:rPr>
              <a:t>Dueling Bandits Problem</a:t>
            </a:r>
            <a:endParaRPr lang="en-US" b="1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85" y="109208"/>
            <a:ext cx="984250" cy="13022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930" y="86117"/>
            <a:ext cx="901143" cy="139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90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1423543"/>
              </p:ext>
            </p:extLst>
          </p:nvPr>
        </p:nvGraphicFramePr>
        <p:xfrm>
          <a:off x="2133600" y="1403050"/>
          <a:ext cx="4876801" cy="29867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4503"/>
                <a:gridCol w="798497"/>
                <a:gridCol w="762000"/>
                <a:gridCol w="762000"/>
                <a:gridCol w="762000"/>
                <a:gridCol w="762000"/>
                <a:gridCol w="685801"/>
              </a:tblGrid>
              <a:tr h="396195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C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D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E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F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0.05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0.05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0.11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0.11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-0.05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0.05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0.06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0.08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solidFill>
                            <a:srgbClr val="FF0000"/>
                          </a:solidFill>
                        </a:rPr>
                        <a:t>0.10</a:t>
                      </a: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C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-0.05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-0.05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0.01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0.06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D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E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-0.11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-0.08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-0.01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0.01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F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-0.11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-0.10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-0.06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-0.01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812" name="TextBox 7"/>
          <p:cNvSpPr txBox="1">
            <a:spLocks noChangeArrowheads="1"/>
          </p:cNvSpPr>
          <p:nvPr/>
        </p:nvSpPr>
        <p:spPr bwMode="auto">
          <a:xfrm>
            <a:off x="1469454" y="5897187"/>
            <a:ext cx="632737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>
                <a:latin typeface="Trebuchet MS"/>
                <a:cs typeface="Trebuchet MS"/>
              </a:rPr>
              <a:t>Values are </a:t>
            </a:r>
            <a:r>
              <a:rPr lang="en-US" dirty="0" err="1">
                <a:latin typeface="Trebuchet MS"/>
                <a:cs typeface="Trebuchet MS"/>
              </a:rPr>
              <a:t>Pr</a:t>
            </a:r>
            <a:r>
              <a:rPr lang="en-US" dirty="0">
                <a:latin typeface="Trebuchet MS"/>
                <a:cs typeface="Trebuchet MS"/>
              </a:rPr>
              <a:t>(row &gt; col) – 0.5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latin typeface="Trebuchet MS"/>
                <a:cs typeface="Trebuchet MS"/>
              </a:rPr>
              <a:t>Derived from interleaving experiments on </a:t>
            </a:r>
            <a:r>
              <a:rPr lang="en-US" sz="1800" dirty="0">
                <a:latin typeface="Trebuchet MS"/>
                <a:cs typeface="Trebuchet MS"/>
                <a:hlinkClick r:id="rId2"/>
              </a:rPr>
              <a:t>http://arXiv.org</a:t>
            </a:r>
            <a:r>
              <a:rPr lang="en-US" sz="1800" dirty="0">
                <a:latin typeface="Trebuchet MS"/>
                <a:cs typeface="Trebuchet MS"/>
              </a:rPr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66055" y="19084"/>
            <a:ext cx="8229600" cy="138303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rebuchet MS"/>
                <a:cs typeface="Trebuchet MS"/>
              </a:rPr>
              <a:t>Dueling Bandits Problem</a:t>
            </a:r>
            <a:endParaRPr lang="en-US" b="1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85" y="109208"/>
            <a:ext cx="984250" cy="13022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930" y="86117"/>
            <a:ext cx="901143" cy="13989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13120" y="2290750"/>
            <a:ext cx="1582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rebuchet MS"/>
                <a:cs typeface="Trebuchet MS"/>
              </a:rPr>
              <a:t>P(B&gt;F) = 0.6</a:t>
            </a:r>
            <a:endParaRPr lang="en-US" sz="2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03750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9813548"/>
              </p:ext>
            </p:extLst>
          </p:nvPr>
        </p:nvGraphicFramePr>
        <p:xfrm>
          <a:off x="2133600" y="1403050"/>
          <a:ext cx="4876801" cy="29867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4503"/>
                <a:gridCol w="798497"/>
                <a:gridCol w="762000"/>
                <a:gridCol w="762000"/>
                <a:gridCol w="762000"/>
                <a:gridCol w="762000"/>
                <a:gridCol w="685801"/>
              </a:tblGrid>
              <a:tr h="396195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C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D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E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F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0.05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0.05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solidFill>
                            <a:srgbClr val="FF0000"/>
                          </a:solidFill>
                        </a:rPr>
                        <a:t>0.11</a:t>
                      </a:r>
                      <a:endParaRPr 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solidFill>
                            <a:srgbClr val="FF0000"/>
                          </a:solidFill>
                        </a:rPr>
                        <a:t>0.11</a:t>
                      </a:r>
                      <a:endParaRPr 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-0.05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0.05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0.06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0.08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0.10</a:t>
                      </a: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C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-0.05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-0.05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0.01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0.06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D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E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-0.11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-0.08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-0.01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chemeClr val="tx1"/>
                          </a:solidFill>
                        </a:rPr>
                        <a:t>0.01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F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-0.11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-0.10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-0.06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-0.01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2837" name="Rectangle 1"/>
          <p:cNvSpPr>
            <a:spLocks noChangeArrowheads="1"/>
          </p:cNvSpPr>
          <p:nvPr/>
        </p:nvSpPr>
        <p:spPr bwMode="auto">
          <a:xfrm>
            <a:off x="4487337" y="4581456"/>
            <a:ext cx="3552371" cy="1200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P</a:t>
            </a:r>
            <a:r>
              <a:rPr lang="en-US" sz="2400" dirty="0">
                <a:latin typeface="Trebuchet MS"/>
                <a:cs typeface="Trebuchet MS"/>
              </a:rPr>
              <a:t>(A &gt; E) = 0.61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latin typeface="Trebuchet MS"/>
                <a:cs typeface="Trebuchet MS"/>
              </a:rPr>
              <a:t>P(A &gt; F</a:t>
            </a:r>
            <a:r>
              <a:rPr lang="en-US" altLang="ja-JP" sz="2400" dirty="0">
                <a:latin typeface="Trebuchet MS"/>
                <a:cs typeface="Trebuchet MS"/>
              </a:rPr>
              <a:t>) = 0.61</a:t>
            </a:r>
          </a:p>
          <a:p>
            <a:pPr>
              <a:buFont typeface="Arial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Trebuchet MS"/>
                <a:cs typeface="Trebuchet MS"/>
              </a:rPr>
              <a:t>Incurred Regret = </a:t>
            </a:r>
            <a:r>
              <a:rPr lang="en-US" sz="2400" b="1" dirty="0" smtClean="0">
                <a:solidFill>
                  <a:srgbClr val="FF0000"/>
                </a:solidFill>
                <a:latin typeface="Trebuchet MS"/>
                <a:cs typeface="Trebuchet MS"/>
              </a:rPr>
              <a:t>0.22</a:t>
            </a:r>
            <a:endParaRPr lang="en-US" sz="2400" b="1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66055" y="19084"/>
            <a:ext cx="8229600" cy="138303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rebuchet MS"/>
                <a:cs typeface="Trebuchet MS"/>
              </a:rPr>
              <a:t>Dueling Bandits Problem</a:t>
            </a:r>
            <a:endParaRPr lang="en-US" b="1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85" y="109208"/>
            <a:ext cx="984250" cy="13022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930" y="86117"/>
            <a:ext cx="901143" cy="13989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13488" y="4902407"/>
            <a:ext cx="28000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rebuchet MS"/>
                <a:cs typeface="Trebuchet MS"/>
              </a:rPr>
              <a:t>Compare E &amp; F:</a:t>
            </a:r>
            <a:endParaRPr lang="en-US" sz="2800" dirty="0">
              <a:latin typeface="Trebuchet MS"/>
              <a:cs typeface="Trebuchet MS"/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1469454" y="5897187"/>
            <a:ext cx="632737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>
                <a:latin typeface="Trebuchet MS"/>
                <a:cs typeface="Trebuchet MS"/>
              </a:rPr>
              <a:t>Values are </a:t>
            </a:r>
            <a:r>
              <a:rPr lang="en-US" dirty="0" err="1">
                <a:latin typeface="Trebuchet MS"/>
                <a:cs typeface="Trebuchet MS"/>
              </a:rPr>
              <a:t>Pr</a:t>
            </a:r>
            <a:r>
              <a:rPr lang="en-US" dirty="0">
                <a:latin typeface="Trebuchet MS"/>
                <a:cs typeface="Trebuchet MS"/>
              </a:rPr>
              <a:t>(row &gt; col) – 0.5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latin typeface="Trebuchet MS"/>
                <a:cs typeface="Trebuchet MS"/>
              </a:rPr>
              <a:t>Derived from interleaving experiments on </a:t>
            </a:r>
            <a:r>
              <a:rPr lang="en-US" sz="1800" dirty="0">
                <a:latin typeface="Trebuchet MS"/>
                <a:cs typeface="Trebuchet MS"/>
                <a:hlinkClick r:id="rId4"/>
              </a:rPr>
              <a:t>http://arXiv.org</a:t>
            </a:r>
            <a:r>
              <a:rPr lang="en-US" sz="1800" dirty="0">
                <a:latin typeface="Trebuchet MS"/>
                <a:cs typeface="Trebuchet M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3634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986843"/>
              </p:ext>
            </p:extLst>
          </p:nvPr>
        </p:nvGraphicFramePr>
        <p:xfrm>
          <a:off x="2133600" y="1403050"/>
          <a:ext cx="4876801" cy="29867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4503"/>
                <a:gridCol w="798497"/>
                <a:gridCol w="762000"/>
                <a:gridCol w="762000"/>
                <a:gridCol w="762000"/>
                <a:gridCol w="762000"/>
                <a:gridCol w="685801"/>
              </a:tblGrid>
              <a:tr h="396195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C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D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E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F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solidFill>
                            <a:srgbClr val="FF0000"/>
                          </a:solidFill>
                        </a:rPr>
                        <a:t>0.05</a:t>
                      </a:r>
                      <a:endParaRPr 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solidFill>
                            <a:srgbClr val="FF0000"/>
                          </a:solidFill>
                        </a:rPr>
                        <a:t>0.05</a:t>
                      </a:r>
                      <a:endParaRPr 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rgbClr val="000000"/>
                          </a:solidFill>
                        </a:rPr>
                        <a:t>0.04</a:t>
                      </a:r>
                      <a:endParaRPr lang="en-US" sz="2200" b="0" dirty="0">
                        <a:solidFill>
                          <a:srgbClr val="000000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chemeClr val="tx1"/>
                          </a:solidFill>
                        </a:rPr>
                        <a:t>0.11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chemeClr val="tx1"/>
                          </a:solidFill>
                        </a:rPr>
                        <a:t>0.11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-0.05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0.05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0.06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0.08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0.10</a:t>
                      </a: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C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-0.05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-0.05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0.01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0.06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D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E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-0.11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-0.08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-0.01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chemeClr val="tx1"/>
                          </a:solidFill>
                        </a:rPr>
                        <a:t>0.01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F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-0.11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-0.10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-0.06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-0.01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66055" y="19084"/>
            <a:ext cx="8229600" cy="138303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rebuchet MS"/>
                <a:cs typeface="Trebuchet MS"/>
              </a:rPr>
              <a:t>Dueling Bandits Problem</a:t>
            </a:r>
            <a:endParaRPr lang="en-US" b="1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85" y="109208"/>
            <a:ext cx="984250" cy="13022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930" y="86117"/>
            <a:ext cx="901143" cy="1398917"/>
          </a:xfrm>
          <a:prstGeom prst="rect">
            <a:avLst/>
          </a:prstGeom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487337" y="4581456"/>
            <a:ext cx="3552371" cy="1200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P(A &gt; B) </a:t>
            </a:r>
            <a:r>
              <a:rPr lang="en-US" sz="2400" dirty="0">
                <a:latin typeface="Trebuchet MS"/>
                <a:cs typeface="Trebuchet MS"/>
              </a:rPr>
              <a:t>= </a:t>
            </a:r>
            <a:r>
              <a:rPr lang="en-US" sz="2400" dirty="0" smtClean="0">
                <a:latin typeface="Trebuchet MS"/>
                <a:cs typeface="Trebuchet MS"/>
              </a:rPr>
              <a:t>0.55</a:t>
            </a:r>
            <a:endParaRPr lang="en-US" sz="2400" dirty="0">
              <a:latin typeface="Trebuchet MS"/>
              <a:cs typeface="Trebuchet MS"/>
            </a:endParaRPr>
          </a:p>
          <a:p>
            <a:pPr>
              <a:buFont typeface="Arial" charset="0"/>
              <a:buChar char="•"/>
            </a:pPr>
            <a:r>
              <a:rPr lang="en-US" sz="2400" dirty="0">
                <a:latin typeface="Trebuchet MS"/>
                <a:cs typeface="Trebuchet MS"/>
              </a:rPr>
              <a:t>P(A </a:t>
            </a:r>
            <a:r>
              <a:rPr lang="en-US" sz="2400" dirty="0" smtClean="0">
                <a:latin typeface="Trebuchet MS"/>
                <a:cs typeface="Trebuchet MS"/>
              </a:rPr>
              <a:t>&gt; C</a:t>
            </a:r>
            <a:r>
              <a:rPr lang="en-US" altLang="ja-JP" sz="2400" dirty="0" smtClean="0">
                <a:latin typeface="Trebuchet MS"/>
                <a:cs typeface="Trebuchet MS"/>
              </a:rPr>
              <a:t>) </a:t>
            </a:r>
            <a:r>
              <a:rPr lang="en-US" altLang="ja-JP" sz="2400" dirty="0">
                <a:latin typeface="Trebuchet MS"/>
                <a:cs typeface="Trebuchet MS"/>
              </a:rPr>
              <a:t>= </a:t>
            </a:r>
            <a:r>
              <a:rPr lang="en-US" altLang="ja-JP" sz="2400" dirty="0" smtClean="0">
                <a:latin typeface="Trebuchet MS"/>
                <a:cs typeface="Trebuchet MS"/>
              </a:rPr>
              <a:t>0.55</a:t>
            </a:r>
            <a:endParaRPr lang="en-US" altLang="ja-JP" sz="2400" dirty="0">
              <a:latin typeface="Trebuchet MS"/>
              <a:cs typeface="Trebuchet MS"/>
            </a:endParaRPr>
          </a:p>
          <a:p>
            <a:pPr>
              <a:buFont typeface="Arial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Trebuchet MS"/>
                <a:cs typeface="Trebuchet MS"/>
              </a:rPr>
              <a:t>Incurred Regret = </a:t>
            </a:r>
            <a:r>
              <a:rPr lang="en-US" sz="2400" b="1" dirty="0" smtClean="0">
                <a:solidFill>
                  <a:srgbClr val="FF0000"/>
                </a:solidFill>
                <a:latin typeface="Trebuchet MS"/>
                <a:cs typeface="Trebuchet MS"/>
              </a:rPr>
              <a:t>0.10</a:t>
            </a:r>
            <a:endParaRPr lang="en-US" sz="2400" b="1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13488" y="4902407"/>
            <a:ext cx="28196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rebuchet MS"/>
                <a:cs typeface="Trebuchet MS"/>
              </a:rPr>
              <a:t>Compare </a:t>
            </a:r>
            <a:r>
              <a:rPr lang="en-US" sz="2800" b="1" dirty="0" smtClean="0">
                <a:latin typeface="Trebuchet MS"/>
                <a:cs typeface="Trebuchet MS"/>
              </a:rPr>
              <a:t>B </a:t>
            </a:r>
            <a:r>
              <a:rPr lang="en-US" sz="2800" b="1" dirty="0">
                <a:latin typeface="Trebuchet MS"/>
                <a:cs typeface="Trebuchet MS"/>
              </a:rPr>
              <a:t>&amp; </a:t>
            </a:r>
            <a:r>
              <a:rPr lang="en-US" sz="2800" b="1" dirty="0" smtClean="0">
                <a:latin typeface="Trebuchet MS"/>
                <a:cs typeface="Trebuchet MS"/>
              </a:rPr>
              <a:t>C:</a:t>
            </a:r>
            <a:endParaRPr lang="en-US" sz="2800" dirty="0">
              <a:latin typeface="Trebuchet MS"/>
              <a:cs typeface="Trebuchet MS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1469454" y="5897187"/>
            <a:ext cx="632737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>
                <a:latin typeface="Trebuchet MS"/>
                <a:cs typeface="Trebuchet MS"/>
              </a:rPr>
              <a:t>Values are </a:t>
            </a:r>
            <a:r>
              <a:rPr lang="en-US" dirty="0" err="1">
                <a:latin typeface="Trebuchet MS"/>
                <a:cs typeface="Trebuchet MS"/>
              </a:rPr>
              <a:t>Pr</a:t>
            </a:r>
            <a:r>
              <a:rPr lang="en-US" dirty="0">
                <a:latin typeface="Trebuchet MS"/>
                <a:cs typeface="Trebuchet MS"/>
              </a:rPr>
              <a:t>(row &gt; col) – 0.5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latin typeface="Trebuchet MS"/>
                <a:cs typeface="Trebuchet MS"/>
              </a:rPr>
              <a:t>Derived from interleaving experiments on </a:t>
            </a:r>
            <a:r>
              <a:rPr lang="en-US" sz="1800" dirty="0">
                <a:latin typeface="Trebuchet MS"/>
                <a:cs typeface="Trebuchet MS"/>
                <a:hlinkClick r:id="rId4"/>
              </a:rPr>
              <a:t>http://arXiv.org</a:t>
            </a:r>
            <a:r>
              <a:rPr lang="en-US" sz="1800" dirty="0">
                <a:latin typeface="Trebuchet MS"/>
                <a:cs typeface="Trebuchet M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5247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323255"/>
              </p:ext>
            </p:extLst>
          </p:nvPr>
        </p:nvGraphicFramePr>
        <p:xfrm>
          <a:off x="2133600" y="1403050"/>
          <a:ext cx="4876801" cy="29867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4503"/>
                <a:gridCol w="798497"/>
                <a:gridCol w="762000"/>
                <a:gridCol w="762000"/>
                <a:gridCol w="762000"/>
                <a:gridCol w="762000"/>
                <a:gridCol w="685801"/>
              </a:tblGrid>
              <a:tr h="396195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C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D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E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F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chemeClr val="tx1"/>
                          </a:solidFill>
                        </a:rPr>
                        <a:t>0.05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rgbClr val="000000"/>
                          </a:solidFill>
                        </a:rPr>
                        <a:t>0.05</a:t>
                      </a:r>
                      <a:endParaRPr lang="en-US" sz="2200" b="0" dirty="0">
                        <a:solidFill>
                          <a:srgbClr val="000000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rgbClr val="000000"/>
                          </a:solidFill>
                        </a:rPr>
                        <a:t>0.04</a:t>
                      </a:r>
                      <a:endParaRPr lang="en-US" sz="2200" b="0" dirty="0">
                        <a:solidFill>
                          <a:srgbClr val="000000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rgbClr val="000000"/>
                          </a:solidFill>
                        </a:rPr>
                        <a:t>0.11</a:t>
                      </a:r>
                      <a:endParaRPr lang="en-US" sz="2200" b="0" dirty="0">
                        <a:solidFill>
                          <a:srgbClr val="000000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rgbClr val="000000"/>
                          </a:solidFill>
                        </a:rPr>
                        <a:t>0.11</a:t>
                      </a:r>
                      <a:endParaRPr lang="en-US" sz="2200" b="0" dirty="0">
                        <a:solidFill>
                          <a:srgbClr val="000000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-0.05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0.05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0.06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0.08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0.10</a:t>
                      </a: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C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-0.05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-0.05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0.01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0.06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D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0.00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E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-0.11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-0.08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-0.01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-0.04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chemeClr val="tx1"/>
                          </a:solidFill>
                        </a:rPr>
                        <a:t>0.01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F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-0.11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-0.10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-0.06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-0.01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4887" name="TextBox 1"/>
          <p:cNvSpPr txBox="1">
            <a:spLocks noChangeArrowheads="1"/>
          </p:cNvSpPr>
          <p:nvPr/>
        </p:nvSpPr>
        <p:spPr bwMode="auto">
          <a:xfrm>
            <a:off x="212895" y="3807431"/>
            <a:ext cx="1724025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Trebuchet MS"/>
                <a:cs typeface="Trebuchet MS"/>
              </a:rPr>
              <a:t>Interleaving </a:t>
            </a:r>
          </a:p>
          <a:p>
            <a:pPr eaLnBrk="1" hangingPunct="1"/>
            <a:r>
              <a:rPr lang="en-US" sz="1800" dirty="0">
                <a:latin typeface="Trebuchet MS"/>
                <a:cs typeface="Trebuchet MS"/>
              </a:rPr>
              <a:t>shows ranking </a:t>
            </a:r>
          </a:p>
          <a:p>
            <a:pPr eaLnBrk="1" hangingPunct="1"/>
            <a:r>
              <a:rPr lang="en-US" sz="1800" dirty="0">
                <a:latin typeface="Trebuchet MS"/>
                <a:cs typeface="Trebuchet MS"/>
              </a:rPr>
              <a:t>produced by A.</a:t>
            </a:r>
          </a:p>
        </p:txBody>
      </p:sp>
      <p:cxnSp>
        <p:nvCxnSpPr>
          <p:cNvPr id="5" name="Straight Arrow Connector 4"/>
          <p:cNvCxnSpPr>
            <a:stCxn id="34887" idx="2"/>
          </p:cNvCxnSpPr>
          <p:nvPr/>
        </p:nvCxnSpPr>
        <p:spPr>
          <a:xfrm>
            <a:off x="1074908" y="4731356"/>
            <a:ext cx="394546" cy="3123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66055" y="19084"/>
            <a:ext cx="8229600" cy="138303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rebuchet MS"/>
                <a:cs typeface="Trebuchet MS"/>
              </a:rPr>
              <a:t>Dueling Bandits Problem</a:t>
            </a:r>
            <a:endParaRPr lang="en-US" b="1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85" y="109208"/>
            <a:ext cx="984250" cy="13022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930" y="86117"/>
            <a:ext cx="901143" cy="1398917"/>
          </a:xfrm>
          <a:prstGeom prst="rect">
            <a:avLst/>
          </a:prstGeom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487337" y="4581456"/>
            <a:ext cx="3552371" cy="1200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P</a:t>
            </a:r>
            <a:r>
              <a:rPr lang="en-US" sz="2400" dirty="0">
                <a:latin typeface="Trebuchet MS"/>
                <a:cs typeface="Trebuchet MS"/>
              </a:rPr>
              <a:t>(A &gt; </a:t>
            </a:r>
            <a:r>
              <a:rPr lang="en-US" sz="2400" dirty="0" smtClean="0">
                <a:latin typeface="Trebuchet MS"/>
                <a:cs typeface="Trebuchet MS"/>
              </a:rPr>
              <a:t>A) </a:t>
            </a:r>
            <a:r>
              <a:rPr lang="en-US" sz="2400" dirty="0">
                <a:latin typeface="Trebuchet MS"/>
                <a:cs typeface="Trebuchet MS"/>
              </a:rPr>
              <a:t>= </a:t>
            </a:r>
            <a:r>
              <a:rPr lang="en-US" sz="2400" dirty="0" smtClean="0">
                <a:latin typeface="Trebuchet MS"/>
                <a:cs typeface="Trebuchet MS"/>
              </a:rPr>
              <a:t>0.50</a:t>
            </a:r>
            <a:endParaRPr lang="en-US" sz="2400" dirty="0">
              <a:latin typeface="Trebuchet MS"/>
              <a:cs typeface="Trebuchet MS"/>
            </a:endParaRPr>
          </a:p>
          <a:p>
            <a:pPr>
              <a:buFont typeface="Arial" charset="0"/>
              <a:buChar char="•"/>
            </a:pPr>
            <a:r>
              <a:rPr lang="en-US" sz="2400" dirty="0">
                <a:latin typeface="Trebuchet MS"/>
                <a:cs typeface="Trebuchet MS"/>
              </a:rPr>
              <a:t>P(A &gt; </a:t>
            </a:r>
            <a:r>
              <a:rPr lang="en-US" sz="2400" dirty="0" smtClean="0">
                <a:latin typeface="Trebuchet MS"/>
                <a:cs typeface="Trebuchet MS"/>
              </a:rPr>
              <a:t>A</a:t>
            </a:r>
            <a:r>
              <a:rPr lang="en-US" altLang="ja-JP" sz="2400" dirty="0" smtClean="0">
                <a:latin typeface="Trebuchet MS"/>
                <a:cs typeface="Trebuchet MS"/>
              </a:rPr>
              <a:t>) </a:t>
            </a:r>
            <a:r>
              <a:rPr lang="en-US" altLang="ja-JP" sz="2400" dirty="0">
                <a:latin typeface="Trebuchet MS"/>
                <a:cs typeface="Trebuchet MS"/>
              </a:rPr>
              <a:t>= </a:t>
            </a:r>
            <a:r>
              <a:rPr lang="en-US" altLang="ja-JP" sz="2400" dirty="0" smtClean="0">
                <a:latin typeface="Trebuchet MS"/>
                <a:cs typeface="Trebuchet MS"/>
              </a:rPr>
              <a:t>0.50</a:t>
            </a:r>
            <a:endParaRPr lang="en-US" altLang="ja-JP" sz="2400" dirty="0">
              <a:latin typeface="Trebuchet MS"/>
              <a:cs typeface="Trebuchet MS"/>
            </a:endParaRPr>
          </a:p>
          <a:p>
            <a:pPr>
              <a:buFont typeface="Arial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Trebuchet MS"/>
                <a:cs typeface="Trebuchet MS"/>
              </a:rPr>
              <a:t>Incurred Regret = </a:t>
            </a:r>
            <a:r>
              <a:rPr lang="en-US" sz="2400" b="1" dirty="0" smtClean="0">
                <a:solidFill>
                  <a:srgbClr val="FF0000"/>
                </a:solidFill>
                <a:latin typeface="Trebuchet MS"/>
                <a:cs typeface="Trebuchet MS"/>
              </a:rPr>
              <a:t>0.0</a:t>
            </a:r>
            <a:endParaRPr lang="en-US" sz="2400" b="1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13488" y="4902407"/>
            <a:ext cx="2781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rebuchet MS"/>
                <a:cs typeface="Trebuchet MS"/>
              </a:rPr>
              <a:t>Compare </a:t>
            </a:r>
            <a:r>
              <a:rPr lang="en-US" sz="2800" b="1" dirty="0" smtClean="0">
                <a:latin typeface="Trebuchet MS"/>
                <a:cs typeface="Trebuchet MS"/>
              </a:rPr>
              <a:t>A </a:t>
            </a:r>
            <a:r>
              <a:rPr lang="en-US" sz="2800" b="1" dirty="0">
                <a:latin typeface="Trebuchet MS"/>
                <a:cs typeface="Trebuchet MS"/>
              </a:rPr>
              <a:t>&amp; </a:t>
            </a:r>
            <a:r>
              <a:rPr lang="en-US" sz="2800" b="1" dirty="0" smtClean="0">
                <a:latin typeface="Trebuchet MS"/>
                <a:cs typeface="Trebuchet MS"/>
              </a:rPr>
              <a:t>A:</a:t>
            </a:r>
            <a:endParaRPr lang="en-US" sz="2800" dirty="0">
              <a:latin typeface="Trebuchet MS"/>
              <a:cs typeface="Trebuchet MS"/>
            </a:endParaRP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1469454" y="5897187"/>
            <a:ext cx="632737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>
                <a:latin typeface="Trebuchet MS"/>
                <a:cs typeface="Trebuchet MS"/>
              </a:rPr>
              <a:t>Values are </a:t>
            </a:r>
            <a:r>
              <a:rPr lang="en-US" dirty="0" err="1">
                <a:latin typeface="Trebuchet MS"/>
                <a:cs typeface="Trebuchet MS"/>
              </a:rPr>
              <a:t>Pr</a:t>
            </a:r>
            <a:r>
              <a:rPr lang="en-US" dirty="0">
                <a:latin typeface="Trebuchet MS"/>
                <a:cs typeface="Trebuchet MS"/>
              </a:rPr>
              <a:t>(row &gt; col) – 0.5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latin typeface="Trebuchet MS"/>
                <a:cs typeface="Trebuchet MS"/>
              </a:rPr>
              <a:t>Derived from interleaving experiments on </a:t>
            </a:r>
            <a:r>
              <a:rPr lang="en-US" sz="1800" dirty="0">
                <a:latin typeface="Trebuchet MS"/>
                <a:cs typeface="Trebuchet MS"/>
                <a:hlinkClick r:id="rId4"/>
              </a:rPr>
              <a:t>http://arXiv.org</a:t>
            </a:r>
            <a:r>
              <a:rPr lang="en-US" sz="1800" dirty="0">
                <a:latin typeface="Trebuchet MS"/>
                <a:cs typeface="Trebuchet M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3684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51427" y="4578437"/>
            <a:ext cx="6728194" cy="1707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Trebuchet MS"/>
                <a:cs typeface="Trebuchet MS"/>
              </a:rPr>
              <a:t>(% users who prefer best over chosen ones)</a:t>
            </a:r>
          </a:p>
          <a:p>
            <a:pPr marL="0" indent="0" eaLnBrk="1" hangingPunct="1">
              <a:buNone/>
            </a:pPr>
            <a:r>
              <a:rPr lang="en-US" sz="2400" b="1" dirty="0" smtClean="0">
                <a:latin typeface="Trebuchet MS"/>
                <a:cs typeface="Trebuchet MS"/>
              </a:rPr>
              <a:t>Opportunity cost of not knowing b</a:t>
            </a:r>
            <a:r>
              <a:rPr lang="en-US" sz="2400" b="1" baseline="30000" dirty="0" smtClean="0">
                <a:latin typeface="Trebuchet MS"/>
                <a:cs typeface="Trebuchet MS"/>
              </a:rPr>
              <a:t>*</a:t>
            </a:r>
          </a:p>
          <a:p>
            <a:pPr marL="0" indent="0" eaLnBrk="1" hangingPunct="1">
              <a:buNone/>
            </a:pPr>
            <a:endParaRPr lang="en-US" sz="2400" b="1" baseline="30000" dirty="0" smtClean="0">
              <a:latin typeface="Trebuchet MS"/>
              <a:cs typeface="Trebuchet MS"/>
            </a:endParaRPr>
          </a:p>
          <a:p>
            <a:pPr marL="0" indent="0" eaLnBrk="1" hangingPunct="1">
              <a:buNone/>
            </a:pPr>
            <a:r>
              <a:rPr lang="en-US" sz="2000" dirty="0" smtClean="0">
                <a:latin typeface="Trebuchet MS"/>
                <a:cs typeface="Trebuchet MS"/>
              </a:rPr>
              <a:t>Also considered continuous case </a:t>
            </a:r>
            <a:r>
              <a:rPr lang="en-US" sz="1800" dirty="0" smtClean="0">
                <a:latin typeface="Calibri"/>
                <a:cs typeface="Calibri"/>
              </a:rPr>
              <a:t>[Yue &amp; </a:t>
            </a:r>
            <a:r>
              <a:rPr lang="en-US" sz="1800" dirty="0" err="1" smtClean="0">
                <a:latin typeface="Calibri"/>
                <a:cs typeface="Calibri"/>
              </a:rPr>
              <a:t>Joachims</a:t>
            </a:r>
            <a:r>
              <a:rPr lang="en-US" sz="1800" dirty="0" smtClean="0">
                <a:latin typeface="Calibri"/>
                <a:cs typeface="Calibri"/>
              </a:rPr>
              <a:t>, 2009]</a:t>
            </a:r>
          </a:p>
        </p:txBody>
      </p:sp>
      <p:graphicFrame>
        <p:nvGraphicFramePr>
          <p:cNvPr id="3072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3178858"/>
              </p:ext>
            </p:extLst>
          </p:nvPr>
        </p:nvGraphicFramePr>
        <p:xfrm>
          <a:off x="2684177" y="2344367"/>
          <a:ext cx="5495444" cy="1118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46" name="Equation" r:id="rId3" imgW="2120900" imgH="431800" progId="Equation.3">
                  <p:embed/>
                </p:oleObj>
              </mc:Choice>
              <mc:Fallback>
                <p:oleObj name="Equation" r:id="rId3" imgW="2120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177" y="2344367"/>
                        <a:ext cx="5495444" cy="11181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295381" y="6339789"/>
            <a:ext cx="46556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, </a:t>
            </a:r>
            <a:r>
              <a:rPr lang="en-US" dirty="0" err="1" smtClean="0">
                <a:latin typeface="Calibri"/>
                <a:cs typeface="Calibri"/>
              </a:rPr>
              <a:t>Broder</a:t>
            </a:r>
            <a:r>
              <a:rPr lang="en-US" dirty="0" smtClean="0">
                <a:latin typeface="Calibri"/>
                <a:cs typeface="Calibri"/>
              </a:rPr>
              <a:t>, Kleinberg &amp; </a:t>
            </a:r>
            <a:r>
              <a:rPr lang="en-US" dirty="0" err="1" smtClean="0">
                <a:latin typeface="Calibri"/>
                <a:cs typeface="Calibri"/>
              </a:rPr>
              <a:t>Joachims</a:t>
            </a:r>
            <a:r>
              <a:rPr lang="en-US" dirty="0" smtClean="0">
                <a:latin typeface="Calibri"/>
                <a:cs typeface="Calibri"/>
              </a:rPr>
              <a:t>, COLT 2009</a:t>
            </a:r>
            <a:r>
              <a:rPr lang="en-US" dirty="0">
                <a:latin typeface="Calibri"/>
                <a:cs typeface="Calibri"/>
              </a:rPr>
              <a:t>]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85" y="109208"/>
            <a:ext cx="984250" cy="1302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9930" y="86117"/>
            <a:ext cx="901143" cy="1398917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66055" y="19084"/>
            <a:ext cx="8229600" cy="138303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rebuchet MS"/>
                <a:cs typeface="Trebuchet MS"/>
              </a:rPr>
              <a:t>Dueling Bandits Problem</a:t>
            </a:r>
            <a:endParaRPr lang="en-US" b="1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22764" y="1474867"/>
            <a:ext cx="1732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Best Overall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19" name="Straight Arrow Connector 18"/>
          <p:cNvCxnSpPr>
            <a:stCxn id="13" idx="2"/>
          </p:cNvCxnSpPr>
          <p:nvPr/>
        </p:nvCxnSpPr>
        <p:spPr>
          <a:xfrm flipH="1">
            <a:off x="4822764" y="1936532"/>
            <a:ext cx="866208" cy="71301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2"/>
          </p:cNvCxnSpPr>
          <p:nvPr/>
        </p:nvCxnSpPr>
        <p:spPr>
          <a:xfrm>
            <a:off x="5688972" y="1936532"/>
            <a:ext cx="741675" cy="71301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880207" y="3775353"/>
            <a:ext cx="2792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Chosen by Algorithm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32" name="Straight Arrow Connector 31"/>
          <p:cNvCxnSpPr>
            <a:stCxn id="31" idx="0"/>
          </p:cNvCxnSpPr>
          <p:nvPr/>
        </p:nvCxnSpPr>
        <p:spPr>
          <a:xfrm flipH="1" flipV="1">
            <a:off x="5390255" y="3172651"/>
            <a:ext cx="886278" cy="602702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1" idx="0"/>
          </p:cNvCxnSpPr>
          <p:nvPr/>
        </p:nvCxnSpPr>
        <p:spPr>
          <a:xfrm flipV="1">
            <a:off x="6276533" y="3172651"/>
            <a:ext cx="951302" cy="602702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43796" y="2541969"/>
            <a:ext cx="16017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800000"/>
                </a:solidFill>
                <a:latin typeface="Trebuchet MS"/>
                <a:cs typeface="Trebuchet MS"/>
              </a:rPr>
              <a:t>Regret:</a:t>
            </a:r>
          </a:p>
        </p:txBody>
      </p:sp>
    </p:spTree>
    <p:extLst>
      <p:ext uri="{BB962C8B-B14F-4D97-AF65-F5344CB8AC3E}">
        <p14:creationId xmlns:p14="http://schemas.microsoft.com/office/powerpoint/2010/main" val="3230371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9905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Trebuchet MS"/>
                <a:cs typeface="Trebuchet MS"/>
              </a:rPr>
              <a:t>Tournament</a:t>
            </a:r>
          </a:p>
          <a:p>
            <a:pPr lvl="1"/>
            <a:r>
              <a:rPr lang="en-US" sz="2200" dirty="0" smtClean="0">
                <a:latin typeface="Trebuchet MS"/>
                <a:cs typeface="Trebuchet MS"/>
              </a:rPr>
              <a:t>E.g., tennis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[</a:t>
            </a:r>
            <a:r>
              <a:rPr lang="en-US" sz="1800" dirty="0" err="1">
                <a:latin typeface="Calibri"/>
                <a:cs typeface="Calibri"/>
              </a:rPr>
              <a:t>Feige</a:t>
            </a:r>
            <a:r>
              <a:rPr lang="en-US" sz="1800" dirty="0">
                <a:latin typeface="Calibri"/>
                <a:cs typeface="Calibri"/>
              </a:rPr>
              <a:t> et al., 1994</a:t>
            </a:r>
            <a:r>
              <a:rPr lang="en-US" sz="1800" dirty="0" smtClean="0">
                <a:latin typeface="Calibri"/>
                <a:cs typeface="Calibri"/>
              </a:rPr>
              <a:t>]</a:t>
            </a:r>
            <a:endParaRPr lang="en-US" sz="1000" dirty="0">
              <a:latin typeface="Trebuchet MS"/>
              <a:cs typeface="Trebuchet MS"/>
            </a:endParaRPr>
          </a:p>
          <a:p>
            <a:endParaRPr lang="en-US" sz="1000" dirty="0" smtClean="0">
              <a:latin typeface="Trebuchet MS"/>
              <a:cs typeface="Trebuchet MS"/>
            </a:endParaRPr>
          </a:p>
          <a:p>
            <a:endParaRPr lang="en-US" sz="1000" dirty="0">
              <a:latin typeface="Trebuchet MS"/>
              <a:cs typeface="Trebuchet MS"/>
            </a:endParaRPr>
          </a:p>
          <a:p>
            <a:r>
              <a:rPr lang="en-US" sz="2800" dirty="0" smtClean="0">
                <a:latin typeface="Trebuchet MS"/>
                <a:cs typeface="Trebuchet MS"/>
              </a:rPr>
              <a:t>Champion</a:t>
            </a:r>
          </a:p>
          <a:p>
            <a:pPr lvl="1"/>
            <a:r>
              <a:rPr lang="en-US" sz="2200" dirty="0" smtClean="0">
                <a:latin typeface="Trebuchet MS"/>
                <a:cs typeface="Trebuchet MS"/>
              </a:rPr>
              <a:t>E.g., boxing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[</a:t>
            </a:r>
            <a:r>
              <a:rPr lang="en-US" sz="1800" b="1" dirty="0" smtClean="0">
                <a:latin typeface="Calibri"/>
                <a:cs typeface="Calibri"/>
              </a:rPr>
              <a:t>Yue</a:t>
            </a:r>
            <a:r>
              <a:rPr lang="en-US" sz="1800" dirty="0" smtClean="0">
                <a:latin typeface="Calibri"/>
                <a:cs typeface="Calibri"/>
              </a:rPr>
              <a:t>, </a:t>
            </a:r>
            <a:r>
              <a:rPr lang="en-US" sz="1800" dirty="0" err="1" smtClean="0">
                <a:latin typeface="Calibri"/>
                <a:cs typeface="Calibri"/>
              </a:rPr>
              <a:t>Broder</a:t>
            </a:r>
            <a:r>
              <a:rPr lang="en-US" sz="1800" dirty="0" smtClean="0">
                <a:latin typeface="Calibri"/>
                <a:cs typeface="Calibri"/>
              </a:rPr>
              <a:t>, Kleinberg &amp; </a:t>
            </a:r>
            <a:r>
              <a:rPr lang="en-US" sz="1800" dirty="0" err="1" smtClean="0">
                <a:latin typeface="Calibri"/>
                <a:cs typeface="Calibri"/>
              </a:rPr>
              <a:t>Joachims</a:t>
            </a:r>
            <a:r>
              <a:rPr lang="en-US" sz="1800" dirty="0" smtClean="0">
                <a:latin typeface="Calibri"/>
                <a:cs typeface="Calibri"/>
              </a:rPr>
              <a:t>, 2009]</a:t>
            </a:r>
          </a:p>
          <a:p>
            <a:pPr marL="0" indent="0">
              <a:buNone/>
            </a:pPr>
            <a:endParaRPr lang="en-US" sz="1000" dirty="0" smtClean="0">
              <a:latin typeface="Trebuchet MS"/>
              <a:cs typeface="Trebuchet MS"/>
            </a:endParaRPr>
          </a:p>
          <a:p>
            <a:pPr marL="0" indent="0">
              <a:buNone/>
            </a:pPr>
            <a:endParaRPr lang="en-US" sz="1000" dirty="0" smtClean="0">
              <a:latin typeface="Trebuchet MS"/>
              <a:cs typeface="Trebuchet MS"/>
            </a:endParaRPr>
          </a:p>
          <a:p>
            <a:r>
              <a:rPr lang="en-US" sz="2800" dirty="0" smtClean="0">
                <a:latin typeface="Trebuchet MS"/>
                <a:cs typeface="Trebuchet MS"/>
              </a:rPr>
              <a:t>Swiss</a:t>
            </a:r>
          </a:p>
          <a:p>
            <a:pPr lvl="1"/>
            <a:r>
              <a:rPr lang="en-US" sz="2200" dirty="0" smtClean="0">
                <a:latin typeface="Trebuchet MS"/>
                <a:cs typeface="Trebuchet MS"/>
              </a:rPr>
              <a:t>E.g., group rounds in World Cup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[</a:t>
            </a:r>
            <a:r>
              <a:rPr lang="en-US" sz="1800" b="1" dirty="0" smtClean="0">
                <a:latin typeface="Calibri"/>
                <a:cs typeface="Calibri"/>
              </a:rPr>
              <a:t>Yue</a:t>
            </a:r>
            <a:r>
              <a:rPr lang="en-US" sz="1800" dirty="0" smtClean="0">
                <a:latin typeface="Calibri"/>
                <a:cs typeface="Calibri"/>
              </a:rPr>
              <a:t> &amp; </a:t>
            </a:r>
            <a:r>
              <a:rPr lang="en-US" sz="1800" dirty="0" err="1" smtClean="0">
                <a:latin typeface="Calibri"/>
                <a:cs typeface="Calibri"/>
              </a:rPr>
              <a:t>Joachims</a:t>
            </a:r>
            <a:r>
              <a:rPr lang="en-US" sz="1800" dirty="0" smtClean="0">
                <a:latin typeface="Calibri"/>
                <a:cs typeface="Calibri"/>
              </a:rPr>
              <a:t>, 2011]</a:t>
            </a:r>
          </a:p>
        </p:txBody>
      </p:sp>
      <p:sp>
        <p:nvSpPr>
          <p:cNvPr id="7" name="Oval 6"/>
          <p:cNvSpPr/>
          <p:nvPr/>
        </p:nvSpPr>
        <p:spPr>
          <a:xfrm>
            <a:off x="7638724" y="1755421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638724" y="2069458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638724" y="2391663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38724" y="2713868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>
            <a:off x="7894777" y="1816995"/>
            <a:ext cx="229370" cy="357613"/>
          </a:xfrm>
          <a:prstGeom prst="righ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ight Brace 11"/>
          <p:cNvSpPr/>
          <p:nvPr/>
        </p:nvSpPr>
        <p:spPr>
          <a:xfrm>
            <a:off x="7894777" y="2462771"/>
            <a:ext cx="229370" cy="357613"/>
          </a:xfrm>
          <a:prstGeom prst="righ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ight Brace 12"/>
          <p:cNvSpPr/>
          <p:nvPr/>
        </p:nvSpPr>
        <p:spPr>
          <a:xfrm>
            <a:off x="8208817" y="2000954"/>
            <a:ext cx="337127" cy="636231"/>
          </a:xfrm>
          <a:prstGeom prst="righ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638724" y="3445298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638724" y="3767503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638724" y="4089708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15" idx="6"/>
          </p:cNvCxnSpPr>
          <p:nvPr/>
        </p:nvCxnSpPr>
        <p:spPr>
          <a:xfrm>
            <a:off x="7776072" y="3530201"/>
            <a:ext cx="573401" cy="26216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6" idx="6"/>
          </p:cNvCxnSpPr>
          <p:nvPr/>
        </p:nvCxnSpPr>
        <p:spPr>
          <a:xfrm>
            <a:off x="7776072" y="3852406"/>
            <a:ext cx="55328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7776072" y="3912441"/>
            <a:ext cx="573401" cy="25739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8329359" y="3767503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8325271" y="3767576"/>
            <a:ext cx="137348" cy="16980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457200" y="34014"/>
            <a:ext cx="8229600" cy="1383036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Trebuchet MS"/>
                <a:cs typeface="Trebuchet MS"/>
              </a:rPr>
              <a:t>Identifying Best Retrieval Function</a:t>
            </a:r>
            <a:br>
              <a:rPr lang="en-US" sz="3600" dirty="0" smtClean="0">
                <a:solidFill>
                  <a:srgbClr val="0070C0"/>
                </a:solidFill>
                <a:latin typeface="Trebuchet MS"/>
                <a:cs typeface="Trebuchet MS"/>
              </a:rPr>
            </a:br>
            <a:r>
              <a:rPr lang="en-US" sz="2800" b="1" dirty="0" smtClean="0">
                <a:solidFill>
                  <a:srgbClr val="000000"/>
                </a:solidFill>
                <a:latin typeface="Trebuchet MS"/>
                <a:cs typeface="Trebuchet MS"/>
              </a:rPr>
              <a:t>(Dueling Bandits Problem)</a:t>
            </a:r>
            <a:endParaRPr lang="en-US" sz="2800" b="1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508712" y="4915406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508712" y="575135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314967" y="4915406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314967" y="575135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>
            <a:stCxn id="33" idx="5"/>
            <a:endCxn id="37" idx="1"/>
          </p:cNvCxnSpPr>
          <p:nvPr/>
        </p:nvCxnSpPr>
        <p:spPr>
          <a:xfrm>
            <a:off x="7625946" y="5060344"/>
            <a:ext cx="709135" cy="7158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6" idx="3"/>
            <a:endCxn id="34" idx="7"/>
          </p:cNvCxnSpPr>
          <p:nvPr/>
        </p:nvCxnSpPr>
        <p:spPr>
          <a:xfrm flipH="1">
            <a:off x="7625946" y="5060344"/>
            <a:ext cx="709135" cy="7158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3" idx="6"/>
            <a:endCxn id="36" idx="2"/>
          </p:cNvCxnSpPr>
          <p:nvPr/>
        </p:nvCxnSpPr>
        <p:spPr>
          <a:xfrm>
            <a:off x="7646060" y="5000309"/>
            <a:ext cx="66890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6" idx="4"/>
            <a:endCxn id="37" idx="0"/>
          </p:cNvCxnSpPr>
          <p:nvPr/>
        </p:nvCxnSpPr>
        <p:spPr>
          <a:xfrm>
            <a:off x="8383641" y="5085211"/>
            <a:ext cx="0" cy="66614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3" idx="4"/>
            <a:endCxn id="34" idx="0"/>
          </p:cNvCxnSpPr>
          <p:nvPr/>
        </p:nvCxnSpPr>
        <p:spPr>
          <a:xfrm>
            <a:off x="7577386" y="5085211"/>
            <a:ext cx="0" cy="66614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4" idx="6"/>
            <a:endCxn id="37" idx="2"/>
          </p:cNvCxnSpPr>
          <p:nvPr/>
        </p:nvCxnSpPr>
        <p:spPr>
          <a:xfrm>
            <a:off x="7646060" y="5836255"/>
            <a:ext cx="66890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764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51" grpId="0" animBg="1"/>
      <p:bldP spid="52" grpId="0" animBg="1"/>
      <p:bldP spid="33" grpId="0" animBg="1"/>
      <p:bldP spid="34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57658" y="286739"/>
            <a:ext cx="2958526" cy="2297139"/>
            <a:chOff x="1955800" y="4041748"/>
            <a:chExt cx="2550483" cy="233492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5800" y="4041748"/>
              <a:ext cx="2550483" cy="233492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141663" y="4123678"/>
              <a:ext cx="2241719" cy="1065055"/>
            </a:xfrm>
            <a:prstGeom prst="rect">
              <a:avLst/>
            </a:prstGeom>
            <a:solidFill>
              <a:schemeClr val="bg1"/>
            </a:solidFill>
            <a:ln w="38100">
              <a:noFill/>
              <a:prstDash val="lg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800000"/>
                  </a:solidFill>
                  <a:latin typeface="Times"/>
                  <a:cs typeface="Times"/>
                </a:rPr>
                <a:t>Obama goes big on </a:t>
              </a:r>
              <a:r>
                <a:rPr lang="en-US" sz="2000" b="1" dirty="0">
                  <a:solidFill>
                    <a:srgbClr val="800000"/>
                  </a:solidFill>
                  <a:latin typeface="Times"/>
                  <a:cs typeface="Times"/>
                </a:rPr>
                <a:t>g</a:t>
              </a:r>
              <a:r>
                <a:rPr lang="en-US" sz="2000" b="1" dirty="0" smtClean="0">
                  <a:solidFill>
                    <a:srgbClr val="800000"/>
                  </a:solidFill>
                  <a:latin typeface="Times"/>
                  <a:cs typeface="Times"/>
                </a:rPr>
                <a:t>un control, but can he deliver?</a:t>
              </a:r>
              <a:endParaRPr lang="en-US" sz="2000" b="1" dirty="0">
                <a:solidFill>
                  <a:srgbClr val="800000"/>
                </a:solidFill>
                <a:latin typeface="Times"/>
                <a:cs typeface="Time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51968" y="829065"/>
            <a:ext cx="2958526" cy="2297139"/>
            <a:chOff x="1955800" y="4041749"/>
            <a:chExt cx="2550483" cy="233492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5800" y="4041749"/>
              <a:ext cx="2550483" cy="2334929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069947" y="4290734"/>
              <a:ext cx="2344473" cy="1271824"/>
            </a:xfrm>
            <a:prstGeom prst="rect">
              <a:avLst/>
            </a:prstGeom>
            <a:solidFill>
              <a:schemeClr val="bg1"/>
            </a:solidFill>
            <a:ln w="38100">
              <a:noFill/>
              <a:prstDash val="lg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800000"/>
                  </a:solidFill>
                  <a:latin typeface="Times"/>
                  <a:cs typeface="Times"/>
                </a:rPr>
                <a:t>Several State Legislators Say No to Federal Gun Control Laws</a:t>
              </a:r>
            </a:p>
            <a:p>
              <a:pPr algn="ctr"/>
              <a:endParaRPr lang="en-US" sz="2000" b="1" dirty="0">
                <a:solidFill>
                  <a:srgbClr val="800000"/>
                </a:solidFill>
                <a:latin typeface="Times"/>
                <a:cs typeface="Time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741961" y="1451421"/>
            <a:ext cx="2958526" cy="2297139"/>
            <a:chOff x="1955800" y="4041748"/>
            <a:chExt cx="2550483" cy="233492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5800" y="4041748"/>
              <a:ext cx="2550483" cy="233492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133904" y="4195353"/>
              <a:ext cx="2241719" cy="732025"/>
            </a:xfrm>
            <a:prstGeom prst="rect">
              <a:avLst/>
            </a:prstGeom>
            <a:solidFill>
              <a:schemeClr val="bg1"/>
            </a:solidFill>
            <a:ln w="38100">
              <a:noFill/>
              <a:prstDash val="lg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800000"/>
                  </a:solidFill>
                  <a:latin typeface="Times"/>
                  <a:cs typeface="Times"/>
                </a:rPr>
                <a:t>In Newtown, calls for more gun control</a:t>
              </a:r>
              <a:endParaRPr lang="en-US" sz="2000" b="1" dirty="0">
                <a:solidFill>
                  <a:srgbClr val="800000"/>
                </a:solidFill>
                <a:latin typeface="Times"/>
                <a:cs typeface="Times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701320" y="235940"/>
            <a:ext cx="41881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 smtClean="0">
                <a:latin typeface="Trebuchet MS"/>
                <a:cs typeface="Trebuchet MS"/>
              </a:rPr>
              <a:t>Modeling </a:t>
            </a:r>
          </a:p>
          <a:p>
            <a:r>
              <a:rPr lang="en-US" sz="3600" b="1" dirty="0" smtClean="0">
                <a:latin typeface="Trebuchet MS"/>
                <a:cs typeface="Trebuchet MS"/>
              </a:rPr>
              <a:t>Information Utility</a:t>
            </a:r>
            <a:endParaRPr lang="en-US" sz="3600" b="1" dirty="0">
              <a:latin typeface="Trebuchet MS"/>
              <a:cs typeface="Trebuchet MS"/>
            </a:endParaRPr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372533" y="4148668"/>
            <a:ext cx="8414725" cy="240083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Trebuchet MS"/>
                <a:cs typeface="Trebuchet MS"/>
              </a:rPr>
              <a:t>Redundancy</a:t>
            </a:r>
            <a:r>
              <a:rPr lang="en-US" b="1" dirty="0" smtClean="0">
                <a:latin typeface="Trebuchet MS"/>
                <a:cs typeface="Trebuchet MS"/>
              </a:rPr>
              <a:t> </a:t>
            </a:r>
            <a:r>
              <a:rPr lang="en-US" dirty="0" smtClean="0">
                <a:latin typeface="Trebuchet MS"/>
                <a:cs typeface="Trebuchet MS"/>
              </a:rPr>
              <a:t>leads to bad user experience</a:t>
            </a:r>
          </a:p>
          <a:p>
            <a:r>
              <a:rPr lang="en-US" dirty="0" smtClean="0">
                <a:latin typeface="Trebuchet MS"/>
                <a:cs typeface="Trebuchet MS"/>
              </a:rPr>
              <a:t>Users</a:t>
            </a:r>
            <a:r>
              <a:rPr lang="en-US" b="1" dirty="0" smtClean="0">
                <a:latin typeface="Trebuchet MS"/>
                <a:cs typeface="Trebuchet MS"/>
              </a:rPr>
              <a:t> </a:t>
            </a:r>
            <a:r>
              <a:rPr lang="en-US" dirty="0" smtClean="0">
                <a:latin typeface="Trebuchet MS"/>
                <a:cs typeface="Trebuchet MS"/>
              </a:rPr>
              <a:t>often interested in </a:t>
            </a:r>
            <a:r>
              <a:rPr lang="en-US" b="1" dirty="0" smtClean="0">
                <a:solidFill>
                  <a:srgbClr val="800000"/>
                </a:solidFill>
                <a:latin typeface="Trebuchet MS"/>
                <a:cs typeface="Trebuchet MS"/>
              </a:rPr>
              <a:t>multiple</a:t>
            </a:r>
            <a:r>
              <a:rPr lang="en-US" dirty="0" smtClean="0">
                <a:solidFill>
                  <a:srgbClr val="800000"/>
                </a:solidFill>
                <a:latin typeface="Trebuchet MS"/>
                <a:cs typeface="Trebuchet MS"/>
              </a:rPr>
              <a:t> </a:t>
            </a:r>
            <a:r>
              <a:rPr lang="en-US" dirty="0" smtClean="0">
                <a:latin typeface="Trebuchet MS"/>
                <a:cs typeface="Trebuchet MS"/>
              </a:rPr>
              <a:t>things</a:t>
            </a:r>
          </a:p>
          <a:p>
            <a:r>
              <a:rPr lang="en-US" dirty="0" smtClean="0">
                <a:latin typeface="Trebuchet MS"/>
                <a:cs typeface="Trebuchet MS"/>
              </a:rPr>
              <a:t>Should “cover all bases” by </a:t>
            </a:r>
            <a:r>
              <a:rPr lang="en-US" b="1" dirty="0" smtClean="0">
                <a:solidFill>
                  <a:srgbClr val="800000"/>
                </a:solidFill>
                <a:latin typeface="Trebuchet MS"/>
                <a:cs typeface="Trebuchet MS"/>
              </a:rPr>
              <a:t>diversifying</a:t>
            </a:r>
            <a:endParaRPr lang="en-US" dirty="0">
              <a:latin typeface="Trebuchet MS"/>
              <a:cs typeface="Trebuchet MS"/>
            </a:endParaRPr>
          </a:p>
          <a:p>
            <a:r>
              <a:rPr lang="en-US" b="1" dirty="0" smtClean="0">
                <a:solidFill>
                  <a:srgbClr val="800000"/>
                </a:solidFill>
                <a:latin typeface="Trebuchet MS"/>
                <a:cs typeface="Trebuchet MS"/>
              </a:rPr>
              <a:t>Structured</a:t>
            </a:r>
            <a:r>
              <a:rPr lang="en-US" dirty="0" smtClean="0">
                <a:solidFill>
                  <a:srgbClr val="800000"/>
                </a:solidFill>
                <a:latin typeface="Trebuchet MS"/>
                <a:cs typeface="Trebuchet MS"/>
              </a:rPr>
              <a:t> </a:t>
            </a:r>
            <a:r>
              <a:rPr lang="en-US" dirty="0" smtClean="0">
                <a:latin typeface="Trebuchet MS"/>
                <a:cs typeface="Trebuchet MS"/>
              </a:rPr>
              <a:t>optimization problem</a:t>
            </a:r>
          </a:p>
          <a:p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1151968" y="829065"/>
            <a:ext cx="2958526" cy="2297139"/>
            <a:chOff x="1955800" y="4041749"/>
            <a:chExt cx="2550483" cy="2334929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5800" y="4041749"/>
              <a:ext cx="2550483" cy="2334929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2069947" y="4135830"/>
              <a:ext cx="2344473" cy="1042584"/>
            </a:xfrm>
            <a:prstGeom prst="rect">
              <a:avLst/>
            </a:prstGeom>
            <a:solidFill>
              <a:schemeClr val="bg1"/>
            </a:solidFill>
            <a:ln w="38100">
              <a:noFill/>
              <a:prstDash val="lg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800000"/>
                  </a:solidFill>
                  <a:latin typeface="Times"/>
                  <a:cs typeface="Times"/>
                </a:rPr>
                <a:t>Lance Armstrong admits doping to Oprah</a:t>
              </a:r>
              <a:endParaRPr lang="en-US" sz="2000" b="1" dirty="0">
                <a:solidFill>
                  <a:srgbClr val="800000"/>
                </a:solidFill>
                <a:latin typeface="Times"/>
                <a:cs typeface="Time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741961" y="1415160"/>
            <a:ext cx="2958526" cy="2297139"/>
            <a:chOff x="1955800" y="4041749"/>
            <a:chExt cx="2550483" cy="2334929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5800" y="4041749"/>
              <a:ext cx="2550483" cy="2334929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2069947" y="4135830"/>
              <a:ext cx="2344473" cy="1042584"/>
            </a:xfrm>
            <a:prstGeom prst="rect">
              <a:avLst/>
            </a:prstGeom>
            <a:solidFill>
              <a:schemeClr val="bg1"/>
            </a:solidFill>
            <a:ln w="38100">
              <a:noFill/>
              <a:prstDash val="lg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800000"/>
                  </a:solidFill>
                  <a:latin typeface="Times"/>
                  <a:cs typeface="Times"/>
                </a:rPr>
                <a:t>Algeria hostage crisis ends; death toll unclear</a:t>
              </a:r>
              <a:endParaRPr lang="en-US" sz="2000" b="1" dirty="0">
                <a:solidFill>
                  <a:srgbClr val="800000"/>
                </a:solidFill>
                <a:latin typeface="Times"/>
                <a:cs typeface="Times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5113867" y="2533428"/>
            <a:ext cx="1851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  <a:latin typeface="Trebuchet MS"/>
                <a:cs typeface="Trebuchet MS"/>
              </a:rPr>
              <a:t>Redundant!</a:t>
            </a:r>
            <a:endParaRPr lang="en-US" sz="2400" b="1" dirty="0">
              <a:solidFill>
                <a:srgbClr val="800000"/>
              </a:solidFill>
              <a:latin typeface="Trebuchet MS"/>
              <a:cs typeface="Trebuchet M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18105" y="2537666"/>
            <a:ext cx="2886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  <a:latin typeface="Trebuchet MS"/>
                <a:cs typeface="Trebuchet MS"/>
              </a:rPr>
              <a:t>Diverse and Novel!</a:t>
            </a:r>
            <a:endParaRPr lang="en-US" sz="2400" b="1" dirty="0">
              <a:solidFill>
                <a:srgbClr val="800000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44210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1" build="p"/>
      <p:bldP spid="38" grpId="0"/>
      <p:bldP spid="38" grpId="1"/>
      <p:bldP spid="39" grpId="2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184762" y="2799827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194922" y="324421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200637" y="3715521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5440815" y="2404489"/>
            <a:ext cx="229370" cy="496159"/>
          </a:xfrm>
          <a:prstGeom prst="righ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ight Brace 8"/>
          <p:cNvSpPr/>
          <p:nvPr/>
        </p:nvSpPr>
        <p:spPr>
          <a:xfrm>
            <a:off x="5440815" y="3304265"/>
            <a:ext cx="229370" cy="496159"/>
          </a:xfrm>
          <a:prstGeom prst="righ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ight Brace 9"/>
          <p:cNvSpPr/>
          <p:nvPr/>
        </p:nvSpPr>
        <p:spPr>
          <a:xfrm>
            <a:off x="5786605" y="2659836"/>
            <a:ext cx="337127" cy="882719"/>
          </a:xfrm>
          <a:prstGeom prst="righ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167694"/>
            <a:ext cx="8229600" cy="138303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rebuchet MS"/>
                <a:cs typeface="Trebuchet MS"/>
              </a:rPr>
              <a:t>Tournament</a:t>
            </a:r>
            <a:endParaRPr lang="en-US" b="1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872853" y="2035157"/>
            <a:ext cx="19197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dirty="0" err="1" smtClean="0">
                <a:latin typeface="Calibri"/>
                <a:cs typeface="Calibri"/>
              </a:rPr>
              <a:t>Feige</a:t>
            </a:r>
            <a:r>
              <a:rPr lang="en-US" dirty="0" smtClean="0">
                <a:latin typeface="Calibri"/>
                <a:cs typeface="Calibri"/>
              </a:rPr>
              <a:t> et al., 1994]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57200" y="1550730"/>
            <a:ext cx="8229600" cy="1934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Trebuchet MS"/>
                <a:cs typeface="Trebuchet MS"/>
              </a:rPr>
              <a:t>Each pair “duels” until statistical significance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135" y="2715975"/>
            <a:ext cx="346805" cy="346805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5194922" y="2327040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655337" y="2567045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123732" y="3009429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649257" y="3471276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010" y="3627021"/>
            <a:ext cx="346805" cy="34680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222" y="3384928"/>
            <a:ext cx="346805" cy="3468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62" y="2382544"/>
            <a:ext cx="924614" cy="6046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710" y="3304265"/>
            <a:ext cx="924614" cy="6046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Arrow Connector 30"/>
          <p:cNvCxnSpPr>
            <a:stCxn id="28" idx="3"/>
          </p:cNvCxnSpPr>
          <p:nvPr/>
        </p:nvCxnSpPr>
        <p:spPr>
          <a:xfrm flipV="1">
            <a:off x="4224076" y="2404489"/>
            <a:ext cx="854059" cy="2803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8" idx="3"/>
            <a:endCxn id="2" idx="1"/>
          </p:cNvCxnSpPr>
          <p:nvPr/>
        </p:nvCxnSpPr>
        <p:spPr>
          <a:xfrm>
            <a:off x="4224076" y="2684844"/>
            <a:ext cx="854059" cy="2045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133324" y="3329018"/>
            <a:ext cx="960686" cy="2666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9" idx="3"/>
            <a:endCxn id="24" idx="1"/>
          </p:cNvCxnSpPr>
          <p:nvPr/>
        </p:nvCxnSpPr>
        <p:spPr>
          <a:xfrm>
            <a:off x="4133324" y="3606565"/>
            <a:ext cx="960686" cy="1938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540" y="3484973"/>
            <a:ext cx="924614" cy="6046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6" name="Straight Arrow Connector 55"/>
          <p:cNvCxnSpPr>
            <a:stCxn id="54" idx="1"/>
          </p:cNvCxnSpPr>
          <p:nvPr/>
        </p:nvCxnSpPr>
        <p:spPr>
          <a:xfrm flipH="1" flipV="1">
            <a:off x="5883027" y="2715975"/>
            <a:ext cx="1008513" cy="10712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54" idx="1"/>
          </p:cNvCxnSpPr>
          <p:nvPr/>
        </p:nvCxnSpPr>
        <p:spPr>
          <a:xfrm flipH="1" flipV="1">
            <a:off x="5883027" y="3641081"/>
            <a:ext cx="1008513" cy="1461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6517342" y="2889378"/>
            <a:ext cx="7910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Best!</a:t>
            </a:r>
          </a:p>
        </p:txBody>
      </p:sp>
    </p:spTree>
    <p:extLst>
      <p:ext uri="{BB962C8B-B14F-4D97-AF65-F5344CB8AC3E}">
        <p14:creationId xmlns:p14="http://schemas.microsoft.com/office/powerpoint/2010/main" val="3690359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1" grpId="1" animBg="1"/>
      <p:bldP spid="22" grpId="0" animBg="1"/>
      <p:bldP spid="23" grpId="0" animBg="1"/>
      <p:bldP spid="6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72680"/>
            <a:ext cx="8229600" cy="193424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Trebuchet MS"/>
                <a:cs typeface="Trebuchet MS"/>
              </a:rPr>
              <a:t>Analogy: </a:t>
            </a:r>
            <a:r>
              <a:rPr lang="en-US" sz="2800" dirty="0" smtClean="0">
                <a:latin typeface="Trebuchet MS"/>
                <a:cs typeface="Trebuchet MS"/>
              </a:rPr>
              <a:t>Hypothetical</a:t>
            </a:r>
            <a:r>
              <a:rPr lang="en-US" sz="2800" b="1" dirty="0" smtClean="0">
                <a:latin typeface="Trebuchet MS"/>
                <a:cs typeface="Trebuchet MS"/>
              </a:rPr>
              <a:t> </a:t>
            </a:r>
            <a:r>
              <a:rPr lang="en-US" sz="2800" dirty="0" smtClean="0">
                <a:latin typeface="Trebuchet MS"/>
                <a:cs typeface="Trebuchet MS"/>
              </a:rPr>
              <a:t>Soccer Tournament</a:t>
            </a:r>
          </a:p>
          <a:p>
            <a:pPr lvl="1"/>
            <a:r>
              <a:rPr lang="en-US" sz="2400" dirty="0" smtClean="0">
                <a:latin typeface="Trebuchet MS"/>
                <a:cs typeface="Trebuchet MS"/>
              </a:rPr>
              <a:t>A team wins when it has a 3-goal lead </a:t>
            </a:r>
          </a:p>
          <a:p>
            <a:pPr lvl="1"/>
            <a:r>
              <a:rPr lang="en-US" sz="2400" dirty="0" smtClean="0">
                <a:latin typeface="Trebuchet MS"/>
                <a:cs typeface="Trebuchet MS"/>
              </a:rPr>
              <a:t>Audience prefers good teams play </a:t>
            </a:r>
            <a:r>
              <a:rPr lang="en-US" sz="2400" b="1" dirty="0" smtClean="0">
                <a:latin typeface="Trebuchet MS"/>
                <a:cs typeface="Trebuchet MS"/>
              </a:rPr>
              <a:t>(regret)</a:t>
            </a:r>
          </a:p>
          <a:p>
            <a:pPr lvl="1"/>
            <a:r>
              <a:rPr lang="en-US" sz="2400" b="1" dirty="0" smtClean="0">
                <a:solidFill>
                  <a:srgbClr val="800000"/>
                </a:solidFill>
                <a:latin typeface="Trebuchet MS"/>
                <a:cs typeface="Trebuchet MS"/>
              </a:rPr>
              <a:t>Two equally bad teams will play for a long time</a:t>
            </a:r>
          </a:p>
        </p:txBody>
      </p:sp>
      <p:sp>
        <p:nvSpPr>
          <p:cNvPr id="5" name="Oval 4"/>
          <p:cNvSpPr/>
          <p:nvPr/>
        </p:nvSpPr>
        <p:spPr>
          <a:xfrm>
            <a:off x="5184762" y="2799827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194922" y="324421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200637" y="3715521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5440815" y="2404489"/>
            <a:ext cx="229370" cy="496159"/>
          </a:xfrm>
          <a:prstGeom prst="righ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ight Brace 8"/>
          <p:cNvSpPr/>
          <p:nvPr/>
        </p:nvSpPr>
        <p:spPr>
          <a:xfrm>
            <a:off x="5440815" y="3304265"/>
            <a:ext cx="229370" cy="496159"/>
          </a:xfrm>
          <a:prstGeom prst="righ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ight Brace 9"/>
          <p:cNvSpPr/>
          <p:nvPr/>
        </p:nvSpPr>
        <p:spPr>
          <a:xfrm>
            <a:off x="5786605" y="2659836"/>
            <a:ext cx="337127" cy="882719"/>
          </a:xfrm>
          <a:prstGeom prst="righ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167694"/>
            <a:ext cx="8229600" cy="138303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rebuchet MS"/>
                <a:cs typeface="Trebuchet MS"/>
              </a:rPr>
              <a:t>Tournament is Bad</a:t>
            </a:r>
            <a:endParaRPr lang="en-US" b="1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872853" y="2035157"/>
            <a:ext cx="19197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dirty="0" err="1" smtClean="0">
                <a:latin typeface="Calibri"/>
                <a:cs typeface="Calibri"/>
              </a:rPr>
              <a:t>Feige</a:t>
            </a:r>
            <a:r>
              <a:rPr lang="en-US" dirty="0" smtClean="0">
                <a:latin typeface="Calibri"/>
                <a:cs typeface="Calibri"/>
              </a:rPr>
              <a:t> et al., 1994]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57200" y="1550730"/>
            <a:ext cx="8229600" cy="1934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Trebuchet MS"/>
                <a:cs typeface="Trebuchet MS"/>
              </a:rPr>
              <a:t>Each pair “duels” until statistical significance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135" y="2715975"/>
            <a:ext cx="346805" cy="34680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16000" y="3119168"/>
            <a:ext cx="3332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Problem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: two equally </a:t>
            </a: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bad retrieval functions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467412" y="3304265"/>
            <a:ext cx="610723" cy="180708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467412" y="3623235"/>
            <a:ext cx="610723" cy="177189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845" y="4210754"/>
            <a:ext cx="1038580" cy="103858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5655337" y="2567045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84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Trebuchet MS"/>
                <a:cs typeface="Trebuchet MS"/>
              </a:rPr>
              <a:t>Champion duels each challenger (round robin)</a:t>
            </a:r>
          </a:p>
          <a:p>
            <a:pPr lvl="1"/>
            <a:r>
              <a:rPr lang="en-US" sz="2400" dirty="0" smtClean="0">
                <a:latin typeface="Trebuchet MS"/>
                <a:cs typeface="Trebuchet MS"/>
              </a:rPr>
              <a:t>Until statistical significance</a:t>
            </a:r>
          </a:p>
          <a:p>
            <a:pPr lvl="1"/>
            <a:endParaRPr lang="en-US" sz="1000" dirty="0" smtClean="0">
              <a:latin typeface="Trebuchet MS"/>
              <a:cs typeface="Trebuchet MS"/>
            </a:endParaRPr>
          </a:p>
          <a:p>
            <a:pPr lvl="1"/>
            <a:endParaRPr lang="en-US" sz="1000" dirty="0">
              <a:latin typeface="Trebuchet MS"/>
              <a:cs typeface="Trebuchet MS"/>
            </a:endParaRPr>
          </a:p>
          <a:p>
            <a:pPr lvl="1"/>
            <a:endParaRPr lang="en-US" sz="1000" dirty="0" smtClean="0">
              <a:latin typeface="Trebuchet MS"/>
              <a:cs typeface="Trebuchet MS"/>
            </a:endParaRPr>
          </a:p>
          <a:p>
            <a:pPr marL="457200" lvl="1" indent="0">
              <a:buNone/>
            </a:pPr>
            <a:endParaRPr lang="en-US" sz="1000" dirty="0" smtClean="0">
              <a:latin typeface="Trebuchet MS"/>
              <a:cs typeface="Trebuchet MS"/>
            </a:endParaRPr>
          </a:p>
        </p:txBody>
      </p:sp>
      <p:sp>
        <p:nvSpPr>
          <p:cNvPr id="4" name="Oval 3"/>
          <p:cNvSpPr/>
          <p:nvPr/>
        </p:nvSpPr>
        <p:spPr>
          <a:xfrm>
            <a:off x="3695749" y="3596930"/>
            <a:ext cx="269006" cy="28190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695965" y="4124145"/>
            <a:ext cx="269006" cy="28190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709333" y="4651360"/>
            <a:ext cx="269006" cy="28190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751219" y="4124145"/>
            <a:ext cx="269006" cy="28190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4075519" y="3229833"/>
            <a:ext cx="102009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77" idx="0"/>
          </p:cNvCxnSpPr>
          <p:nvPr/>
        </p:nvCxnSpPr>
        <p:spPr>
          <a:xfrm>
            <a:off x="5753474" y="3597601"/>
            <a:ext cx="130815" cy="453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3710801" y="5169488"/>
            <a:ext cx="269006" cy="28190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695749" y="3097866"/>
            <a:ext cx="269006" cy="28190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/>
          <p:nvPr/>
        </p:nvCxnSpPr>
        <p:spPr>
          <a:xfrm flipH="1">
            <a:off x="4075521" y="3379775"/>
            <a:ext cx="1020090" cy="2942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>
            <a:off x="4075519" y="3492582"/>
            <a:ext cx="1020092" cy="6315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>
            <a:off x="4075521" y="3538612"/>
            <a:ext cx="1153324" cy="10544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>
            <a:off x="4075520" y="3597601"/>
            <a:ext cx="1302351" cy="15718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611" y="2992330"/>
            <a:ext cx="924614" cy="6046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295381" y="6339789"/>
            <a:ext cx="46556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, </a:t>
            </a:r>
            <a:r>
              <a:rPr lang="en-US" dirty="0" err="1" smtClean="0">
                <a:latin typeface="Calibri"/>
                <a:cs typeface="Calibri"/>
              </a:rPr>
              <a:t>Broder</a:t>
            </a:r>
            <a:r>
              <a:rPr lang="en-US" dirty="0" smtClean="0">
                <a:latin typeface="Calibri"/>
                <a:cs typeface="Calibri"/>
              </a:rPr>
              <a:t>, Kleinberg &amp; </a:t>
            </a:r>
            <a:r>
              <a:rPr lang="en-US" dirty="0" err="1" smtClean="0">
                <a:latin typeface="Calibri"/>
                <a:cs typeface="Calibri"/>
              </a:rPr>
              <a:t>Joachims</a:t>
            </a:r>
            <a:r>
              <a:rPr lang="en-US" dirty="0" smtClean="0">
                <a:latin typeface="Calibri"/>
                <a:cs typeface="Calibri"/>
              </a:rPr>
              <a:t>, COLT 2009</a:t>
            </a:r>
            <a:r>
              <a:rPr lang="en-US" dirty="0">
                <a:latin typeface="Calibri"/>
                <a:cs typeface="Calibri"/>
              </a:rPr>
              <a:t>]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457200" y="167694"/>
            <a:ext cx="8229600" cy="138303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rebuchet MS"/>
                <a:cs typeface="Trebuchet MS"/>
              </a:rPr>
              <a:t>Champion</a:t>
            </a:r>
            <a:endParaRPr lang="en-US" b="1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3709333" y="5179257"/>
            <a:ext cx="269006" cy="28190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097" y="3027600"/>
            <a:ext cx="430093" cy="430093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1093576" y="4051189"/>
            <a:ext cx="1576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Challengers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6455626" y="4051189"/>
            <a:ext cx="1373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Champion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92" name="Left Brace 91"/>
          <p:cNvSpPr/>
          <p:nvPr/>
        </p:nvSpPr>
        <p:spPr>
          <a:xfrm>
            <a:off x="2670099" y="3097865"/>
            <a:ext cx="351933" cy="235353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3699171" y="3597601"/>
            <a:ext cx="269006" cy="28190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625" y="4062947"/>
            <a:ext cx="430093" cy="43009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42" y="4051189"/>
            <a:ext cx="430093" cy="430093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465" y="4593042"/>
            <a:ext cx="430093" cy="430093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6455626" y="4047575"/>
            <a:ext cx="7910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Best!</a:t>
            </a:r>
            <a:endParaRPr lang="en-US" sz="2000" b="1" dirty="0">
              <a:latin typeface="Trebuchet MS"/>
              <a:cs typeface="Trebuchet MS"/>
            </a:endParaRPr>
          </a:p>
        </p:txBody>
      </p:sp>
      <p:cxnSp>
        <p:nvCxnSpPr>
          <p:cNvPr id="97" name="Straight Arrow Connector 96"/>
          <p:cNvCxnSpPr>
            <a:stCxn id="89" idx="3"/>
          </p:cNvCxnSpPr>
          <p:nvPr/>
        </p:nvCxnSpPr>
        <p:spPr>
          <a:xfrm>
            <a:off x="4047190" y="3242647"/>
            <a:ext cx="1704029" cy="88149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4005794" y="3754885"/>
            <a:ext cx="1711005" cy="42777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4005794" y="4265742"/>
            <a:ext cx="1697868" cy="4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flipV="1">
            <a:off x="4035464" y="4346854"/>
            <a:ext cx="1681335" cy="43714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flipV="1">
            <a:off x="4036718" y="4430148"/>
            <a:ext cx="1704175" cy="89415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7905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1641E-6 -4.04492E-6 L 0.22278 -0.15397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0" y="-7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3605E-6 -2.72854E-6 L 0.22417 0.07661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0" y="3819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 animBg="1"/>
      <p:bldP spid="27" grpId="1" animBg="1"/>
      <p:bldP spid="47" grpId="0" animBg="1"/>
      <p:bldP spid="87" grpId="0" animBg="1"/>
      <p:bldP spid="87" grpId="1" animBg="1"/>
      <p:bldP spid="87" grpId="2" animBg="1"/>
      <p:bldP spid="91" grpId="0"/>
      <p:bldP spid="93" grpId="0" animBg="1"/>
      <p:bldP spid="93" grpId="1" animBg="1"/>
      <p:bldP spid="9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Trebuchet MS"/>
                <a:cs typeface="Trebuchet MS"/>
              </a:rPr>
              <a:t>The champion gets better fast</a:t>
            </a:r>
          </a:p>
          <a:p>
            <a:pPr lvl="1"/>
            <a:r>
              <a:rPr lang="en-US" sz="2400" dirty="0" smtClean="0">
                <a:latin typeface="Trebuchet MS"/>
                <a:cs typeface="Trebuchet MS"/>
              </a:rPr>
              <a:t>Quickly replaced if bad</a:t>
            </a:r>
          </a:p>
          <a:p>
            <a:pPr lvl="1"/>
            <a:endParaRPr lang="en-US" sz="1000" dirty="0" smtClean="0">
              <a:latin typeface="Trebuchet MS"/>
              <a:cs typeface="Trebuchet MS"/>
            </a:endParaRPr>
          </a:p>
          <a:p>
            <a:pPr lvl="1"/>
            <a:endParaRPr lang="en-US" sz="1000" dirty="0" smtClean="0">
              <a:latin typeface="Trebuchet MS"/>
              <a:cs typeface="Trebuchet MS"/>
            </a:endParaRPr>
          </a:p>
          <a:p>
            <a:pPr lvl="1"/>
            <a:endParaRPr lang="en-US" sz="1000" dirty="0" smtClean="0">
              <a:latin typeface="Trebuchet MS"/>
              <a:cs typeface="Trebuchet MS"/>
            </a:endParaRPr>
          </a:p>
          <a:p>
            <a:pPr marL="457200" lvl="1" indent="0">
              <a:buNone/>
            </a:pPr>
            <a:endParaRPr lang="en-US" sz="1000" dirty="0" smtClean="0">
              <a:latin typeface="Trebuchet MS"/>
              <a:cs typeface="Trebuchet MS"/>
            </a:endParaRPr>
          </a:p>
          <a:p>
            <a:r>
              <a:rPr lang="en-US" sz="2800" dirty="0" smtClean="0">
                <a:latin typeface="Trebuchet MS"/>
                <a:cs typeface="Trebuchet MS"/>
              </a:rPr>
              <a:t>Sequence of champions as a random walk</a:t>
            </a:r>
            <a:endParaRPr lang="en-US" sz="2400" dirty="0" smtClean="0">
              <a:latin typeface="Trebuchet MS"/>
              <a:cs typeface="Trebuchet MS"/>
            </a:endParaRPr>
          </a:p>
          <a:p>
            <a:pPr lvl="1"/>
            <a:r>
              <a:rPr lang="en-US" sz="2400" dirty="0">
                <a:latin typeface="Trebuchet MS"/>
                <a:cs typeface="Trebuchet MS"/>
              </a:rPr>
              <a:t>L</a:t>
            </a:r>
            <a:r>
              <a:rPr lang="en-US" sz="2400" dirty="0" smtClean="0">
                <a:latin typeface="Trebuchet MS"/>
                <a:cs typeface="Trebuchet MS"/>
              </a:rPr>
              <a:t>og #rounds to arrive at best</a:t>
            </a:r>
          </a:p>
        </p:txBody>
      </p:sp>
      <p:sp>
        <p:nvSpPr>
          <p:cNvPr id="4" name="Oval 3"/>
          <p:cNvSpPr/>
          <p:nvPr/>
        </p:nvSpPr>
        <p:spPr>
          <a:xfrm>
            <a:off x="7302324" y="1648781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288956" y="2066236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302324" y="2483691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4" idx="6"/>
            <a:endCxn id="27" idx="1"/>
          </p:cNvCxnSpPr>
          <p:nvPr/>
        </p:nvCxnSpPr>
        <p:spPr>
          <a:xfrm>
            <a:off x="7439672" y="1733684"/>
            <a:ext cx="621026" cy="35741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6"/>
            <a:endCxn id="27" idx="2"/>
          </p:cNvCxnSpPr>
          <p:nvPr/>
        </p:nvCxnSpPr>
        <p:spPr>
          <a:xfrm>
            <a:off x="7426304" y="2151139"/>
            <a:ext cx="61428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6"/>
            <a:endCxn id="27" idx="3"/>
          </p:cNvCxnSpPr>
          <p:nvPr/>
        </p:nvCxnSpPr>
        <p:spPr>
          <a:xfrm flipV="1">
            <a:off x="7439672" y="2211174"/>
            <a:ext cx="621026" cy="3574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8040584" y="2066236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15412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111229" y="5490302"/>
            <a:ext cx="137348" cy="16980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485879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25946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896263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911329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315716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711533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086183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926250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496567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511633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295381" y="6339789"/>
            <a:ext cx="46556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, </a:t>
            </a:r>
            <a:r>
              <a:rPr lang="en-US" dirty="0" err="1" smtClean="0">
                <a:latin typeface="Calibri"/>
                <a:cs typeface="Calibri"/>
              </a:rPr>
              <a:t>Broder</a:t>
            </a:r>
            <a:r>
              <a:rPr lang="en-US" dirty="0" smtClean="0">
                <a:latin typeface="Calibri"/>
                <a:cs typeface="Calibri"/>
              </a:rPr>
              <a:t>, Kleinberg &amp; </a:t>
            </a:r>
            <a:r>
              <a:rPr lang="en-US" dirty="0" err="1" smtClean="0">
                <a:latin typeface="Calibri"/>
                <a:cs typeface="Calibri"/>
              </a:rPr>
              <a:t>Joachims</a:t>
            </a:r>
            <a:r>
              <a:rPr lang="en-US" dirty="0" smtClean="0">
                <a:latin typeface="Calibri"/>
                <a:cs typeface="Calibri"/>
              </a:rPr>
              <a:t>, COLT 2009</a:t>
            </a:r>
            <a:r>
              <a:rPr lang="en-US" dirty="0">
                <a:latin typeface="Calibri"/>
                <a:cs typeface="Calibri"/>
              </a:rPr>
              <a:t>]</a:t>
            </a:r>
          </a:p>
        </p:txBody>
      </p:sp>
      <p:sp>
        <p:nvSpPr>
          <p:cNvPr id="24" name="Right Brace 23"/>
          <p:cNvSpPr/>
          <p:nvPr/>
        </p:nvSpPr>
        <p:spPr>
          <a:xfrm rot="16200000">
            <a:off x="4022263" y="3379625"/>
            <a:ext cx="304800" cy="3356193"/>
          </a:xfrm>
          <a:prstGeom prst="righ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192566" y="4407398"/>
            <a:ext cx="4103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One of these will become next champion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8040584" y="2066236"/>
            <a:ext cx="137348" cy="16980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457200" y="167694"/>
            <a:ext cx="8229600" cy="138303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rebuchet MS"/>
                <a:cs typeface="Trebuchet MS"/>
              </a:rPr>
              <a:t>Champion is Good</a:t>
            </a:r>
            <a:endParaRPr lang="en-US" b="1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2926250" y="6089225"/>
            <a:ext cx="369697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372263" y="5767713"/>
            <a:ext cx="76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928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6" grpId="0"/>
      <p:bldP spid="3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4511633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511633" y="5490302"/>
            <a:ext cx="137348" cy="16980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15412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485879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25946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896263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911329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315716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711533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086183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926250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496567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Brace 23"/>
          <p:cNvSpPr/>
          <p:nvPr/>
        </p:nvSpPr>
        <p:spPr>
          <a:xfrm rot="16200000">
            <a:off x="3207651" y="4194239"/>
            <a:ext cx="304800" cy="1726966"/>
          </a:xfrm>
          <a:prstGeom prst="righ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398841" y="4407398"/>
            <a:ext cx="4103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One of these will become next champion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107644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4295381" y="6339789"/>
            <a:ext cx="46556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, </a:t>
            </a:r>
            <a:r>
              <a:rPr lang="en-US" dirty="0" err="1" smtClean="0">
                <a:latin typeface="Calibri"/>
                <a:cs typeface="Calibri"/>
              </a:rPr>
              <a:t>Broder</a:t>
            </a:r>
            <a:r>
              <a:rPr lang="en-US" dirty="0" smtClean="0">
                <a:latin typeface="Calibri"/>
                <a:cs typeface="Calibri"/>
              </a:rPr>
              <a:t>, Kleinberg &amp; </a:t>
            </a:r>
            <a:r>
              <a:rPr lang="en-US" dirty="0" err="1" smtClean="0">
                <a:latin typeface="Calibri"/>
                <a:cs typeface="Calibri"/>
              </a:rPr>
              <a:t>Joachims</a:t>
            </a:r>
            <a:r>
              <a:rPr lang="en-US" dirty="0" smtClean="0">
                <a:latin typeface="Calibri"/>
                <a:cs typeface="Calibri"/>
              </a:rPr>
              <a:t>, COLT 2009</a:t>
            </a:r>
            <a:r>
              <a:rPr lang="en-US" dirty="0">
                <a:latin typeface="Calibri"/>
                <a:cs typeface="Calibri"/>
              </a:rPr>
              <a:t>]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57200" y="167694"/>
            <a:ext cx="8229600" cy="138303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rebuchet MS"/>
                <a:cs typeface="Trebuchet MS"/>
              </a:rPr>
              <a:t>Champion is Good</a:t>
            </a:r>
            <a:endParaRPr lang="en-US" b="1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rebuchet MS"/>
                <a:cs typeface="Trebuchet MS"/>
              </a:rPr>
              <a:t>The champion gets better fast</a:t>
            </a:r>
          </a:p>
          <a:p>
            <a:pPr lvl="1"/>
            <a:r>
              <a:rPr lang="en-US" sz="2400" dirty="0" smtClean="0">
                <a:latin typeface="Trebuchet MS"/>
                <a:cs typeface="Trebuchet MS"/>
              </a:rPr>
              <a:t>Quickly replaced if bad</a:t>
            </a:r>
          </a:p>
          <a:p>
            <a:pPr lvl="1"/>
            <a:endParaRPr lang="en-US" sz="1000" dirty="0">
              <a:latin typeface="Trebuchet MS"/>
              <a:cs typeface="Trebuchet MS"/>
            </a:endParaRPr>
          </a:p>
          <a:p>
            <a:pPr lvl="1"/>
            <a:endParaRPr lang="en-US" sz="1000" dirty="0" smtClean="0">
              <a:latin typeface="Trebuchet MS"/>
              <a:cs typeface="Trebuchet MS"/>
            </a:endParaRPr>
          </a:p>
          <a:p>
            <a:pPr marL="457200" lvl="1" indent="0">
              <a:buNone/>
            </a:pPr>
            <a:endParaRPr lang="en-US" sz="1000" dirty="0">
              <a:latin typeface="Trebuchet MS"/>
              <a:cs typeface="Trebuchet MS"/>
            </a:endParaRPr>
          </a:p>
          <a:p>
            <a:pPr lvl="1"/>
            <a:endParaRPr lang="en-US" sz="1000" dirty="0">
              <a:latin typeface="Trebuchet MS"/>
              <a:cs typeface="Trebuchet MS"/>
            </a:endParaRPr>
          </a:p>
          <a:p>
            <a:r>
              <a:rPr lang="en-US" sz="2800" dirty="0" smtClean="0">
                <a:latin typeface="Trebuchet MS"/>
                <a:cs typeface="Trebuchet MS"/>
              </a:rPr>
              <a:t>Sequence of champions as a random walk</a:t>
            </a:r>
            <a:endParaRPr lang="en-US" sz="2400" dirty="0" smtClean="0">
              <a:latin typeface="Trebuchet MS"/>
              <a:cs typeface="Trebuchet MS"/>
            </a:endParaRPr>
          </a:p>
          <a:p>
            <a:pPr lvl="1"/>
            <a:r>
              <a:rPr lang="en-US" sz="2400" dirty="0">
                <a:latin typeface="Trebuchet MS"/>
                <a:cs typeface="Trebuchet MS"/>
              </a:rPr>
              <a:t>L</a:t>
            </a:r>
            <a:r>
              <a:rPr lang="en-US" sz="2400" dirty="0" smtClean="0">
                <a:latin typeface="Trebuchet MS"/>
                <a:cs typeface="Trebuchet MS"/>
              </a:rPr>
              <a:t>og #rounds to arrive at best</a:t>
            </a:r>
          </a:p>
        </p:txBody>
      </p:sp>
      <p:sp>
        <p:nvSpPr>
          <p:cNvPr id="35" name="Oval 34"/>
          <p:cNvSpPr/>
          <p:nvPr/>
        </p:nvSpPr>
        <p:spPr>
          <a:xfrm>
            <a:off x="7302324" y="1648781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288956" y="2066236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302324" y="2483691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>
            <a:stCxn id="35" idx="6"/>
            <a:endCxn id="42" idx="1"/>
          </p:cNvCxnSpPr>
          <p:nvPr/>
        </p:nvCxnSpPr>
        <p:spPr>
          <a:xfrm>
            <a:off x="7439672" y="1733684"/>
            <a:ext cx="621026" cy="35741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6" idx="6"/>
            <a:endCxn id="42" idx="2"/>
          </p:cNvCxnSpPr>
          <p:nvPr/>
        </p:nvCxnSpPr>
        <p:spPr>
          <a:xfrm>
            <a:off x="7426304" y="2151139"/>
            <a:ext cx="61428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7" idx="6"/>
            <a:endCxn id="42" idx="3"/>
          </p:cNvCxnSpPr>
          <p:nvPr/>
        </p:nvCxnSpPr>
        <p:spPr>
          <a:xfrm flipV="1">
            <a:off x="7439672" y="2211174"/>
            <a:ext cx="621026" cy="3574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8040584" y="2066236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8040584" y="2066236"/>
            <a:ext cx="137348" cy="16980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2926250" y="6089225"/>
            <a:ext cx="369697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372263" y="5767713"/>
            <a:ext cx="76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99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3315716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315716" y="5490302"/>
            <a:ext cx="137348" cy="16980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511633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15412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485879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25946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896263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911329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711533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086183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926250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496567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Brace 23"/>
          <p:cNvSpPr/>
          <p:nvPr/>
        </p:nvSpPr>
        <p:spPr>
          <a:xfrm rot="16200000">
            <a:off x="2627683" y="4774207"/>
            <a:ext cx="304800" cy="567030"/>
          </a:xfrm>
          <a:prstGeom prst="righ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34390" y="4413232"/>
            <a:ext cx="4103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One of these will become next champion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107644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4295381" y="6339789"/>
            <a:ext cx="46556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, </a:t>
            </a:r>
            <a:r>
              <a:rPr lang="en-US" dirty="0" err="1" smtClean="0">
                <a:latin typeface="Calibri"/>
                <a:cs typeface="Calibri"/>
              </a:rPr>
              <a:t>Broder</a:t>
            </a:r>
            <a:r>
              <a:rPr lang="en-US" dirty="0" smtClean="0">
                <a:latin typeface="Calibri"/>
                <a:cs typeface="Calibri"/>
              </a:rPr>
              <a:t>, Kleinberg &amp; </a:t>
            </a:r>
            <a:r>
              <a:rPr lang="en-US" dirty="0" err="1" smtClean="0">
                <a:latin typeface="Calibri"/>
                <a:cs typeface="Calibri"/>
              </a:rPr>
              <a:t>Joachims</a:t>
            </a:r>
            <a:r>
              <a:rPr lang="en-US" dirty="0" smtClean="0">
                <a:latin typeface="Calibri"/>
                <a:cs typeface="Calibri"/>
              </a:rPr>
              <a:t>, COLT 2009</a:t>
            </a:r>
            <a:r>
              <a:rPr lang="en-US" dirty="0">
                <a:latin typeface="Calibri"/>
                <a:cs typeface="Calibri"/>
              </a:rPr>
              <a:t>]</a:t>
            </a:r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457200" y="167694"/>
            <a:ext cx="8229600" cy="138303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rebuchet MS"/>
                <a:cs typeface="Trebuchet MS"/>
              </a:rPr>
              <a:t>Champion is Good</a:t>
            </a:r>
            <a:endParaRPr lang="en-US" b="1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rebuchet MS"/>
                <a:cs typeface="Trebuchet MS"/>
              </a:rPr>
              <a:t>The champion gets better fast</a:t>
            </a:r>
          </a:p>
          <a:p>
            <a:pPr lvl="1"/>
            <a:r>
              <a:rPr lang="en-US" sz="2400" dirty="0" smtClean="0">
                <a:latin typeface="Trebuchet MS"/>
                <a:cs typeface="Trebuchet MS"/>
              </a:rPr>
              <a:t>Quickly replaced if bad</a:t>
            </a:r>
          </a:p>
          <a:p>
            <a:pPr marL="0" indent="0">
              <a:buNone/>
            </a:pPr>
            <a:endParaRPr lang="en-US" sz="1000" dirty="0" smtClean="0">
              <a:latin typeface="Trebuchet MS"/>
              <a:cs typeface="Trebuchet MS"/>
            </a:endParaRPr>
          </a:p>
          <a:p>
            <a:pPr marL="0" indent="0">
              <a:buNone/>
            </a:pPr>
            <a:endParaRPr lang="en-US" sz="1000" dirty="0">
              <a:latin typeface="Trebuchet MS"/>
              <a:cs typeface="Trebuchet MS"/>
            </a:endParaRPr>
          </a:p>
          <a:p>
            <a:pPr marL="0" indent="0">
              <a:buNone/>
            </a:pPr>
            <a:endParaRPr lang="en-US" sz="1000" dirty="0" smtClean="0">
              <a:latin typeface="Trebuchet MS"/>
              <a:cs typeface="Trebuchet MS"/>
            </a:endParaRPr>
          </a:p>
          <a:p>
            <a:pPr marL="0" indent="0">
              <a:buNone/>
            </a:pPr>
            <a:endParaRPr lang="en-US" sz="1000" dirty="0">
              <a:latin typeface="Trebuchet MS"/>
              <a:cs typeface="Trebuchet MS"/>
            </a:endParaRPr>
          </a:p>
          <a:p>
            <a:r>
              <a:rPr lang="en-US" sz="2800" dirty="0" smtClean="0">
                <a:latin typeface="Trebuchet MS"/>
                <a:cs typeface="Trebuchet MS"/>
              </a:rPr>
              <a:t>Sequence of champions as a random walk</a:t>
            </a:r>
            <a:endParaRPr lang="en-US" sz="2400" dirty="0" smtClean="0">
              <a:latin typeface="Trebuchet MS"/>
              <a:cs typeface="Trebuchet MS"/>
            </a:endParaRPr>
          </a:p>
          <a:p>
            <a:pPr lvl="1"/>
            <a:r>
              <a:rPr lang="en-US" sz="2400" dirty="0">
                <a:latin typeface="Trebuchet MS"/>
                <a:cs typeface="Trebuchet MS"/>
              </a:rPr>
              <a:t>L</a:t>
            </a:r>
            <a:r>
              <a:rPr lang="en-US" sz="2400" dirty="0" smtClean="0">
                <a:latin typeface="Trebuchet MS"/>
                <a:cs typeface="Trebuchet MS"/>
              </a:rPr>
              <a:t>og #rounds to arrive at best</a:t>
            </a:r>
          </a:p>
        </p:txBody>
      </p:sp>
      <p:sp>
        <p:nvSpPr>
          <p:cNvPr id="34" name="Oval 33"/>
          <p:cNvSpPr/>
          <p:nvPr/>
        </p:nvSpPr>
        <p:spPr>
          <a:xfrm>
            <a:off x="7302324" y="1648781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288956" y="2066236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302324" y="2483691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>
            <a:stCxn id="34" idx="6"/>
            <a:endCxn id="41" idx="1"/>
          </p:cNvCxnSpPr>
          <p:nvPr/>
        </p:nvCxnSpPr>
        <p:spPr>
          <a:xfrm>
            <a:off x="7439672" y="1733684"/>
            <a:ext cx="621026" cy="35741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5" idx="6"/>
            <a:endCxn id="41" idx="2"/>
          </p:cNvCxnSpPr>
          <p:nvPr/>
        </p:nvCxnSpPr>
        <p:spPr>
          <a:xfrm>
            <a:off x="7426304" y="2151139"/>
            <a:ext cx="61428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6" idx="6"/>
            <a:endCxn id="41" idx="3"/>
          </p:cNvCxnSpPr>
          <p:nvPr/>
        </p:nvCxnSpPr>
        <p:spPr>
          <a:xfrm flipV="1">
            <a:off x="7439672" y="2211174"/>
            <a:ext cx="621026" cy="3574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8040584" y="2066236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8040584" y="2066236"/>
            <a:ext cx="137348" cy="16980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2926250" y="6089225"/>
            <a:ext cx="369697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372263" y="5767713"/>
            <a:ext cx="76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82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738586" y="4345214"/>
            <a:ext cx="5154260" cy="1422499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496567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315716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496568" y="5490302"/>
            <a:ext cx="137348" cy="16980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511633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15412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485879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25946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896263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911329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711533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086183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926250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107644" y="549030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4295381" y="6339789"/>
            <a:ext cx="46556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, </a:t>
            </a:r>
            <a:r>
              <a:rPr lang="en-US" dirty="0" err="1" smtClean="0">
                <a:latin typeface="Calibri"/>
                <a:cs typeface="Calibri"/>
              </a:rPr>
              <a:t>Broder</a:t>
            </a:r>
            <a:r>
              <a:rPr lang="en-US" dirty="0" smtClean="0">
                <a:latin typeface="Calibri"/>
                <a:cs typeface="Calibri"/>
              </a:rPr>
              <a:t>, Kleinberg &amp; </a:t>
            </a:r>
            <a:r>
              <a:rPr lang="en-US" dirty="0" err="1" smtClean="0">
                <a:latin typeface="Calibri"/>
                <a:cs typeface="Calibri"/>
              </a:rPr>
              <a:t>Joachims</a:t>
            </a:r>
            <a:r>
              <a:rPr lang="en-US" dirty="0" smtClean="0">
                <a:latin typeface="Calibri"/>
                <a:cs typeface="Calibri"/>
              </a:rPr>
              <a:t>, COLT 2009</a:t>
            </a:r>
            <a:r>
              <a:rPr lang="en-US" dirty="0">
                <a:latin typeface="Calibri"/>
                <a:cs typeface="Calibri"/>
              </a:rPr>
              <a:t>]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457200" y="167694"/>
            <a:ext cx="8229600" cy="138303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rebuchet MS"/>
                <a:cs typeface="Trebuchet MS"/>
              </a:rPr>
              <a:t>Champion is Good</a:t>
            </a:r>
            <a:endParaRPr lang="en-US" b="1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rebuchet MS"/>
                <a:cs typeface="Trebuchet MS"/>
              </a:rPr>
              <a:t>The champion gets better fast</a:t>
            </a:r>
          </a:p>
          <a:p>
            <a:pPr lvl="1"/>
            <a:r>
              <a:rPr lang="en-US" sz="2400" dirty="0" smtClean="0">
                <a:latin typeface="Trebuchet MS"/>
                <a:cs typeface="Trebuchet MS"/>
              </a:rPr>
              <a:t>Quickly replaced if bad</a:t>
            </a:r>
          </a:p>
          <a:p>
            <a:pPr marL="0" indent="0">
              <a:buNone/>
            </a:pPr>
            <a:endParaRPr lang="en-US" sz="1000" dirty="0" smtClean="0">
              <a:latin typeface="Trebuchet MS"/>
              <a:cs typeface="Trebuchet MS"/>
            </a:endParaRPr>
          </a:p>
          <a:p>
            <a:pPr marL="0" indent="0">
              <a:buNone/>
            </a:pPr>
            <a:endParaRPr lang="en-US" sz="1000" dirty="0">
              <a:latin typeface="Trebuchet MS"/>
              <a:cs typeface="Trebuchet MS"/>
            </a:endParaRPr>
          </a:p>
          <a:p>
            <a:pPr marL="0" indent="0">
              <a:buNone/>
            </a:pPr>
            <a:endParaRPr lang="en-US" sz="1000" dirty="0" smtClean="0">
              <a:latin typeface="Trebuchet MS"/>
              <a:cs typeface="Trebuchet MS"/>
            </a:endParaRPr>
          </a:p>
          <a:p>
            <a:pPr marL="0" indent="0">
              <a:buNone/>
            </a:pPr>
            <a:endParaRPr lang="en-US" sz="1000" dirty="0">
              <a:latin typeface="Trebuchet MS"/>
              <a:cs typeface="Trebuchet MS"/>
            </a:endParaRPr>
          </a:p>
          <a:p>
            <a:r>
              <a:rPr lang="en-US" sz="2800" dirty="0" smtClean="0">
                <a:latin typeface="Trebuchet MS"/>
                <a:cs typeface="Trebuchet MS"/>
              </a:rPr>
              <a:t>Sequence of champions as a random walk</a:t>
            </a:r>
            <a:endParaRPr lang="en-US" sz="2400" dirty="0" smtClean="0">
              <a:latin typeface="Trebuchet MS"/>
              <a:cs typeface="Trebuchet MS"/>
            </a:endParaRPr>
          </a:p>
          <a:p>
            <a:pPr lvl="1"/>
            <a:r>
              <a:rPr lang="en-US" sz="2400" dirty="0">
                <a:latin typeface="Trebuchet MS"/>
                <a:cs typeface="Trebuchet MS"/>
              </a:rPr>
              <a:t>L</a:t>
            </a:r>
            <a:r>
              <a:rPr lang="en-US" sz="2400" dirty="0" smtClean="0">
                <a:latin typeface="Trebuchet MS"/>
                <a:cs typeface="Trebuchet MS"/>
              </a:rPr>
              <a:t>og #rounds to arrive at best</a:t>
            </a:r>
          </a:p>
        </p:txBody>
      </p:sp>
      <p:sp>
        <p:nvSpPr>
          <p:cNvPr id="33" name="Oval 32"/>
          <p:cNvSpPr/>
          <p:nvPr/>
        </p:nvSpPr>
        <p:spPr>
          <a:xfrm>
            <a:off x="7302324" y="1648781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288956" y="2066236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302324" y="2483691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>
            <a:stCxn id="33" idx="6"/>
            <a:endCxn id="40" idx="1"/>
          </p:cNvCxnSpPr>
          <p:nvPr/>
        </p:nvCxnSpPr>
        <p:spPr>
          <a:xfrm>
            <a:off x="7439672" y="1733684"/>
            <a:ext cx="621026" cy="35741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4" idx="6"/>
            <a:endCxn id="40" idx="2"/>
          </p:cNvCxnSpPr>
          <p:nvPr/>
        </p:nvCxnSpPr>
        <p:spPr>
          <a:xfrm>
            <a:off x="7426304" y="2151139"/>
            <a:ext cx="61428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5" idx="6"/>
            <a:endCxn id="40" idx="3"/>
          </p:cNvCxnSpPr>
          <p:nvPr/>
        </p:nvCxnSpPr>
        <p:spPr>
          <a:xfrm flipV="1">
            <a:off x="7439672" y="2211174"/>
            <a:ext cx="621026" cy="3574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8040584" y="2066236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8040584" y="2066236"/>
            <a:ext cx="137348" cy="16980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2926250" y="6089225"/>
            <a:ext cx="369697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372263" y="5767713"/>
            <a:ext cx="76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Better</a:t>
            </a:r>
            <a:endParaRPr lang="en-US" dirty="0"/>
          </a:p>
        </p:txBody>
      </p: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4187752"/>
              </p:ext>
            </p:extLst>
          </p:nvPr>
        </p:nvGraphicFramePr>
        <p:xfrm>
          <a:off x="2324587" y="4534553"/>
          <a:ext cx="3376664" cy="1125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113" name="Equation" r:id="rId3" imgW="1295400" imgH="431800" progId="Equation.3">
                  <p:embed/>
                </p:oleObj>
              </mc:Choice>
              <mc:Fallback>
                <p:oleObj name="Equation" r:id="rId3" imgW="12954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24587" y="4534553"/>
                        <a:ext cx="3376664" cy="11255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6119115" y="4160548"/>
            <a:ext cx="2359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Trebuchet MS"/>
                <a:cs typeface="Trebuchet MS"/>
              </a:rPr>
              <a:t># Retrieval Functions</a:t>
            </a:r>
            <a:endParaRPr lang="en-US" dirty="0">
              <a:solidFill>
                <a:srgbClr val="800000"/>
              </a:solidFill>
              <a:latin typeface="Trebuchet MS"/>
              <a:cs typeface="Trebuchet M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69864" y="5906988"/>
            <a:ext cx="5396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Trebuchet MS"/>
                <a:cs typeface="Trebuchet MS"/>
              </a:rPr>
              <a:t>Margin between best retrieval function and others</a:t>
            </a:r>
            <a:endParaRPr lang="en-US" dirty="0">
              <a:solidFill>
                <a:srgbClr val="800000"/>
              </a:solidFill>
              <a:latin typeface="Trebuchet MS"/>
              <a:cs typeface="Trebuchet M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663689" y="4786934"/>
            <a:ext cx="1551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Trebuchet MS"/>
                <a:cs typeface="Trebuchet MS"/>
              </a:rPr>
              <a:t>Time Horizon</a:t>
            </a:r>
            <a:endParaRPr lang="en-US" dirty="0">
              <a:solidFill>
                <a:srgbClr val="800000"/>
              </a:solidFill>
              <a:latin typeface="Trebuchet MS"/>
              <a:cs typeface="Trebuchet MS"/>
            </a:endParaRPr>
          </a:p>
        </p:txBody>
      </p:sp>
      <p:cxnSp>
        <p:nvCxnSpPr>
          <p:cNvPr id="48" name="Straight Arrow Connector 47"/>
          <p:cNvCxnSpPr>
            <a:stCxn id="44" idx="1"/>
          </p:cNvCxnSpPr>
          <p:nvPr/>
        </p:nvCxnSpPr>
        <p:spPr>
          <a:xfrm flipH="1">
            <a:off x="4609259" y="4345214"/>
            <a:ext cx="1509856" cy="44450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223531" y="5588000"/>
            <a:ext cx="148732" cy="379232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46" idx="1"/>
          </p:cNvCxnSpPr>
          <p:nvPr/>
        </p:nvCxnSpPr>
        <p:spPr>
          <a:xfrm flipH="1">
            <a:off x="5397500" y="4971600"/>
            <a:ext cx="1266189" cy="184666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834571" y="4739002"/>
            <a:ext cx="14247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Regret: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06191" y="5350515"/>
            <a:ext cx="19940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Optimal Regret </a:t>
            </a:r>
          </a:p>
          <a:p>
            <a:r>
              <a:rPr lang="en-US" sz="2000" b="1" dirty="0" smtClean="0">
                <a:latin typeface="Trebuchet MS"/>
                <a:cs typeface="Trebuchet MS"/>
              </a:rPr>
              <a:t>Guarantee!</a:t>
            </a:r>
            <a:endParaRPr lang="en-US" sz="2000" b="1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58054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21" grpId="0" animBg="1"/>
      <p:bldP spid="17" grpId="0" animBg="1"/>
      <p:bldP spid="12" grpId="0" animBg="1"/>
      <p:bldP spid="22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7" grpId="0" animBg="1"/>
      <p:bldP spid="42" grpId="0"/>
      <p:bldP spid="44" grpId="0"/>
      <p:bldP spid="45" grpId="0"/>
      <p:bldP spid="46" grpId="0"/>
      <p:bldP spid="69" grpId="0"/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727" y="1600200"/>
            <a:ext cx="8499643" cy="471879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Each iteration: </a:t>
            </a:r>
            <a:r>
              <a:rPr lang="en-US" b="1" dirty="0" smtClean="0">
                <a:latin typeface="Trebuchet MS"/>
                <a:cs typeface="Trebuchet MS"/>
              </a:rPr>
              <a:t>Duel random pair</a:t>
            </a:r>
          </a:p>
          <a:p>
            <a:pPr lvl="1"/>
            <a:r>
              <a:rPr lang="en-US" sz="2400" dirty="0" smtClean="0">
                <a:latin typeface="Trebuchet MS"/>
                <a:cs typeface="Trebuchet MS"/>
              </a:rPr>
              <a:t>Eliminate retrieval function w/ worst record</a:t>
            </a:r>
          </a:p>
          <a:p>
            <a:endParaRPr lang="en-US" sz="2000" dirty="0" smtClean="0">
              <a:latin typeface="Trebuchet MS"/>
              <a:cs typeface="Trebuchet MS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792107" y="6318995"/>
            <a:ext cx="28946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 &amp; </a:t>
            </a:r>
            <a:r>
              <a:rPr lang="en-US" dirty="0" err="1" smtClean="0">
                <a:latin typeface="Calibri"/>
                <a:cs typeface="Calibri"/>
              </a:rPr>
              <a:t>Joachims</a:t>
            </a:r>
            <a:r>
              <a:rPr lang="en-US" dirty="0" smtClean="0">
                <a:latin typeface="Calibri"/>
                <a:cs typeface="Calibri"/>
              </a:rPr>
              <a:t>, ICML 2011]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307084" y="3342260"/>
            <a:ext cx="273411" cy="3342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307084" y="5140632"/>
            <a:ext cx="273411" cy="3342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258030" y="3342260"/>
            <a:ext cx="273411" cy="3342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258030" y="5140632"/>
            <a:ext cx="273411" cy="3342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stCxn id="20" idx="5"/>
            <a:endCxn id="23" idx="1"/>
          </p:cNvCxnSpPr>
          <p:nvPr/>
        </p:nvCxnSpPr>
        <p:spPr>
          <a:xfrm>
            <a:off x="3540455" y="3627586"/>
            <a:ext cx="1757615" cy="1562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2" idx="3"/>
            <a:endCxn id="21" idx="7"/>
          </p:cNvCxnSpPr>
          <p:nvPr/>
        </p:nvCxnSpPr>
        <p:spPr>
          <a:xfrm flipH="1">
            <a:off x="3540455" y="3627586"/>
            <a:ext cx="1757615" cy="1562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0" idx="6"/>
            <a:endCxn id="22" idx="2"/>
          </p:cNvCxnSpPr>
          <p:nvPr/>
        </p:nvCxnSpPr>
        <p:spPr>
          <a:xfrm>
            <a:off x="3580495" y="3509400"/>
            <a:ext cx="167753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2" idx="4"/>
            <a:endCxn id="23" idx="0"/>
          </p:cNvCxnSpPr>
          <p:nvPr/>
        </p:nvCxnSpPr>
        <p:spPr>
          <a:xfrm>
            <a:off x="5394736" y="3676540"/>
            <a:ext cx="0" cy="146409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0" idx="4"/>
            <a:endCxn id="21" idx="0"/>
          </p:cNvCxnSpPr>
          <p:nvPr/>
        </p:nvCxnSpPr>
        <p:spPr>
          <a:xfrm>
            <a:off x="3443790" y="3676540"/>
            <a:ext cx="0" cy="146409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1" idx="6"/>
            <a:endCxn id="23" idx="2"/>
          </p:cNvCxnSpPr>
          <p:nvPr/>
        </p:nvCxnSpPr>
        <p:spPr>
          <a:xfrm>
            <a:off x="3580495" y="5307772"/>
            <a:ext cx="167753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endCxn id="20" idx="5"/>
          </p:cNvCxnSpPr>
          <p:nvPr/>
        </p:nvCxnSpPr>
        <p:spPr>
          <a:xfrm flipH="1" flipV="1">
            <a:off x="3540455" y="3627586"/>
            <a:ext cx="553718" cy="4752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endCxn id="22" idx="3"/>
          </p:cNvCxnSpPr>
          <p:nvPr/>
        </p:nvCxnSpPr>
        <p:spPr>
          <a:xfrm flipV="1">
            <a:off x="4762609" y="3627586"/>
            <a:ext cx="535461" cy="4752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endCxn id="21" idx="7"/>
          </p:cNvCxnSpPr>
          <p:nvPr/>
        </p:nvCxnSpPr>
        <p:spPr>
          <a:xfrm flipH="1">
            <a:off x="3540455" y="4707483"/>
            <a:ext cx="553718" cy="4821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endCxn id="23" idx="1"/>
          </p:cNvCxnSpPr>
          <p:nvPr/>
        </p:nvCxnSpPr>
        <p:spPr>
          <a:xfrm>
            <a:off x="4762609" y="4707483"/>
            <a:ext cx="535461" cy="4821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2" name="Picture 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332" y="4102883"/>
            <a:ext cx="924614" cy="6046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167694"/>
            <a:ext cx="8229600" cy="138303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rebuchet MS"/>
                <a:cs typeface="Trebuchet MS"/>
              </a:rPr>
              <a:t>Swiss</a:t>
            </a:r>
            <a:endParaRPr lang="en-US" b="1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199" y="3285863"/>
            <a:ext cx="447074" cy="44707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199" y="5084235"/>
            <a:ext cx="447074" cy="44707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253" y="5084235"/>
            <a:ext cx="447074" cy="447074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2253735" y="3299403"/>
            <a:ext cx="7910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Best!</a:t>
            </a:r>
            <a:endParaRPr lang="en-US" sz="2000" b="1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856207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727" y="1600200"/>
            <a:ext cx="8499643" cy="471879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rebuchet MS"/>
                <a:cs typeface="Trebuchet MS"/>
              </a:rPr>
              <a:t>Champion has high variance</a:t>
            </a:r>
          </a:p>
          <a:p>
            <a:pPr lvl="1"/>
            <a:r>
              <a:rPr lang="en-US" sz="2400" dirty="0" smtClean="0">
                <a:latin typeface="Trebuchet MS"/>
                <a:cs typeface="Trebuchet MS"/>
              </a:rPr>
              <a:t>Depends on initial champion</a:t>
            </a:r>
          </a:p>
          <a:p>
            <a:pPr lvl="1"/>
            <a:endParaRPr lang="en-US" sz="2000" dirty="0">
              <a:latin typeface="Trebuchet MS"/>
              <a:cs typeface="Trebuchet MS"/>
            </a:endParaRPr>
          </a:p>
          <a:p>
            <a:r>
              <a:rPr lang="en-US" sz="2800" dirty="0" smtClean="0">
                <a:latin typeface="Trebuchet MS"/>
                <a:cs typeface="Trebuchet MS"/>
              </a:rPr>
              <a:t>Swiss offers low-variance alternative</a:t>
            </a:r>
          </a:p>
          <a:p>
            <a:pPr lvl="1"/>
            <a:r>
              <a:rPr lang="en-US" sz="2400" dirty="0" smtClean="0">
                <a:latin typeface="Trebuchet MS"/>
                <a:cs typeface="Trebuchet MS"/>
              </a:rPr>
              <a:t>Eliminate worst retrieval functions first</a:t>
            </a:r>
          </a:p>
          <a:p>
            <a:pPr lvl="1"/>
            <a:endParaRPr lang="en-US" sz="2000" dirty="0" smtClean="0">
              <a:latin typeface="Trebuchet MS"/>
              <a:cs typeface="Trebuchet MS"/>
            </a:endParaRPr>
          </a:p>
        </p:txBody>
      </p:sp>
      <p:sp>
        <p:nvSpPr>
          <p:cNvPr id="4" name="Oval 3"/>
          <p:cNvSpPr/>
          <p:nvPr/>
        </p:nvSpPr>
        <p:spPr>
          <a:xfrm>
            <a:off x="7455240" y="169362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455240" y="2529568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261495" y="169362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261495" y="2529568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4" idx="5"/>
            <a:endCxn id="7" idx="1"/>
          </p:cNvCxnSpPr>
          <p:nvPr/>
        </p:nvCxnSpPr>
        <p:spPr>
          <a:xfrm>
            <a:off x="7572474" y="1838560"/>
            <a:ext cx="709135" cy="7158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3"/>
            <a:endCxn id="5" idx="7"/>
          </p:cNvCxnSpPr>
          <p:nvPr/>
        </p:nvCxnSpPr>
        <p:spPr>
          <a:xfrm flipH="1">
            <a:off x="7572474" y="1838560"/>
            <a:ext cx="709135" cy="7158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6"/>
            <a:endCxn id="6" idx="2"/>
          </p:cNvCxnSpPr>
          <p:nvPr/>
        </p:nvCxnSpPr>
        <p:spPr>
          <a:xfrm>
            <a:off x="7592588" y="1778525"/>
            <a:ext cx="66890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4"/>
            <a:endCxn id="7" idx="0"/>
          </p:cNvCxnSpPr>
          <p:nvPr/>
        </p:nvCxnSpPr>
        <p:spPr>
          <a:xfrm>
            <a:off x="8330169" y="1863427"/>
            <a:ext cx="0" cy="66614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4" idx="4"/>
            <a:endCxn id="5" idx="0"/>
          </p:cNvCxnSpPr>
          <p:nvPr/>
        </p:nvCxnSpPr>
        <p:spPr>
          <a:xfrm>
            <a:off x="7523914" y="1863427"/>
            <a:ext cx="0" cy="66614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6"/>
            <a:endCxn id="7" idx="2"/>
          </p:cNvCxnSpPr>
          <p:nvPr/>
        </p:nvCxnSpPr>
        <p:spPr>
          <a:xfrm>
            <a:off x="7592588" y="2614471"/>
            <a:ext cx="66890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792107" y="6318995"/>
            <a:ext cx="28946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 &amp; </a:t>
            </a:r>
            <a:r>
              <a:rPr lang="en-US" dirty="0" err="1" smtClean="0">
                <a:latin typeface="Calibri"/>
                <a:cs typeface="Calibri"/>
              </a:rPr>
              <a:t>Joachims</a:t>
            </a:r>
            <a:r>
              <a:rPr lang="en-US" dirty="0" smtClean="0">
                <a:latin typeface="Calibri"/>
                <a:cs typeface="Calibri"/>
              </a:rPr>
              <a:t>, ICML 2011]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167694"/>
            <a:ext cx="8229600" cy="138303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rebuchet MS"/>
                <a:cs typeface="Trebuchet MS"/>
              </a:rPr>
              <a:t>Swiss is Best</a:t>
            </a:r>
            <a:endParaRPr lang="en-US" b="1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8586" y="4345214"/>
            <a:ext cx="4767658" cy="1422499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3610146"/>
              </p:ext>
            </p:extLst>
          </p:nvPr>
        </p:nvGraphicFramePr>
        <p:xfrm>
          <a:off x="2447085" y="4533900"/>
          <a:ext cx="2779713" cy="1125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40" name="Equation" r:id="rId3" imgW="1066800" imgH="431800" progId="Equation.3">
                  <p:embed/>
                </p:oleObj>
              </mc:Choice>
              <mc:Fallback>
                <p:oleObj name="Equation" r:id="rId3" imgW="10668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47085" y="4533900"/>
                        <a:ext cx="2779713" cy="1125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834571" y="4739002"/>
            <a:ext cx="14247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Regret: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32600" y="4554336"/>
            <a:ext cx="29720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latin typeface="Trebuchet MS"/>
                <a:cs typeface="Trebuchet MS"/>
              </a:rPr>
              <a:t>Optimal Regret</a:t>
            </a:r>
          </a:p>
          <a:p>
            <a:r>
              <a:rPr lang="en-US" sz="2400" dirty="0" smtClean="0">
                <a:solidFill>
                  <a:srgbClr val="800000"/>
                </a:solidFill>
                <a:latin typeface="Trebuchet MS"/>
                <a:cs typeface="Trebuchet MS"/>
              </a:rPr>
              <a:t>w/ High Probability!</a:t>
            </a:r>
          </a:p>
        </p:txBody>
      </p:sp>
    </p:spTree>
    <p:extLst>
      <p:ext uri="{BB962C8B-B14F-4D97-AF65-F5344CB8AC3E}">
        <p14:creationId xmlns:p14="http://schemas.microsoft.com/office/powerpoint/2010/main" val="3755342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2203730"/>
              </p:ext>
            </p:extLst>
          </p:nvPr>
        </p:nvGraphicFramePr>
        <p:xfrm>
          <a:off x="1417055" y="227263"/>
          <a:ext cx="7348287" cy="4304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684729" y="1892255"/>
            <a:ext cx="1083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rebuchet MS"/>
                <a:cs typeface="Trebuchet MS"/>
              </a:rPr>
              <a:t>Regret</a:t>
            </a:r>
            <a:endParaRPr lang="en-US" sz="2400" dirty="0">
              <a:latin typeface="Trebuchet MS"/>
              <a:cs typeface="Trebuchet MS"/>
            </a:endParaRPr>
          </a:p>
        </p:txBody>
      </p:sp>
      <p:sp>
        <p:nvSpPr>
          <p:cNvPr id="7" name="Left Arrow 6"/>
          <p:cNvSpPr/>
          <p:nvPr/>
        </p:nvSpPr>
        <p:spPr>
          <a:xfrm rot="16200000">
            <a:off x="-1169329" y="1973964"/>
            <a:ext cx="3541816" cy="732593"/>
          </a:xfrm>
          <a:prstGeom prst="leftArrow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rebuchet MS"/>
                <a:cs typeface="Trebuchet MS"/>
              </a:rPr>
              <a:t>B E T T E R</a:t>
            </a:r>
            <a:endParaRPr lang="en-US" sz="2000" b="1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5969" y="4517811"/>
            <a:ext cx="3084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rebuchet MS"/>
                <a:cs typeface="Trebuchet MS"/>
              </a:rPr>
              <a:t># Retrieval Functions</a:t>
            </a:r>
            <a:endParaRPr lang="en-US" sz="2400" dirty="0">
              <a:latin typeface="Trebuchet MS"/>
              <a:cs typeface="Trebuchet MS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792107" y="6318995"/>
            <a:ext cx="28946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 &amp; </a:t>
            </a:r>
            <a:r>
              <a:rPr lang="en-US" dirty="0" err="1" smtClean="0">
                <a:latin typeface="Calibri"/>
                <a:cs typeface="Calibri"/>
              </a:rPr>
              <a:t>Joachims</a:t>
            </a:r>
            <a:r>
              <a:rPr lang="en-US" dirty="0" smtClean="0">
                <a:latin typeface="Calibri"/>
                <a:cs typeface="Calibri"/>
              </a:rPr>
              <a:t>, ICML 2011]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2131" y="5092468"/>
            <a:ext cx="625042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Tournament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US" sz="2400" dirty="0" smtClean="0">
                <a:latin typeface="Trebuchet MS"/>
                <a:cs typeface="Trebuchet MS"/>
              </a:rPr>
              <a:t>performs poorly (</a:t>
            </a:r>
            <a:r>
              <a:rPr lang="en-US" sz="2400" b="1" dirty="0" smtClean="0">
                <a:latin typeface="Trebuchet MS"/>
                <a:cs typeface="Trebuchet MS"/>
              </a:rPr>
              <a:t>&gt;10x worse</a:t>
            </a:r>
            <a:r>
              <a:rPr lang="en-US" sz="2400" dirty="0" smtClean="0">
                <a:latin typeface="Trebuchet MS"/>
                <a:cs typeface="Trebuchet MS"/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(In some experiments &gt;10000x worse)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rebuchet MS"/>
                <a:cs typeface="Trebuchet MS"/>
              </a:rPr>
              <a:t>Swiss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US" sz="2400" dirty="0" smtClean="0">
                <a:latin typeface="Trebuchet MS"/>
                <a:cs typeface="Trebuchet MS"/>
              </a:rPr>
              <a:t>has lower variance than 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Trebuchet MS"/>
                <a:cs typeface="Trebuchet MS"/>
              </a:rPr>
              <a:t>Champion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8021074" y="4044251"/>
            <a:ext cx="0" cy="1048217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45441" y="5100249"/>
            <a:ext cx="751265" cy="369332"/>
          </a:xfrm>
          <a:prstGeom prst="rect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Trebuchet MS"/>
                <a:cs typeface="Trebuchet MS"/>
              </a:rPr>
              <a:t>Swiss</a:t>
            </a:r>
            <a:endParaRPr lang="en-US" b="1" dirty="0">
              <a:solidFill>
                <a:schemeClr val="accent4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858037" y="2732507"/>
            <a:ext cx="0" cy="1002631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471354" y="2363175"/>
            <a:ext cx="1254295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Trebuchet MS"/>
                <a:cs typeface="Trebuchet MS"/>
              </a:rPr>
              <a:t>Champion</a:t>
            </a:r>
            <a:endParaRPr lang="en-US" b="1" dirty="0">
              <a:solidFill>
                <a:schemeClr val="accent3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363490" y="1355559"/>
            <a:ext cx="422405" cy="127802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89082" y="986227"/>
            <a:ext cx="1479830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Tournament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11590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533400" y="4634805"/>
            <a:ext cx="8153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800" b="0" dirty="0">
                <a:latin typeface="Trebuchet MS"/>
                <a:cs typeface="Trebuchet MS"/>
              </a:rPr>
              <a:t>Choose top 3 documents</a:t>
            </a:r>
          </a:p>
          <a:p>
            <a:pPr lvl="1">
              <a:buFontTx/>
              <a:buChar char="•"/>
            </a:pPr>
            <a:r>
              <a:rPr lang="en-US" sz="2800" b="0" dirty="0">
                <a:latin typeface="Trebuchet MS"/>
                <a:cs typeface="Trebuchet MS"/>
              </a:rPr>
              <a:t>Individual Relevance:	</a:t>
            </a:r>
            <a:r>
              <a:rPr lang="en-US" sz="2800" b="0" dirty="0" smtClean="0">
                <a:latin typeface="Trebuchet MS"/>
                <a:cs typeface="Trebuchet MS"/>
              </a:rPr>
              <a:t>			D3  </a:t>
            </a:r>
            <a:r>
              <a:rPr lang="en-US" sz="2800" b="0" dirty="0">
                <a:latin typeface="Trebuchet MS"/>
                <a:cs typeface="Trebuchet MS"/>
              </a:rPr>
              <a:t>D4  D1</a:t>
            </a:r>
          </a:p>
          <a:p>
            <a:pPr lvl="1">
              <a:buFontTx/>
              <a:buChar char="•"/>
            </a:pPr>
            <a:r>
              <a:rPr lang="en-US" sz="2800" b="0" dirty="0" smtClean="0">
                <a:latin typeface="Trebuchet MS"/>
                <a:cs typeface="Trebuchet MS"/>
              </a:rPr>
              <a:t>Greedy Coverage Solution</a:t>
            </a:r>
            <a:r>
              <a:rPr lang="en-US" sz="2800" b="0" dirty="0">
                <a:latin typeface="Trebuchet MS"/>
                <a:cs typeface="Trebuchet MS"/>
              </a:rPr>
              <a:t>:		</a:t>
            </a:r>
            <a:r>
              <a:rPr lang="en-US" sz="2800" b="0" dirty="0" smtClean="0">
                <a:latin typeface="Trebuchet MS"/>
                <a:cs typeface="Trebuchet MS"/>
              </a:rPr>
              <a:t>D3  </a:t>
            </a:r>
            <a:r>
              <a:rPr lang="en-US" sz="2800" b="0" dirty="0">
                <a:latin typeface="Trebuchet MS"/>
                <a:cs typeface="Trebuchet MS"/>
              </a:rPr>
              <a:t>D1  D5</a:t>
            </a:r>
          </a:p>
        </p:txBody>
      </p:sp>
      <p:pic>
        <p:nvPicPr>
          <p:cNvPr id="30723" name="Picture 12" descr="C:\Users\yyue\Desktop\talks\graphics\topic_cover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418405"/>
            <a:ext cx="66675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0477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960" y="1745414"/>
            <a:ext cx="1572235" cy="167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ft-Right Arrow 6"/>
          <p:cNvSpPr/>
          <p:nvPr/>
        </p:nvSpPr>
        <p:spPr>
          <a:xfrm>
            <a:off x="2289969" y="2432936"/>
            <a:ext cx="1279001" cy="39995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-Right Arrow 7"/>
          <p:cNvSpPr/>
          <p:nvPr/>
        </p:nvSpPr>
        <p:spPr>
          <a:xfrm>
            <a:off x="5638085" y="2432936"/>
            <a:ext cx="1279001" cy="39995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96820" y="1390616"/>
            <a:ext cx="7572375" cy="2161655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03842" y="552927"/>
            <a:ext cx="3399315" cy="461665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rebuchet MS"/>
                <a:cs typeface="Trebuchet MS"/>
              </a:rPr>
              <a:t>Close Loop Interaction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cxnSp>
        <p:nvCxnSpPr>
          <p:cNvPr id="29" name="Straight Connector 28"/>
          <p:cNvCxnSpPr>
            <a:stCxn id="10" idx="2"/>
          </p:cNvCxnSpPr>
          <p:nvPr/>
        </p:nvCxnSpPr>
        <p:spPr>
          <a:xfrm>
            <a:off x="6603500" y="1014592"/>
            <a:ext cx="500" cy="376024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825604" y="1440101"/>
            <a:ext cx="2477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rebuchet MS"/>
                <a:cs typeface="Trebuchet MS"/>
              </a:rPr>
              <a:t>Multiple Rounds</a:t>
            </a:r>
          </a:p>
        </p:txBody>
      </p:sp>
      <p:pic>
        <p:nvPicPr>
          <p:cNvPr id="38" name="Picture 1" descr="Y:\doc\wsdm11-interrank\dynamic_ranking\wsdm11-interrank\figs\svm_static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272" y="1911811"/>
            <a:ext cx="1139171" cy="137704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40" name="Rectangle 39"/>
          <p:cNvSpPr/>
          <p:nvPr/>
        </p:nvSpPr>
        <p:spPr>
          <a:xfrm>
            <a:off x="3736007" y="1765217"/>
            <a:ext cx="1609188" cy="1637057"/>
          </a:xfrm>
          <a:prstGeom prst="rect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Brace 40"/>
          <p:cNvSpPr/>
          <p:nvPr/>
        </p:nvSpPr>
        <p:spPr>
          <a:xfrm rot="5400000">
            <a:off x="4231159" y="2600172"/>
            <a:ext cx="618882" cy="1585000"/>
          </a:xfrm>
          <a:prstGeom prst="rightBrace">
            <a:avLst>
              <a:gd name="adj1" fmla="val 0"/>
              <a:gd name="adj2" fmla="val 50000"/>
            </a:avLst>
          </a:prstGeom>
          <a:ln w="25400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936838" y="3700776"/>
            <a:ext cx="4242972" cy="477850"/>
          </a:xfrm>
          <a:prstGeom prst="rect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cs typeface="Trebuchet MS"/>
              </a:rPr>
              <a:t>Interpret Human Interaction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43" name="Explosion 1 42"/>
          <p:cNvSpPr/>
          <p:nvPr/>
        </p:nvSpPr>
        <p:spPr>
          <a:xfrm rot="20400000">
            <a:off x="3848796" y="2237350"/>
            <a:ext cx="881119" cy="610943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dirty="0">
                <a:solidFill>
                  <a:schemeClr val="tx1"/>
                </a:solidFill>
              </a:rPr>
              <a:t>Click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392139" y="4410363"/>
            <a:ext cx="8569158" cy="2166303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953735"/>
                </a:solidFill>
                <a:latin typeface="Trebuchet MS"/>
                <a:cs typeface="Trebuchet MS"/>
              </a:rPr>
              <a:t>First framework for modeling interactive preference elicitation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Trebuchet MS"/>
                <a:cs typeface="Trebuchet MS"/>
              </a:rPr>
              <a:t>Dueling Bandits Problem</a:t>
            </a:r>
          </a:p>
          <a:p>
            <a:pPr lvl="1"/>
            <a:endParaRPr lang="en-US" sz="1000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r>
              <a:rPr lang="en-US" sz="2800" b="1" dirty="0" smtClean="0">
                <a:latin typeface="Trebuchet MS"/>
                <a:cs typeface="Trebuchet MS"/>
              </a:rPr>
              <a:t>Provably optimal algorithms</a:t>
            </a:r>
            <a:endParaRPr lang="en-US" dirty="0">
              <a:latin typeface="Trebuchet MS"/>
              <a:cs typeface="Trebuchet MS"/>
            </a:endParaRPr>
          </a:p>
        </p:txBody>
      </p:sp>
      <p:pic>
        <p:nvPicPr>
          <p:cNvPr id="20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62" y="2062891"/>
            <a:ext cx="980348" cy="98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1439229" y="4619528"/>
            <a:ext cx="6929966" cy="1478040"/>
          </a:xfrm>
        </p:spPr>
        <p:txBody>
          <a:bodyPr>
            <a:noAutofit/>
          </a:bodyPr>
          <a:lstStyle/>
          <a:p>
            <a:pPr algn="r"/>
            <a:r>
              <a:rPr lang="en-US" b="1" dirty="0" smtClean="0">
                <a:latin typeface="Trebuchet MS"/>
                <a:cs typeface="Trebuchet MS"/>
              </a:rPr>
              <a:t>Online Experiment Design in Search</a:t>
            </a:r>
            <a:endParaRPr lang="en-US" b="1" dirty="0">
              <a:latin typeface="Trebuchet MS"/>
              <a:cs typeface="Trebuchet MS"/>
            </a:endParaRP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59" y="4452394"/>
            <a:ext cx="827980" cy="54141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3381" y="5141668"/>
            <a:ext cx="412386" cy="54561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4686" y="5157062"/>
            <a:ext cx="351471" cy="545618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7970060" y="5824916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970060" y="6406861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553102" y="5824916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553102" y="6406861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>
            <a:stCxn id="24" idx="5"/>
            <a:endCxn id="27" idx="1"/>
          </p:cNvCxnSpPr>
          <p:nvPr/>
        </p:nvCxnSpPr>
        <p:spPr>
          <a:xfrm>
            <a:off x="8087294" y="5969854"/>
            <a:ext cx="485922" cy="46187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6" idx="3"/>
            <a:endCxn id="25" idx="7"/>
          </p:cNvCxnSpPr>
          <p:nvPr/>
        </p:nvCxnSpPr>
        <p:spPr>
          <a:xfrm flipH="1">
            <a:off x="8087294" y="5969854"/>
            <a:ext cx="485922" cy="46187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4" idx="6"/>
            <a:endCxn id="26" idx="2"/>
          </p:cNvCxnSpPr>
          <p:nvPr/>
        </p:nvCxnSpPr>
        <p:spPr>
          <a:xfrm>
            <a:off x="8107408" y="5909819"/>
            <a:ext cx="44569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6" idx="4"/>
            <a:endCxn id="27" idx="0"/>
          </p:cNvCxnSpPr>
          <p:nvPr/>
        </p:nvCxnSpPr>
        <p:spPr>
          <a:xfrm>
            <a:off x="8621776" y="5994721"/>
            <a:ext cx="0" cy="4121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4" idx="4"/>
            <a:endCxn id="25" idx="0"/>
          </p:cNvCxnSpPr>
          <p:nvPr/>
        </p:nvCxnSpPr>
        <p:spPr>
          <a:xfrm>
            <a:off x="8038734" y="5994721"/>
            <a:ext cx="0" cy="4121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5" idx="6"/>
            <a:endCxn id="27" idx="2"/>
          </p:cNvCxnSpPr>
          <p:nvPr/>
        </p:nvCxnSpPr>
        <p:spPr>
          <a:xfrm>
            <a:off x="8107408" y="6491764"/>
            <a:ext cx="44569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839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30" grpId="0"/>
      <p:bldP spid="40" grpId="0" animBg="1"/>
      <p:bldP spid="41" grpId="0" animBg="1"/>
      <p:bldP spid="42" grpId="0" animBg="1"/>
      <p:bldP spid="43" grpId="0" animBg="1"/>
      <p:bldP spid="39" grpId="0"/>
      <p:bldP spid="24" grpId="0" animBg="1"/>
      <p:bldP spid="25" grpId="0" animBg="1"/>
      <p:bldP spid="26" grpId="0" animBg="1"/>
      <p:bldP spid="2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Y:\doc\wsdm11-interrank\dynamic_ranking\wsdm11-interrank\figs\svm_static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272" y="2669802"/>
            <a:ext cx="1139171" cy="137704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5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62" y="3006631"/>
            <a:ext cx="980348" cy="98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960" y="2689154"/>
            <a:ext cx="1572235" cy="167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ft-Right Arrow 6"/>
          <p:cNvSpPr/>
          <p:nvPr/>
        </p:nvSpPr>
        <p:spPr>
          <a:xfrm>
            <a:off x="2289969" y="3376676"/>
            <a:ext cx="1279001" cy="39995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-Right Arrow 7"/>
          <p:cNvSpPr/>
          <p:nvPr/>
        </p:nvSpPr>
        <p:spPr>
          <a:xfrm>
            <a:off x="5638085" y="3376676"/>
            <a:ext cx="1279001" cy="39995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96820" y="2207357"/>
            <a:ext cx="7572375" cy="2161655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903842" y="1369668"/>
            <a:ext cx="3399315" cy="461665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rebuchet MS"/>
                <a:cs typeface="Trebuchet MS"/>
              </a:rPr>
              <a:t>Close Loop Interaction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9382" y="267019"/>
            <a:ext cx="8500533" cy="7356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Callout 16"/>
          <p:cNvSpPr/>
          <p:nvPr/>
        </p:nvSpPr>
        <p:spPr>
          <a:xfrm>
            <a:off x="814867" y="1221240"/>
            <a:ext cx="2860664" cy="1524003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Model</a:t>
            </a:r>
          </a:p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  <a:cs typeface="Trebuchet MS"/>
              </a:rPr>
              <a:t>Information Need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05413" y="2473152"/>
            <a:ext cx="1693673" cy="1761486"/>
          </a:xfrm>
          <a:prstGeom prst="rect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7108" y="248368"/>
            <a:ext cx="79023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800000"/>
                </a:solidFill>
                <a:latin typeface="Trebuchet MS"/>
                <a:cs typeface="Trebuchet MS"/>
              </a:rPr>
              <a:t>Goal: </a:t>
            </a:r>
            <a:r>
              <a:rPr lang="en-US" sz="4000" b="1" dirty="0" smtClean="0">
                <a:latin typeface="Trebuchet MS"/>
                <a:cs typeface="Trebuchet MS"/>
              </a:rPr>
              <a:t>Maximize total user utility </a:t>
            </a:r>
            <a:endParaRPr lang="en-US" sz="4000" b="1" dirty="0" smtClean="0">
              <a:solidFill>
                <a:schemeClr val="tx2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22" name="Right Brace 21"/>
          <p:cNvSpPr/>
          <p:nvPr/>
        </p:nvSpPr>
        <p:spPr>
          <a:xfrm rot="5400000">
            <a:off x="4245718" y="3393203"/>
            <a:ext cx="613062" cy="1693673"/>
          </a:xfrm>
          <a:prstGeom prst="rightBrace">
            <a:avLst>
              <a:gd name="adj1" fmla="val 0"/>
              <a:gd name="adj2" fmla="val 50000"/>
            </a:avLst>
          </a:prstGeom>
          <a:ln w="25400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xplosion 1 25"/>
          <p:cNvSpPr/>
          <p:nvPr/>
        </p:nvSpPr>
        <p:spPr>
          <a:xfrm rot="20400000">
            <a:off x="3878678" y="3033428"/>
            <a:ext cx="881119" cy="610943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dirty="0">
                <a:solidFill>
                  <a:schemeClr val="tx1"/>
                </a:solidFill>
              </a:rPr>
              <a:t>Click</a:t>
            </a:r>
          </a:p>
        </p:txBody>
      </p:sp>
      <p:cxnSp>
        <p:nvCxnSpPr>
          <p:cNvPr id="29" name="Straight Connector 28"/>
          <p:cNvCxnSpPr>
            <a:stCxn id="10" idx="2"/>
          </p:cNvCxnSpPr>
          <p:nvPr/>
        </p:nvCxnSpPr>
        <p:spPr>
          <a:xfrm>
            <a:off x="6603500" y="1831333"/>
            <a:ext cx="500" cy="376024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825604" y="2256842"/>
            <a:ext cx="2477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rebuchet MS"/>
                <a:cs typeface="Trebuchet MS"/>
              </a:rPr>
              <a:t>Multiple Rounds</a:t>
            </a:r>
          </a:p>
        </p:txBody>
      </p:sp>
      <p:pic>
        <p:nvPicPr>
          <p:cNvPr id="23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960" y="1745414"/>
            <a:ext cx="1572235" cy="167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Left-Right Arrow 24"/>
          <p:cNvSpPr/>
          <p:nvPr/>
        </p:nvSpPr>
        <p:spPr>
          <a:xfrm>
            <a:off x="2289969" y="2432936"/>
            <a:ext cx="1279001" cy="39995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-Right Arrow 26"/>
          <p:cNvSpPr/>
          <p:nvPr/>
        </p:nvSpPr>
        <p:spPr>
          <a:xfrm>
            <a:off x="5638085" y="2432936"/>
            <a:ext cx="1279001" cy="39995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96820" y="1390616"/>
            <a:ext cx="7572375" cy="2161655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903842" y="552927"/>
            <a:ext cx="3399315" cy="461665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rebuchet MS"/>
                <a:cs typeface="Trebuchet MS"/>
              </a:rPr>
              <a:t>Close Loop Interaction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cxnSp>
        <p:nvCxnSpPr>
          <p:cNvPr id="32" name="Straight Connector 31"/>
          <p:cNvCxnSpPr>
            <a:stCxn id="31" idx="2"/>
          </p:cNvCxnSpPr>
          <p:nvPr/>
        </p:nvCxnSpPr>
        <p:spPr>
          <a:xfrm>
            <a:off x="6603500" y="1014592"/>
            <a:ext cx="500" cy="376024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5825604" y="1440101"/>
            <a:ext cx="2477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rebuchet MS"/>
                <a:cs typeface="Trebuchet MS"/>
              </a:rPr>
              <a:t>Multiple Rounds</a:t>
            </a:r>
          </a:p>
        </p:txBody>
      </p:sp>
      <p:pic>
        <p:nvPicPr>
          <p:cNvPr id="34" name="Picture 1" descr="Y:\doc\wsdm11-interrank\dynamic_ranking\wsdm11-interrank\figs\svm_static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272" y="1911811"/>
            <a:ext cx="1139171" cy="137704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35" name="Rectangle 34"/>
          <p:cNvSpPr/>
          <p:nvPr/>
        </p:nvSpPr>
        <p:spPr>
          <a:xfrm>
            <a:off x="3736007" y="1765217"/>
            <a:ext cx="1609188" cy="1637057"/>
          </a:xfrm>
          <a:prstGeom prst="rect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Brace 35"/>
          <p:cNvSpPr/>
          <p:nvPr/>
        </p:nvSpPr>
        <p:spPr>
          <a:xfrm rot="5400000">
            <a:off x="4231159" y="2600172"/>
            <a:ext cx="618882" cy="1585000"/>
          </a:xfrm>
          <a:prstGeom prst="rightBrace">
            <a:avLst>
              <a:gd name="adj1" fmla="val 0"/>
              <a:gd name="adj2" fmla="val 50000"/>
            </a:avLst>
          </a:prstGeom>
          <a:ln w="25400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Explosion 1 37"/>
          <p:cNvSpPr/>
          <p:nvPr/>
        </p:nvSpPr>
        <p:spPr>
          <a:xfrm rot="20400000">
            <a:off x="3848796" y="2237350"/>
            <a:ext cx="881119" cy="610943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dirty="0">
                <a:solidFill>
                  <a:schemeClr val="tx1"/>
                </a:solidFill>
              </a:rPr>
              <a:t>Click</a:t>
            </a:r>
          </a:p>
        </p:txBody>
      </p:sp>
      <p:sp>
        <p:nvSpPr>
          <p:cNvPr id="39" name="Content Placeholder 2"/>
          <p:cNvSpPr>
            <a:spLocks noGrp="1"/>
          </p:cNvSpPr>
          <p:nvPr>
            <p:ph idx="1"/>
          </p:nvPr>
        </p:nvSpPr>
        <p:spPr>
          <a:xfrm>
            <a:off x="392139" y="4410363"/>
            <a:ext cx="8569158" cy="2166303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953735"/>
                </a:solidFill>
                <a:latin typeface="Trebuchet MS"/>
                <a:cs typeface="Trebuchet MS"/>
              </a:rPr>
              <a:t>First framework for modeling interactive preference elicitation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Trebuchet MS"/>
                <a:cs typeface="Trebuchet MS"/>
              </a:rPr>
              <a:t>Dueling Bandits Problem</a:t>
            </a:r>
          </a:p>
          <a:p>
            <a:pPr lvl="1"/>
            <a:endParaRPr lang="en-US" sz="1000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r>
              <a:rPr lang="en-US" sz="2800" b="1" dirty="0" smtClean="0">
                <a:latin typeface="Trebuchet MS"/>
                <a:cs typeface="Trebuchet MS"/>
              </a:rPr>
              <a:t>Provably optimal algorithms</a:t>
            </a:r>
            <a:endParaRPr lang="en-US" dirty="0">
              <a:latin typeface="Trebuchet MS"/>
              <a:cs typeface="Trebuchet MS"/>
            </a:endParaRPr>
          </a:p>
        </p:txBody>
      </p:sp>
      <p:pic>
        <p:nvPicPr>
          <p:cNvPr id="40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62" y="2062891"/>
            <a:ext cx="980348" cy="98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59" y="4452394"/>
            <a:ext cx="827980" cy="54141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3381" y="5141668"/>
            <a:ext cx="412386" cy="54561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4686" y="5157062"/>
            <a:ext cx="351471" cy="545618"/>
          </a:xfrm>
          <a:prstGeom prst="rect">
            <a:avLst/>
          </a:prstGeom>
        </p:spPr>
      </p:pic>
      <p:sp>
        <p:nvSpPr>
          <p:cNvPr id="45" name="Oval 44"/>
          <p:cNvSpPr/>
          <p:nvPr/>
        </p:nvSpPr>
        <p:spPr>
          <a:xfrm>
            <a:off x="7970060" y="5824916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970060" y="6406861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8553102" y="5824916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8553102" y="6406861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>
            <a:stCxn id="45" idx="5"/>
            <a:endCxn id="48" idx="1"/>
          </p:cNvCxnSpPr>
          <p:nvPr/>
        </p:nvCxnSpPr>
        <p:spPr>
          <a:xfrm>
            <a:off x="8087294" y="5969854"/>
            <a:ext cx="485922" cy="46187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7" idx="3"/>
            <a:endCxn id="46" idx="7"/>
          </p:cNvCxnSpPr>
          <p:nvPr/>
        </p:nvCxnSpPr>
        <p:spPr>
          <a:xfrm flipH="1">
            <a:off x="8087294" y="5969854"/>
            <a:ext cx="485922" cy="46187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45" idx="6"/>
            <a:endCxn id="47" idx="2"/>
          </p:cNvCxnSpPr>
          <p:nvPr/>
        </p:nvCxnSpPr>
        <p:spPr>
          <a:xfrm>
            <a:off x="8107408" y="5909819"/>
            <a:ext cx="44569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7" idx="4"/>
            <a:endCxn id="48" idx="0"/>
          </p:cNvCxnSpPr>
          <p:nvPr/>
        </p:nvCxnSpPr>
        <p:spPr>
          <a:xfrm>
            <a:off x="8621776" y="5994721"/>
            <a:ext cx="0" cy="4121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5" idx="4"/>
            <a:endCxn id="46" idx="0"/>
          </p:cNvCxnSpPr>
          <p:nvPr/>
        </p:nvCxnSpPr>
        <p:spPr>
          <a:xfrm>
            <a:off x="8038734" y="5994721"/>
            <a:ext cx="0" cy="4121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6" idx="6"/>
            <a:endCxn id="48" idx="2"/>
          </p:cNvCxnSpPr>
          <p:nvPr/>
        </p:nvCxnSpPr>
        <p:spPr>
          <a:xfrm>
            <a:off x="8107408" y="6491764"/>
            <a:ext cx="44569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53582" y="5274234"/>
            <a:ext cx="7455285" cy="1230779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053947" y="5259885"/>
            <a:ext cx="300650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Trebuchet MS"/>
                <a:cs typeface="Trebuchet MS"/>
              </a:rPr>
              <a:t>Practical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Trebuchet MS"/>
                <a:cs typeface="Trebuchet MS"/>
              </a:rPr>
              <a:t>-- Big Data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Trebuchet MS"/>
                <a:cs typeface="Trebuchet MS"/>
              </a:rPr>
              <a:t>-- Works in practice</a:t>
            </a:r>
            <a:endParaRPr lang="en-US" sz="2400" b="1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98896" y="527121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Trebuchet MS"/>
                <a:cs typeface="Trebuchet MS"/>
              </a:rPr>
              <a:t>Principled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Trebuchet MS"/>
                <a:cs typeface="Trebuchet MS"/>
              </a:rPr>
              <a:t>-- Theoretically justified</a:t>
            </a:r>
          </a:p>
        </p:txBody>
      </p:sp>
      <p:pic>
        <p:nvPicPr>
          <p:cNvPr id="55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972" y="3970531"/>
            <a:ext cx="363333" cy="36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73" y="3970558"/>
            <a:ext cx="363333" cy="36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692" y="3970558"/>
            <a:ext cx="363333" cy="36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4420" y="4572706"/>
            <a:ext cx="2787392" cy="46166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Wisdom of crowds</a:t>
            </a:r>
            <a:endParaRPr lang="en-US" sz="2400" b="1" dirty="0">
              <a:solidFill>
                <a:schemeClr val="accent6"/>
              </a:solidFill>
              <a:latin typeface="Trebuchet MS"/>
              <a:cs typeface="Trebuchet M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936838" y="3700776"/>
            <a:ext cx="4242972" cy="477850"/>
          </a:xfrm>
          <a:prstGeom prst="rect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cs typeface="Trebuchet MS"/>
              </a:rPr>
              <a:t>Interpret Human Interaction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14808" y="4557329"/>
            <a:ext cx="4242972" cy="477850"/>
          </a:xfrm>
          <a:prstGeom prst="rect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cs typeface="Trebuchet MS"/>
              </a:rPr>
              <a:t>Interpret Human Interaction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09563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50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1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7" presetClass="emph" presetSubtype="0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55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6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1" grpId="0" animBg="1"/>
      <p:bldP spid="17" grpId="0" animBg="1"/>
      <p:bldP spid="21" grpId="0" animBg="1"/>
      <p:bldP spid="12" grpId="0"/>
      <p:bldP spid="22" grpId="0" animBg="1"/>
      <p:bldP spid="26" grpId="0" animBg="1"/>
      <p:bldP spid="30" grpId="0"/>
      <p:bldP spid="25" grpId="0" animBg="1"/>
      <p:bldP spid="27" grpId="0" animBg="1"/>
      <p:bldP spid="28" grpId="1" animBg="1"/>
      <p:bldP spid="31" grpId="1" animBg="1"/>
      <p:bldP spid="33" grpId="1"/>
      <p:bldP spid="35" grpId="1" animBg="1"/>
      <p:bldP spid="36" grpId="1" animBg="1"/>
      <p:bldP spid="38" grpId="1" animBg="1"/>
      <p:bldP spid="39" grpId="0" build="p"/>
      <p:bldP spid="45" grpId="1" animBg="1"/>
      <p:bldP spid="46" grpId="1" animBg="1"/>
      <p:bldP spid="47" grpId="1" animBg="1"/>
      <p:bldP spid="48" grpId="1" animBg="1"/>
      <p:bldP spid="18" grpId="0" animBg="1"/>
      <p:bldP spid="19" grpId="0"/>
      <p:bldP spid="20" grpId="0"/>
      <p:bldP spid="3" grpId="0" animBg="1"/>
      <p:bldP spid="37" grpId="1" animBg="1"/>
      <p:bldP spid="2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Richer Interactions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5" name="Picture 1" descr="Y:\doc\wsdm11-interrank\dynamic_ranking\wsdm11-interrank\figs\svm_static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1678" y="1559046"/>
            <a:ext cx="2874217" cy="3474380"/>
          </a:xfrm>
          <a:prstGeom prst="rect">
            <a:avLst/>
          </a:prstGeom>
          <a:noFill/>
        </p:spPr>
      </p:pic>
      <p:pic>
        <p:nvPicPr>
          <p:cNvPr id="7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592" y="2745251"/>
            <a:ext cx="997785" cy="9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616" y="2479293"/>
            <a:ext cx="1600200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xplosion 1 8"/>
          <p:cNvSpPr/>
          <p:nvPr/>
        </p:nvSpPr>
        <p:spPr>
          <a:xfrm rot="20400000">
            <a:off x="3313394" y="2546218"/>
            <a:ext cx="985473" cy="70946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500" dirty="0">
                <a:solidFill>
                  <a:schemeClr val="tx1"/>
                </a:solidFill>
              </a:rPr>
              <a:t>Click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2210" y="5454317"/>
            <a:ext cx="752456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rebuchet MS"/>
                <a:cs typeface="Trebuchet MS"/>
              </a:rPr>
              <a:t>We can only learn as much as interface permits</a:t>
            </a:r>
          </a:p>
          <a:p>
            <a:endParaRPr lang="en-US" sz="500" dirty="0" smtClean="0">
              <a:latin typeface="Trebuchet MS"/>
              <a:cs typeface="Trebuchet MS"/>
            </a:endParaRPr>
          </a:p>
          <a:p>
            <a:r>
              <a:rPr lang="en-US" sz="2400" dirty="0" smtClean="0">
                <a:latin typeface="Trebuchet MS"/>
                <a:cs typeface="Trebuchet MS"/>
              </a:rPr>
              <a:t>(We can only help user as much as interface permits)</a:t>
            </a:r>
            <a:endParaRPr lang="en-US" sz="24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748640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53232"/>
            <a:ext cx="7924800" cy="4800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	  </a:t>
            </a:r>
            <a:endParaRPr lang="en-US" dirty="0"/>
          </a:p>
        </p:txBody>
      </p:sp>
      <p:pic>
        <p:nvPicPr>
          <p:cNvPr id="216065" name="Picture 1" descr="Y:\doc\wsdm11-interrank\dynamic_ranking\wsdm11-interrank\figs\svm_static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1096" y="1711180"/>
            <a:ext cx="3637295" cy="4396796"/>
          </a:xfrm>
          <a:prstGeom prst="rect">
            <a:avLst/>
          </a:prstGeom>
          <a:noFill/>
        </p:spPr>
      </p:pic>
      <p:pic>
        <p:nvPicPr>
          <p:cNvPr id="216066" name="Picture 2" descr="Y:\doc\wsdm11-interrank\dynamic_ranking\wsdm11-interrank\figs\svm_divers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4829" y="1711158"/>
            <a:ext cx="3636663" cy="4396032"/>
          </a:xfrm>
          <a:prstGeom prst="rect">
            <a:avLst/>
          </a:prstGeom>
          <a:noFill/>
        </p:spPr>
      </p:pic>
      <p:grpSp>
        <p:nvGrpSpPr>
          <p:cNvPr id="30" name="Group 29"/>
          <p:cNvGrpSpPr/>
          <p:nvPr/>
        </p:nvGrpSpPr>
        <p:grpSpPr>
          <a:xfrm>
            <a:off x="1192360" y="6093698"/>
            <a:ext cx="354717" cy="446107"/>
            <a:chOff x="1192360" y="6093698"/>
            <a:chExt cx="354717" cy="446107"/>
          </a:xfrm>
        </p:grpSpPr>
        <p:sp>
          <p:nvSpPr>
            <p:cNvPr id="6" name="Oval 5"/>
            <p:cNvSpPr/>
            <p:nvPr/>
          </p:nvSpPr>
          <p:spPr>
            <a:xfrm>
              <a:off x="1192360" y="6194160"/>
              <a:ext cx="345645" cy="34564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/>
            <p:cNvSpPr/>
            <p:nvPr/>
          </p:nvSpPr>
          <p:spPr>
            <a:xfrm rot="8091464">
              <a:off x="1183549" y="6108227"/>
              <a:ext cx="378058" cy="348999"/>
            </a:xfrm>
            <a:prstGeom prst="arc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69170" y="6270970"/>
              <a:ext cx="76810" cy="76810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384385" y="6270970"/>
              <a:ext cx="76810" cy="76810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536535" y="6194160"/>
            <a:ext cx="378058" cy="571096"/>
            <a:chOff x="2819948" y="6194160"/>
            <a:chExt cx="378058" cy="571096"/>
          </a:xfrm>
        </p:grpSpPr>
        <p:sp>
          <p:nvSpPr>
            <p:cNvPr id="10" name="Oval 9"/>
            <p:cNvSpPr/>
            <p:nvPr/>
          </p:nvSpPr>
          <p:spPr>
            <a:xfrm>
              <a:off x="2828984" y="6194160"/>
              <a:ext cx="345645" cy="34564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 rot="18970228">
              <a:off x="2819948" y="6416257"/>
              <a:ext cx="378058" cy="348999"/>
            </a:xfrm>
            <a:prstGeom prst="arc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905794" y="6270970"/>
              <a:ext cx="76810" cy="76810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021009" y="6270970"/>
              <a:ext cx="76810" cy="76810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490780" y="6155755"/>
            <a:ext cx="345645" cy="345645"/>
            <a:chOff x="2037270" y="6232565"/>
            <a:chExt cx="345645" cy="345645"/>
          </a:xfrm>
        </p:grpSpPr>
        <p:sp>
          <p:nvSpPr>
            <p:cNvPr id="32" name="Oval 31"/>
            <p:cNvSpPr/>
            <p:nvPr/>
          </p:nvSpPr>
          <p:spPr>
            <a:xfrm>
              <a:off x="2037270" y="6232565"/>
              <a:ext cx="345645" cy="34564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114080" y="6309375"/>
              <a:ext cx="76810" cy="76810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229295" y="6309375"/>
              <a:ext cx="76810" cy="76810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114080" y="6501400"/>
              <a:ext cx="19202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7029920" y="6155755"/>
            <a:ext cx="345645" cy="345645"/>
            <a:chOff x="2037270" y="6232565"/>
            <a:chExt cx="345645" cy="345645"/>
          </a:xfrm>
        </p:grpSpPr>
        <p:sp>
          <p:nvSpPr>
            <p:cNvPr id="37" name="Oval 36"/>
            <p:cNvSpPr/>
            <p:nvPr/>
          </p:nvSpPr>
          <p:spPr>
            <a:xfrm>
              <a:off x="2037270" y="6232565"/>
              <a:ext cx="345645" cy="34564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114080" y="6309375"/>
              <a:ext cx="76810" cy="76810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2229295" y="6309375"/>
              <a:ext cx="76810" cy="76810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2114080" y="6501400"/>
              <a:ext cx="19202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6569060" y="6155755"/>
            <a:ext cx="345645" cy="345645"/>
            <a:chOff x="2037270" y="6232565"/>
            <a:chExt cx="345645" cy="345645"/>
          </a:xfrm>
        </p:grpSpPr>
        <p:sp>
          <p:nvSpPr>
            <p:cNvPr id="42" name="Oval 41"/>
            <p:cNvSpPr/>
            <p:nvPr/>
          </p:nvSpPr>
          <p:spPr>
            <a:xfrm>
              <a:off x="2037270" y="6232565"/>
              <a:ext cx="345645" cy="34564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2114080" y="6309375"/>
              <a:ext cx="76810" cy="76810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2229295" y="6309375"/>
              <a:ext cx="76810" cy="76810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2114080" y="6501400"/>
              <a:ext cx="19202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6108200" y="6155755"/>
            <a:ext cx="345645" cy="345645"/>
            <a:chOff x="2037270" y="6232565"/>
            <a:chExt cx="345645" cy="345645"/>
          </a:xfrm>
        </p:grpSpPr>
        <p:sp>
          <p:nvSpPr>
            <p:cNvPr id="47" name="Oval 46"/>
            <p:cNvSpPr/>
            <p:nvPr/>
          </p:nvSpPr>
          <p:spPr>
            <a:xfrm>
              <a:off x="2037270" y="6232565"/>
              <a:ext cx="345645" cy="34564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2114080" y="6309375"/>
              <a:ext cx="76810" cy="76810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2229295" y="6309375"/>
              <a:ext cx="76810" cy="76810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2114080" y="6501400"/>
              <a:ext cx="19202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5647340" y="6155755"/>
            <a:ext cx="345645" cy="345645"/>
            <a:chOff x="2037270" y="6232565"/>
            <a:chExt cx="345645" cy="345645"/>
          </a:xfrm>
        </p:grpSpPr>
        <p:sp>
          <p:nvSpPr>
            <p:cNvPr id="52" name="Oval 51"/>
            <p:cNvSpPr/>
            <p:nvPr/>
          </p:nvSpPr>
          <p:spPr>
            <a:xfrm>
              <a:off x="2037270" y="6232565"/>
              <a:ext cx="345645" cy="34564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2114080" y="6309375"/>
              <a:ext cx="76810" cy="76810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2229295" y="6309375"/>
              <a:ext cx="76810" cy="76810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2114080" y="6501400"/>
              <a:ext cx="19202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5186480" y="6155755"/>
            <a:ext cx="345645" cy="345645"/>
            <a:chOff x="2037270" y="6232565"/>
            <a:chExt cx="345645" cy="345645"/>
          </a:xfrm>
        </p:grpSpPr>
        <p:sp>
          <p:nvSpPr>
            <p:cNvPr id="57" name="Oval 56"/>
            <p:cNvSpPr/>
            <p:nvPr/>
          </p:nvSpPr>
          <p:spPr>
            <a:xfrm>
              <a:off x="2037270" y="6232565"/>
              <a:ext cx="345645" cy="34564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2114080" y="6309375"/>
              <a:ext cx="76810" cy="76810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2229295" y="6309375"/>
              <a:ext cx="76810" cy="76810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2114080" y="6501400"/>
              <a:ext cx="19202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105008" y="6093698"/>
            <a:ext cx="354717" cy="446107"/>
            <a:chOff x="1192360" y="6093698"/>
            <a:chExt cx="354717" cy="446107"/>
          </a:xfrm>
        </p:grpSpPr>
        <p:sp>
          <p:nvSpPr>
            <p:cNvPr id="62" name="Oval 61"/>
            <p:cNvSpPr/>
            <p:nvPr/>
          </p:nvSpPr>
          <p:spPr>
            <a:xfrm>
              <a:off x="1192360" y="6194160"/>
              <a:ext cx="345645" cy="34564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Arc 62"/>
            <p:cNvSpPr/>
            <p:nvPr/>
          </p:nvSpPr>
          <p:spPr>
            <a:xfrm rot="8091464">
              <a:off x="1183549" y="6108227"/>
              <a:ext cx="378058" cy="348999"/>
            </a:xfrm>
            <a:prstGeom prst="arc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1269170" y="6270970"/>
              <a:ext cx="76810" cy="76810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384385" y="6270970"/>
              <a:ext cx="76810" cy="76810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644148" y="6093698"/>
            <a:ext cx="354717" cy="446107"/>
            <a:chOff x="1192360" y="6093698"/>
            <a:chExt cx="354717" cy="446107"/>
          </a:xfrm>
        </p:grpSpPr>
        <p:sp>
          <p:nvSpPr>
            <p:cNvPr id="67" name="Oval 66"/>
            <p:cNvSpPr/>
            <p:nvPr/>
          </p:nvSpPr>
          <p:spPr>
            <a:xfrm>
              <a:off x="1192360" y="6194160"/>
              <a:ext cx="345645" cy="34564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Arc 67"/>
            <p:cNvSpPr/>
            <p:nvPr/>
          </p:nvSpPr>
          <p:spPr>
            <a:xfrm rot="8091464">
              <a:off x="1183549" y="6108227"/>
              <a:ext cx="378058" cy="348999"/>
            </a:xfrm>
            <a:prstGeom prst="arc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1269170" y="6270970"/>
              <a:ext cx="76810" cy="76810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1384385" y="6270970"/>
              <a:ext cx="76810" cy="76810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458255" y="6194160"/>
            <a:ext cx="378058" cy="571096"/>
            <a:chOff x="2819948" y="6194160"/>
            <a:chExt cx="378058" cy="571096"/>
          </a:xfrm>
        </p:grpSpPr>
        <p:sp>
          <p:nvSpPr>
            <p:cNvPr id="72" name="Oval 71"/>
            <p:cNvSpPr/>
            <p:nvPr/>
          </p:nvSpPr>
          <p:spPr>
            <a:xfrm>
              <a:off x="2828984" y="6194160"/>
              <a:ext cx="345645" cy="34564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Arc 72"/>
            <p:cNvSpPr/>
            <p:nvPr/>
          </p:nvSpPr>
          <p:spPr>
            <a:xfrm rot="18970228">
              <a:off x="2819948" y="6416257"/>
              <a:ext cx="378058" cy="348999"/>
            </a:xfrm>
            <a:prstGeom prst="arc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2905794" y="6270970"/>
              <a:ext cx="76810" cy="76810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3021009" y="6270970"/>
              <a:ext cx="76810" cy="76810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2997395" y="6194160"/>
            <a:ext cx="378058" cy="571096"/>
            <a:chOff x="2819948" y="6194160"/>
            <a:chExt cx="378058" cy="571096"/>
          </a:xfrm>
        </p:grpSpPr>
        <p:sp>
          <p:nvSpPr>
            <p:cNvPr id="77" name="Oval 76"/>
            <p:cNvSpPr/>
            <p:nvPr/>
          </p:nvSpPr>
          <p:spPr>
            <a:xfrm>
              <a:off x="2828984" y="6194160"/>
              <a:ext cx="345645" cy="34564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Arc 77"/>
            <p:cNvSpPr/>
            <p:nvPr/>
          </p:nvSpPr>
          <p:spPr>
            <a:xfrm rot="18970228">
              <a:off x="2819948" y="6416257"/>
              <a:ext cx="378058" cy="348999"/>
            </a:xfrm>
            <a:prstGeom prst="arc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2905794" y="6270970"/>
              <a:ext cx="76810" cy="76810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3021009" y="6270970"/>
              <a:ext cx="76810" cy="76810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Handling Query Ambiguity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9342" y="1337784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rebuchet MS"/>
                <a:cs typeface="Trebuchet MS"/>
              </a:rPr>
              <a:t>Most Likely Intent</a:t>
            </a:r>
            <a:endParaRPr lang="en-US" sz="2000" dirty="0">
              <a:latin typeface="Trebuchet MS"/>
              <a:cs typeface="Trebuchet MS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841022" y="1337784"/>
            <a:ext cx="1407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rebuchet MS"/>
                <a:cs typeface="Trebuchet MS"/>
              </a:rPr>
              <a:t>Diversified</a:t>
            </a:r>
            <a:endParaRPr lang="en-US" sz="2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1677848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Dynamic Ranking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104450" name="Picture 2" descr="Y:\doc\wsdm11-interrank\dynamic_ranking\wsdm11-interrank\figs\svmexampl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3023" y="1114950"/>
            <a:ext cx="4759031" cy="5047895"/>
          </a:xfrm>
          <a:prstGeom prst="rect">
            <a:avLst/>
          </a:prstGeom>
          <a:noFill/>
        </p:spPr>
      </p:pic>
      <p:pic>
        <p:nvPicPr>
          <p:cNvPr id="104451" name="Picture 3" descr="Y:\doc\wsdm11-interrank\dynamic_ranking\wsdm11-interrank\figs\svmexampl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2936" y="1115615"/>
            <a:ext cx="4758821" cy="5047671"/>
          </a:xfrm>
          <a:prstGeom prst="rect">
            <a:avLst/>
          </a:prstGeom>
          <a:noFill/>
        </p:spPr>
      </p:pic>
      <p:pic>
        <p:nvPicPr>
          <p:cNvPr id="104452" name="Picture 4" descr="Y:\doc\wsdm11-interrank\dynamic_ranking\wsdm11-interrank\figs\svmexample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9724" y="1115638"/>
            <a:ext cx="4760057" cy="5048984"/>
          </a:xfrm>
          <a:prstGeom prst="rect">
            <a:avLst/>
          </a:prstGeom>
          <a:noFill/>
        </p:spPr>
      </p:pic>
      <p:grpSp>
        <p:nvGrpSpPr>
          <p:cNvPr id="44" name="Group 43"/>
          <p:cNvGrpSpPr/>
          <p:nvPr/>
        </p:nvGrpSpPr>
        <p:grpSpPr>
          <a:xfrm>
            <a:off x="600703" y="1711603"/>
            <a:ext cx="2933990" cy="4185099"/>
            <a:chOff x="600703" y="2388365"/>
            <a:chExt cx="2933990" cy="4185099"/>
          </a:xfrm>
        </p:grpSpPr>
        <p:cxnSp>
          <p:nvCxnSpPr>
            <p:cNvPr id="13" name="Straight Arrow Connector 12"/>
            <p:cNvCxnSpPr>
              <a:stCxn id="7" idx="6"/>
              <a:endCxn id="21" idx="0"/>
            </p:cNvCxnSpPr>
            <p:nvPr/>
          </p:nvCxnSpPr>
          <p:spPr bwMode="auto">
            <a:xfrm>
              <a:off x="2592995" y="2572610"/>
              <a:ext cx="825692" cy="44354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>
              <a:stCxn id="11" idx="6"/>
              <a:endCxn id="10" idx="0"/>
            </p:cNvCxnSpPr>
            <p:nvPr/>
          </p:nvCxnSpPr>
          <p:spPr bwMode="auto">
            <a:xfrm>
              <a:off x="2140345" y="3880521"/>
              <a:ext cx="141028" cy="45492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Straight Arrow Connector 14"/>
            <p:cNvCxnSpPr>
              <a:stCxn id="12" idx="2"/>
            </p:cNvCxnSpPr>
            <p:nvPr/>
          </p:nvCxnSpPr>
          <p:spPr bwMode="auto">
            <a:xfrm rot="10800000" flipV="1">
              <a:off x="771019" y="3120795"/>
              <a:ext cx="404884" cy="400329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>
              <a:stCxn id="12" idx="6"/>
              <a:endCxn id="11" idx="0"/>
            </p:cNvCxnSpPr>
            <p:nvPr/>
          </p:nvCxnSpPr>
          <p:spPr bwMode="auto">
            <a:xfrm>
              <a:off x="1571688" y="3120796"/>
              <a:ext cx="370765" cy="57548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>
              <a:stCxn id="7" idx="2"/>
              <a:endCxn id="12" idx="0"/>
            </p:cNvCxnSpPr>
            <p:nvPr/>
          </p:nvCxnSpPr>
          <p:spPr bwMode="auto">
            <a:xfrm rot="10800000" flipV="1">
              <a:off x="1373796" y="2572609"/>
              <a:ext cx="823414" cy="36394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>
              <a:stCxn id="10" idx="2"/>
              <a:endCxn id="8" idx="0"/>
            </p:cNvCxnSpPr>
            <p:nvPr/>
          </p:nvCxnSpPr>
          <p:spPr bwMode="auto">
            <a:xfrm rot="10800000" flipV="1">
              <a:off x="2017528" y="4519694"/>
              <a:ext cx="65953" cy="53454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>
              <a:stCxn id="10" idx="6"/>
              <a:endCxn id="25" idx="0"/>
            </p:cNvCxnSpPr>
            <p:nvPr/>
          </p:nvCxnSpPr>
          <p:spPr bwMode="auto">
            <a:xfrm>
              <a:off x="2479265" y="4519694"/>
              <a:ext cx="72789" cy="53681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Straight Arrow Connector 19"/>
            <p:cNvCxnSpPr>
              <a:stCxn id="11" idx="2"/>
              <a:endCxn id="9" idx="0"/>
            </p:cNvCxnSpPr>
            <p:nvPr/>
          </p:nvCxnSpPr>
          <p:spPr bwMode="auto">
            <a:xfrm rot="10800000" flipV="1">
              <a:off x="1391994" y="3880520"/>
              <a:ext cx="352567" cy="187202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3302681" y="3016158"/>
              <a:ext cx="2320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+mn-lt"/>
                  <a:sym typeface="MT Extra"/>
                </a:rPr>
                <a:t></a:t>
              </a:r>
              <a:endParaRPr lang="en-US" sz="2000" dirty="0">
                <a:latin typeface="+mn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7290" y="3605293"/>
              <a:ext cx="2320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+mn-lt"/>
                  <a:sym typeface="MT Extra"/>
                </a:rPr>
                <a:t></a:t>
              </a:r>
              <a:endParaRPr lang="en-US" sz="2000" dirty="0">
                <a:latin typeface="+mn-l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73713" y="6173354"/>
              <a:ext cx="2320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+mn-lt"/>
                  <a:sym typeface="MT Extra"/>
                </a:rPr>
                <a:t></a:t>
              </a:r>
              <a:endParaRPr lang="en-US" sz="2000" dirty="0">
                <a:latin typeface="+mn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01511" y="5477316"/>
              <a:ext cx="2320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+mn-lt"/>
                  <a:sym typeface="MT Extra"/>
                </a:rPr>
                <a:t></a:t>
              </a:r>
              <a:endParaRPr lang="en-US" sz="2000" dirty="0">
                <a:latin typeface="+mn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36048" y="5056510"/>
              <a:ext cx="2320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+mn-lt"/>
                  <a:sym typeface="MT Extra"/>
                </a:rPr>
                <a:t></a:t>
              </a:r>
              <a:endParaRPr lang="en-US" sz="2000" dirty="0">
                <a:latin typeface="+mn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0703" y="3070755"/>
              <a:ext cx="4844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n-lt"/>
                </a:rPr>
                <a:t>skip</a:t>
              </a:r>
              <a:endParaRPr lang="en-US" sz="1400" dirty="0">
                <a:latin typeface="+mn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23132" y="2431582"/>
              <a:ext cx="7205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n-lt"/>
                </a:rPr>
                <a:t>expand</a:t>
              </a:r>
              <a:endParaRPr lang="en-US" sz="1400" dirty="0">
                <a:latin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152200" y="3771339"/>
              <a:ext cx="7205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n-lt"/>
                </a:rPr>
                <a:t>expand</a:t>
              </a:r>
              <a:endParaRPr lang="en-US" sz="1400" dirty="0">
                <a:latin typeface="+mn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58321" y="2431583"/>
              <a:ext cx="4844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n-lt"/>
                </a:rPr>
                <a:t>skip</a:t>
              </a:r>
              <a:endParaRPr lang="en-US" sz="1400" dirty="0">
                <a:latin typeface="+mn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47232" y="3088950"/>
              <a:ext cx="7205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n-lt"/>
                </a:rPr>
                <a:t>expand</a:t>
              </a:r>
              <a:endParaRPr lang="en-US" sz="1400" dirty="0">
                <a:latin typeface="+mn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299017" y="3782704"/>
              <a:ext cx="4844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n-lt"/>
                </a:rPr>
                <a:t>skip</a:t>
              </a:r>
              <a:endParaRPr lang="en-US" sz="1400" dirty="0">
                <a:latin typeface="+mn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56134" y="4412782"/>
              <a:ext cx="4844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n-lt"/>
                </a:rPr>
                <a:t>skip</a:t>
              </a:r>
              <a:endParaRPr lang="en-US" sz="1400" dirty="0">
                <a:latin typeface="+mn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68376" y="4415067"/>
              <a:ext cx="7205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n-lt"/>
                </a:rPr>
                <a:t>expand</a:t>
              </a:r>
              <a:endParaRPr lang="en-US" sz="1400" dirty="0">
                <a:latin typeface="+mn-lt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2197210" y="2388365"/>
              <a:ext cx="395785" cy="368489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d</a:t>
              </a:r>
              <a:r>
                <a:rPr kumimoji="0" lang="en-US" sz="2000" b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1</a:t>
              </a: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819634" y="5054234"/>
              <a:ext cx="395785" cy="368489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d</a:t>
              </a:r>
              <a:r>
                <a:rPr lang="en-US" sz="2000" baseline="-25000" dirty="0" smtClean="0">
                  <a:latin typeface="+mn-lt"/>
                </a:rPr>
                <a:t>5</a:t>
              </a:r>
              <a:endParaRPr kumimoji="0" lang="en-US" sz="2000" b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1194100" y="5752546"/>
              <a:ext cx="395785" cy="368489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d</a:t>
              </a:r>
              <a:r>
                <a:rPr lang="en-US" sz="2000" baseline="-25000" dirty="0" smtClean="0">
                  <a:latin typeface="+mn-lt"/>
                </a:rPr>
                <a:t>6</a:t>
              </a:r>
              <a:endParaRPr kumimoji="0" lang="en-US" sz="2000" b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2083480" y="4335449"/>
              <a:ext cx="395785" cy="368489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d</a:t>
              </a:r>
              <a:r>
                <a:rPr lang="en-US" sz="2000" baseline="-25000" dirty="0" smtClean="0">
                  <a:latin typeface="+mn-lt"/>
                </a:rPr>
                <a:t>4</a:t>
              </a:r>
              <a:endParaRPr kumimoji="0" lang="en-US" sz="2000" b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1744560" y="3696276"/>
              <a:ext cx="395785" cy="368489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d</a:t>
              </a:r>
              <a:r>
                <a:rPr lang="en-US" sz="2000" baseline="-25000" dirty="0" smtClean="0">
                  <a:latin typeface="+mn-lt"/>
                </a:rPr>
                <a:t>3</a:t>
              </a:r>
              <a:endParaRPr kumimoji="0" lang="en-US" sz="2000" b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1175903" y="2936551"/>
              <a:ext cx="395785" cy="368489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d</a:t>
              </a:r>
              <a:r>
                <a:rPr lang="en-US" sz="2000" baseline="-25000" dirty="0" smtClean="0">
                  <a:latin typeface="+mn-lt"/>
                </a:rPr>
                <a:t>2</a:t>
              </a:r>
              <a:endParaRPr kumimoji="0" lang="en-US" sz="2000" b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sp>
        <p:nvSpPr>
          <p:cNvPr id="34" name="Freeform 33"/>
          <p:cNvSpPr/>
          <p:nvPr/>
        </p:nvSpPr>
        <p:spPr bwMode="auto">
          <a:xfrm>
            <a:off x="4681248" y="2466083"/>
            <a:ext cx="843887" cy="2988855"/>
          </a:xfrm>
          <a:custGeom>
            <a:avLst/>
            <a:gdLst>
              <a:gd name="connsiteX0" fmla="*/ 63690 w 702860"/>
              <a:gd name="connsiteY0" fmla="*/ 0 h 2508914"/>
              <a:gd name="connsiteX1" fmla="*/ 50042 w 702860"/>
              <a:gd name="connsiteY1" fmla="*/ 573206 h 2508914"/>
              <a:gd name="connsiteX2" fmla="*/ 363940 w 702860"/>
              <a:gd name="connsiteY2" fmla="*/ 1132764 h 2508914"/>
              <a:gd name="connsiteX3" fmla="*/ 650543 w 702860"/>
              <a:gd name="connsiteY3" fmla="*/ 1678675 h 2508914"/>
              <a:gd name="connsiteX4" fmla="*/ 677839 w 702860"/>
              <a:gd name="connsiteY4" fmla="*/ 2374711 h 2508914"/>
              <a:gd name="connsiteX5" fmla="*/ 677839 w 702860"/>
              <a:gd name="connsiteY5" fmla="*/ 2483893 h 250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2860" h="2508914">
                <a:moveTo>
                  <a:pt x="63690" y="0"/>
                </a:moveTo>
                <a:cubicBezTo>
                  <a:pt x="31845" y="192206"/>
                  <a:pt x="0" y="384412"/>
                  <a:pt x="50042" y="573206"/>
                </a:cubicBezTo>
                <a:cubicBezTo>
                  <a:pt x="100084" y="762000"/>
                  <a:pt x="263857" y="948519"/>
                  <a:pt x="363940" y="1132764"/>
                </a:cubicBezTo>
                <a:cubicBezTo>
                  <a:pt x="464023" y="1317009"/>
                  <a:pt x="598226" y="1471684"/>
                  <a:pt x="650543" y="1678675"/>
                </a:cubicBezTo>
                <a:cubicBezTo>
                  <a:pt x="702860" y="1885666"/>
                  <a:pt x="673290" y="2240508"/>
                  <a:pt x="677839" y="2374711"/>
                </a:cubicBezTo>
                <a:cubicBezTo>
                  <a:pt x="682388" y="2508914"/>
                  <a:pt x="680113" y="2496403"/>
                  <a:pt x="677839" y="2483893"/>
                </a:cubicBezTo>
              </a:path>
            </a:pathLst>
          </a:cu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4547011" y="2236348"/>
            <a:ext cx="395785" cy="36848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</a:t>
            </a:r>
            <a:r>
              <a:rPr kumimoji="0" lang="en-US" sz="2000" b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1</a:t>
            </a:r>
          </a:p>
        </p:txBody>
      </p:sp>
      <p:sp>
        <p:nvSpPr>
          <p:cNvPr id="36" name="Oval 35"/>
          <p:cNvSpPr/>
          <p:nvPr/>
        </p:nvSpPr>
        <p:spPr bwMode="auto">
          <a:xfrm>
            <a:off x="4549320" y="2880068"/>
            <a:ext cx="395785" cy="36848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</a:t>
            </a:r>
            <a:r>
              <a:rPr lang="en-US" sz="2000" baseline="-25000" dirty="0" smtClean="0">
                <a:latin typeface="+mn-lt"/>
              </a:rPr>
              <a:t>2</a:t>
            </a:r>
            <a:endParaRPr kumimoji="0" lang="en-US" sz="2000" b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4872317" y="3557906"/>
            <a:ext cx="395785" cy="36848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</a:t>
            </a:r>
            <a:r>
              <a:rPr lang="en-US" sz="2000" baseline="-25000" dirty="0" smtClean="0">
                <a:latin typeface="+mn-lt"/>
              </a:rPr>
              <a:t>3</a:t>
            </a:r>
            <a:endParaRPr kumimoji="0" lang="en-US" sz="2000" b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5224885" y="4224376"/>
            <a:ext cx="395785" cy="36848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</a:t>
            </a:r>
            <a:r>
              <a:rPr lang="en-US" sz="2000" baseline="-25000" dirty="0" smtClean="0">
                <a:latin typeface="+mn-lt"/>
              </a:rPr>
              <a:t>4</a:t>
            </a:r>
            <a:endParaRPr kumimoji="0" lang="en-US" sz="2000" b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5288585" y="4779386"/>
            <a:ext cx="395785" cy="36848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</a:t>
            </a:r>
            <a:r>
              <a:rPr lang="en-US" sz="2000" baseline="-25000" dirty="0" smtClean="0">
                <a:latin typeface="+mn-lt"/>
              </a:rPr>
              <a:t>5</a:t>
            </a:r>
            <a:endParaRPr kumimoji="0" lang="en-US" sz="2000" b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4279208" y="6344369"/>
            <a:ext cx="43882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/>
                <a:cs typeface="Calibri"/>
              </a:rPr>
              <a:t>[Brandt, </a:t>
            </a:r>
            <a:r>
              <a:rPr lang="en-US" dirty="0" err="1" smtClean="0">
                <a:latin typeface="Calibri"/>
                <a:cs typeface="Calibri"/>
              </a:rPr>
              <a:t>Joachims</a:t>
            </a:r>
            <a:r>
              <a:rPr lang="en-US" dirty="0" smtClean="0">
                <a:latin typeface="Calibri"/>
                <a:cs typeface="Calibri"/>
              </a:rPr>
              <a:t>, 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 &amp; Bank, WSDM 2011]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9365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5" name="Picture 1" descr="C:\Users\tj\Desktop\svm2_twocolumn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954" y="1204445"/>
            <a:ext cx="7755980" cy="5051732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3651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Dynamic Ranking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279208" y="6344369"/>
            <a:ext cx="43882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/>
                <a:cs typeface="Calibri"/>
              </a:rPr>
              <a:t>[Brandt, </a:t>
            </a:r>
            <a:r>
              <a:rPr lang="en-US" dirty="0" err="1" smtClean="0">
                <a:latin typeface="Calibri"/>
                <a:cs typeface="Calibri"/>
              </a:rPr>
              <a:t>Joachims</a:t>
            </a:r>
            <a:r>
              <a:rPr lang="en-US" dirty="0" smtClean="0">
                <a:latin typeface="Calibri"/>
                <a:cs typeface="Calibri"/>
              </a:rPr>
              <a:t>, 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 &amp; Bank, WSDM 2011]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616611" y="2281838"/>
            <a:ext cx="395785" cy="36848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</a:t>
            </a:r>
            <a:r>
              <a:rPr kumimoji="0" lang="en-US" sz="2000" b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1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2618920" y="2925558"/>
            <a:ext cx="395785" cy="36848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</a:t>
            </a:r>
            <a:r>
              <a:rPr lang="en-US" sz="2000" baseline="-25000" dirty="0" smtClean="0">
                <a:latin typeface="+mn-lt"/>
              </a:rPr>
              <a:t>2</a:t>
            </a:r>
            <a:endParaRPr kumimoji="0" lang="en-US" sz="2000" b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770717" y="2986518"/>
            <a:ext cx="395785" cy="36848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</a:t>
            </a:r>
            <a:r>
              <a:rPr lang="en-US" sz="2000" baseline="-25000" dirty="0" smtClean="0">
                <a:latin typeface="+mn-lt"/>
              </a:rPr>
              <a:t>3</a:t>
            </a:r>
            <a:endParaRPr kumimoji="0" lang="en-US" sz="2000" b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770717" y="3629786"/>
            <a:ext cx="395785" cy="36848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</a:t>
            </a:r>
            <a:r>
              <a:rPr lang="en-US" sz="2000" baseline="-25000" dirty="0" smtClean="0">
                <a:latin typeface="+mn-lt"/>
              </a:rPr>
              <a:t>4</a:t>
            </a:r>
            <a:endParaRPr kumimoji="0" lang="en-US" sz="2000" b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770717" y="4235596"/>
            <a:ext cx="395785" cy="36848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</a:t>
            </a:r>
            <a:r>
              <a:rPr lang="en-US" sz="2000" baseline="-25000" dirty="0" smtClean="0">
                <a:latin typeface="+mn-lt"/>
              </a:rPr>
              <a:t>5</a:t>
            </a:r>
            <a:endParaRPr kumimoji="0" lang="en-US" sz="2000" b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cxnSp>
        <p:nvCxnSpPr>
          <p:cNvPr id="18" name="Straight Connector 17"/>
          <p:cNvCxnSpPr>
            <a:stCxn id="9" idx="4"/>
            <a:endCxn id="10" idx="0"/>
          </p:cNvCxnSpPr>
          <p:nvPr/>
        </p:nvCxnSpPr>
        <p:spPr>
          <a:xfrm>
            <a:off x="2814504" y="2650327"/>
            <a:ext cx="2309" cy="2752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2"/>
            <a:endCxn id="10" idx="6"/>
          </p:cNvCxnSpPr>
          <p:nvPr/>
        </p:nvCxnSpPr>
        <p:spPr>
          <a:xfrm flipH="1" flipV="1">
            <a:off x="3014705" y="3109803"/>
            <a:ext cx="1756012" cy="609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2" idx="0"/>
            <a:endCxn id="11" idx="4"/>
          </p:cNvCxnSpPr>
          <p:nvPr/>
        </p:nvCxnSpPr>
        <p:spPr>
          <a:xfrm flipV="1">
            <a:off x="4968610" y="3355007"/>
            <a:ext cx="0" cy="2747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3" idx="0"/>
          </p:cNvCxnSpPr>
          <p:nvPr/>
        </p:nvCxnSpPr>
        <p:spPr>
          <a:xfrm flipV="1">
            <a:off x="4968610" y="3998276"/>
            <a:ext cx="0" cy="2373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9094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5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4897688"/>
              </p:ext>
            </p:extLst>
          </p:nvPr>
        </p:nvGraphicFramePr>
        <p:xfrm>
          <a:off x="751484" y="669021"/>
          <a:ext cx="2932743" cy="326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235" name="Acrobat Document" r:id="rId4" imgW="2549880" imgH="3013200" progId="AcroExch.Document.7">
                  <p:embed/>
                </p:oleObj>
              </mc:Choice>
              <mc:Fallback>
                <p:oleObj name="Acrobat Document" r:id="rId4" imgW="2549880" imgH="30132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484" y="669021"/>
                        <a:ext cx="2932743" cy="326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>
            <a:stCxn id="12" idx="0"/>
          </p:cNvCxnSpPr>
          <p:nvPr/>
        </p:nvCxnSpPr>
        <p:spPr bwMode="auto">
          <a:xfrm flipH="1" flipV="1">
            <a:off x="2485093" y="3609083"/>
            <a:ext cx="681255" cy="859358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11" idx="0"/>
          </p:cNvCxnSpPr>
          <p:nvPr/>
        </p:nvCxnSpPr>
        <p:spPr bwMode="auto">
          <a:xfrm flipV="1">
            <a:off x="1722831" y="3609083"/>
            <a:ext cx="485673" cy="868464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237157" y="4477547"/>
            <a:ext cx="971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Flat</a:t>
            </a:r>
          </a:p>
          <a:p>
            <a:pPr algn="ctr"/>
            <a:r>
              <a:rPr lang="en-US" dirty="0" smtClean="0"/>
              <a:t>Ranking</a:t>
            </a:r>
            <a:endParaRPr lang="en-US" sz="18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48468" y="4468441"/>
            <a:ext cx="1035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Dynamic</a:t>
            </a:r>
          </a:p>
          <a:p>
            <a:pPr algn="ctr"/>
            <a:r>
              <a:rPr lang="en-US" dirty="0" smtClean="0"/>
              <a:t>Ranking</a:t>
            </a:r>
            <a:endParaRPr lang="en-US" sz="1800" dirty="0">
              <a:latin typeface="+mn-lt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4206915" y="566233"/>
            <a:ext cx="4697534" cy="49881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Trebuchet MS"/>
                <a:cs typeface="Trebuchet MS"/>
              </a:rPr>
              <a:t>Dynamic rankings offer </a:t>
            </a:r>
          </a:p>
          <a:p>
            <a:pPr marL="0" indent="0">
              <a:buNone/>
            </a:pPr>
            <a:r>
              <a:rPr lang="en-US" sz="2800" dirty="0" smtClean="0">
                <a:latin typeface="Trebuchet MS"/>
                <a:cs typeface="Trebuchet MS"/>
              </a:rPr>
              <a:t>both </a:t>
            </a:r>
            <a:r>
              <a:rPr lang="en-US" sz="2800" b="1" dirty="0" smtClean="0">
                <a:solidFill>
                  <a:srgbClr val="953735"/>
                </a:solidFill>
                <a:latin typeface="Trebuchet MS"/>
                <a:cs typeface="Trebuchet MS"/>
              </a:rPr>
              <a:t>diversity</a:t>
            </a:r>
            <a:r>
              <a:rPr lang="en-US" sz="2800" dirty="0" smtClean="0">
                <a:solidFill>
                  <a:srgbClr val="953735"/>
                </a:solidFill>
                <a:latin typeface="Trebuchet MS"/>
                <a:cs typeface="Trebuchet MS"/>
              </a:rPr>
              <a:t> </a:t>
            </a:r>
            <a:r>
              <a:rPr lang="en-US" sz="2800" dirty="0" smtClean="0">
                <a:latin typeface="Trebuchet MS"/>
                <a:cs typeface="Trebuchet MS"/>
              </a:rPr>
              <a:t>and </a:t>
            </a:r>
            <a:r>
              <a:rPr lang="en-US" sz="2800" b="1" dirty="0" smtClean="0">
                <a:solidFill>
                  <a:srgbClr val="953735"/>
                </a:solidFill>
                <a:latin typeface="Trebuchet MS"/>
                <a:cs typeface="Trebuchet MS"/>
              </a:rPr>
              <a:t>depth</a:t>
            </a:r>
          </a:p>
          <a:p>
            <a:pPr marL="0" indent="0">
              <a:buNone/>
            </a:pPr>
            <a:endParaRPr lang="en-US" sz="2800" b="1" dirty="0">
              <a:solidFill>
                <a:srgbClr val="953735"/>
              </a:solidFill>
              <a:latin typeface="Trebuchet MS"/>
              <a:cs typeface="Trebuchet MS"/>
            </a:endParaRPr>
          </a:p>
          <a:p>
            <a:pPr marL="0" indent="0">
              <a:buNone/>
            </a:pPr>
            <a:r>
              <a:rPr lang="en-US" sz="2800" dirty="0" smtClean="0">
                <a:latin typeface="Trebuchet MS"/>
                <a:cs typeface="Trebuchet MS"/>
              </a:rPr>
              <a:t>Fundamentally not possible with flat rankings</a:t>
            </a:r>
          </a:p>
          <a:p>
            <a:pPr marL="0" indent="0">
              <a:buNone/>
            </a:pPr>
            <a:endParaRPr lang="en-US" sz="2800" dirty="0" smtClean="0">
              <a:latin typeface="Trebuchet MS"/>
              <a:cs typeface="Trebuchet MS"/>
            </a:endParaRPr>
          </a:p>
          <a:p>
            <a:pPr marL="0" indent="0">
              <a:buNone/>
            </a:pPr>
            <a:r>
              <a:rPr lang="en-US" sz="2800" dirty="0" smtClean="0">
                <a:latin typeface="Trebuchet MS"/>
                <a:cs typeface="Trebuchet MS"/>
              </a:rPr>
              <a:t>Dynamic rankings offer expanded action space</a:t>
            </a:r>
            <a:endParaRPr lang="en-US" sz="2800" dirty="0">
              <a:latin typeface="Trebuchet MS"/>
              <a:cs typeface="Trebuchet M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8556" y="5435385"/>
            <a:ext cx="35552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Simulated users browsing results</a:t>
            </a:r>
          </a:p>
          <a:p>
            <a:r>
              <a:rPr lang="en-US" dirty="0" smtClean="0">
                <a:latin typeface="Trebuchet MS"/>
                <a:cs typeface="Trebuchet MS"/>
              </a:rPr>
              <a:t>Based on web-search dataset</a:t>
            </a:r>
          </a:p>
          <a:p>
            <a:r>
              <a:rPr lang="en-US" dirty="0" smtClean="0">
                <a:latin typeface="Trebuchet MS"/>
                <a:cs typeface="Trebuchet MS"/>
              </a:rPr>
              <a:t>Substantial query ambiguity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35" name="Left Arrow 34"/>
          <p:cNvSpPr/>
          <p:nvPr/>
        </p:nvSpPr>
        <p:spPr>
          <a:xfrm rot="5400000">
            <a:off x="-612534" y="2026514"/>
            <a:ext cx="2497113" cy="393566"/>
          </a:xfrm>
          <a:prstGeom prst="leftArrow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Trebuchet MS"/>
                <a:cs typeface="Trebuchet MS"/>
              </a:rPr>
              <a:t>B E T T E R</a:t>
            </a:r>
            <a:endParaRPr lang="en-US" sz="1600" b="1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4279208" y="6344369"/>
            <a:ext cx="43882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/>
                <a:cs typeface="Calibri"/>
              </a:rPr>
              <a:t>[Brandt, </a:t>
            </a:r>
            <a:r>
              <a:rPr lang="en-US" dirty="0" err="1" smtClean="0">
                <a:latin typeface="Calibri"/>
                <a:cs typeface="Calibri"/>
              </a:rPr>
              <a:t>Joachims</a:t>
            </a:r>
            <a:r>
              <a:rPr lang="en-US" dirty="0" smtClean="0">
                <a:latin typeface="Calibri"/>
                <a:cs typeface="Calibri"/>
              </a:rPr>
              <a:t>, 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 &amp; Bank, WSDM 2011]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5170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68" y="1109197"/>
            <a:ext cx="980348" cy="98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269" y="731834"/>
            <a:ext cx="1572235" cy="167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eft-Right Arrow 13"/>
          <p:cNvSpPr/>
          <p:nvPr/>
        </p:nvSpPr>
        <p:spPr>
          <a:xfrm>
            <a:off x="2172775" y="1359714"/>
            <a:ext cx="1279001" cy="39995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-Right Arrow 14"/>
          <p:cNvSpPr/>
          <p:nvPr/>
        </p:nvSpPr>
        <p:spPr>
          <a:xfrm>
            <a:off x="5757613" y="1359714"/>
            <a:ext cx="1279001" cy="39995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" descr="Y:\doc\wsdm11-interrank\dynamic_ranking\wsdm11-interrank\figs\svm_static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5098" y="884560"/>
            <a:ext cx="1139171" cy="1377040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3720463" y="552242"/>
            <a:ext cx="1898719" cy="194980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1681" y="3087251"/>
            <a:ext cx="1782525" cy="1156729"/>
          </a:xfrm>
          <a:prstGeom prst="rect">
            <a:avLst/>
          </a:prstGeom>
          <a:ln w="12700">
            <a:solidFill>
              <a:srgbClr val="8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712" y="3065229"/>
            <a:ext cx="1251978" cy="1320769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1901" y="3021076"/>
            <a:ext cx="1251979" cy="1624188"/>
          </a:xfrm>
          <a:prstGeom prst="rect">
            <a:avLst/>
          </a:prstGeom>
          <a:ln w="12700">
            <a:solidFill>
              <a:schemeClr val="accent2">
                <a:lumMod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147496" y="2556826"/>
            <a:ext cx="1340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rebuchet MS"/>
                <a:cs typeface="Trebuchet MS"/>
              </a:rPr>
              <a:t>Clustering</a:t>
            </a:r>
            <a:endParaRPr lang="en-US" sz="2000" dirty="0"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4683" y="2543998"/>
            <a:ext cx="2233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rebuchet MS"/>
                <a:cs typeface="Trebuchet MS"/>
              </a:rPr>
              <a:t>Dynamic Rankings</a:t>
            </a:r>
            <a:endParaRPr lang="en-US" sz="2000" dirty="0">
              <a:latin typeface="Trebuchet MS"/>
              <a:cs typeface="Trebuchet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43611" y="2543998"/>
            <a:ext cx="1556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rebuchet MS"/>
                <a:cs typeface="Trebuchet MS"/>
              </a:rPr>
              <a:t>Highlighting</a:t>
            </a:r>
            <a:endParaRPr lang="en-US" sz="2000" dirty="0">
              <a:latin typeface="Trebuchet MS"/>
              <a:cs typeface="Trebuchet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36886" y="961528"/>
            <a:ext cx="61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Trebuchet MS"/>
                <a:cs typeface="Trebuchet MS"/>
              </a:rPr>
              <a:t>?</a:t>
            </a:r>
            <a:endParaRPr lang="en-US" sz="7200" b="1" dirty="0">
              <a:latin typeface="Trebuchet MS"/>
              <a:cs typeface="Trebuchet M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67355" y="2543998"/>
            <a:ext cx="739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rebuchet MS"/>
                <a:cs typeface="Trebuchet MS"/>
              </a:rPr>
              <a:t>Etc…</a:t>
            </a:r>
            <a:endParaRPr lang="en-US" sz="2000" dirty="0">
              <a:latin typeface="Trebuchet MS"/>
              <a:cs typeface="Trebuchet M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9703" y="2969764"/>
            <a:ext cx="1202952" cy="142485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38827" y="4775483"/>
            <a:ext cx="80838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rebuchet MS"/>
                <a:cs typeface="Trebuchet MS"/>
              </a:rPr>
              <a:t>Future Work:</a:t>
            </a:r>
            <a:r>
              <a:rPr lang="en-US" sz="2800" dirty="0" smtClean="0">
                <a:latin typeface="Trebuchet MS"/>
                <a:cs typeface="Trebuchet MS"/>
              </a:rPr>
              <a:t> model new </a:t>
            </a:r>
            <a:r>
              <a:rPr lang="en-US" sz="2800" b="1" dirty="0" smtClean="0">
                <a:solidFill>
                  <a:srgbClr val="800000"/>
                </a:solidFill>
                <a:latin typeface="Trebuchet MS"/>
                <a:cs typeface="Trebuchet MS"/>
              </a:rPr>
              <a:t>interaction primitives</a:t>
            </a:r>
            <a:endParaRPr lang="en-US" sz="2800" dirty="0" smtClean="0">
              <a:latin typeface="Trebuchet MS"/>
              <a:cs typeface="Trebuchet MS"/>
            </a:endParaRPr>
          </a:p>
          <a:p>
            <a:r>
              <a:rPr lang="en-US" sz="2800" dirty="0" smtClean="0">
                <a:latin typeface="Trebuchet MS"/>
                <a:cs typeface="Trebuchet MS"/>
              </a:rPr>
              <a:t>-- Learning </a:t>
            </a:r>
            <a:r>
              <a:rPr lang="en-US" sz="2000" dirty="0" smtClean="0">
                <a:latin typeface="Trebuchet MS"/>
                <a:cs typeface="Trebuchet MS"/>
              </a:rPr>
              <a:t>(richer training data)</a:t>
            </a:r>
          </a:p>
          <a:p>
            <a:r>
              <a:rPr lang="en-US" sz="2800" dirty="0" smtClean="0">
                <a:latin typeface="Trebuchet MS"/>
                <a:cs typeface="Trebuchet MS"/>
              </a:rPr>
              <a:t>-- Recommending </a:t>
            </a:r>
            <a:r>
              <a:rPr lang="en-US" sz="2000" dirty="0" smtClean="0">
                <a:latin typeface="Trebuchet MS"/>
                <a:cs typeface="Trebuchet MS"/>
              </a:rPr>
              <a:t>(expanded action space)</a:t>
            </a:r>
          </a:p>
          <a:p>
            <a:endParaRPr lang="en-US" sz="2800" dirty="0">
              <a:latin typeface="Trebuchet MS"/>
              <a:cs typeface="Trebuchet M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59016" y="329114"/>
            <a:ext cx="7984488" cy="2060947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082292" y="338613"/>
            <a:ext cx="2576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rebuchet MS"/>
                <a:cs typeface="Trebuchet MS"/>
              </a:rPr>
              <a:t>Multiple Rounds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50045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22" grpId="0"/>
      <p:bldP spid="2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75" y="-64142"/>
            <a:ext cx="8229600" cy="153932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  <a:latin typeface="Trebuchet MS"/>
                <a:cs typeface="Trebuchet MS"/>
              </a:rPr>
              <a:t>Ongoing Work: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/>
            </a:r>
            <a:b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</a:b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Goal-Oriented Data Browsing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575" y="1954266"/>
            <a:ext cx="2826020" cy="211951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075" y="1782501"/>
            <a:ext cx="2527300" cy="247725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896" y="2004751"/>
            <a:ext cx="2738291" cy="1959057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450150" y="4768334"/>
            <a:ext cx="5201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Literature review for grant proposal</a:t>
            </a:r>
          </a:p>
          <a:p>
            <a:endParaRPr lang="en-US" sz="1000" b="1" dirty="0" smtClean="0">
              <a:latin typeface="Trebuchet MS"/>
              <a:cs typeface="Trebuchet MS"/>
            </a:endParaRPr>
          </a:p>
          <a:p>
            <a:r>
              <a:rPr lang="en-US" sz="2000" b="1" dirty="0" smtClean="0">
                <a:latin typeface="Trebuchet MS"/>
                <a:cs typeface="Trebuchet MS"/>
              </a:rPr>
              <a:t>Planning a meals for the week</a:t>
            </a:r>
          </a:p>
          <a:p>
            <a:endParaRPr lang="en-US" sz="1000" b="1" dirty="0" smtClean="0">
              <a:latin typeface="Trebuchet MS"/>
              <a:cs typeface="Trebuchet MS"/>
            </a:endParaRPr>
          </a:p>
          <a:p>
            <a:r>
              <a:rPr lang="en-US" sz="2000" b="1" dirty="0" smtClean="0">
                <a:latin typeface="Trebuchet MS"/>
                <a:cs typeface="Trebuchet MS"/>
              </a:rPr>
              <a:t>Planning a vacation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35083" y="5229194"/>
            <a:ext cx="2882094" cy="400110"/>
          </a:xfrm>
          <a:prstGeom prst="rect">
            <a:avLst/>
          </a:prstGeom>
          <a:noFill/>
          <a:ln w="25400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  <a:latin typeface="Trebuchet MS"/>
                <a:cs typeface="Trebuchet MS"/>
              </a:rPr>
              <a:t>Clustering Interaction!</a:t>
            </a:r>
            <a:endParaRPr lang="en-US" sz="2000" b="1" dirty="0">
              <a:solidFill>
                <a:srgbClr val="800000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97123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195" y="1893776"/>
            <a:ext cx="1257300" cy="11539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299" y="833217"/>
            <a:ext cx="1248688" cy="11367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19087" y="1863449"/>
            <a:ext cx="1274523" cy="1153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5900" y="3799318"/>
            <a:ext cx="1265911" cy="10420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7588" y="3644469"/>
            <a:ext cx="1231465" cy="17998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1856" y="1480960"/>
            <a:ext cx="1231465" cy="19203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350648" y="1480960"/>
            <a:ext cx="1248688" cy="10247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1289" y="830052"/>
            <a:ext cx="1248688" cy="10333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98451" y="3223338"/>
            <a:ext cx="1334804" cy="17912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3292" y="800303"/>
            <a:ext cx="1270158" cy="11202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21577" y="5895782"/>
            <a:ext cx="1265911" cy="14209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6814" y="812508"/>
            <a:ext cx="1265911" cy="11711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101960" y="1219070"/>
            <a:ext cx="1257300" cy="10333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41566" y="5895782"/>
            <a:ext cx="1257300" cy="12745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74250" y="-178198"/>
            <a:ext cx="1283134" cy="13261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3359260" y="2252467"/>
            <a:ext cx="1257300" cy="12917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7851" y="800627"/>
            <a:ext cx="1262710" cy="17993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54542" y="812907"/>
            <a:ext cx="1270889" cy="110933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24550" y="317504"/>
            <a:ext cx="1555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F81BD"/>
                </a:solidFill>
                <a:latin typeface="Trebuchet MS"/>
                <a:cs typeface="Trebuchet MS"/>
              </a:rPr>
              <a:t>Monuments</a:t>
            </a:r>
            <a:endParaRPr lang="en-US" sz="2000" b="1" dirty="0">
              <a:solidFill>
                <a:srgbClr val="4F81BD"/>
              </a:solidFill>
              <a:latin typeface="Trebuchet MS"/>
              <a:cs typeface="Trebuchet M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46108" y="336637"/>
            <a:ext cx="1267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F81BD"/>
                </a:solidFill>
                <a:latin typeface="Trebuchet MS"/>
                <a:cs typeface="Trebuchet MS"/>
              </a:rPr>
              <a:t>Museums</a:t>
            </a:r>
            <a:endParaRPr lang="en-US" sz="2000" b="1" dirty="0">
              <a:solidFill>
                <a:srgbClr val="4F81BD"/>
              </a:solidFill>
              <a:latin typeface="Trebuchet MS"/>
              <a:cs typeface="Trebuchet M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42813" y="348056"/>
            <a:ext cx="2518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F81BD"/>
                </a:solidFill>
                <a:latin typeface="Trebuchet MS"/>
                <a:cs typeface="Trebuchet MS"/>
              </a:rPr>
              <a:t>Strolling / Shopping</a:t>
            </a:r>
            <a:endParaRPr lang="en-US" sz="2000" b="1" dirty="0">
              <a:solidFill>
                <a:srgbClr val="4F81BD"/>
              </a:solidFill>
              <a:latin typeface="Trebuchet MS"/>
              <a:cs typeface="Trebuchet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157384" y="5852386"/>
            <a:ext cx="1241962" cy="12833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641811" y="4540990"/>
            <a:ext cx="1248688" cy="195307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14325" y="6419124"/>
            <a:ext cx="428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b="1" dirty="0" smtClean="0"/>
              <a:t>Yue</a:t>
            </a:r>
            <a:r>
              <a:rPr lang="en-US" dirty="0" smtClean="0"/>
              <a:t>, Wang, El-</a:t>
            </a:r>
            <a:r>
              <a:rPr lang="en-US" dirty="0" err="1" smtClean="0"/>
              <a:t>Arini</a:t>
            </a:r>
            <a:r>
              <a:rPr lang="en-US" dirty="0" smtClean="0"/>
              <a:t>, </a:t>
            </a:r>
            <a:r>
              <a:rPr lang="en-US" dirty="0" err="1" smtClean="0"/>
              <a:t>Guestrin</a:t>
            </a:r>
            <a:r>
              <a:rPr lang="en-US" dirty="0" smtClean="0"/>
              <a:t>, WWW 2014]</a:t>
            </a:r>
            <a:endParaRPr lang="en-US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665635" y="5153349"/>
            <a:ext cx="1243706" cy="180807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848186" y="5895782"/>
            <a:ext cx="1153894" cy="130614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325" y="5192709"/>
            <a:ext cx="1248688" cy="103339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9009" y="4108687"/>
            <a:ext cx="1270889" cy="1109335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37398" y="3717578"/>
            <a:ext cx="1707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F81BD"/>
                </a:solidFill>
                <a:latin typeface="Trebuchet MS"/>
                <a:cs typeface="Trebuchet MS"/>
              </a:rPr>
              <a:t>Architecture</a:t>
            </a:r>
            <a:endParaRPr lang="en-US" sz="2000" b="1" dirty="0">
              <a:solidFill>
                <a:srgbClr val="4F81BD"/>
              </a:solidFill>
              <a:latin typeface="Trebuchet MS"/>
              <a:cs typeface="Trebuchet MS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89898" y="4125494"/>
            <a:ext cx="1153894" cy="13061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78599" y="4113872"/>
            <a:ext cx="1270158" cy="1120209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040958" y="3718839"/>
            <a:ext cx="988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F81BD"/>
                </a:solidFill>
                <a:latin typeface="Trebuchet MS"/>
                <a:cs typeface="Trebuchet MS"/>
              </a:rPr>
              <a:t>People</a:t>
            </a:r>
            <a:endParaRPr lang="en-US" sz="2000" b="1" dirty="0">
              <a:solidFill>
                <a:srgbClr val="4F81BD"/>
              </a:solidFill>
              <a:latin typeface="Trebuchet MS"/>
              <a:cs typeface="Trebuchet MS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24255" y="4131691"/>
            <a:ext cx="1243706" cy="180807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992" y="5252927"/>
            <a:ext cx="1257300" cy="115396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6814" y="4111262"/>
            <a:ext cx="1265911" cy="117118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02725" y="4115268"/>
            <a:ext cx="1257300" cy="1274523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6915628" y="3717578"/>
            <a:ext cx="1002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F81BD"/>
                </a:solidFill>
                <a:latin typeface="Trebuchet MS"/>
                <a:cs typeface="Trebuchet MS"/>
              </a:rPr>
              <a:t>Nature</a:t>
            </a:r>
            <a:endParaRPr lang="en-US" sz="2000" b="1" dirty="0">
              <a:solidFill>
                <a:srgbClr val="4F81BD"/>
              </a:solidFill>
              <a:latin typeface="Trebuchet MS"/>
              <a:cs typeface="Trebuchet MS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158750" y="3193113"/>
            <a:ext cx="87471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891758" y="2705140"/>
            <a:ext cx="1420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“Generic”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973056" y="3228484"/>
            <a:ext cx="3300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“Photography Enthusiast”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1061" y="336637"/>
            <a:ext cx="2658731" cy="2368503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3184151" y="327894"/>
            <a:ext cx="2661938" cy="1911205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042525" y="316534"/>
            <a:ext cx="2757003" cy="275793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043238" y="3718839"/>
            <a:ext cx="2716186" cy="275793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106736" y="3723069"/>
            <a:ext cx="2757003" cy="2503037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14239" y="3717578"/>
            <a:ext cx="2671088" cy="265756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479783" y="2004351"/>
            <a:ext cx="4274629" cy="2140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latin typeface="Trebuchet MS"/>
                <a:cs typeface="Trebuchet MS"/>
              </a:rPr>
              <a:t>Out</a:t>
            </a:r>
            <a:r>
              <a:rPr lang="en-US" sz="2800" b="1" dirty="0" smtClean="0">
                <a:latin typeface="Trebuchet MS"/>
                <a:cs typeface="Trebuchet MS"/>
              </a:rPr>
              <a:t>-of-cluster accuracy:</a:t>
            </a:r>
            <a:endParaRPr lang="en-US" sz="2800" dirty="0">
              <a:latin typeface="Trebuchet MS"/>
              <a:cs typeface="Trebuchet MS"/>
            </a:endParaRP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latin typeface="Trebuchet MS"/>
                <a:cs typeface="Trebuchet MS"/>
              </a:rPr>
              <a:t>Prior work: </a:t>
            </a:r>
            <a:r>
              <a:rPr lang="en-US" sz="2800" dirty="0" smtClean="0">
                <a:latin typeface="Trebuchet MS"/>
                <a:cs typeface="Trebuchet MS"/>
              </a:rPr>
              <a:t>20%</a:t>
            </a:r>
            <a:endParaRPr lang="en-US" sz="2800" dirty="0" smtClean="0">
              <a:latin typeface="Trebuchet MS"/>
              <a:cs typeface="Trebuchet MS"/>
            </a:endParaRP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latin typeface="Trebuchet MS"/>
                <a:cs typeface="Trebuchet MS"/>
              </a:rPr>
              <a:t>  </a:t>
            </a:r>
            <a:r>
              <a:rPr lang="en-US" sz="2800" dirty="0" smtClean="0">
                <a:latin typeface="Trebuchet MS"/>
                <a:cs typeface="Trebuchet MS"/>
              </a:rPr>
              <a:t>Our </a:t>
            </a:r>
            <a:r>
              <a:rPr lang="en-US" sz="2800" dirty="0" smtClean="0">
                <a:latin typeface="Trebuchet MS"/>
                <a:cs typeface="Trebuchet MS"/>
              </a:rPr>
              <a:t>work: </a:t>
            </a:r>
            <a:r>
              <a:rPr lang="en-US" sz="2800" dirty="0" smtClean="0">
                <a:latin typeface="Trebuchet MS"/>
                <a:cs typeface="Trebuchet MS"/>
              </a:rPr>
              <a:t>37</a:t>
            </a:r>
            <a:r>
              <a:rPr lang="en-US" sz="2800" dirty="0" smtClean="0">
                <a:latin typeface="Trebuchet MS"/>
                <a:cs typeface="Trebuchet MS"/>
              </a:rPr>
              <a:t>%</a:t>
            </a:r>
            <a:endParaRPr lang="en-US" sz="2800" dirty="0" smtClean="0">
              <a:latin typeface="Trebuchet MS"/>
              <a:cs typeface="Trebuchet MS"/>
            </a:endParaRPr>
          </a:p>
          <a:p>
            <a:pPr algn="ctr">
              <a:lnSpc>
                <a:spcPct val="150000"/>
              </a:lnSpc>
            </a:pPr>
            <a:endParaRPr lang="en-US" sz="5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46811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/>
      <p:bldP spid="54" grpId="0"/>
      <p:bldP spid="59" grpId="0"/>
      <p:bldP spid="63" grpId="0"/>
      <p:bldP spid="45" grpId="0" animBg="1"/>
      <p:bldP spid="46" grpId="0" animBg="1"/>
      <p:bldP spid="47" grpId="0" animBg="1"/>
      <p:bldP spid="48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533400" y="4634805"/>
            <a:ext cx="8153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800" b="0" dirty="0">
                <a:latin typeface="Trebuchet MS"/>
                <a:cs typeface="Trebuchet MS"/>
              </a:rPr>
              <a:t>Choose top 3 documents</a:t>
            </a:r>
          </a:p>
          <a:p>
            <a:pPr lvl="1">
              <a:buFontTx/>
              <a:buChar char="•"/>
            </a:pPr>
            <a:r>
              <a:rPr lang="en-US" sz="2800" dirty="0">
                <a:solidFill>
                  <a:srgbClr val="800000"/>
                </a:solidFill>
                <a:latin typeface="Trebuchet MS"/>
                <a:cs typeface="Trebuchet MS"/>
              </a:rPr>
              <a:t>Individual Relevance:	</a:t>
            </a:r>
            <a:r>
              <a:rPr lang="en-US" sz="2800" dirty="0" smtClean="0">
                <a:solidFill>
                  <a:srgbClr val="800000"/>
                </a:solidFill>
                <a:latin typeface="Trebuchet MS"/>
                <a:cs typeface="Trebuchet MS"/>
              </a:rPr>
              <a:t>			D3  </a:t>
            </a:r>
            <a:r>
              <a:rPr lang="en-US" sz="2800" dirty="0">
                <a:solidFill>
                  <a:srgbClr val="800000"/>
                </a:solidFill>
                <a:latin typeface="Trebuchet MS"/>
                <a:cs typeface="Trebuchet MS"/>
              </a:rPr>
              <a:t>D4  D1</a:t>
            </a:r>
          </a:p>
          <a:p>
            <a:pPr lvl="1">
              <a:buFontTx/>
              <a:buChar char="•"/>
            </a:pPr>
            <a:r>
              <a:rPr lang="en-US" sz="2800" b="0" dirty="0" smtClean="0">
                <a:latin typeface="Trebuchet MS"/>
                <a:cs typeface="Trebuchet MS"/>
              </a:rPr>
              <a:t>Greedy Coverage Solution</a:t>
            </a:r>
            <a:r>
              <a:rPr lang="en-US" sz="2800" b="0" dirty="0">
                <a:latin typeface="Trebuchet MS"/>
                <a:cs typeface="Trebuchet MS"/>
              </a:rPr>
              <a:t>:		</a:t>
            </a:r>
            <a:r>
              <a:rPr lang="en-US" sz="2800" b="0" dirty="0" smtClean="0">
                <a:latin typeface="Trebuchet MS"/>
                <a:cs typeface="Trebuchet MS"/>
              </a:rPr>
              <a:t>D3  </a:t>
            </a:r>
            <a:r>
              <a:rPr lang="en-US" sz="2800" b="0" dirty="0">
                <a:latin typeface="Trebuchet MS"/>
                <a:cs typeface="Trebuchet MS"/>
              </a:rPr>
              <a:t>D1  D5</a:t>
            </a:r>
          </a:p>
        </p:txBody>
      </p:sp>
      <p:pic>
        <p:nvPicPr>
          <p:cNvPr id="30723" name="Picture 12" descr="C:\Users\yyue\Desktop\talks\graphics\topic_cover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418405"/>
            <a:ext cx="66675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4" name="Picture 4" descr="C:\Users\yyue\Desktop\talks\graphics\che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053405"/>
            <a:ext cx="609600" cy="485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0794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34215" y="721905"/>
            <a:ext cx="3783608" cy="35240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  <a:latin typeface="Trebuchet MS"/>
                <a:cs typeface="Trebuchet MS"/>
              </a:rPr>
              <a:t>Submodular Bandits</a:t>
            </a:r>
          </a:p>
          <a:p>
            <a:r>
              <a:rPr lang="en-US" sz="1600" dirty="0" smtClean="0">
                <a:latin typeface="Calibri"/>
                <a:cs typeface="Calibri"/>
              </a:rPr>
              <a:t>[</a:t>
            </a:r>
            <a:r>
              <a:rPr lang="en-US" sz="1600" b="1" dirty="0" smtClean="0">
                <a:latin typeface="Calibri"/>
                <a:cs typeface="Calibri"/>
              </a:rPr>
              <a:t>Yue</a:t>
            </a:r>
            <a:r>
              <a:rPr lang="en-US" sz="1600" dirty="0" smtClean="0">
                <a:latin typeface="Calibri"/>
                <a:cs typeface="Calibri"/>
              </a:rPr>
              <a:t> &amp; Guestrin, 2011]</a:t>
            </a:r>
            <a:endParaRPr lang="en-US" sz="500" dirty="0" smtClean="0">
              <a:latin typeface="Trebuchet MS"/>
              <a:cs typeface="Trebuchet MS"/>
            </a:endParaRPr>
          </a:p>
          <a:p>
            <a:r>
              <a:rPr lang="en-US" sz="1600" dirty="0" smtClean="0">
                <a:cs typeface="Calibri"/>
              </a:rPr>
              <a:t>[</a:t>
            </a:r>
            <a:r>
              <a:rPr lang="en-US" sz="1600" b="1" dirty="0" smtClean="0">
                <a:cs typeface="Calibri"/>
              </a:rPr>
              <a:t>Yue</a:t>
            </a:r>
            <a:r>
              <a:rPr lang="en-US" sz="1600" dirty="0" smtClean="0">
                <a:cs typeface="Calibri"/>
              </a:rPr>
              <a:t>, Hong &amp; Guestrin, 2012]</a:t>
            </a:r>
            <a:endParaRPr lang="en-US" sz="1600" dirty="0">
              <a:cs typeface="Calibri"/>
            </a:endParaRPr>
          </a:p>
          <a:p>
            <a:endParaRPr lang="en-US" sz="500" dirty="0" smtClean="0"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rgbClr val="953735"/>
                </a:solidFill>
                <a:latin typeface="Trebuchet MS"/>
                <a:cs typeface="Trebuchet MS"/>
              </a:rPr>
              <a:t>Dueling Bandits</a:t>
            </a:r>
          </a:p>
          <a:p>
            <a:r>
              <a:rPr lang="en-US" sz="1600" dirty="0" smtClean="0">
                <a:latin typeface="Calibri"/>
                <a:cs typeface="Calibri"/>
              </a:rPr>
              <a:t>[</a:t>
            </a:r>
            <a:r>
              <a:rPr lang="en-US" sz="1600" b="1" dirty="0" smtClean="0">
                <a:latin typeface="Calibri"/>
                <a:cs typeface="Calibri"/>
              </a:rPr>
              <a:t>Yue</a:t>
            </a:r>
            <a:r>
              <a:rPr lang="en-US" sz="1600" dirty="0" smtClean="0">
                <a:latin typeface="Calibri"/>
                <a:cs typeface="Calibri"/>
              </a:rPr>
              <a:t> &amp; </a:t>
            </a:r>
            <a:r>
              <a:rPr lang="en-US" sz="1600" dirty="0" err="1" smtClean="0">
                <a:latin typeface="Calibri"/>
                <a:cs typeface="Calibri"/>
              </a:rPr>
              <a:t>Joachims</a:t>
            </a:r>
            <a:r>
              <a:rPr lang="en-US" sz="1600" dirty="0" smtClean="0">
                <a:latin typeface="Calibri"/>
                <a:cs typeface="Calibri"/>
              </a:rPr>
              <a:t>, 2009]</a:t>
            </a:r>
          </a:p>
          <a:p>
            <a:r>
              <a:rPr lang="en-US" sz="1600" dirty="0" smtClean="0">
                <a:latin typeface="Calibri"/>
                <a:cs typeface="Calibri"/>
              </a:rPr>
              <a:t>[</a:t>
            </a:r>
            <a:r>
              <a:rPr lang="en-US" sz="1600" b="1" dirty="0" smtClean="0">
                <a:latin typeface="Calibri"/>
                <a:cs typeface="Calibri"/>
              </a:rPr>
              <a:t>Yue</a:t>
            </a:r>
            <a:r>
              <a:rPr lang="en-US" sz="1600" dirty="0" smtClean="0">
                <a:latin typeface="Calibri"/>
                <a:cs typeface="Calibri"/>
              </a:rPr>
              <a:t>, </a:t>
            </a:r>
            <a:r>
              <a:rPr lang="en-US" sz="1600" dirty="0" err="1" smtClean="0">
                <a:latin typeface="Calibri"/>
                <a:cs typeface="Calibri"/>
              </a:rPr>
              <a:t>Broder</a:t>
            </a:r>
            <a:r>
              <a:rPr lang="en-US" sz="1600" dirty="0" smtClean="0">
                <a:latin typeface="Calibri"/>
                <a:cs typeface="Calibri"/>
              </a:rPr>
              <a:t>, Kleinberg &amp; </a:t>
            </a:r>
            <a:r>
              <a:rPr lang="en-US" sz="1600" dirty="0" err="1" smtClean="0">
                <a:latin typeface="Calibri"/>
                <a:cs typeface="Calibri"/>
              </a:rPr>
              <a:t>Joachims</a:t>
            </a:r>
            <a:r>
              <a:rPr lang="en-US" sz="1600" dirty="0" smtClean="0">
                <a:latin typeface="Calibri"/>
                <a:cs typeface="Calibri"/>
              </a:rPr>
              <a:t>, 2009]</a:t>
            </a:r>
          </a:p>
          <a:p>
            <a:r>
              <a:rPr lang="en-US" sz="1600" dirty="0" smtClean="0">
                <a:latin typeface="Calibri"/>
                <a:cs typeface="Calibri"/>
              </a:rPr>
              <a:t>[</a:t>
            </a:r>
            <a:r>
              <a:rPr lang="en-US" sz="1600" b="1" dirty="0" smtClean="0">
                <a:latin typeface="Calibri"/>
                <a:cs typeface="Calibri"/>
              </a:rPr>
              <a:t>Yue</a:t>
            </a:r>
            <a:r>
              <a:rPr lang="en-US" sz="1600" dirty="0" smtClean="0">
                <a:latin typeface="Calibri"/>
                <a:cs typeface="Calibri"/>
              </a:rPr>
              <a:t> &amp; </a:t>
            </a:r>
            <a:r>
              <a:rPr lang="en-US" sz="1600" dirty="0" err="1" smtClean="0">
                <a:latin typeface="Calibri"/>
                <a:cs typeface="Calibri"/>
              </a:rPr>
              <a:t>Joachims</a:t>
            </a:r>
            <a:r>
              <a:rPr lang="en-US" sz="1600" dirty="0" smtClean="0">
                <a:latin typeface="Calibri"/>
                <a:cs typeface="Calibri"/>
              </a:rPr>
              <a:t>, 2011]</a:t>
            </a:r>
          </a:p>
          <a:p>
            <a:endParaRPr lang="en-US" sz="500" dirty="0" smtClean="0">
              <a:latin typeface="Trebuchet MS"/>
              <a:cs typeface="Trebuchet MS"/>
            </a:endParaRPr>
          </a:p>
          <a:p>
            <a:r>
              <a:rPr lang="en-US" sz="2000" dirty="0" smtClean="0">
                <a:latin typeface="Trebuchet MS"/>
                <a:cs typeface="Trebuchet MS"/>
              </a:rPr>
              <a:t>Adaptive Urban Systems</a:t>
            </a:r>
          </a:p>
          <a:p>
            <a:r>
              <a:rPr lang="en-US" sz="1600" dirty="0" smtClean="0">
                <a:latin typeface="Calibri"/>
                <a:cs typeface="Calibri"/>
              </a:rPr>
              <a:t>[</a:t>
            </a:r>
            <a:r>
              <a:rPr lang="en-US" sz="1600" b="1" dirty="0" smtClean="0">
                <a:latin typeface="Calibri"/>
                <a:cs typeface="Calibri"/>
              </a:rPr>
              <a:t>Yue</a:t>
            </a:r>
            <a:r>
              <a:rPr lang="en-US" sz="1600" dirty="0" smtClean="0">
                <a:latin typeface="Calibri"/>
                <a:cs typeface="Calibri"/>
              </a:rPr>
              <a:t>, Marla &amp; Krishnan, 2012]</a:t>
            </a:r>
          </a:p>
          <a:p>
            <a:r>
              <a:rPr lang="en-US" sz="1600" dirty="0" smtClean="0">
                <a:latin typeface="Calibri"/>
                <a:cs typeface="Calibri"/>
              </a:rPr>
              <a:t>[Liu, </a:t>
            </a:r>
            <a:r>
              <a:rPr lang="en-US" sz="1600" b="1" dirty="0" smtClean="0">
                <a:latin typeface="Calibri"/>
                <a:cs typeface="Calibri"/>
              </a:rPr>
              <a:t>Yue</a:t>
            </a:r>
            <a:r>
              <a:rPr lang="en-US" sz="1600" dirty="0" smtClean="0">
                <a:latin typeface="Calibri"/>
                <a:cs typeface="Calibri"/>
              </a:rPr>
              <a:t> &amp; Krishnan, 2013]</a:t>
            </a:r>
          </a:p>
          <a:p>
            <a:endParaRPr lang="en-US" sz="500" dirty="0">
              <a:latin typeface="Calibri"/>
              <a:cs typeface="Calibri"/>
            </a:endParaRPr>
          </a:p>
          <a:p>
            <a:r>
              <a:rPr lang="en-US" sz="2000" dirty="0" smtClean="0">
                <a:solidFill>
                  <a:srgbClr val="953735"/>
                </a:solidFill>
                <a:latin typeface="Trebuchet MS"/>
                <a:cs typeface="Trebuchet MS"/>
              </a:rPr>
              <a:t>Robot Trajectory Planning</a:t>
            </a:r>
          </a:p>
          <a:p>
            <a:r>
              <a:rPr lang="en-US" sz="1600" dirty="0" smtClean="0">
                <a:latin typeface="Calibri"/>
                <a:cs typeface="Calibri"/>
              </a:rPr>
              <a:t>[Ross, Zhou, </a:t>
            </a:r>
            <a:r>
              <a:rPr lang="en-US" sz="1600" b="1" dirty="0" smtClean="0">
                <a:latin typeface="Calibri"/>
                <a:cs typeface="Calibri"/>
              </a:rPr>
              <a:t>Yue</a:t>
            </a:r>
            <a:r>
              <a:rPr lang="en-US" sz="1600" dirty="0" smtClean="0">
                <a:latin typeface="Calibri"/>
                <a:cs typeface="Calibri"/>
              </a:rPr>
              <a:t>, </a:t>
            </a:r>
            <a:r>
              <a:rPr lang="en-US" sz="1600" dirty="0" err="1" smtClean="0">
                <a:latin typeface="Calibri"/>
                <a:cs typeface="Calibri"/>
              </a:rPr>
              <a:t>Dey</a:t>
            </a:r>
            <a:r>
              <a:rPr lang="en-US" sz="1600" dirty="0" smtClean="0">
                <a:latin typeface="Calibri"/>
                <a:cs typeface="Calibri"/>
              </a:rPr>
              <a:t>, </a:t>
            </a:r>
            <a:r>
              <a:rPr lang="en-US" sz="1600" dirty="0" err="1" smtClean="0">
                <a:latin typeface="Calibri"/>
                <a:cs typeface="Calibri"/>
              </a:rPr>
              <a:t>Bagnell</a:t>
            </a:r>
            <a:r>
              <a:rPr lang="en-US" sz="1600" dirty="0" smtClean="0">
                <a:latin typeface="Calibri"/>
                <a:cs typeface="Calibri"/>
              </a:rPr>
              <a:t>, 2013]</a:t>
            </a:r>
            <a:endParaRPr lang="en-US" sz="1600" dirty="0">
              <a:latin typeface="Calibri"/>
              <a:cs typeface="Calibri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4960" y="2757944"/>
            <a:ext cx="689590" cy="5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682" y="1707613"/>
            <a:ext cx="694782" cy="454314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200750">
            <a:off x="3528456" y="3481693"/>
            <a:ext cx="510014" cy="4548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8252" y="842212"/>
            <a:ext cx="583780" cy="53893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35634" y="4466290"/>
            <a:ext cx="3232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rebuchet MS"/>
                <a:cs typeface="Trebuchet MS"/>
              </a:rPr>
              <a:t>Richer Interactions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1760" y="205516"/>
            <a:ext cx="3628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rebuchet MS"/>
                <a:cs typeface="Trebuchet MS"/>
              </a:rPr>
              <a:t>Structured Prediction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1760" y="3683658"/>
            <a:ext cx="3762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rebuchet MS"/>
                <a:cs typeface="Trebuchet MS"/>
              </a:rPr>
              <a:t>Interpreting Feedback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215" y="178780"/>
            <a:ext cx="3744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rebuchet MS"/>
                <a:cs typeface="Trebuchet MS"/>
              </a:rPr>
              <a:t>Interactive Algorithms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91760" y="748641"/>
            <a:ext cx="370889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  <a:latin typeface="Trebuchet MS"/>
                <a:cs typeface="Trebuchet MS"/>
              </a:rPr>
              <a:t>Learning to Diversify</a:t>
            </a:r>
          </a:p>
          <a:p>
            <a:r>
              <a:rPr lang="en-US" sz="1600" dirty="0" smtClean="0">
                <a:latin typeface="Calibri"/>
                <a:cs typeface="Calibri"/>
              </a:rPr>
              <a:t>[</a:t>
            </a:r>
            <a:r>
              <a:rPr lang="en-US" sz="1600" b="1" dirty="0" smtClean="0">
                <a:latin typeface="Calibri"/>
                <a:cs typeface="Calibri"/>
              </a:rPr>
              <a:t>Yue</a:t>
            </a:r>
            <a:r>
              <a:rPr lang="en-US" sz="1600" dirty="0" smtClean="0">
                <a:latin typeface="Calibri"/>
                <a:cs typeface="Calibri"/>
              </a:rPr>
              <a:t> &amp; </a:t>
            </a:r>
            <a:r>
              <a:rPr lang="en-US" sz="1600" dirty="0" err="1" smtClean="0">
                <a:latin typeface="Calibri"/>
                <a:cs typeface="Calibri"/>
              </a:rPr>
              <a:t>Joachims</a:t>
            </a:r>
            <a:r>
              <a:rPr lang="en-US" sz="1600" dirty="0" smtClean="0">
                <a:latin typeface="Calibri"/>
                <a:cs typeface="Calibri"/>
              </a:rPr>
              <a:t>, 2008]</a:t>
            </a:r>
          </a:p>
          <a:p>
            <a:r>
              <a:rPr lang="en-US" sz="1600" dirty="0" smtClean="0">
                <a:latin typeface="Calibri"/>
                <a:cs typeface="Calibri"/>
              </a:rPr>
              <a:t>[</a:t>
            </a:r>
            <a:r>
              <a:rPr lang="en-US" sz="1600" dirty="0" err="1" smtClean="0">
                <a:latin typeface="Calibri"/>
                <a:cs typeface="Calibri"/>
              </a:rPr>
              <a:t>Joachims</a:t>
            </a:r>
            <a:r>
              <a:rPr lang="en-US" sz="1600" dirty="0" smtClean="0">
                <a:latin typeface="Calibri"/>
                <a:cs typeface="Calibri"/>
              </a:rPr>
              <a:t>, Hoffman, </a:t>
            </a:r>
            <a:r>
              <a:rPr lang="en-US" sz="1600" b="1" dirty="0" smtClean="0">
                <a:latin typeface="Calibri"/>
                <a:cs typeface="Calibri"/>
              </a:rPr>
              <a:t>Yue</a:t>
            </a:r>
            <a:r>
              <a:rPr lang="en-US" sz="1600" dirty="0" smtClean="0">
                <a:latin typeface="Calibri"/>
                <a:cs typeface="Calibri"/>
              </a:rPr>
              <a:t> &amp; Yu, 2009] </a:t>
            </a:r>
          </a:p>
          <a:p>
            <a:r>
              <a:rPr lang="en-US" sz="1600" dirty="0" smtClean="0">
                <a:latin typeface="Calibri"/>
                <a:cs typeface="Calibri"/>
              </a:rPr>
              <a:t>[</a:t>
            </a:r>
            <a:r>
              <a:rPr lang="en-US" sz="1600" b="1" dirty="0" smtClean="0">
                <a:latin typeface="Calibri"/>
                <a:cs typeface="Calibri"/>
              </a:rPr>
              <a:t>Yue</a:t>
            </a:r>
            <a:r>
              <a:rPr lang="en-US" sz="1600" dirty="0" smtClean="0">
                <a:latin typeface="Calibri"/>
                <a:cs typeface="Calibri"/>
              </a:rPr>
              <a:t> &amp; Guestrin, 2011]</a:t>
            </a:r>
          </a:p>
          <a:p>
            <a:endParaRPr lang="en-US" sz="500" dirty="0" smtClean="0">
              <a:latin typeface="Trebuchet MS"/>
              <a:cs typeface="Trebuchet MS"/>
            </a:endParaRPr>
          </a:p>
          <a:p>
            <a:r>
              <a:rPr lang="en-US" sz="2000" dirty="0" smtClean="0">
                <a:latin typeface="Trebuchet MS"/>
                <a:cs typeface="Trebuchet MS"/>
              </a:rPr>
              <a:t>Optimizing Ranking Measures</a:t>
            </a:r>
          </a:p>
          <a:p>
            <a:r>
              <a:rPr lang="en-US" sz="1600" dirty="0" smtClean="0">
                <a:latin typeface="Calibri"/>
                <a:cs typeface="Calibri"/>
              </a:rPr>
              <a:t>[</a:t>
            </a:r>
            <a:r>
              <a:rPr lang="en-US" sz="1600" b="1" dirty="0" smtClean="0">
                <a:latin typeface="Calibri"/>
                <a:cs typeface="Calibri"/>
              </a:rPr>
              <a:t>Yue</a:t>
            </a:r>
            <a:r>
              <a:rPr lang="en-US" sz="1600" dirty="0" smtClean="0">
                <a:latin typeface="Calibri"/>
                <a:cs typeface="Calibri"/>
              </a:rPr>
              <a:t>, Finley, </a:t>
            </a:r>
            <a:r>
              <a:rPr lang="en-US" sz="1600" dirty="0" err="1" smtClean="0">
                <a:latin typeface="Calibri"/>
                <a:cs typeface="Calibri"/>
              </a:rPr>
              <a:t>Radlinksi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smtClean="0">
                <a:latin typeface="Calibri"/>
                <a:cs typeface="Calibri"/>
              </a:rPr>
              <a:t>&amp; </a:t>
            </a:r>
            <a:r>
              <a:rPr lang="en-US" sz="1600" dirty="0" err="1" smtClean="0">
                <a:latin typeface="Calibri"/>
                <a:cs typeface="Calibri"/>
              </a:rPr>
              <a:t>Joachims</a:t>
            </a:r>
            <a:r>
              <a:rPr lang="en-US" sz="1600" dirty="0" smtClean="0">
                <a:latin typeface="Calibri"/>
                <a:cs typeface="Calibri"/>
              </a:rPr>
              <a:t>, 2007]</a:t>
            </a:r>
          </a:p>
          <a:p>
            <a:r>
              <a:rPr lang="en-US" sz="1600" dirty="0" smtClean="0">
                <a:latin typeface="Calibri"/>
                <a:cs typeface="Calibri"/>
              </a:rPr>
              <a:t>[</a:t>
            </a:r>
            <a:r>
              <a:rPr lang="en-US" sz="1600" b="1" dirty="0" smtClean="0">
                <a:latin typeface="Calibri"/>
                <a:cs typeface="Calibri"/>
              </a:rPr>
              <a:t>Yue</a:t>
            </a:r>
            <a:r>
              <a:rPr lang="en-US" sz="1600" dirty="0" smtClean="0">
                <a:latin typeface="Calibri"/>
                <a:cs typeface="Calibri"/>
              </a:rPr>
              <a:t> &amp; Burges, 2007] </a:t>
            </a:r>
          </a:p>
          <a:p>
            <a:endParaRPr lang="en-US" sz="500" dirty="0" smtClean="0">
              <a:latin typeface="Trebuchet MS"/>
              <a:cs typeface="Trebuchet MS"/>
            </a:endParaRPr>
          </a:p>
          <a:p>
            <a:r>
              <a:rPr lang="en-US" sz="2000" dirty="0" smtClean="0">
                <a:latin typeface="Trebuchet MS"/>
                <a:cs typeface="Trebuchet MS"/>
              </a:rPr>
              <a:t>Models that </a:t>
            </a:r>
            <a:r>
              <a:rPr lang="en-US" sz="2000" dirty="0">
                <a:latin typeface="Trebuchet MS"/>
                <a:cs typeface="Trebuchet MS"/>
              </a:rPr>
              <a:t>J</a:t>
            </a:r>
            <a:r>
              <a:rPr lang="en-US" sz="2000" dirty="0" smtClean="0">
                <a:latin typeface="Trebuchet MS"/>
                <a:cs typeface="Trebuchet MS"/>
              </a:rPr>
              <a:t>ustify Predictions</a:t>
            </a:r>
          </a:p>
          <a:p>
            <a:r>
              <a:rPr lang="en-US" sz="1600" dirty="0" smtClean="0">
                <a:latin typeface="Calibri"/>
                <a:cs typeface="Calibri"/>
              </a:rPr>
              <a:t>[</a:t>
            </a:r>
            <a:r>
              <a:rPr lang="en-US" sz="1600" dirty="0" err="1" smtClean="0">
                <a:latin typeface="Calibri"/>
                <a:cs typeface="Calibri"/>
              </a:rPr>
              <a:t>Yessenalina</a:t>
            </a:r>
            <a:r>
              <a:rPr lang="en-US" sz="1600" dirty="0" smtClean="0">
                <a:latin typeface="Calibri"/>
                <a:cs typeface="Calibri"/>
              </a:rPr>
              <a:t>, </a:t>
            </a:r>
            <a:r>
              <a:rPr lang="en-US" sz="1600" b="1" dirty="0" smtClean="0">
                <a:latin typeface="Calibri"/>
                <a:cs typeface="Calibri"/>
              </a:rPr>
              <a:t>Yue</a:t>
            </a:r>
            <a:r>
              <a:rPr lang="en-US" sz="1600" dirty="0" smtClean="0">
                <a:latin typeface="Calibri"/>
                <a:cs typeface="Calibri"/>
              </a:rPr>
              <a:t> &amp; </a:t>
            </a:r>
            <a:r>
              <a:rPr lang="en-US" sz="1600" dirty="0" err="1" smtClean="0">
                <a:latin typeface="Calibri"/>
                <a:cs typeface="Calibri"/>
              </a:rPr>
              <a:t>Cardie</a:t>
            </a:r>
            <a:r>
              <a:rPr lang="en-US" sz="1600" dirty="0" smtClean="0">
                <a:latin typeface="Calibri"/>
                <a:cs typeface="Calibri"/>
              </a:rPr>
              <a:t>, 2010]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634" y="5072042"/>
            <a:ext cx="3306414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rebuchet MS"/>
                <a:cs typeface="Trebuchet MS"/>
              </a:rPr>
              <a:t>Dynamic Rankings</a:t>
            </a:r>
          </a:p>
          <a:p>
            <a:r>
              <a:rPr lang="en-US" sz="1600" dirty="0" smtClean="0">
                <a:latin typeface="Calibri"/>
                <a:cs typeface="Calibri"/>
              </a:rPr>
              <a:t>[Brandt, </a:t>
            </a:r>
            <a:r>
              <a:rPr lang="en-US" sz="1600" dirty="0" err="1" smtClean="0">
                <a:latin typeface="Calibri"/>
                <a:cs typeface="Calibri"/>
              </a:rPr>
              <a:t>Joachims</a:t>
            </a:r>
            <a:r>
              <a:rPr lang="en-US" sz="1600" dirty="0" smtClean="0">
                <a:latin typeface="Calibri"/>
                <a:cs typeface="Calibri"/>
              </a:rPr>
              <a:t>, </a:t>
            </a:r>
            <a:r>
              <a:rPr lang="en-US" sz="1600" b="1" dirty="0" smtClean="0">
                <a:latin typeface="Calibri"/>
                <a:cs typeface="Calibri"/>
              </a:rPr>
              <a:t>Yue</a:t>
            </a:r>
            <a:r>
              <a:rPr lang="en-US" sz="1600" dirty="0" smtClean="0">
                <a:latin typeface="Calibri"/>
                <a:cs typeface="Calibri"/>
              </a:rPr>
              <a:t> &amp; Bank, 2011]</a:t>
            </a:r>
          </a:p>
          <a:p>
            <a:endParaRPr lang="en-US" sz="500" dirty="0" smtClean="0"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rgbClr val="953735"/>
                </a:solidFill>
                <a:latin typeface="Trebuchet MS"/>
                <a:cs typeface="Trebuchet MS"/>
              </a:rPr>
              <a:t>Clustered Feedback</a:t>
            </a:r>
          </a:p>
          <a:p>
            <a:r>
              <a:rPr lang="en-US" sz="1600" dirty="0" smtClean="0">
                <a:latin typeface="Calibri"/>
                <a:cs typeface="Calibri"/>
              </a:rPr>
              <a:t>[</a:t>
            </a:r>
            <a:r>
              <a:rPr lang="en-US" sz="1600" b="1" dirty="0" smtClean="0">
                <a:latin typeface="Calibri"/>
                <a:cs typeface="Calibri"/>
              </a:rPr>
              <a:t>Yue</a:t>
            </a:r>
            <a:r>
              <a:rPr lang="en-US" sz="1600" dirty="0" smtClean="0">
                <a:latin typeface="Calibri"/>
                <a:cs typeface="Calibri"/>
              </a:rPr>
              <a:t>, Wang, El-</a:t>
            </a:r>
            <a:r>
              <a:rPr lang="en-US" sz="1600" dirty="0" err="1" smtClean="0">
                <a:latin typeface="Calibri"/>
                <a:cs typeface="Calibri"/>
              </a:rPr>
              <a:t>Arini</a:t>
            </a:r>
            <a:r>
              <a:rPr lang="en-US" sz="1600" dirty="0" smtClean="0">
                <a:latin typeface="Calibri"/>
                <a:cs typeface="Calibri"/>
              </a:rPr>
              <a:t>, Guestrin</a:t>
            </a:r>
            <a:r>
              <a:rPr lang="en-US" sz="1600" smtClean="0">
                <a:latin typeface="Calibri"/>
                <a:cs typeface="Calibri"/>
              </a:rPr>
              <a:t>, </a:t>
            </a:r>
            <a:r>
              <a:rPr lang="en-US" sz="1600" smtClean="0">
                <a:latin typeface="Calibri"/>
                <a:cs typeface="Calibri"/>
              </a:rPr>
              <a:t> 2014]</a:t>
            </a:r>
            <a:endParaRPr lang="en-US" sz="1600" dirty="0">
              <a:latin typeface="Calibri"/>
              <a:cs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8768" y="5085410"/>
            <a:ext cx="552963" cy="5833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823848" y="4239608"/>
            <a:ext cx="399139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rebuchet MS"/>
                <a:cs typeface="Trebuchet MS"/>
              </a:rPr>
              <a:t>Improving Interleaving</a:t>
            </a:r>
          </a:p>
          <a:p>
            <a:r>
              <a:rPr lang="en-US" sz="1600" dirty="0" smtClean="0">
                <a:latin typeface="Calibri"/>
                <a:cs typeface="Calibri"/>
              </a:rPr>
              <a:t>[</a:t>
            </a:r>
            <a:r>
              <a:rPr lang="en-US" sz="1600" b="1" dirty="0" smtClean="0">
                <a:latin typeface="Calibri"/>
                <a:cs typeface="Calibri"/>
              </a:rPr>
              <a:t>Yue</a:t>
            </a:r>
            <a:r>
              <a:rPr lang="en-US" sz="1600" dirty="0" smtClean="0">
                <a:latin typeface="Calibri"/>
                <a:cs typeface="Calibri"/>
              </a:rPr>
              <a:t>, </a:t>
            </a:r>
            <a:r>
              <a:rPr lang="en-US" sz="1600" dirty="0" err="1" smtClean="0">
                <a:latin typeface="Calibri"/>
                <a:cs typeface="Calibri"/>
              </a:rPr>
              <a:t>Gao</a:t>
            </a:r>
            <a:r>
              <a:rPr lang="en-US" sz="1600" dirty="0" smtClean="0">
                <a:latin typeface="Calibri"/>
                <a:cs typeface="Calibri"/>
              </a:rPr>
              <a:t>, </a:t>
            </a:r>
            <a:r>
              <a:rPr lang="en-US" sz="1600" dirty="0" err="1" smtClean="0">
                <a:latin typeface="Calibri"/>
                <a:cs typeface="Calibri"/>
              </a:rPr>
              <a:t>Chapelle</a:t>
            </a:r>
            <a:r>
              <a:rPr lang="en-US" sz="1600" dirty="0" smtClean="0">
                <a:latin typeface="Calibri"/>
                <a:cs typeface="Calibri"/>
              </a:rPr>
              <a:t>, Zhang &amp; </a:t>
            </a:r>
            <a:r>
              <a:rPr lang="en-US" sz="1600" dirty="0" err="1" smtClean="0">
                <a:latin typeface="Calibri"/>
                <a:cs typeface="Calibri"/>
              </a:rPr>
              <a:t>Joachims</a:t>
            </a:r>
            <a:r>
              <a:rPr lang="en-US" sz="1600" dirty="0" smtClean="0">
                <a:latin typeface="Calibri"/>
                <a:cs typeface="Calibri"/>
              </a:rPr>
              <a:t>, 2010]</a:t>
            </a:r>
          </a:p>
          <a:p>
            <a:r>
              <a:rPr lang="en-US" sz="1600" dirty="0" smtClean="0">
                <a:latin typeface="Calibri"/>
                <a:cs typeface="Calibri"/>
              </a:rPr>
              <a:t>[</a:t>
            </a:r>
            <a:r>
              <a:rPr lang="en-US" sz="1600" dirty="0" err="1" smtClean="0">
                <a:latin typeface="Calibri"/>
                <a:cs typeface="Calibri"/>
              </a:rPr>
              <a:t>Chapelle</a:t>
            </a:r>
            <a:r>
              <a:rPr lang="en-US" sz="1600" dirty="0" smtClean="0">
                <a:latin typeface="Calibri"/>
                <a:cs typeface="Calibri"/>
              </a:rPr>
              <a:t>, </a:t>
            </a:r>
            <a:r>
              <a:rPr lang="en-US" sz="1600" dirty="0" err="1" smtClean="0">
                <a:latin typeface="Calibri"/>
                <a:cs typeface="Calibri"/>
              </a:rPr>
              <a:t>Joachims</a:t>
            </a:r>
            <a:r>
              <a:rPr lang="en-US" sz="1600" dirty="0" smtClean="0">
                <a:latin typeface="Calibri"/>
                <a:cs typeface="Calibri"/>
              </a:rPr>
              <a:t>, </a:t>
            </a:r>
            <a:r>
              <a:rPr lang="en-US" sz="1600" dirty="0" err="1" smtClean="0">
                <a:latin typeface="Calibri"/>
                <a:cs typeface="Calibri"/>
              </a:rPr>
              <a:t>Radlinski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smtClean="0">
                <a:latin typeface="Calibri"/>
                <a:cs typeface="Calibri"/>
              </a:rPr>
              <a:t>&amp; </a:t>
            </a:r>
            <a:r>
              <a:rPr lang="en-US" sz="1600" b="1" dirty="0" smtClean="0">
                <a:latin typeface="Calibri"/>
                <a:cs typeface="Calibri"/>
              </a:rPr>
              <a:t>Yue</a:t>
            </a:r>
            <a:r>
              <a:rPr lang="en-US" sz="1600" dirty="0" smtClean="0">
                <a:latin typeface="Calibri"/>
                <a:cs typeface="Calibri"/>
              </a:rPr>
              <a:t>, 2012]</a:t>
            </a:r>
          </a:p>
          <a:p>
            <a:endParaRPr lang="en-US" sz="500" dirty="0" smtClean="0">
              <a:latin typeface="Trebuchet MS"/>
              <a:cs typeface="Trebuchet MS"/>
            </a:endParaRPr>
          </a:p>
          <a:p>
            <a:r>
              <a:rPr lang="en-US" sz="2000" dirty="0" smtClean="0">
                <a:latin typeface="Trebuchet MS"/>
                <a:cs typeface="Trebuchet MS"/>
              </a:rPr>
              <a:t>Attractiveness Bias</a:t>
            </a:r>
          </a:p>
          <a:p>
            <a:r>
              <a:rPr lang="en-US" sz="1600" dirty="0" smtClean="0">
                <a:latin typeface="Calibri"/>
                <a:cs typeface="Calibri"/>
              </a:rPr>
              <a:t>[</a:t>
            </a:r>
            <a:r>
              <a:rPr lang="en-US" sz="1600" b="1" dirty="0" smtClean="0">
                <a:latin typeface="Calibri"/>
                <a:cs typeface="Calibri"/>
              </a:rPr>
              <a:t>Yue</a:t>
            </a:r>
            <a:r>
              <a:rPr lang="en-US" sz="1600" dirty="0" smtClean="0">
                <a:latin typeface="Calibri"/>
                <a:cs typeface="Calibri"/>
              </a:rPr>
              <a:t>, Patel, </a:t>
            </a:r>
            <a:r>
              <a:rPr lang="en-US" sz="1600" dirty="0" err="1" smtClean="0">
                <a:latin typeface="Calibri"/>
                <a:cs typeface="Calibri"/>
              </a:rPr>
              <a:t>Roehrig</a:t>
            </a:r>
            <a:r>
              <a:rPr lang="en-US" sz="1600" dirty="0" smtClean="0">
                <a:latin typeface="Calibri"/>
                <a:cs typeface="Calibri"/>
              </a:rPr>
              <a:t>, 2010]</a:t>
            </a:r>
          </a:p>
          <a:p>
            <a:endParaRPr lang="en-US" sz="500" dirty="0" smtClean="0">
              <a:latin typeface="Trebuchet MS"/>
              <a:cs typeface="Trebuchet M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4824" y="788740"/>
            <a:ext cx="1291281" cy="543763"/>
          </a:xfrm>
          <a:prstGeom prst="rect">
            <a:avLst/>
          </a:prstGeom>
        </p:spPr>
      </p:pic>
      <p:sp>
        <p:nvSpPr>
          <p:cNvPr id="20" name="Explosion 1 19"/>
          <p:cNvSpPr/>
          <p:nvPr/>
        </p:nvSpPr>
        <p:spPr>
          <a:xfrm rot="20400000">
            <a:off x="7528257" y="5147682"/>
            <a:ext cx="881119" cy="610943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dirty="0">
                <a:solidFill>
                  <a:schemeClr val="tx1"/>
                </a:solidFill>
              </a:rPr>
              <a:t>Click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35636" y="5072042"/>
            <a:ext cx="2351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  <a:latin typeface="Trebuchet MS"/>
                <a:cs typeface="Trebuchet MS"/>
              </a:rPr>
              <a:t>Dynamic Rankings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27540" y="6215529"/>
            <a:ext cx="2632877" cy="400110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  <a:latin typeface="Trebuchet MS"/>
                <a:cs typeface="Trebuchet MS"/>
              </a:rPr>
              <a:t>www.yisongyue.com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23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5" grpId="0"/>
      <p:bldP spid="6" grpId="0"/>
      <p:bldP spid="10" grpId="0"/>
      <p:bldP spid="14" grpId="0"/>
      <p:bldP spid="17" grpId="0"/>
      <p:bldP spid="20" grpId="0" animBg="1"/>
      <p:bldP spid="2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52777" y="5551438"/>
            <a:ext cx="4312857" cy="105992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rebuchet MS"/>
                <a:cs typeface="Trebuchet MS"/>
              </a:rPr>
              <a:t>Extractive Retrieval</a:t>
            </a:r>
            <a:endParaRPr lang="en-US" sz="3200" b="1" dirty="0">
              <a:latin typeface="Trebuchet MS"/>
              <a:cs typeface="Trebuchet MS"/>
            </a:endParaRPr>
          </a:p>
        </p:txBody>
      </p:sp>
      <p:pic>
        <p:nvPicPr>
          <p:cNvPr id="6" name="Picture 1" descr="Y:\doc\wsdm11-interrank\dynamic_ranking\wsdm11-interrank\figs\svm_static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6453" y="5565212"/>
            <a:ext cx="883921" cy="1068490"/>
          </a:xfrm>
          <a:prstGeom prst="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352777" y="4055622"/>
            <a:ext cx="4312857" cy="1059929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rebuchet MS"/>
                <a:cs typeface="Trebuchet MS"/>
              </a:rPr>
              <a:t>Abstractive Retrieval</a:t>
            </a:r>
            <a:endParaRPr lang="en-US" sz="3200" b="1" dirty="0">
              <a:latin typeface="Trebuchet MS"/>
              <a:cs typeface="Trebuchet M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2777" y="2504827"/>
            <a:ext cx="4312857" cy="1059929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rebuchet MS"/>
                <a:cs typeface="Trebuchet MS"/>
              </a:rPr>
              <a:t>Data Exploration &amp; Summarization</a:t>
            </a:r>
            <a:endParaRPr lang="en-US" sz="3200" b="1" dirty="0">
              <a:latin typeface="Trebuchet MS"/>
              <a:cs typeface="Trebuchet M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3204" y="2542181"/>
            <a:ext cx="1155575" cy="86668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398" y="2554580"/>
            <a:ext cx="1155575" cy="826733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366" y="2512247"/>
            <a:ext cx="1426215" cy="925510"/>
          </a:xfrm>
          <a:prstGeom prst="rect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2232" y="5565212"/>
            <a:ext cx="1126303" cy="114266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7965" y="6211229"/>
            <a:ext cx="567198" cy="56719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5400000">
            <a:off x="2324440" y="988444"/>
            <a:ext cx="8627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Trebuchet MS"/>
                <a:cs typeface="Trebuchet MS"/>
              </a:rPr>
              <a:t>…</a:t>
            </a:r>
            <a:endParaRPr lang="en-US" sz="7200" dirty="0">
              <a:latin typeface="Trebuchet MS"/>
              <a:cs typeface="Trebuchet M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2232" y="4140288"/>
            <a:ext cx="1259252" cy="912075"/>
          </a:xfrm>
          <a:prstGeom prst="rect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3366" y="1150321"/>
            <a:ext cx="1880356" cy="88376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0244" y="3982939"/>
            <a:ext cx="1213712" cy="1174945"/>
          </a:xfrm>
          <a:prstGeom prst="rect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</p:spPr>
      </p:pic>
      <p:cxnSp>
        <p:nvCxnSpPr>
          <p:cNvPr id="25" name="Straight Connector 24"/>
          <p:cNvCxnSpPr/>
          <p:nvPr/>
        </p:nvCxnSpPr>
        <p:spPr>
          <a:xfrm flipV="1">
            <a:off x="0" y="5333999"/>
            <a:ext cx="9144000" cy="423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0" y="3761641"/>
            <a:ext cx="9144000" cy="423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-5143" y="2213649"/>
            <a:ext cx="9144000" cy="423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66254" y="5672666"/>
            <a:ext cx="1086814" cy="812937"/>
          </a:xfrm>
          <a:prstGeom prst="rect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51" name="TextBox 50"/>
          <p:cNvSpPr txBox="1"/>
          <p:nvPr/>
        </p:nvSpPr>
        <p:spPr>
          <a:xfrm>
            <a:off x="1865758" y="111724"/>
            <a:ext cx="55522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Trebuchet MS"/>
                <a:cs typeface="Trebuchet MS"/>
              </a:rPr>
              <a:t>Information</a:t>
            </a:r>
            <a:r>
              <a:rPr lang="en-US" sz="4400" dirty="0" smtClean="0">
                <a:latin typeface="Trebuchet MS"/>
                <a:cs typeface="Trebuchet MS"/>
              </a:rPr>
              <a:t> </a:t>
            </a:r>
            <a:r>
              <a:rPr lang="en-US" sz="4400" b="1" dirty="0" smtClean="0">
                <a:latin typeface="Trebuchet MS"/>
                <a:cs typeface="Trebuchet MS"/>
              </a:rPr>
              <a:t>Systems</a:t>
            </a:r>
            <a:endParaRPr lang="en-US" sz="4400" b="1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6820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7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Y:\doc\wsdm11-interrank\dynamic_ranking\wsdm11-interrank\figs\svm_static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2520804"/>
            <a:ext cx="1139171" cy="1377040"/>
          </a:xfrm>
          <a:prstGeom prst="rect">
            <a:avLst/>
          </a:prstGeom>
          <a:noFill/>
        </p:spPr>
      </p:pic>
      <p:pic>
        <p:nvPicPr>
          <p:cNvPr id="5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90" y="2519588"/>
            <a:ext cx="980348" cy="98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488" y="2217986"/>
            <a:ext cx="1572235" cy="167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4926" y="2484355"/>
            <a:ext cx="1708194" cy="110849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" name="Left-Right Arrow 9"/>
          <p:cNvSpPr/>
          <p:nvPr/>
        </p:nvSpPr>
        <p:spPr>
          <a:xfrm>
            <a:off x="2409497" y="2770105"/>
            <a:ext cx="1279001" cy="39995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-Right Arrow 10"/>
          <p:cNvSpPr/>
          <p:nvPr/>
        </p:nvSpPr>
        <p:spPr>
          <a:xfrm>
            <a:off x="5757613" y="2770105"/>
            <a:ext cx="1279001" cy="39995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09625" y="1437560"/>
            <a:ext cx="7572375" cy="2737565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84613" y="1447059"/>
            <a:ext cx="290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rebuchet MS"/>
                <a:cs typeface="Trebuchet MS"/>
              </a:rPr>
              <a:t>Multiple Rounds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90780" y="1899225"/>
            <a:ext cx="2843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rebuchet MS"/>
                <a:cs typeface="Trebuchet MS"/>
              </a:rPr>
              <a:t>Information Bottleneck</a:t>
            </a:r>
            <a:endParaRPr lang="en-US" sz="2000" dirty="0">
              <a:latin typeface="Trebuchet MS"/>
              <a:cs typeface="Trebuchet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93463" y="4342309"/>
            <a:ext cx="44460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Structured Information Model</a:t>
            </a: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Model Redundancy, Optimal Diversity</a:t>
            </a:r>
            <a:endParaRPr lang="en-US" sz="500" dirty="0">
              <a:solidFill>
                <a:schemeClr val="tx2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71999" y="79375"/>
            <a:ext cx="56673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Interactive Machine Learning</a:t>
            </a: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Balance Explore/Exploit Trade-off</a:t>
            </a:r>
            <a:endParaRPr lang="en-US" sz="500" dirty="0" smtClean="0">
              <a:solidFill>
                <a:schemeClr val="tx2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2556" y="5250532"/>
            <a:ext cx="52773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Interpreting Feedback</a:t>
            </a: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Reliable Preference Elicitation</a:t>
            </a: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Understanding human biases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2556" y="4367611"/>
            <a:ext cx="52773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Richer Interaction Primitives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Clustering, dynamic ranking, etc.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693463" y="5250532"/>
            <a:ext cx="52773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Richer Information Models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New Learning Challenges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Expanded Action Space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Interpretable</a:t>
            </a:r>
          </a:p>
        </p:txBody>
      </p:sp>
      <p:pic>
        <p:nvPicPr>
          <p:cNvPr id="25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31" y="3510356"/>
            <a:ext cx="490174" cy="49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852" y="3502700"/>
            <a:ext cx="490174" cy="49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164" y="1972899"/>
            <a:ext cx="490174" cy="49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6" y="1950955"/>
            <a:ext cx="490174" cy="49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32556" y="79375"/>
            <a:ext cx="52773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Collaborative Learning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Learn from wisdom of crowd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Multiple users, joint task</a:t>
            </a:r>
          </a:p>
          <a:p>
            <a:endParaRPr lang="en-US" sz="2000" dirty="0" smtClean="0">
              <a:solidFill>
                <a:schemeClr val="accent2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3359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3" grpId="0"/>
      <p:bldP spid="24" grpId="0"/>
      <p:bldP spid="29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464" y="2890284"/>
            <a:ext cx="871312" cy="871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59" y="2877584"/>
            <a:ext cx="871312" cy="871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775" y="2857477"/>
            <a:ext cx="920412" cy="9204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rcRect l="7252" t="4667" r="6727" b="6220"/>
          <a:stretch/>
        </p:blipFill>
        <p:spPr>
          <a:xfrm>
            <a:off x="3703218" y="4804457"/>
            <a:ext cx="1009463" cy="10291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9330" y="4818969"/>
            <a:ext cx="971550" cy="1148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3548" y="4833966"/>
            <a:ext cx="1063923" cy="11375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627" y="4680603"/>
            <a:ext cx="1234507" cy="12159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/>
          <a:srcRect l="18975"/>
          <a:stretch/>
        </p:blipFill>
        <p:spPr>
          <a:xfrm>
            <a:off x="2404887" y="2808196"/>
            <a:ext cx="866531" cy="993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1800" y="4817737"/>
            <a:ext cx="986522" cy="9865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78643" y="4817736"/>
            <a:ext cx="789219" cy="9865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0196" y="836179"/>
            <a:ext cx="954190" cy="1080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17905" y="876939"/>
            <a:ext cx="981846" cy="9731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70703" y="863904"/>
            <a:ext cx="1091011" cy="10000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29579" y="2745510"/>
            <a:ext cx="1214858" cy="12148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53404" y="773802"/>
            <a:ext cx="1273436" cy="11121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93421" y="805074"/>
            <a:ext cx="1223551" cy="10754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60170" y="4822655"/>
            <a:ext cx="948283" cy="11646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94283" y="849967"/>
            <a:ext cx="741735" cy="10000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46999" y="2826795"/>
            <a:ext cx="874461" cy="9631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391062" y="2846480"/>
            <a:ext cx="727461" cy="91660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56270" y="1916322"/>
            <a:ext cx="11044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rebuchet MS"/>
                <a:cs typeface="Trebuchet MS"/>
              </a:rPr>
              <a:t>Thorsten</a:t>
            </a:r>
          </a:p>
          <a:p>
            <a:pPr algn="ctr"/>
            <a:r>
              <a:rPr lang="en-US" sz="1400" b="1" dirty="0" err="1" smtClean="0">
                <a:latin typeface="Trebuchet MS"/>
                <a:cs typeface="Trebuchet MS"/>
              </a:rPr>
              <a:t>Joachims</a:t>
            </a:r>
            <a:endParaRPr lang="en-US" sz="1400" b="1" dirty="0" smtClean="0">
              <a:latin typeface="Trebuchet MS"/>
              <a:cs typeface="Trebuchet MS"/>
            </a:endParaRPr>
          </a:p>
          <a:p>
            <a:pPr algn="ctr"/>
            <a:r>
              <a:rPr lang="en-US" sz="1400" b="1" dirty="0" smtClean="0">
                <a:latin typeface="Trebuchet MS"/>
                <a:cs typeface="Trebuchet MS"/>
              </a:rPr>
              <a:t>(Cornell</a:t>
            </a:r>
            <a:r>
              <a:rPr lang="en-US" sz="1400" dirty="0" smtClean="0">
                <a:latin typeface="Trebuchet MS"/>
                <a:cs typeface="Trebuchet MS"/>
              </a:rPr>
              <a:t>)</a:t>
            </a:r>
            <a:endParaRPr lang="en-US" sz="1400" dirty="0">
              <a:latin typeface="Trebuchet MS"/>
              <a:cs typeface="Trebuchet M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34104" y="1837800"/>
            <a:ext cx="14639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Trebuchet MS"/>
                <a:cs typeface="Trebuchet MS"/>
              </a:rPr>
              <a:t>Carlos</a:t>
            </a:r>
          </a:p>
          <a:p>
            <a:pPr algn="ctr"/>
            <a:r>
              <a:rPr lang="en-US" sz="1400" b="1" dirty="0" smtClean="0">
                <a:latin typeface="Trebuchet MS"/>
                <a:cs typeface="Trebuchet MS"/>
              </a:rPr>
              <a:t>Guestrin</a:t>
            </a:r>
          </a:p>
          <a:p>
            <a:pPr algn="ctr"/>
            <a:r>
              <a:rPr lang="en-US" sz="1400" b="1" dirty="0" smtClean="0">
                <a:latin typeface="Trebuchet MS"/>
                <a:cs typeface="Trebuchet MS"/>
              </a:rPr>
              <a:t>(</a:t>
            </a:r>
            <a:r>
              <a:rPr lang="en-US" sz="1400" b="1" dirty="0" err="1" smtClean="0">
                <a:latin typeface="Trebuchet MS"/>
                <a:cs typeface="Trebuchet MS"/>
              </a:rPr>
              <a:t>U.Washington</a:t>
            </a:r>
            <a:r>
              <a:rPr lang="en-US" sz="1400" b="1" dirty="0" smtClean="0">
                <a:latin typeface="Trebuchet MS"/>
                <a:cs typeface="Trebuchet MS"/>
              </a:rPr>
              <a:t>)</a:t>
            </a:r>
            <a:endParaRPr lang="en-US" sz="1400" b="1" dirty="0">
              <a:latin typeface="Trebuchet MS"/>
              <a:cs typeface="Trebuchet M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09292" y="1877467"/>
            <a:ext cx="9855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Trebuchet MS"/>
                <a:cs typeface="Trebuchet MS"/>
              </a:rPr>
              <a:t>Bobby</a:t>
            </a:r>
          </a:p>
          <a:p>
            <a:pPr algn="ctr"/>
            <a:r>
              <a:rPr lang="en-US" sz="1400" b="1" dirty="0" smtClean="0">
                <a:latin typeface="Trebuchet MS"/>
                <a:cs typeface="Trebuchet MS"/>
              </a:rPr>
              <a:t>Kleinberg</a:t>
            </a:r>
          </a:p>
          <a:p>
            <a:pPr algn="ctr"/>
            <a:r>
              <a:rPr lang="en-US" sz="1400" b="1" dirty="0" smtClean="0">
                <a:latin typeface="Trebuchet MS"/>
                <a:cs typeface="Trebuchet MS"/>
              </a:rPr>
              <a:t>(Cornell</a:t>
            </a:r>
            <a:r>
              <a:rPr lang="en-US" sz="1400" dirty="0" smtClean="0">
                <a:latin typeface="Trebuchet MS"/>
                <a:cs typeface="Trebuchet MS"/>
              </a:rPr>
              <a:t>)</a:t>
            </a:r>
            <a:endParaRPr lang="en-US" sz="1400" dirty="0">
              <a:latin typeface="Trebuchet MS"/>
              <a:cs typeface="Trebuchet M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79319" y="3967901"/>
            <a:ext cx="9271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>
                <a:latin typeface="Trebuchet MS"/>
                <a:cs typeface="Trebuchet MS"/>
              </a:rPr>
              <a:t>Ramayya</a:t>
            </a:r>
            <a:endParaRPr lang="en-US" sz="1400" b="1" dirty="0" smtClean="0">
              <a:latin typeface="Trebuchet MS"/>
              <a:cs typeface="Trebuchet MS"/>
            </a:endParaRPr>
          </a:p>
          <a:p>
            <a:pPr algn="ctr"/>
            <a:r>
              <a:rPr lang="en-US" sz="1400" b="1" dirty="0" smtClean="0">
                <a:latin typeface="Trebuchet MS"/>
                <a:cs typeface="Trebuchet MS"/>
              </a:rPr>
              <a:t>Krishnan</a:t>
            </a:r>
          </a:p>
          <a:p>
            <a:pPr algn="ctr"/>
            <a:r>
              <a:rPr lang="en-US" sz="1400" b="1" dirty="0" smtClean="0">
                <a:latin typeface="Trebuchet MS"/>
                <a:cs typeface="Trebuchet MS"/>
              </a:rPr>
              <a:t>(CMU)</a:t>
            </a:r>
            <a:endParaRPr lang="en-US" sz="1400" b="1" dirty="0">
              <a:latin typeface="Trebuchet MS"/>
              <a:cs typeface="Trebuchet M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4209" y="5869932"/>
            <a:ext cx="10905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Trebuchet MS"/>
                <a:cs typeface="Trebuchet MS"/>
              </a:rPr>
              <a:t>Chris</a:t>
            </a:r>
          </a:p>
          <a:p>
            <a:pPr algn="ctr"/>
            <a:r>
              <a:rPr lang="en-US" sz="1400" b="1" dirty="0" smtClean="0">
                <a:latin typeface="Trebuchet MS"/>
                <a:cs typeface="Trebuchet MS"/>
              </a:rPr>
              <a:t>Burges</a:t>
            </a:r>
          </a:p>
          <a:p>
            <a:pPr algn="ctr"/>
            <a:r>
              <a:rPr lang="en-US" sz="1400" b="1" dirty="0" smtClean="0">
                <a:latin typeface="Trebuchet MS"/>
                <a:cs typeface="Trebuchet MS"/>
              </a:rPr>
              <a:t>(Microsoft)</a:t>
            </a:r>
            <a:endParaRPr lang="en-US" sz="1400" b="1" dirty="0">
              <a:latin typeface="Trebuchet MS"/>
              <a:cs typeface="Trebuchet M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33046" y="3776423"/>
            <a:ext cx="8331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latin typeface="Trebuchet MS"/>
                <a:cs typeface="Trebuchet MS"/>
              </a:rPr>
              <a:t>Lavanya</a:t>
            </a:r>
            <a:endParaRPr lang="en-US" sz="1400" dirty="0" smtClean="0">
              <a:latin typeface="Trebuchet MS"/>
              <a:cs typeface="Trebuchet MS"/>
            </a:endParaRPr>
          </a:p>
          <a:p>
            <a:pPr algn="ctr"/>
            <a:r>
              <a:rPr lang="en-US" sz="1400" dirty="0" smtClean="0">
                <a:latin typeface="Trebuchet MS"/>
                <a:cs typeface="Trebuchet MS"/>
              </a:rPr>
              <a:t>Marla</a:t>
            </a:r>
          </a:p>
          <a:p>
            <a:pPr algn="ctr"/>
            <a:r>
              <a:rPr lang="en-US" sz="1400" dirty="0" smtClean="0">
                <a:latin typeface="Trebuchet MS"/>
                <a:cs typeface="Trebuchet MS"/>
              </a:rPr>
              <a:t>(UIUC)</a:t>
            </a:r>
            <a:endParaRPr lang="en-US" sz="1400" dirty="0">
              <a:latin typeface="Trebuchet MS"/>
              <a:cs typeface="Trebuchet M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09056" y="3778298"/>
            <a:ext cx="7012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latin typeface="Trebuchet MS"/>
                <a:cs typeface="Trebuchet MS"/>
              </a:rPr>
              <a:t>Siyuan</a:t>
            </a:r>
            <a:endParaRPr lang="en-US" sz="1400" dirty="0" smtClean="0">
              <a:latin typeface="Trebuchet MS"/>
              <a:cs typeface="Trebuchet MS"/>
            </a:endParaRPr>
          </a:p>
          <a:p>
            <a:pPr algn="ctr"/>
            <a:r>
              <a:rPr lang="en-US" sz="1400" dirty="0" smtClean="0">
                <a:latin typeface="Trebuchet MS"/>
                <a:cs typeface="Trebuchet MS"/>
              </a:rPr>
              <a:t>Liu</a:t>
            </a:r>
          </a:p>
          <a:p>
            <a:pPr algn="ctr"/>
            <a:r>
              <a:rPr lang="en-US" sz="1400" dirty="0" smtClean="0">
                <a:latin typeface="Trebuchet MS"/>
                <a:cs typeface="Trebuchet MS"/>
              </a:rPr>
              <a:t>(CMU)</a:t>
            </a:r>
            <a:endParaRPr lang="en-US" sz="1400" dirty="0">
              <a:latin typeface="Trebuchet MS"/>
              <a:cs typeface="Trebuchet M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28228" y="1867145"/>
            <a:ext cx="8919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Trebuchet MS"/>
                <a:cs typeface="Trebuchet MS"/>
              </a:rPr>
              <a:t>Claire</a:t>
            </a:r>
          </a:p>
          <a:p>
            <a:pPr algn="ctr"/>
            <a:r>
              <a:rPr lang="en-US" sz="1400" dirty="0" err="1" smtClean="0">
                <a:latin typeface="Trebuchet MS"/>
                <a:cs typeface="Trebuchet MS"/>
              </a:rPr>
              <a:t>Cardie</a:t>
            </a:r>
            <a:endParaRPr lang="en-US" sz="1400" dirty="0" smtClean="0">
              <a:latin typeface="Trebuchet MS"/>
              <a:cs typeface="Trebuchet MS"/>
            </a:endParaRPr>
          </a:p>
          <a:p>
            <a:pPr algn="ctr"/>
            <a:r>
              <a:rPr lang="en-US" sz="1400" dirty="0" smtClean="0">
                <a:latin typeface="Trebuchet MS"/>
                <a:cs typeface="Trebuchet MS"/>
              </a:rPr>
              <a:t>(Cornell)</a:t>
            </a:r>
            <a:endParaRPr lang="en-US" sz="1400" dirty="0">
              <a:latin typeface="Trebuchet MS"/>
              <a:cs typeface="Trebuchet M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43814" y="5845793"/>
            <a:ext cx="10983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latin typeface="Trebuchet MS"/>
                <a:cs typeface="Trebuchet MS"/>
              </a:rPr>
              <a:t>Ainur</a:t>
            </a:r>
            <a:endParaRPr lang="en-US" sz="1400" dirty="0" smtClean="0">
              <a:latin typeface="Trebuchet MS"/>
              <a:cs typeface="Trebuchet MS"/>
            </a:endParaRPr>
          </a:p>
          <a:p>
            <a:pPr algn="ctr"/>
            <a:r>
              <a:rPr lang="en-US" sz="1400" dirty="0" err="1" smtClean="0">
                <a:latin typeface="Trebuchet MS"/>
                <a:cs typeface="Trebuchet MS"/>
              </a:rPr>
              <a:t>Yessenalina</a:t>
            </a:r>
            <a:endParaRPr lang="en-US" sz="1400" dirty="0" smtClean="0">
              <a:latin typeface="Trebuchet MS"/>
              <a:cs typeface="Trebuchet MS"/>
            </a:endParaRPr>
          </a:p>
          <a:p>
            <a:pPr algn="ctr"/>
            <a:r>
              <a:rPr lang="en-US" sz="1400" dirty="0" smtClean="0">
                <a:latin typeface="Trebuchet MS"/>
                <a:cs typeface="Trebuchet MS"/>
              </a:rPr>
              <a:t>(Amazon)</a:t>
            </a:r>
            <a:endParaRPr lang="en-US" sz="1400" dirty="0">
              <a:latin typeface="Trebuchet MS"/>
              <a:cs typeface="Trebuchet M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56569" y="5840871"/>
            <a:ext cx="8899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Trebuchet MS"/>
                <a:cs typeface="Trebuchet MS"/>
              </a:rPr>
              <a:t>Olivier</a:t>
            </a:r>
          </a:p>
          <a:p>
            <a:pPr algn="ctr"/>
            <a:r>
              <a:rPr lang="en-US" sz="1400" dirty="0" err="1" smtClean="0">
                <a:latin typeface="Trebuchet MS"/>
                <a:cs typeface="Trebuchet MS"/>
              </a:rPr>
              <a:t>Chapelle</a:t>
            </a:r>
            <a:endParaRPr lang="en-US" sz="1400" dirty="0" smtClean="0">
              <a:latin typeface="Trebuchet MS"/>
              <a:cs typeface="Trebuchet MS"/>
            </a:endParaRPr>
          </a:p>
          <a:p>
            <a:pPr algn="ctr"/>
            <a:r>
              <a:rPr lang="en-US" sz="1400" dirty="0" smtClean="0">
                <a:latin typeface="Trebuchet MS"/>
                <a:cs typeface="Trebuchet MS"/>
              </a:rPr>
              <a:t>(</a:t>
            </a:r>
            <a:r>
              <a:rPr lang="en-US" sz="1400" dirty="0" err="1" smtClean="0">
                <a:latin typeface="Trebuchet MS"/>
                <a:cs typeface="Trebuchet MS"/>
              </a:rPr>
              <a:t>Criteo</a:t>
            </a:r>
            <a:r>
              <a:rPr lang="en-US" sz="1400" dirty="0" smtClean="0">
                <a:latin typeface="Trebuchet MS"/>
                <a:cs typeface="Trebuchet MS"/>
              </a:rPr>
              <a:t>)</a:t>
            </a:r>
            <a:endParaRPr lang="en-US" sz="1400" dirty="0">
              <a:latin typeface="Trebuchet MS"/>
              <a:cs typeface="Trebuchet M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70704" y="1834321"/>
            <a:ext cx="10751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Trebuchet MS"/>
                <a:cs typeface="Trebuchet MS"/>
              </a:rPr>
              <a:t>Khalid</a:t>
            </a:r>
          </a:p>
          <a:p>
            <a:pPr algn="ctr"/>
            <a:r>
              <a:rPr lang="en-US" sz="1400" dirty="0" smtClean="0">
                <a:latin typeface="Trebuchet MS"/>
                <a:cs typeface="Trebuchet MS"/>
              </a:rPr>
              <a:t>El-</a:t>
            </a:r>
            <a:r>
              <a:rPr lang="en-US" sz="1400" dirty="0" err="1" smtClean="0">
                <a:latin typeface="Trebuchet MS"/>
                <a:cs typeface="Trebuchet MS"/>
              </a:rPr>
              <a:t>Arini</a:t>
            </a:r>
            <a:endParaRPr lang="en-US" sz="1400" dirty="0" smtClean="0">
              <a:latin typeface="Trebuchet MS"/>
              <a:cs typeface="Trebuchet MS"/>
            </a:endParaRPr>
          </a:p>
          <a:p>
            <a:pPr algn="ctr"/>
            <a:r>
              <a:rPr lang="en-US" sz="1400" dirty="0" smtClean="0">
                <a:latin typeface="Trebuchet MS"/>
                <a:cs typeface="Trebuchet MS"/>
              </a:rPr>
              <a:t>(Facebook)</a:t>
            </a:r>
            <a:endParaRPr lang="en-US" sz="1400" dirty="0">
              <a:latin typeface="Trebuchet MS"/>
              <a:cs typeface="Trebuchet M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90378" y="1780281"/>
            <a:ext cx="6918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Trebuchet MS"/>
                <a:cs typeface="Trebuchet MS"/>
              </a:rPr>
              <a:t>Chong</a:t>
            </a:r>
          </a:p>
          <a:p>
            <a:pPr algn="ctr"/>
            <a:r>
              <a:rPr lang="en-US" sz="1400" dirty="0" smtClean="0">
                <a:latin typeface="Trebuchet MS"/>
                <a:cs typeface="Trebuchet MS"/>
              </a:rPr>
              <a:t>Wang</a:t>
            </a:r>
          </a:p>
          <a:p>
            <a:pPr algn="ctr"/>
            <a:r>
              <a:rPr lang="en-US" sz="1400" dirty="0" smtClean="0">
                <a:latin typeface="Trebuchet MS"/>
                <a:cs typeface="Trebuchet MS"/>
              </a:rPr>
              <a:t>(CMU)</a:t>
            </a:r>
            <a:endParaRPr lang="en-US" sz="1400" dirty="0">
              <a:latin typeface="Trebuchet MS"/>
              <a:cs typeface="Trebuchet M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964630" y="1780281"/>
            <a:ext cx="10751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Trebuchet MS"/>
                <a:cs typeface="Trebuchet MS"/>
              </a:rPr>
              <a:t>Sue Ann</a:t>
            </a:r>
          </a:p>
          <a:p>
            <a:pPr algn="ctr"/>
            <a:r>
              <a:rPr lang="en-US" sz="1400" dirty="0" smtClean="0">
                <a:latin typeface="Trebuchet MS"/>
                <a:cs typeface="Trebuchet MS"/>
              </a:rPr>
              <a:t>Hong</a:t>
            </a:r>
          </a:p>
          <a:p>
            <a:pPr algn="ctr"/>
            <a:r>
              <a:rPr lang="en-US" sz="1400" dirty="0" smtClean="0">
                <a:latin typeface="Trebuchet MS"/>
                <a:cs typeface="Trebuchet MS"/>
              </a:rPr>
              <a:t>(Facebook)</a:t>
            </a:r>
            <a:endParaRPr lang="en-US" sz="1400" dirty="0">
              <a:latin typeface="Trebuchet MS"/>
              <a:cs typeface="Trebuchet M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8063" y="3711867"/>
            <a:ext cx="9989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Trebuchet MS"/>
                <a:cs typeface="Trebuchet MS"/>
              </a:rPr>
              <a:t>Jacob</a:t>
            </a:r>
          </a:p>
          <a:p>
            <a:pPr algn="ctr"/>
            <a:r>
              <a:rPr lang="en-US" sz="1400" dirty="0" smtClean="0">
                <a:latin typeface="Trebuchet MS"/>
                <a:cs typeface="Trebuchet MS"/>
              </a:rPr>
              <a:t>Bank</a:t>
            </a:r>
          </a:p>
          <a:p>
            <a:pPr algn="ctr"/>
            <a:r>
              <a:rPr lang="en-US" sz="1400" dirty="0" smtClean="0">
                <a:latin typeface="Trebuchet MS"/>
                <a:cs typeface="Trebuchet MS"/>
              </a:rPr>
              <a:t>(Stanford)</a:t>
            </a:r>
            <a:endParaRPr lang="en-US" sz="1400" dirty="0">
              <a:latin typeface="Trebuchet MS"/>
              <a:cs typeface="Trebuchet M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48519" y="3737303"/>
            <a:ext cx="9989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Trebuchet MS"/>
                <a:cs typeface="Trebuchet MS"/>
              </a:rPr>
              <a:t>Christie</a:t>
            </a:r>
          </a:p>
          <a:p>
            <a:pPr algn="ctr"/>
            <a:r>
              <a:rPr lang="en-US" sz="1400" dirty="0" smtClean="0">
                <a:latin typeface="Trebuchet MS"/>
                <a:cs typeface="Trebuchet MS"/>
              </a:rPr>
              <a:t>Brandt</a:t>
            </a:r>
          </a:p>
          <a:p>
            <a:pPr algn="ctr"/>
            <a:r>
              <a:rPr lang="en-US" sz="1400" dirty="0" smtClean="0">
                <a:latin typeface="Trebuchet MS"/>
                <a:cs typeface="Trebuchet MS"/>
              </a:rPr>
              <a:t>(Stanford)</a:t>
            </a:r>
            <a:endParaRPr lang="en-US" sz="1400" dirty="0">
              <a:latin typeface="Trebuchet MS"/>
              <a:cs typeface="Trebuchet M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81521" y="3761146"/>
            <a:ext cx="10566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Trebuchet MS"/>
                <a:cs typeface="Trebuchet MS"/>
              </a:rPr>
              <a:t>Tom</a:t>
            </a:r>
          </a:p>
          <a:p>
            <a:pPr algn="ctr"/>
            <a:r>
              <a:rPr lang="en-US" sz="1400" dirty="0" smtClean="0">
                <a:latin typeface="Trebuchet MS"/>
                <a:cs typeface="Trebuchet MS"/>
              </a:rPr>
              <a:t>Finley</a:t>
            </a:r>
          </a:p>
          <a:p>
            <a:pPr algn="ctr"/>
            <a:r>
              <a:rPr lang="en-US" sz="1400" dirty="0" smtClean="0">
                <a:latin typeface="Trebuchet MS"/>
                <a:cs typeface="Trebuchet MS"/>
              </a:rPr>
              <a:t>(Microsoft)</a:t>
            </a:r>
            <a:endParaRPr lang="en-US" sz="1400" dirty="0">
              <a:latin typeface="Trebuchet MS"/>
              <a:cs typeface="Trebuchet M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309340" y="3749552"/>
            <a:ext cx="10566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latin typeface="Trebuchet MS"/>
                <a:cs typeface="Trebuchet MS"/>
              </a:rPr>
              <a:t>Filip</a:t>
            </a:r>
            <a:endParaRPr lang="en-US" sz="1400" dirty="0" smtClean="0">
              <a:latin typeface="Trebuchet MS"/>
              <a:cs typeface="Trebuchet MS"/>
            </a:endParaRPr>
          </a:p>
          <a:p>
            <a:pPr algn="ctr"/>
            <a:r>
              <a:rPr lang="en-US" sz="1400" dirty="0" err="1" smtClean="0">
                <a:latin typeface="Trebuchet MS"/>
                <a:cs typeface="Trebuchet MS"/>
              </a:rPr>
              <a:t>Radlinski</a:t>
            </a:r>
            <a:endParaRPr lang="en-US" sz="1400" dirty="0" smtClean="0">
              <a:latin typeface="Trebuchet MS"/>
              <a:cs typeface="Trebuchet MS"/>
            </a:endParaRPr>
          </a:p>
          <a:p>
            <a:pPr algn="ctr"/>
            <a:r>
              <a:rPr lang="en-US" sz="1400" dirty="0" smtClean="0">
                <a:latin typeface="Trebuchet MS"/>
                <a:cs typeface="Trebuchet MS"/>
              </a:rPr>
              <a:t>(Microsoft)</a:t>
            </a:r>
            <a:endParaRPr lang="en-US" sz="1400" dirty="0">
              <a:latin typeface="Trebuchet MS"/>
              <a:cs typeface="Trebuchet M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763819" y="5805263"/>
            <a:ext cx="8716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latin typeface="Trebuchet MS"/>
                <a:cs typeface="Trebuchet MS"/>
              </a:rPr>
              <a:t>Rajan</a:t>
            </a:r>
            <a:endParaRPr lang="en-US" sz="1400" dirty="0" smtClean="0">
              <a:latin typeface="Trebuchet MS"/>
              <a:cs typeface="Trebuchet MS"/>
            </a:endParaRPr>
          </a:p>
          <a:p>
            <a:pPr algn="ctr"/>
            <a:r>
              <a:rPr lang="en-US" sz="1400" dirty="0" smtClean="0">
                <a:latin typeface="Trebuchet MS"/>
                <a:cs typeface="Trebuchet MS"/>
              </a:rPr>
              <a:t>Patel</a:t>
            </a:r>
          </a:p>
          <a:p>
            <a:pPr algn="ctr"/>
            <a:r>
              <a:rPr lang="en-US" sz="1400" dirty="0" smtClean="0">
                <a:latin typeface="Trebuchet MS"/>
                <a:cs typeface="Trebuchet MS"/>
              </a:rPr>
              <a:t>(Google)</a:t>
            </a:r>
            <a:endParaRPr lang="en-US" sz="1400" dirty="0">
              <a:latin typeface="Trebuchet MS"/>
              <a:cs typeface="Trebuchet M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737756" y="5936011"/>
            <a:ext cx="7923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Trebuchet MS"/>
                <a:cs typeface="Trebuchet MS"/>
              </a:rPr>
              <a:t>Drew</a:t>
            </a:r>
          </a:p>
          <a:p>
            <a:pPr algn="ctr"/>
            <a:r>
              <a:rPr lang="en-US" sz="1400" dirty="0" err="1" smtClean="0">
                <a:latin typeface="Trebuchet MS"/>
                <a:cs typeface="Trebuchet MS"/>
              </a:rPr>
              <a:t>Bagnell</a:t>
            </a:r>
            <a:endParaRPr lang="en-US" sz="1400" dirty="0" smtClean="0">
              <a:latin typeface="Trebuchet MS"/>
              <a:cs typeface="Trebuchet MS"/>
            </a:endParaRPr>
          </a:p>
          <a:p>
            <a:pPr algn="ctr"/>
            <a:r>
              <a:rPr lang="en-US" sz="1400" dirty="0" smtClean="0">
                <a:latin typeface="Trebuchet MS"/>
                <a:cs typeface="Trebuchet MS"/>
              </a:rPr>
              <a:t>(CMU)</a:t>
            </a:r>
            <a:endParaRPr lang="en-US" sz="1400" dirty="0">
              <a:latin typeface="Trebuchet MS"/>
              <a:cs typeface="Trebuchet M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752019" y="5936011"/>
            <a:ext cx="9285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latin typeface="Trebuchet MS"/>
                <a:cs typeface="Trebuchet MS"/>
              </a:rPr>
              <a:t>Stephane</a:t>
            </a:r>
            <a:endParaRPr lang="en-US" sz="1400" dirty="0" smtClean="0">
              <a:latin typeface="Trebuchet MS"/>
              <a:cs typeface="Trebuchet MS"/>
            </a:endParaRPr>
          </a:p>
          <a:p>
            <a:pPr algn="ctr"/>
            <a:r>
              <a:rPr lang="en-US" sz="1400" dirty="0" smtClean="0">
                <a:latin typeface="Trebuchet MS"/>
                <a:cs typeface="Trebuchet MS"/>
              </a:rPr>
              <a:t>Ross</a:t>
            </a:r>
          </a:p>
          <a:p>
            <a:pPr algn="ctr"/>
            <a:r>
              <a:rPr lang="en-US" sz="1400" dirty="0" smtClean="0">
                <a:latin typeface="Trebuchet MS"/>
                <a:cs typeface="Trebuchet MS"/>
              </a:rPr>
              <a:t>(CMU)</a:t>
            </a:r>
            <a:endParaRPr lang="en-US" sz="1400" dirty="0">
              <a:latin typeface="Trebuchet MS"/>
              <a:cs typeface="Trebuchet M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746490" y="5925416"/>
            <a:ext cx="11484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latin typeface="Trebuchet MS"/>
                <a:cs typeface="Trebuchet MS"/>
              </a:rPr>
              <a:t>Debadeepta</a:t>
            </a:r>
            <a:endParaRPr lang="en-US" sz="1400" dirty="0" smtClean="0">
              <a:latin typeface="Trebuchet MS"/>
              <a:cs typeface="Trebuchet MS"/>
            </a:endParaRPr>
          </a:p>
          <a:p>
            <a:pPr algn="ctr"/>
            <a:r>
              <a:rPr lang="en-US" sz="1400" dirty="0" err="1" smtClean="0">
                <a:latin typeface="Trebuchet MS"/>
                <a:cs typeface="Trebuchet MS"/>
              </a:rPr>
              <a:t>Dey</a:t>
            </a:r>
            <a:endParaRPr lang="en-US" sz="1400" dirty="0" smtClean="0">
              <a:latin typeface="Trebuchet MS"/>
              <a:cs typeface="Trebuchet MS"/>
            </a:endParaRPr>
          </a:p>
          <a:p>
            <a:pPr algn="ctr"/>
            <a:r>
              <a:rPr lang="en-US" sz="1400" dirty="0" smtClean="0">
                <a:latin typeface="Trebuchet MS"/>
                <a:cs typeface="Trebuchet MS"/>
              </a:rPr>
              <a:t>(CMU)</a:t>
            </a:r>
            <a:endParaRPr lang="en-US" sz="1400" dirty="0">
              <a:latin typeface="Trebuchet MS"/>
              <a:cs typeface="Trebuchet M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540125" y="40494"/>
            <a:ext cx="23202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rebuchet MS"/>
                <a:cs typeface="Trebuchet MS"/>
              </a:rPr>
              <a:t>Thank You!</a:t>
            </a:r>
            <a:endParaRPr lang="en-US" sz="3200" b="1" dirty="0">
              <a:latin typeface="Trebuchet MS"/>
              <a:cs typeface="Trebuchet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35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470" y="744483"/>
            <a:ext cx="1063273" cy="12174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173685" y="2790227"/>
            <a:ext cx="717059" cy="107558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8220002" y="3827332"/>
            <a:ext cx="6676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Trebuchet MS"/>
                <a:cs typeface="Trebuchet MS"/>
              </a:rPr>
              <a:t>Robin </a:t>
            </a:r>
          </a:p>
          <a:p>
            <a:pPr algn="ctr"/>
            <a:r>
              <a:rPr lang="en-US" sz="1400" dirty="0" smtClean="0">
                <a:latin typeface="Trebuchet MS"/>
                <a:cs typeface="Trebuchet MS"/>
              </a:rPr>
              <a:t>Zhou</a:t>
            </a:r>
          </a:p>
          <a:p>
            <a:pPr algn="ctr"/>
            <a:r>
              <a:rPr lang="en-US" sz="1400" dirty="0" smtClean="0">
                <a:latin typeface="Trebuchet MS"/>
                <a:cs typeface="Trebuchet MS"/>
              </a:rPr>
              <a:t>(CMU)</a:t>
            </a:r>
            <a:endParaRPr lang="en-US" sz="14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245766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86848"/>
            <a:ext cx="8229600" cy="1143000"/>
          </a:xfrm>
        </p:spPr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029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8169747"/>
              </p:ext>
            </p:extLst>
          </p:nvPr>
        </p:nvGraphicFramePr>
        <p:xfrm>
          <a:off x="5766084" y="2163542"/>
          <a:ext cx="3001986" cy="84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Equation" r:id="rId3" imgW="1308100" imgH="368300" progId="Equation.3">
                  <p:embed/>
                </p:oleObj>
              </mc:Choice>
              <mc:Fallback>
                <p:oleObj name="Equation" r:id="rId3" imgW="13081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6084" y="2163542"/>
                        <a:ext cx="3001986" cy="8461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2887496" y="2222519"/>
            <a:ext cx="94966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 smtClean="0">
                <a:latin typeface="Trebuchet MS"/>
                <a:cs typeface="Trebuchet MS"/>
              </a:rPr>
              <a:t>w =</a:t>
            </a:r>
            <a:r>
              <a:rPr lang="en-US" sz="2400" dirty="0" smtClean="0">
                <a:latin typeface="Trebuchet MS"/>
                <a:cs typeface="Trebuchet MS"/>
              </a:rPr>
              <a:t> </a:t>
            </a:r>
            <a:endParaRPr lang="en-US" sz="2400" dirty="0"/>
          </a:p>
        </p:txBody>
      </p:sp>
      <p:sp>
        <p:nvSpPr>
          <p:cNvPr id="10" name="Left Bracket 9"/>
          <p:cNvSpPr/>
          <p:nvPr/>
        </p:nvSpPr>
        <p:spPr>
          <a:xfrm>
            <a:off x="3906990" y="2147301"/>
            <a:ext cx="131957" cy="897113"/>
          </a:xfrm>
          <a:prstGeom prst="leftBracke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ket 10"/>
          <p:cNvSpPr/>
          <p:nvPr/>
        </p:nvSpPr>
        <p:spPr>
          <a:xfrm>
            <a:off x="5401757" y="2154862"/>
            <a:ext cx="132361" cy="897113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93598" y="2516615"/>
            <a:ext cx="303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,</a:t>
            </a:r>
            <a:endParaRPr lang="en-US" sz="3600" b="1" dirty="0"/>
          </a:p>
        </p:txBody>
      </p:sp>
      <p:sp>
        <p:nvSpPr>
          <p:cNvPr id="14" name="Rectangle 13"/>
          <p:cNvSpPr/>
          <p:nvPr/>
        </p:nvSpPr>
        <p:spPr>
          <a:xfrm>
            <a:off x="4164466" y="2147301"/>
            <a:ext cx="429132" cy="8418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96353" y="2418080"/>
            <a:ext cx="429132" cy="5710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4955728" y="2507544"/>
            <a:ext cx="315032" cy="47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79" y="2498473"/>
            <a:ext cx="494879" cy="48161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27518" y="2243730"/>
            <a:ext cx="131443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 smtClean="0">
                <a:latin typeface="Trebuchet MS"/>
                <a:cs typeface="Trebuchet MS"/>
              </a:rPr>
              <a:t>A = </a:t>
            </a:r>
            <a:r>
              <a:rPr lang="en-US" sz="3800" dirty="0" err="1" smtClean="0">
                <a:latin typeface="Trebuchet MS"/>
                <a:cs typeface="Trebuchet MS"/>
              </a:rPr>
              <a:t>Ø</a:t>
            </a:r>
            <a:endParaRPr lang="en-US" sz="3800" dirty="0" smtClean="0">
              <a:latin typeface="Trebuchet MS"/>
              <a:cs typeface="Trebuchet MS"/>
            </a:endParaRPr>
          </a:p>
        </p:txBody>
      </p:sp>
      <p:sp>
        <p:nvSpPr>
          <p:cNvPr id="18" name="Text Box 29"/>
          <p:cNvSpPr txBox="1">
            <a:spLocks noChangeArrowheads="1"/>
          </p:cNvSpPr>
          <p:nvPr/>
        </p:nvSpPr>
        <p:spPr bwMode="auto">
          <a:xfrm>
            <a:off x="1463079" y="3513224"/>
            <a:ext cx="27046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rebuchet MS"/>
                <a:cs typeface="Trebuchet MS"/>
              </a:rPr>
              <a:t>Incremental Coverage</a:t>
            </a:r>
            <a:endParaRPr lang="en-US" sz="2000" dirty="0">
              <a:latin typeface="Trebuchet MS"/>
              <a:cs typeface="Trebuchet MS"/>
            </a:endParaRPr>
          </a:p>
        </p:txBody>
      </p:sp>
      <p:graphicFrame>
        <p:nvGraphicFramePr>
          <p:cNvPr id="19" name="Group 10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6208304"/>
              </p:ext>
            </p:extLst>
          </p:nvPr>
        </p:nvGraphicFramePr>
        <p:xfrm>
          <a:off x="447009" y="3894595"/>
          <a:ext cx="4478421" cy="2444346"/>
        </p:xfrm>
        <a:graphic>
          <a:graphicData uri="http://schemas.openxmlformats.org/drawingml/2006/table">
            <a:tbl>
              <a:tblPr/>
              <a:tblGrid>
                <a:gridCol w="414422"/>
                <a:gridCol w="2048484"/>
                <a:gridCol w="2015515"/>
              </a:tblGrid>
              <a:tr h="60821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dirty="0" smtClean="0">
                          <a:latin typeface="+mn-lt"/>
                          <a:cs typeface="Calibri"/>
                        </a:rPr>
                        <a:t>F  (</a:t>
                      </a:r>
                      <a:r>
                        <a:rPr lang="en-US" sz="2400" b="1" dirty="0" err="1" smtClean="0">
                          <a:latin typeface="+mn-lt"/>
                          <a:cs typeface="Calibri"/>
                        </a:rPr>
                        <a:t>A+a</a:t>
                      </a:r>
                      <a:r>
                        <a:rPr lang="en-US" sz="2400" b="1" dirty="0" smtClean="0">
                          <a:latin typeface="+mn-lt"/>
                          <a:cs typeface="Calibri"/>
                        </a:rPr>
                        <a:t>) - F</a:t>
                      </a:r>
                      <a:r>
                        <a:rPr lang="en-US" sz="2000" b="1" dirty="0" smtClean="0">
                          <a:latin typeface="+mn-lt"/>
                          <a:cs typeface="Calibri"/>
                        </a:rPr>
                        <a:t>  </a:t>
                      </a:r>
                      <a:r>
                        <a:rPr lang="en-US" sz="2400" b="1" dirty="0" smtClean="0">
                          <a:latin typeface="+mn-lt"/>
                          <a:cs typeface="Calibri"/>
                        </a:rPr>
                        <a:t>(A)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+mn-lt"/>
                          <a:cs typeface="Calibri"/>
                        </a:rPr>
                        <a:t>F  (</a:t>
                      </a:r>
                      <a:r>
                        <a:rPr lang="en-US" sz="2400" b="1" dirty="0" err="1" smtClean="0">
                          <a:latin typeface="+mn-lt"/>
                          <a:cs typeface="Calibri"/>
                        </a:rPr>
                        <a:t>A+a</a:t>
                      </a:r>
                      <a:r>
                        <a:rPr lang="en-US" sz="2400" b="1" dirty="0" smtClean="0">
                          <a:latin typeface="+mn-lt"/>
                          <a:cs typeface="Calibri"/>
                        </a:rPr>
                        <a:t>) - F</a:t>
                      </a:r>
                      <a:r>
                        <a:rPr lang="en-US" sz="2000" b="1" dirty="0" smtClean="0">
                          <a:latin typeface="+mn-lt"/>
                          <a:cs typeface="Calibri"/>
                        </a:rPr>
                        <a:t>  </a:t>
                      </a:r>
                      <a:r>
                        <a:rPr lang="en-US" sz="2400" b="1" dirty="0" smtClean="0">
                          <a:latin typeface="+mn-lt"/>
                          <a:cs typeface="Calibri"/>
                        </a:rPr>
                        <a:t>(A)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92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a</a:t>
                      </a:r>
                      <a:r>
                        <a:rPr kumimoji="0" lang="en-US" sz="2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1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a</a:t>
                      </a:r>
                      <a:r>
                        <a:rPr kumimoji="0" lang="en-US" sz="2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2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396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a</a:t>
                      </a:r>
                      <a:r>
                        <a:rPr kumimoji="0" lang="en-US" sz="2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3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08" y="4143324"/>
            <a:ext cx="342479" cy="3333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688" y="4143324"/>
            <a:ext cx="342479" cy="333301"/>
          </a:xfrm>
          <a:prstGeom prst="rect">
            <a:avLst/>
          </a:prstGeom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3103839" y="4201646"/>
            <a:ext cx="188566" cy="25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4268142" y="4201646"/>
            <a:ext cx="188566" cy="25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1081572" y="4573066"/>
            <a:ext cx="429132" cy="4723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077362" y="5287694"/>
            <a:ext cx="429132" cy="3545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194549" y="5811520"/>
            <a:ext cx="429132" cy="4695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77280" y="6217049"/>
            <a:ext cx="429132" cy="635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194549" y="5578748"/>
            <a:ext cx="429132" cy="635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194549" y="4987288"/>
            <a:ext cx="429132" cy="635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33863" y="314171"/>
            <a:ext cx="835258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latin typeface="Trebuchet MS"/>
                <a:cs typeface="Trebuchet MS"/>
              </a:rPr>
              <a:t>a</a:t>
            </a:r>
            <a:r>
              <a:rPr lang="en-US" sz="2200" b="1" baseline="-25000" dirty="0">
                <a:latin typeface="Trebuchet MS"/>
                <a:cs typeface="Trebuchet MS"/>
              </a:rPr>
              <a:t>1</a:t>
            </a:r>
            <a:r>
              <a:rPr lang="en-US" sz="2200" dirty="0" smtClean="0">
                <a:latin typeface="Trebuchet MS"/>
                <a:cs typeface="Trebuchet MS"/>
              </a:rPr>
              <a:t> </a:t>
            </a:r>
            <a:r>
              <a:rPr lang="en-US" sz="2200" dirty="0">
                <a:latin typeface="Trebuchet MS"/>
                <a:cs typeface="Trebuchet MS"/>
              </a:rPr>
              <a:t>= </a:t>
            </a:r>
            <a:r>
              <a:rPr lang="en-US" sz="2200" b="1" dirty="0">
                <a:solidFill>
                  <a:schemeClr val="accent1"/>
                </a:solidFill>
                <a:latin typeface="Trebuchet MS"/>
                <a:cs typeface="Trebuchet MS"/>
              </a:rPr>
              <a:t>“US economy poised to pick up, </a:t>
            </a:r>
            <a:r>
              <a:rPr lang="en-US" sz="2200" b="1" dirty="0" err="1">
                <a:solidFill>
                  <a:schemeClr val="accent1"/>
                </a:solidFill>
                <a:latin typeface="Trebuchet MS"/>
                <a:cs typeface="Trebuchet MS"/>
              </a:rPr>
              <a:t>Geithner</a:t>
            </a:r>
            <a:r>
              <a:rPr lang="en-US" sz="2200" b="1" dirty="0">
                <a:solidFill>
                  <a:schemeClr val="accent1"/>
                </a:solidFill>
                <a:latin typeface="Trebuchet MS"/>
                <a:cs typeface="Trebuchet MS"/>
              </a:rPr>
              <a:t> says</a:t>
            </a:r>
            <a:r>
              <a:rPr lang="en-US" sz="2200" b="1" dirty="0" smtClean="0">
                <a:solidFill>
                  <a:schemeClr val="accent1"/>
                </a:solidFill>
                <a:latin typeface="Trebuchet MS"/>
                <a:cs typeface="Trebuchet MS"/>
              </a:rPr>
              <a:t>”</a:t>
            </a:r>
          </a:p>
          <a:p>
            <a:endParaRPr lang="en-US" sz="1000" b="1" dirty="0" smtClean="0">
              <a:solidFill>
                <a:srgbClr val="800000"/>
              </a:solidFill>
              <a:latin typeface="Trebuchet MS"/>
              <a:cs typeface="Trebuchet MS"/>
            </a:endParaRPr>
          </a:p>
          <a:p>
            <a:r>
              <a:rPr lang="en-US" sz="2200" b="1" dirty="0" smtClean="0">
                <a:latin typeface="Trebuchet MS"/>
                <a:cs typeface="Trebuchet MS"/>
              </a:rPr>
              <a:t>a</a:t>
            </a:r>
            <a:r>
              <a:rPr lang="en-US" sz="2200" b="1" baseline="-25000" dirty="0" smtClean="0">
                <a:latin typeface="Trebuchet MS"/>
                <a:cs typeface="Trebuchet MS"/>
              </a:rPr>
              <a:t>2</a:t>
            </a:r>
            <a:r>
              <a:rPr lang="en-US" sz="2200" dirty="0" smtClean="0">
                <a:latin typeface="Trebuchet MS"/>
                <a:cs typeface="Trebuchet MS"/>
              </a:rPr>
              <a:t> </a:t>
            </a:r>
            <a:r>
              <a:rPr lang="en-US" sz="2200" dirty="0">
                <a:latin typeface="Trebuchet MS"/>
                <a:cs typeface="Trebuchet MS"/>
              </a:rPr>
              <a:t>= </a:t>
            </a:r>
            <a:r>
              <a:rPr lang="en-US" sz="2200" dirty="0">
                <a:solidFill>
                  <a:srgbClr val="4F81BD"/>
                </a:solidFill>
                <a:latin typeface="Trebuchet MS"/>
                <a:cs typeface="Trebuchet MS"/>
              </a:rPr>
              <a:t>“</a:t>
            </a:r>
            <a:r>
              <a:rPr lang="en-US" sz="2200" b="1" dirty="0">
                <a:solidFill>
                  <a:srgbClr val="4F81BD"/>
                </a:solidFill>
                <a:latin typeface="Trebuchet MS"/>
                <a:cs typeface="Trebuchet MS"/>
              </a:rPr>
              <a:t>China's Economy Is on the Mend, but Concerns Remain</a:t>
            </a:r>
            <a:r>
              <a:rPr lang="en-US" sz="2200" b="1" dirty="0" smtClean="0">
                <a:solidFill>
                  <a:srgbClr val="4F81BD"/>
                </a:solidFill>
                <a:latin typeface="Trebuchet MS"/>
                <a:cs typeface="Trebuchet MS"/>
              </a:rPr>
              <a:t>”</a:t>
            </a:r>
          </a:p>
          <a:p>
            <a:endParaRPr lang="en-US" sz="1000" b="1" dirty="0" smtClean="0">
              <a:latin typeface="Trebuchet MS"/>
              <a:cs typeface="Trebuchet MS"/>
            </a:endParaRPr>
          </a:p>
          <a:p>
            <a:r>
              <a:rPr lang="en-US" sz="2200" b="1" dirty="0" smtClean="0">
                <a:latin typeface="Trebuchet MS"/>
                <a:cs typeface="Trebuchet MS"/>
              </a:rPr>
              <a:t>a</a:t>
            </a:r>
            <a:r>
              <a:rPr lang="en-US" sz="2200" b="1" baseline="-25000" dirty="0" smtClean="0">
                <a:latin typeface="Trebuchet MS"/>
                <a:cs typeface="Trebuchet MS"/>
              </a:rPr>
              <a:t>3</a:t>
            </a:r>
            <a:r>
              <a:rPr lang="en-US" sz="2200" b="1" dirty="0" smtClean="0">
                <a:latin typeface="Trebuchet MS"/>
                <a:cs typeface="Trebuchet MS"/>
              </a:rPr>
              <a:t> </a:t>
            </a:r>
            <a:r>
              <a:rPr lang="en-US" sz="2200" dirty="0">
                <a:latin typeface="Trebuchet MS"/>
                <a:cs typeface="Trebuchet MS"/>
              </a:rPr>
              <a:t>= </a:t>
            </a:r>
            <a:r>
              <a:rPr lang="en-US" sz="2200" dirty="0">
                <a:solidFill>
                  <a:srgbClr val="4F81BD"/>
                </a:solidFill>
                <a:latin typeface="Trebuchet MS"/>
                <a:cs typeface="Trebuchet MS"/>
              </a:rPr>
              <a:t>“</a:t>
            </a:r>
            <a:r>
              <a:rPr lang="en-US" sz="2200" b="1" dirty="0">
                <a:solidFill>
                  <a:srgbClr val="4F81BD"/>
                </a:solidFill>
                <a:latin typeface="Trebuchet MS"/>
                <a:cs typeface="Trebuchet MS"/>
              </a:rPr>
              <a:t>Who's Going To The Super Bowl?”</a:t>
            </a:r>
            <a:endParaRPr lang="en-US" sz="2200" dirty="0">
              <a:solidFill>
                <a:srgbClr val="4F81BD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1045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8295514"/>
              </p:ext>
            </p:extLst>
          </p:nvPr>
        </p:nvGraphicFramePr>
        <p:xfrm>
          <a:off x="5399236" y="4103834"/>
          <a:ext cx="3270699" cy="2044041"/>
        </p:xfrm>
        <a:graphic>
          <a:graphicData uri="http://schemas.openxmlformats.org/drawingml/2006/table">
            <a:tbl>
              <a:tblPr/>
              <a:tblGrid>
                <a:gridCol w="797135"/>
                <a:gridCol w="557161"/>
                <a:gridCol w="548968"/>
                <a:gridCol w="554183"/>
                <a:gridCol w="813252"/>
              </a:tblGrid>
              <a:tr h="63464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a</a:t>
                      </a:r>
                      <a:r>
                        <a:rPr kumimoji="0" 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a</a:t>
                      </a:r>
                      <a:r>
                        <a:rPr kumimoji="0" 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a</a:t>
                      </a:r>
                      <a:r>
                        <a:rPr kumimoji="0" 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Best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56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Iter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rebuchet MS"/>
                          <a:cs typeface="Trebuchet MS"/>
                        </a:rPr>
                        <a:t>a</a:t>
                      </a:r>
                      <a:r>
                        <a:rPr kumimoji="0" 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rebuchet MS"/>
                          <a:cs typeface="Trebuchet MS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83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Iter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40000"/>
                        </a:lnSpc>
                      </a:pPr>
                      <a:endParaRPr lang="en-US" sz="2000" dirty="0"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2095901"/>
              </p:ext>
            </p:extLst>
          </p:nvPr>
        </p:nvGraphicFramePr>
        <p:xfrm>
          <a:off x="5766084" y="2163542"/>
          <a:ext cx="3001986" cy="84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77" name="Equation" r:id="rId3" imgW="1308100" imgH="368300" progId="Equation.3">
                  <p:embed/>
                </p:oleObj>
              </mc:Choice>
              <mc:Fallback>
                <p:oleObj name="Equation" r:id="rId3" imgW="13081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6084" y="2163542"/>
                        <a:ext cx="3001986" cy="8461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433863" y="314171"/>
            <a:ext cx="835258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latin typeface="Trebuchet MS"/>
                <a:cs typeface="Trebuchet MS"/>
              </a:rPr>
              <a:t>a</a:t>
            </a:r>
            <a:r>
              <a:rPr lang="en-US" sz="2200" b="1" baseline="-25000" dirty="0">
                <a:latin typeface="Trebuchet MS"/>
                <a:cs typeface="Trebuchet MS"/>
              </a:rPr>
              <a:t>1</a:t>
            </a:r>
            <a:r>
              <a:rPr lang="en-US" sz="2200" dirty="0" smtClean="0">
                <a:latin typeface="Trebuchet MS"/>
                <a:cs typeface="Trebuchet MS"/>
              </a:rPr>
              <a:t> </a:t>
            </a:r>
            <a:r>
              <a:rPr lang="en-US" sz="2200" dirty="0">
                <a:latin typeface="Trebuchet MS"/>
                <a:cs typeface="Trebuchet MS"/>
              </a:rPr>
              <a:t>= </a:t>
            </a:r>
            <a:r>
              <a:rPr lang="en-US" sz="2200" b="1" dirty="0">
                <a:solidFill>
                  <a:schemeClr val="accent1"/>
                </a:solidFill>
                <a:latin typeface="Trebuchet MS"/>
                <a:cs typeface="Trebuchet MS"/>
              </a:rPr>
              <a:t>“US economy poised to pick up, </a:t>
            </a:r>
            <a:r>
              <a:rPr lang="en-US" sz="2200" b="1" dirty="0" err="1">
                <a:solidFill>
                  <a:schemeClr val="accent1"/>
                </a:solidFill>
                <a:latin typeface="Trebuchet MS"/>
                <a:cs typeface="Trebuchet MS"/>
              </a:rPr>
              <a:t>Geithner</a:t>
            </a:r>
            <a:r>
              <a:rPr lang="en-US" sz="2200" b="1" dirty="0">
                <a:solidFill>
                  <a:schemeClr val="accent1"/>
                </a:solidFill>
                <a:latin typeface="Trebuchet MS"/>
                <a:cs typeface="Trebuchet MS"/>
              </a:rPr>
              <a:t> says</a:t>
            </a:r>
            <a:r>
              <a:rPr lang="en-US" sz="2200" b="1" dirty="0" smtClean="0">
                <a:solidFill>
                  <a:schemeClr val="accent1"/>
                </a:solidFill>
                <a:latin typeface="Trebuchet MS"/>
                <a:cs typeface="Trebuchet MS"/>
              </a:rPr>
              <a:t>”</a:t>
            </a:r>
          </a:p>
          <a:p>
            <a:endParaRPr lang="en-US" sz="1000" b="1" dirty="0" smtClean="0">
              <a:solidFill>
                <a:srgbClr val="800000"/>
              </a:solidFill>
              <a:latin typeface="Trebuchet MS"/>
              <a:cs typeface="Trebuchet MS"/>
            </a:endParaRPr>
          </a:p>
          <a:p>
            <a:r>
              <a:rPr lang="en-US" sz="2200" b="1" dirty="0" smtClean="0">
                <a:latin typeface="Trebuchet MS"/>
                <a:cs typeface="Trebuchet MS"/>
              </a:rPr>
              <a:t>a</a:t>
            </a:r>
            <a:r>
              <a:rPr lang="en-US" sz="2200" b="1" baseline="-25000" dirty="0" smtClean="0">
                <a:latin typeface="Trebuchet MS"/>
                <a:cs typeface="Trebuchet MS"/>
              </a:rPr>
              <a:t>2</a:t>
            </a:r>
            <a:r>
              <a:rPr lang="en-US" sz="2200" dirty="0" smtClean="0">
                <a:latin typeface="Trebuchet MS"/>
                <a:cs typeface="Trebuchet MS"/>
              </a:rPr>
              <a:t> </a:t>
            </a:r>
            <a:r>
              <a:rPr lang="en-US" sz="2200" dirty="0">
                <a:latin typeface="Trebuchet MS"/>
                <a:cs typeface="Trebuchet MS"/>
              </a:rPr>
              <a:t>= </a:t>
            </a:r>
            <a:r>
              <a:rPr lang="en-US" sz="2200" dirty="0">
                <a:solidFill>
                  <a:srgbClr val="4F81BD"/>
                </a:solidFill>
                <a:latin typeface="Trebuchet MS"/>
                <a:cs typeface="Trebuchet MS"/>
              </a:rPr>
              <a:t>“</a:t>
            </a:r>
            <a:r>
              <a:rPr lang="en-US" sz="2200" b="1" dirty="0">
                <a:solidFill>
                  <a:srgbClr val="4F81BD"/>
                </a:solidFill>
                <a:latin typeface="Trebuchet MS"/>
                <a:cs typeface="Trebuchet MS"/>
              </a:rPr>
              <a:t>China's Economy Is on the Mend, but Concerns Remain</a:t>
            </a:r>
            <a:r>
              <a:rPr lang="en-US" sz="2200" b="1" dirty="0" smtClean="0">
                <a:solidFill>
                  <a:srgbClr val="4F81BD"/>
                </a:solidFill>
                <a:latin typeface="Trebuchet MS"/>
                <a:cs typeface="Trebuchet MS"/>
              </a:rPr>
              <a:t>”</a:t>
            </a:r>
          </a:p>
          <a:p>
            <a:endParaRPr lang="en-US" sz="1000" b="1" dirty="0" smtClean="0">
              <a:latin typeface="Trebuchet MS"/>
              <a:cs typeface="Trebuchet MS"/>
            </a:endParaRPr>
          </a:p>
          <a:p>
            <a:r>
              <a:rPr lang="en-US" sz="2200" b="1" dirty="0" smtClean="0">
                <a:latin typeface="Trebuchet MS"/>
                <a:cs typeface="Trebuchet MS"/>
              </a:rPr>
              <a:t>a</a:t>
            </a:r>
            <a:r>
              <a:rPr lang="en-US" sz="2200" b="1" baseline="-25000" dirty="0" smtClean="0">
                <a:latin typeface="Trebuchet MS"/>
                <a:cs typeface="Trebuchet MS"/>
              </a:rPr>
              <a:t>3</a:t>
            </a:r>
            <a:r>
              <a:rPr lang="en-US" sz="2200" b="1" dirty="0" smtClean="0">
                <a:latin typeface="Trebuchet MS"/>
                <a:cs typeface="Trebuchet MS"/>
              </a:rPr>
              <a:t> </a:t>
            </a:r>
            <a:r>
              <a:rPr lang="en-US" sz="2200" dirty="0">
                <a:latin typeface="Trebuchet MS"/>
                <a:cs typeface="Trebuchet MS"/>
              </a:rPr>
              <a:t>= </a:t>
            </a:r>
            <a:r>
              <a:rPr lang="en-US" sz="2200" dirty="0">
                <a:solidFill>
                  <a:srgbClr val="4F81BD"/>
                </a:solidFill>
                <a:latin typeface="Trebuchet MS"/>
                <a:cs typeface="Trebuchet MS"/>
              </a:rPr>
              <a:t>“</a:t>
            </a:r>
            <a:r>
              <a:rPr lang="en-US" sz="2200" b="1" dirty="0">
                <a:solidFill>
                  <a:srgbClr val="4F81BD"/>
                </a:solidFill>
                <a:latin typeface="Trebuchet MS"/>
                <a:cs typeface="Trebuchet MS"/>
              </a:rPr>
              <a:t>Who's Going To The Super Bowl?”</a:t>
            </a:r>
            <a:endParaRPr lang="en-US" sz="2200" dirty="0">
              <a:solidFill>
                <a:srgbClr val="4F81BD"/>
              </a:solidFill>
              <a:latin typeface="Trebuchet MS"/>
              <a:cs typeface="Trebuchet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82457" y="2222519"/>
            <a:ext cx="94966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 smtClean="0">
                <a:latin typeface="Trebuchet MS"/>
                <a:cs typeface="Trebuchet MS"/>
              </a:rPr>
              <a:t>w =</a:t>
            </a:r>
            <a:r>
              <a:rPr lang="en-US" sz="2400" dirty="0" smtClean="0">
                <a:latin typeface="Trebuchet MS"/>
                <a:cs typeface="Trebuchet MS"/>
              </a:rPr>
              <a:t> </a:t>
            </a:r>
            <a:endParaRPr lang="en-US" sz="2400" dirty="0"/>
          </a:p>
        </p:txBody>
      </p:sp>
      <p:sp>
        <p:nvSpPr>
          <p:cNvPr id="10" name="Left Bracket 9"/>
          <p:cNvSpPr/>
          <p:nvPr/>
        </p:nvSpPr>
        <p:spPr>
          <a:xfrm>
            <a:off x="3901951" y="2147301"/>
            <a:ext cx="131957" cy="897113"/>
          </a:xfrm>
          <a:prstGeom prst="leftBracke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ket 10"/>
          <p:cNvSpPr/>
          <p:nvPr/>
        </p:nvSpPr>
        <p:spPr>
          <a:xfrm>
            <a:off x="5396718" y="2154862"/>
            <a:ext cx="132361" cy="897113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88559" y="2516615"/>
            <a:ext cx="303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,</a:t>
            </a:r>
            <a:endParaRPr lang="en-US" sz="3600" b="1" dirty="0"/>
          </a:p>
        </p:txBody>
      </p:sp>
      <p:sp>
        <p:nvSpPr>
          <p:cNvPr id="14" name="Rectangle 13"/>
          <p:cNvSpPr/>
          <p:nvPr/>
        </p:nvSpPr>
        <p:spPr>
          <a:xfrm>
            <a:off x="4159427" y="2147301"/>
            <a:ext cx="429132" cy="8418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91314" y="2418080"/>
            <a:ext cx="429132" cy="5710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4950689" y="2507544"/>
            <a:ext cx="315032" cy="47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40" y="2498473"/>
            <a:ext cx="494879" cy="48161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27518" y="2243730"/>
            <a:ext cx="191810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smtClean="0">
                <a:solidFill>
                  <a:srgbClr val="800000"/>
                </a:solidFill>
                <a:latin typeface="Trebuchet MS"/>
                <a:cs typeface="Trebuchet MS"/>
              </a:rPr>
              <a:t>A = {a</a:t>
            </a:r>
            <a:r>
              <a:rPr lang="en-US" sz="3800" b="1" baseline="-25000" dirty="0" smtClean="0">
                <a:solidFill>
                  <a:srgbClr val="800000"/>
                </a:solidFill>
                <a:latin typeface="Trebuchet MS"/>
                <a:cs typeface="Trebuchet MS"/>
              </a:rPr>
              <a:t>1</a:t>
            </a:r>
            <a:r>
              <a:rPr lang="en-US" sz="3800" b="1" dirty="0" smtClean="0">
                <a:solidFill>
                  <a:srgbClr val="800000"/>
                </a:solidFill>
                <a:latin typeface="Trebuchet MS"/>
                <a:cs typeface="Trebuchet MS"/>
              </a:rPr>
              <a:t>}</a:t>
            </a:r>
          </a:p>
        </p:txBody>
      </p:sp>
      <p:sp>
        <p:nvSpPr>
          <p:cNvPr id="18" name="Text Box 29"/>
          <p:cNvSpPr txBox="1">
            <a:spLocks noChangeArrowheads="1"/>
          </p:cNvSpPr>
          <p:nvPr/>
        </p:nvSpPr>
        <p:spPr bwMode="auto">
          <a:xfrm>
            <a:off x="1463079" y="3513224"/>
            <a:ext cx="27046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rebuchet MS"/>
                <a:cs typeface="Trebuchet MS"/>
              </a:rPr>
              <a:t>Incremental Coverage</a:t>
            </a:r>
            <a:endParaRPr lang="en-US" sz="2000" dirty="0">
              <a:latin typeface="Trebuchet MS"/>
              <a:cs typeface="Trebuchet MS"/>
            </a:endParaRPr>
          </a:p>
        </p:txBody>
      </p:sp>
      <p:graphicFrame>
        <p:nvGraphicFramePr>
          <p:cNvPr id="19" name="Group 10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6704175"/>
              </p:ext>
            </p:extLst>
          </p:nvPr>
        </p:nvGraphicFramePr>
        <p:xfrm>
          <a:off x="447009" y="3894595"/>
          <a:ext cx="4478421" cy="2444346"/>
        </p:xfrm>
        <a:graphic>
          <a:graphicData uri="http://schemas.openxmlformats.org/drawingml/2006/table">
            <a:tbl>
              <a:tblPr/>
              <a:tblGrid>
                <a:gridCol w="414422"/>
                <a:gridCol w="2048484"/>
                <a:gridCol w="2015515"/>
              </a:tblGrid>
              <a:tr h="60821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dirty="0" smtClean="0">
                          <a:latin typeface="+mn-lt"/>
                          <a:cs typeface="Calibri"/>
                        </a:rPr>
                        <a:t>F  (</a:t>
                      </a:r>
                      <a:r>
                        <a:rPr lang="en-US" sz="2400" b="1" dirty="0" err="1" smtClean="0">
                          <a:latin typeface="+mn-lt"/>
                          <a:cs typeface="Calibri"/>
                        </a:rPr>
                        <a:t>A+a</a:t>
                      </a:r>
                      <a:r>
                        <a:rPr lang="en-US" sz="2400" b="1" dirty="0" smtClean="0">
                          <a:latin typeface="+mn-lt"/>
                          <a:cs typeface="Calibri"/>
                        </a:rPr>
                        <a:t>) - F</a:t>
                      </a:r>
                      <a:r>
                        <a:rPr lang="en-US" sz="2000" b="1" dirty="0" smtClean="0">
                          <a:latin typeface="+mn-lt"/>
                          <a:cs typeface="Calibri"/>
                        </a:rPr>
                        <a:t>  </a:t>
                      </a:r>
                      <a:r>
                        <a:rPr lang="en-US" sz="2400" b="1" dirty="0" smtClean="0">
                          <a:latin typeface="+mn-lt"/>
                          <a:cs typeface="Calibri"/>
                        </a:rPr>
                        <a:t>(A)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+mn-lt"/>
                          <a:cs typeface="Calibri"/>
                        </a:rPr>
                        <a:t>F  (</a:t>
                      </a:r>
                      <a:r>
                        <a:rPr lang="en-US" sz="2400" b="1" dirty="0" err="1" smtClean="0">
                          <a:latin typeface="+mn-lt"/>
                          <a:cs typeface="Calibri"/>
                        </a:rPr>
                        <a:t>A+a</a:t>
                      </a:r>
                      <a:r>
                        <a:rPr lang="en-US" sz="2400" b="1" dirty="0" smtClean="0">
                          <a:latin typeface="+mn-lt"/>
                          <a:cs typeface="Calibri"/>
                        </a:rPr>
                        <a:t>) - F</a:t>
                      </a:r>
                      <a:r>
                        <a:rPr lang="en-US" sz="2000" b="1" dirty="0" smtClean="0">
                          <a:latin typeface="+mn-lt"/>
                          <a:cs typeface="Calibri"/>
                        </a:rPr>
                        <a:t>  </a:t>
                      </a:r>
                      <a:r>
                        <a:rPr lang="en-US" sz="2400" b="1" dirty="0" smtClean="0">
                          <a:latin typeface="+mn-lt"/>
                          <a:cs typeface="Calibri"/>
                        </a:rPr>
                        <a:t>(A)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92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a</a:t>
                      </a:r>
                      <a:r>
                        <a:rPr kumimoji="0" lang="en-US" sz="2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1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a</a:t>
                      </a:r>
                      <a:r>
                        <a:rPr kumimoji="0" lang="en-US" sz="2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2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396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a</a:t>
                      </a:r>
                      <a:r>
                        <a:rPr kumimoji="0" lang="en-US" sz="2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3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08" y="4143324"/>
            <a:ext cx="342479" cy="3333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688" y="4143324"/>
            <a:ext cx="342479" cy="333301"/>
          </a:xfrm>
          <a:prstGeom prst="rect">
            <a:avLst/>
          </a:prstGeom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3103839" y="4201646"/>
            <a:ext cx="188566" cy="25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4268142" y="4201646"/>
            <a:ext cx="188566" cy="25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5817287" y="3716364"/>
            <a:ext cx="24801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rebuchet MS"/>
                <a:cs typeface="Trebuchet MS"/>
              </a:rPr>
              <a:t>Incremental Benefit</a:t>
            </a:r>
            <a:endParaRPr lang="en-US" sz="2000" dirty="0">
              <a:latin typeface="Trebuchet MS"/>
              <a:cs typeface="Trebuchet M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81572" y="4573066"/>
            <a:ext cx="429132" cy="4723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077362" y="5287694"/>
            <a:ext cx="429132" cy="3545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194549" y="5811520"/>
            <a:ext cx="429132" cy="4695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77280" y="6217049"/>
            <a:ext cx="429132" cy="635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194549" y="5578748"/>
            <a:ext cx="429132" cy="635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194549" y="4987288"/>
            <a:ext cx="429132" cy="635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263568" y="4928937"/>
            <a:ext cx="429132" cy="472369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816344" y="5024267"/>
            <a:ext cx="429132" cy="3770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362036" y="5094109"/>
            <a:ext cx="429132" cy="3109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8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8408474"/>
              </p:ext>
            </p:extLst>
          </p:nvPr>
        </p:nvGraphicFramePr>
        <p:xfrm>
          <a:off x="5766084" y="2163542"/>
          <a:ext cx="3001986" cy="84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01" name="Equation" r:id="rId3" imgW="1308100" imgH="368300" progId="Equation.3">
                  <p:embed/>
                </p:oleObj>
              </mc:Choice>
              <mc:Fallback>
                <p:oleObj name="Equation" r:id="rId3" imgW="13081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6084" y="2163542"/>
                        <a:ext cx="3001986" cy="8461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2884474" y="2222519"/>
            <a:ext cx="94966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 smtClean="0">
                <a:latin typeface="Trebuchet MS"/>
                <a:cs typeface="Trebuchet MS"/>
              </a:rPr>
              <a:t>w =</a:t>
            </a:r>
            <a:r>
              <a:rPr lang="en-US" sz="2400" dirty="0" smtClean="0">
                <a:latin typeface="Trebuchet MS"/>
                <a:cs typeface="Trebuchet MS"/>
              </a:rPr>
              <a:t> </a:t>
            </a:r>
            <a:endParaRPr lang="en-US" sz="2400" dirty="0"/>
          </a:p>
        </p:txBody>
      </p:sp>
      <p:sp>
        <p:nvSpPr>
          <p:cNvPr id="10" name="Left Bracket 9"/>
          <p:cNvSpPr/>
          <p:nvPr/>
        </p:nvSpPr>
        <p:spPr>
          <a:xfrm>
            <a:off x="3903968" y="2147301"/>
            <a:ext cx="131957" cy="897113"/>
          </a:xfrm>
          <a:prstGeom prst="leftBracke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ket 10"/>
          <p:cNvSpPr/>
          <p:nvPr/>
        </p:nvSpPr>
        <p:spPr>
          <a:xfrm>
            <a:off x="5398735" y="2154862"/>
            <a:ext cx="132361" cy="897113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90576" y="2516615"/>
            <a:ext cx="303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,</a:t>
            </a:r>
            <a:endParaRPr lang="en-US" sz="3600" b="1" dirty="0"/>
          </a:p>
        </p:txBody>
      </p:sp>
      <p:sp>
        <p:nvSpPr>
          <p:cNvPr id="14" name="Rectangle 13"/>
          <p:cNvSpPr/>
          <p:nvPr/>
        </p:nvSpPr>
        <p:spPr>
          <a:xfrm>
            <a:off x="4161444" y="2147301"/>
            <a:ext cx="429132" cy="8418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93331" y="2418080"/>
            <a:ext cx="429132" cy="5710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4952706" y="2507544"/>
            <a:ext cx="315032" cy="47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357" y="2498473"/>
            <a:ext cx="494879" cy="48161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27518" y="2243730"/>
            <a:ext cx="177866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 smtClean="0">
                <a:latin typeface="Trebuchet MS"/>
                <a:cs typeface="Trebuchet MS"/>
              </a:rPr>
              <a:t>A = {a</a:t>
            </a:r>
            <a:r>
              <a:rPr lang="en-US" sz="3800" baseline="-25000" dirty="0" smtClean="0">
                <a:latin typeface="Trebuchet MS"/>
                <a:cs typeface="Trebuchet MS"/>
              </a:rPr>
              <a:t>1</a:t>
            </a:r>
            <a:r>
              <a:rPr lang="en-US" sz="3800" dirty="0" smtClean="0">
                <a:latin typeface="Trebuchet MS"/>
                <a:cs typeface="Trebuchet MS"/>
              </a:rPr>
              <a:t>}</a:t>
            </a:r>
          </a:p>
        </p:txBody>
      </p:sp>
      <p:sp>
        <p:nvSpPr>
          <p:cNvPr id="18" name="Text Box 29"/>
          <p:cNvSpPr txBox="1">
            <a:spLocks noChangeArrowheads="1"/>
          </p:cNvSpPr>
          <p:nvPr/>
        </p:nvSpPr>
        <p:spPr bwMode="auto">
          <a:xfrm>
            <a:off x="1463079" y="3513224"/>
            <a:ext cx="27046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rebuchet MS"/>
                <a:cs typeface="Trebuchet MS"/>
              </a:rPr>
              <a:t>Incremental Coverage</a:t>
            </a:r>
            <a:endParaRPr lang="en-US" sz="2000" dirty="0">
              <a:latin typeface="Trebuchet MS"/>
              <a:cs typeface="Trebuchet MS"/>
            </a:endParaRPr>
          </a:p>
        </p:txBody>
      </p:sp>
      <p:graphicFrame>
        <p:nvGraphicFramePr>
          <p:cNvPr id="19" name="Group 10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3273403"/>
              </p:ext>
            </p:extLst>
          </p:nvPr>
        </p:nvGraphicFramePr>
        <p:xfrm>
          <a:off x="447009" y="3894595"/>
          <a:ext cx="4478421" cy="2444346"/>
        </p:xfrm>
        <a:graphic>
          <a:graphicData uri="http://schemas.openxmlformats.org/drawingml/2006/table">
            <a:tbl>
              <a:tblPr/>
              <a:tblGrid>
                <a:gridCol w="414422"/>
                <a:gridCol w="2048484"/>
                <a:gridCol w="2015515"/>
              </a:tblGrid>
              <a:tr h="60821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dirty="0" smtClean="0">
                          <a:latin typeface="+mn-lt"/>
                          <a:cs typeface="Calibri"/>
                        </a:rPr>
                        <a:t>F  (</a:t>
                      </a:r>
                      <a:r>
                        <a:rPr lang="en-US" sz="2400" b="1" dirty="0" err="1" smtClean="0">
                          <a:latin typeface="+mn-lt"/>
                          <a:cs typeface="Calibri"/>
                        </a:rPr>
                        <a:t>A+a</a:t>
                      </a:r>
                      <a:r>
                        <a:rPr lang="en-US" sz="2400" b="1" dirty="0" smtClean="0">
                          <a:latin typeface="+mn-lt"/>
                          <a:cs typeface="Calibri"/>
                        </a:rPr>
                        <a:t>) - F</a:t>
                      </a:r>
                      <a:r>
                        <a:rPr lang="en-US" sz="2000" b="1" dirty="0" smtClean="0">
                          <a:latin typeface="+mn-lt"/>
                          <a:cs typeface="Calibri"/>
                        </a:rPr>
                        <a:t>  </a:t>
                      </a:r>
                      <a:r>
                        <a:rPr lang="en-US" sz="2400" b="1" dirty="0" smtClean="0">
                          <a:latin typeface="+mn-lt"/>
                          <a:cs typeface="Calibri"/>
                        </a:rPr>
                        <a:t>(A)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+mn-lt"/>
                          <a:cs typeface="Calibri"/>
                        </a:rPr>
                        <a:t>F  (</a:t>
                      </a:r>
                      <a:r>
                        <a:rPr lang="en-US" sz="2400" b="1" dirty="0" err="1" smtClean="0">
                          <a:latin typeface="+mn-lt"/>
                          <a:cs typeface="Calibri"/>
                        </a:rPr>
                        <a:t>A+a</a:t>
                      </a:r>
                      <a:r>
                        <a:rPr lang="en-US" sz="2400" b="1" dirty="0" smtClean="0">
                          <a:latin typeface="+mn-lt"/>
                          <a:cs typeface="Calibri"/>
                        </a:rPr>
                        <a:t>) - F</a:t>
                      </a:r>
                      <a:r>
                        <a:rPr lang="en-US" sz="2000" b="1" dirty="0" smtClean="0">
                          <a:latin typeface="+mn-lt"/>
                          <a:cs typeface="Calibri"/>
                        </a:rPr>
                        <a:t>  </a:t>
                      </a:r>
                      <a:r>
                        <a:rPr lang="en-US" sz="2400" b="1" dirty="0" smtClean="0">
                          <a:latin typeface="+mn-lt"/>
                          <a:cs typeface="Calibri"/>
                        </a:rPr>
                        <a:t>(A)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92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a</a:t>
                      </a:r>
                      <a:r>
                        <a:rPr kumimoji="0" lang="en-US" sz="2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1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a</a:t>
                      </a:r>
                      <a:r>
                        <a:rPr kumimoji="0" lang="en-US" sz="2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2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396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a</a:t>
                      </a:r>
                      <a:r>
                        <a:rPr kumimoji="0" lang="en-US" sz="2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3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08" y="4143324"/>
            <a:ext cx="342479" cy="3333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688" y="4143324"/>
            <a:ext cx="342479" cy="333301"/>
          </a:xfrm>
          <a:prstGeom prst="rect">
            <a:avLst/>
          </a:prstGeom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3103839" y="4201646"/>
            <a:ext cx="188566" cy="25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4268142" y="4201646"/>
            <a:ext cx="188566" cy="25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5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4161139"/>
              </p:ext>
            </p:extLst>
          </p:nvPr>
        </p:nvGraphicFramePr>
        <p:xfrm>
          <a:off x="5399236" y="4103834"/>
          <a:ext cx="3270699" cy="2044041"/>
        </p:xfrm>
        <a:graphic>
          <a:graphicData uri="http://schemas.openxmlformats.org/drawingml/2006/table">
            <a:tbl>
              <a:tblPr/>
              <a:tblGrid>
                <a:gridCol w="797135"/>
                <a:gridCol w="557161"/>
                <a:gridCol w="548968"/>
                <a:gridCol w="554183"/>
                <a:gridCol w="813252"/>
              </a:tblGrid>
              <a:tr h="63464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a</a:t>
                      </a:r>
                      <a:r>
                        <a:rPr kumimoji="0" 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a</a:t>
                      </a:r>
                      <a:r>
                        <a:rPr kumimoji="0" 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a</a:t>
                      </a:r>
                      <a:r>
                        <a:rPr kumimoji="0" 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Best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56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Iter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rebuchet MS"/>
                          <a:cs typeface="Trebuchet MS"/>
                        </a:rPr>
                        <a:t>a</a:t>
                      </a:r>
                      <a:r>
                        <a:rPr kumimoji="0" 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rebuchet MS"/>
                          <a:cs typeface="Trebuchet MS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83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Iter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40000"/>
                        </a:lnSpc>
                      </a:pPr>
                      <a:endParaRPr lang="en-US" sz="2000" dirty="0"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5817287" y="3716364"/>
            <a:ext cx="24801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rebuchet MS"/>
                <a:cs typeface="Trebuchet MS"/>
              </a:rPr>
              <a:t>Incremental Benefit</a:t>
            </a:r>
            <a:endParaRPr lang="en-US" sz="2000" dirty="0">
              <a:latin typeface="Trebuchet MS"/>
              <a:cs typeface="Trebuchet M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81572" y="4573066"/>
            <a:ext cx="429132" cy="47236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077362" y="5287694"/>
            <a:ext cx="429132" cy="35459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194549" y="5811520"/>
            <a:ext cx="429132" cy="46953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77280" y="6217049"/>
            <a:ext cx="429132" cy="6353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194549" y="5578748"/>
            <a:ext cx="429132" cy="6353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194549" y="4987288"/>
            <a:ext cx="429132" cy="6353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263568" y="4921881"/>
            <a:ext cx="429132" cy="472369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816344" y="5017211"/>
            <a:ext cx="429132" cy="377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362036" y="5087053"/>
            <a:ext cx="429132" cy="3109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944122" y="5433264"/>
            <a:ext cx="429132" cy="2055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027576" y="5579953"/>
            <a:ext cx="429132" cy="635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944122" y="6217049"/>
            <a:ext cx="429132" cy="635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027576" y="5811520"/>
            <a:ext cx="429132" cy="4695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33863" y="314171"/>
            <a:ext cx="835258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latin typeface="Trebuchet MS"/>
                <a:cs typeface="Trebuchet MS"/>
              </a:rPr>
              <a:t>a</a:t>
            </a:r>
            <a:r>
              <a:rPr lang="en-US" sz="2200" b="1" baseline="-25000" dirty="0">
                <a:latin typeface="Trebuchet MS"/>
                <a:cs typeface="Trebuchet MS"/>
              </a:rPr>
              <a:t>1</a:t>
            </a:r>
            <a:r>
              <a:rPr lang="en-US" sz="2200" dirty="0" smtClean="0">
                <a:latin typeface="Trebuchet MS"/>
                <a:cs typeface="Trebuchet MS"/>
              </a:rPr>
              <a:t> </a:t>
            </a:r>
            <a:r>
              <a:rPr lang="en-US" sz="2200" dirty="0">
                <a:latin typeface="Trebuchet MS"/>
                <a:cs typeface="Trebuchet MS"/>
              </a:rPr>
              <a:t>= </a:t>
            </a:r>
            <a:r>
              <a:rPr lang="en-US" sz="2200" b="1" dirty="0">
                <a:solidFill>
                  <a:schemeClr val="accent1"/>
                </a:solidFill>
                <a:latin typeface="Trebuchet MS"/>
                <a:cs typeface="Trebuchet MS"/>
              </a:rPr>
              <a:t>“US economy poised to pick up, </a:t>
            </a:r>
            <a:r>
              <a:rPr lang="en-US" sz="2200" b="1" dirty="0" err="1">
                <a:solidFill>
                  <a:schemeClr val="accent1"/>
                </a:solidFill>
                <a:latin typeface="Trebuchet MS"/>
                <a:cs typeface="Trebuchet MS"/>
              </a:rPr>
              <a:t>Geithner</a:t>
            </a:r>
            <a:r>
              <a:rPr lang="en-US" sz="2200" b="1" dirty="0">
                <a:solidFill>
                  <a:schemeClr val="accent1"/>
                </a:solidFill>
                <a:latin typeface="Trebuchet MS"/>
                <a:cs typeface="Trebuchet MS"/>
              </a:rPr>
              <a:t> says</a:t>
            </a:r>
            <a:r>
              <a:rPr lang="en-US" sz="2200" b="1" dirty="0" smtClean="0">
                <a:solidFill>
                  <a:schemeClr val="accent1"/>
                </a:solidFill>
                <a:latin typeface="Trebuchet MS"/>
                <a:cs typeface="Trebuchet MS"/>
              </a:rPr>
              <a:t>”</a:t>
            </a:r>
          </a:p>
          <a:p>
            <a:endParaRPr lang="en-US" sz="1000" b="1" dirty="0" smtClean="0">
              <a:solidFill>
                <a:srgbClr val="800000"/>
              </a:solidFill>
              <a:latin typeface="Trebuchet MS"/>
              <a:cs typeface="Trebuchet MS"/>
            </a:endParaRPr>
          </a:p>
          <a:p>
            <a:r>
              <a:rPr lang="en-US" sz="2200" b="1" dirty="0" smtClean="0">
                <a:latin typeface="Trebuchet MS"/>
                <a:cs typeface="Trebuchet MS"/>
              </a:rPr>
              <a:t>a</a:t>
            </a:r>
            <a:r>
              <a:rPr lang="en-US" sz="2200" b="1" baseline="-25000" dirty="0" smtClean="0">
                <a:latin typeface="Trebuchet MS"/>
                <a:cs typeface="Trebuchet MS"/>
              </a:rPr>
              <a:t>2</a:t>
            </a:r>
            <a:r>
              <a:rPr lang="en-US" sz="2200" dirty="0" smtClean="0">
                <a:latin typeface="Trebuchet MS"/>
                <a:cs typeface="Trebuchet MS"/>
              </a:rPr>
              <a:t> </a:t>
            </a:r>
            <a:r>
              <a:rPr lang="en-US" sz="2200" dirty="0">
                <a:latin typeface="Trebuchet MS"/>
                <a:cs typeface="Trebuchet MS"/>
              </a:rPr>
              <a:t>= </a:t>
            </a:r>
            <a:r>
              <a:rPr lang="en-US" sz="2200" dirty="0">
                <a:solidFill>
                  <a:srgbClr val="4F81BD"/>
                </a:solidFill>
                <a:latin typeface="Trebuchet MS"/>
                <a:cs typeface="Trebuchet MS"/>
              </a:rPr>
              <a:t>“</a:t>
            </a:r>
            <a:r>
              <a:rPr lang="en-US" sz="2200" b="1" dirty="0">
                <a:solidFill>
                  <a:srgbClr val="4F81BD"/>
                </a:solidFill>
                <a:latin typeface="Trebuchet MS"/>
                <a:cs typeface="Trebuchet MS"/>
              </a:rPr>
              <a:t>China's Economy Is on the Mend, but Concerns Remain</a:t>
            </a:r>
            <a:r>
              <a:rPr lang="en-US" sz="2200" b="1" dirty="0" smtClean="0">
                <a:solidFill>
                  <a:srgbClr val="4F81BD"/>
                </a:solidFill>
                <a:latin typeface="Trebuchet MS"/>
                <a:cs typeface="Trebuchet MS"/>
              </a:rPr>
              <a:t>”</a:t>
            </a:r>
          </a:p>
          <a:p>
            <a:endParaRPr lang="en-US" sz="1000" b="1" dirty="0" smtClean="0">
              <a:latin typeface="Trebuchet MS"/>
              <a:cs typeface="Trebuchet MS"/>
            </a:endParaRPr>
          </a:p>
          <a:p>
            <a:r>
              <a:rPr lang="en-US" sz="2200" b="1" dirty="0" smtClean="0">
                <a:latin typeface="Trebuchet MS"/>
                <a:cs typeface="Trebuchet MS"/>
              </a:rPr>
              <a:t>a</a:t>
            </a:r>
            <a:r>
              <a:rPr lang="en-US" sz="2200" b="1" baseline="-25000" dirty="0" smtClean="0">
                <a:latin typeface="Trebuchet MS"/>
                <a:cs typeface="Trebuchet MS"/>
              </a:rPr>
              <a:t>3</a:t>
            </a:r>
            <a:r>
              <a:rPr lang="en-US" sz="2200" b="1" dirty="0" smtClean="0">
                <a:latin typeface="Trebuchet MS"/>
                <a:cs typeface="Trebuchet MS"/>
              </a:rPr>
              <a:t> </a:t>
            </a:r>
            <a:r>
              <a:rPr lang="en-US" sz="2200" dirty="0">
                <a:latin typeface="Trebuchet MS"/>
                <a:cs typeface="Trebuchet MS"/>
              </a:rPr>
              <a:t>= </a:t>
            </a:r>
            <a:r>
              <a:rPr lang="en-US" sz="2200" dirty="0">
                <a:solidFill>
                  <a:srgbClr val="4F81BD"/>
                </a:solidFill>
                <a:latin typeface="Trebuchet MS"/>
                <a:cs typeface="Trebuchet MS"/>
              </a:rPr>
              <a:t>“</a:t>
            </a:r>
            <a:r>
              <a:rPr lang="en-US" sz="2200" b="1" dirty="0">
                <a:solidFill>
                  <a:srgbClr val="4F81BD"/>
                </a:solidFill>
                <a:latin typeface="Trebuchet MS"/>
                <a:cs typeface="Trebuchet MS"/>
              </a:rPr>
              <a:t>Who's Going To The Super Bowl?”</a:t>
            </a:r>
            <a:endParaRPr lang="en-US" sz="2200" dirty="0">
              <a:solidFill>
                <a:srgbClr val="4F81BD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75090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1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8951004"/>
              </p:ext>
            </p:extLst>
          </p:nvPr>
        </p:nvGraphicFramePr>
        <p:xfrm>
          <a:off x="5766084" y="2163542"/>
          <a:ext cx="3001986" cy="84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5" name="Equation" r:id="rId3" imgW="1308100" imgH="368300" progId="Equation.3">
                  <p:embed/>
                </p:oleObj>
              </mc:Choice>
              <mc:Fallback>
                <p:oleObj name="Equation" r:id="rId3" imgW="13081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6084" y="2163542"/>
                        <a:ext cx="3001986" cy="8461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2882457" y="2222519"/>
            <a:ext cx="94966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 smtClean="0">
                <a:latin typeface="Trebuchet MS"/>
                <a:cs typeface="Trebuchet MS"/>
              </a:rPr>
              <a:t>w =</a:t>
            </a:r>
            <a:r>
              <a:rPr lang="en-US" sz="2400" dirty="0" smtClean="0">
                <a:latin typeface="Trebuchet MS"/>
                <a:cs typeface="Trebuchet MS"/>
              </a:rPr>
              <a:t> </a:t>
            </a:r>
            <a:endParaRPr lang="en-US" sz="2400" dirty="0"/>
          </a:p>
        </p:txBody>
      </p:sp>
      <p:sp>
        <p:nvSpPr>
          <p:cNvPr id="10" name="Left Bracket 9"/>
          <p:cNvSpPr/>
          <p:nvPr/>
        </p:nvSpPr>
        <p:spPr>
          <a:xfrm>
            <a:off x="3901951" y="2147301"/>
            <a:ext cx="131957" cy="897113"/>
          </a:xfrm>
          <a:prstGeom prst="leftBracke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ket 10"/>
          <p:cNvSpPr/>
          <p:nvPr/>
        </p:nvSpPr>
        <p:spPr>
          <a:xfrm>
            <a:off x="5396718" y="2154862"/>
            <a:ext cx="132361" cy="897113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88559" y="2516615"/>
            <a:ext cx="303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,</a:t>
            </a:r>
            <a:endParaRPr lang="en-US" sz="3600" b="1" dirty="0"/>
          </a:p>
        </p:txBody>
      </p:sp>
      <p:sp>
        <p:nvSpPr>
          <p:cNvPr id="14" name="Rectangle 13"/>
          <p:cNvSpPr/>
          <p:nvPr/>
        </p:nvSpPr>
        <p:spPr>
          <a:xfrm>
            <a:off x="4159427" y="2147301"/>
            <a:ext cx="429132" cy="8418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91314" y="2418080"/>
            <a:ext cx="429132" cy="5710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4950689" y="2507544"/>
            <a:ext cx="315032" cy="47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40" y="2498473"/>
            <a:ext cx="494879" cy="48161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49902" y="2243730"/>
            <a:ext cx="254699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smtClean="0">
                <a:solidFill>
                  <a:srgbClr val="800000"/>
                </a:solidFill>
                <a:latin typeface="Trebuchet MS"/>
                <a:cs typeface="Trebuchet MS"/>
              </a:rPr>
              <a:t>A = {a</a:t>
            </a:r>
            <a:r>
              <a:rPr lang="en-US" sz="3800" b="1" baseline="-25000" dirty="0" smtClean="0">
                <a:solidFill>
                  <a:srgbClr val="800000"/>
                </a:solidFill>
                <a:latin typeface="Trebuchet MS"/>
                <a:cs typeface="Trebuchet MS"/>
              </a:rPr>
              <a:t>1</a:t>
            </a:r>
            <a:r>
              <a:rPr lang="en-US" sz="3800" b="1" dirty="0" smtClean="0">
                <a:solidFill>
                  <a:srgbClr val="800000"/>
                </a:solidFill>
                <a:latin typeface="Trebuchet MS"/>
                <a:cs typeface="Trebuchet MS"/>
              </a:rPr>
              <a:t>,a</a:t>
            </a:r>
            <a:r>
              <a:rPr lang="en-US" sz="3800" b="1" baseline="-25000" dirty="0" smtClean="0">
                <a:solidFill>
                  <a:srgbClr val="800000"/>
                </a:solidFill>
                <a:latin typeface="Trebuchet MS"/>
                <a:cs typeface="Trebuchet MS"/>
              </a:rPr>
              <a:t>3</a:t>
            </a:r>
            <a:r>
              <a:rPr lang="en-US" sz="3800" b="1" dirty="0" smtClean="0">
                <a:solidFill>
                  <a:srgbClr val="800000"/>
                </a:solidFill>
                <a:latin typeface="Trebuchet MS"/>
                <a:cs typeface="Trebuchet MS"/>
              </a:rPr>
              <a:t>}</a:t>
            </a:r>
          </a:p>
        </p:txBody>
      </p:sp>
      <p:sp>
        <p:nvSpPr>
          <p:cNvPr id="18" name="Text Box 29"/>
          <p:cNvSpPr txBox="1">
            <a:spLocks noChangeArrowheads="1"/>
          </p:cNvSpPr>
          <p:nvPr/>
        </p:nvSpPr>
        <p:spPr bwMode="auto">
          <a:xfrm>
            <a:off x="1463079" y="3513224"/>
            <a:ext cx="27046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rebuchet MS"/>
                <a:cs typeface="Trebuchet MS"/>
              </a:rPr>
              <a:t>Incremental Coverage</a:t>
            </a:r>
            <a:endParaRPr lang="en-US" sz="2000" dirty="0">
              <a:latin typeface="Trebuchet MS"/>
              <a:cs typeface="Trebuchet MS"/>
            </a:endParaRPr>
          </a:p>
        </p:txBody>
      </p:sp>
      <p:graphicFrame>
        <p:nvGraphicFramePr>
          <p:cNvPr id="19" name="Group 10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8585775"/>
              </p:ext>
            </p:extLst>
          </p:nvPr>
        </p:nvGraphicFramePr>
        <p:xfrm>
          <a:off x="447009" y="3894595"/>
          <a:ext cx="4478421" cy="2444346"/>
        </p:xfrm>
        <a:graphic>
          <a:graphicData uri="http://schemas.openxmlformats.org/drawingml/2006/table">
            <a:tbl>
              <a:tblPr/>
              <a:tblGrid>
                <a:gridCol w="414422"/>
                <a:gridCol w="2048484"/>
                <a:gridCol w="2015515"/>
              </a:tblGrid>
              <a:tr h="60821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dirty="0" smtClean="0">
                          <a:latin typeface="+mn-lt"/>
                          <a:cs typeface="Calibri"/>
                        </a:rPr>
                        <a:t>F  (</a:t>
                      </a:r>
                      <a:r>
                        <a:rPr lang="en-US" sz="2400" b="1" dirty="0" err="1" smtClean="0">
                          <a:latin typeface="+mn-lt"/>
                          <a:cs typeface="Calibri"/>
                        </a:rPr>
                        <a:t>A+a</a:t>
                      </a:r>
                      <a:r>
                        <a:rPr lang="en-US" sz="2400" b="1" dirty="0" smtClean="0">
                          <a:latin typeface="+mn-lt"/>
                          <a:cs typeface="Calibri"/>
                        </a:rPr>
                        <a:t>) - F</a:t>
                      </a:r>
                      <a:r>
                        <a:rPr lang="en-US" sz="2000" b="1" dirty="0" smtClean="0">
                          <a:latin typeface="+mn-lt"/>
                          <a:cs typeface="Calibri"/>
                        </a:rPr>
                        <a:t>  </a:t>
                      </a:r>
                      <a:r>
                        <a:rPr lang="en-US" sz="2400" b="1" dirty="0" smtClean="0">
                          <a:latin typeface="+mn-lt"/>
                          <a:cs typeface="Calibri"/>
                        </a:rPr>
                        <a:t>(A)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+mn-lt"/>
                          <a:cs typeface="Calibri"/>
                        </a:rPr>
                        <a:t>F  (</a:t>
                      </a:r>
                      <a:r>
                        <a:rPr lang="en-US" sz="2400" b="1" dirty="0" err="1" smtClean="0">
                          <a:latin typeface="+mn-lt"/>
                          <a:cs typeface="Calibri"/>
                        </a:rPr>
                        <a:t>A+a</a:t>
                      </a:r>
                      <a:r>
                        <a:rPr lang="en-US" sz="2400" b="1" dirty="0" smtClean="0">
                          <a:latin typeface="+mn-lt"/>
                          <a:cs typeface="Calibri"/>
                        </a:rPr>
                        <a:t>) - F</a:t>
                      </a:r>
                      <a:r>
                        <a:rPr lang="en-US" sz="2000" b="1" dirty="0" smtClean="0">
                          <a:latin typeface="+mn-lt"/>
                          <a:cs typeface="Calibri"/>
                        </a:rPr>
                        <a:t>  </a:t>
                      </a:r>
                      <a:r>
                        <a:rPr lang="en-US" sz="2400" b="1" dirty="0" smtClean="0">
                          <a:latin typeface="+mn-lt"/>
                          <a:cs typeface="Calibri"/>
                        </a:rPr>
                        <a:t>(A)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92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a</a:t>
                      </a:r>
                      <a:r>
                        <a:rPr kumimoji="0" lang="en-US" sz="2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1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a</a:t>
                      </a:r>
                      <a:r>
                        <a:rPr kumimoji="0" lang="en-US" sz="2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2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396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a</a:t>
                      </a:r>
                      <a:r>
                        <a:rPr kumimoji="0" lang="en-US" sz="2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3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08" y="4143324"/>
            <a:ext cx="342479" cy="3333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688" y="4143324"/>
            <a:ext cx="342479" cy="333301"/>
          </a:xfrm>
          <a:prstGeom prst="rect">
            <a:avLst/>
          </a:prstGeom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3103839" y="4201646"/>
            <a:ext cx="188566" cy="25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4268142" y="4201646"/>
            <a:ext cx="188566" cy="25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5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1640564"/>
              </p:ext>
            </p:extLst>
          </p:nvPr>
        </p:nvGraphicFramePr>
        <p:xfrm>
          <a:off x="5399236" y="4103834"/>
          <a:ext cx="3270699" cy="2044041"/>
        </p:xfrm>
        <a:graphic>
          <a:graphicData uri="http://schemas.openxmlformats.org/drawingml/2006/table">
            <a:tbl>
              <a:tblPr/>
              <a:tblGrid>
                <a:gridCol w="797135"/>
                <a:gridCol w="557161"/>
                <a:gridCol w="548968"/>
                <a:gridCol w="554183"/>
                <a:gridCol w="813252"/>
              </a:tblGrid>
              <a:tr h="63464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a</a:t>
                      </a:r>
                      <a:r>
                        <a:rPr kumimoji="0" 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a</a:t>
                      </a:r>
                      <a:r>
                        <a:rPr kumimoji="0" 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a</a:t>
                      </a:r>
                      <a:r>
                        <a:rPr kumimoji="0" 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Best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56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Iter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rebuchet MS"/>
                          <a:cs typeface="Trebuchet MS"/>
                        </a:rPr>
                        <a:t>a</a:t>
                      </a:r>
                      <a:r>
                        <a:rPr kumimoji="0" 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rebuchet MS"/>
                          <a:cs typeface="Trebuchet MS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83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Iter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rebuchet MS"/>
                          <a:cs typeface="Trebuchet MS"/>
                        </a:rPr>
                        <a:t>a</a:t>
                      </a:r>
                      <a:r>
                        <a:rPr kumimoji="0" 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rebuchet MS"/>
                          <a:cs typeface="Trebuchet MS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5817287" y="3716364"/>
            <a:ext cx="24801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rebuchet MS"/>
                <a:cs typeface="Trebuchet MS"/>
              </a:rPr>
              <a:t>Incremental Benefit</a:t>
            </a:r>
            <a:endParaRPr lang="en-US" sz="2000" dirty="0">
              <a:latin typeface="Trebuchet MS"/>
              <a:cs typeface="Trebuchet M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81572" y="4573066"/>
            <a:ext cx="429132" cy="47236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077362" y="5287694"/>
            <a:ext cx="429132" cy="35459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194549" y="5811520"/>
            <a:ext cx="429132" cy="46953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77280" y="6217049"/>
            <a:ext cx="429132" cy="6353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194549" y="5578748"/>
            <a:ext cx="429132" cy="6353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194549" y="4987288"/>
            <a:ext cx="429132" cy="6353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263568" y="4921881"/>
            <a:ext cx="429132" cy="472369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816344" y="5017211"/>
            <a:ext cx="429132" cy="3770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362036" y="5087053"/>
            <a:ext cx="429132" cy="3109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944122" y="5433264"/>
            <a:ext cx="429132" cy="2055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027576" y="5579953"/>
            <a:ext cx="429132" cy="635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944122" y="6217049"/>
            <a:ext cx="429132" cy="635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027576" y="5811520"/>
            <a:ext cx="429132" cy="4695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356815" y="5776240"/>
            <a:ext cx="429132" cy="310931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816344" y="5912556"/>
            <a:ext cx="429132" cy="1715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33863" y="314171"/>
            <a:ext cx="835258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latin typeface="Trebuchet MS"/>
                <a:cs typeface="Trebuchet MS"/>
              </a:rPr>
              <a:t>a</a:t>
            </a:r>
            <a:r>
              <a:rPr lang="en-US" sz="2200" b="1" baseline="-25000" dirty="0">
                <a:latin typeface="Trebuchet MS"/>
                <a:cs typeface="Trebuchet MS"/>
              </a:rPr>
              <a:t>1</a:t>
            </a:r>
            <a:r>
              <a:rPr lang="en-US" sz="2200" dirty="0" smtClean="0">
                <a:latin typeface="Trebuchet MS"/>
                <a:cs typeface="Trebuchet MS"/>
              </a:rPr>
              <a:t> </a:t>
            </a:r>
            <a:r>
              <a:rPr lang="en-US" sz="2200" dirty="0">
                <a:latin typeface="Trebuchet MS"/>
                <a:cs typeface="Trebuchet MS"/>
              </a:rPr>
              <a:t>= </a:t>
            </a:r>
            <a:r>
              <a:rPr lang="en-US" sz="2200" b="1" dirty="0">
                <a:solidFill>
                  <a:schemeClr val="accent1"/>
                </a:solidFill>
                <a:latin typeface="Trebuchet MS"/>
                <a:cs typeface="Trebuchet MS"/>
              </a:rPr>
              <a:t>“US economy poised to pick up, </a:t>
            </a:r>
            <a:r>
              <a:rPr lang="en-US" sz="2200" b="1" dirty="0" err="1">
                <a:solidFill>
                  <a:schemeClr val="accent1"/>
                </a:solidFill>
                <a:latin typeface="Trebuchet MS"/>
                <a:cs typeface="Trebuchet MS"/>
              </a:rPr>
              <a:t>Geithner</a:t>
            </a:r>
            <a:r>
              <a:rPr lang="en-US" sz="2200" b="1" dirty="0">
                <a:solidFill>
                  <a:schemeClr val="accent1"/>
                </a:solidFill>
                <a:latin typeface="Trebuchet MS"/>
                <a:cs typeface="Trebuchet MS"/>
              </a:rPr>
              <a:t> says</a:t>
            </a:r>
            <a:r>
              <a:rPr lang="en-US" sz="2200" b="1" dirty="0" smtClean="0">
                <a:solidFill>
                  <a:schemeClr val="accent1"/>
                </a:solidFill>
                <a:latin typeface="Trebuchet MS"/>
                <a:cs typeface="Trebuchet MS"/>
              </a:rPr>
              <a:t>”</a:t>
            </a:r>
          </a:p>
          <a:p>
            <a:endParaRPr lang="en-US" sz="1000" b="1" dirty="0" smtClean="0">
              <a:solidFill>
                <a:srgbClr val="800000"/>
              </a:solidFill>
              <a:latin typeface="Trebuchet MS"/>
              <a:cs typeface="Trebuchet MS"/>
            </a:endParaRPr>
          </a:p>
          <a:p>
            <a:r>
              <a:rPr lang="en-US" sz="2200" b="1" dirty="0" smtClean="0">
                <a:latin typeface="Trebuchet MS"/>
                <a:cs typeface="Trebuchet MS"/>
              </a:rPr>
              <a:t>a</a:t>
            </a:r>
            <a:r>
              <a:rPr lang="en-US" sz="2200" b="1" baseline="-25000" dirty="0" smtClean="0">
                <a:latin typeface="Trebuchet MS"/>
                <a:cs typeface="Trebuchet MS"/>
              </a:rPr>
              <a:t>2</a:t>
            </a:r>
            <a:r>
              <a:rPr lang="en-US" sz="2200" dirty="0" smtClean="0">
                <a:latin typeface="Trebuchet MS"/>
                <a:cs typeface="Trebuchet MS"/>
              </a:rPr>
              <a:t> </a:t>
            </a:r>
            <a:r>
              <a:rPr lang="en-US" sz="2200" dirty="0">
                <a:latin typeface="Trebuchet MS"/>
                <a:cs typeface="Trebuchet MS"/>
              </a:rPr>
              <a:t>= </a:t>
            </a:r>
            <a:r>
              <a:rPr lang="en-US" sz="2200" dirty="0">
                <a:solidFill>
                  <a:srgbClr val="4F81BD"/>
                </a:solidFill>
                <a:latin typeface="Trebuchet MS"/>
                <a:cs typeface="Trebuchet MS"/>
              </a:rPr>
              <a:t>“</a:t>
            </a:r>
            <a:r>
              <a:rPr lang="en-US" sz="2200" b="1" dirty="0">
                <a:solidFill>
                  <a:srgbClr val="4F81BD"/>
                </a:solidFill>
                <a:latin typeface="Trebuchet MS"/>
                <a:cs typeface="Trebuchet MS"/>
              </a:rPr>
              <a:t>China's Economy Is on the Mend, but Concerns Remain</a:t>
            </a:r>
            <a:r>
              <a:rPr lang="en-US" sz="2200" b="1" dirty="0" smtClean="0">
                <a:solidFill>
                  <a:srgbClr val="4F81BD"/>
                </a:solidFill>
                <a:latin typeface="Trebuchet MS"/>
                <a:cs typeface="Trebuchet MS"/>
              </a:rPr>
              <a:t>”</a:t>
            </a:r>
          </a:p>
          <a:p>
            <a:endParaRPr lang="en-US" sz="1000" b="1" dirty="0" smtClean="0">
              <a:latin typeface="Trebuchet MS"/>
              <a:cs typeface="Trebuchet MS"/>
            </a:endParaRPr>
          </a:p>
          <a:p>
            <a:r>
              <a:rPr lang="en-US" sz="2200" b="1" dirty="0" smtClean="0">
                <a:latin typeface="Trebuchet MS"/>
                <a:cs typeface="Trebuchet MS"/>
              </a:rPr>
              <a:t>a</a:t>
            </a:r>
            <a:r>
              <a:rPr lang="en-US" sz="2200" b="1" baseline="-25000" dirty="0" smtClean="0">
                <a:latin typeface="Trebuchet MS"/>
                <a:cs typeface="Trebuchet MS"/>
              </a:rPr>
              <a:t>3</a:t>
            </a:r>
            <a:r>
              <a:rPr lang="en-US" sz="2200" b="1" dirty="0" smtClean="0">
                <a:latin typeface="Trebuchet MS"/>
                <a:cs typeface="Trebuchet MS"/>
              </a:rPr>
              <a:t> </a:t>
            </a:r>
            <a:r>
              <a:rPr lang="en-US" sz="2200" dirty="0">
                <a:latin typeface="Trebuchet MS"/>
                <a:cs typeface="Trebuchet MS"/>
              </a:rPr>
              <a:t>= </a:t>
            </a:r>
            <a:r>
              <a:rPr lang="en-US" sz="2200" dirty="0">
                <a:solidFill>
                  <a:srgbClr val="4F81BD"/>
                </a:solidFill>
                <a:latin typeface="Trebuchet MS"/>
                <a:cs typeface="Trebuchet MS"/>
              </a:rPr>
              <a:t>“</a:t>
            </a:r>
            <a:r>
              <a:rPr lang="en-US" sz="2200" b="1" dirty="0">
                <a:solidFill>
                  <a:srgbClr val="4F81BD"/>
                </a:solidFill>
                <a:latin typeface="Trebuchet MS"/>
                <a:cs typeface="Trebuchet MS"/>
              </a:rPr>
              <a:t>Who's Going To The Super Bowl?”</a:t>
            </a:r>
            <a:endParaRPr lang="en-US" sz="2200" dirty="0">
              <a:solidFill>
                <a:srgbClr val="4F81BD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62749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Example: Probabilistic Coverage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rebuchet MS"/>
                <a:cs typeface="Trebuchet MS"/>
              </a:rPr>
              <a:t>Each article a has independent probability </a:t>
            </a:r>
            <a:r>
              <a:rPr lang="en-US" dirty="0" err="1" smtClean="0">
                <a:latin typeface="Trebuchet MS"/>
                <a:cs typeface="Trebuchet MS"/>
              </a:rPr>
              <a:t>Pr</a:t>
            </a:r>
            <a:r>
              <a:rPr lang="en-US" dirty="0" smtClean="0">
                <a:latin typeface="Trebuchet MS"/>
                <a:cs typeface="Trebuchet MS"/>
              </a:rPr>
              <a:t>(</a:t>
            </a:r>
            <a:r>
              <a:rPr lang="en-US" dirty="0" err="1" smtClean="0">
                <a:latin typeface="Trebuchet MS"/>
                <a:cs typeface="Trebuchet MS"/>
              </a:rPr>
              <a:t>i|a</a:t>
            </a:r>
            <a:r>
              <a:rPr lang="en-US" dirty="0" smtClean="0">
                <a:latin typeface="Trebuchet MS"/>
                <a:cs typeface="Trebuchet MS"/>
              </a:rPr>
              <a:t>) of covering topic </a:t>
            </a:r>
            <a:r>
              <a:rPr lang="en-US" dirty="0">
                <a:latin typeface="Trebuchet MS"/>
                <a:cs typeface="Trebuchet MS"/>
              </a:rPr>
              <a:t>c</a:t>
            </a:r>
            <a:r>
              <a:rPr lang="en-US" dirty="0" smtClean="0">
                <a:latin typeface="Trebuchet MS"/>
                <a:cs typeface="Trebuchet MS"/>
              </a:rPr>
              <a:t>. </a:t>
            </a:r>
          </a:p>
          <a:p>
            <a:endParaRPr lang="en-US" dirty="0" smtClean="0">
              <a:latin typeface="Trebuchet MS"/>
              <a:cs typeface="Trebuchet MS"/>
            </a:endParaRPr>
          </a:p>
          <a:p>
            <a:r>
              <a:rPr lang="en-US" dirty="0" smtClean="0">
                <a:latin typeface="Trebuchet MS"/>
                <a:cs typeface="Trebuchet MS"/>
              </a:rPr>
              <a:t>F</a:t>
            </a:r>
            <a:r>
              <a:rPr lang="en-US" baseline="-25000" dirty="0" smtClean="0">
                <a:latin typeface="Trebuchet MS"/>
                <a:cs typeface="Trebuchet MS"/>
              </a:rPr>
              <a:t>c</a:t>
            </a:r>
            <a:r>
              <a:rPr lang="en-US" dirty="0" smtClean="0">
                <a:latin typeface="Trebuchet MS"/>
                <a:cs typeface="Trebuchet MS"/>
              </a:rPr>
              <a:t>(A) = 1-Pr(topic </a:t>
            </a:r>
            <a:r>
              <a:rPr lang="en-US" dirty="0">
                <a:latin typeface="Trebuchet MS"/>
                <a:cs typeface="Trebuchet MS"/>
              </a:rPr>
              <a:t>c</a:t>
            </a:r>
            <a:r>
              <a:rPr lang="en-US" dirty="0" smtClean="0">
                <a:latin typeface="Trebuchet MS"/>
                <a:cs typeface="Trebuchet MS"/>
              </a:rPr>
              <a:t> not covered by A)</a:t>
            </a:r>
          </a:p>
          <a:p>
            <a:endParaRPr lang="en-US" dirty="0">
              <a:latin typeface="Trebuchet MS"/>
              <a:cs typeface="Trebuchet MS"/>
            </a:endParaRPr>
          </a:p>
          <a:p>
            <a:r>
              <a:rPr lang="en-US" dirty="0" smtClean="0">
                <a:latin typeface="Trebuchet MS"/>
                <a:cs typeface="Trebuchet MS"/>
              </a:rPr>
              <a:t>Then F</a:t>
            </a:r>
            <a:r>
              <a:rPr lang="en-US" baseline="-25000" dirty="0" smtClean="0">
                <a:latin typeface="Trebuchet MS"/>
                <a:cs typeface="Trebuchet MS"/>
              </a:rPr>
              <a:t>c</a:t>
            </a:r>
            <a:r>
              <a:rPr lang="en-US" dirty="0" smtClean="0">
                <a:latin typeface="Trebuchet MS"/>
                <a:cs typeface="Trebuchet MS"/>
              </a:rPr>
              <a:t>(A) = 1 – </a:t>
            </a:r>
            <a:r>
              <a:rPr lang="en-US" dirty="0" err="1" smtClean="0">
                <a:latin typeface="Times"/>
                <a:cs typeface="Times"/>
              </a:rPr>
              <a:t>Π</a:t>
            </a:r>
            <a:r>
              <a:rPr lang="en-US" dirty="0" smtClean="0">
                <a:latin typeface="Trebuchet MS"/>
                <a:cs typeface="Trebuchet MS"/>
              </a:rPr>
              <a:t>(1-P(</a:t>
            </a:r>
            <a:r>
              <a:rPr lang="en-US" dirty="0" err="1">
                <a:latin typeface="Trebuchet MS"/>
                <a:cs typeface="Trebuchet MS"/>
              </a:rPr>
              <a:t>c</a:t>
            </a:r>
            <a:r>
              <a:rPr lang="en-US" dirty="0" err="1" smtClean="0">
                <a:latin typeface="Trebuchet MS"/>
                <a:cs typeface="Trebuchet MS"/>
              </a:rPr>
              <a:t>|a</a:t>
            </a:r>
            <a:r>
              <a:rPr lang="en-US" dirty="0" smtClean="0">
                <a:latin typeface="Trebuchet MS"/>
                <a:cs typeface="Trebuchet MS"/>
              </a:rPr>
              <a:t>))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84083" y="6171267"/>
            <a:ext cx="2556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[El-</a:t>
            </a:r>
            <a:r>
              <a:rPr lang="en-US" dirty="0" err="1" smtClean="0"/>
              <a:t>Arini</a:t>
            </a:r>
            <a:r>
              <a:rPr lang="en-US" dirty="0" smtClean="0"/>
              <a:t> et al., KDD 2009]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30767" y="5571860"/>
            <a:ext cx="1435760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“noisy or”</a:t>
            </a:r>
            <a:endParaRPr lang="en-US" sz="2400" dirty="0"/>
          </a:p>
        </p:txBody>
      </p:sp>
      <p:sp>
        <p:nvSpPr>
          <p:cNvPr id="9" name="Right Brace 8"/>
          <p:cNvSpPr/>
          <p:nvPr/>
        </p:nvSpPr>
        <p:spPr>
          <a:xfrm rot="5400000">
            <a:off x="4456489" y="4045242"/>
            <a:ext cx="328707" cy="244230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7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96970</TotalTime>
  <Words>4866</Words>
  <Application>Microsoft Macintosh PowerPoint</Application>
  <PresentationFormat>On-screen Show (4:3)</PresentationFormat>
  <Paragraphs>1696</Paragraphs>
  <Slides>108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108</vt:i4>
      </vt:variant>
    </vt:vector>
  </HeadingPairs>
  <TitlesOfParts>
    <vt:vector size="111" baseType="lpstr">
      <vt:lpstr>Office Theme</vt:lpstr>
      <vt:lpstr>Equation</vt:lpstr>
      <vt:lpstr>Acrobat Document</vt:lpstr>
      <vt:lpstr>Learning with  Humans in the Loop</vt:lpstr>
      <vt:lpstr>PowerPoint Presentation</vt:lpstr>
      <vt:lpstr>PowerPoint Presentation</vt:lpstr>
      <vt:lpstr>PowerPoint Presentation</vt:lpstr>
      <vt:lpstr>PowerPoint Presentation</vt:lpstr>
      <vt:lpstr>Personalized  News Recommendation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Personalized  News Recommendation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Linear Submodular Bandits Problem</vt:lpstr>
      <vt:lpstr>PowerPoint Presentation</vt:lpstr>
      <vt:lpstr>Learning Submodular Coverage Models</vt:lpstr>
      <vt:lpstr>Local Linearity</vt:lpstr>
      <vt:lpstr>User Model</vt:lpstr>
      <vt:lpstr>Estimating User Preferences</vt:lpstr>
      <vt:lpstr>Balancing Exploration vs Exploitation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Regret Guarantee</vt:lpstr>
      <vt:lpstr>User Study</vt:lpstr>
      <vt:lpstr>User Study</vt:lpstr>
      <vt:lpstr>Inspecting Learned Weights  Submodular Bandits (dark) vs. MW (light)</vt:lpstr>
      <vt:lpstr>The Price of Exploration</vt:lpstr>
      <vt:lpstr>PowerPoint Presentation</vt:lpstr>
      <vt:lpstr>PowerPoint Presentation</vt:lpstr>
      <vt:lpstr>Coarse-to-Fine Bandit Learning</vt:lpstr>
      <vt:lpstr>User Study</vt:lpstr>
      <vt:lpstr>Brief Detour Grasp Trajectory Prediction</vt:lpstr>
      <vt:lpstr>PowerPoint Presentation</vt:lpstr>
      <vt:lpstr>PowerPoint Presentation</vt:lpstr>
      <vt:lpstr>Online Experiment Design in Search</vt:lpstr>
      <vt:lpstr>Learning from Click Data</vt:lpstr>
      <vt:lpstr>Learning from Click Data</vt:lpstr>
      <vt:lpstr>Analogy to Sensory Testing</vt:lpstr>
      <vt:lpstr>Analogy to Sensory Testing</vt:lpstr>
      <vt:lpstr>Interleaving (Taste Test in Search)</vt:lpstr>
      <vt:lpstr>Interleaving (Taste Test in Search)</vt:lpstr>
      <vt:lpstr>PowerPoint Presentation</vt:lpstr>
      <vt:lpstr>Online Experiment Design in Search</vt:lpstr>
      <vt:lpstr>Interactive Learning Setting</vt:lpstr>
      <vt:lpstr>PowerPoint Presentation</vt:lpstr>
      <vt:lpstr>PowerPoint Presentation</vt:lpstr>
      <vt:lpstr>PowerPoint Presentation</vt:lpstr>
      <vt:lpstr>PowerPoint Presentation</vt:lpstr>
      <vt:lpstr>Dueling Bandits Problem</vt:lpstr>
      <vt:lpstr>Dueling Bandits Problem</vt:lpstr>
      <vt:lpstr>Dueling Bandits Problem</vt:lpstr>
      <vt:lpstr>Dueling Bandits Problem</vt:lpstr>
      <vt:lpstr>Dueling Bandits Problem</vt:lpstr>
      <vt:lpstr>Dueling Bandits Problem</vt:lpstr>
      <vt:lpstr>Identifying Best Retrieval Function (Dueling Bandits Problem)</vt:lpstr>
      <vt:lpstr>Tournament</vt:lpstr>
      <vt:lpstr>Tournament is Bad</vt:lpstr>
      <vt:lpstr>Champion</vt:lpstr>
      <vt:lpstr>Champion is Good</vt:lpstr>
      <vt:lpstr>Champion is Good</vt:lpstr>
      <vt:lpstr>Champion is Good</vt:lpstr>
      <vt:lpstr>Champion is Good</vt:lpstr>
      <vt:lpstr>Swiss</vt:lpstr>
      <vt:lpstr>Swiss is Best</vt:lpstr>
      <vt:lpstr>PowerPoint Presentation</vt:lpstr>
      <vt:lpstr>Online Experiment Design in Search</vt:lpstr>
      <vt:lpstr>PowerPoint Presentation</vt:lpstr>
      <vt:lpstr>Richer Interactions</vt:lpstr>
      <vt:lpstr>Handling Query Ambiguity</vt:lpstr>
      <vt:lpstr>Dynamic Ranking</vt:lpstr>
      <vt:lpstr>PowerPoint Presentation</vt:lpstr>
      <vt:lpstr>PowerPoint Presentation</vt:lpstr>
      <vt:lpstr>PowerPoint Presentation</vt:lpstr>
      <vt:lpstr>Ongoing Work: Goal-Oriented Data Browsing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Slides</vt:lpstr>
      <vt:lpstr>PowerPoint Presentation</vt:lpstr>
      <vt:lpstr>PowerPoint Presentation</vt:lpstr>
      <vt:lpstr>PowerPoint Presentation</vt:lpstr>
      <vt:lpstr>PowerPoint Presentation</vt:lpstr>
      <vt:lpstr>Example: Probabilistic Coverage</vt:lpstr>
      <vt:lpstr>LSBGreedy</vt:lpstr>
      <vt:lpstr>Other Approaches</vt:lpstr>
      <vt:lpstr>Simulations</vt:lpstr>
      <vt:lpstr>Simulations</vt:lpstr>
      <vt:lpstr>Coarse-to-Fine Hierarchical Exploration</vt:lpstr>
      <vt:lpstr>Simulation Comparison</vt:lpstr>
      <vt:lpstr>PowerPoint Presentation</vt:lpstr>
      <vt:lpstr>Dynamic Ranking Model</vt:lpstr>
      <vt:lpstr>PowerPoint Presentation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with  Humans in the Loop</dc:title>
  <dc:creator>Yisong Yue</dc:creator>
  <cp:lastModifiedBy>Yisong Yue</cp:lastModifiedBy>
  <cp:revision>580</cp:revision>
  <dcterms:created xsi:type="dcterms:W3CDTF">2013-01-17T18:05:05Z</dcterms:created>
  <dcterms:modified xsi:type="dcterms:W3CDTF">2014-01-10T19:50:00Z</dcterms:modified>
</cp:coreProperties>
</file>