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vml" ContentType="application/vnd.openxmlformats-officedocument.vmlDrawing"/>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embeddings/oleObject1.bin" ContentType="application/vnd.openxmlformats-officedocument.oleObject"/>
  <Override PartName="/ppt/embeddings/oleObject2.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notesSlides/notesSlide6.xml" ContentType="application/vnd.openxmlformats-officedocument.presentationml.notesSlide+xml"/>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notesSlides/notesSlide7.xml" ContentType="application/vnd.openxmlformats-officedocument.presentationml.notesSlide+xml"/>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notesSlides/notesSlide8.xml" ContentType="application/vnd.openxmlformats-officedocument.presentationml.notesSlide+xml"/>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notesSlides/notesSlide9.xml" ContentType="application/vnd.openxmlformats-officedocument.presentationml.notesSlide+xml"/>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charts/chart1.xml" ContentType="application/vnd.openxmlformats-officedocument.drawingml.chart+xml"/>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notesSlides/notesSlide10.xml" ContentType="application/vnd.openxmlformats-officedocument.presentationml.notesSlide+xml"/>
  <Override PartName="/ppt/charts/chart2.xml" ContentType="application/vnd.openxmlformats-officedocument.drawingml.chart+xml"/>
  <Override PartName="/ppt/embeddings/oleObject43.bin" ContentType="application/vnd.openxmlformats-officedocument.oleObject"/>
  <Override PartName="/ppt/charts/chart3.xml" ContentType="application/vnd.openxmlformats-officedocument.drawingml.chart+xml"/>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56" r:id="rId2"/>
    <p:sldId id="329" r:id="rId3"/>
    <p:sldId id="328" r:id="rId4"/>
    <p:sldId id="310" r:id="rId5"/>
    <p:sldId id="311" r:id="rId6"/>
    <p:sldId id="258" r:id="rId7"/>
    <p:sldId id="259"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319" r:id="rId34"/>
    <p:sldId id="288" r:id="rId35"/>
    <p:sldId id="289" r:id="rId36"/>
    <p:sldId id="290" r:id="rId37"/>
    <p:sldId id="291" r:id="rId38"/>
    <p:sldId id="292" r:id="rId39"/>
    <p:sldId id="293" r:id="rId40"/>
    <p:sldId id="294" r:id="rId41"/>
    <p:sldId id="295" r:id="rId42"/>
    <p:sldId id="296" r:id="rId43"/>
    <p:sldId id="315" r:id="rId44"/>
    <p:sldId id="314" r:id="rId45"/>
    <p:sldId id="298" r:id="rId46"/>
    <p:sldId id="305" r:id="rId47"/>
    <p:sldId id="297" r:id="rId48"/>
    <p:sldId id="300" r:id="rId49"/>
    <p:sldId id="321" r:id="rId50"/>
    <p:sldId id="317" r:id="rId51"/>
    <p:sldId id="322" r:id="rId52"/>
    <p:sldId id="323" r:id="rId53"/>
    <p:sldId id="306" r:id="rId54"/>
    <p:sldId id="307" r:id="rId55"/>
    <p:sldId id="308" r:id="rId56"/>
    <p:sldId id="324" r:id="rId57"/>
    <p:sldId id="318" r:id="rId58"/>
    <p:sldId id="330" r:id="rId59"/>
    <p:sldId id="331" r:id="rId60"/>
    <p:sldId id="325"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70" autoAdjust="0"/>
    <p:restoredTop sz="98644" autoAdjust="0"/>
  </p:normalViewPr>
  <p:slideViewPr>
    <p:cSldViewPr snapToGrid="0" snapToObjects="1">
      <p:cViewPr varScale="1">
        <p:scale>
          <a:sx n="101" d="100"/>
          <a:sy n="101" d="100"/>
        </p:scale>
        <p:origin x="-1408"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depthPercent val="100"/>
      <c:rAngAx val="1"/>
    </c:view3D>
    <c:floor>
      <c:thickness val="0"/>
    </c:floor>
    <c:sideWall>
      <c:thickness val="0"/>
    </c:sideWall>
    <c:backWall>
      <c:thickness val="0"/>
    </c:backWall>
    <c:plotArea>
      <c:layout/>
      <c:bar3DChart>
        <c:barDir val="col"/>
        <c:grouping val="percentStacked"/>
        <c:varyColors val="0"/>
        <c:ser>
          <c:idx val="0"/>
          <c:order val="0"/>
          <c:tx>
            <c:strRef>
              <c:f>Sheet1!$B$1</c:f>
              <c:strCache>
                <c:ptCount val="1"/>
                <c:pt idx="0">
                  <c:v>Losses</c:v>
                </c:pt>
              </c:strCache>
            </c:strRef>
          </c:tx>
          <c:invertIfNegative val="0"/>
          <c:cat>
            <c:strRef>
              <c:f>Sheet1!$A$2:$A$4</c:f>
              <c:strCache>
                <c:ptCount val="3"/>
                <c:pt idx="0">
                  <c:v>Static Model</c:v>
                </c:pt>
                <c:pt idx="1">
                  <c:v>Multiplicative Updates (no exploration)</c:v>
                </c:pt>
                <c:pt idx="2">
                  <c:v>Non-Diversified Bandit</c:v>
                </c:pt>
              </c:strCache>
            </c:strRef>
          </c:cat>
          <c:val>
            <c:numRef>
              <c:f>Sheet1!$B$2:$B$4</c:f>
              <c:numCache>
                <c:formatCode>General</c:formatCode>
                <c:ptCount val="3"/>
                <c:pt idx="0">
                  <c:v>0.0</c:v>
                </c:pt>
                <c:pt idx="1">
                  <c:v>1.0</c:v>
                </c:pt>
                <c:pt idx="2">
                  <c:v>4.0</c:v>
                </c:pt>
              </c:numCache>
            </c:numRef>
          </c:val>
        </c:ser>
        <c:ser>
          <c:idx val="1"/>
          <c:order val="1"/>
          <c:tx>
            <c:strRef>
              <c:f>Sheet1!$C$1</c:f>
              <c:strCache>
                <c:ptCount val="1"/>
                <c:pt idx="0">
                  <c:v>Ties</c:v>
                </c:pt>
              </c:strCache>
            </c:strRef>
          </c:tx>
          <c:invertIfNegative val="0"/>
          <c:cat>
            <c:strRef>
              <c:f>Sheet1!$A$2:$A$4</c:f>
              <c:strCache>
                <c:ptCount val="3"/>
                <c:pt idx="0">
                  <c:v>Static Model</c:v>
                </c:pt>
                <c:pt idx="1">
                  <c:v>Multiplicative Updates (no exploration)</c:v>
                </c:pt>
                <c:pt idx="2">
                  <c:v>Non-Diversified Bandit</c:v>
                </c:pt>
              </c:strCache>
            </c:strRef>
          </c:cat>
          <c:val>
            <c:numRef>
              <c:f>Sheet1!$C$2:$C$4</c:f>
              <c:numCache>
                <c:formatCode>General</c:formatCode>
                <c:ptCount val="3"/>
                <c:pt idx="0">
                  <c:v>0.0</c:v>
                </c:pt>
                <c:pt idx="1">
                  <c:v>1.0</c:v>
                </c:pt>
                <c:pt idx="2">
                  <c:v>2.0</c:v>
                </c:pt>
              </c:numCache>
            </c:numRef>
          </c:val>
        </c:ser>
        <c:ser>
          <c:idx val="2"/>
          <c:order val="2"/>
          <c:tx>
            <c:strRef>
              <c:f>Sheet1!$D$1</c:f>
              <c:strCache>
                <c:ptCount val="1"/>
                <c:pt idx="0">
                  <c:v>Wins</c:v>
                </c:pt>
              </c:strCache>
            </c:strRef>
          </c:tx>
          <c:invertIfNegative val="0"/>
          <c:cat>
            <c:strRef>
              <c:f>Sheet1!$A$2:$A$4</c:f>
              <c:strCache>
                <c:ptCount val="3"/>
                <c:pt idx="0">
                  <c:v>Static Model</c:v>
                </c:pt>
                <c:pt idx="1">
                  <c:v>Multiplicative Updates (no exploration)</c:v>
                </c:pt>
                <c:pt idx="2">
                  <c:v>Non-Diversified Bandit</c:v>
                </c:pt>
              </c:strCache>
            </c:strRef>
          </c:cat>
          <c:val>
            <c:numRef>
              <c:f>Sheet1!$D$2:$D$4</c:f>
              <c:numCache>
                <c:formatCode>General</c:formatCode>
                <c:ptCount val="3"/>
                <c:pt idx="0">
                  <c:v>24.0</c:v>
                </c:pt>
                <c:pt idx="1">
                  <c:v>24.0</c:v>
                </c:pt>
                <c:pt idx="2">
                  <c:v>21.0</c:v>
                </c:pt>
              </c:numCache>
            </c:numRef>
          </c:val>
        </c:ser>
        <c:dLbls>
          <c:showLegendKey val="0"/>
          <c:showVal val="0"/>
          <c:showCatName val="0"/>
          <c:showSerName val="0"/>
          <c:showPercent val="0"/>
          <c:showBubbleSize val="0"/>
        </c:dLbls>
        <c:gapWidth val="150"/>
        <c:shape val="box"/>
        <c:axId val="-2133132360"/>
        <c:axId val="-2133129384"/>
        <c:axId val="0"/>
      </c:bar3DChart>
      <c:catAx>
        <c:axId val="-2133132360"/>
        <c:scaling>
          <c:orientation val="minMax"/>
        </c:scaling>
        <c:delete val="1"/>
        <c:axPos val="b"/>
        <c:majorTickMark val="out"/>
        <c:minorTickMark val="none"/>
        <c:tickLblPos val="none"/>
        <c:crossAx val="-2133129384"/>
        <c:crosses val="autoZero"/>
        <c:auto val="1"/>
        <c:lblAlgn val="ctr"/>
        <c:lblOffset val="100"/>
        <c:noMultiLvlLbl val="0"/>
      </c:catAx>
      <c:valAx>
        <c:axId val="-2133129384"/>
        <c:scaling>
          <c:orientation val="minMax"/>
        </c:scaling>
        <c:delete val="1"/>
        <c:axPos val="l"/>
        <c:majorGridlines/>
        <c:numFmt formatCode="0%" sourceLinked="1"/>
        <c:majorTickMark val="out"/>
        <c:minorTickMark val="none"/>
        <c:tickLblPos val="none"/>
        <c:crossAx val="-2133132360"/>
        <c:crosses val="autoZero"/>
        <c:crossBetween val="between"/>
      </c:valAx>
      <c:spPr>
        <a:noFill/>
        <a:ln w="25387">
          <a:noFill/>
        </a:ln>
      </c:spPr>
    </c:plotArea>
    <c:plotVisOnly val="1"/>
    <c:dispBlanksAs val="gap"/>
    <c:showDLblsOverMax val="0"/>
  </c:chart>
  <c:txPr>
    <a:bodyPr/>
    <a:lstStyle/>
    <a:p>
      <a:pPr>
        <a:defRPr sz="1799"/>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depthPercent val="100"/>
      <c:rAngAx val="1"/>
    </c:view3D>
    <c:floor>
      <c:thickness val="0"/>
    </c:floor>
    <c:sideWall>
      <c:thickness val="0"/>
    </c:sideWall>
    <c:backWall>
      <c:thickness val="0"/>
    </c:backWall>
    <c:plotArea>
      <c:layout/>
      <c:bar3DChart>
        <c:barDir val="col"/>
        <c:grouping val="percentStacked"/>
        <c:varyColors val="0"/>
        <c:ser>
          <c:idx val="0"/>
          <c:order val="0"/>
          <c:tx>
            <c:strRef>
              <c:f>Sheet1!$B$1</c:f>
              <c:strCache>
                <c:ptCount val="1"/>
                <c:pt idx="0">
                  <c:v>Losses</c:v>
                </c:pt>
              </c:strCache>
            </c:strRef>
          </c:tx>
          <c:invertIfNegative val="0"/>
          <c:cat>
            <c:strRef>
              <c:f>Sheet1!$A$2:$A$3</c:f>
              <c:strCache>
                <c:ptCount val="2"/>
                <c:pt idx="0">
                  <c:v>Naïve</c:v>
                </c:pt>
                <c:pt idx="1">
                  <c:v>Optimal Prior in Full Space</c:v>
                </c:pt>
              </c:strCache>
            </c:strRef>
          </c:cat>
          <c:val>
            <c:numRef>
              <c:f>Sheet1!$B$2:$B$3</c:f>
              <c:numCache>
                <c:formatCode>General</c:formatCode>
                <c:ptCount val="2"/>
                <c:pt idx="0">
                  <c:v>3.0</c:v>
                </c:pt>
                <c:pt idx="1">
                  <c:v>6.0</c:v>
                </c:pt>
              </c:numCache>
            </c:numRef>
          </c:val>
        </c:ser>
        <c:ser>
          <c:idx val="1"/>
          <c:order val="1"/>
          <c:tx>
            <c:strRef>
              <c:f>Sheet1!$C$1</c:f>
              <c:strCache>
                <c:ptCount val="1"/>
                <c:pt idx="0">
                  <c:v>Ties</c:v>
                </c:pt>
              </c:strCache>
            </c:strRef>
          </c:tx>
          <c:invertIfNegative val="0"/>
          <c:cat>
            <c:strRef>
              <c:f>Sheet1!$A$2:$A$3</c:f>
              <c:strCache>
                <c:ptCount val="2"/>
                <c:pt idx="0">
                  <c:v>Naïve</c:v>
                </c:pt>
                <c:pt idx="1">
                  <c:v>Optimal Prior in Full Space</c:v>
                </c:pt>
              </c:strCache>
            </c:strRef>
          </c:cat>
          <c:val>
            <c:numRef>
              <c:f>Sheet1!$C$2:$C$3</c:f>
              <c:numCache>
                <c:formatCode>General</c:formatCode>
                <c:ptCount val="2"/>
                <c:pt idx="0">
                  <c:v>1.0</c:v>
                </c:pt>
                <c:pt idx="1">
                  <c:v>3.0</c:v>
                </c:pt>
              </c:numCache>
            </c:numRef>
          </c:val>
        </c:ser>
        <c:ser>
          <c:idx val="2"/>
          <c:order val="2"/>
          <c:tx>
            <c:strRef>
              <c:f>Sheet1!$D$1</c:f>
              <c:strCache>
                <c:ptCount val="1"/>
                <c:pt idx="0">
                  <c:v>Wins</c:v>
                </c:pt>
              </c:strCache>
            </c:strRef>
          </c:tx>
          <c:invertIfNegative val="0"/>
          <c:cat>
            <c:strRef>
              <c:f>Sheet1!$A$2:$A$3</c:f>
              <c:strCache>
                <c:ptCount val="2"/>
                <c:pt idx="0">
                  <c:v>Naïve</c:v>
                </c:pt>
                <c:pt idx="1">
                  <c:v>Optimal Prior in Full Space</c:v>
                </c:pt>
              </c:strCache>
            </c:strRef>
          </c:cat>
          <c:val>
            <c:numRef>
              <c:f>Sheet1!$D$2:$D$3</c:f>
              <c:numCache>
                <c:formatCode>General</c:formatCode>
                <c:ptCount val="2"/>
                <c:pt idx="0">
                  <c:v>24.0</c:v>
                </c:pt>
                <c:pt idx="1">
                  <c:v>21.0</c:v>
                </c:pt>
              </c:numCache>
            </c:numRef>
          </c:val>
        </c:ser>
        <c:dLbls>
          <c:showLegendKey val="0"/>
          <c:showVal val="0"/>
          <c:showCatName val="0"/>
          <c:showSerName val="0"/>
          <c:showPercent val="0"/>
          <c:showBubbleSize val="0"/>
        </c:dLbls>
        <c:gapWidth val="150"/>
        <c:shape val="box"/>
        <c:axId val="2144002888"/>
        <c:axId val="2144006136"/>
        <c:axId val="0"/>
      </c:bar3DChart>
      <c:catAx>
        <c:axId val="2144002888"/>
        <c:scaling>
          <c:orientation val="minMax"/>
        </c:scaling>
        <c:delete val="1"/>
        <c:axPos val="b"/>
        <c:majorTickMark val="out"/>
        <c:minorTickMark val="none"/>
        <c:tickLblPos val="none"/>
        <c:crossAx val="2144006136"/>
        <c:crosses val="autoZero"/>
        <c:auto val="1"/>
        <c:lblAlgn val="ctr"/>
        <c:lblOffset val="100"/>
        <c:noMultiLvlLbl val="0"/>
      </c:catAx>
      <c:valAx>
        <c:axId val="2144006136"/>
        <c:scaling>
          <c:orientation val="minMax"/>
        </c:scaling>
        <c:delete val="1"/>
        <c:axPos val="l"/>
        <c:majorGridlines/>
        <c:numFmt formatCode="0%" sourceLinked="1"/>
        <c:majorTickMark val="out"/>
        <c:minorTickMark val="none"/>
        <c:tickLblPos val="none"/>
        <c:crossAx val="2144002888"/>
        <c:crosses val="autoZero"/>
        <c:crossBetween val="between"/>
      </c:valAx>
      <c:spPr>
        <a:noFill/>
        <a:ln w="25387">
          <a:noFill/>
        </a:ln>
      </c:spPr>
    </c:plotArea>
    <c:plotVisOnly val="1"/>
    <c:dispBlanksAs val="gap"/>
    <c:showDLblsOverMax val="0"/>
  </c:chart>
  <c:txPr>
    <a:bodyPr/>
    <a:lstStyle/>
    <a:p>
      <a:pPr>
        <a:defRPr sz="1799"/>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Conventional</c:v>
                </c:pt>
              </c:strCache>
            </c:strRef>
          </c:tx>
          <c:invertIfNegative val="0"/>
          <c:cat>
            <c:strRef>
              <c:f>Sheet1!$A$2:$A$6</c:f>
              <c:strCache>
                <c:ptCount val="5"/>
                <c:pt idx="0">
                  <c:v>Trial 1</c:v>
                </c:pt>
                <c:pt idx="1">
                  <c:v>Trial 2</c:v>
                </c:pt>
                <c:pt idx="2">
                  <c:v>Trial 3</c:v>
                </c:pt>
                <c:pt idx="3">
                  <c:v>Trial 4</c:v>
                </c:pt>
                <c:pt idx="4">
                  <c:v>Trial 5</c:v>
                </c:pt>
              </c:strCache>
            </c:strRef>
          </c:cat>
          <c:val>
            <c:numRef>
              <c:f>Sheet1!$B$2:$B$6</c:f>
              <c:numCache>
                <c:formatCode>General</c:formatCode>
                <c:ptCount val="5"/>
                <c:pt idx="0">
                  <c:v>28.0</c:v>
                </c:pt>
                <c:pt idx="1">
                  <c:v>36.2</c:v>
                </c:pt>
                <c:pt idx="2">
                  <c:v>12.7</c:v>
                </c:pt>
                <c:pt idx="3">
                  <c:v>51.0</c:v>
                </c:pt>
                <c:pt idx="4">
                  <c:v>32.5</c:v>
                </c:pt>
              </c:numCache>
            </c:numRef>
          </c:val>
        </c:ser>
        <c:ser>
          <c:idx val="1"/>
          <c:order val="1"/>
          <c:tx>
            <c:strRef>
              <c:f>Sheet1!$C$1</c:f>
              <c:strCache>
                <c:ptCount val="1"/>
                <c:pt idx="0">
                  <c:v>Our Approach</c:v>
                </c:pt>
              </c:strCache>
            </c:strRef>
          </c:tx>
          <c:invertIfNegative val="0"/>
          <c:cat>
            <c:strRef>
              <c:f>Sheet1!$A$2:$A$6</c:f>
              <c:strCache>
                <c:ptCount val="5"/>
                <c:pt idx="0">
                  <c:v>Trial 1</c:v>
                </c:pt>
                <c:pt idx="1">
                  <c:v>Trial 2</c:v>
                </c:pt>
                <c:pt idx="2">
                  <c:v>Trial 3</c:v>
                </c:pt>
                <c:pt idx="3">
                  <c:v>Trial 4</c:v>
                </c:pt>
                <c:pt idx="4">
                  <c:v>Trial 5</c:v>
                </c:pt>
              </c:strCache>
            </c:strRef>
          </c:cat>
          <c:val>
            <c:numRef>
              <c:f>Sheet1!$C$2:$C$6</c:f>
              <c:numCache>
                <c:formatCode>General</c:formatCode>
                <c:ptCount val="5"/>
                <c:pt idx="0">
                  <c:v>22.3</c:v>
                </c:pt>
                <c:pt idx="1">
                  <c:v>27.6</c:v>
                </c:pt>
                <c:pt idx="2">
                  <c:v>11.2</c:v>
                </c:pt>
                <c:pt idx="3">
                  <c:v>25.7</c:v>
                </c:pt>
                <c:pt idx="4">
                  <c:v>24.9</c:v>
                </c:pt>
              </c:numCache>
            </c:numRef>
          </c:val>
        </c:ser>
        <c:dLbls>
          <c:showLegendKey val="0"/>
          <c:showVal val="0"/>
          <c:showCatName val="0"/>
          <c:showSerName val="0"/>
          <c:showPercent val="0"/>
          <c:showBubbleSize val="0"/>
        </c:dLbls>
        <c:gapWidth val="150"/>
        <c:axId val="-2131434792"/>
        <c:axId val="2067806808"/>
      </c:barChart>
      <c:catAx>
        <c:axId val="-2131434792"/>
        <c:scaling>
          <c:orientation val="minMax"/>
        </c:scaling>
        <c:delete val="0"/>
        <c:axPos val="b"/>
        <c:majorTickMark val="out"/>
        <c:minorTickMark val="none"/>
        <c:tickLblPos val="nextTo"/>
        <c:crossAx val="2067806808"/>
        <c:crosses val="autoZero"/>
        <c:auto val="1"/>
        <c:lblAlgn val="ctr"/>
        <c:lblOffset val="100"/>
        <c:noMultiLvlLbl val="0"/>
      </c:catAx>
      <c:valAx>
        <c:axId val="2067806808"/>
        <c:scaling>
          <c:orientation val="minMax"/>
        </c:scaling>
        <c:delete val="0"/>
        <c:axPos val="l"/>
        <c:majorGridlines/>
        <c:numFmt formatCode="General" sourceLinked="1"/>
        <c:majorTickMark val="out"/>
        <c:minorTickMark val="none"/>
        <c:tickLblPos val="nextTo"/>
        <c:crossAx val="-2131434792"/>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 Id="rId2" Type="http://schemas.openxmlformats.org/officeDocument/2006/relationships/image" Target="../media/image3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3.emf"/><Relationship Id="rId2" Type="http://schemas.openxmlformats.org/officeDocument/2006/relationships/image" Target="../media/image57.emf"/><Relationship Id="rId3" Type="http://schemas.openxmlformats.org/officeDocument/2006/relationships/image" Target="../media/image5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4.emf"/><Relationship Id="rId2" Type="http://schemas.openxmlformats.org/officeDocument/2006/relationships/image" Target="../media/image57.emf"/><Relationship Id="rId3" Type="http://schemas.openxmlformats.org/officeDocument/2006/relationships/image" Target="../media/image5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5.emf"/><Relationship Id="rId2" Type="http://schemas.openxmlformats.org/officeDocument/2006/relationships/image" Target="../media/image66.emf"/><Relationship Id="rId3" Type="http://schemas.openxmlformats.org/officeDocument/2006/relationships/image" Target="../media/image6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75.emf"/><Relationship Id="rId4" Type="http://schemas.openxmlformats.org/officeDocument/2006/relationships/image" Target="../media/image76.emf"/><Relationship Id="rId1" Type="http://schemas.openxmlformats.org/officeDocument/2006/relationships/image" Target="../media/image73.emf"/><Relationship Id="rId2" Type="http://schemas.openxmlformats.org/officeDocument/2006/relationships/image" Target="../media/image7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3.emf"/><Relationship Id="rId2" Type="http://schemas.openxmlformats.org/officeDocument/2006/relationships/image" Target="../media/image94.emf"/><Relationship Id="rId3" Type="http://schemas.openxmlformats.org/officeDocument/2006/relationships/image" Target="../media/image95.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emf"/><Relationship Id="rId1" Type="http://schemas.openxmlformats.org/officeDocument/2006/relationships/image" Target="../media/image43.emf"/><Relationship Id="rId2" Type="http://schemas.openxmlformats.org/officeDocument/2006/relationships/image" Target="../media/image4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emf"/><Relationship Id="rId2" Type="http://schemas.openxmlformats.org/officeDocument/2006/relationships/image" Target="../media/image5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6.emf"/><Relationship Id="rId2" Type="http://schemas.openxmlformats.org/officeDocument/2006/relationships/image" Target="../media/image57.emf"/><Relationship Id="rId3" Type="http://schemas.openxmlformats.org/officeDocument/2006/relationships/image" Target="../media/image58.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58.emf"/><Relationship Id="rId1" Type="http://schemas.openxmlformats.org/officeDocument/2006/relationships/image" Target="../media/image59.emf"/><Relationship Id="rId2" Type="http://schemas.openxmlformats.org/officeDocument/2006/relationships/image" Target="../media/image6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1.emf"/><Relationship Id="rId2" Type="http://schemas.openxmlformats.org/officeDocument/2006/relationships/image" Target="../media/image57.emf"/><Relationship Id="rId3" Type="http://schemas.openxmlformats.org/officeDocument/2006/relationships/image" Target="../media/image58.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7.emf"/><Relationship Id="rId4" Type="http://schemas.openxmlformats.org/officeDocument/2006/relationships/image" Target="../media/image58.emf"/><Relationship Id="rId1" Type="http://schemas.openxmlformats.org/officeDocument/2006/relationships/image" Target="../media/image62.emf"/><Relationship Id="rId2" Type="http://schemas.openxmlformats.org/officeDocument/2006/relationships/image" Target="../media/image6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D042BC-3A72-3449-AF4C-6C6F9A11E144}" type="datetimeFigureOut">
              <a:rPr lang="en-US" smtClean="0"/>
              <a:t>12/5/14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83E072-DFB7-524C-8E53-5FBF1B894F88}" type="slidenum">
              <a:rPr lang="en-US" smtClean="0"/>
              <a:t>‹#›</a:t>
            </a:fld>
            <a:endParaRPr lang="en-US"/>
          </a:p>
        </p:txBody>
      </p:sp>
    </p:spTree>
    <p:extLst>
      <p:ext uri="{BB962C8B-B14F-4D97-AF65-F5344CB8AC3E}">
        <p14:creationId xmlns:p14="http://schemas.microsoft.com/office/powerpoint/2010/main" val="3411824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652EC7-87DF-874D-A85E-C04A74E19E4D}" type="slidenum">
              <a:rPr lang="en-US" smtClean="0"/>
              <a:t>16</a:t>
            </a:fld>
            <a:endParaRPr lang="en-US"/>
          </a:p>
        </p:txBody>
      </p:sp>
    </p:spTree>
    <p:extLst>
      <p:ext uri="{BB962C8B-B14F-4D97-AF65-F5344CB8AC3E}">
        <p14:creationId xmlns:p14="http://schemas.microsoft.com/office/powerpoint/2010/main" val="3826291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652EC7-87DF-874D-A85E-C04A74E19E4D}" type="slidenum">
              <a:rPr lang="en-US" smtClean="0"/>
              <a:t>42</a:t>
            </a:fld>
            <a:endParaRPr lang="en-US"/>
          </a:p>
        </p:txBody>
      </p:sp>
    </p:spTree>
    <p:extLst>
      <p:ext uri="{BB962C8B-B14F-4D97-AF65-F5344CB8AC3E}">
        <p14:creationId xmlns:p14="http://schemas.microsoft.com/office/powerpoint/2010/main" val="3442939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652EC7-87DF-874D-A85E-C04A74E19E4D}" type="slidenum">
              <a:rPr lang="en-US" smtClean="0"/>
              <a:t>17</a:t>
            </a:fld>
            <a:endParaRPr lang="en-US"/>
          </a:p>
        </p:txBody>
      </p:sp>
    </p:spTree>
    <p:extLst>
      <p:ext uri="{BB962C8B-B14F-4D97-AF65-F5344CB8AC3E}">
        <p14:creationId xmlns:p14="http://schemas.microsoft.com/office/powerpoint/2010/main" val="3826291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652EC7-87DF-874D-A85E-C04A74E19E4D}" type="slidenum">
              <a:rPr lang="en-US" smtClean="0"/>
              <a:t>18</a:t>
            </a:fld>
            <a:endParaRPr lang="en-US"/>
          </a:p>
        </p:txBody>
      </p:sp>
    </p:spTree>
    <p:extLst>
      <p:ext uri="{BB962C8B-B14F-4D97-AF65-F5344CB8AC3E}">
        <p14:creationId xmlns:p14="http://schemas.microsoft.com/office/powerpoint/2010/main" val="3826291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652EC7-87DF-874D-A85E-C04A74E19E4D}" type="slidenum">
              <a:rPr lang="en-US" smtClean="0"/>
              <a:t>19</a:t>
            </a:fld>
            <a:endParaRPr lang="en-US"/>
          </a:p>
        </p:txBody>
      </p:sp>
    </p:spTree>
    <p:extLst>
      <p:ext uri="{BB962C8B-B14F-4D97-AF65-F5344CB8AC3E}">
        <p14:creationId xmlns:p14="http://schemas.microsoft.com/office/powerpoint/2010/main" val="3826291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652EC7-87DF-874D-A85E-C04A74E19E4D}" type="slidenum">
              <a:rPr lang="en-US" smtClean="0"/>
              <a:t>20</a:t>
            </a:fld>
            <a:endParaRPr lang="en-US"/>
          </a:p>
        </p:txBody>
      </p:sp>
    </p:spTree>
    <p:extLst>
      <p:ext uri="{BB962C8B-B14F-4D97-AF65-F5344CB8AC3E}">
        <p14:creationId xmlns:p14="http://schemas.microsoft.com/office/powerpoint/2010/main" val="3826291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652EC7-87DF-874D-A85E-C04A74E19E4D}" type="slidenum">
              <a:rPr lang="en-US" smtClean="0"/>
              <a:t>29</a:t>
            </a:fld>
            <a:endParaRPr lang="en-US"/>
          </a:p>
        </p:txBody>
      </p:sp>
    </p:spTree>
    <p:extLst>
      <p:ext uri="{BB962C8B-B14F-4D97-AF65-F5344CB8AC3E}">
        <p14:creationId xmlns:p14="http://schemas.microsoft.com/office/powerpoint/2010/main" val="3826291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652EC7-87DF-874D-A85E-C04A74E19E4D}" type="slidenum">
              <a:rPr lang="en-US" smtClean="0"/>
              <a:t>30</a:t>
            </a:fld>
            <a:endParaRPr lang="en-US"/>
          </a:p>
        </p:txBody>
      </p:sp>
    </p:spTree>
    <p:extLst>
      <p:ext uri="{BB962C8B-B14F-4D97-AF65-F5344CB8AC3E}">
        <p14:creationId xmlns:p14="http://schemas.microsoft.com/office/powerpoint/2010/main" val="3826291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652EC7-87DF-874D-A85E-C04A74E19E4D}" type="slidenum">
              <a:rPr lang="en-US" smtClean="0"/>
              <a:t>31</a:t>
            </a:fld>
            <a:endParaRPr lang="en-US"/>
          </a:p>
        </p:txBody>
      </p:sp>
    </p:spTree>
    <p:extLst>
      <p:ext uri="{BB962C8B-B14F-4D97-AF65-F5344CB8AC3E}">
        <p14:creationId xmlns:p14="http://schemas.microsoft.com/office/powerpoint/2010/main" val="3826291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652EC7-87DF-874D-A85E-C04A74E19E4D}" type="slidenum">
              <a:rPr lang="en-US" smtClean="0"/>
              <a:t>32</a:t>
            </a:fld>
            <a:endParaRPr lang="en-US"/>
          </a:p>
        </p:txBody>
      </p:sp>
    </p:spTree>
    <p:extLst>
      <p:ext uri="{BB962C8B-B14F-4D97-AF65-F5344CB8AC3E}">
        <p14:creationId xmlns:p14="http://schemas.microsoft.com/office/powerpoint/2010/main" val="3826291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8570A8-3CDC-144A-A00A-8AFC2C37F984}" type="datetimeFigureOut">
              <a:rPr lang="en-US" smtClean="0"/>
              <a:t>12/5/14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8E591C-77B6-CC43-B000-29F7DB801578}" type="slidenum">
              <a:rPr lang="en-US" smtClean="0"/>
              <a:t>‹#›</a:t>
            </a:fld>
            <a:endParaRPr lang="en-US"/>
          </a:p>
        </p:txBody>
      </p:sp>
    </p:spTree>
    <p:extLst>
      <p:ext uri="{BB962C8B-B14F-4D97-AF65-F5344CB8AC3E}">
        <p14:creationId xmlns:p14="http://schemas.microsoft.com/office/powerpoint/2010/main" val="2222038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8570A8-3CDC-144A-A00A-8AFC2C37F984}" type="datetimeFigureOut">
              <a:rPr lang="en-US" smtClean="0"/>
              <a:t>12/5/14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8E591C-77B6-CC43-B000-29F7DB801578}" type="slidenum">
              <a:rPr lang="en-US" smtClean="0"/>
              <a:t>‹#›</a:t>
            </a:fld>
            <a:endParaRPr lang="en-US"/>
          </a:p>
        </p:txBody>
      </p:sp>
    </p:spTree>
    <p:extLst>
      <p:ext uri="{BB962C8B-B14F-4D97-AF65-F5344CB8AC3E}">
        <p14:creationId xmlns:p14="http://schemas.microsoft.com/office/powerpoint/2010/main" val="1666406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8570A8-3CDC-144A-A00A-8AFC2C37F984}" type="datetimeFigureOut">
              <a:rPr lang="en-US" smtClean="0"/>
              <a:t>12/5/14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8E591C-77B6-CC43-B000-29F7DB801578}" type="slidenum">
              <a:rPr lang="en-US" smtClean="0"/>
              <a:t>‹#›</a:t>
            </a:fld>
            <a:endParaRPr lang="en-US"/>
          </a:p>
        </p:txBody>
      </p:sp>
    </p:spTree>
    <p:extLst>
      <p:ext uri="{BB962C8B-B14F-4D97-AF65-F5344CB8AC3E}">
        <p14:creationId xmlns:p14="http://schemas.microsoft.com/office/powerpoint/2010/main" val="3622616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chemeClr val="accent2">
                    <a:lumMod val="50000"/>
                  </a:schemeClr>
                </a:solidFill>
                <a:latin typeface="Verdana"/>
                <a:cs typeface="Verdana"/>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8570A8-3CDC-144A-A00A-8AFC2C37F984}" type="datetimeFigureOut">
              <a:rPr lang="en-US" smtClean="0"/>
              <a:t>12/5/14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8E591C-77B6-CC43-B000-29F7DB801578}" type="slidenum">
              <a:rPr lang="en-US" smtClean="0"/>
              <a:t>‹#›</a:t>
            </a:fld>
            <a:endParaRPr lang="en-US"/>
          </a:p>
        </p:txBody>
      </p:sp>
    </p:spTree>
    <p:extLst>
      <p:ext uri="{BB962C8B-B14F-4D97-AF65-F5344CB8AC3E}">
        <p14:creationId xmlns:p14="http://schemas.microsoft.com/office/powerpoint/2010/main" val="1291697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8570A8-3CDC-144A-A00A-8AFC2C37F984}" type="datetimeFigureOut">
              <a:rPr lang="en-US" smtClean="0"/>
              <a:t>12/5/14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8E591C-77B6-CC43-B000-29F7DB801578}" type="slidenum">
              <a:rPr lang="en-US" smtClean="0"/>
              <a:t>‹#›</a:t>
            </a:fld>
            <a:endParaRPr lang="en-US"/>
          </a:p>
        </p:txBody>
      </p:sp>
    </p:spTree>
    <p:extLst>
      <p:ext uri="{BB962C8B-B14F-4D97-AF65-F5344CB8AC3E}">
        <p14:creationId xmlns:p14="http://schemas.microsoft.com/office/powerpoint/2010/main" val="3380886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8570A8-3CDC-144A-A00A-8AFC2C37F984}" type="datetimeFigureOut">
              <a:rPr lang="en-US" smtClean="0"/>
              <a:t>12/5/14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8E591C-77B6-CC43-B000-29F7DB801578}" type="slidenum">
              <a:rPr lang="en-US" smtClean="0"/>
              <a:t>‹#›</a:t>
            </a:fld>
            <a:endParaRPr lang="en-US"/>
          </a:p>
        </p:txBody>
      </p:sp>
    </p:spTree>
    <p:extLst>
      <p:ext uri="{BB962C8B-B14F-4D97-AF65-F5344CB8AC3E}">
        <p14:creationId xmlns:p14="http://schemas.microsoft.com/office/powerpoint/2010/main" val="923338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8570A8-3CDC-144A-A00A-8AFC2C37F984}" type="datetimeFigureOut">
              <a:rPr lang="en-US" smtClean="0"/>
              <a:t>12/5/14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8E591C-77B6-CC43-B000-29F7DB801578}" type="slidenum">
              <a:rPr lang="en-US" smtClean="0"/>
              <a:t>‹#›</a:t>
            </a:fld>
            <a:endParaRPr lang="en-US"/>
          </a:p>
        </p:txBody>
      </p:sp>
    </p:spTree>
    <p:extLst>
      <p:ext uri="{BB962C8B-B14F-4D97-AF65-F5344CB8AC3E}">
        <p14:creationId xmlns:p14="http://schemas.microsoft.com/office/powerpoint/2010/main" val="172101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8570A8-3CDC-144A-A00A-8AFC2C37F984}" type="datetimeFigureOut">
              <a:rPr lang="en-US" smtClean="0"/>
              <a:t>12/5/14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8E591C-77B6-CC43-B000-29F7DB801578}" type="slidenum">
              <a:rPr lang="en-US" smtClean="0"/>
              <a:t>‹#›</a:t>
            </a:fld>
            <a:endParaRPr lang="en-US"/>
          </a:p>
        </p:txBody>
      </p:sp>
    </p:spTree>
    <p:extLst>
      <p:ext uri="{BB962C8B-B14F-4D97-AF65-F5344CB8AC3E}">
        <p14:creationId xmlns:p14="http://schemas.microsoft.com/office/powerpoint/2010/main" val="3840432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8570A8-3CDC-144A-A00A-8AFC2C37F984}" type="datetimeFigureOut">
              <a:rPr lang="en-US" smtClean="0"/>
              <a:t>12/5/14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8E591C-77B6-CC43-B000-29F7DB801578}" type="slidenum">
              <a:rPr lang="en-US" smtClean="0"/>
              <a:t>‹#›</a:t>
            </a:fld>
            <a:endParaRPr lang="en-US"/>
          </a:p>
        </p:txBody>
      </p:sp>
    </p:spTree>
    <p:extLst>
      <p:ext uri="{BB962C8B-B14F-4D97-AF65-F5344CB8AC3E}">
        <p14:creationId xmlns:p14="http://schemas.microsoft.com/office/powerpoint/2010/main" val="4048259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8570A8-3CDC-144A-A00A-8AFC2C37F984}" type="datetimeFigureOut">
              <a:rPr lang="en-US" smtClean="0"/>
              <a:t>12/5/14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8E591C-77B6-CC43-B000-29F7DB801578}" type="slidenum">
              <a:rPr lang="en-US" smtClean="0"/>
              <a:t>‹#›</a:t>
            </a:fld>
            <a:endParaRPr lang="en-US"/>
          </a:p>
        </p:txBody>
      </p:sp>
    </p:spTree>
    <p:extLst>
      <p:ext uri="{BB962C8B-B14F-4D97-AF65-F5344CB8AC3E}">
        <p14:creationId xmlns:p14="http://schemas.microsoft.com/office/powerpoint/2010/main" val="3327001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8570A8-3CDC-144A-A00A-8AFC2C37F984}" type="datetimeFigureOut">
              <a:rPr lang="en-US" smtClean="0"/>
              <a:t>12/5/14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8E591C-77B6-CC43-B000-29F7DB801578}" type="slidenum">
              <a:rPr lang="en-US" smtClean="0"/>
              <a:t>‹#›</a:t>
            </a:fld>
            <a:endParaRPr lang="en-US"/>
          </a:p>
        </p:txBody>
      </p:sp>
    </p:spTree>
    <p:extLst>
      <p:ext uri="{BB962C8B-B14F-4D97-AF65-F5344CB8AC3E}">
        <p14:creationId xmlns:p14="http://schemas.microsoft.com/office/powerpoint/2010/main" val="2260355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8570A8-3CDC-144A-A00A-8AFC2C37F984}" type="datetimeFigureOut">
              <a:rPr lang="en-US" smtClean="0"/>
              <a:t>12/5/14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8E591C-77B6-CC43-B000-29F7DB801578}" type="slidenum">
              <a:rPr lang="en-US" smtClean="0"/>
              <a:t>‹#›</a:t>
            </a:fld>
            <a:endParaRPr lang="en-US"/>
          </a:p>
        </p:txBody>
      </p:sp>
      <p:sp>
        <p:nvSpPr>
          <p:cNvPr id="7" name="TextBox 6"/>
          <p:cNvSpPr txBox="1"/>
          <p:nvPr userDrawn="1"/>
        </p:nvSpPr>
        <p:spPr>
          <a:xfrm>
            <a:off x="3094165" y="41880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72615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Verdan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emf"/><Relationship Id="rId5" Type="http://schemas.openxmlformats.org/officeDocument/2006/relationships/image" Target="../media/image4.emf"/><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 Id="rId3"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gif"/><Relationship Id="rId4" Type="http://schemas.openxmlformats.org/officeDocument/2006/relationships/image" Target="../media/image27.png"/><Relationship Id="rId5" Type="http://schemas.openxmlformats.org/officeDocument/2006/relationships/oleObject" Target="../embeddings/oleObject1.bin"/><Relationship Id="rId6" Type="http://schemas.openxmlformats.org/officeDocument/2006/relationships/image" Target="../media/image30.emf"/><Relationship Id="rId7" Type="http://schemas.openxmlformats.org/officeDocument/2006/relationships/oleObject" Target="../embeddings/oleObject2.bin"/><Relationship Id="rId8" Type="http://schemas.openxmlformats.org/officeDocument/2006/relationships/image" Target="../media/image31.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2.gif"/><Relationship Id="rId8"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36.png"/><Relationship Id="rId6" Type="http://schemas.openxmlformats.org/officeDocument/2006/relationships/image" Target="../media/image32.gif"/><Relationship Id="rId7" Type="http://schemas.openxmlformats.org/officeDocument/2006/relationships/image" Target="../media/image34.png"/><Relationship Id="rId8"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36.png"/><Relationship Id="rId8" Type="http://schemas.openxmlformats.org/officeDocument/2006/relationships/image" Target="../media/image32.gif"/><Relationship Id="rId9" Type="http://schemas.openxmlformats.org/officeDocument/2006/relationships/image" Target="../media/image34.png"/><Relationship Id="rId10"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36.png"/><Relationship Id="rId7" Type="http://schemas.openxmlformats.org/officeDocument/2006/relationships/image" Target="../media/image32.gif"/><Relationship Id="rId8" Type="http://schemas.openxmlformats.org/officeDocument/2006/relationships/image" Target="../media/image34.png"/><Relationship Id="rId9" Type="http://schemas.openxmlformats.org/officeDocument/2006/relationships/image" Target="../media/image41.png"/><Relationship Id="rId10" Type="http://schemas.openxmlformats.org/officeDocument/2006/relationships/image" Target="../media/image42.png"/><Relationship Id="rId11"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36.png"/><Relationship Id="rId9" Type="http://schemas.openxmlformats.org/officeDocument/2006/relationships/image" Target="../media/image32.gif"/><Relationship Id="rId10" Type="http://schemas.openxmlformats.org/officeDocument/2006/relationships/image" Target="../media/image34.png"/><Relationship Id="rId11"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36.png"/><Relationship Id="rId9" Type="http://schemas.openxmlformats.org/officeDocument/2006/relationships/image" Target="../media/image32.gif"/><Relationship Id="rId10" Type="http://schemas.openxmlformats.org/officeDocument/2006/relationships/image" Target="../media/image34.png"/><Relationship Id="rId11"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36.png"/><Relationship Id="rId9" Type="http://schemas.openxmlformats.org/officeDocument/2006/relationships/image" Target="../media/image32.gif"/><Relationship Id="rId10" Type="http://schemas.openxmlformats.org/officeDocument/2006/relationships/image" Target="../media/image40.png"/><Relationship Id="rId11"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32.gif"/><Relationship Id="rId5" Type="http://schemas.openxmlformats.org/officeDocument/2006/relationships/image" Target="../media/image34.png"/><Relationship Id="rId6" Type="http://schemas.openxmlformats.org/officeDocument/2006/relationships/image" Target="../media/image38.png"/><Relationship Id="rId7" Type="http://schemas.openxmlformats.org/officeDocument/2006/relationships/image" Target="../media/image36.png"/><Relationship Id="rId8"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11" Type="http://schemas.openxmlformats.org/officeDocument/2006/relationships/image" Target="../media/image48.emf"/><Relationship Id="rId12" Type="http://schemas.openxmlformats.org/officeDocument/2006/relationships/oleObject" Target="../embeddings/oleObject6.bin"/><Relationship Id="rId13" Type="http://schemas.openxmlformats.org/officeDocument/2006/relationships/oleObject" Target="../embeddings/oleObject7.bin"/><Relationship Id="rId14" Type="http://schemas.openxmlformats.org/officeDocument/2006/relationships/image" Target="../media/image46.emf"/><Relationship Id="rId15" Type="http://schemas.openxmlformats.org/officeDocument/2006/relationships/image" Target="../media/image49.emf"/><Relationship Id="rId16" Type="http://schemas.openxmlformats.org/officeDocument/2006/relationships/image" Target="../media/image50.emf"/><Relationship Id="rId17" Type="http://schemas.openxmlformats.org/officeDocument/2006/relationships/image" Target="../media/image51.emf"/><Relationship Id="rId18" Type="http://schemas.openxmlformats.org/officeDocument/2006/relationships/oleObject" Target="../embeddings/oleObject8.bin"/><Relationship Id="rId19" Type="http://schemas.openxmlformats.org/officeDocument/2006/relationships/oleObject" Target="../embeddings/oleObject9.bin"/><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oleObject" Target="../embeddings/oleObject3.bin"/><Relationship Id="rId4" Type="http://schemas.openxmlformats.org/officeDocument/2006/relationships/image" Target="../media/image43.emf"/><Relationship Id="rId5" Type="http://schemas.openxmlformats.org/officeDocument/2006/relationships/image" Target="../media/image40.png"/><Relationship Id="rId6" Type="http://schemas.openxmlformats.org/officeDocument/2006/relationships/image" Target="../media/image47.emf"/><Relationship Id="rId7" Type="http://schemas.openxmlformats.org/officeDocument/2006/relationships/oleObject" Target="../embeddings/oleObject4.bin"/><Relationship Id="rId8" Type="http://schemas.openxmlformats.org/officeDocument/2006/relationships/image" Target="../media/image44.emf"/><Relationship Id="rId9" Type="http://schemas.openxmlformats.org/officeDocument/2006/relationships/oleObject" Target="../embeddings/oleObject5.bin"/><Relationship Id="rId10" Type="http://schemas.openxmlformats.org/officeDocument/2006/relationships/image" Target="../media/image45.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52.emf"/><Relationship Id="rId5" Type="http://schemas.openxmlformats.org/officeDocument/2006/relationships/oleObject" Target="../embeddings/oleObject11.bin"/><Relationship Id="rId6" Type="http://schemas.openxmlformats.org/officeDocument/2006/relationships/image" Target="../media/image53.w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32.gif"/><Relationship Id="rId5" Type="http://schemas.openxmlformats.org/officeDocument/2006/relationships/image" Target="../media/image34.png"/><Relationship Id="rId6" Type="http://schemas.openxmlformats.org/officeDocument/2006/relationships/image" Target="../media/image42.png"/><Relationship Id="rId7" Type="http://schemas.openxmlformats.org/officeDocument/2006/relationships/image" Target="../media/image41.png"/><Relationship Id="rId8" Type="http://schemas.openxmlformats.org/officeDocument/2006/relationships/oleObject" Target="../embeddings/oleObject12.bin"/><Relationship Id="rId9" Type="http://schemas.openxmlformats.org/officeDocument/2006/relationships/image" Target="../media/image54.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2.gif"/><Relationship Id="rId8" Type="http://schemas.openxmlformats.org/officeDocument/2006/relationships/image" Target="../media/image37.jpeg"/><Relationship Id="rId9" Type="http://schemas.openxmlformats.org/officeDocument/2006/relationships/oleObject" Target="../embeddings/oleObject13.bin"/><Relationship Id="rId10" Type="http://schemas.openxmlformats.org/officeDocument/2006/relationships/image" Target="../media/image55.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1" Type="http://schemas.openxmlformats.org/officeDocument/2006/relationships/oleObject" Target="../embeddings/oleObject16.bin"/><Relationship Id="rId12" Type="http://schemas.openxmlformats.org/officeDocument/2006/relationships/image" Target="../media/image58.emf"/><Relationship Id="rId1" Type="http://schemas.openxmlformats.org/officeDocument/2006/relationships/vmlDrawing" Target="../drawings/vmlDrawing6.vml"/><Relationship Id="rId2" Type="http://schemas.openxmlformats.org/officeDocument/2006/relationships/slideLayout" Target="../slideLayouts/slideLayout2.xml"/><Relationship Id="rId3" Type="http://schemas.openxmlformats.org/officeDocument/2006/relationships/image" Target="../media/image22.jpe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36.png"/><Relationship Id="rId7" Type="http://schemas.openxmlformats.org/officeDocument/2006/relationships/oleObject" Target="../embeddings/oleObject14.bin"/><Relationship Id="rId8" Type="http://schemas.openxmlformats.org/officeDocument/2006/relationships/image" Target="../media/image56.emf"/><Relationship Id="rId9" Type="http://schemas.openxmlformats.org/officeDocument/2006/relationships/oleObject" Target="../embeddings/oleObject15.bin"/><Relationship Id="rId10" Type="http://schemas.openxmlformats.org/officeDocument/2006/relationships/image" Target="../media/image57.emf"/></Relationships>
</file>

<file path=ppt/slides/_rels/slide28.xml.rels><?xml version="1.0" encoding="UTF-8" standalone="yes"?>
<Relationships xmlns="http://schemas.openxmlformats.org/package/2006/relationships"><Relationship Id="rId11" Type="http://schemas.openxmlformats.org/officeDocument/2006/relationships/oleObject" Target="../embeddings/oleObject18.bin"/><Relationship Id="rId12" Type="http://schemas.openxmlformats.org/officeDocument/2006/relationships/image" Target="../media/image60.emf"/><Relationship Id="rId13" Type="http://schemas.openxmlformats.org/officeDocument/2006/relationships/image" Target="../media/image40.png"/><Relationship Id="rId14" Type="http://schemas.openxmlformats.org/officeDocument/2006/relationships/oleObject" Target="../embeddings/oleObject19.bin"/><Relationship Id="rId15" Type="http://schemas.openxmlformats.org/officeDocument/2006/relationships/image" Target="../media/image57.emf"/><Relationship Id="rId16" Type="http://schemas.openxmlformats.org/officeDocument/2006/relationships/oleObject" Target="../embeddings/oleObject20.bin"/><Relationship Id="rId17" Type="http://schemas.openxmlformats.org/officeDocument/2006/relationships/image" Target="../media/image58.emf"/><Relationship Id="rId1" Type="http://schemas.openxmlformats.org/officeDocument/2006/relationships/vmlDrawing" Target="../drawings/vmlDrawing7.vml"/><Relationship Id="rId2" Type="http://schemas.openxmlformats.org/officeDocument/2006/relationships/slideLayout" Target="../slideLayouts/slideLayout2.xml"/><Relationship Id="rId3" Type="http://schemas.openxmlformats.org/officeDocument/2006/relationships/image" Target="../media/image22.jpe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36.png"/><Relationship Id="rId9" Type="http://schemas.openxmlformats.org/officeDocument/2006/relationships/oleObject" Target="../embeddings/oleObject17.bin"/><Relationship Id="rId10" Type="http://schemas.openxmlformats.org/officeDocument/2006/relationships/image" Target="../media/image59.emf"/></Relationships>
</file>

<file path=ppt/slides/_rels/slide29.xml.rels><?xml version="1.0" encoding="UTF-8" standalone="yes"?>
<Relationships xmlns="http://schemas.openxmlformats.org/package/2006/relationships"><Relationship Id="rId11" Type="http://schemas.openxmlformats.org/officeDocument/2006/relationships/oleObject" Target="../embeddings/oleObject21.bin"/><Relationship Id="rId12" Type="http://schemas.openxmlformats.org/officeDocument/2006/relationships/image" Target="../media/image61.emf"/><Relationship Id="rId13" Type="http://schemas.openxmlformats.org/officeDocument/2006/relationships/image" Target="../media/image34.png"/><Relationship Id="rId14" Type="http://schemas.openxmlformats.org/officeDocument/2006/relationships/oleObject" Target="../embeddings/oleObject22.bin"/><Relationship Id="rId15" Type="http://schemas.openxmlformats.org/officeDocument/2006/relationships/image" Target="../media/image57.emf"/><Relationship Id="rId16" Type="http://schemas.openxmlformats.org/officeDocument/2006/relationships/oleObject" Target="../embeddings/oleObject23.bin"/><Relationship Id="rId17" Type="http://schemas.openxmlformats.org/officeDocument/2006/relationships/image" Target="../media/image58.emf"/><Relationship Id="rId1" Type="http://schemas.openxmlformats.org/officeDocument/2006/relationships/vmlDrawing" Target="../drawings/vmlDrawing8.vml"/><Relationship Id="rId2" Type="http://schemas.openxmlformats.org/officeDocument/2006/relationships/slideLayout" Target="../slideLayouts/slideLayout2.xml"/><Relationship Id="rId3" Type="http://schemas.openxmlformats.org/officeDocument/2006/relationships/notesSlide" Target="../notesSlides/notesSlide6.xml"/><Relationship Id="rId4" Type="http://schemas.openxmlformats.org/officeDocument/2006/relationships/image" Target="../media/image22.jpe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36.png"/><Relationship Id="rId8" Type="http://schemas.openxmlformats.org/officeDocument/2006/relationships/image" Target="../media/image32.gif"/><Relationship Id="rId9" Type="http://schemas.openxmlformats.org/officeDocument/2006/relationships/image" Target="../media/image41.png"/><Relationship Id="rId10" Type="http://schemas.openxmlformats.org/officeDocument/2006/relationships/image" Target="../media/image42.png"/></Relationships>
</file>

<file path=ppt/slides/_rels/slide3.xml.rels><?xml version="1.0" encoding="UTF-8" standalone="yes"?>
<Relationships xmlns="http://schemas.openxmlformats.org/package/2006/relationships"><Relationship Id="rId11" Type="http://schemas.openxmlformats.org/officeDocument/2006/relationships/image" Target="../media/image19.png"/><Relationship Id="rId12" Type="http://schemas.openxmlformats.org/officeDocument/2006/relationships/image" Target="../media/image20.png"/><Relationship Id="rId13"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0.emf"/><Relationship Id="rId3" Type="http://schemas.openxmlformats.org/officeDocument/2006/relationships/image" Target="../media/image11.emf"/><Relationship Id="rId4" Type="http://schemas.openxmlformats.org/officeDocument/2006/relationships/image" Target="../media/image12.emf"/><Relationship Id="rId5" Type="http://schemas.openxmlformats.org/officeDocument/2006/relationships/image" Target="../media/image13.emf"/><Relationship Id="rId6" Type="http://schemas.openxmlformats.org/officeDocument/2006/relationships/image" Target="../media/image14.emf"/><Relationship Id="rId7" Type="http://schemas.openxmlformats.org/officeDocument/2006/relationships/image" Target="../media/image15.emf"/><Relationship Id="rId8" Type="http://schemas.openxmlformats.org/officeDocument/2006/relationships/image" Target="../media/image16.emf"/><Relationship Id="rId9" Type="http://schemas.openxmlformats.org/officeDocument/2006/relationships/image" Target="../media/image17.emf"/><Relationship Id="rId10" Type="http://schemas.openxmlformats.org/officeDocument/2006/relationships/image" Target="../media/image18.emf"/></Relationships>
</file>

<file path=ppt/slides/_rels/slide30.xml.rels><?xml version="1.0" encoding="UTF-8" standalone="yes"?>
<Relationships xmlns="http://schemas.openxmlformats.org/package/2006/relationships"><Relationship Id="rId9" Type="http://schemas.openxmlformats.org/officeDocument/2006/relationships/image" Target="../media/image36.png"/><Relationship Id="rId20" Type="http://schemas.openxmlformats.org/officeDocument/2006/relationships/image" Target="../media/image58.emf"/><Relationship Id="rId10" Type="http://schemas.openxmlformats.org/officeDocument/2006/relationships/image" Target="../media/image32.gif"/><Relationship Id="rId11" Type="http://schemas.openxmlformats.org/officeDocument/2006/relationships/image" Target="../media/image34.png"/><Relationship Id="rId12" Type="http://schemas.openxmlformats.org/officeDocument/2006/relationships/oleObject" Target="../embeddings/oleObject24.bin"/><Relationship Id="rId13" Type="http://schemas.openxmlformats.org/officeDocument/2006/relationships/image" Target="../media/image62.emf"/><Relationship Id="rId14" Type="http://schemas.openxmlformats.org/officeDocument/2006/relationships/oleObject" Target="../embeddings/oleObject25.bin"/><Relationship Id="rId15" Type="http://schemas.openxmlformats.org/officeDocument/2006/relationships/image" Target="../media/image60.emf"/><Relationship Id="rId16" Type="http://schemas.openxmlformats.org/officeDocument/2006/relationships/image" Target="../media/image40.png"/><Relationship Id="rId17" Type="http://schemas.openxmlformats.org/officeDocument/2006/relationships/oleObject" Target="../embeddings/oleObject26.bin"/><Relationship Id="rId18" Type="http://schemas.openxmlformats.org/officeDocument/2006/relationships/image" Target="../media/image57.emf"/><Relationship Id="rId19" Type="http://schemas.openxmlformats.org/officeDocument/2006/relationships/oleObject" Target="../embeddings/oleObject27.bin"/><Relationship Id="rId1" Type="http://schemas.openxmlformats.org/officeDocument/2006/relationships/vmlDrawing" Target="../drawings/vmlDrawing9.vml"/><Relationship Id="rId2" Type="http://schemas.openxmlformats.org/officeDocument/2006/relationships/slideLayout" Target="../slideLayouts/slideLayout2.xml"/><Relationship Id="rId3" Type="http://schemas.openxmlformats.org/officeDocument/2006/relationships/notesSlide" Target="../notesSlides/notesSlide7.xml"/><Relationship Id="rId4" Type="http://schemas.openxmlformats.org/officeDocument/2006/relationships/image" Target="../media/image22.jpe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38.png"/><Relationship Id="rId8" Type="http://schemas.openxmlformats.org/officeDocument/2006/relationships/image" Target="../media/image39.png"/></Relationships>
</file>

<file path=ppt/slides/_rels/slide31.xml.rels><?xml version="1.0" encoding="UTF-8" standalone="yes"?>
<Relationships xmlns="http://schemas.openxmlformats.org/package/2006/relationships"><Relationship Id="rId11" Type="http://schemas.openxmlformats.org/officeDocument/2006/relationships/image" Target="../media/image34.png"/><Relationship Id="rId12" Type="http://schemas.openxmlformats.org/officeDocument/2006/relationships/oleObject" Target="../embeddings/oleObject28.bin"/><Relationship Id="rId13" Type="http://schemas.openxmlformats.org/officeDocument/2006/relationships/image" Target="../media/image63.emf"/><Relationship Id="rId14" Type="http://schemas.openxmlformats.org/officeDocument/2006/relationships/oleObject" Target="../embeddings/oleObject29.bin"/><Relationship Id="rId15" Type="http://schemas.openxmlformats.org/officeDocument/2006/relationships/image" Target="../media/image57.emf"/><Relationship Id="rId16" Type="http://schemas.openxmlformats.org/officeDocument/2006/relationships/oleObject" Target="../embeddings/oleObject30.bin"/><Relationship Id="rId17" Type="http://schemas.openxmlformats.org/officeDocument/2006/relationships/image" Target="../media/image58.emf"/><Relationship Id="rId1" Type="http://schemas.openxmlformats.org/officeDocument/2006/relationships/vmlDrawing" Target="../drawings/vmlDrawing10.vml"/><Relationship Id="rId2" Type="http://schemas.openxmlformats.org/officeDocument/2006/relationships/slideLayout" Target="../slideLayouts/slideLayout2.xml"/><Relationship Id="rId3" Type="http://schemas.openxmlformats.org/officeDocument/2006/relationships/notesSlide" Target="../notesSlides/notesSlide8.xml"/><Relationship Id="rId4" Type="http://schemas.openxmlformats.org/officeDocument/2006/relationships/image" Target="../media/image22.jpe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36.png"/><Relationship Id="rId10" Type="http://schemas.openxmlformats.org/officeDocument/2006/relationships/image" Target="../media/image32.gif"/></Relationships>
</file>

<file path=ppt/slides/_rels/slide32.xml.rels><?xml version="1.0" encoding="UTF-8" standalone="yes"?>
<Relationships xmlns="http://schemas.openxmlformats.org/package/2006/relationships"><Relationship Id="rId11" Type="http://schemas.openxmlformats.org/officeDocument/2006/relationships/image" Target="../media/image34.png"/><Relationship Id="rId12" Type="http://schemas.openxmlformats.org/officeDocument/2006/relationships/oleObject" Target="../embeddings/oleObject31.bin"/><Relationship Id="rId13" Type="http://schemas.openxmlformats.org/officeDocument/2006/relationships/image" Target="../media/image64.emf"/><Relationship Id="rId14" Type="http://schemas.openxmlformats.org/officeDocument/2006/relationships/oleObject" Target="../embeddings/oleObject32.bin"/><Relationship Id="rId15" Type="http://schemas.openxmlformats.org/officeDocument/2006/relationships/image" Target="../media/image57.emf"/><Relationship Id="rId16" Type="http://schemas.openxmlformats.org/officeDocument/2006/relationships/oleObject" Target="../embeddings/oleObject33.bin"/><Relationship Id="rId17" Type="http://schemas.openxmlformats.org/officeDocument/2006/relationships/image" Target="../media/image58.emf"/><Relationship Id="rId1" Type="http://schemas.openxmlformats.org/officeDocument/2006/relationships/vmlDrawing" Target="../drawings/vmlDrawing11.vml"/><Relationship Id="rId2" Type="http://schemas.openxmlformats.org/officeDocument/2006/relationships/slideLayout" Target="../slideLayouts/slideLayout2.xml"/><Relationship Id="rId3" Type="http://schemas.openxmlformats.org/officeDocument/2006/relationships/notesSlide" Target="../notesSlides/notesSlide9.xml"/><Relationship Id="rId4" Type="http://schemas.openxmlformats.org/officeDocument/2006/relationships/image" Target="../media/image22.jpe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36.png"/><Relationship Id="rId10" Type="http://schemas.openxmlformats.org/officeDocument/2006/relationships/image" Target="../media/image32.gi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4.bin"/><Relationship Id="rId4" Type="http://schemas.openxmlformats.org/officeDocument/2006/relationships/image" Target="../media/image65.emf"/><Relationship Id="rId5" Type="http://schemas.openxmlformats.org/officeDocument/2006/relationships/oleObject" Target="../embeddings/oleObject35.bin"/><Relationship Id="rId6" Type="http://schemas.openxmlformats.org/officeDocument/2006/relationships/image" Target="../media/image66.emf"/><Relationship Id="rId7" Type="http://schemas.openxmlformats.org/officeDocument/2006/relationships/oleObject" Target="../embeddings/oleObject36.bin"/><Relationship Id="rId8" Type="http://schemas.openxmlformats.org/officeDocument/2006/relationships/image" Target="../media/image67.e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7.bin"/><Relationship Id="rId4" Type="http://schemas.openxmlformats.org/officeDocument/2006/relationships/image" Target="../media/image68.e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8.bin"/><Relationship Id="rId4" Type="http://schemas.openxmlformats.org/officeDocument/2006/relationships/image" Target="../media/image71.e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emf"/><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9.bin"/><Relationship Id="rId4" Type="http://schemas.openxmlformats.org/officeDocument/2006/relationships/image" Target="../media/image73.emf"/><Relationship Id="rId5" Type="http://schemas.openxmlformats.org/officeDocument/2006/relationships/oleObject" Target="../embeddings/oleObject40.bin"/><Relationship Id="rId6" Type="http://schemas.openxmlformats.org/officeDocument/2006/relationships/image" Target="../media/image74.emf"/><Relationship Id="rId7" Type="http://schemas.openxmlformats.org/officeDocument/2006/relationships/oleObject" Target="../embeddings/oleObject41.bin"/><Relationship Id="rId8" Type="http://schemas.openxmlformats.org/officeDocument/2006/relationships/image" Target="../media/image75.emf"/><Relationship Id="rId9" Type="http://schemas.openxmlformats.org/officeDocument/2006/relationships/oleObject" Target="../embeddings/oleObject42.bin"/><Relationship Id="rId10" Type="http://schemas.openxmlformats.org/officeDocument/2006/relationships/image" Target="../media/image76.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chart" Target="../charts/char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77.png"/><Relationship Id="rId8" Type="http://schemas.openxmlformats.org/officeDocument/2006/relationships/image" Target="../media/image78.jpeg"/><Relationship Id="rId9"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44.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 Id="rId3" Type="http://schemas.openxmlformats.org/officeDocument/2006/relationships/image" Target="../media/image7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 Id="rId3" Type="http://schemas.openxmlformats.org/officeDocument/2006/relationships/image" Target="../media/image7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 Id="rId3" Type="http://schemas.openxmlformats.org/officeDocument/2006/relationships/image" Target="../media/image81.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image" Target="../media/image82.emf"/></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43.bin"/><Relationship Id="rId4" Type="http://schemas.openxmlformats.org/officeDocument/2006/relationships/image" Target="../media/image83.emf"/><Relationship Id="rId5" Type="http://schemas.openxmlformats.org/officeDocument/2006/relationships/image" Target="../media/image79.png"/><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54.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2.jpeg"/><Relationship Id="rId5" Type="http://schemas.openxmlformats.org/officeDocument/2006/relationships/image" Target="../media/image85.png"/><Relationship Id="rId6"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56.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57.xml.rels><?xml version="1.0" encoding="UTF-8" standalone="yes"?>
<Relationships xmlns="http://schemas.openxmlformats.org/package/2006/relationships"><Relationship Id="rId11" Type="http://schemas.openxmlformats.org/officeDocument/2006/relationships/image" Target="../media/image10.emf"/><Relationship Id="rId12" Type="http://schemas.openxmlformats.org/officeDocument/2006/relationships/image" Target="../media/image88.png"/><Relationship Id="rId13" Type="http://schemas.openxmlformats.org/officeDocument/2006/relationships/image" Target="../media/image89.png"/><Relationship Id="rId14" Type="http://schemas.openxmlformats.org/officeDocument/2006/relationships/image" Target="../media/image90.png"/><Relationship Id="rId15" Type="http://schemas.openxmlformats.org/officeDocument/2006/relationships/image" Target="../media/image91.emf"/><Relationship Id="rId16" Type="http://schemas.openxmlformats.org/officeDocument/2006/relationships/image" Target="../media/image92.emf"/><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emf"/><Relationship Id="rId5" Type="http://schemas.openxmlformats.org/officeDocument/2006/relationships/image" Target="../media/image4.emf"/><Relationship Id="rId6" Type="http://schemas.openxmlformats.org/officeDocument/2006/relationships/image" Target="../media/image87.emf"/><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11.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44.bin"/><Relationship Id="rId4" Type="http://schemas.openxmlformats.org/officeDocument/2006/relationships/image" Target="../media/image93.emf"/><Relationship Id="rId5" Type="http://schemas.openxmlformats.org/officeDocument/2006/relationships/oleObject" Target="../embeddings/oleObject45.bin"/><Relationship Id="rId6" Type="http://schemas.openxmlformats.org/officeDocument/2006/relationships/image" Target="../media/image94.emf"/><Relationship Id="rId7" Type="http://schemas.openxmlformats.org/officeDocument/2006/relationships/oleObject" Target="../embeddings/oleObject46.bin"/><Relationship Id="rId8" Type="http://schemas.openxmlformats.org/officeDocument/2006/relationships/image" Target="../media/image95.emf"/><Relationship Id="rId9" Type="http://schemas.openxmlformats.org/officeDocument/2006/relationships/oleObject" Target="../embeddings/oleObject47.bin"/><Relationship Id="rId10" Type="http://schemas.openxmlformats.org/officeDocument/2006/relationships/oleObject" Target="../embeddings/oleObject48.bin"/><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 Id="rId3"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 Id="rId3"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9458" y="1362354"/>
            <a:ext cx="8462518" cy="1470025"/>
          </a:xfrm>
        </p:spPr>
        <p:txBody>
          <a:bodyPr>
            <a:noAutofit/>
          </a:bodyPr>
          <a:lstStyle/>
          <a:p>
            <a:r>
              <a:rPr lang="en-US" sz="3800" b="1" dirty="0" smtClean="0">
                <a:solidFill>
                  <a:srgbClr val="953735"/>
                </a:solidFill>
              </a:rPr>
              <a:t>Balancing the Explore/Exploit Tradeoff in</a:t>
            </a:r>
            <a:r>
              <a:rPr lang="en-US" sz="4900" b="1" dirty="0" smtClean="0"/>
              <a:t/>
            </a:r>
            <a:br>
              <a:rPr lang="en-US" sz="4900" b="1" dirty="0" smtClean="0"/>
            </a:br>
            <a:r>
              <a:rPr lang="en-US" b="1" dirty="0" smtClean="0"/>
              <a:t>Interactive Structured Prediction</a:t>
            </a:r>
            <a:endParaRPr lang="en-US" dirty="0"/>
          </a:p>
        </p:txBody>
      </p:sp>
      <p:sp>
        <p:nvSpPr>
          <p:cNvPr id="3" name="Subtitle 2"/>
          <p:cNvSpPr>
            <a:spLocks noGrp="1"/>
          </p:cNvSpPr>
          <p:nvPr>
            <p:ph type="subTitle" idx="1"/>
          </p:nvPr>
        </p:nvSpPr>
        <p:spPr>
          <a:xfrm>
            <a:off x="1371600" y="3176390"/>
            <a:ext cx="6400800" cy="825624"/>
          </a:xfrm>
        </p:spPr>
        <p:txBody>
          <a:bodyPr>
            <a:noAutofit/>
          </a:bodyPr>
          <a:lstStyle/>
          <a:p>
            <a:r>
              <a:rPr lang="en-US" b="1" dirty="0" smtClean="0"/>
              <a:t>Yisong Yue</a:t>
            </a:r>
          </a:p>
        </p:txBody>
      </p:sp>
      <p:pic>
        <p:nvPicPr>
          <p:cNvPr id="8" name="Picture 7"/>
          <p:cNvPicPr>
            <a:picLocks noChangeAspect="1"/>
          </p:cNvPicPr>
          <p:nvPr/>
        </p:nvPicPr>
        <p:blipFill>
          <a:blip r:embed="rId2"/>
          <a:stretch>
            <a:fillRect/>
          </a:stretch>
        </p:blipFill>
        <p:spPr>
          <a:xfrm>
            <a:off x="3253334" y="4960481"/>
            <a:ext cx="719681" cy="970358"/>
          </a:xfrm>
          <a:prstGeom prst="rect">
            <a:avLst/>
          </a:prstGeom>
        </p:spPr>
      </p:pic>
      <p:pic>
        <p:nvPicPr>
          <p:cNvPr id="9" name="Picture 8"/>
          <p:cNvPicPr>
            <a:picLocks noChangeAspect="1"/>
          </p:cNvPicPr>
          <p:nvPr/>
        </p:nvPicPr>
        <p:blipFill>
          <a:blip r:embed="rId3"/>
          <a:stretch>
            <a:fillRect/>
          </a:stretch>
        </p:blipFill>
        <p:spPr>
          <a:xfrm>
            <a:off x="5121461" y="4960480"/>
            <a:ext cx="770126" cy="970359"/>
          </a:xfrm>
          <a:prstGeom prst="rect">
            <a:avLst/>
          </a:prstGeom>
        </p:spPr>
      </p:pic>
      <p:pic>
        <p:nvPicPr>
          <p:cNvPr id="10" name="Picture 9"/>
          <p:cNvPicPr>
            <a:picLocks noChangeAspect="1"/>
          </p:cNvPicPr>
          <p:nvPr/>
        </p:nvPicPr>
        <p:blipFill>
          <a:blip r:embed="rId4"/>
          <a:stretch>
            <a:fillRect/>
          </a:stretch>
        </p:blipFill>
        <p:spPr>
          <a:xfrm>
            <a:off x="1367237" y="4960480"/>
            <a:ext cx="748228" cy="970358"/>
          </a:xfrm>
          <a:prstGeom prst="rect">
            <a:avLst/>
          </a:prstGeom>
        </p:spPr>
      </p:pic>
      <p:pic>
        <p:nvPicPr>
          <p:cNvPr id="11" name="Picture 10"/>
          <p:cNvPicPr>
            <a:picLocks noChangeAspect="1"/>
          </p:cNvPicPr>
          <p:nvPr/>
        </p:nvPicPr>
        <p:blipFill>
          <a:blip r:embed="rId5"/>
          <a:stretch>
            <a:fillRect/>
          </a:stretch>
        </p:blipFill>
        <p:spPr>
          <a:xfrm>
            <a:off x="7049095" y="4960480"/>
            <a:ext cx="745645" cy="970359"/>
          </a:xfrm>
          <a:prstGeom prst="rect">
            <a:avLst/>
          </a:prstGeom>
        </p:spPr>
      </p:pic>
      <p:sp>
        <p:nvSpPr>
          <p:cNvPr id="12" name="TextBox 11"/>
          <p:cNvSpPr txBox="1"/>
          <p:nvPr/>
        </p:nvSpPr>
        <p:spPr>
          <a:xfrm>
            <a:off x="936780" y="5999606"/>
            <a:ext cx="1620042" cy="369332"/>
          </a:xfrm>
          <a:prstGeom prst="rect">
            <a:avLst/>
          </a:prstGeom>
          <a:noFill/>
        </p:spPr>
        <p:txBody>
          <a:bodyPr wrap="none" rtlCol="0">
            <a:spAutoFit/>
          </a:bodyPr>
          <a:lstStyle/>
          <a:p>
            <a:r>
              <a:rPr lang="en-US" dirty="0" smtClean="0"/>
              <a:t>Carlos </a:t>
            </a:r>
            <a:r>
              <a:rPr lang="en-US" dirty="0" err="1" smtClean="0"/>
              <a:t>Guestrin</a:t>
            </a:r>
            <a:endParaRPr lang="en-US" dirty="0"/>
          </a:p>
        </p:txBody>
      </p:sp>
      <p:sp>
        <p:nvSpPr>
          <p:cNvPr id="13" name="TextBox 12"/>
          <p:cNvSpPr txBox="1"/>
          <p:nvPr/>
        </p:nvSpPr>
        <p:spPr>
          <a:xfrm>
            <a:off x="2878894" y="6000998"/>
            <a:ext cx="1502823" cy="369332"/>
          </a:xfrm>
          <a:prstGeom prst="rect">
            <a:avLst/>
          </a:prstGeom>
          <a:noFill/>
        </p:spPr>
        <p:txBody>
          <a:bodyPr wrap="none" rtlCol="0">
            <a:spAutoFit/>
          </a:bodyPr>
          <a:lstStyle/>
          <a:p>
            <a:r>
              <a:rPr lang="en-US" dirty="0" smtClean="0"/>
              <a:t>Sue Ann Hong</a:t>
            </a:r>
            <a:endParaRPr lang="en-US" dirty="0"/>
          </a:p>
        </p:txBody>
      </p:sp>
      <p:sp>
        <p:nvSpPr>
          <p:cNvPr id="14" name="TextBox 13"/>
          <p:cNvSpPr txBox="1"/>
          <p:nvPr/>
        </p:nvSpPr>
        <p:spPr>
          <a:xfrm>
            <a:off x="4958854" y="5999606"/>
            <a:ext cx="1124790" cy="369332"/>
          </a:xfrm>
          <a:prstGeom prst="rect">
            <a:avLst/>
          </a:prstGeom>
          <a:noFill/>
        </p:spPr>
        <p:txBody>
          <a:bodyPr wrap="none" rtlCol="0">
            <a:spAutoFit/>
          </a:bodyPr>
          <a:lstStyle/>
          <a:p>
            <a:r>
              <a:rPr lang="en-US" dirty="0" err="1" smtClean="0"/>
              <a:t>Siyuan</a:t>
            </a:r>
            <a:r>
              <a:rPr lang="en-US" dirty="0" smtClean="0"/>
              <a:t> Liu</a:t>
            </a:r>
            <a:endParaRPr lang="en-US" dirty="0"/>
          </a:p>
        </p:txBody>
      </p:sp>
      <p:sp>
        <p:nvSpPr>
          <p:cNvPr id="15" name="TextBox 14"/>
          <p:cNvSpPr txBox="1"/>
          <p:nvPr/>
        </p:nvSpPr>
        <p:spPr>
          <a:xfrm>
            <a:off x="6487481" y="6000998"/>
            <a:ext cx="1905314" cy="369332"/>
          </a:xfrm>
          <a:prstGeom prst="rect">
            <a:avLst/>
          </a:prstGeom>
          <a:noFill/>
        </p:spPr>
        <p:txBody>
          <a:bodyPr wrap="none" rtlCol="0">
            <a:spAutoFit/>
          </a:bodyPr>
          <a:lstStyle/>
          <a:p>
            <a:r>
              <a:rPr lang="en-US" dirty="0" err="1" smtClean="0"/>
              <a:t>Ramayya</a:t>
            </a:r>
            <a:r>
              <a:rPr lang="en-US" dirty="0" smtClean="0"/>
              <a:t> Krishnan</a:t>
            </a:r>
            <a:endParaRPr lang="en-US" dirty="0"/>
          </a:p>
        </p:txBody>
      </p:sp>
      <p:sp>
        <p:nvSpPr>
          <p:cNvPr id="17" name="Subtitle 2"/>
          <p:cNvSpPr txBox="1">
            <a:spLocks/>
          </p:cNvSpPr>
          <p:nvPr/>
        </p:nvSpPr>
        <p:spPr>
          <a:xfrm>
            <a:off x="1371600" y="4323997"/>
            <a:ext cx="6400800" cy="82562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dirty="0" smtClean="0">
                <a:solidFill>
                  <a:srgbClr val="000000"/>
                </a:solidFill>
              </a:rPr>
              <a:t>Joint work with:</a:t>
            </a:r>
          </a:p>
          <a:p>
            <a:endParaRPr lang="en-US" sz="3000" dirty="0"/>
          </a:p>
        </p:txBody>
      </p:sp>
      <p:sp>
        <p:nvSpPr>
          <p:cNvPr id="18" name="TextBox 17"/>
          <p:cNvSpPr txBox="1"/>
          <p:nvPr/>
        </p:nvSpPr>
        <p:spPr>
          <a:xfrm>
            <a:off x="9475431" y="6587588"/>
            <a:ext cx="184666" cy="369332"/>
          </a:xfrm>
          <a:prstGeom prst="rect">
            <a:avLst/>
          </a:prstGeom>
          <a:noFill/>
        </p:spPr>
        <p:txBody>
          <a:bodyPr wrap="none" rtlCol="0">
            <a:spAutoFit/>
          </a:bodyPr>
          <a:lstStyle/>
          <a:p>
            <a:endParaRPr lang="en-US" dirty="0"/>
          </a:p>
        </p:txBody>
      </p:sp>
      <p:pic>
        <p:nvPicPr>
          <p:cNvPr id="16" name="Picture 15" descr="heinz.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155" y="227629"/>
            <a:ext cx="1953839" cy="576565"/>
          </a:xfrm>
          <a:prstGeom prst="rect">
            <a:avLst/>
          </a:prstGeom>
        </p:spPr>
      </p:pic>
      <p:pic>
        <p:nvPicPr>
          <p:cNvPr id="20" name="Picture 19" descr="ML.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05261" y="227629"/>
            <a:ext cx="816284" cy="671991"/>
          </a:xfrm>
          <a:prstGeom prst="rect">
            <a:avLst/>
          </a:prstGeom>
        </p:spPr>
      </p:pic>
      <p:pic>
        <p:nvPicPr>
          <p:cNvPr id="19" name="Picture 18"/>
          <p:cNvPicPr>
            <a:picLocks noChangeAspect="1"/>
          </p:cNvPicPr>
          <p:nvPr/>
        </p:nvPicPr>
        <p:blipFill>
          <a:blip r:embed="rId8"/>
          <a:stretch>
            <a:fillRect/>
          </a:stretch>
        </p:blipFill>
        <p:spPr>
          <a:xfrm>
            <a:off x="7007032" y="115448"/>
            <a:ext cx="1912569" cy="814291"/>
          </a:xfrm>
          <a:prstGeom prst="rect">
            <a:avLst/>
          </a:prstGeom>
        </p:spPr>
      </p:pic>
    </p:spTree>
    <p:extLst>
      <p:ext uri="{BB962C8B-B14F-4D97-AF65-F5344CB8AC3E}">
        <p14:creationId xmlns:p14="http://schemas.microsoft.com/office/powerpoint/2010/main" val="10940448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12" descr="C:\Users\yyue\Desktop\talks\graphics\topic_cover3.jpg"/>
          <p:cNvPicPr>
            <a:picLocks noChangeAspect="1" noChangeArrowheads="1"/>
          </p:cNvPicPr>
          <p:nvPr/>
        </p:nvPicPr>
        <p:blipFill>
          <a:blip r:embed="rId2" cstate="print"/>
          <a:srcRect/>
          <a:stretch>
            <a:fillRect/>
          </a:stretch>
        </p:blipFill>
        <p:spPr bwMode="auto">
          <a:xfrm>
            <a:off x="1257300" y="418405"/>
            <a:ext cx="6667500" cy="4064000"/>
          </a:xfrm>
          <a:prstGeom prst="rect">
            <a:avLst/>
          </a:prstGeom>
          <a:noFill/>
          <a:ln w="9525">
            <a:noFill/>
            <a:miter lim="800000"/>
            <a:headEnd/>
            <a:tailEnd/>
          </a:ln>
        </p:spPr>
      </p:pic>
      <p:pic>
        <p:nvPicPr>
          <p:cNvPr id="4" name="Picture 4" descr="C:\Users\yyue\Desktop\talks\graphics\check.png"/>
          <p:cNvPicPr>
            <a:picLocks noChangeAspect="1" noChangeArrowheads="1"/>
          </p:cNvPicPr>
          <p:nvPr/>
        </p:nvPicPr>
        <p:blipFill>
          <a:blip r:embed="rId3" cstate="print"/>
          <a:srcRect/>
          <a:stretch>
            <a:fillRect/>
          </a:stretch>
        </p:blipFill>
        <p:spPr bwMode="auto">
          <a:xfrm>
            <a:off x="4419600" y="1053405"/>
            <a:ext cx="609600" cy="485192"/>
          </a:xfrm>
          <a:prstGeom prst="rect">
            <a:avLst/>
          </a:prstGeom>
          <a:noFill/>
        </p:spPr>
      </p:pic>
      <p:pic>
        <p:nvPicPr>
          <p:cNvPr id="5" name="Picture 4" descr="C:\Users\yyue\Desktop\talks\graphics\check.png"/>
          <p:cNvPicPr>
            <a:picLocks noChangeAspect="1" noChangeArrowheads="1"/>
          </p:cNvPicPr>
          <p:nvPr/>
        </p:nvPicPr>
        <p:blipFill>
          <a:blip r:embed="rId3" cstate="print"/>
          <a:srcRect/>
          <a:stretch>
            <a:fillRect/>
          </a:stretch>
        </p:blipFill>
        <p:spPr bwMode="auto">
          <a:xfrm>
            <a:off x="2057400" y="1510605"/>
            <a:ext cx="609600" cy="485192"/>
          </a:xfrm>
          <a:prstGeom prst="rect">
            <a:avLst/>
          </a:prstGeom>
          <a:noFill/>
        </p:spPr>
      </p:pic>
      <p:pic>
        <p:nvPicPr>
          <p:cNvPr id="6" name="Picture 4" descr="C:\Users\yyue\Desktop\talks\graphics\check.png"/>
          <p:cNvPicPr>
            <a:picLocks noChangeAspect="1" noChangeArrowheads="1"/>
          </p:cNvPicPr>
          <p:nvPr/>
        </p:nvPicPr>
        <p:blipFill>
          <a:blip r:embed="rId3" cstate="print"/>
          <a:srcRect/>
          <a:stretch>
            <a:fillRect/>
          </a:stretch>
        </p:blipFill>
        <p:spPr bwMode="auto">
          <a:xfrm>
            <a:off x="5867400" y="672405"/>
            <a:ext cx="609600" cy="485192"/>
          </a:xfrm>
          <a:prstGeom prst="rect">
            <a:avLst/>
          </a:prstGeom>
          <a:noFill/>
        </p:spPr>
      </p:pic>
      <p:sp>
        <p:nvSpPr>
          <p:cNvPr id="3" name="Rectangle 2"/>
          <p:cNvSpPr/>
          <p:nvPr/>
        </p:nvSpPr>
        <p:spPr>
          <a:xfrm>
            <a:off x="373529" y="164353"/>
            <a:ext cx="8516471" cy="4470452"/>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874144" y="2522776"/>
            <a:ext cx="5270418" cy="954107"/>
          </a:xfrm>
          <a:prstGeom prst="rect">
            <a:avLst/>
          </a:prstGeom>
          <a:solidFill>
            <a:schemeClr val="accent2">
              <a:lumMod val="40000"/>
              <a:lumOff val="60000"/>
            </a:schemeClr>
          </a:solidFill>
          <a:ln w="38100">
            <a:solidFill>
              <a:schemeClr val="tx1"/>
            </a:solidFill>
          </a:ln>
        </p:spPr>
        <p:txBody>
          <a:bodyPr wrap="none" rtlCol="0">
            <a:spAutoFit/>
          </a:bodyPr>
          <a:lstStyle/>
          <a:p>
            <a:pPr algn="ctr"/>
            <a:r>
              <a:rPr lang="en-US" sz="2800" dirty="0" smtClean="0"/>
              <a:t>Diminishing returns modeled using</a:t>
            </a:r>
          </a:p>
          <a:p>
            <a:pPr algn="ctr"/>
            <a:r>
              <a:rPr lang="en-US" sz="2800" b="1" dirty="0" err="1" smtClean="0"/>
              <a:t>submodularity</a:t>
            </a:r>
            <a:endParaRPr lang="en-US" sz="2800" b="1" dirty="0"/>
          </a:p>
        </p:txBody>
      </p:sp>
      <p:sp>
        <p:nvSpPr>
          <p:cNvPr id="9" name="Text Box 4"/>
          <p:cNvSpPr txBox="1">
            <a:spLocks noChangeArrowheads="1"/>
          </p:cNvSpPr>
          <p:nvPr/>
        </p:nvSpPr>
        <p:spPr bwMode="auto">
          <a:xfrm>
            <a:off x="533400" y="5560197"/>
            <a:ext cx="8153400" cy="523220"/>
          </a:xfrm>
          <a:prstGeom prst="rect">
            <a:avLst/>
          </a:prstGeom>
          <a:noFill/>
          <a:ln w="9525">
            <a:noFill/>
            <a:miter lim="800000"/>
            <a:headEnd/>
            <a:tailEnd/>
          </a:ln>
        </p:spPr>
        <p:txBody>
          <a:bodyPr>
            <a:spAutoFit/>
          </a:bodyPr>
          <a:lstStyle/>
          <a:p>
            <a:pPr lvl="1"/>
            <a:r>
              <a:rPr lang="en-US" sz="2800" b="1" dirty="0" smtClean="0">
                <a:solidFill>
                  <a:srgbClr val="800000"/>
                </a:solidFill>
                <a:latin typeface="Trebuchet MS"/>
                <a:cs typeface="Trebuchet MS"/>
              </a:rPr>
              <a:t>Greedy Coverage Solution</a:t>
            </a:r>
            <a:r>
              <a:rPr lang="en-US" sz="2800" b="1" dirty="0">
                <a:solidFill>
                  <a:srgbClr val="800000"/>
                </a:solidFill>
                <a:latin typeface="Trebuchet MS"/>
                <a:cs typeface="Trebuchet MS"/>
              </a:rPr>
              <a:t>:		</a:t>
            </a:r>
            <a:r>
              <a:rPr lang="en-US" sz="2800" b="1" dirty="0" smtClean="0">
                <a:solidFill>
                  <a:srgbClr val="800000"/>
                </a:solidFill>
                <a:latin typeface="Trebuchet MS"/>
                <a:cs typeface="Trebuchet MS"/>
              </a:rPr>
              <a:t>D3   D1   </a:t>
            </a:r>
            <a:r>
              <a:rPr lang="en-US" sz="2800" b="1" dirty="0">
                <a:solidFill>
                  <a:srgbClr val="800000"/>
                </a:solidFill>
                <a:latin typeface="Trebuchet MS"/>
                <a:cs typeface="Trebuchet MS"/>
              </a:rPr>
              <a:t>D5</a:t>
            </a:r>
          </a:p>
        </p:txBody>
      </p:sp>
    </p:spTree>
    <p:extLst>
      <p:ext uri="{BB962C8B-B14F-4D97-AF65-F5344CB8AC3E}">
        <p14:creationId xmlns:p14="http://schemas.microsoft.com/office/powerpoint/2010/main" val="162443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1495818" y="1769632"/>
            <a:ext cx="4270317" cy="1227478"/>
          </a:xfrm>
          <a:prstGeom prst="rect">
            <a:avLst/>
          </a:prstGeom>
          <a:solidFill>
            <a:schemeClr val="bg1"/>
          </a:solidFill>
          <a:ln w="38100"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ahoma" pitchFamily="-112" charset="0"/>
            </a:endParaRPr>
          </a:p>
        </p:txBody>
      </p:sp>
      <p:cxnSp>
        <p:nvCxnSpPr>
          <p:cNvPr id="14" name="Straight Connector 13"/>
          <p:cNvCxnSpPr/>
          <p:nvPr/>
        </p:nvCxnSpPr>
        <p:spPr bwMode="auto">
          <a:xfrm>
            <a:off x="1495818" y="3007221"/>
            <a:ext cx="0" cy="223178"/>
          </a:xfrm>
          <a:prstGeom prst="line">
            <a:avLst/>
          </a:prstGeom>
          <a:noFill/>
          <a:ln w="38100" cap="flat" cmpd="sng" algn="ctr">
            <a:solidFill>
              <a:srgbClr val="000000"/>
            </a:solidFill>
            <a:prstDash val="solid"/>
            <a:round/>
            <a:headEnd type="none" w="med" len="med"/>
            <a:tailEnd type="none" w="med" len="med"/>
          </a:ln>
          <a:effectLst/>
        </p:spPr>
      </p:cxnSp>
      <p:cxnSp>
        <p:nvCxnSpPr>
          <p:cNvPr id="15" name="Straight Connector 14"/>
          <p:cNvCxnSpPr/>
          <p:nvPr/>
        </p:nvCxnSpPr>
        <p:spPr bwMode="auto">
          <a:xfrm>
            <a:off x="2117713" y="3007221"/>
            <a:ext cx="0" cy="223178"/>
          </a:xfrm>
          <a:prstGeom prst="line">
            <a:avLst/>
          </a:prstGeom>
          <a:noFill/>
          <a:ln w="38100" cap="flat" cmpd="sng" algn="ctr">
            <a:solidFill>
              <a:srgbClr val="000000"/>
            </a:solidFill>
            <a:prstDash val="solid"/>
            <a:round/>
            <a:headEnd type="none" w="med" len="med"/>
            <a:tailEnd type="none" w="med" len="med"/>
          </a:ln>
          <a:effectLst/>
        </p:spPr>
      </p:cxnSp>
      <p:cxnSp>
        <p:nvCxnSpPr>
          <p:cNvPr id="16" name="Straight Connector 15"/>
          <p:cNvCxnSpPr/>
          <p:nvPr/>
        </p:nvCxnSpPr>
        <p:spPr bwMode="auto">
          <a:xfrm>
            <a:off x="2768237" y="3007221"/>
            <a:ext cx="0" cy="223178"/>
          </a:xfrm>
          <a:prstGeom prst="line">
            <a:avLst/>
          </a:prstGeom>
          <a:noFill/>
          <a:ln w="38100" cap="flat" cmpd="sng" algn="ctr">
            <a:solidFill>
              <a:srgbClr val="000000"/>
            </a:solidFill>
            <a:prstDash val="solid"/>
            <a:round/>
            <a:headEnd type="none" w="med" len="med"/>
            <a:tailEnd type="none" w="med" len="med"/>
          </a:ln>
          <a:effectLst/>
        </p:spPr>
      </p:cxnSp>
      <p:cxnSp>
        <p:nvCxnSpPr>
          <p:cNvPr id="17" name="Straight Connector 16"/>
          <p:cNvCxnSpPr/>
          <p:nvPr/>
        </p:nvCxnSpPr>
        <p:spPr bwMode="auto">
          <a:xfrm>
            <a:off x="4125926" y="3007221"/>
            <a:ext cx="0" cy="223178"/>
          </a:xfrm>
          <a:prstGeom prst="line">
            <a:avLst/>
          </a:prstGeom>
          <a:noFill/>
          <a:ln w="38100" cap="flat" cmpd="sng" algn="ctr">
            <a:solidFill>
              <a:srgbClr val="000000"/>
            </a:solidFill>
            <a:prstDash val="solid"/>
            <a:round/>
            <a:headEnd type="none" w="med" len="med"/>
            <a:tailEnd type="none" w="med" len="med"/>
          </a:ln>
          <a:effectLst/>
        </p:spPr>
      </p:cxnSp>
      <p:cxnSp>
        <p:nvCxnSpPr>
          <p:cNvPr id="18" name="Straight Connector 17"/>
          <p:cNvCxnSpPr/>
          <p:nvPr/>
        </p:nvCxnSpPr>
        <p:spPr bwMode="auto">
          <a:xfrm>
            <a:off x="3452137" y="2997110"/>
            <a:ext cx="0" cy="223178"/>
          </a:xfrm>
          <a:prstGeom prst="line">
            <a:avLst/>
          </a:prstGeom>
          <a:noFill/>
          <a:ln w="38100" cap="flat" cmpd="sng" algn="ctr">
            <a:solidFill>
              <a:srgbClr val="000000"/>
            </a:solidFill>
            <a:prstDash val="solid"/>
            <a:round/>
            <a:headEnd type="none" w="med" len="med"/>
            <a:tailEnd type="none" w="med" len="med"/>
          </a:ln>
          <a:effectLst/>
        </p:spPr>
      </p:cxnSp>
      <p:cxnSp>
        <p:nvCxnSpPr>
          <p:cNvPr id="19" name="Straight Connector 18"/>
          <p:cNvCxnSpPr/>
          <p:nvPr/>
        </p:nvCxnSpPr>
        <p:spPr bwMode="auto">
          <a:xfrm>
            <a:off x="4771188" y="2997110"/>
            <a:ext cx="0" cy="223178"/>
          </a:xfrm>
          <a:prstGeom prst="line">
            <a:avLst/>
          </a:prstGeom>
          <a:noFill/>
          <a:ln w="38100" cap="flat" cmpd="sng" algn="ctr">
            <a:solidFill>
              <a:srgbClr val="000000"/>
            </a:solidFill>
            <a:prstDash val="solid"/>
            <a:round/>
            <a:headEnd type="none" w="med" len="med"/>
            <a:tailEnd type="none" w="med" len="med"/>
          </a:ln>
          <a:effectLst/>
        </p:spPr>
      </p:cxnSp>
      <p:cxnSp>
        <p:nvCxnSpPr>
          <p:cNvPr id="20" name="Straight Connector 19"/>
          <p:cNvCxnSpPr/>
          <p:nvPr/>
        </p:nvCxnSpPr>
        <p:spPr bwMode="auto">
          <a:xfrm>
            <a:off x="5414889" y="2997110"/>
            <a:ext cx="0" cy="223178"/>
          </a:xfrm>
          <a:prstGeom prst="line">
            <a:avLst/>
          </a:prstGeom>
          <a:noFill/>
          <a:ln w="38100" cap="flat" cmpd="sng" algn="ctr">
            <a:solidFill>
              <a:srgbClr val="000000"/>
            </a:solidFill>
            <a:prstDash val="solid"/>
            <a:round/>
            <a:headEnd type="none" w="med" len="med"/>
            <a:tailEnd type="none" w="med" len="med"/>
          </a:ln>
          <a:effectLst/>
        </p:spPr>
      </p:cxnSp>
      <p:cxnSp>
        <p:nvCxnSpPr>
          <p:cNvPr id="25" name="Straight Connector 24"/>
          <p:cNvCxnSpPr/>
          <p:nvPr/>
        </p:nvCxnSpPr>
        <p:spPr bwMode="auto">
          <a:xfrm flipV="1">
            <a:off x="1495818" y="2456453"/>
            <a:ext cx="621895" cy="540660"/>
          </a:xfrm>
          <a:prstGeom prst="line">
            <a:avLst/>
          </a:prstGeom>
          <a:noFill/>
          <a:ln w="38100" cap="flat" cmpd="sng" algn="ctr">
            <a:solidFill>
              <a:srgbClr val="000090"/>
            </a:solidFill>
            <a:prstDash val="solid"/>
            <a:round/>
            <a:headEnd type="oval" w="med" len="med"/>
            <a:tailEnd type="oval" w="med" len="med"/>
          </a:ln>
          <a:effectLst/>
        </p:spPr>
      </p:cxnSp>
      <p:cxnSp>
        <p:nvCxnSpPr>
          <p:cNvPr id="26" name="Straight Connector 25"/>
          <p:cNvCxnSpPr/>
          <p:nvPr/>
        </p:nvCxnSpPr>
        <p:spPr bwMode="auto">
          <a:xfrm flipH="1">
            <a:off x="2124578" y="2171397"/>
            <a:ext cx="653142" cy="278191"/>
          </a:xfrm>
          <a:prstGeom prst="line">
            <a:avLst/>
          </a:prstGeom>
          <a:noFill/>
          <a:ln w="38100" cap="flat" cmpd="sng" algn="ctr">
            <a:solidFill>
              <a:srgbClr val="000090"/>
            </a:solidFill>
            <a:prstDash val="solid"/>
            <a:round/>
            <a:headEnd type="oval" w="med" len="med"/>
            <a:tailEnd type="oval" w="med" len="med"/>
          </a:ln>
          <a:effectLst/>
        </p:spPr>
      </p:cxnSp>
      <p:cxnSp>
        <p:nvCxnSpPr>
          <p:cNvPr id="27" name="Straight Connector 26"/>
          <p:cNvCxnSpPr/>
          <p:nvPr/>
        </p:nvCxnSpPr>
        <p:spPr bwMode="auto">
          <a:xfrm flipV="1">
            <a:off x="2777720" y="2016186"/>
            <a:ext cx="681282" cy="158662"/>
          </a:xfrm>
          <a:prstGeom prst="line">
            <a:avLst/>
          </a:prstGeom>
          <a:noFill/>
          <a:ln w="38100" cap="flat" cmpd="sng" algn="ctr">
            <a:solidFill>
              <a:srgbClr val="000090"/>
            </a:solidFill>
            <a:prstDash val="solid"/>
            <a:round/>
            <a:headEnd type="oval" w="med" len="med"/>
            <a:tailEnd type="oval" w="med" len="med"/>
          </a:ln>
          <a:effectLst/>
        </p:spPr>
      </p:cxnSp>
      <p:cxnSp>
        <p:nvCxnSpPr>
          <p:cNvPr id="28" name="Straight Connector 27"/>
          <p:cNvCxnSpPr/>
          <p:nvPr/>
        </p:nvCxnSpPr>
        <p:spPr bwMode="auto">
          <a:xfrm flipV="1">
            <a:off x="3465867" y="1949091"/>
            <a:ext cx="673789" cy="63730"/>
          </a:xfrm>
          <a:prstGeom prst="line">
            <a:avLst/>
          </a:prstGeom>
          <a:noFill/>
          <a:ln w="38100" cap="flat" cmpd="sng" algn="ctr">
            <a:solidFill>
              <a:srgbClr val="000090"/>
            </a:solidFill>
            <a:prstDash val="solid"/>
            <a:round/>
            <a:headEnd type="oval" w="med" len="med"/>
            <a:tailEnd type="oval" w="med" len="med"/>
          </a:ln>
          <a:effectLst/>
        </p:spPr>
      </p:cxnSp>
      <p:cxnSp>
        <p:nvCxnSpPr>
          <p:cNvPr id="29" name="Straight Connector 28"/>
          <p:cNvCxnSpPr/>
          <p:nvPr/>
        </p:nvCxnSpPr>
        <p:spPr bwMode="auto">
          <a:xfrm flipV="1">
            <a:off x="4139656" y="1916703"/>
            <a:ext cx="645262" cy="25886"/>
          </a:xfrm>
          <a:prstGeom prst="line">
            <a:avLst/>
          </a:prstGeom>
          <a:noFill/>
          <a:ln w="38100" cap="flat" cmpd="sng" algn="ctr">
            <a:solidFill>
              <a:srgbClr val="000090"/>
            </a:solidFill>
            <a:prstDash val="solid"/>
            <a:round/>
            <a:headEnd type="oval" w="med" len="med"/>
            <a:tailEnd type="oval" w="med" len="med"/>
          </a:ln>
          <a:effectLst/>
        </p:spPr>
      </p:cxnSp>
      <p:cxnSp>
        <p:nvCxnSpPr>
          <p:cNvPr id="88" name="Straight Connector 87"/>
          <p:cNvCxnSpPr/>
          <p:nvPr/>
        </p:nvCxnSpPr>
        <p:spPr bwMode="auto">
          <a:xfrm>
            <a:off x="4791783" y="1916703"/>
            <a:ext cx="643701" cy="0"/>
          </a:xfrm>
          <a:prstGeom prst="line">
            <a:avLst/>
          </a:prstGeom>
          <a:noFill/>
          <a:ln w="38100" cap="flat" cmpd="sng" algn="ctr">
            <a:solidFill>
              <a:srgbClr val="000090"/>
            </a:solidFill>
            <a:prstDash val="solid"/>
            <a:round/>
            <a:headEnd type="oval" w="med" len="med"/>
            <a:tailEnd type="oval" w="med" len="med"/>
          </a:ln>
          <a:effectLst/>
        </p:spPr>
      </p:cxnSp>
      <p:grpSp>
        <p:nvGrpSpPr>
          <p:cNvPr id="114" name="Group 113"/>
          <p:cNvGrpSpPr/>
          <p:nvPr/>
        </p:nvGrpSpPr>
        <p:grpSpPr>
          <a:xfrm>
            <a:off x="657501" y="2104831"/>
            <a:ext cx="843350" cy="501493"/>
            <a:chOff x="285131" y="2366178"/>
            <a:chExt cx="843350" cy="501493"/>
          </a:xfrm>
        </p:grpSpPr>
        <p:sp>
          <p:nvSpPr>
            <p:cNvPr id="13" name="TextBox 12"/>
            <p:cNvSpPr txBox="1"/>
            <p:nvPr/>
          </p:nvSpPr>
          <p:spPr>
            <a:xfrm>
              <a:off x="285131" y="2366178"/>
              <a:ext cx="843350" cy="461665"/>
            </a:xfrm>
            <a:prstGeom prst="rect">
              <a:avLst/>
            </a:prstGeom>
            <a:noFill/>
          </p:spPr>
          <p:txBody>
            <a:bodyPr wrap="none" rtlCol="0">
              <a:spAutoFit/>
            </a:bodyPr>
            <a:lstStyle/>
            <a:p>
              <a:r>
                <a:rPr lang="en-US" sz="2400" b="1" dirty="0" smtClean="0">
                  <a:latin typeface="Calibri"/>
                  <a:cs typeface="Calibri"/>
                </a:rPr>
                <a:t>F</a:t>
              </a:r>
              <a:r>
                <a:rPr lang="en-US" sz="2000" b="1" dirty="0" smtClean="0">
                  <a:latin typeface="Calibri"/>
                  <a:cs typeface="Calibri"/>
                </a:rPr>
                <a:t>  </a:t>
              </a:r>
              <a:r>
                <a:rPr lang="en-US" sz="2400" b="1" dirty="0" smtClean="0">
                  <a:latin typeface="Calibri"/>
                  <a:cs typeface="Calibri"/>
                </a:rPr>
                <a:t>(A) </a:t>
              </a:r>
              <a:endParaRPr lang="en-US" sz="2400" b="1" dirty="0">
                <a:latin typeface="Calibri"/>
                <a:cs typeface="Calibri"/>
              </a:endParaRPr>
            </a:p>
          </p:txBody>
        </p:sp>
        <p:pic>
          <p:nvPicPr>
            <p:cNvPr id="95" name="Picture 9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314" y="2641602"/>
              <a:ext cx="226770" cy="226069"/>
            </a:xfrm>
            <a:prstGeom prst="rect">
              <a:avLst/>
            </a:prstGeom>
          </p:spPr>
        </p:pic>
      </p:grpSp>
      <p:grpSp>
        <p:nvGrpSpPr>
          <p:cNvPr id="98" name="Group 97"/>
          <p:cNvGrpSpPr/>
          <p:nvPr/>
        </p:nvGrpSpPr>
        <p:grpSpPr>
          <a:xfrm>
            <a:off x="1880597" y="3326369"/>
            <a:ext cx="470109" cy="442691"/>
            <a:chOff x="1726605" y="2948214"/>
            <a:chExt cx="683354" cy="764085"/>
          </a:xfrm>
        </p:grpSpPr>
        <p:pic>
          <p:nvPicPr>
            <p:cNvPr id="97" name="Picture 96"/>
            <p:cNvPicPr>
              <a:picLocks noChangeAspect="1"/>
            </p:cNvPicPr>
            <p:nvPr/>
          </p:nvPicPr>
          <p:blipFill>
            <a:blip r:embed="rId4"/>
            <a:stretch>
              <a:fillRect/>
            </a:stretch>
          </p:blipFill>
          <p:spPr>
            <a:xfrm>
              <a:off x="1741962" y="2948214"/>
              <a:ext cx="615228" cy="764085"/>
            </a:xfrm>
            <a:prstGeom prst="rect">
              <a:avLst/>
            </a:prstGeom>
          </p:spPr>
        </p:pic>
        <p:pic>
          <p:nvPicPr>
            <p:cNvPr id="96" name="Picture 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6605" y="2982448"/>
              <a:ext cx="683354" cy="681240"/>
            </a:xfrm>
            <a:prstGeom prst="rect">
              <a:avLst/>
            </a:prstGeom>
          </p:spPr>
        </p:pic>
      </p:grpSp>
      <p:sp>
        <p:nvSpPr>
          <p:cNvPr id="44" name="TextBox 43"/>
          <p:cNvSpPr txBox="1"/>
          <p:nvPr/>
        </p:nvSpPr>
        <p:spPr>
          <a:xfrm>
            <a:off x="4504752" y="235940"/>
            <a:ext cx="4384734" cy="1200329"/>
          </a:xfrm>
          <a:prstGeom prst="rect">
            <a:avLst/>
          </a:prstGeom>
          <a:noFill/>
        </p:spPr>
        <p:txBody>
          <a:bodyPr wrap="none" rtlCol="0">
            <a:spAutoFit/>
          </a:bodyPr>
          <a:lstStyle/>
          <a:p>
            <a:pPr algn="r"/>
            <a:r>
              <a:rPr lang="en-US" sz="3600" b="1" dirty="0" smtClean="0">
                <a:latin typeface="Trebuchet MS"/>
                <a:cs typeface="Trebuchet MS"/>
              </a:rPr>
              <a:t>Submodular</a:t>
            </a:r>
          </a:p>
          <a:p>
            <a:pPr algn="r"/>
            <a:r>
              <a:rPr lang="en-US" sz="3600" b="1" dirty="0" smtClean="0">
                <a:latin typeface="Trebuchet MS"/>
                <a:cs typeface="Trebuchet MS"/>
              </a:rPr>
              <a:t>Coverage Functions</a:t>
            </a:r>
            <a:endParaRPr lang="en-US" sz="3600" b="1" dirty="0">
              <a:latin typeface="Trebuchet MS"/>
              <a:cs typeface="Trebuchet MS"/>
            </a:endParaRPr>
          </a:p>
        </p:txBody>
      </p:sp>
      <p:sp>
        <p:nvSpPr>
          <p:cNvPr id="45" name="Rectangle 44"/>
          <p:cNvSpPr/>
          <p:nvPr/>
        </p:nvSpPr>
        <p:spPr>
          <a:xfrm>
            <a:off x="375274" y="359051"/>
            <a:ext cx="3715463" cy="1077218"/>
          </a:xfrm>
          <a:prstGeom prst="rect">
            <a:avLst/>
          </a:prstGeom>
          <a:ln w="25400">
            <a:solidFill>
              <a:schemeClr val="tx1"/>
            </a:solidFill>
          </a:ln>
        </p:spPr>
        <p:txBody>
          <a:bodyPr wrap="square">
            <a:spAutoFit/>
          </a:bodyPr>
          <a:lstStyle/>
          <a:p>
            <a:r>
              <a:rPr lang="en-US" sz="3200" dirty="0" smtClean="0">
                <a:latin typeface="Trebuchet MS"/>
                <a:cs typeface="Trebuchet MS"/>
              </a:rPr>
              <a:t>F</a:t>
            </a:r>
            <a:r>
              <a:rPr lang="en-US" sz="3200" baseline="-25000" dirty="0" smtClean="0">
                <a:latin typeface="Trebuchet MS"/>
                <a:cs typeface="Trebuchet MS"/>
              </a:rPr>
              <a:t>c</a:t>
            </a:r>
            <a:r>
              <a:rPr lang="en-US" sz="3200" dirty="0" smtClean="0">
                <a:latin typeface="Trebuchet MS"/>
                <a:cs typeface="Trebuchet MS"/>
              </a:rPr>
              <a:t>(A) = how well  A </a:t>
            </a:r>
          </a:p>
          <a:p>
            <a:r>
              <a:rPr lang="en-US" sz="3200" dirty="0">
                <a:latin typeface="Trebuchet MS"/>
                <a:cs typeface="Trebuchet MS"/>
              </a:rPr>
              <a:t> </a:t>
            </a:r>
            <a:r>
              <a:rPr lang="en-US" sz="3200" dirty="0" smtClean="0">
                <a:latin typeface="Trebuchet MS"/>
                <a:cs typeface="Trebuchet MS"/>
              </a:rPr>
              <a:t>          “covers” c</a:t>
            </a:r>
          </a:p>
        </p:txBody>
      </p:sp>
      <p:grpSp>
        <p:nvGrpSpPr>
          <p:cNvPr id="99" name="Group 98"/>
          <p:cNvGrpSpPr/>
          <p:nvPr/>
        </p:nvGrpSpPr>
        <p:grpSpPr>
          <a:xfrm>
            <a:off x="2533988" y="3326369"/>
            <a:ext cx="470109" cy="442691"/>
            <a:chOff x="1726605" y="2948214"/>
            <a:chExt cx="683354" cy="764085"/>
          </a:xfrm>
        </p:grpSpPr>
        <p:pic>
          <p:nvPicPr>
            <p:cNvPr id="100" name="Picture 99"/>
            <p:cNvPicPr>
              <a:picLocks noChangeAspect="1"/>
            </p:cNvPicPr>
            <p:nvPr/>
          </p:nvPicPr>
          <p:blipFill>
            <a:blip r:embed="rId4"/>
            <a:stretch>
              <a:fillRect/>
            </a:stretch>
          </p:blipFill>
          <p:spPr>
            <a:xfrm>
              <a:off x="1741962" y="2948214"/>
              <a:ext cx="615228" cy="764085"/>
            </a:xfrm>
            <a:prstGeom prst="rect">
              <a:avLst/>
            </a:prstGeom>
          </p:spPr>
        </p:pic>
        <p:pic>
          <p:nvPicPr>
            <p:cNvPr id="101" name="Picture 10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6605" y="2982448"/>
              <a:ext cx="683354" cy="681240"/>
            </a:xfrm>
            <a:prstGeom prst="rect">
              <a:avLst/>
            </a:prstGeom>
          </p:spPr>
        </p:pic>
      </p:grpSp>
      <p:grpSp>
        <p:nvGrpSpPr>
          <p:cNvPr id="102" name="Group 101"/>
          <p:cNvGrpSpPr/>
          <p:nvPr/>
        </p:nvGrpSpPr>
        <p:grpSpPr>
          <a:xfrm>
            <a:off x="3219144" y="3314941"/>
            <a:ext cx="470109" cy="442691"/>
            <a:chOff x="1726605" y="2948214"/>
            <a:chExt cx="683354" cy="764085"/>
          </a:xfrm>
        </p:grpSpPr>
        <p:pic>
          <p:nvPicPr>
            <p:cNvPr id="103" name="Picture 102"/>
            <p:cNvPicPr>
              <a:picLocks noChangeAspect="1"/>
            </p:cNvPicPr>
            <p:nvPr/>
          </p:nvPicPr>
          <p:blipFill>
            <a:blip r:embed="rId4"/>
            <a:stretch>
              <a:fillRect/>
            </a:stretch>
          </p:blipFill>
          <p:spPr>
            <a:xfrm>
              <a:off x="1741962" y="2948214"/>
              <a:ext cx="615228" cy="764085"/>
            </a:xfrm>
            <a:prstGeom prst="rect">
              <a:avLst/>
            </a:prstGeom>
          </p:spPr>
        </p:pic>
        <p:pic>
          <p:nvPicPr>
            <p:cNvPr id="104" name="Picture 10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6605" y="2982448"/>
              <a:ext cx="683354" cy="681240"/>
            </a:xfrm>
            <a:prstGeom prst="rect">
              <a:avLst/>
            </a:prstGeom>
          </p:spPr>
        </p:pic>
      </p:grpSp>
      <p:grpSp>
        <p:nvGrpSpPr>
          <p:cNvPr id="105" name="Group 104"/>
          <p:cNvGrpSpPr/>
          <p:nvPr/>
        </p:nvGrpSpPr>
        <p:grpSpPr>
          <a:xfrm>
            <a:off x="3887341" y="3313001"/>
            <a:ext cx="470109" cy="442691"/>
            <a:chOff x="1726605" y="2948214"/>
            <a:chExt cx="683354" cy="764085"/>
          </a:xfrm>
        </p:grpSpPr>
        <p:pic>
          <p:nvPicPr>
            <p:cNvPr id="106" name="Picture 105"/>
            <p:cNvPicPr>
              <a:picLocks noChangeAspect="1"/>
            </p:cNvPicPr>
            <p:nvPr/>
          </p:nvPicPr>
          <p:blipFill>
            <a:blip r:embed="rId4"/>
            <a:stretch>
              <a:fillRect/>
            </a:stretch>
          </p:blipFill>
          <p:spPr>
            <a:xfrm>
              <a:off x="1741962" y="2948214"/>
              <a:ext cx="615228" cy="764085"/>
            </a:xfrm>
            <a:prstGeom prst="rect">
              <a:avLst/>
            </a:prstGeom>
          </p:spPr>
        </p:pic>
        <p:pic>
          <p:nvPicPr>
            <p:cNvPr id="107" name="Picture 10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6605" y="2982448"/>
              <a:ext cx="683354" cy="681240"/>
            </a:xfrm>
            <a:prstGeom prst="rect">
              <a:avLst/>
            </a:prstGeom>
          </p:spPr>
        </p:pic>
      </p:grpSp>
      <p:grpSp>
        <p:nvGrpSpPr>
          <p:cNvPr id="108" name="Group 107"/>
          <p:cNvGrpSpPr/>
          <p:nvPr/>
        </p:nvGrpSpPr>
        <p:grpSpPr>
          <a:xfrm>
            <a:off x="4534500" y="3301573"/>
            <a:ext cx="470109" cy="442691"/>
            <a:chOff x="1726605" y="2948214"/>
            <a:chExt cx="683354" cy="764085"/>
          </a:xfrm>
        </p:grpSpPr>
        <p:pic>
          <p:nvPicPr>
            <p:cNvPr id="109" name="Picture 108"/>
            <p:cNvPicPr>
              <a:picLocks noChangeAspect="1"/>
            </p:cNvPicPr>
            <p:nvPr/>
          </p:nvPicPr>
          <p:blipFill>
            <a:blip r:embed="rId4"/>
            <a:stretch>
              <a:fillRect/>
            </a:stretch>
          </p:blipFill>
          <p:spPr>
            <a:xfrm>
              <a:off x="1741962" y="2948214"/>
              <a:ext cx="615228" cy="764085"/>
            </a:xfrm>
            <a:prstGeom prst="rect">
              <a:avLst/>
            </a:prstGeom>
          </p:spPr>
        </p:pic>
        <p:pic>
          <p:nvPicPr>
            <p:cNvPr id="110" name="Picture 10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6605" y="2982448"/>
              <a:ext cx="683354" cy="681240"/>
            </a:xfrm>
            <a:prstGeom prst="rect">
              <a:avLst/>
            </a:prstGeom>
          </p:spPr>
        </p:pic>
      </p:grpSp>
      <p:grpSp>
        <p:nvGrpSpPr>
          <p:cNvPr id="111" name="Group 110"/>
          <p:cNvGrpSpPr/>
          <p:nvPr/>
        </p:nvGrpSpPr>
        <p:grpSpPr>
          <a:xfrm>
            <a:off x="5178952" y="3313001"/>
            <a:ext cx="470109" cy="442691"/>
            <a:chOff x="1726605" y="2948214"/>
            <a:chExt cx="683354" cy="764085"/>
          </a:xfrm>
        </p:grpSpPr>
        <p:pic>
          <p:nvPicPr>
            <p:cNvPr id="112" name="Picture 111"/>
            <p:cNvPicPr>
              <a:picLocks noChangeAspect="1"/>
            </p:cNvPicPr>
            <p:nvPr/>
          </p:nvPicPr>
          <p:blipFill>
            <a:blip r:embed="rId4"/>
            <a:stretch>
              <a:fillRect/>
            </a:stretch>
          </p:blipFill>
          <p:spPr>
            <a:xfrm>
              <a:off x="1741962" y="2948214"/>
              <a:ext cx="615228" cy="764085"/>
            </a:xfrm>
            <a:prstGeom prst="rect">
              <a:avLst/>
            </a:prstGeom>
          </p:spPr>
        </p:pic>
        <p:pic>
          <p:nvPicPr>
            <p:cNvPr id="113" name="Picture 1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6605" y="2982448"/>
              <a:ext cx="683354" cy="681240"/>
            </a:xfrm>
            <a:prstGeom prst="rect">
              <a:avLst/>
            </a:prstGeom>
          </p:spPr>
        </p:pic>
      </p:grpSp>
      <p:sp>
        <p:nvSpPr>
          <p:cNvPr id="115" name="TextBox 114"/>
          <p:cNvSpPr txBox="1"/>
          <p:nvPr/>
        </p:nvSpPr>
        <p:spPr>
          <a:xfrm>
            <a:off x="5994793" y="1914244"/>
            <a:ext cx="2783984" cy="707886"/>
          </a:xfrm>
          <a:prstGeom prst="rect">
            <a:avLst/>
          </a:prstGeom>
          <a:noFill/>
        </p:spPr>
        <p:txBody>
          <a:bodyPr wrap="square" rtlCol="0">
            <a:spAutoFit/>
          </a:bodyPr>
          <a:lstStyle/>
          <a:p>
            <a:r>
              <a:rPr lang="en-US" sz="2000" dirty="0" smtClean="0">
                <a:latin typeface="Trebuchet MS"/>
                <a:cs typeface="Trebuchet MS"/>
              </a:rPr>
              <a:t>Diminishing returns: </a:t>
            </a:r>
            <a:r>
              <a:rPr lang="en-US" sz="2000" b="1" dirty="0" err="1" smtClean="0">
                <a:latin typeface="Trebuchet MS"/>
                <a:cs typeface="Trebuchet MS"/>
              </a:rPr>
              <a:t>Submodularity</a:t>
            </a:r>
            <a:endParaRPr lang="en-US" sz="2000" b="1" dirty="0">
              <a:latin typeface="Trebuchet MS"/>
              <a:cs typeface="Trebuchet MS"/>
            </a:endParaRPr>
          </a:p>
        </p:txBody>
      </p:sp>
      <p:sp>
        <p:nvSpPr>
          <p:cNvPr id="133" name="Rectangle 132"/>
          <p:cNvSpPr/>
          <p:nvPr/>
        </p:nvSpPr>
        <p:spPr>
          <a:xfrm>
            <a:off x="1000490" y="4002238"/>
            <a:ext cx="3090593" cy="830997"/>
          </a:xfrm>
          <a:prstGeom prst="rect">
            <a:avLst/>
          </a:prstGeom>
        </p:spPr>
        <p:txBody>
          <a:bodyPr wrap="square">
            <a:spAutoFit/>
          </a:bodyPr>
          <a:lstStyle/>
          <a:p>
            <a:pPr algn="r"/>
            <a:r>
              <a:rPr lang="en-US" sz="2400" dirty="0" smtClean="0">
                <a:latin typeface="Trebuchet MS"/>
                <a:cs typeface="Trebuchet MS"/>
              </a:rPr>
              <a:t>Set of articles: A</a:t>
            </a:r>
          </a:p>
          <a:p>
            <a:pPr algn="r"/>
            <a:r>
              <a:rPr lang="en-US" sz="2400" dirty="0" smtClean="0">
                <a:latin typeface="Trebuchet MS"/>
                <a:cs typeface="Trebuchet MS"/>
              </a:rPr>
              <a:t>User preferences: w </a:t>
            </a:r>
          </a:p>
        </p:txBody>
      </p:sp>
      <p:graphicFrame>
        <p:nvGraphicFramePr>
          <p:cNvPr id="134" name="Object 133"/>
          <p:cNvGraphicFramePr>
            <a:graphicFrameLocks noChangeAspect="1"/>
          </p:cNvGraphicFramePr>
          <p:nvPr>
            <p:extLst>
              <p:ext uri="{D42A27DB-BD31-4B8C-83A1-F6EECF244321}">
                <p14:modId xmlns:p14="http://schemas.microsoft.com/office/powerpoint/2010/main" val="2955186951"/>
              </p:ext>
            </p:extLst>
          </p:nvPr>
        </p:nvGraphicFramePr>
        <p:xfrm>
          <a:off x="4208463" y="4019550"/>
          <a:ext cx="3255962" cy="892175"/>
        </p:xfrm>
        <a:graphic>
          <a:graphicData uri="http://schemas.openxmlformats.org/presentationml/2006/ole">
            <mc:AlternateContent xmlns:mc="http://schemas.openxmlformats.org/markup-compatibility/2006">
              <mc:Choice xmlns:v="urn:schemas-microsoft-com:vml" Requires="v">
                <p:oleObj spid="_x0000_s1422" name="Equation" r:id="rId5" imgW="1346200" imgH="368300" progId="Equation.3">
                  <p:embed/>
                </p:oleObj>
              </mc:Choice>
              <mc:Fallback>
                <p:oleObj name="Equation" r:id="rId5" imgW="1346200" imgH="368300" progId="Equation.3">
                  <p:embed/>
                  <p:pic>
                    <p:nvPicPr>
                      <p:cNvPr id="0" name=""/>
                      <p:cNvPicPr>
                        <a:picLocks noChangeAspect="1" noChangeArrowheads="1"/>
                      </p:cNvPicPr>
                      <p:nvPr/>
                    </p:nvPicPr>
                    <p:blipFill>
                      <a:blip r:embed="rId6"/>
                      <a:srcRect/>
                      <a:stretch>
                        <a:fillRect/>
                      </a:stretch>
                    </p:blipFill>
                    <p:spPr bwMode="auto">
                      <a:xfrm>
                        <a:off x="4208463" y="4019550"/>
                        <a:ext cx="3255962" cy="892175"/>
                      </a:xfrm>
                      <a:prstGeom prst="rect">
                        <a:avLst/>
                      </a:prstGeom>
                      <a:noFill/>
                      <a:ln w="9525">
                        <a:solidFill>
                          <a:schemeClr val="tx1"/>
                        </a:solidFill>
                        <a:miter lim="800000"/>
                        <a:headEnd/>
                        <a:tailEnd/>
                      </a:ln>
                      <a:extLst/>
                    </p:spPr>
                  </p:pic>
                </p:oleObj>
              </mc:Fallback>
            </mc:AlternateContent>
          </a:graphicData>
        </a:graphic>
      </p:graphicFrame>
      <p:sp>
        <p:nvSpPr>
          <p:cNvPr id="135" name="Rectangle 134"/>
          <p:cNvSpPr/>
          <p:nvPr/>
        </p:nvSpPr>
        <p:spPr>
          <a:xfrm>
            <a:off x="4215522" y="5198199"/>
            <a:ext cx="4648200" cy="1206500"/>
          </a:xfrm>
          <a:prstGeom prst="rect">
            <a:avLst/>
          </a:prstGeom>
          <a:solidFill>
            <a:schemeClr val="accent2">
              <a:lumMod val="20000"/>
              <a:lumOff val="80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36" name="Object 135"/>
          <p:cNvGraphicFramePr>
            <a:graphicFrameLocks noChangeAspect="1"/>
          </p:cNvGraphicFramePr>
          <p:nvPr>
            <p:extLst>
              <p:ext uri="{D42A27DB-BD31-4B8C-83A1-F6EECF244321}">
                <p14:modId xmlns:p14="http://schemas.microsoft.com/office/powerpoint/2010/main" val="4205239509"/>
              </p:ext>
            </p:extLst>
          </p:nvPr>
        </p:nvGraphicFramePr>
        <p:xfrm>
          <a:off x="5676900" y="5432425"/>
          <a:ext cx="2705100" cy="777875"/>
        </p:xfrm>
        <a:graphic>
          <a:graphicData uri="http://schemas.openxmlformats.org/presentationml/2006/ole">
            <mc:AlternateContent xmlns:mc="http://schemas.openxmlformats.org/markup-compatibility/2006">
              <mc:Choice xmlns:v="urn:schemas-microsoft-com:vml" Requires="v">
                <p:oleObj spid="_x0000_s1423" name="Equation" r:id="rId7" imgW="1016000" imgH="292100" progId="Equation.3">
                  <p:embed/>
                </p:oleObj>
              </mc:Choice>
              <mc:Fallback>
                <p:oleObj name="Equation" r:id="rId7" imgW="1016000" imgH="292100" progId="Equation.3">
                  <p:embed/>
                  <p:pic>
                    <p:nvPicPr>
                      <p:cNvPr id="0" name=""/>
                      <p:cNvPicPr>
                        <a:picLocks noChangeAspect="1" noChangeArrowheads="1"/>
                      </p:cNvPicPr>
                      <p:nvPr/>
                    </p:nvPicPr>
                    <p:blipFill>
                      <a:blip r:embed="rId8"/>
                      <a:srcRect/>
                      <a:stretch>
                        <a:fillRect/>
                      </a:stretch>
                    </p:blipFill>
                    <p:spPr bwMode="auto">
                      <a:xfrm>
                        <a:off x="5676900" y="5432425"/>
                        <a:ext cx="2705100" cy="777875"/>
                      </a:xfrm>
                      <a:prstGeom prst="rect">
                        <a:avLst/>
                      </a:prstGeom>
                      <a:noFill/>
                      <a:ln w="9525">
                        <a:solidFill>
                          <a:schemeClr val="tx1"/>
                        </a:solidFill>
                        <a:miter lim="800000"/>
                        <a:headEnd/>
                        <a:tailEnd/>
                      </a:ln>
                      <a:extLst/>
                    </p:spPr>
                  </p:pic>
                </p:oleObj>
              </mc:Fallback>
            </mc:AlternateContent>
          </a:graphicData>
        </a:graphic>
      </p:graphicFrame>
      <p:sp>
        <p:nvSpPr>
          <p:cNvPr id="137" name="TextBox 136"/>
          <p:cNvSpPr txBox="1"/>
          <p:nvPr/>
        </p:nvSpPr>
        <p:spPr>
          <a:xfrm>
            <a:off x="4520322" y="5431889"/>
            <a:ext cx="971014" cy="523220"/>
          </a:xfrm>
          <a:prstGeom prst="rect">
            <a:avLst/>
          </a:prstGeom>
          <a:noFill/>
        </p:spPr>
        <p:txBody>
          <a:bodyPr wrap="none" rtlCol="0">
            <a:spAutoFit/>
          </a:bodyPr>
          <a:lstStyle/>
          <a:p>
            <a:r>
              <a:rPr lang="en-US" sz="2800" b="1" dirty="0" smtClean="0"/>
              <a:t>Goal:</a:t>
            </a:r>
            <a:endParaRPr lang="en-US" sz="2800" b="1" dirty="0"/>
          </a:p>
        </p:txBody>
      </p:sp>
      <p:sp>
        <p:nvSpPr>
          <p:cNvPr id="138" name="Rectangle 137"/>
          <p:cNvSpPr/>
          <p:nvPr/>
        </p:nvSpPr>
        <p:spPr>
          <a:xfrm>
            <a:off x="239889" y="5223187"/>
            <a:ext cx="3864719" cy="1107996"/>
          </a:xfrm>
          <a:prstGeom prst="rect">
            <a:avLst/>
          </a:prstGeom>
        </p:spPr>
        <p:txBody>
          <a:bodyPr wrap="square">
            <a:spAutoFit/>
          </a:bodyPr>
          <a:lstStyle/>
          <a:p>
            <a:pPr algn="r"/>
            <a:r>
              <a:rPr lang="en-US" sz="2400" dirty="0" smtClean="0">
                <a:latin typeface="Trebuchet MS"/>
                <a:cs typeface="Trebuchet MS"/>
              </a:rPr>
              <a:t>NP-hard in general</a:t>
            </a:r>
          </a:p>
          <a:p>
            <a:pPr algn="r"/>
            <a:r>
              <a:rPr lang="en-US" sz="2400" dirty="0" smtClean="0">
                <a:latin typeface="Trebuchet MS"/>
                <a:cs typeface="Trebuchet MS"/>
              </a:rPr>
              <a:t>Greedy: (1-1/e) guarantee</a:t>
            </a:r>
          </a:p>
          <a:p>
            <a:pPr algn="r"/>
            <a:r>
              <a:rPr lang="en-US" dirty="0">
                <a:cs typeface="Calibri"/>
              </a:rPr>
              <a:t>[</a:t>
            </a:r>
            <a:r>
              <a:rPr lang="en-US" dirty="0" err="1">
                <a:cs typeface="Calibri"/>
              </a:rPr>
              <a:t>Nemhauser</a:t>
            </a:r>
            <a:r>
              <a:rPr lang="en-US" dirty="0">
                <a:cs typeface="Calibri"/>
              </a:rPr>
              <a:t> et al., 1978]</a:t>
            </a:r>
          </a:p>
        </p:txBody>
      </p:sp>
      <p:sp>
        <p:nvSpPr>
          <p:cNvPr id="3" name="TextBox 2"/>
          <p:cNvSpPr txBox="1"/>
          <p:nvPr/>
        </p:nvSpPr>
        <p:spPr>
          <a:xfrm>
            <a:off x="5996584" y="2595605"/>
            <a:ext cx="2522345" cy="830997"/>
          </a:xfrm>
          <a:prstGeom prst="rect">
            <a:avLst/>
          </a:prstGeom>
          <a:noFill/>
        </p:spPr>
        <p:txBody>
          <a:bodyPr wrap="none" rtlCol="0">
            <a:spAutoFit/>
          </a:bodyPr>
          <a:lstStyle/>
          <a:p>
            <a:r>
              <a:rPr lang="en-US" sz="1600" dirty="0" smtClean="0"/>
              <a:t>Examples in: </a:t>
            </a:r>
          </a:p>
          <a:p>
            <a:r>
              <a:rPr lang="en-US" sz="1600" dirty="0" smtClean="0"/>
              <a:t>[El-</a:t>
            </a:r>
            <a:r>
              <a:rPr lang="en-US" sz="1600" dirty="0" err="1" smtClean="0"/>
              <a:t>Arini</a:t>
            </a:r>
            <a:r>
              <a:rPr lang="en-US" sz="1600" dirty="0" smtClean="0"/>
              <a:t> et al., KDD 2009]</a:t>
            </a:r>
          </a:p>
          <a:p>
            <a:r>
              <a:rPr lang="en-US" sz="1600" dirty="0" smtClean="0"/>
              <a:t>[</a:t>
            </a:r>
            <a:r>
              <a:rPr lang="en-US" sz="1600" b="1" dirty="0" smtClean="0"/>
              <a:t>Yue</a:t>
            </a:r>
            <a:r>
              <a:rPr lang="en-US" sz="1600" dirty="0" smtClean="0"/>
              <a:t> &amp; </a:t>
            </a:r>
            <a:r>
              <a:rPr lang="en-US" sz="1600" dirty="0" err="1" smtClean="0"/>
              <a:t>Guestrin</a:t>
            </a:r>
            <a:r>
              <a:rPr lang="en-US" sz="1600" dirty="0" smtClean="0"/>
              <a:t>, NIPS 2011]</a:t>
            </a:r>
            <a:endParaRPr lang="en-US" sz="1600" dirty="0"/>
          </a:p>
        </p:txBody>
      </p:sp>
    </p:spTree>
    <p:extLst>
      <p:ext uri="{BB962C8B-B14F-4D97-AF65-F5344CB8AC3E}">
        <p14:creationId xmlns:p14="http://schemas.microsoft.com/office/powerpoint/2010/main" val="24062040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0"/>
                                  </p:stCondLst>
                                  <p:childTnLst>
                                    <p:set>
                                      <p:cBhvr>
                                        <p:cTn id="43" dur="1" fill="hold">
                                          <p:stCondLst>
                                            <p:cond delay="0"/>
                                          </p:stCondLst>
                                        </p:cTn>
                                        <p:tgtEl>
                                          <p:spTgt spid="105"/>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nodeType="afterEffect">
                                  <p:stCondLst>
                                    <p:cond delay="0"/>
                                  </p:stCondLst>
                                  <p:childTnLst>
                                    <p:set>
                                      <p:cBhvr>
                                        <p:cTn id="48" dur="1" fill="hold">
                                          <p:stCondLst>
                                            <p:cond delay="0"/>
                                          </p:stCondLst>
                                        </p:cTn>
                                        <p:tgtEl>
                                          <p:spTgt spid="10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nodeType="afterEffect">
                                  <p:stCondLst>
                                    <p:cond delay="0"/>
                                  </p:stCondLst>
                                  <p:childTnLst>
                                    <p:set>
                                      <p:cBhvr>
                                        <p:cTn id="53" dur="1" fill="hold">
                                          <p:stCondLst>
                                            <p:cond delay="0"/>
                                          </p:stCondLst>
                                        </p:cTn>
                                        <p:tgtEl>
                                          <p:spTgt spid="111"/>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8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15"/>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3"/>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33"/>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134"/>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35"/>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137"/>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136"/>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5" grpId="0"/>
      <p:bldP spid="133" grpId="0"/>
      <p:bldP spid="135" grpId="0" animBg="1"/>
      <p:bldP spid="137" grpId="0"/>
      <p:bldP spid="138"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283040" y="2326693"/>
            <a:ext cx="2958526" cy="2297139"/>
            <a:chOff x="1955800" y="4041748"/>
            <a:chExt cx="2550483" cy="2334929"/>
          </a:xfrm>
        </p:grpSpPr>
        <p:pic>
          <p:nvPicPr>
            <p:cNvPr id="27" name="Picture 26"/>
            <p:cNvPicPr>
              <a:picLocks noChangeAspect="1"/>
            </p:cNvPicPr>
            <p:nvPr/>
          </p:nvPicPr>
          <p:blipFill>
            <a:blip r:embed="rId2"/>
            <a:stretch>
              <a:fillRect/>
            </a:stretch>
          </p:blipFill>
          <p:spPr>
            <a:xfrm>
              <a:off x="1955800" y="4041748"/>
              <a:ext cx="2550483" cy="2334929"/>
            </a:xfrm>
            <a:prstGeom prst="rect">
              <a:avLst/>
            </a:prstGeom>
          </p:spPr>
        </p:pic>
        <p:sp>
          <p:nvSpPr>
            <p:cNvPr id="28" name="Rectangle 27"/>
            <p:cNvSpPr/>
            <p:nvPr/>
          </p:nvSpPr>
          <p:spPr>
            <a:xfrm>
              <a:off x="2141663" y="4123678"/>
              <a:ext cx="2241719" cy="1065055"/>
            </a:xfrm>
            <a:prstGeom prst="rect">
              <a:avLst/>
            </a:prstGeom>
            <a:solidFill>
              <a:schemeClr val="bg1"/>
            </a:solidFill>
            <a:ln w="38100">
              <a:no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800000"/>
                  </a:solidFill>
                  <a:latin typeface="Times"/>
                  <a:cs typeface="Times"/>
                </a:rPr>
                <a:t>Obama goes big on </a:t>
              </a:r>
              <a:r>
                <a:rPr lang="en-US" sz="2000" b="1" dirty="0">
                  <a:solidFill>
                    <a:srgbClr val="800000"/>
                  </a:solidFill>
                  <a:latin typeface="Times"/>
                  <a:cs typeface="Times"/>
                </a:rPr>
                <a:t>g</a:t>
              </a:r>
              <a:r>
                <a:rPr lang="en-US" sz="2000" b="1" dirty="0" smtClean="0">
                  <a:solidFill>
                    <a:srgbClr val="800000"/>
                  </a:solidFill>
                  <a:latin typeface="Times"/>
                  <a:cs typeface="Times"/>
                </a:rPr>
                <a:t>un control, but can he deliver?</a:t>
              </a:r>
              <a:endParaRPr lang="en-US" sz="2000" b="1" dirty="0">
                <a:solidFill>
                  <a:srgbClr val="800000"/>
                </a:solidFill>
                <a:latin typeface="Times"/>
                <a:cs typeface="Times"/>
              </a:endParaRPr>
            </a:p>
          </p:txBody>
        </p:sp>
      </p:grpSp>
      <p:grpSp>
        <p:nvGrpSpPr>
          <p:cNvPr id="41" name="Group 40"/>
          <p:cNvGrpSpPr/>
          <p:nvPr/>
        </p:nvGrpSpPr>
        <p:grpSpPr>
          <a:xfrm>
            <a:off x="771165" y="3168589"/>
            <a:ext cx="2958526" cy="2297139"/>
            <a:chOff x="1955800" y="4041748"/>
            <a:chExt cx="2550483" cy="2334929"/>
          </a:xfrm>
        </p:grpSpPr>
        <p:pic>
          <p:nvPicPr>
            <p:cNvPr id="42" name="Picture 41"/>
            <p:cNvPicPr>
              <a:picLocks noChangeAspect="1"/>
            </p:cNvPicPr>
            <p:nvPr/>
          </p:nvPicPr>
          <p:blipFill>
            <a:blip r:embed="rId2"/>
            <a:stretch>
              <a:fillRect/>
            </a:stretch>
          </p:blipFill>
          <p:spPr>
            <a:xfrm>
              <a:off x="1955800" y="4041748"/>
              <a:ext cx="2550483" cy="2334929"/>
            </a:xfrm>
            <a:prstGeom prst="rect">
              <a:avLst/>
            </a:prstGeom>
          </p:spPr>
        </p:pic>
        <p:sp>
          <p:nvSpPr>
            <p:cNvPr id="43" name="Rectangle 42"/>
            <p:cNvSpPr/>
            <p:nvPr/>
          </p:nvSpPr>
          <p:spPr>
            <a:xfrm>
              <a:off x="2141663" y="4209737"/>
              <a:ext cx="2241719" cy="763033"/>
            </a:xfrm>
            <a:prstGeom prst="rect">
              <a:avLst/>
            </a:prstGeom>
            <a:solidFill>
              <a:schemeClr val="bg1"/>
            </a:solidFill>
            <a:ln w="38100">
              <a:no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800000"/>
                  </a:solidFill>
                  <a:latin typeface="Times"/>
                  <a:cs typeface="Times"/>
                </a:rPr>
                <a:t>Who's Going To The Super Bowl?</a:t>
              </a:r>
            </a:p>
          </p:txBody>
        </p:sp>
      </p:grpSp>
      <p:grpSp>
        <p:nvGrpSpPr>
          <p:cNvPr id="31" name="Group 30"/>
          <p:cNvGrpSpPr/>
          <p:nvPr/>
        </p:nvGrpSpPr>
        <p:grpSpPr>
          <a:xfrm>
            <a:off x="1269130" y="4058842"/>
            <a:ext cx="2958526" cy="2297139"/>
            <a:chOff x="1955800" y="4041748"/>
            <a:chExt cx="2550483" cy="2334929"/>
          </a:xfrm>
        </p:grpSpPr>
        <p:pic>
          <p:nvPicPr>
            <p:cNvPr id="34" name="Picture 33"/>
            <p:cNvPicPr>
              <a:picLocks noChangeAspect="1"/>
            </p:cNvPicPr>
            <p:nvPr/>
          </p:nvPicPr>
          <p:blipFill>
            <a:blip r:embed="rId2"/>
            <a:stretch>
              <a:fillRect/>
            </a:stretch>
          </p:blipFill>
          <p:spPr>
            <a:xfrm>
              <a:off x="1955800" y="4041748"/>
              <a:ext cx="2550483" cy="2334929"/>
            </a:xfrm>
            <a:prstGeom prst="rect">
              <a:avLst/>
            </a:prstGeom>
          </p:spPr>
        </p:pic>
        <p:sp>
          <p:nvSpPr>
            <p:cNvPr id="35" name="Rectangle 34"/>
            <p:cNvSpPr/>
            <p:nvPr/>
          </p:nvSpPr>
          <p:spPr>
            <a:xfrm>
              <a:off x="2141663" y="4214037"/>
              <a:ext cx="2241719" cy="668064"/>
            </a:xfrm>
            <a:prstGeom prst="rect">
              <a:avLst/>
            </a:prstGeom>
            <a:solidFill>
              <a:schemeClr val="bg1"/>
            </a:solidFill>
            <a:ln w="38100">
              <a:no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800000"/>
                  </a:solidFill>
                  <a:latin typeface="Times"/>
                  <a:cs typeface="Times"/>
                </a:rPr>
                <a:t>Obama Renews Oath for 2nd Term</a:t>
              </a:r>
            </a:p>
          </p:txBody>
        </p:sp>
      </p:grpSp>
      <p:grpSp>
        <p:nvGrpSpPr>
          <p:cNvPr id="23" name="Group 22"/>
          <p:cNvGrpSpPr/>
          <p:nvPr/>
        </p:nvGrpSpPr>
        <p:grpSpPr>
          <a:xfrm>
            <a:off x="5003403" y="266345"/>
            <a:ext cx="3775639" cy="1370381"/>
            <a:chOff x="-4792124" y="-92986"/>
            <a:chExt cx="4787367" cy="1785432"/>
          </a:xfrm>
        </p:grpSpPr>
        <p:pic>
          <p:nvPicPr>
            <p:cNvPr id="7" name="Picture 6"/>
            <p:cNvPicPr>
              <a:picLocks noChangeAspect="1" noChangeArrowheads="1"/>
            </p:cNvPicPr>
            <p:nvPr/>
          </p:nvPicPr>
          <p:blipFill>
            <a:blip r:embed="rId3" cstate="print"/>
            <a:srcRect/>
            <a:stretch>
              <a:fillRect/>
            </a:stretch>
          </p:blipFill>
          <p:spPr bwMode="auto">
            <a:xfrm>
              <a:off x="-4792124" y="878342"/>
              <a:ext cx="574596" cy="776480"/>
            </a:xfrm>
            <a:prstGeom prst="rect">
              <a:avLst/>
            </a:prstGeom>
            <a:noFill/>
            <a:ln w="9525">
              <a:noFill/>
              <a:miter lim="800000"/>
              <a:headEnd/>
              <a:tailEnd/>
            </a:ln>
            <a:effectLst/>
          </p:spPr>
        </p:pic>
        <p:pic>
          <p:nvPicPr>
            <p:cNvPr id="8" name="Picture 2"/>
            <p:cNvPicPr>
              <a:picLocks noChangeAspect="1" noChangeArrowheads="1"/>
            </p:cNvPicPr>
            <p:nvPr/>
          </p:nvPicPr>
          <p:blipFill>
            <a:blip r:embed="rId4" cstate="print"/>
            <a:srcRect l="24837" r="19969"/>
            <a:stretch>
              <a:fillRect/>
            </a:stretch>
          </p:blipFill>
          <p:spPr bwMode="auto">
            <a:xfrm>
              <a:off x="-4025516" y="-92986"/>
              <a:ext cx="1286237" cy="1747808"/>
            </a:xfrm>
            <a:prstGeom prst="rect">
              <a:avLst/>
            </a:prstGeom>
            <a:noFill/>
            <a:ln w="9525">
              <a:noFill/>
              <a:miter lim="800000"/>
              <a:headEnd/>
              <a:tailEnd/>
            </a:ln>
            <a:effectLst/>
          </p:spPr>
        </p:pic>
        <p:pic>
          <p:nvPicPr>
            <p:cNvPr id="9" name="Picture 4"/>
            <p:cNvPicPr>
              <a:picLocks noChangeAspect="1" noChangeArrowheads="1"/>
            </p:cNvPicPr>
            <p:nvPr/>
          </p:nvPicPr>
          <p:blipFill>
            <a:blip r:embed="rId5" cstate="print"/>
            <a:srcRect l="3765" t="2619" r="5882" b="3110"/>
            <a:stretch>
              <a:fillRect/>
            </a:stretch>
          </p:blipFill>
          <p:spPr bwMode="auto">
            <a:xfrm>
              <a:off x="-2610456" y="1084962"/>
              <a:ext cx="385068" cy="577602"/>
            </a:xfrm>
            <a:prstGeom prst="rect">
              <a:avLst/>
            </a:prstGeom>
            <a:noFill/>
            <a:ln w="9525">
              <a:noFill/>
              <a:miter lim="800000"/>
              <a:headEnd/>
              <a:tailEnd/>
            </a:ln>
          </p:spPr>
        </p:pic>
        <p:pic>
          <p:nvPicPr>
            <p:cNvPr id="10" name="Picture 10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76311" y="878342"/>
              <a:ext cx="692308" cy="800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6378" y="220828"/>
              <a:ext cx="1471621" cy="1471618"/>
            </a:xfrm>
            <a:prstGeom prst="rect">
              <a:avLst/>
            </a:prstGeom>
          </p:spPr>
        </p:pic>
      </p:grpSp>
      <p:grpSp>
        <p:nvGrpSpPr>
          <p:cNvPr id="21" name="Group 20"/>
          <p:cNvGrpSpPr/>
          <p:nvPr/>
        </p:nvGrpSpPr>
        <p:grpSpPr>
          <a:xfrm>
            <a:off x="486236" y="340378"/>
            <a:ext cx="3810598" cy="1268288"/>
            <a:chOff x="196227" y="905191"/>
            <a:chExt cx="4357371" cy="1454769"/>
          </a:xfrm>
        </p:grpSpPr>
        <p:pic>
          <p:nvPicPr>
            <p:cNvPr id="12" name="Picture 11"/>
            <p:cNvPicPr>
              <a:picLocks noChangeAspect="1" noChangeArrowheads="1"/>
            </p:cNvPicPr>
            <p:nvPr/>
          </p:nvPicPr>
          <p:blipFill>
            <a:blip r:embed="rId3" cstate="print"/>
            <a:srcRect/>
            <a:stretch>
              <a:fillRect/>
            </a:stretch>
          </p:blipFill>
          <p:spPr bwMode="auto">
            <a:xfrm>
              <a:off x="196227" y="905191"/>
              <a:ext cx="1064958" cy="1439128"/>
            </a:xfrm>
            <a:prstGeom prst="rect">
              <a:avLst/>
            </a:prstGeom>
            <a:noFill/>
            <a:ln w="9525">
              <a:noFill/>
              <a:miter lim="800000"/>
              <a:headEnd/>
              <a:tailEnd/>
            </a:ln>
            <a:effectLst/>
          </p:spPr>
        </p:pic>
        <p:pic>
          <p:nvPicPr>
            <p:cNvPr id="13" name="Picture 2"/>
            <p:cNvPicPr>
              <a:picLocks noChangeAspect="1" noChangeArrowheads="1"/>
            </p:cNvPicPr>
            <p:nvPr/>
          </p:nvPicPr>
          <p:blipFill>
            <a:blip r:embed="rId4" cstate="print"/>
            <a:srcRect l="24837" r="19969"/>
            <a:stretch>
              <a:fillRect/>
            </a:stretch>
          </p:blipFill>
          <p:spPr bwMode="auto">
            <a:xfrm>
              <a:off x="1342074" y="1488789"/>
              <a:ext cx="630378" cy="856592"/>
            </a:xfrm>
            <a:prstGeom prst="rect">
              <a:avLst/>
            </a:prstGeom>
            <a:noFill/>
            <a:ln w="9525">
              <a:noFill/>
              <a:miter lim="800000"/>
              <a:headEnd/>
              <a:tailEnd/>
            </a:ln>
            <a:effectLst/>
          </p:spPr>
        </p:pic>
        <p:pic>
          <p:nvPicPr>
            <p:cNvPr id="14" name="Picture 4"/>
            <p:cNvPicPr>
              <a:picLocks noChangeAspect="1" noChangeArrowheads="1"/>
            </p:cNvPicPr>
            <p:nvPr/>
          </p:nvPicPr>
          <p:blipFill>
            <a:blip r:embed="rId5" cstate="print"/>
            <a:srcRect l="3765" t="2619" r="5882" b="3110"/>
            <a:stretch>
              <a:fillRect/>
            </a:stretch>
          </p:blipFill>
          <p:spPr bwMode="auto">
            <a:xfrm>
              <a:off x="2058929" y="905191"/>
              <a:ext cx="959419" cy="1439128"/>
            </a:xfrm>
            <a:prstGeom prst="rect">
              <a:avLst/>
            </a:prstGeom>
            <a:noFill/>
            <a:ln w="9525">
              <a:noFill/>
              <a:miter lim="800000"/>
              <a:headEnd/>
              <a:tailEnd/>
            </a:ln>
          </p:spPr>
        </p:pic>
        <p:pic>
          <p:nvPicPr>
            <p:cNvPr id="15" name="Picture 10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37347" y="1662137"/>
              <a:ext cx="589684" cy="68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9358" y="1505722"/>
              <a:ext cx="854240" cy="854238"/>
            </a:xfrm>
            <a:prstGeom prst="rect">
              <a:avLst/>
            </a:prstGeom>
          </p:spPr>
        </p:pic>
      </p:grpSp>
      <p:grpSp>
        <p:nvGrpSpPr>
          <p:cNvPr id="36" name="Group 35"/>
          <p:cNvGrpSpPr/>
          <p:nvPr/>
        </p:nvGrpSpPr>
        <p:grpSpPr>
          <a:xfrm>
            <a:off x="4868214" y="2326693"/>
            <a:ext cx="2958526" cy="2297139"/>
            <a:chOff x="1955800" y="4041748"/>
            <a:chExt cx="2550483" cy="2334929"/>
          </a:xfrm>
        </p:grpSpPr>
        <p:pic>
          <p:nvPicPr>
            <p:cNvPr id="37" name="Picture 36"/>
            <p:cNvPicPr>
              <a:picLocks noChangeAspect="1"/>
            </p:cNvPicPr>
            <p:nvPr/>
          </p:nvPicPr>
          <p:blipFill>
            <a:blip r:embed="rId2"/>
            <a:stretch>
              <a:fillRect/>
            </a:stretch>
          </p:blipFill>
          <p:spPr>
            <a:xfrm>
              <a:off x="1955800" y="4041748"/>
              <a:ext cx="2550483" cy="2334929"/>
            </a:xfrm>
            <a:prstGeom prst="rect">
              <a:avLst/>
            </a:prstGeom>
          </p:spPr>
        </p:pic>
        <p:sp>
          <p:nvSpPr>
            <p:cNvPr id="40" name="Rectangle 39"/>
            <p:cNvSpPr/>
            <p:nvPr/>
          </p:nvSpPr>
          <p:spPr>
            <a:xfrm>
              <a:off x="2141663" y="4209736"/>
              <a:ext cx="2241719" cy="1065055"/>
            </a:xfrm>
            <a:prstGeom prst="rect">
              <a:avLst/>
            </a:prstGeom>
            <a:solidFill>
              <a:schemeClr val="bg1"/>
            </a:solidFill>
            <a:ln w="38100">
              <a:no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800000"/>
                  </a:solidFill>
                  <a:latin typeface="Times"/>
                  <a:cs typeface="Times"/>
                </a:rPr>
                <a:t>Jodie Foster's Golden Globes Speech: Surprisingly Personal</a:t>
              </a:r>
            </a:p>
          </p:txBody>
        </p:sp>
      </p:grpSp>
      <p:cxnSp>
        <p:nvCxnSpPr>
          <p:cNvPr id="25" name="Straight Connector 24"/>
          <p:cNvCxnSpPr/>
          <p:nvPr/>
        </p:nvCxnSpPr>
        <p:spPr>
          <a:xfrm>
            <a:off x="4555066" y="118533"/>
            <a:ext cx="33867" cy="6570134"/>
          </a:xfrm>
          <a:prstGeom prst="line">
            <a:avLst/>
          </a:prstGeom>
          <a:ln w="63500"/>
        </p:spPr>
        <p:style>
          <a:lnRef idx="2">
            <a:schemeClr val="accent1"/>
          </a:lnRef>
          <a:fillRef idx="0">
            <a:schemeClr val="accent1"/>
          </a:fillRef>
          <a:effectRef idx="1">
            <a:schemeClr val="accent1"/>
          </a:effectRef>
          <a:fontRef idx="minor">
            <a:schemeClr val="tx1"/>
          </a:fontRef>
        </p:style>
      </p:cxnSp>
      <p:grpSp>
        <p:nvGrpSpPr>
          <p:cNvPr id="44" name="Group 43"/>
          <p:cNvGrpSpPr/>
          <p:nvPr/>
        </p:nvGrpSpPr>
        <p:grpSpPr>
          <a:xfrm>
            <a:off x="5354970" y="3168589"/>
            <a:ext cx="2958526" cy="2297139"/>
            <a:chOff x="1955800" y="4041748"/>
            <a:chExt cx="2550483" cy="2334929"/>
          </a:xfrm>
        </p:grpSpPr>
        <p:pic>
          <p:nvPicPr>
            <p:cNvPr id="45" name="Picture 44"/>
            <p:cNvPicPr>
              <a:picLocks noChangeAspect="1"/>
            </p:cNvPicPr>
            <p:nvPr/>
          </p:nvPicPr>
          <p:blipFill>
            <a:blip r:embed="rId2"/>
            <a:stretch>
              <a:fillRect/>
            </a:stretch>
          </p:blipFill>
          <p:spPr>
            <a:xfrm>
              <a:off x="1955800" y="4041748"/>
              <a:ext cx="2550483" cy="2334929"/>
            </a:xfrm>
            <a:prstGeom prst="rect">
              <a:avLst/>
            </a:prstGeom>
          </p:spPr>
        </p:pic>
        <p:sp>
          <p:nvSpPr>
            <p:cNvPr id="46" name="Rectangle 45"/>
            <p:cNvSpPr/>
            <p:nvPr/>
          </p:nvSpPr>
          <p:spPr>
            <a:xfrm>
              <a:off x="2141663" y="4158101"/>
              <a:ext cx="2241719" cy="1065055"/>
            </a:xfrm>
            <a:prstGeom prst="rect">
              <a:avLst/>
            </a:prstGeom>
            <a:solidFill>
              <a:schemeClr val="bg1"/>
            </a:solidFill>
            <a:ln w="38100">
              <a:no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800000"/>
                  </a:solidFill>
                  <a:latin typeface="Times"/>
                  <a:cs typeface="Times"/>
                </a:rPr>
                <a:t>China's Economy Is on the Mend, but Concerns Remain</a:t>
              </a:r>
            </a:p>
          </p:txBody>
        </p:sp>
      </p:grpSp>
      <p:grpSp>
        <p:nvGrpSpPr>
          <p:cNvPr id="47" name="Group 46"/>
          <p:cNvGrpSpPr/>
          <p:nvPr/>
        </p:nvGrpSpPr>
        <p:grpSpPr>
          <a:xfrm>
            <a:off x="5854382" y="4058842"/>
            <a:ext cx="2958526" cy="2297139"/>
            <a:chOff x="1955800" y="4041748"/>
            <a:chExt cx="2550483" cy="2334929"/>
          </a:xfrm>
        </p:grpSpPr>
        <p:pic>
          <p:nvPicPr>
            <p:cNvPr id="48" name="Picture 47"/>
            <p:cNvPicPr>
              <a:picLocks noChangeAspect="1"/>
            </p:cNvPicPr>
            <p:nvPr/>
          </p:nvPicPr>
          <p:blipFill>
            <a:blip r:embed="rId2"/>
            <a:stretch>
              <a:fillRect/>
            </a:stretch>
          </p:blipFill>
          <p:spPr>
            <a:xfrm>
              <a:off x="1955800" y="4041748"/>
              <a:ext cx="2550483" cy="2334929"/>
            </a:xfrm>
            <a:prstGeom prst="rect">
              <a:avLst/>
            </a:prstGeom>
          </p:spPr>
        </p:pic>
        <p:sp>
          <p:nvSpPr>
            <p:cNvPr id="49" name="Rectangle 48"/>
            <p:cNvSpPr/>
            <p:nvPr/>
          </p:nvSpPr>
          <p:spPr>
            <a:xfrm>
              <a:off x="2141663" y="4158101"/>
              <a:ext cx="2241719" cy="788545"/>
            </a:xfrm>
            <a:prstGeom prst="rect">
              <a:avLst/>
            </a:prstGeom>
            <a:solidFill>
              <a:schemeClr val="bg1"/>
            </a:solidFill>
            <a:ln w="38100">
              <a:no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800000"/>
                  </a:solidFill>
                  <a:latin typeface="Times"/>
                  <a:cs typeface="Times"/>
                </a:rPr>
                <a:t>Les </a:t>
              </a:r>
              <a:r>
                <a:rPr lang="en-US" sz="2000" b="1" dirty="0" err="1" smtClean="0">
                  <a:solidFill>
                    <a:srgbClr val="800000"/>
                  </a:solidFill>
                  <a:latin typeface="Times"/>
                  <a:cs typeface="Times"/>
                </a:rPr>
                <a:t>Misérables</a:t>
              </a:r>
              <a:r>
                <a:rPr lang="en-US" sz="2000" b="1" dirty="0" smtClean="0">
                  <a:solidFill>
                    <a:srgbClr val="800000"/>
                  </a:solidFill>
                  <a:latin typeface="Times"/>
                  <a:cs typeface="Times"/>
                </a:rPr>
                <a:t>: a revolutionary musical</a:t>
              </a:r>
            </a:p>
          </p:txBody>
        </p:sp>
      </p:grpSp>
      <p:sp>
        <p:nvSpPr>
          <p:cNvPr id="30" name="TextBox 29"/>
          <p:cNvSpPr txBox="1"/>
          <p:nvPr/>
        </p:nvSpPr>
        <p:spPr>
          <a:xfrm>
            <a:off x="863407" y="1656833"/>
            <a:ext cx="2940704" cy="400110"/>
          </a:xfrm>
          <a:prstGeom prst="rect">
            <a:avLst/>
          </a:prstGeom>
          <a:noFill/>
        </p:spPr>
        <p:txBody>
          <a:bodyPr wrap="none" rtlCol="0">
            <a:spAutoFit/>
          </a:bodyPr>
          <a:lstStyle/>
          <a:p>
            <a:r>
              <a:rPr lang="en-US" sz="2000" dirty="0" smtClean="0">
                <a:latin typeface="Trebuchet MS"/>
                <a:cs typeface="Trebuchet MS"/>
              </a:rPr>
              <a:t>Likes Politics and Sports</a:t>
            </a:r>
            <a:endParaRPr lang="en-US" sz="2000" dirty="0">
              <a:latin typeface="Trebuchet MS"/>
              <a:cs typeface="Trebuchet MS"/>
            </a:endParaRPr>
          </a:p>
        </p:txBody>
      </p:sp>
      <p:sp>
        <p:nvSpPr>
          <p:cNvPr id="50" name="TextBox 49"/>
          <p:cNvSpPr txBox="1"/>
          <p:nvPr/>
        </p:nvSpPr>
        <p:spPr>
          <a:xfrm>
            <a:off x="5007500" y="1649964"/>
            <a:ext cx="3482218" cy="400110"/>
          </a:xfrm>
          <a:prstGeom prst="rect">
            <a:avLst/>
          </a:prstGeom>
          <a:noFill/>
        </p:spPr>
        <p:txBody>
          <a:bodyPr wrap="none" rtlCol="0">
            <a:spAutoFit/>
          </a:bodyPr>
          <a:lstStyle/>
          <a:p>
            <a:r>
              <a:rPr lang="en-US" sz="2000" dirty="0" smtClean="0">
                <a:latin typeface="Trebuchet MS"/>
                <a:cs typeface="Trebuchet MS"/>
              </a:rPr>
              <a:t>Likes Celebrity and Economy</a:t>
            </a:r>
            <a:endParaRPr lang="en-US" sz="2000" dirty="0">
              <a:latin typeface="Trebuchet MS"/>
              <a:cs typeface="Trebuchet MS"/>
            </a:endParaRPr>
          </a:p>
        </p:txBody>
      </p:sp>
    </p:spTree>
    <p:extLst>
      <p:ext uri="{BB962C8B-B14F-4D97-AF65-F5344CB8AC3E}">
        <p14:creationId xmlns:p14="http://schemas.microsoft.com/office/powerpoint/2010/main" val="2176406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additive="base">
                                        <p:cTn id="33" dur="500" fill="hold"/>
                                        <p:tgtEl>
                                          <p:spTgt spid="36"/>
                                        </p:tgtEl>
                                        <p:attrNameLst>
                                          <p:attrName>ppt_x</p:attrName>
                                        </p:attrNameLst>
                                      </p:cBhvr>
                                      <p:tavLst>
                                        <p:tav tm="0">
                                          <p:val>
                                            <p:strVal val="#ppt_x"/>
                                          </p:val>
                                        </p:tav>
                                        <p:tav tm="100000">
                                          <p:val>
                                            <p:strVal val="#ppt_x"/>
                                          </p:val>
                                        </p:tav>
                                      </p:tavLst>
                                    </p:anim>
                                    <p:anim calcmode="lin" valueType="num">
                                      <p:cBhvr additive="base">
                                        <p:cTn id="3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anim calcmode="lin" valueType="num">
                                      <p:cBhvr additive="base">
                                        <p:cTn id="39" dur="500" fill="hold"/>
                                        <p:tgtEl>
                                          <p:spTgt spid="44"/>
                                        </p:tgtEl>
                                        <p:attrNameLst>
                                          <p:attrName>ppt_x</p:attrName>
                                        </p:attrNameLst>
                                      </p:cBhvr>
                                      <p:tavLst>
                                        <p:tav tm="0">
                                          <p:val>
                                            <p:strVal val="#ppt_x"/>
                                          </p:val>
                                        </p:tav>
                                        <p:tav tm="100000">
                                          <p:val>
                                            <p:strVal val="#ppt_x"/>
                                          </p:val>
                                        </p:tav>
                                      </p:tavLst>
                                    </p:anim>
                                    <p:anim calcmode="lin" valueType="num">
                                      <p:cBhvr additive="base">
                                        <p:cTn id="4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47"/>
                                        </p:tgtEl>
                                        <p:attrNameLst>
                                          <p:attrName>style.visibility</p:attrName>
                                        </p:attrNameLst>
                                      </p:cBhvr>
                                      <p:to>
                                        <p:strVal val="visible"/>
                                      </p:to>
                                    </p:set>
                                    <p:anim calcmode="lin" valueType="num">
                                      <p:cBhvr additive="base">
                                        <p:cTn id="45" dur="500" fill="hold"/>
                                        <p:tgtEl>
                                          <p:spTgt spid="47"/>
                                        </p:tgtEl>
                                        <p:attrNameLst>
                                          <p:attrName>ppt_x</p:attrName>
                                        </p:attrNameLst>
                                      </p:cBhvr>
                                      <p:tavLst>
                                        <p:tav tm="0">
                                          <p:val>
                                            <p:strVal val="#ppt_x"/>
                                          </p:val>
                                        </p:tav>
                                        <p:tav tm="100000">
                                          <p:val>
                                            <p:strVal val="#ppt_x"/>
                                          </p:val>
                                        </p:tav>
                                      </p:tavLst>
                                    </p:anim>
                                    <p:anim calcmode="lin" valueType="num">
                                      <p:cBhvr additive="base">
                                        <p:cTn id="46"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Documents and Settings\yyue\Desktop\male_user_ic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062" y="2189890"/>
            <a:ext cx="980348" cy="980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Documents and Settings\yyue\Desktop\02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960" y="1872413"/>
            <a:ext cx="1572235" cy="167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6"/>
          <p:cNvSpPr/>
          <p:nvPr/>
        </p:nvSpPr>
        <p:spPr>
          <a:xfrm>
            <a:off x="2289969" y="2559935"/>
            <a:ext cx="1279001" cy="399953"/>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Right Arrow 7"/>
          <p:cNvSpPr/>
          <p:nvPr/>
        </p:nvSpPr>
        <p:spPr>
          <a:xfrm>
            <a:off x="5638085" y="2559935"/>
            <a:ext cx="1279001" cy="399953"/>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96820" y="1390616"/>
            <a:ext cx="7572375" cy="2161655"/>
          </a:xfrm>
          <a:prstGeom prst="rect">
            <a:avLst/>
          </a:prstGeom>
          <a:noFill/>
          <a:ln w="3810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4903842" y="552927"/>
            <a:ext cx="3399315" cy="461665"/>
          </a:xfrm>
          <a:prstGeom prst="rect">
            <a:avLst/>
          </a:prstGeom>
          <a:noFill/>
          <a:ln w="38100">
            <a:solidFill>
              <a:schemeClr val="accent4">
                <a:lumMod val="75000"/>
              </a:schemeClr>
            </a:solidFill>
          </a:ln>
        </p:spPr>
        <p:txBody>
          <a:bodyPr wrap="square" rtlCol="0">
            <a:spAutoFit/>
          </a:bodyPr>
          <a:lstStyle/>
          <a:p>
            <a:r>
              <a:rPr lang="en-US" sz="2400" b="1" dirty="0" smtClean="0">
                <a:solidFill>
                  <a:schemeClr val="accent4">
                    <a:lumMod val="75000"/>
                  </a:schemeClr>
                </a:solidFill>
                <a:latin typeface="Trebuchet MS"/>
                <a:cs typeface="Trebuchet MS"/>
              </a:rPr>
              <a:t>Close Loop Interaction</a:t>
            </a:r>
            <a:endParaRPr lang="en-US" sz="2400" b="1" dirty="0">
              <a:solidFill>
                <a:schemeClr val="accent4">
                  <a:lumMod val="75000"/>
                </a:schemeClr>
              </a:solidFill>
              <a:latin typeface="Trebuchet MS"/>
              <a:cs typeface="Trebuchet MS"/>
            </a:endParaRPr>
          </a:p>
        </p:txBody>
      </p:sp>
      <p:sp>
        <p:nvSpPr>
          <p:cNvPr id="17" name="Cloud Callout 16"/>
          <p:cNvSpPr/>
          <p:nvPr/>
        </p:nvSpPr>
        <p:spPr>
          <a:xfrm>
            <a:off x="814867" y="404499"/>
            <a:ext cx="2860664" cy="1524003"/>
          </a:xfrm>
          <a:prstGeom prst="cloudCallout">
            <a:avLst/>
          </a:prstGeom>
          <a:solidFill>
            <a:schemeClr val="accent1">
              <a:lumMod val="20000"/>
              <a:lumOff val="80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accent1">
                    <a:lumMod val="50000"/>
                  </a:schemeClr>
                </a:solidFill>
                <a:latin typeface="Trebuchet MS"/>
                <a:cs typeface="Trebuchet MS"/>
              </a:rPr>
              <a:t>Model</a:t>
            </a:r>
          </a:p>
          <a:p>
            <a:pPr algn="ctr"/>
            <a:r>
              <a:rPr lang="en-US" sz="2400" b="1" dirty="0" smtClean="0">
                <a:solidFill>
                  <a:schemeClr val="accent1">
                    <a:lumMod val="50000"/>
                  </a:schemeClr>
                </a:solidFill>
                <a:latin typeface="Trebuchet MS"/>
                <a:cs typeface="Trebuchet MS"/>
              </a:rPr>
              <a:t>Information Need</a:t>
            </a:r>
            <a:endParaRPr lang="en-US" sz="2400" b="1" dirty="0">
              <a:solidFill>
                <a:schemeClr val="accent1">
                  <a:lumMod val="50000"/>
                </a:schemeClr>
              </a:solidFill>
              <a:latin typeface="Trebuchet MS"/>
              <a:cs typeface="Trebuchet MS"/>
            </a:endParaRPr>
          </a:p>
        </p:txBody>
      </p:sp>
      <p:cxnSp>
        <p:nvCxnSpPr>
          <p:cNvPr id="29" name="Straight Connector 28"/>
          <p:cNvCxnSpPr>
            <a:stCxn id="10" idx="2"/>
          </p:cNvCxnSpPr>
          <p:nvPr/>
        </p:nvCxnSpPr>
        <p:spPr>
          <a:xfrm>
            <a:off x="6603500" y="1014592"/>
            <a:ext cx="500" cy="376024"/>
          </a:xfrm>
          <a:prstGeom prst="line">
            <a:avLst/>
          </a:prstGeom>
          <a:ln w="381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5825604" y="1440101"/>
            <a:ext cx="2477060" cy="461665"/>
          </a:xfrm>
          <a:prstGeom prst="rect">
            <a:avLst/>
          </a:prstGeom>
        </p:spPr>
        <p:txBody>
          <a:bodyPr wrap="none">
            <a:spAutoFit/>
          </a:bodyPr>
          <a:lstStyle/>
          <a:p>
            <a:r>
              <a:rPr lang="en-US" sz="2400" b="1" dirty="0">
                <a:solidFill>
                  <a:schemeClr val="accent4">
                    <a:lumMod val="75000"/>
                  </a:schemeClr>
                </a:solidFill>
                <a:latin typeface="Trebuchet MS"/>
                <a:cs typeface="Trebuchet MS"/>
              </a:rPr>
              <a:t>Multiple Rounds</a:t>
            </a:r>
          </a:p>
        </p:txBody>
      </p:sp>
      <p:pic>
        <p:nvPicPr>
          <p:cNvPr id="23" name="Picture 22"/>
          <p:cNvPicPr>
            <a:picLocks noChangeAspect="1"/>
          </p:cNvPicPr>
          <p:nvPr/>
        </p:nvPicPr>
        <p:blipFill>
          <a:blip r:embed="rId4"/>
          <a:stretch>
            <a:fillRect/>
          </a:stretch>
        </p:blipFill>
        <p:spPr>
          <a:xfrm>
            <a:off x="3845365" y="1630295"/>
            <a:ext cx="1208582" cy="1226134"/>
          </a:xfrm>
          <a:prstGeom prst="rect">
            <a:avLst/>
          </a:prstGeom>
          <a:ln w="25400">
            <a:solidFill>
              <a:schemeClr val="accent1"/>
            </a:solidFill>
          </a:ln>
        </p:spPr>
      </p:pic>
      <p:pic>
        <p:nvPicPr>
          <p:cNvPr id="25" name="Picture 24"/>
          <p:cNvPicPr>
            <a:picLocks noChangeAspect="1"/>
          </p:cNvPicPr>
          <p:nvPr/>
        </p:nvPicPr>
        <p:blipFill>
          <a:blip r:embed="rId5"/>
          <a:stretch>
            <a:fillRect/>
          </a:stretch>
        </p:blipFill>
        <p:spPr>
          <a:xfrm>
            <a:off x="4112423" y="1928502"/>
            <a:ext cx="1208582" cy="1115729"/>
          </a:xfrm>
          <a:prstGeom prst="rect">
            <a:avLst/>
          </a:prstGeom>
          <a:ln w="25400">
            <a:solidFill>
              <a:schemeClr val="accent1"/>
            </a:solidFill>
          </a:ln>
        </p:spPr>
      </p:pic>
      <p:pic>
        <p:nvPicPr>
          <p:cNvPr id="27" name="Picture 26"/>
          <p:cNvPicPr>
            <a:picLocks noChangeAspect="1"/>
          </p:cNvPicPr>
          <p:nvPr/>
        </p:nvPicPr>
        <p:blipFill>
          <a:blip r:embed="rId6"/>
          <a:stretch>
            <a:fillRect/>
          </a:stretch>
        </p:blipFill>
        <p:spPr>
          <a:xfrm>
            <a:off x="3979045" y="2689024"/>
            <a:ext cx="698604" cy="698604"/>
          </a:xfrm>
          <a:prstGeom prst="rect">
            <a:avLst/>
          </a:prstGeom>
        </p:spPr>
      </p:pic>
      <p:sp>
        <p:nvSpPr>
          <p:cNvPr id="28" name="Title 1"/>
          <p:cNvSpPr>
            <a:spLocks noGrp="1"/>
          </p:cNvSpPr>
          <p:nvPr>
            <p:ph type="title"/>
          </p:nvPr>
        </p:nvSpPr>
        <p:spPr>
          <a:xfrm>
            <a:off x="1458711" y="4953303"/>
            <a:ext cx="6929966" cy="1546917"/>
          </a:xfrm>
        </p:spPr>
        <p:txBody>
          <a:bodyPr>
            <a:noAutofit/>
          </a:bodyPr>
          <a:lstStyle/>
          <a:p>
            <a:pPr algn="r"/>
            <a:r>
              <a:rPr lang="en-US" sz="4000" b="1" dirty="0" smtClean="0">
                <a:solidFill>
                  <a:srgbClr val="953735"/>
                </a:solidFill>
                <a:latin typeface="Trebuchet MS"/>
                <a:cs typeface="Trebuchet MS"/>
              </a:rPr>
              <a:t>Personalized </a:t>
            </a:r>
            <a:br>
              <a:rPr lang="en-US" sz="4000" b="1" dirty="0" smtClean="0">
                <a:solidFill>
                  <a:srgbClr val="953735"/>
                </a:solidFill>
                <a:latin typeface="Trebuchet MS"/>
                <a:cs typeface="Trebuchet MS"/>
              </a:rPr>
            </a:br>
            <a:r>
              <a:rPr lang="en-US" sz="4000" b="1" dirty="0" smtClean="0">
                <a:solidFill>
                  <a:srgbClr val="953735"/>
                </a:solidFill>
                <a:latin typeface="Trebuchet MS"/>
                <a:cs typeface="Trebuchet MS"/>
              </a:rPr>
              <a:t>News Recommendation</a:t>
            </a:r>
            <a:endParaRPr lang="en-US" sz="4000" b="1" dirty="0">
              <a:solidFill>
                <a:srgbClr val="953735"/>
              </a:solidFill>
              <a:latin typeface="Trebuchet MS"/>
              <a:cs typeface="Trebuchet MS"/>
            </a:endParaRPr>
          </a:p>
        </p:txBody>
      </p:sp>
      <p:sp>
        <p:nvSpPr>
          <p:cNvPr id="2" name="TextBox 1"/>
          <p:cNvSpPr txBox="1"/>
          <p:nvPr/>
        </p:nvSpPr>
        <p:spPr>
          <a:xfrm>
            <a:off x="796820" y="3660788"/>
            <a:ext cx="5430092" cy="1384995"/>
          </a:xfrm>
          <a:prstGeom prst="rect">
            <a:avLst/>
          </a:prstGeom>
          <a:solidFill>
            <a:schemeClr val="accent1">
              <a:lumMod val="40000"/>
              <a:lumOff val="60000"/>
              <a:alpha val="50000"/>
            </a:schemeClr>
          </a:solidFill>
          <a:ln w="25400">
            <a:solidFill>
              <a:schemeClr val="accent1">
                <a:lumMod val="75000"/>
              </a:schemeClr>
            </a:solidFill>
          </a:ln>
        </p:spPr>
        <p:txBody>
          <a:bodyPr wrap="none" rtlCol="0">
            <a:spAutoFit/>
          </a:bodyPr>
          <a:lstStyle/>
          <a:p>
            <a:r>
              <a:rPr lang="en-US" sz="2400" b="1" dirty="0" smtClean="0">
                <a:solidFill>
                  <a:schemeClr val="accent1">
                    <a:lumMod val="50000"/>
                  </a:schemeClr>
                </a:solidFill>
                <a:latin typeface="Trebuchet MS"/>
                <a:cs typeface="Trebuchet MS"/>
              </a:rPr>
              <a:t>Structured Information Utility Model</a:t>
            </a:r>
          </a:p>
          <a:p>
            <a:r>
              <a:rPr lang="en-US" sz="2000" dirty="0" smtClean="0">
                <a:solidFill>
                  <a:schemeClr val="accent1">
                    <a:lumMod val="50000"/>
                  </a:schemeClr>
                </a:solidFill>
                <a:latin typeface="Trebuchet MS"/>
                <a:cs typeface="Trebuchet MS"/>
              </a:rPr>
              <a:t>-- Submodular Coverage</a:t>
            </a:r>
          </a:p>
          <a:p>
            <a:r>
              <a:rPr lang="en-US" sz="2000" dirty="0" smtClean="0">
                <a:solidFill>
                  <a:schemeClr val="accent1">
                    <a:lumMod val="50000"/>
                  </a:schemeClr>
                </a:solidFill>
                <a:latin typeface="Trebuchet MS"/>
                <a:cs typeface="Trebuchet MS"/>
              </a:rPr>
              <a:t>-- Models Redundancy</a:t>
            </a:r>
          </a:p>
          <a:p>
            <a:r>
              <a:rPr lang="en-US" sz="2000" dirty="0" smtClean="0">
                <a:solidFill>
                  <a:schemeClr val="accent1">
                    <a:lumMod val="50000"/>
                  </a:schemeClr>
                </a:solidFill>
                <a:latin typeface="Trebuchet MS"/>
                <a:cs typeface="Trebuchet MS"/>
              </a:rPr>
              <a:t>-- Flexible, </a:t>
            </a:r>
            <a:r>
              <a:rPr lang="en-US" sz="2000" dirty="0" err="1" smtClean="0">
                <a:solidFill>
                  <a:schemeClr val="accent1">
                    <a:lumMod val="50000"/>
                  </a:schemeClr>
                </a:solidFill>
                <a:latin typeface="Trebuchet MS"/>
                <a:cs typeface="Trebuchet MS"/>
              </a:rPr>
              <a:t>personalizable</a:t>
            </a:r>
            <a:endParaRPr lang="en-US" sz="2000" dirty="0">
              <a:solidFill>
                <a:schemeClr val="accent1">
                  <a:lumMod val="50000"/>
                </a:schemeClr>
              </a:solidFill>
              <a:latin typeface="Trebuchet MS"/>
              <a:cs typeface="Trebuchet MS"/>
            </a:endParaRPr>
          </a:p>
        </p:txBody>
      </p:sp>
    </p:spTree>
    <p:extLst>
      <p:ext uri="{BB962C8B-B14F-4D97-AF65-F5344CB8AC3E}">
        <p14:creationId xmlns:p14="http://schemas.microsoft.com/office/powerpoint/2010/main" val="28214425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dissolve">
                                      <p:cBhvr>
                                        <p:cTn id="10" dur="500"/>
                                        <p:tgtEl>
                                          <p:spTgt spid="30"/>
                                        </p:tgtEl>
                                      </p:cBhvr>
                                    </p:animEffect>
                                  </p:childTnLst>
                                </p:cTn>
                              </p:par>
                              <p:par>
                                <p:cTn id="11" presetID="9"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dissolve">
                                      <p:cBhvr>
                                        <p:cTn id="13" dur="500"/>
                                        <p:tgtEl>
                                          <p:spTgt spid="2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yyue\Desktop\02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848" y="3206007"/>
            <a:ext cx="1245936" cy="133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443832" y="1065656"/>
            <a:ext cx="1447800" cy="73911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          Sports</a:t>
            </a:r>
            <a:endParaRPr lang="en-US" dirty="0"/>
          </a:p>
        </p:txBody>
      </p:sp>
      <p:pic>
        <p:nvPicPr>
          <p:cNvPr id="27" name="Picture 4"/>
          <p:cNvPicPr>
            <a:picLocks noChangeAspect="1" noChangeArrowheads="1"/>
          </p:cNvPicPr>
          <p:nvPr/>
        </p:nvPicPr>
        <p:blipFill>
          <a:blip r:embed="rId3" cstate="print"/>
          <a:srcRect l="3765" t="2619" r="5882" b="3110"/>
          <a:stretch>
            <a:fillRect/>
          </a:stretch>
        </p:blipFill>
        <p:spPr bwMode="auto">
          <a:xfrm>
            <a:off x="480205" y="1107778"/>
            <a:ext cx="437925" cy="656887"/>
          </a:xfrm>
          <a:prstGeom prst="rect">
            <a:avLst/>
          </a:prstGeom>
          <a:noFill/>
          <a:ln w="9525">
            <a:noFill/>
            <a:miter lim="800000"/>
            <a:headEnd/>
            <a:tailEnd/>
          </a:ln>
        </p:spPr>
      </p:pic>
      <p:sp>
        <p:nvSpPr>
          <p:cNvPr id="29" name="Rectangle 28"/>
          <p:cNvSpPr/>
          <p:nvPr/>
        </p:nvSpPr>
        <p:spPr>
          <a:xfrm>
            <a:off x="443832" y="1854230"/>
            <a:ext cx="1447800" cy="73911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smtClean="0"/>
              <a:t>         Politics</a:t>
            </a:r>
            <a:endParaRPr lang="en-US" dirty="0"/>
          </a:p>
        </p:txBody>
      </p:sp>
      <p:pic>
        <p:nvPicPr>
          <p:cNvPr id="31" name="Picture 30"/>
          <p:cNvPicPr>
            <a:picLocks noChangeAspect="1" noChangeArrowheads="1"/>
          </p:cNvPicPr>
          <p:nvPr/>
        </p:nvPicPr>
        <p:blipFill>
          <a:blip r:embed="rId4" cstate="print"/>
          <a:srcRect/>
          <a:stretch>
            <a:fillRect/>
          </a:stretch>
        </p:blipFill>
        <p:spPr bwMode="auto">
          <a:xfrm>
            <a:off x="492770" y="1917727"/>
            <a:ext cx="456530" cy="616932"/>
          </a:xfrm>
          <a:prstGeom prst="rect">
            <a:avLst/>
          </a:prstGeom>
          <a:noFill/>
          <a:ln w="9525">
            <a:noFill/>
            <a:miter lim="800000"/>
            <a:headEnd/>
            <a:tailEnd/>
          </a:ln>
          <a:effectLst/>
        </p:spPr>
      </p:pic>
      <p:sp>
        <p:nvSpPr>
          <p:cNvPr id="37" name="Rectangle 36"/>
          <p:cNvSpPr/>
          <p:nvPr/>
        </p:nvSpPr>
        <p:spPr>
          <a:xfrm>
            <a:off x="443832" y="2651731"/>
            <a:ext cx="1447800" cy="739113"/>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World</a:t>
            </a:r>
            <a:endParaRPr lang="en-US" dirty="0"/>
          </a:p>
        </p:txBody>
      </p:sp>
      <p:pic>
        <p:nvPicPr>
          <p:cNvPr id="36" name="Picture 10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421" y="2724065"/>
            <a:ext cx="520885" cy="601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itle 1"/>
          <p:cNvSpPr txBox="1">
            <a:spLocks/>
          </p:cNvSpPr>
          <p:nvPr/>
        </p:nvSpPr>
        <p:spPr>
          <a:xfrm>
            <a:off x="457200" y="-4619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latin typeface="Trebuchet MS"/>
                <a:cs typeface="Trebuchet MS"/>
              </a:rPr>
              <a:t>Interactive Personalization</a:t>
            </a:r>
            <a:endParaRPr lang="en-US" sz="3600" dirty="0">
              <a:latin typeface="Trebuchet MS"/>
              <a:cs typeface="Trebuchet MS"/>
            </a:endParaRPr>
          </a:p>
        </p:txBody>
      </p:sp>
      <p:graphicFrame>
        <p:nvGraphicFramePr>
          <p:cNvPr id="12" name="Table 11"/>
          <p:cNvGraphicFramePr>
            <a:graphicFrameLocks noGrp="1"/>
          </p:cNvGraphicFramePr>
          <p:nvPr>
            <p:extLst>
              <p:ext uri="{D42A27DB-BD31-4B8C-83A1-F6EECF244321}">
                <p14:modId xmlns:p14="http://schemas.microsoft.com/office/powerpoint/2010/main" val="3016426480"/>
              </p:ext>
            </p:extLst>
          </p:nvPr>
        </p:nvGraphicFramePr>
        <p:xfrm>
          <a:off x="2434053" y="4457023"/>
          <a:ext cx="3944355" cy="2061190"/>
        </p:xfrm>
        <a:graphic>
          <a:graphicData uri="http://schemas.openxmlformats.org/drawingml/2006/table">
            <a:tbl>
              <a:tblPr>
                <a:tableStyleId>{5C22544A-7EE6-4342-B048-85BDC9FD1C3A}</a:tableStyleId>
              </a:tblPr>
              <a:tblGrid>
                <a:gridCol w="788871"/>
                <a:gridCol w="788871"/>
                <a:gridCol w="788871"/>
                <a:gridCol w="788871"/>
                <a:gridCol w="788871"/>
              </a:tblGrid>
              <a:tr h="783401">
                <a:tc>
                  <a:txBody>
                    <a:bodyPr/>
                    <a:lstStyle/>
                    <a:p>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2"/>
                    </a:solidFill>
                  </a:tcPr>
                </a:tc>
                <a:tc>
                  <a:txBody>
                    <a:bodyPr/>
                    <a:lstStyle/>
                    <a:p>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3"/>
                    </a:solidFill>
                  </a:tcPr>
                </a:tc>
                <a:tc>
                  <a:txBody>
                    <a:bodyPr/>
                    <a:lstStyle/>
                    <a:p>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solidFill>
                  </a:tcPr>
                </a:tc>
                <a:tc>
                  <a:txBody>
                    <a:bodyPr/>
                    <a:lstStyle/>
                    <a:p>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1"/>
                    </a:solidFill>
                  </a:tcPr>
                </a:tc>
                <a:tc>
                  <a:txBody>
                    <a:bodyPr/>
                    <a:lstStyle/>
                    <a:p>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tx1"/>
                    </a:solidFill>
                  </a:tcPr>
                </a:tc>
              </a:tr>
              <a:tr h="649506">
                <a:tc>
                  <a:txBody>
                    <a:bodyPr/>
                    <a:lstStyle/>
                    <a:p>
                      <a:pPr algn="ctr">
                        <a:lnSpc>
                          <a:spcPct val="150000"/>
                        </a:lnSpc>
                      </a:pPr>
                      <a:r>
                        <a:rPr lang="en-US" sz="2000" b="1" dirty="0" smtClean="0">
                          <a:latin typeface="Trebuchet MS"/>
                          <a:cs typeface="Trebuchet MS"/>
                        </a:rPr>
                        <a:t>--</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r h="628283">
                <a:tc>
                  <a:txBody>
                    <a:bodyPr/>
                    <a:lstStyle/>
                    <a:p>
                      <a:pPr algn="ctr">
                        <a:lnSpc>
                          <a:spcPct val="150000"/>
                        </a:lnSpc>
                      </a:pPr>
                      <a:r>
                        <a:rPr lang="en-US" sz="2000" b="1" dirty="0" smtClean="0">
                          <a:latin typeface="Trebuchet MS"/>
                          <a:cs typeface="Trebuchet MS"/>
                        </a:rPr>
                        <a:t>0</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0</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1</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1</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1</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bl>
          </a:graphicData>
        </a:graphic>
      </p:graphicFrame>
      <p:pic>
        <p:nvPicPr>
          <p:cNvPr id="61" name="Picture 60"/>
          <p:cNvPicPr>
            <a:picLocks noChangeAspect="1" noChangeArrowheads="1"/>
          </p:cNvPicPr>
          <p:nvPr/>
        </p:nvPicPr>
        <p:blipFill>
          <a:blip r:embed="rId4" cstate="print"/>
          <a:srcRect/>
          <a:stretch>
            <a:fillRect/>
          </a:stretch>
        </p:blipFill>
        <p:spPr bwMode="auto">
          <a:xfrm>
            <a:off x="4180976" y="4538229"/>
            <a:ext cx="456530" cy="616932"/>
          </a:xfrm>
          <a:prstGeom prst="rect">
            <a:avLst/>
          </a:prstGeom>
          <a:noFill/>
          <a:ln w="9525">
            <a:noFill/>
            <a:miter lim="800000"/>
            <a:headEnd/>
            <a:tailEnd/>
          </a:ln>
          <a:effectLst/>
        </p:spPr>
      </p:pic>
      <p:pic>
        <p:nvPicPr>
          <p:cNvPr id="62" name="Picture 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6179" y="4537230"/>
            <a:ext cx="609903" cy="609903"/>
          </a:xfrm>
          <a:prstGeom prst="rect">
            <a:avLst/>
          </a:prstGeom>
        </p:spPr>
      </p:pic>
      <p:pic>
        <p:nvPicPr>
          <p:cNvPr id="63" name="Picture 2"/>
          <p:cNvPicPr>
            <a:picLocks noChangeAspect="1" noChangeArrowheads="1"/>
          </p:cNvPicPr>
          <p:nvPr/>
        </p:nvPicPr>
        <p:blipFill>
          <a:blip r:embed="rId7" cstate="print"/>
          <a:srcRect l="24837" r="19969"/>
          <a:stretch>
            <a:fillRect/>
          </a:stretch>
        </p:blipFill>
        <p:spPr bwMode="auto">
          <a:xfrm>
            <a:off x="2614290" y="4576566"/>
            <a:ext cx="429726" cy="583935"/>
          </a:xfrm>
          <a:prstGeom prst="rect">
            <a:avLst/>
          </a:prstGeom>
          <a:noFill/>
          <a:ln w="9525">
            <a:noFill/>
            <a:miter lim="800000"/>
            <a:headEnd/>
            <a:tailEnd/>
          </a:ln>
          <a:effectLst/>
        </p:spPr>
      </p:pic>
      <p:pic>
        <p:nvPicPr>
          <p:cNvPr id="64" name="Picture 4"/>
          <p:cNvPicPr>
            <a:picLocks noChangeAspect="1" noChangeArrowheads="1"/>
          </p:cNvPicPr>
          <p:nvPr/>
        </p:nvPicPr>
        <p:blipFill>
          <a:blip r:embed="rId3" cstate="print"/>
          <a:srcRect l="3765" t="2619" r="5882" b="3110"/>
          <a:stretch>
            <a:fillRect/>
          </a:stretch>
        </p:blipFill>
        <p:spPr bwMode="auto">
          <a:xfrm>
            <a:off x="4995470" y="4523009"/>
            <a:ext cx="437925" cy="656887"/>
          </a:xfrm>
          <a:prstGeom prst="rect">
            <a:avLst/>
          </a:prstGeom>
          <a:noFill/>
          <a:ln w="9525">
            <a:noFill/>
            <a:miter lim="800000"/>
            <a:headEnd/>
            <a:tailEnd/>
          </a:ln>
        </p:spPr>
      </p:pic>
      <p:pic>
        <p:nvPicPr>
          <p:cNvPr id="65" name="Picture 10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1597" y="4523008"/>
            <a:ext cx="556861" cy="643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105168" y="5976155"/>
            <a:ext cx="1192930" cy="400110"/>
          </a:xfrm>
          <a:prstGeom prst="rect">
            <a:avLst/>
          </a:prstGeom>
          <a:noFill/>
        </p:spPr>
        <p:txBody>
          <a:bodyPr wrap="none" rtlCol="0">
            <a:spAutoFit/>
          </a:bodyPr>
          <a:lstStyle/>
          <a:p>
            <a:r>
              <a:rPr lang="en-US" sz="2000" b="1" dirty="0" smtClean="0">
                <a:latin typeface="Trebuchet MS"/>
                <a:cs typeface="Trebuchet MS"/>
              </a:rPr>
              <a:t># Shown</a:t>
            </a:r>
            <a:endParaRPr lang="en-US" sz="2000" b="1" dirty="0">
              <a:latin typeface="Trebuchet MS"/>
              <a:cs typeface="Trebuchet MS"/>
            </a:endParaRPr>
          </a:p>
        </p:txBody>
      </p:sp>
      <p:sp>
        <p:nvSpPr>
          <p:cNvPr id="66" name="TextBox 65"/>
          <p:cNvSpPr txBox="1"/>
          <p:nvPr/>
        </p:nvSpPr>
        <p:spPr>
          <a:xfrm>
            <a:off x="440259" y="5374105"/>
            <a:ext cx="1833379" cy="400110"/>
          </a:xfrm>
          <a:prstGeom prst="rect">
            <a:avLst/>
          </a:prstGeom>
          <a:noFill/>
        </p:spPr>
        <p:txBody>
          <a:bodyPr wrap="none" rtlCol="0">
            <a:spAutoFit/>
          </a:bodyPr>
          <a:lstStyle/>
          <a:p>
            <a:r>
              <a:rPr lang="en-US" sz="2000" b="1" dirty="0" smtClean="0">
                <a:latin typeface="Trebuchet MS"/>
                <a:cs typeface="Trebuchet MS"/>
              </a:rPr>
              <a:t>Average Likes</a:t>
            </a:r>
            <a:endParaRPr lang="en-US" sz="2000" b="1" dirty="0">
              <a:latin typeface="Trebuchet MS"/>
              <a:cs typeface="Trebuchet MS"/>
            </a:endParaRPr>
          </a:p>
        </p:txBody>
      </p:sp>
      <p:pic>
        <p:nvPicPr>
          <p:cNvPr id="67" name="Picture 66"/>
          <p:cNvPicPr>
            <a:picLocks noChangeAspect="1"/>
          </p:cNvPicPr>
          <p:nvPr/>
        </p:nvPicPr>
        <p:blipFill>
          <a:blip r:embed="rId8"/>
          <a:stretch>
            <a:fillRect/>
          </a:stretch>
        </p:blipFill>
        <p:spPr>
          <a:xfrm>
            <a:off x="7281840" y="5147133"/>
            <a:ext cx="443832" cy="613464"/>
          </a:xfrm>
          <a:prstGeom prst="rect">
            <a:avLst/>
          </a:prstGeom>
        </p:spPr>
      </p:pic>
      <p:sp>
        <p:nvSpPr>
          <p:cNvPr id="68" name="Rectangle 67"/>
          <p:cNvSpPr/>
          <p:nvPr/>
        </p:nvSpPr>
        <p:spPr>
          <a:xfrm>
            <a:off x="7045157" y="4999789"/>
            <a:ext cx="1537369" cy="9228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TextBox 68"/>
          <p:cNvSpPr txBox="1"/>
          <p:nvPr/>
        </p:nvSpPr>
        <p:spPr>
          <a:xfrm>
            <a:off x="7793791" y="5178062"/>
            <a:ext cx="674183" cy="584776"/>
          </a:xfrm>
          <a:prstGeom prst="rect">
            <a:avLst/>
          </a:prstGeom>
          <a:noFill/>
        </p:spPr>
        <p:txBody>
          <a:bodyPr wrap="none" rtlCol="0">
            <a:spAutoFit/>
          </a:bodyPr>
          <a:lstStyle/>
          <a:p>
            <a:r>
              <a:rPr lang="en-US" sz="3200" dirty="0" smtClean="0">
                <a:latin typeface="Trebuchet MS"/>
                <a:cs typeface="Trebuchet MS"/>
              </a:rPr>
              <a:t>: 0</a:t>
            </a:r>
            <a:endParaRPr lang="en-US" sz="3200" dirty="0">
              <a:latin typeface="Trebuchet MS"/>
              <a:cs typeface="Trebuchet MS"/>
            </a:endParaRPr>
          </a:p>
        </p:txBody>
      </p:sp>
    </p:spTree>
    <p:extLst>
      <p:ext uri="{BB962C8B-B14F-4D97-AF65-F5344CB8AC3E}">
        <p14:creationId xmlns:p14="http://schemas.microsoft.com/office/powerpoint/2010/main" val="3426623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yyue\Desktop\02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848" y="3206007"/>
            <a:ext cx="1245936" cy="133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noChangeArrowheads="1"/>
          </p:cNvPicPr>
          <p:nvPr/>
        </p:nvPicPr>
        <p:blipFill>
          <a:blip r:embed="rId3"/>
          <a:srcRect/>
          <a:stretch>
            <a:fillRect/>
          </a:stretch>
        </p:blipFill>
        <p:spPr bwMode="auto">
          <a:xfrm>
            <a:off x="2024814" y="1283937"/>
            <a:ext cx="314325" cy="387350"/>
          </a:xfrm>
          <a:prstGeom prst="rect">
            <a:avLst/>
          </a:prstGeom>
          <a:noFill/>
          <a:ln w="9525">
            <a:noFill/>
            <a:miter lim="800000"/>
            <a:headEnd/>
            <a:tailEnd/>
          </a:ln>
        </p:spPr>
      </p:pic>
      <p:pic>
        <p:nvPicPr>
          <p:cNvPr id="25" name="Picture 5"/>
          <p:cNvPicPr>
            <a:picLocks noChangeAspect="1" noChangeArrowheads="1"/>
          </p:cNvPicPr>
          <p:nvPr/>
        </p:nvPicPr>
        <p:blipFill>
          <a:blip r:embed="rId4"/>
          <a:srcRect/>
          <a:stretch>
            <a:fillRect/>
          </a:stretch>
        </p:blipFill>
        <p:spPr bwMode="auto">
          <a:xfrm>
            <a:off x="2040441" y="2040512"/>
            <a:ext cx="300037" cy="369888"/>
          </a:xfrm>
          <a:prstGeom prst="rect">
            <a:avLst/>
          </a:prstGeom>
          <a:noFill/>
          <a:ln w="9525">
            <a:noFill/>
            <a:miter lim="800000"/>
            <a:headEnd/>
            <a:tailEnd/>
          </a:ln>
        </p:spPr>
      </p:pic>
      <p:pic>
        <p:nvPicPr>
          <p:cNvPr id="28" name="Picture 27"/>
          <p:cNvPicPr>
            <a:picLocks noChangeAspect="1" noChangeArrowheads="1"/>
          </p:cNvPicPr>
          <p:nvPr/>
        </p:nvPicPr>
        <p:blipFill>
          <a:blip r:embed="rId3"/>
          <a:srcRect/>
          <a:stretch>
            <a:fillRect/>
          </a:stretch>
        </p:blipFill>
        <p:spPr bwMode="auto">
          <a:xfrm>
            <a:off x="2026153" y="2830118"/>
            <a:ext cx="314325" cy="387350"/>
          </a:xfrm>
          <a:prstGeom prst="rect">
            <a:avLst/>
          </a:prstGeom>
          <a:noFill/>
          <a:ln w="9525">
            <a:noFill/>
            <a:miter lim="800000"/>
            <a:headEnd/>
            <a:tailEnd/>
          </a:ln>
        </p:spPr>
      </p:pic>
      <p:sp>
        <p:nvSpPr>
          <p:cNvPr id="16" name="Freeform 15"/>
          <p:cNvSpPr/>
          <p:nvPr/>
        </p:nvSpPr>
        <p:spPr>
          <a:xfrm>
            <a:off x="1658470" y="2285040"/>
            <a:ext cx="1494117" cy="1527735"/>
          </a:xfrm>
          <a:custGeom>
            <a:avLst/>
            <a:gdLst>
              <a:gd name="connsiteX0" fmla="*/ 1130300 w 1848864"/>
              <a:gd name="connsiteY0" fmla="*/ 0 h 1765300"/>
              <a:gd name="connsiteX1" fmla="*/ 1803400 w 1848864"/>
              <a:gd name="connsiteY1" fmla="*/ 1003300 h 1765300"/>
              <a:gd name="connsiteX2" fmla="*/ 0 w 1848864"/>
              <a:gd name="connsiteY2" fmla="*/ 1765300 h 1765300"/>
              <a:gd name="connsiteX3" fmla="*/ 0 w 1848864"/>
              <a:gd name="connsiteY3" fmla="*/ 1765300 h 1765300"/>
            </a:gdLst>
            <a:ahLst/>
            <a:cxnLst>
              <a:cxn ang="0">
                <a:pos x="connsiteX0" y="connsiteY0"/>
              </a:cxn>
              <a:cxn ang="0">
                <a:pos x="connsiteX1" y="connsiteY1"/>
              </a:cxn>
              <a:cxn ang="0">
                <a:pos x="connsiteX2" y="connsiteY2"/>
              </a:cxn>
              <a:cxn ang="0">
                <a:pos x="connsiteX3" y="connsiteY3"/>
              </a:cxn>
            </a:cxnLst>
            <a:rect l="l" t="t" r="r" b="b"/>
            <a:pathLst>
              <a:path w="1848864" h="1765300">
                <a:moveTo>
                  <a:pt x="1130300" y="0"/>
                </a:moveTo>
                <a:cubicBezTo>
                  <a:pt x="1561041" y="354541"/>
                  <a:pt x="1991783" y="709083"/>
                  <a:pt x="1803400" y="1003300"/>
                </a:cubicBezTo>
                <a:cubicBezTo>
                  <a:pt x="1615017" y="1297517"/>
                  <a:pt x="0" y="1765300"/>
                  <a:pt x="0" y="1765300"/>
                </a:cubicBezTo>
                <a:lnTo>
                  <a:pt x="0" y="1765300"/>
                </a:lnTo>
              </a:path>
            </a:pathLst>
          </a:custGeom>
          <a:ln w="63500">
            <a:solidFill>
              <a:schemeClr val="tx1"/>
            </a:solidFill>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Rectangle 25"/>
          <p:cNvSpPr/>
          <p:nvPr/>
        </p:nvSpPr>
        <p:spPr>
          <a:xfrm>
            <a:off x="443832" y="1065656"/>
            <a:ext cx="1447800" cy="73911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          Sports</a:t>
            </a:r>
            <a:endParaRPr lang="en-US" dirty="0"/>
          </a:p>
        </p:txBody>
      </p:sp>
      <p:pic>
        <p:nvPicPr>
          <p:cNvPr id="27" name="Picture 4"/>
          <p:cNvPicPr>
            <a:picLocks noChangeAspect="1" noChangeArrowheads="1"/>
          </p:cNvPicPr>
          <p:nvPr/>
        </p:nvPicPr>
        <p:blipFill>
          <a:blip r:embed="rId5" cstate="print"/>
          <a:srcRect l="3765" t="2619" r="5882" b="3110"/>
          <a:stretch>
            <a:fillRect/>
          </a:stretch>
        </p:blipFill>
        <p:spPr bwMode="auto">
          <a:xfrm>
            <a:off x="480205" y="1107778"/>
            <a:ext cx="437925" cy="656887"/>
          </a:xfrm>
          <a:prstGeom prst="rect">
            <a:avLst/>
          </a:prstGeom>
          <a:noFill/>
          <a:ln w="9525">
            <a:noFill/>
            <a:miter lim="800000"/>
            <a:headEnd/>
            <a:tailEnd/>
          </a:ln>
        </p:spPr>
      </p:pic>
      <p:sp>
        <p:nvSpPr>
          <p:cNvPr id="29" name="Rectangle 28"/>
          <p:cNvSpPr/>
          <p:nvPr/>
        </p:nvSpPr>
        <p:spPr>
          <a:xfrm>
            <a:off x="443832" y="1854230"/>
            <a:ext cx="1447800" cy="73911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smtClean="0"/>
              <a:t>         Politics</a:t>
            </a:r>
            <a:endParaRPr lang="en-US" dirty="0"/>
          </a:p>
        </p:txBody>
      </p:sp>
      <p:pic>
        <p:nvPicPr>
          <p:cNvPr id="31" name="Picture 30"/>
          <p:cNvPicPr>
            <a:picLocks noChangeAspect="1" noChangeArrowheads="1"/>
          </p:cNvPicPr>
          <p:nvPr/>
        </p:nvPicPr>
        <p:blipFill>
          <a:blip r:embed="rId6" cstate="print"/>
          <a:srcRect/>
          <a:stretch>
            <a:fillRect/>
          </a:stretch>
        </p:blipFill>
        <p:spPr bwMode="auto">
          <a:xfrm>
            <a:off x="492770" y="1917727"/>
            <a:ext cx="456530" cy="616932"/>
          </a:xfrm>
          <a:prstGeom prst="rect">
            <a:avLst/>
          </a:prstGeom>
          <a:noFill/>
          <a:ln w="9525">
            <a:noFill/>
            <a:miter lim="800000"/>
            <a:headEnd/>
            <a:tailEnd/>
          </a:ln>
          <a:effectLst/>
        </p:spPr>
      </p:pic>
      <p:sp>
        <p:nvSpPr>
          <p:cNvPr id="37" name="Rectangle 36"/>
          <p:cNvSpPr/>
          <p:nvPr/>
        </p:nvSpPr>
        <p:spPr>
          <a:xfrm>
            <a:off x="443832" y="2651731"/>
            <a:ext cx="1447800" cy="739113"/>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World</a:t>
            </a:r>
            <a:endParaRPr lang="en-US" dirty="0"/>
          </a:p>
        </p:txBody>
      </p:sp>
      <p:pic>
        <p:nvPicPr>
          <p:cNvPr id="36" name="Picture 10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9421" y="2724065"/>
            <a:ext cx="520885" cy="601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itle 1"/>
          <p:cNvSpPr txBox="1">
            <a:spLocks/>
          </p:cNvSpPr>
          <p:nvPr/>
        </p:nvSpPr>
        <p:spPr>
          <a:xfrm>
            <a:off x="457200" y="-4619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latin typeface="Trebuchet MS"/>
                <a:cs typeface="Trebuchet MS"/>
              </a:rPr>
              <a:t>Interactive Personalization</a:t>
            </a:r>
            <a:endParaRPr lang="en-US" sz="3600" dirty="0">
              <a:latin typeface="Trebuchet MS"/>
              <a:cs typeface="Trebuchet MS"/>
            </a:endParaRPr>
          </a:p>
        </p:txBody>
      </p:sp>
      <p:graphicFrame>
        <p:nvGraphicFramePr>
          <p:cNvPr id="12" name="Table 11"/>
          <p:cNvGraphicFramePr>
            <a:graphicFrameLocks noGrp="1"/>
          </p:cNvGraphicFramePr>
          <p:nvPr>
            <p:extLst>
              <p:ext uri="{D42A27DB-BD31-4B8C-83A1-F6EECF244321}">
                <p14:modId xmlns:p14="http://schemas.microsoft.com/office/powerpoint/2010/main" val="3460774786"/>
              </p:ext>
            </p:extLst>
          </p:nvPr>
        </p:nvGraphicFramePr>
        <p:xfrm>
          <a:off x="2434053" y="4457023"/>
          <a:ext cx="3944355" cy="2061190"/>
        </p:xfrm>
        <a:graphic>
          <a:graphicData uri="http://schemas.openxmlformats.org/drawingml/2006/table">
            <a:tbl>
              <a:tblPr>
                <a:tableStyleId>{5C22544A-7EE6-4342-B048-85BDC9FD1C3A}</a:tableStyleId>
              </a:tblPr>
              <a:tblGrid>
                <a:gridCol w="788871"/>
                <a:gridCol w="788871"/>
                <a:gridCol w="788871"/>
                <a:gridCol w="788871"/>
                <a:gridCol w="788871"/>
              </a:tblGrid>
              <a:tr h="783401">
                <a:tc>
                  <a:txBody>
                    <a:bodyPr/>
                    <a:lstStyle/>
                    <a:p>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2"/>
                    </a:solidFill>
                  </a:tcPr>
                </a:tc>
                <a:tc>
                  <a:txBody>
                    <a:bodyPr/>
                    <a:lstStyle/>
                    <a:p>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3"/>
                    </a:solidFill>
                  </a:tcPr>
                </a:tc>
                <a:tc>
                  <a:txBody>
                    <a:bodyPr/>
                    <a:lstStyle/>
                    <a:p>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solidFill>
                  </a:tcPr>
                </a:tc>
                <a:tc>
                  <a:txBody>
                    <a:bodyPr/>
                    <a:lstStyle/>
                    <a:p>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1"/>
                    </a:solidFill>
                  </a:tcPr>
                </a:tc>
                <a:tc>
                  <a:txBody>
                    <a:bodyPr/>
                    <a:lstStyle/>
                    <a:p>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tx1"/>
                    </a:solidFill>
                  </a:tcPr>
                </a:tc>
              </a:tr>
              <a:tr h="649506">
                <a:tc>
                  <a:txBody>
                    <a:bodyPr/>
                    <a:lstStyle/>
                    <a:p>
                      <a:pPr algn="ctr">
                        <a:lnSpc>
                          <a:spcPct val="150000"/>
                        </a:lnSpc>
                      </a:pPr>
                      <a:r>
                        <a:rPr lang="en-US" sz="2000" b="1" dirty="0" smtClean="0">
                          <a:latin typeface="Trebuchet MS"/>
                          <a:cs typeface="Trebuchet MS"/>
                        </a:rPr>
                        <a:t>--</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1.0</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0.0</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0.0</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r h="628283">
                <a:tc>
                  <a:txBody>
                    <a:bodyPr/>
                    <a:lstStyle/>
                    <a:p>
                      <a:pPr algn="ctr">
                        <a:lnSpc>
                          <a:spcPct val="150000"/>
                        </a:lnSpc>
                      </a:pPr>
                      <a:r>
                        <a:rPr lang="en-US" sz="2000" b="1" dirty="0" smtClean="0">
                          <a:latin typeface="Trebuchet MS"/>
                          <a:cs typeface="Trebuchet MS"/>
                        </a:rPr>
                        <a:t>0</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0</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1</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1</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1</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bl>
          </a:graphicData>
        </a:graphic>
      </p:graphicFrame>
      <p:pic>
        <p:nvPicPr>
          <p:cNvPr id="61" name="Picture 60"/>
          <p:cNvPicPr>
            <a:picLocks noChangeAspect="1" noChangeArrowheads="1"/>
          </p:cNvPicPr>
          <p:nvPr/>
        </p:nvPicPr>
        <p:blipFill>
          <a:blip r:embed="rId6" cstate="print"/>
          <a:srcRect/>
          <a:stretch>
            <a:fillRect/>
          </a:stretch>
        </p:blipFill>
        <p:spPr bwMode="auto">
          <a:xfrm>
            <a:off x="4180976" y="4538229"/>
            <a:ext cx="456530" cy="616932"/>
          </a:xfrm>
          <a:prstGeom prst="rect">
            <a:avLst/>
          </a:prstGeom>
          <a:noFill/>
          <a:ln w="9525">
            <a:noFill/>
            <a:miter lim="800000"/>
            <a:headEnd/>
            <a:tailEnd/>
          </a:ln>
          <a:effectLst/>
        </p:spPr>
      </p:pic>
      <p:pic>
        <p:nvPicPr>
          <p:cNvPr id="62" name="Picture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46179" y="4537230"/>
            <a:ext cx="609903" cy="609903"/>
          </a:xfrm>
          <a:prstGeom prst="rect">
            <a:avLst/>
          </a:prstGeom>
        </p:spPr>
      </p:pic>
      <p:pic>
        <p:nvPicPr>
          <p:cNvPr id="63" name="Picture 2"/>
          <p:cNvPicPr>
            <a:picLocks noChangeAspect="1" noChangeArrowheads="1"/>
          </p:cNvPicPr>
          <p:nvPr/>
        </p:nvPicPr>
        <p:blipFill>
          <a:blip r:embed="rId9" cstate="print"/>
          <a:srcRect l="24837" r="19969"/>
          <a:stretch>
            <a:fillRect/>
          </a:stretch>
        </p:blipFill>
        <p:spPr bwMode="auto">
          <a:xfrm>
            <a:off x="2614290" y="4576566"/>
            <a:ext cx="429726" cy="583935"/>
          </a:xfrm>
          <a:prstGeom prst="rect">
            <a:avLst/>
          </a:prstGeom>
          <a:noFill/>
          <a:ln w="9525">
            <a:noFill/>
            <a:miter lim="800000"/>
            <a:headEnd/>
            <a:tailEnd/>
          </a:ln>
          <a:effectLst/>
        </p:spPr>
      </p:pic>
      <p:pic>
        <p:nvPicPr>
          <p:cNvPr id="64" name="Picture 4"/>
          <p:cNvPicPr>
            <a:picLocks noChangeAspect="1" noChangeArrowheads="1"/>
          </p:cNvPicPr>
          <p:nvPr/>
        </p:nvPicPr>
        <p:blipFill>
          <a:blip r:embed="rId5" cstate="print"/>
          <a:srcRect l="3765" t="2619" r="5882" b="3110"/>
          <a:stretch>
            <a:fillRect/>
          </a:stretch>
        </p:blipFill>
        <p:spPr bwMode="auto">
          <a:xfrm>
            <a:off x="4995470" y="4523009"/>
            <a:ext cx="437925" cy="656887"/>
          </a:xfrm>
          <a:prstGeom prst="rect">
            <a:avLst/>
          </a:prstGeom>
          <a:noFill/>
          <a:ln w="9525">
            <a:noFill/>
            <a:miter lim="800000"/>
            <a:headEnd/>
            <a:tailEnd/>
          </a:ln>
        </p:spPr>
      </p:pic>
      <p:pic>
        <p:nvPicPr>
          <p:cNvPr id="65" name="Picture 10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01597" y="4523008"/>
            <a:ext cx="556861" cy="643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440259" y="5374105"/>
            <a:ext cx="1833379" cy="400110"/>
          </a:xfrm>
          <a:prstGeom prst="rect">
            <a:avLst/>
          </a:prstGeom>
          <a:noFill/>
        </p:spPr>
        <p:txBody>
          <a:bodyPr wrap="none" rtlCol="0">
            <a:spAutoFit/>
          </a:bodyPr>
          <a:lstStyle/>
          <a:p>
            <a:r>
              <a:rPr lang="en-US" sz="2000" b="1" dirty="0" smtClean="0">
                <a:latin typeface="Trebuchet MS"/>
                <a:cs typeface="Trebuchet MS"/>
              </a:rPr>
              <a:t>Average Likes</a:t>
            </a:r>
            <a:endParaRPr lang="en-US" sz="2000" b="1" dirty="0">
              <a:latin typeface="Trebuchet MS"/>
              <a:cs typeface="Trebuchet MS"/>
            </a:endParaRPr>
          </a:p>
        </p:txBody>
      </p:sp>
      <p:sp>
        <p:nvSpPr>
          <p:cNvPr id="45" name="TextBox 44"/>
          <p:cNvSpPr txBox="1"/>
          <p:nvPr/>
        </p:nvSpPr>
        <p:spPr>
          <a:xfrm>
            <a:off x="1105168" y="5976155"/>
            <a:ext cx="1192930" cy="400110"/>
          </a:xfrm>
          <a:prstGeom prst="rect">
            <a:avLst/>
          </a:prstGeom>
          <a:noFill/>
        </p:spPr>
        <p:txBody>
          <a:bodyPr wrap="none" rtlCol="0">
            <a:spAutoFit/>
          </a:bodyPr>
          <a:lstStyle/>
          <a:p>
            <a:r>
              <a:rPr lang="en-US" sz="2000" b="1" dirty="0" smtClean="0">
                <a:latin typeface="Trebuchet MS"/>
                <a:cs typeface="Trebuchet MS"/>
              </a:rPr>
              <a:t># Shown</a:t>
            </a:r>
            <a:endParaRPr lang="en-US" sz="2000" b="1" dirty="0">
              <a:latin typeface="Trebuchet MS"/>
              <a:cs typeface="Trebuchet MS"/>
            </a:endParaRPr>
          </a:p>
        </p:txBody>
      </p:sp>
      <p:pic>
        <p:nvPicPr>
          <p:cNvPr id="2" name="Picture 1"/>
          <p:cNvPicPr>
            <a:picLocks noChangeAspect="1"/>
          </p:cNvPicPr>
          <p:nvPr/>
        </p:nvPicPr>
        <p:blipFill>
          <a:blip r:embed="rId10"/>
          <a:stretch>
            <a:fillRect/>
          </a:stretch>
        </p:blipFill>
        <p:spPr>
          <a:xfrm>
            <a:off x="7281840" y="5147133"/>
            <a:ext cx="443832" cy="613464"/>
          </a:xfrm>
          <a:prstGeom prst="rect">
            <a:avLst/>
          </a:prstGeom>
        </p:spPr>
      </p:pic>
      <p:pic>
        <p:nvPicPr>
          <p:cNvPr id="50" name="Picture 49"/>
          <p:cNvPicPr>
            <a:picLocks noChangeAspect="1"/>
          </p:cNvPicPr>
          <p:nvPr/>
        </p:nvPicPr>
        <p:blipFill>
          <a:blip r:embed="rId10"/>
          <a:stretch>
            <a:fillRect/>
          </a:stretch>
        </p:blipFill>
        <p:spPr>
          <a:xfrm>
            <a:off x="2614290" y="3506043"/>
            <a:ext cx="443832" cy="613464"/>
          </a:xfrm>
          <a:prstGeom prst="rect">
            <a:avLst/>
          </a:prstGeom>
        </p:spPr>
      </p:pic>
      <p:sp>
        <p:nvSpPr>
          <p:cNvPr id="3" name="Rectangle 2"/>
          <p:cNvSpPr/>
          <p:nvPr/>
        </p:nvSpPr>
        <p:spPr>
          <a:xfrm>
            <a:off x="7045157" y="4999789"/>
            <a:ext cx="1537369" cy="9228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7793791" y="5178062"/>
            <a:ext cx="674183" cy="584776"/>
          </a:xfrm>
          <a:prstGeom prst="rect">
            <a:avLst/>
          </a:prstGeom>
          <a:noFill/>
        </p:spPr>
        <p:txBody>
          <a:bodyPr wrap="none" rtlCol="0">
            <a:spAutoFit/>
          </a:bodyPr>
          <a:lstStyle/>
          <a:p>
            <a:r>
              <a:rPr lang="en-US" sz="3200" dirty="0" smtClean="0">
                <a:latin typeface="Trebuchet MS"/>
                <a:cs typeface="Trebuchet MS"/>
              </a:rPr>
              <a:t>: 1</a:t>
            </a:r>
            <a:endParaRPr lang="en-US" sz="3200" dirty="0">
              <a:latin typeface="Trebuchet MS"/>
              <a:cs typeface="Trebuchet MS"/>
            </a:endParaRPr>
          </a:p>
        </p:txBody>
      </p:sp>
    </p:spTree>
    <p:extLst>
      <p:ext uri="{BB962C8B-B14F-4D97-AF65-F5344CB8AC3E}">
        <p14:creationId xmlns:p14="http://schemas.microsoft.com/office/powerpoint/2010/main" val="3755453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yyue\Desktop\02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48" y="3206007"/>
            <a:ext cx="1245936" cy="133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443832" y="1065656"/>
            <a:ext cx="1447800" cy="73911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          Sports</a:t>
            </a:r>
            <a:endParaRPr lang="en-US" dirty="0"/>
          </a:p>
        </p:txBody>
      </p:sp>
      <p:pic>
        <p:nvPicPr>
          <p:cNvPr id="27" name="Picture 4"/>
          <p:cNvPicPr>
            <a:picLocks noChangeAspect="1" noChangeArrowheads="1"/>
          </p:cNvPicPr>
          <p:nvPr/>
        </p:nvPicPr>
        <p:blipFill>
          <a:blip r:embed="rId4" cstate="print"/>
          <a:srcRect l="3765" t="2619" r="5882" b="3110"/>
          <a:stretch>
            <a:fillRect/>
          </a:stretch>
        </p:blipFill>
        <p:spPr bwMode="auto">
          <a:xfrm>
            <a:off x="480205" y="1107778"/>
            <a:ext cx="437925" cy="656887"/>
          </a:xfrm>
          <a:prstGeom prst="rect">
            <a:avLst/>
          </a:prstGeom>
          <a:noFill/>
          <a:ln w="9525">
            <a:noFill/>
            <a:miter lim="800000"/>
            <a:headEnd/>
            <a:tailEnd/>
          </a:ln>
        </p:spPr>
      </p:pic>
      <p:sp>
        <p:nvSpPr>
          <p:cNvPr id="29" name="Rectangle 28"/>
          <p:cNvSpPr/>
          <p:nvPr/>
        </p:nvSpPr>
        <p:spPr>
          <a:xfrm>
            <a:off x="443832" y="1854230"/>
            <a:ext cx="1447800" cy="73911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smtClean="0"/>
              <a:t>         Politics</a:t>
            </a:r>
            <a:endParaRPr lang="en-US" dirty="0"/>
          </a:p>
        </p:txBody>
      </p:sp>
      <p:pic>
        <p:nvPicPr>
          <p:cNvPr id="31" name="Picture 30"/>
          <p:cNvPicPr>
            <a:picLocks noChangeAspect="1" noChangeArrowheads="1"/>
          </p:cNvPicPr>
          <p:nvPr/>
        </p:nvPicPr>
        <p:blipFill>
          <a:blip r:embed="rId5" cstate="print"/>
          <a:srcRect/>
          <a:stretch>
            <a:fillRect/>
          </a:stretch>
        </p:blipFill>
        <p:spPr bwMode="auto">
          <a:xfrm>
            <a:off x="492770" y="1917727"/>
            <a:ext cx="456530" cy="616932"/>
          </a:xfrm>
          <a:prstGeom prst="rect">
            <a:avLst/>
          </a:prstGeom>
          <a:noFill/>
          <a:ln w="9525">
            <a:noFill/>
            <a:miter lim="800000"/>
            <a:headEnd/>
            <a:tailEnd/>
          </a:ln>
          <a:effectLst/>
        </p:spPr>
      </p:pic>
      <p:sp>
        <p:nvSpPr>
          <p:cNvPr id="37" name="Rectangle 36"/>
          <p:cNvSpPr/>
          <p:nvPr/>
        </p:nvSpPr>
        <p:spPr>
          <a:xfrm>
            <a:off x="443832" y="2651731"/>
            <a:ext cx="1447800" cy="739113"/>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World</a:t>
            </a:r>
            <a:endParaRPr lang="en-US" dirty="0"/>
          </a:p>
        </p:txBody>
      </p:sp>
      <p:pic>
        <p:nvPicPr>
          <p:cNvPr id="36" name="Picture 10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421" y="2724065"/>
            <a:ext cx="520885" cy="601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itle 1"/>
          <p:cNvSpPr txBox="1">
            <a:spLocks/>
          </p:cNvSpPr>
          <p:nvPr/>
        </p:nvSpPr>
        <p:spPr>
          <a:xfrm>
            <a:off x="457200" y="-4619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latin typeface="Trebuchet MS"/>
                <a:cs typeface="Trebuchet MS"/>
              </a:rPr>
              <a:t>Interactive Personalization</a:t>
            </a:r>
            <a:endParaRPr lang="en-US" sz="3600" dirty="0">
              <a:latin typeface="Trebuchet MS"/>
              <a:cs typeface="Trebuchet MS"/>
            </a:endParaRPr>
          </a:p>
        </p:txBody>
      </p:sp>
      <p:pic>
        <p:nvPicPr>
          <p:cNvPr id="33" name="Picture 2" descr="C:\Documents and Settings\yyue\Desktop\02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9105" y="3206007"/>
            <a:ext cx="1245936" cy="133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a:xfrm>
            <a:off x="2821089" y="1074081"/>
            <a:ext cx="1447800" cy="73911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smtClean="0"/>
              <a:t>         Politics</a:t>
            </a:r>
            <a:endParaRPr lang="en-US" dirty="0"/>
          </a:p>
        </p:txBody>
      </p:sp>
      <p:pic>
        <p:nvPicPr>
          <p:cNvPr id="41" name="Picture 40"/>
          <p:cNvPicPr>
            <a:picLocks noChangeAspect="1" noChangeArrowheads="1"/>
          </p:cNvPicPr>
          <p:nvPr/>
        </p:nvPicPr>
        <p:blipFill>
          <a:blip r:embed="rId5" cstate="print"/>
          <a:srcRect/>
          <a:stretch>
            <a:fillRect/>
          </a:stretch>
        </p:blipFill>
        <p:spPr bwMode="auto">
          <a:xfrm>
            <a:off x="2870027" y="1137578"/>
            <a:ext cx="456530" cy="616932"/>
          </a:xfrm>
          <a:prstGeom prst="rect">
            <a:avLst/>
          </a:prstGeom>
          <a:noFill/>
          <a:ln w="9525">
            <a:noFill/>
            <a:miter lim="800000"/>
            <a:headEnd/>
            <a:tailEnd/>
          </a:ln>
          <a:effectLst/>
        </p:spPr>
      </p:pic>
      <p:sp>
        <p:nvSpPr>
          <p:cNvPr id="42" name="Rectangle 41"/>
          <p:cNvSpPr/>
          <p:nvPr/>
        </p:nvSpPr>
        <p:spPr>
          <a:xfrm>
            <a:off x="2829923" y="1854230"/>
            <a:ext cx="1447800" cy="73911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       Economy</a:t>
            </a:r>
            <a:endParaRPr lang="en-US" dirty="0"/>
          </a:p>
        </p:txBody>
      </p:sp>
      <p:pic>
        <p:nvPicPr>
          <p:cNvPr id="43" name="Picture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1355" y="1931056"/>
            <a:ext cx="609903" cy="609903"/>
          </a:xfrm>
          <a:prstGeom prst="rect">
            <a:avLst/>
          </a:prstGeom>
        </p:spPr>
      </p:pic>
      <p:sp>
        <p:nvSpPr>
          <p:cNvPr id="46" name="Rectangle 45"/>
          <p:cNvSpPr/>
          <p:nvPr/>
        </p:nvSpPr>
        <p:spPr>
          <a:xfrm>
            <a:off x="2824820" y="2651731"/>
            <a:ext cx="1447800" cy="73911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          Sports</a:t>
            </a:r>
            <a:endParaRPr lang="en-US" dirty="0"/>
          </a:p>
        </p:txBody>
      </p:sp>
      <p:pic>
        <p:nvPicPr>
          <p:cNvPr id="47" name="Picture 4"/>
          <p:cNvPicPr>
            <a:picLocks noChangeAspect="1" noChangeArrowheads="1"/>
          </p:cNvPicPr>
          <p:nvPr/>
        </p:nvPicPr>
        <p:blipFill>
          <a:blip r:embed="rId4" cstate="print"/>
          <a:srcRect l="3765" t="2619" r="5882" b="3110"/>
          <a:stretch>
            <a:fillRect/>
          </a:stretch>
        </p:blipFill>
        <p:spPr bwMode="auto">
          <a:xfrm>
            <a:off x="2861193" y="2693853"/>
            <a:ext cx="437925" cy="656887"/>
          </a:xfrm>
          <a:prstGeom prst="rect">
            <a:avLst/>
          </a:prstGeom>
          <a:noFill/>
          <a:ln w="9525">
            <a:noFill/>
            <a:miter lim="800000"/>
            <a:headEnd/>
            <a:tailEnd/>
          </a:ln>
        </p:spPr>
      </p:pic>
      <p:graphicFrame>
        <p:nvGraphicFramePr>
          <p:cNvPr id="12" name="Table 11"/>
          <p:cNvGraphicFramePr>
            <a:graphicFrameLocks noGrp="1"/>
          </p:cNvGraphicFramePr>
          <p:nvPr>
            <p:extLst>
              <p:ext uri="{D42A27DB-BD31-4B8C-83A1-F6EECF244321}">
                <p14:modId xmlns:p14="http://schemas.microsoft.com/office/powerpoint/2010/main" val="897433504"/>
              </p:ext>
            </p:extLst>
          </p:nvPr>
        </p:nvGraphicFramePr>
        <p:xfrm>
          <a:off x="2434053" y="4457023"/>
          <a:ext cx="3944355" cy="2061190"/>
        </p:xfrm>
        <a:graphic>
          <a:graphicData uri="http://schemas.openxmlformats.org/drawingml/2006/table">
            <a:tbl>
              <a:tblPr>
                <a:tableStyleId>{5C22544A-7EE6-4342-B048-85BDC9FD1C3A}</a:tableStyleId>
              </a:tblPr>
              <a:tblGrid>
                <a:gridCol w="788871"/>
                <a:gridCol w="788871"/>
                <a:gridCol w="788871"/>
                <a:gridCol w="788871"/>
                <a:gridCol w="788871"/>
              </a:tblGrid>
              <a:tr h="783401">
                <a:tc>
                  <a:txBody>
                    <a:bodyPr/>
                    <a:lstStyle/>
                    <a:p>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2"/>
                    </a:solidFill>
                  </a:tcPr>
                </a:tc>
                <a:tc>
                  <a:txBody>
                    <a:bodyPr/>
                    <a:lstStyle/>
                    <a:p>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3"/>
                    </a:solidFill>
                  </a:tcPr>
                </a:tc>
                <a:tc>
                  <a:txBody>
                    <a:bodyPr/>
                    <a:lstStyle/>
                    <a:p>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solidFill>
                  </a:tcPr>
                </a:tc>
                <a:tc>
                  <a:txBody>
                    <a:bodyPr/>
                    <a:lstStyle/>
                    <a:p>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1"/>
                    </a:solidFill>
                  </a:tcPr>
                </a:tc>
                <a:tc>
                  <a:txBody>
                    <a:bodyPr/>
                    <a:lstStyle/>
                    <a:p>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tx1"/>
                    </a:solidFill>
                  </a:tcPr>
                </a:tc>
              </a:tr>
              <a:tr h="649506">
                <a:tc>
                  <a:txBody>
                    <a:bodyPr/>
                    <a:lstStyle/>
                    <a:p>
                      <a:pPr algn="ctr">
                        <a:lnSpc>
                          <a:spcPct val="150000"/>
                        </a:lnSpc>
                      </a:pPr>
                      <a:r>
                        <a:rPr lang="en-US" sz="2000" b="1" dirty="0" smtClean="0">
                          <a:latin typeface="Trebuchet MS"/>
                          <a:cs typeface="Trebuchet MS"/>
                        </a:rPr>
                        <a:t>--</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1.0</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0.0</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0.0</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r h="628283">
                <a:tc>
                  <a:txBody>
                    <a:bodyPr/>
                    <a:lstStyle/>
                    <a:p>
                      <a:pPr algn="ctr">
                        <a:lnSpc>
                          <a:spcPct val="150000"/>
                        </a:lnSpc>
                      </a:pPr>
                      <a:r>
                        <a:rPr lang="en-US" sz="2000" b="1" dirty="0" smtClean="0">
                          <a:latin typeface="Trebuchet MS"/>
                          <a:cs typeface="Trebuchet MS"/>
                        </a:rPr>
                        <a:t>0</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1</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2</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2</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1</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bl>
          </a:graphicData>
        </a:graphic>
      </p:graphicFrame>
      <p:pic>
        <p:nvPicPr>
          <p:cNvPr id="61" name="Picture 60"/>
          <p:cNvPicPr>
            <a:picLocks noChangeAspect="1" noChangeArrowheads="1"/>
          </p:cNvPicPr>
          <p:nvPr/>
        </p:nvPicPr>
        <p:blipFill>
          <a:blip r:embed="rId5" cstate="print"/>
          <a:srcRect/>
          <a:stretch>
            <a:fillRect/>
          </a:stretch>
        </p:blipFill>
        <p:spPr bwMode="auto">
          <a:xfrm>
            <a:off x="4180976" y="4538229"/>
            <a:ext cx="456530" cy="616932"/>
          </a:xfrm>
          <a:prstGeom prst="rect">
            <a:avLst/>
          </a:prstGeom>
          <a:noFill/>
          <a:ln w="9525">
            <a:noFill/>
            <a:miter lim="800000"/>
            <a:headEnd/>
            <a:tailEnd/>
          </a:ln>
          <a:effectLst/>
        </p:spPr>
      </p:pic>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6179" y="4537230"/>
            <a:ext cx="609903" cy="609903"/>
          </a:xfrm>
          <a:prstGeom prst="rect">
            <a:avLst/>
          </a:prstGeom>
        </p:spPr>
      </p:pic>
      <p:pic>
        <p:nvPicPr>
          <p:cNvPr id="63" name="Picture 2"/>
          <p:cNvPicPr>
            <a:picLocks noChangeAspect="1" noChangeArrowheads="1"/>
          </p:cNvPicPr>
          <p:nvPr/>
        </p:nvPicPr>
        <p:blipFill>
          <a:blip r:embed="rId8" cstate="print"/>
          <a:srcRect l="24837" r="19969"/>
          <a:stretch>
            <a:fillRect/>
          </a:stretch>
        </p:blipFill>
        <p:spPr bwMode="auto">
          <a:xfrm>
            <a:off x="2614290" y="4576566"/>
            <a:ext cx="429726" cy="583935"/>
          </a:xfrm>
          <a:prstGeom prst="rect">
            <a:avLst/>
          </a:prstGeom>
          <a:noFill/>
          <a:ln w="9525">
            <a:noFill/>
            <a:miter lim="800000"/>
            <a:headEnd/>
            <a:tailEnd/>
          </a:ln>
          <a:effectLst/>
        </p:spPr>
      </p:pic>
      <p:pic>
        <p:nvPicPr>
          <p:cNvPr id="64" name="Picture 4"/>
          <p:cNvPicPr>
            <a:picLocks noChangeAspect="1" noChangeArrowheads="1"/>
          </p:cNvPicPr>
          <p:nvPr/>
        </p:nvPicPr>
        <p:blipFill>
          <a:blip r:embed="rId4" cstate="print"/>
          <a:srcRect l="3765" t="2619" r="5882" b="3110"/>
          <a:stretch>
            <a:fillRect/>
          </a:stretch>
        </p:blipFill>
        <p:spPr bwMode="auto">
          <a:xfrm>
            <a:off x="4995470" y="4523009"/>
            <a:ext cx="437925" cy="656887"/>
          </a:xfrm>
          <a:prstGeom prst="rect">
            <a:avLst/>
          </a:prstGeom>
          <a:noFill/>
          <a:ln w="9525">
            <a:noFill/>
            <a:miter lim="800000"/>
            <a:headEnd/>
            <a:tailEnd/>
          </a:ln>
        </p:spPr>
      </p:pic>
      <p:pic>
        <p:nvPicPr>
          <p:cNvPr id="65" name="Picture 10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01597" y="4523008"/>
            <a:ext cx="556861" cy="643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xtBox 44"/>
          <p:cNvSpPr txBox="1"/>
          <p:nvPr/>
        </p:nvSpPr>
        <p:spPr>
          <a:xfrm>
            <a:off x="440259" y="5374105"/>
            <a:ext cx="1833379" cy="400110"/>
          </a:xfrm>
          <a:prstGeom prst="rect">
            <a:avLst/>
          </a:prstGeom>
          <a:noFill/>
        </p:spPr>
        <p:txBody>
          <a:bodyPr wrap="none" rtlCol="0">
            <a:spAutoFit/>
          </a:bodyPr>
          <a:lstStyle/>
          <a:p>
            <a:r>
              <a:rPr lang="en-US" sz="2000" b="1" dirty="0" smtClean="0">
                <a:latin typeface="Trebuchet MS"/>
                <a:cs typeface="Trebuchet MS"/>
              </a:rPr>
              <a:t>Average Likes</a:t>
            </a:r>
            <a:endParaRPr lang="en-US" sz="2000" b="1" dirty="0">
              <a:latin typeface="Trebuchet MS"/>
              <a:cs typeface="Trebuchet MS"/>
            </a:endParaRPr>
          </a:p>
        </p:txBody>
      </p:sp>
      <p:sp>
        <p:nvSpPr>
          <p:cNvPr id="66" name="TextBox 65"/>
          <p:cNvSpPr txBox="1"/>
          <p:nvPr/>
        </p:nvSpPr>
        <p:spPr>
          <a:xfrm>
            <a:off x="1105168" y="5976155"/>
            <a:ext cx="1192930" cy="400110"/>
          </a:xfrm>
          <a:prstGeom prst="rect">
            <a:avLst/>
          </a:prstGeom>
          <a:noFill/>
        </p:spPr>
        <p:txBody>
          <a:bodyPr wrap="none" rtlCol="0">
            <a:spAutoFit/>
          </a:bodyPr>
          <a:lstStyle/>
          <a:p>
            <a:r>
              <a:rPr lang="en-US" sz="2000" b="1" dirty="0" smtClean="0">
                <a:latin typeface="Trebuchet MS"/>
                <a:cs typeface="Trebuchet MS"/>
              </a:rPr>
              <a:t># Shown</a:t>
            </a:r>
            <a:endParaRPr lang="en-US" sz="2000" b="1" dirty="0">
              <a:latin typeface="Trebuchet MS"/>
              <a:cs typeface="Trebuchet MS"/>
            </a:endParaRPr>
          </a:p>
        </p:txBody>
      </p:sp>
      <p:pic>
        <p:nvPicPr>
          <p:cNvPr id="67" name="Picture 66"/>
          <p:cNvPicPr>
            <a:picLocks noChangeAspect="1" noChangeArrowheads="1"/>
          </p:cNvPicPr>
          <p:nvPr/>
        </p:nvPicPr>
        <p:blipFill>
          <a:blip r:embed="rId9"/>
          <a:srcRect/>
          <a:stretch>
            <a:fillRect/>
          </a:stretch>
        </p:blipFill>
        <p:spPr bwMode="auto">
          <a:xfrm>
            <a:off x="2024814" y="1283937"/>
            <a:ext cx="314325" cy="387350"/>
          </a:xfrm>
          <a:prstGeom prst="rect">
            <a:avLst/>
          </a:prstGeom>
          <a:noFill/>
          <a:ln w="9525">
            <a:noFill/>
            <a:miter lim="800000"/>
            <a:headEnd/>
            <a:tailEnd/>
          </a:ln>
        </p:spPr>
      </p:pic>
      <p:pic>
        <p:nvPicPr>
          <p:cNvPr id="68" name="Picture 5"/>
          <p:cNvPicPr>
            <a:picLocks noChangeAspect="1" noChangeArrowheads="1"/>
          </p:cNvPicPr>
          <p:nvPr/>
        </p:nvPicPr>
        <p:blipFill>
          <a:blip r:embed="rId10"/>
          <a:srcRect/>
          <a:stretch>
            <a:fillRect/>
          </a:stretch>
        </p:blipFill>
        <p:spPr bwMode="auto">
          <a:xfrm>
            <a:off x="2040441" y="2040512"/>
            <a:ext cx="300037" cy="369888"/>
          </a:xfrm>
          <a:prstGeom prst="rect">
            <a:avLst/>
          </a:prstGeom>
          <a:noFill/>
          <a:ln w="9525">
            <a:noFill/>
            <a:miter lim="800000"/>
            <a:headEnd/>
            <a:tailEnd/>
          </a:ln>
        </p:spPr>
      </p:pic>
      <p:pic>
        <p:nvPicPr>
          <p:cNvPr id="69" name="Picture 68"/>
          <p:cNvPicPr>
            <a:picLocks noChangeAspect="1" noChangeArrowheads="1"/>
          </p:cNvPicPr>
          <p:nvPr/>
        </p:nvPicPr>
        <p:blipFill>
          <a:blip r:embed="rId9"/>
          <a:srcRect/>
          <a:stretch>
            <a:fillRect/>
          </a:stretch>
        </p:blipFill>
        <p:spPr bwMode="auto">
          <a:xfrm>
            <a:off x="2026153" y="2830118"/>
            <a:ext cx="314325" cy="387350"/>
          </a:xfrm>
          <a:prstGeom prst="rect">
            <a:avLst/>
          </a:prstGeom>
          <a:noFill/>
          <a:ln w="9525">
            <a:noFill/>
            <a:miter lim="800000"/>
            <a:headEnd/>
            <a:tailEnd/>
          </a:ln>
        </p:spPr>
      </p:pic>
      <p:pic>
        <p:nvPicPr>
          <p:cNvPr id="70" name="Picture 69"/>
          <p:cNvPicPr>
            <a:picLocks noChangeAspect="1"/>
          </p:cNvPicPr>
          <p:nvPr/>
        </p:nvPicPr>
        <p:blipFill>
          <a:blip r:embed="rId11"/>
          <a:stretch>
            <a:fillRect/>
          </a:stretch>
        </p:blipFill>
        <p:spPr>
          <a:xfrm>
            <a:off x="7281840" y="5147133"/>
            <a:ext cx="443832" cy="613464"/>
          </a:xfrm>
          <a:prstGeom prst="rect">
            <a:avLst/>
          </a:prstGeom>
        </p:spPr>
      </p:pic>
      <p:sp>
        <p:nvSpPr>
          <p:cNvPr id="71" name="Rectangle 70"/>
          <p:cNvSpPr/>
          <p:nvPr/>
        </p:nvSpPr>
        <p:spPr>
          <a:xfrm>
            <a:off x="7045157" y="4999789"/>
            <a:ext cx="1537369" cy="9228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TextBox 71"/>
          <p:cNvSpPr txBox="1"/>
          <p:nvPr/>
        </p:nvSpPr>
        <p:spPr>
          <a:xfrm>
            <a:off x="7793791" y="5178062"/>
            <a:ext cx="674183" cy="584776"/>
          </a:xfrm>
          <a:prstGeom prst="rect">
            <a:avLst/>
          </a:prstGeom>
          <a:noFill/>
        </p:spPr>
        <p:txBody>
          <a:bodyPr wrap="none" rtlCol="0">
            <a:spAutoFit/>
          </a:bodyPr>
          <a:lstStyle/>
          <a:p>
            <a:r>
              <a:rPr lang="en-US" sz="3200" dirty="0" smtClean="0">
                <a:latin typeface="Trebuchet MS"/>
                <a:cs typeface="Trebuchet MS"/>
              </a:rPr>
              <a:t>: 1</a:t>
            </a:r>
            <a:endParaRPr lang="en-US" sz="3200" dirty="0">
              <a:latin typeface="Trebuchet MS"/>
              <a:cs typeface="Trebuchet MS"/>
            </a:endParaRPr>
          </a:p>
        </p:txBody>
      </p:sp>
    </p:spTree>
    <p:extLst>
      <p:ext uri="{BB962C8B-B14F-4D97-AF65-F5344CB8AC3E}">
        <p14:creationId xmlns:p14="http://schemas.microsoft.com/office/powerpoint/2010/main" val="3152853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yyue\Desktop\02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48" y="3206007"/>
            <a:ext cx="1245936" cy="133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noChangeArrowheads="1"/>
          </p:cNvPicPr>
          <p:nvPr/>
        </p:nvPicPr>
        <p:blipFill>
          <a:blip r:embed="rId4"/>
          <a:srcRect/>
          <a:stretch>
            <a:fillRect/>
          </a:stretch>
        </p:blipFill>
        <p:spPr bwMode="auto">
          <a:xfrm>
            <a:off x="2024814" y="1283937"/>
            <a:ext cx="314325" cy="387350"/>
          </a:xfrm>
          <a:prstGeom prst="rect">
            <a:avLst/>
          </a:prstGeom>
          <a:noFill/>
          <a:ln w="9525">
            <a:noFill/>
            <a:miter lim="800000"/>
            <a:headEnd/>
            <a:tailEnd/>
          </a:ln>
        </p:spPr>
      </p:pic>
      <p:pic>
        <p:nvPicPr>
          <p:cNvPr id="25" name="Picture 5"/>
          <p:cNvPicPr>
            <a:picLocks noChangeAspect="1" noChangeArrowheads="1"/>
          </p:cNvPicPr>
          <p:nvPr/>
        </p:nvPicPr>
        <p:blipFill>
          <a:blip r:embed="rId5"/>
          <a:srcRect/>
          <a:stretch>
            <a:fillRect/>
          </a:stretch>
        </p:blipFill>
        <p:spPr bwMode="auto">
          <a:xfrm>
            <a:off x="2040441" y="2040512"/>
            <a:ext cx="300037" cy="369888"/>
          </a:xfrm>
          <a:prstGeom prst="rect">
            <a:avLst/>
          </a:prstGeom>
          <a:noFill/>
          <a:ln w="9525">
            <a:noFill/>
            <a:miter lim="800000"/>
            <a:headEnd/>
            <a:tailEnd/>
          </a:ln>
        </p:spPr>
      </p:pic>
      <p:pic>
        <p:nvPicPr>
          <p:cNvPr id="28" name="Picture 27"/>
          <p:cNvPicPr>
            <a:picLocks noChangeAspect="1" noChangeArrowheads="1"/>
          </p:cNvPicPr>
          <p:nvPr/>
        </p:nvPicPr>
        <p:blipFill>
          <a:blip r:embed="rId4"/>
          <a:srcRect/>
          <a:stretch>
            <a:fillRect/>
          </a:stretch>
        </p:blipFill>
        <p:spPr bwMode="auto">
          <a:xfrm>
            <a:off x="2026153" y="2830118"/>
            <a:ext cx="314325" cy="387350"/>
          </a:xfrm>
          <a:prstGeom prst="rect">
            <a:avLst/>
          </a:prstGeom>
          <a:noFill/>
          <a:ln w="9525">
            <a:noFill/>
            <a:miter lim="800000"/>
            <a:headEnd/>
            <a:tailEnd/>
          </a:ln>
        </p:spPr>
      </p:pic>
      <p:sp>
        <p:nvSpPr>
          <p:cNvPr id="26" name="Rectangle 25"/>
          <p:cNvSpPr/>
          <p:nvPr/>
        </p:nvSpPr>
        <p:spPr>
          <a:xfrm>
            <a:off x="443832" y="1065656"/>
            <a:ext cx="1447800" cy="73911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          Sports</a:t>
            </a:r>
            <a:endParaRPr lang="en-US" dirty="0"/>
          </a:p>
        </p:txBody>
      </p:sp>
      <p:pic>
        <p:nvPicPr>
          <p:cNvPr id="27" name="Picture 4"/>
          <p:cNvPicPr>
            <a:picLocks noChangeAspect="1" noChangeArrowheads="1"/>
          </p:cNvPicPr>
          <p:nvPr/>
        </p:nvPicPr>
        <p:blipFill>
          <a:blip r:embed="rId6" cstate="print"/>
          <a:srcRect l="3765" t="2619" r="5882" b="3110"/>
          <a:stretch>
            <a:fillRect/>
          </a:stretch>
        </p:blipFill>
        <p:spPr bwMode="auto">
          <a:xfrm>
            <a:off x="480205" y="1107778"/>
            <a:ext cx="437925" cy="656887"/>
          </a:xfrm>
          <a:prstGeom prst="rect">
            <a:avLst/>
          </a:prstGeom>
          <a:noFill/>
          <a:ln w="9525">
            <a:noFill/>
            <a:miter lim="800000"/>
            <a:headEnd/>
            <a:tailEnd/>
          </a:ln>
        </p:spPr>
      </p:pic>
      <p:sp>
        <p:nvSpPr>
          <p:cNvPr id="29" name="Rectangle 28"/>
          <p:cNvSpPr/>
          <p:nvPr/>
        </p:nvSpPr>
        <p:spPr>
          <a:xfrm>
            <a:off x="443832" y="1854230"/>
            <a:ext cx="1447800" cy="73911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smtClean="0"/>
              <a:t>         Politics</a:t>
            </a:r>
            <a:endParaRPr lang="en-US" dirty="0"/>
          </a:p>
        </p:txBody>
      </p:sp>
      <p:pic>
        <p:nvPicPr>
          <p:cNvPr id="31" name="Picture 30"/>
          <p:cNvPicPr>
            <a:picLocks noChangeAspect="1" noChangeArrowheads="1"/>
          </p:cNvPicPr>
          <p:nvPr/>
        </p:nvPicPr>
        <p:blipFill>
          <a:blip r:embed="rId7" cstate="print"/>
          <a:srcRect/>
          <a:stretch>
            <a:fillRect/>
          </a:stretch>
        </p:blipFill>
        <p:spPr bwMode="auto">
          <a:xfrm>
            <a:off x="492770" y="1917727"/>
            <a:ext cx="456530" cy="616932"/>
          </a:xfrm>
          <a:prstGeom prst="rect">
            <a:avLst/>
          </a:prstGeom>
          <a:noFill/>
          <a:ln w="9525">
            <a:noFill/>
            <a:miter lim="800000"/>
            <a:headEnd/>
            <a:tailEnd/>
          </a:ln>
          <a:effectLst/>
        </p:spPr>
      </p:pic>
      <p:sp>
        <p:nvSpPr>
          <p:cNvPr id="37" name="Rectangle 36"/>
          <p:cNvSpPr/>
          <p:nvPr/>
        </p:nvSpPr>
        <p:spPr>
          <a:xfrm>
            <a:off x="443832" y="2651731"/>
            <a:ext cx="1447800" cy="739113"/>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World</a:t>
            </a:r>
            <a:endParaRPr lang="en-US" dirty="0"/>
          </a:p>
        </p:txBody>
      </p:sp>
      <p:pic>
        <p:nvPicPr>
          <p:cNvPr id="36" name="Picture 10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9421" y="2724065"/>
            <a:ext cx="520885" cy="601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itle 1"/>
          <p:cNvSpPr txBox="1">
            <a:spLocks/>
          </p:cNvSpPr>
          <p:nvPr/>
        </p:nvSpPr>
        <p:spPr>
          <a:xfrm>
            <a:off x="457200" y="-4619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smtClean="0">
                <a:latin typeface="Trebuchet MS"/>
                <a:cs typeface="Trebuchet MS"/>
              </a:rPr>
              <a:t>Interactive Personalization</a:t>
            </a:r>
            <a:endParaRPr lang="en-US" sz="3600" dirty="0">
              <a:latin typeface="Trebuchet MS"/>
              <a:cs typeface="Trebuchet MS"/>
            </a:endParaRPr>
          </a:p>
        </p:txBody>
      </p:sp>
      <p:pic>
        <p:nvPicPr>
          <p:cNvPr id="33" name="Picture 2" descr="C:\Documents and Settings\yyue\Desktop\02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9105" y="3206007"/>
            <a:ext cx="1245936" cy="133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5"/>
          <p:cNvPicPr>
            <a:picLocks noChangeAspect="1" noChangeArrowheads="1"/>
          </p:cNvPicPr>
          <p:nvPr/>
        </p:nvPicPr>
        <p:blipFill>
          <a:blip r:embed="rId5"/>
          <a:srcRect/>
          <a:stretch>
            <a:fillRect/>
          </a:stretch>
        </p:blipFill>
        <p:spPr bwMode="auto">
          <a:xfrm>
            <a:off x="4445730" y="1290062"/>
            <a:ext cx="300037" cy="369888"/>
          </a:xfrm>
          <a:prstGeom prst="rect">
            <a:avLst/>
          </a:prstGeom>
          <a:noFill/>
          <a:ln w="9525">
            <a:noFill/>
            <a:miter lim="800000"/>
            <a:headEnd/>
            <a:tailEnd/>
          </a:ln>
        </p:spPr>
      </p:pic>
      <p:pic>
        <p:nvPicPr>
          <p:cNvPr id="38" name="Picture 37"/>
          <p:cNvPicPr>
            <a:picLocks noChangeAspect="1" noChangeArrowheads="1"/>
          </p:cNvPicPr>
          <p:nvPr/>
        </p:nvPicPr>
        <p:blipFill>
          <a:blip r:embed="rId4"/>
          <a:srcRect/>
          <a:stretch>
            <a:fillRect/>
          </a:stretch>
        </p:blipFill>
        <p:spPr bwMode="auto">
          <a:xfrm>
            <a:off x="4416778" y="2771841"/>
            <a:ext cx="314325" cy="387350"/>
          </a:xfrm>
          <a:prstGeom prst="rect">
            <a:avLst/>
          </a:prstGeom>
          <a:noFill/>
          <a:ln w="9525">
            <a:noFill/>
            <a:miter lim="800000"/>
            <a:headEnd/>
            <a:tailEnd/>
          </a:ln>
        </p:spPr>
      </p:pic>
      <p:sp>
        <p:nvSpPr>
          <p:cNvPr id="39" name="Freeform 38"/>
          <p:cNvSpPr/>
          <p:nvPr/>
        </p:nvSpPr>
        <p:spPr>
          <a:xfrm>
            <a:off x="4035727" y="2285040"/>
            <a:ext cx="1494117" cy="1527735"/>
          </a:xfrm>
          <a:custGeom>
            <a:avLst/>
            <a:gdLst>
              <a:gd name="connsiteX0" fmla="*/ 1130300 w 1848864"/>
              <a:gd name="connsiteY0" fmla="*/ 0 h 1765300"/>
              <a:gd name="connsiteX1" fmla="*/ 1803400 w 1848864"/>
              <a:gd name="connsiteY1" fmla="*/ 1003300 h 1765300"/>
              <a:gd name="connsiteX2" fmla="*/ 0 w 1848864"/>
              <a:gd name="connsiteY2" fmla="*/ 1765300 h 1765300"/>
              <a:gd name="connsiteX3" fmla="*/ 0 w 1848864"/>
              <a:gd name="connsiteY3" fmla="*/ 1765300 h 1765300"/>
            </a:gdLst>
            <a:ahLst/>
            <a:cxnLst>
              <a:cxn ang="0">
                <a:pos x="connsiteX0" y="connsiteY0"/>
              </a:cxn>
              <a:cxn ang="0">
                <a:pos x="connsiteX1" y="connsiteY1"/>
              </a:cxn>
              <a:cxn ang="0">
                <a:pos x="connsiteX2" y="connsiteY2"/>
              </a:cxn>
              <a:cxn ang="0">
                <a:pos x="connsiteX3" y="connsiteY3"/>
              </a:cxn>
            </a:cxnLst>
            <a:rect l="l" t="t" r="r" b="b"/>
            <a:pathLst>
              <a:path w="1848864" h="1765300">
                <a:moveTo>
                  <a:pt x="1130300" y="0"/>
                </a:moveTo>
                <a:cubicBezTo>
                  <a:pt x="1561041" y="354541"/>
                  <a:pt x="1991783" y="709083"/>
                  <a:pt x="1803400" y="1003300"/>
                </a:cubicBezTo>
                <a:cubicBezTo>
                  <a:pt x="1615017" y="1297517"/>
                  <a:pt x="0" y="1765300"/>
                  <a:pt x="0" y="1765300"/>
                </a:cubicBezTo>
                <a:lnTo>
                  <a:pt x="0" y="1765300"/>
                </a:lnTo>
              </a:path>
            </a:pathLst>
          </a:custGeom>
          <a:ln w="63500">
            <a:solidFill>
              <a:schemeClr val="tx1"/>
            </a:solidFill>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0" name="Rectangle 39"/>
          <p:cNvSpPr/>
          <p:nvPr/>
        </p:nvSpPr>
        <p:spPr>
          <a:xfrm>
            <a:off x="2821089" y="1074081"/>
            <a:ext cx="1447800" cy="73911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smtClean="0"/>
              <a:t>         Politics</a:t>
            </a:r>
            <a:endParaRPr lang="en-US" dirty="0"/>
          </a:p>
        </p:txBody>
      </p:sp>
      <p:pic>
        <p:nvPicPr>
          <p:cNvPr id="41" name="Picture 40"/>
          <p:cNvPicPr>
            <a:picLocks noChangeAspect="1" noChangeArrowheads="1"/>
          </p:cNvPicPr>
          <p:nvPr/>
        </p:nvPicPr>
        <p:blipFill>
          <a:blip r:embed="rId7" cstate="print"/>
          <a:srcRect/>
          <a:stretch>
            <a:fillRect/>
          </a:stretch>
        </p:blipFill>
        <p:spPr bwMode="auto">
          <a:xfrm>
            <a:off x="2870027" y="1137578"/>
            <a:ext cx="456530" cy="616932"/>
          </a:xfrm>
          <a:prstGeom prst="rect">
            <a:avLst/>
          </a:prstGeom>
          <a:noFill/>
          <a:ln w="9525">
            <a:noFill/>
            <a:miter lim="800000"/>
            <a:headEnd/>
            <a:tailEnd/>
          </a:ln>
          <a:effectLst/>
        </p:spPr>
      </p:pic>
      <p:sp>
        <p:nvSpPr>
          <p:cNvPr id="42" name="Rectangle 41"/>
          <p:cNvSpPr/>
          <p:nvPr/>
        </p:nvSpPr>
        <p:spPr>
          <a:xfrm>
            <a:off x="2829923" y="1854230"/>
            <a:ext cx="1447800" cy="73911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       Economy</a:t>
            </a:r>
            <a:endParaRPr lang="en-US" dirty="0"/>
          </a:p>
        </p:txBody>
      </p:sp>
      <p:pic>
        <p:nvPicPr>
          <p:cNvPr id="43" name="Picture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71355" y="1931056"/>
            <a:ext cx="609903" cy="609903"/>
          </a:xfrm>
          <a:prstGeom prst="rect">
            <a:avLst/>
          </a:prstGeom>
        </p:spPr>
      </p:pic>
      <p:sp>
        <p:nvSpPr>
          <p:cNvPr id="46" name="Rectangle 45"/>
          <p:cNvSpPr/>
          <p:nvPr/>
        </p:nvSpPr>
        <p:spPr>
          <a:xfrm>
            <a:off x="2824820" y="2651731"/>
            <a:ext cx="1447800" cy="73911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          Sports</a:t>
            </a:r>
            <a:endParaRPr lang="en-US" dirty="0"/>
          </a:p>
        </p:txBody>
      </p:sp>
      <p:pic>
        <p:nvPicPr>
          <p:cNvPr id="47" name="Picture 4"/>
          <p:cNvPicPr>
            <a:picLocks noChangeAspect="1" noChangeArrowheads="1"/>
          </p:cNvPicPr>
          <p:nvPr/>
        </p:nvPicPr>
        <p:blipFill>
          <a:blip r:embed="rId6" cstate="print"/>
          <a:srcRect l="3765" t="2619" r="5882" b="3110"/>
          <a:stretch>
            <a:fillRect/>
          </a:stretch>
        </p:blipFill>
        <p:spPr bwMode="auto">
          <a:xfrm>
            <a:off x="2861193" y="2693853"/>
            <a:ext cx="437925" cy="656887"/>
          </a:xfrm>
          <a:prstGeom prst="rect">
            <a:avLst/>
          </a:prstGeom>
          <a:noFill/>
          <a:ln w="9525">
            <a:noFill/>
            <a:miter lim="800000"/>
            <a:headEnd/>
            <a:tailEnd/>
          </a:ln>
        </p:spPr>
      </p:pic>
      <p:pic>
        <p:nvPicPr>
          <p:cNvPr id="49" name="Picture 5"/>
          <p:cNvPicPr>
            <a:picLocks noChangeAspect="1" noChangeArrowheads="1"/>
          </p:cNvPicPr>
          <p:nvPr/>
        </p:nvPicPr>
        <p:blipFill>
          <a:blip r:embed="rId5"/>
          <a:srcRect/>
          <a:stretch>
            <a:fillRect/>
          </a:stretch>
        </p:blipFill>
        <p:spPr bwMode="auto">
          <a:xfrm>
            <a:off x="4432362" y="2040512"/>
            <a:ext cx="300037" cy="369888"/>
          </a:xfrm>
          <a:prstGeom prst="rect">
            <a:avLst/>
          </a:prstGeom>
          <a:noFill/>
          <a:ln w="9525">
            <a:noFill/>
            <a:miter lim="800000"/>
            <a:headEnd/>
            <a:tailEnd/>
          </a:ln>
        </p:spPr>
      </p:pic>
      <p:graphicFrame>
        <p:nvGraphicFramePr>
          <p:cNvPr id="12" name="Table 11"/>
          <p:cNvGraphicFramePr>
            <a:graphicFrameLocks noGrp="1"/>
          </p:cNvGraphicFramePr>
          <p:nvPr>
            <p:extLst>
              <p:ext uri="{D42A27DB-BD31-4B8C-83A1-F6EECF244321}">
                <p14:modId xmlns:p14="http://schemas.microsoft.com/office/powerpoint/2010/main" val="3597490656"/>
              </p:ext>
            </p:extLst>
          </p:nvPr>
        </p:nvGraphicFramePr>
        <p:xfrm>
          <a:off x="2434053" y="4457023"/>
          <a:ext cx="3944355" cy="2061190"/>
        </p:xfrm>
        <a:graphic>
          <a:graphicData uri="http://schemas.openxmlformats.org/drawingml/2006/table">
            <a:tbl>
              <a:tblPr>
                <a:tableStyleId>{5C22544A-7EE6-4342-B048-85BDC9FD1C3A}</a:tableStyleId>
              </a:tblPr>
              <a:tblGrid>
                <a:gridCol w="788871"/>
                <a:gridCol w="788871"/>
                <a:gridCol w="788871"/>
                <a:gridCol w="788871"/>
                <a:gridCol w="788871"/>
              </a:tblGrid>
              <a:tr h="783401">
                <a:tc>
                  <a:txBody>
                    <a:bodyPr/>
                    <a:lstStyle/>
                    <a:p>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2"/>
                    </a:solidFill>
                  </a:tcPr>
                </a:tc>
                <a:tc>
                  <a:txBody>
                    <a:bodyPr/>
                    <a:lstStyle/>
                    <a:p>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3"/>
                    </a:solidFill>
                  </a:tcPr>
                </a:tc>
                <a:tc>
                  <a:txBody>
                    <a:bodyPr/>
                    <a:lstStyle/>
                    <a:p>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solidFill>
                  </a:tcPr>
                </a:tc>
                <a:tc>
                  <a:txBody>
                    <a:bodyPr/>
                    <a:lstStyle/>
                    <a:p>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1"/>
                    </a:solidFill>
                  </a:tcPr>
                </a:tc>
                <a:tc>
                  <a:txBody>
                    <a:bodyPr/>
                    <a:lstStyle/>
                    <a:p>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tx1"/>
                    </a:solidFill>
                  </a:tcPr>
                </a:tc>
              </a:tr>
              <a:tr h="649506">
                <a:tc>
                  <a:txBody>
                    <a:bodyPr/>
                    <a:lstStyle/>
                    <a:p>
                      <a:pPr algn="ctr">
                        <a:lnSpc>
                          <a:spcPct val="150000"/>
                        </a:lnSpc>
                      </a:pPr>
                      <a:r>
                        <a:rPr lang="en-US" sz="2000" b="1" dirty="0" smtClean="0">
                          <a:latin typeface="Trebuchet MS"/>
                          <a:cs typeface="Trebuchet MS"/>
                        </a:rPr>
                        <a:t>--</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1.0</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1.0</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0.0</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0.0</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r h="628283">
                <a:tc>
                  <a:txBody>
                    <a:bodyPr/>
                    <a:lstStyle/>
                    <a:p>
                      <a:pPr algn="ctr">
                        <a:lnSpc>
                          <a:spcPct val="150000"/>
                        </a:lnSpc>
                      </a:pPr>
                      <a:r>
                        <a:rPr lang="en-US" sz="2000" b="1" dirty="0" smtClean="0">
                          <a:latin typeface="Trebuchet MS"/>
                          <a:cs typeface="Trebuchet MS"/>
                        </a:rPr>
                        <a:t>0</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1</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2</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2</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1</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bl>
          </a:graphicData>
        </a:graphic>
      </p:graphicFrame>
      <p:pic>
        <p:nvPicPr>
          <p:cNvPr id="61" name="Picture 60"/>
          <p:cNvPicPr>
            <a:picLocks noChangeAspect="1" noChangeArrowheads="1"/>
          </p:cNvPicPr>
          <p:nvPr/>
        </p:nvPicPr>
        <p:blipFill>
          <a:blip r:embed="rId7" cstate="print"/>
          <a:srcRect/>
          <a:stretch>
            <a:fillRect/>
          </a:stretch>
        </p:blipFill>
        <p:spPr bwMode="auto">
          <a:xfrm>
            <a:off x="4180976" y="4538229"/>
            <a:ext cx="456530" cy="616932"/>
          </a:xfrm>
          <a:prstGeom prst="rect">
            <a:avLst/>
          </a:prstGeom>
          <a:noFill/>
          <a:ln w="9525">
            <a:noFill/>
            <a:miter lim="800000"/>
            <a:headEnd/>
            <a:tailEnd/>
          </a:ln>
          <a:effectLst/>
        </p:spPr>
      </p:pic>
      <p:pic>
        <p:nvPicPr>
          <p:cNvPr id="62" name="Picture 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46179" y="4537230"/>
            <a:ext cx="609903" cy="609903"/>
          </a:xfrm>
          <a:prstGeom prst="rect">
            <a:avLst/>
          </a:prstGeom>
        </p:spPr>
      </p:pic>
      <p:pic>
        <p:nvPicPr>
          <p:cNvPr id="63" name="Picture 2"/>
          <p:cNvPicPr>
            <a:picLocks noChangeAspect="1" noChangeArrowheads="1"/>
          </p:cNvPicPr>
          <p:nvPr/>
        </p:nvPicPr>
        <p:blipFill>
          <a:blip r:embed="rId10" cstate="print"/>
          <a:srcRect l="24837" r="19969"/>
          <a:stretch>
            <a:fillRect/>
          </a:stretch>
        </p:blipFill>
        <p:spPr bwMode="auto">
          <a:xfrm>
            <a:off x="2614290" y="4576566"/>
            <a:ext cx="429726" cy="583935"/>
          </a:xfrm>
          <a:prstGeom prst="rect">
            <a:avLst/>
          </a:prstGeom>
          <a:noFill/>
          <a:ln w="9525">
            <a:noFill/>
            <a:miter lim="800000"/>
            <a:headEnd/>
            <a:tailEnd/>
          </a:ln>
          <a:effectLst/>
        </p:spPr>
      </p:pic>
      <p:pic>
        <p:nvPicPr>
          <p:cNvPr id="64" name="Picture 4"/>
          <p:cNvPicPr>
            <a:picLocks noChangeAspect="1" noChangeArrowheads="1"/>
          </p:cNvPicPr>
          <p:nvPr/>
        </p:nvPicPr>
        <p:blipFill>
          <a:blip r:embed="rId6" cstate="print"/>
          <a:srcRect l="3765" t="2619" r="5882" b="3110"/>
          <a:stretch>
            <a:fillRect/>
          </a:stretch>
        </p:blipFill>
        <p:spPr bwMode="auto">
          <a:xfrm>
            <a:off x="4995470" y="4523009"/>
            <a:ext cx="437925" cy="656887"/>
          </a:xfrm>
          <a:prstGeom prst="rect">
            <a:avLst/>
          </a:prstGeom>
          <a:noFill/>
          <a:ln w="9525">
            <a:noFill/>
            <a:miter lim="800000"/>
            <a:headEnd/>
            <a:tailEnd/>
          </a:ln>
        </p:spPr>
      </p:pic>
      <p:pic>
        <p:nvPicPr>
          <p:cNvPr id="65" name="Picture 10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01597" y="4523008"/>
            <a:ext cx="556861" cy="643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xtBox 44"/>
          <p:cNvSpPr txBox="1"/>
          <p:nvPr/>
        </p:nvSpPr>
        <p:spPr>
          <a:xfrm>
            <a:off x="440259" y="5374105"/>
            <a:ext cx="1833379" cy="400110"/>
          </a:xfrm>
          <a:prstGeom prst="rect">
            <a:avLst/>
          </a:prstGeom>
          <a:noFill/>
        </p:spPr>
        <p:txBody>
          <a:bodyPr wrap="none" rtlCol="0">
            <a:spAutoFit/>
          </a:bodyPr>
          <a:lstStyle/>
          <a:p>
            <a:r>
              <a:rPr lang="en-US" sz="2000" b="1" dirty="0" smtClean="0">
                <a:latin typeface="Trebuchet MS"/>
                <a:cs typeface="Trebuchet MS"/>
              </a:rPr>
              <a:t>Average Likes</a:t>
            </a:r>
            <a:endParaRPr lang="en-US" sz="2000" b="1" dirty="0">
              <a:latin typeface="Trebuchet MS"/>
              <a:cs typeface="Trebuchet MS"/>
            </a:endParaRPr>
          </a:p>
        </p:txBody>
      </p:sp>
      <p:sp>
        <p:nvSpPr>
          <p:cNvPr id="66" name="TextBox 65"/>
          <p:cNvSpPr txBox="1"/>
          <p:nvPr/>
        </p:nvSpPr>
        <p:spPr>
          <a:xfrm>
            <a:off x="1105168" y="5976155"/>
            <a:ext cx="1192930" cy="400110"/>
          </a:xfrm>
          <a:prstGeom prst="rect">
            <a:avLst/>
          </a:prstGeom>
          <a:noFill/>
        </p:spPr>
        <p:txBody>
          <a:bodyPr wrap="none" rtlCol="0">
            <a:spAutoFit/>
          </a:bodyPr>
          <a:lstStyle/>
          <a:p>
            <a:r>
              <a:rPr lang="en-US" sz="2000" b="1" dirty="0" smtClean="0">
                <a:latin typeface="Trebuchet MS"/>
                <a:cs typeface="Trebuchet MS"/>
              </a:rPr>
              <a:t># Shown</a:t>
            </a:r>
            <a:endParaRPr lang="en-US" sz="2000" b="1" dirty="0">
              <a:latin typeface="Trebuchet MS"/>
              <a:cs typeface="Trebuchet MS"/>
            </a:endParaRPr>
          </a:p>
        </p:txBody>
      </p:sp>
      <p:pic>
        <p:nvPicPr>
          <p:cNvPr id="67" name="Picture 66"/>
          <p:cNvPicPr>
            <a:picLocks noChangeAspect="1"/>
          </p:cNvPicPr>
          <p:nvPr/>
        </p:nvPicPr>
        <p:blipFill>
          <a:blip r:embed="rId11"/>
          <a:stretch>
            <a:fillRect/>
          </a:stretch>
        </p:blipFill>
        <p:spPr>
          <a:xfrm>
            <a:off x="5064431" y="3506043"/>
            <a:ext cx="443832" cy="613464"/>
          </a:xfrm>
          <a:prstGeom prst="rect">
            <a:avLst/>
          </a:prstGeom>
        </p:spPr>
      </p:pic>
      <p:pic>
        <p:nvPicPr>
          <p:cNvPr id="68" name="Picture 67"/>
          <p:cNvPicPr>
            <a:picLocks noChangeAspect="1"/>
          </p:cNvPicPr>
          <p:nvPr/>
        </p:nvPicPr>
        <p:blipFill>
          <a:blip r:embed="rId11"/>
          <a:stretch>
            <a:fillRect/>
          </a:stretch>
        </p:blipFill>
        <p:spPr>
          <a:xfrm>
            <a:off x="7281840" y="5147133"/>
            <a:ext cx="443832" cy="613464"/>
          </a:xfrm>
          <a:prstGeom prst="rect">
            <a:avLst/>
          </a:prstGeom>
        </p:spPr>
      </p:pic>
      <p:sp>
        <p:nvSpPr>
          <p:cNvPr id="69" name="Rectangle 68"/>
          <p:cNvSpPr/>
          <p:nvPr/>
        </p:nvSpPr>
        <p:spPr>
          <a:xfrm>
            <a:off x="7045157" y="4999789"/>
            <a:ext cx="1537369" cy="9228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TextBox 69"/>
          <p:cNvSpPr txBox="1"/>
          <p:nvPr/>
        </p:nvSpPr>
        <p:spPr>
          <a:xfrm>
            <a:off x="7793791" y="5178062"/>
            <a:ext cx="674183" cy="584776"/>
          </a:xfrm>
          <a:prstGeom prst="rect">
            <a:avLst/>
          </a:prstGeom>
          <a:noFill/>
        </p:spPr>
        <p:txBody>
          <a:bodyPr wrap="none" rtlCol="0">
            <a:spAutoFit/>
          </a:bodyPr>
          <a:lstStyle/>
          <a:p>
            <a:r>
              <a:rPr lang="en-US" sz="3200" dirty="0" smtClean="0">
                <a:latin typeface="Trebuchet MS"/>
                <a:cs typeface="Trebuchet MS"/>
              </a:rPr>
              <a:t>: 3</a:t>
            </a:r>
            <a:endParaRPr lang="en-US" sz="3200" dirty="0">
              <a:latin typeface="Trebuchet MS"/>
              <a:cs typeface="Trebuchet MS"/>
            </a:endParaRPr>
          </a:p>
        </p:txBody>
      </p:sp>
    </p:spTree>
    <p:extLst>
      <p:ext uri="{BB962C8B-B14F-4D97-AF65-F5344CB8AC3E}">
        <p14:creationId xmlns:p14="http://schemas.microsoft.com/office/powerpoint/2010/main" val="233823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yyue\Desktop\02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48" y="3206007"/>
            <a:ext cx="1245936" cy="133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noChangeArrowheads="1"/>
          </p:cNvPicPr>
          <p:nvPr/>
        </p:nvPicPr>
        <p:blipFill>
          <a:blip r:embed="rId4"/>
          <a:srcRect/>
          <a:stretch>
            <a:fillRect/>
          </a:stretch>
        </p:blipFill>
        <p:spPr bwMode="auto">
          <a:xfrm>
            <a:off x="2024814" y="1283937"/>
            <a:ext cx="314325" cy="387350"/>
          </a:xfrm>
          <a:prstGeom prst="rect">
            <a:avLst/>
          </a:prstGeom>
          <a:noFill/>
          <a:ln w="9525">
            <a:noFill/>
            <a:miter lim="800000"/>
            <a:headEnd/>
            <a:tailEnd/>
          </a:ln>
        </p:spPr>
      </p:pic>
      <p:pic>
        <p:nvPicPr>
          <p:cNvPr id="25" name="Picture 5"/>
          <p:cNvPicPr>
            <a:picLocks noChangeAspect="1" noChangeArrowheads="1"/>
          </p:cNvPicPr>
          <p:nvPr/>
        </p:nvPicPr>
        <p:blipFill>
          <a:blip r:embed="rId5"/>
          <a:srcRect/>
          <a:stretch>
            <a:fillRect/>
          </a:stretch>
        </p:blipFill>
        <p:spPr bwMode="auto">
          <a:xfrm>
            <a:off x="2040441" y="2040512"/>
            <a:ext cx="300037" cy="369888"/>
          </a:xfrm>
          <a:prstGeom prst="rect">
            <a:avLst/>
          </a:prstGeom>
          <a:noFill/>
          <a:ln w="9525">
            <a:noFill/>
            <a:miter lim="800000"/>
            <a:headEnd/>
            <a:tailEnd/>
          </a:ln>
        </p:spPr>
      </p:pic>
      <p:pic>
        <p:nvPicPr>
          <p:cNvPr id="28" name="Picture 27"/>
          <p:cNvPicPr>
            <a:picLocks noChangeAspect="1" noChangeArrowheads="1"/>
          </p:cNvPicPr>
          <p:nvPr/>
        </p:nvPicPr>
        <p:blipFill>
          <a:blip r:embed="rId4"/>
          <a:srcRect/>
          <a:stretch>
            <a:fillRect/>
          </a:stretch>
        </p:blipFill>
        <p:spPr bwMode="auto">
          <a:xfrm>
            <a:off x="2026153" y="2830118"/>
            <a:ext cx="314325" cy="387350"/>
          </a:xfrm>
          <a:prstGeom prst="rect">
            <a:avLst/>
          </a:prstGeom>
          <a:noFill/>
          <a:ln w="9525">
            <a:noFill/>
            <a:miter lim="800000"/>
            <a:headEnd/>
            <a:tailEnd/>
          </a:ln>
        </p:spPr>
      </p:pic>
      <p:sp>
        <p:nvSpPr>
          <p:cNvPr id="26" name="Rectangle 25"/>
          <p:cNvSpPr/>
          <p:nvPr/>
        </p:nvSpPr>
        <p:spPr>
          <a:xfrm>
            <a:off x="443832" y="1065656"/>
            <a:ext cx="1447800" cy="73911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          Sports</a:t>
            </a:r>
            <a:endParaRPr lang="en-US" dirty="0"/>
          </a:p>
        </p:txBody>
      </p:sp>
      <p:pic>
        <p:nvPicPr>
          <p:cNvPr id="27" name="Picture 4"/>
          <p:cNvPicPr>
            <a:picLocks noChangeAspect="1" noChangeArrowheads="1"/>
          </p:cNvPicPr>
          <p:nvPr/>
        </p:nvPicPr>
        <p:blipFill>
          <a:blip r:embed="rId6" cstate="print"/>
          <a:srcRect l="3765" t="2619" r="5882" b="3110"/>
          <a:stretch>
            <a:fillRect/>
          </a:stretch>
        </p:blipFill>
        <p:spPr bwMode="auto">
          <a:xfrm>
            <a:off x="480205" y="1107778"/>
            <a:ext cx="437925" cy="656887"/>
          </a:xfrm>
          <a:prstGeom prst="rect">
            <a:avLst/>
          </a:prstGeom>
          <a:noFill/>
          <a:ln w="9525">
            <a:noFill/>
            <a:miter lim="800000"/>
            <a:headEnd/>
            <a:tailEnd/>
          </a:ln>
        </p:spPr>
      </p:pic>
      <p:sp>
        <p:nvSpPr>
          <p:cNvPr id="29" name="Rectangle 28"/>
          <p:cNvSpPr/>
          <p:nvPr/>
        </p:nvSpPr>
        <p:spPr>
          <a:xfrm>
            <a:off x="443832" y="1854230"/>
            <a:ext cx="1447800" cy="73911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smtClean="0"/>
              <a:t>         Politics</a:t>
            </a:r>
            <a:endParaRPr lang="en-US" dirty="0"/>
          </a:p>
        </p:txBody>
      </p:sp>
      <p:pic>
        <p:nvPicPr>
          <p:cNvPr id="31" name="Picture 30"/>
          <p:cNvPicPr>
            <a:picLocks noChangeAspect="1" noChangeArrowheads="1"/>
          </p:cNvPicPr>
          <p:nvPr/>
        </p:nvPicPr>
        <p:blipFill>
          <a:blip r:embed="rId7" cstate="print"/>
          <a:srcRect/>
          <a:stretch>
            <a:fillRect/>
          </a:stretch>
        </p:blipFill>
        <p:spPr bwMode="auto">
          <a:xfrm>
            <a:off x="492770" y="1917727"/>
            <a:ext cx="456530" cy="616932"/>
          </a:xfrm>
          <a:prstGeom prst="rect">
            <a:avLst/>
          </a:prstGeom>
          <a:noFill/>
          <a:ln w="9525">
            <a:noFill/>
            <a:miter lim="800000"/>
            <a:headEnd/>
            <a:tailEnd/>
          </a:ln>
          <a:effectLst/>
        </p:spPr>
      </p:pic>
      <p:sp>
        <p:nvSpPr>
          <p:cNvPr id="37" name="Rectangle 36"/>
          <p:cNvSpPr/>
          <p:nvPr/>
        </p:nvSpPr>
        <p:spPr>
          <a:xfrm>
            <a:off x="443832" y="2651731"/>
            <a:ext cx="1447800" cy="739113"/>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World</a:t>
            </a:r>
            <a:endParaRPr lang="en-US" dirty="0"/>
          </a:p>
        </p:txBody>
      </p:sp>
      <p:pic>
        <p:nvPicPr>
          <p:cNvPr id="36" name="Picture 10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9421" y="2724065"/>
            <a:ext cx="520885" cy="601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itle 1"/>
          <p:cNvSpPr txBox="1">
            <a:spLocks/>
          </p:cNvSpPr>
          <p:nvPr/>
        </p:nvSpPr>
        <p:spPr>
          <a:xfrm>
            <a:off x="457200" y="-4619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smtClean="0">
                <a:latin typeface="Trebuchet MS"/>
                <a:cs typeface="Trebuchet MS"/>
              </a:rPr>
              <a:t>Interactive Personalization</a:t>
            </a:r>
            <a:endParaRPr lang="en-US" sz="3600" dirty="0">
              <a:latin typeface="Trebuchet MS"/>
              <a:cs typeface="Trebuchet MS"/>
            </a:endParaRPr>
          </a:p>
        </p:txBody>
      </p:sp>
      <p:pic>
        <p:nvPicPr>
          <p:cNvPr id="33" name="Picture 2" descr="C:\Documents and Settings\yyue\Desktop\02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9105" y="3206007"/>
            <a:ext cx="1245936" cy="133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5"/>
          <p:cNvPicPr>
            <a:picLocks noChangeAspect="1" noChangeArrowheads="1"/>
          </p:cNvPicPr>
          <p:nvPr/>
        </p:nvPicPr>
        <p:blipFill>
          <a:blip r:embed="rId5"/>
          <a:srcRect/>
          <a:stretch>
            <a:fillRect/>
          </a:stretch>
        </p:blipFill>
        <p:spPr bwMode="auto">
          <a:xfrm>
            <a:off x="4445730" y="1290062"/>
            <a:ext cx="300037" cy="369888"/>
          </a:xfrm>
          <a:prstGeom prst="rect">
            <a:avLst/>
          </a:prstGeom>
          <a:noFill/>
          <a:ln w="9525">
            <a:noFill/>
            <a:miter lim="800000"/>
            <a:headEnd/>
            <a:tailEnd/>
          </a:ln>
        </p:spPr>
      </p:pic>
      <p:pic>
        <p:nvPicPr>
          <p:cNvPr id="38" name="Picture 37"/>
          <p:cNvPicPr>
            <a:picLocks noChangeAspect="1" noChangeArrowheads="1"/>
          </p:cNvPicPr>
          <p:nvPr/>
        </p:nvPicPr>
        <p:blipFill>
          <a:blip r:embed="rId4"/>
          <a:srcRect/>
          <a:stretch>
            <a:fillRect/>
          </a:stretch>
        </p:blipFill>
        <p:spPr bwMode="auto">
          <a:xfrm>
            <a:off x="4416778" y="2771841"/>
            <a:ext cx="314325" cy="387350"/>
          </a:xfrm>
          <a:prstGeom prst="rect">
            <a:avLst/>
          </a:prstGeom>
          <a:noFill/>
          <a:ln w="9525">
            <a:noFill/>
            <a:miter lim="800000"/>
            <a:headEnd/>
            <a:tailEnd/>
          </a:ln>
        </p:spPr>
      </p:pic>
      <p:sp>
        <p:nvSpPr>
          <p:cNvPr id="40" name="Rectangle 39"/>
          <p:cNvSpPr/>
          <p:nvPr/>
        </p:nvSpPr>
        <p:spPr>
          <a:xfrm>
            <a:off x="2821089" y="1074081"/>
            <a:ext cx="1447800" cy="73911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smtClean="0"/>
              <a:t>         Politics</a:t>
            </a:r>
            <a:endParaRPr lang="en-US" dirty="0"/>
          </a:p>
        </p:txBody>
      </p:sp>
      <p:pic>
        <p:nvPicPr>
          <p:cNvPr id="41" name="Picture 40"/>
          <p:cNvPicPr>
            <a:picLocks noChangeAspect="1" noChangeArrowheads="1"/>
          </p:cNvPicPr>
          <p:nvPr/>
        </p:nvPicPr>
        <p:blipFill>
          <a:blip r:embed="rId7" cstate="print"/>
          <a:srcRect/>
          <a:stretch>
            <a:fillRect/>
          </a:stretch>
        </p:blipFill>
        <p:spPr bwMode="auto">
          <a:xfrm>
            <a:off x="2870027" y="1137578"/>
            <a:ext cx="456530" cy="616932"/>
          </a:xfrm>
          <a:prstGeom prst="rect">
            <a:avLst/>
          </a:prstGeom>
          <a:noFill/>
          <a:ln w="9525">
            <a:noFill/>
            <a:miter lim="800000"/>
            <a:headEnd/>
            <a:tailEnd/>
          </a:ln>
          <a:effectLst/>
        </p:spPr>
      </p:pic>
      <p:sp>
        <p:nvSpPr>
          <p:cNvPr id="42" name="Rectangle 41"/>
          <p:cNvSpPr/>
          <p:nvPr/>
        </p:nvSpPr>
        <p:spPr>
          <a:xfrm>
            <a:off x="2829923" y="1854230"/>
            <a:ext cx="1447800" cy="73911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       Economy</a:t>
            </a:r>
            <a:endParaRPr lang="en-US" dirty="0"/>
          </a:p>
        </p:txBody>
      </p:sp>
      <p:pic>
        <p:nvPicPr>
          <p:cNvPr id="43" name="Picture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71355" y="1931056"/>
            <a:ext cx="609903" cy="609903"/>
          </a:xfrm>
          <a:prstGeom prst="rect">
            <a:avLst/>
          </a:prstGeom>
        </p:spPr>
      </p:pic>
      <p:sp>
        <p:nvSpPr>
          <p:cNvPr id="46" name="Rectangle 45"/>
          <p:cNvSpPr/>
          <p:nvPr/>
        </p:nvSpPr>
        <p:spPr>
          <a:xfrm>
            <a:off x="2824820" y="2651731"/>
            <a:ext cx="1447800" cy="73911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          Sports</a:t>
            </a:r>
            <a:endParaRPr lang="en-US" dirty="0"/>
          </a:p>
        </p:txBody>
      </p:sp>
      <p:pic>
        <p:nvPicPr>
          <p:cNvPr id="47" name="Picture 4"/>
          <p:cNvPicPr>
            <a:picLocks noChangeAspect="1" noChangeArrowheads="1"/>
          </p:cNvPicPr>
          <p:nvPr/>
        </p:nvPicPr>
        <p:blipFill>
          <a:blip r:embed="rId6" cstate="print"/>
          <a:srcRect l="3765" t="2619" r="5882" b="3110"/>
          <a:stretch>
            <a:fillRect/>
          </a:stretch>
        </p:blipFill>
        <p:spPr bwMode="auto">
          <a:xfrm>
            <a:off x="2861193" y="2693853"/>
            <a:ext cx="437925" cy="656887"/>
          </a:xfrm>
          <a:prstGeom prst="rect">
            <a:avLst/>
          </a:prstGeom>
          <a:noFill/>
          <a:ln w="9525">
            <a:noFill/>
            <a:miter lim="800000"/>
            <a:headEnd/>
            <a:tailEnd/>
          </a:ln>
        </p:spPr>
      </p:pic>
      <p:pic>
        <p:nvPicPr>
          <p:cNvPr id="48" name="Picture 2" descr="C:\Documents and Settings\yyue\Desktop\02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7721" y="3206007"/>
            <a:ext cx="1245936" cy="133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5"/>
          <p:cNvPicPr>
            <a:picLocks noChangeAspect="1" noChangeArrowheads="1"/>
          </p:cNvPicPr>
          <p:nvPr/>
        </p:nvPicPr>
        <p:blipFill>
          <a:blip r:embed="rId5"/>
          <a:srcRect/>
          <a:stretch>
            <a:fillRect/>
          </a:stretch>
        </p:blipFill>
        <p:spPr bwMode="auto">
          <a:xfrm>
            <a:off x="4432362" y="2040512"/>
            <a:ext cx="300037" cy="369888"/>
          </a:xfrm>
          <a:prstGeom prst="rect">
            <a:avLst/>
          </a:prstGeom>
          <a:noFill/>
          <a:ln w="9525">
            <a:noFill/>
            <a:miter lim="800000"/>
            <a:headEnd/>
            <a:tailEnd/>
          </a:ln>
        </p:spPr>
      </p:pic>
      <p:sp>
        <p:nvSpPr>
          <p:cNvPr id="52" name="Rectangle 51"/>
          <p:cNvSpPr/>
          <p:nvPr/>
        </p:nvSpPr>
        <p:spPr>
          <a:xfrm>
            <a:off x="5289705" y="1074081"/>
            <a:ext cx="1447800" cy="73911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smtClean="0"/>
              <a:t>         Politics</a:t>
            </a:r>
            <a:endParaRPr lang="en-US" dirty="0"/>
          </a:p>
        </p:txBody>
      </p:sp>
      <p:pic>
        <p:nvPicPr>
          <p:cNvPr id="53" name="Picture 52"/>
          <p:cNvPicPr>
            <a:picLocks noChangeAspect="1" noChangeArrowheads="1"/>
          </p:cNvPicPr>
          <p:nvPr/>
        </p:nvPicPr>
        <p:blipFill>
          <a:blip r:embed="rId7" cstate="print"/>
          <a:srcRect/>
          <a:stretch>
            <a:fillRect/>
          </a:stretch>
        </p:blipFill>
        <p:spPr bwMode="auto">
          <a:xfrm>
            <a:off x="5338643" y="1137578"/>
            <a:ext cx="456530" cy="616932"/>
          </a:xfrm>
          <a:prstGeom prst="rect">
            <a:avLst/>
          </a:prstGeom>
          <a:noFill/>
          <a:ln w="9525">
            <a:noFill/>
            <a:miter lim="800000"/>
            <a:headEnd/>
            <a:tailEnd/>
          </a:ln>
          <a:effectLst/>
        </p:spPr>
      </p:pic>
      <p:sp>
        <p:nvSpPr>
          <p:cNvPr id="54" name="Rectangle 53"/>
          <p:cNvSpPr/>
          <p:nvPr/>
        </p:nvSpPr>
        <p:spPr>
          <a:xfrm>
            <a:off x="5293357" y="1865107"/>
            <a:ext cx="1447800" cy="73911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       Economy</a:t>
            </a:r>
            <a:endParaRPr lang="en-US" dirty="0"/>
          </a:p>
        </p:txBody>
      </p: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34789" y="1941933"/>
            <a:ext cx="609903" cy="609903"/>
          </a:xfrm>
          <a:prstGeom prst="rect">
            <a:avLst/>
          </a:prstGeom>
        </p:spPr>
      </p:pic>
      <p:sp>
        <p:nvSpPr>
          <p:cNvPr id="56" name="Rectangle 55"/>
          <p:cNvSpPr/>
          <p:nvPr/>
        </p:nvSpPr>
        <p:spPr>
          <a:xfrm>
            <a:off x="5289705" y="2660350"/>
            <a:ext cx="1447800" cy="73911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smtClean="0"/>
              <a:t>         Politics</a:t>
            </a:r>
            <a:endParaRPr lang="en-US" dirty="0"/>
          </a:p>
        </p:txBody>
      </p:sp>
      <p:pic>
        <p:nvPicPr>
          <p:cNvPr id="57" name="Picture 56"/>
          <p:cNvPicPr>
            <a:picLocks noChangeAspect="1" noChangeArrowheads="1"/>
          </p:cNvPicPr>
          <p:nvPr/>
        </p:nvPicPr>
        <p:blipFill>
          <a:blip r:embed="rId7" cstate="print"/>
          <a:srcRect/>
          <a:stretch>
            <a:fillRect/>
          </a:stretch>
        </p:blipFill>
        <p:spPr bwMode="auto">
          <a:xfrm>
            <a:off x="5338643" y="2723847"/>
            <a:ext cx="456530" cy="616932"/>
          </a:xfrm>
          <a:prstGeom prst="rect">
            <a:avLst/>
          </a:prstGeom>
          <a:noFill/>
          <a:ln w="9525">
            <a:noFill/>
            <a:miter lim="800000"/>
            <a:headEnd/>
            <a:tailEnd/>
          </a:ln>
          <a:effectLst/>
        </p:spPr>
      </p:pic>
      <p:graphicFrame>
        <p:nvGraphicFramePr>
          <p:cNvPr id="12" name="Table 11"/>
          <p:cNvGraphicFramePr>
            <a:graphicFrameLocks noGrp="1"/>
          </p:cNvGraphicFramePr>
          <p:nvPr>
            <p:extLst>
              <p:ext uri="{D42A27DB-BD31-4B8C-83A1-F6EECF244321}">
                <p14:modId xmlns:p14="http://schemas.microsoft.com/office/powerpoint/2010/main" val="3794764940"/>
              </p:ext>
            </p:extLst>
          </p:nvPr>
        </p:nvGraphicFramePr>
        <p:xfrm>
          <a:off x="2434053" y="4457023"/>
          <a:ext cx="3944355" cy="2061190"/>
        </p:xfrm>
        <a:graphic>
          <a:graphicData uri="http://schemas.openxmlformats.org/drawingml/2006/table">
            <a:tbl>
              <a:tblPr>
                <a:tableStyleId>{5C22544A-7EE6-4342-B048-85BDC9FD1C3A}</a:tableStyleId>
              </a:tblPr>
              <a:tblGrid>
                <a:gridCol w="788871"/>
                <a:gridCol w="788871"/>
                <a:gridCol w="788871"/>
                <a:gridCol w="788871"/>
                <a:gridCol w="788871"/>
              </a:tblGrid>
              <a:tr h="783401">
                <a:tc>
                  <a:txBody>
                    <a:bodyPr/>
                    <a:lstStyle/>
                    <a:p>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2"/>
                    </a:solidFill>
                  </a:tcPr>
                </a:tc>
                <a:tc>
                  <a:txBody>
                    <a:bodyPr/>
                    <a:lstStyle/>
                    <a:p>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3"/>
                    </a:solidFill>
                  </a:tcPr>
                </a:tc>
                <a:tc>
                  <a:txBody>
                    <a:bodyPr/>
                    <a:lstStyle/>
                    <a:p>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solidFill>
                  </a:tcPr>
                </a:tc>
                <a:tc>
                  <a:txBody>
                    <a:bodyPr/>
                    <a:lstStyle/>
                    <a:p>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1"/>
                    </a:solidFill>
                  </a:tcPr>
                </a:tc>
                <a:tc>
                  <a:txBody>
                    <a:bodyPr/>
                    <a:lstStyle/>
                    <a:p>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tx1"/>
                    </a:solidFill>
                  </a:tcPr>
                </a:tc>
              </a:tr>
              <a:tr h="649506">
                <a:tc>
                  <a:txBody>
                    <a:bodyPr/>
                    <a:lstStyle/>
                    <a:p>
                      <a:pPr algn="ctr">
                        <a:lnSpc>
                          <a:spcPct val="150000"/>
                        </a:lnSpc>
                      </a:pPr>
                      <a:r>
                        <a:rPr lang="en-US" sz="2000" b="1" dirty="0" smtClean="0">
                          <a:latin typeface="Trebuchet MS"/>
                          <a:cs typeface="Trebuchet MS"/>
                        </a:rPr>
                        <a:t>--</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1.0</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1.0</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0.0</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0.0</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r h="628283">
                <a:tc>
                  <a:txBody>
                    <a:bodyPr/>
                    <a:lstStyle/>
                    <a:p>
                      <a:pPr algn="ctr">
                        <a:lnSpc>
                          <a:spcPct val="150000"/>
                        </a:lnSpc>
                      </a:pPr>
                      <a:r>
                        <a:rPr lang="en-US" sz="2000" b="1" dirty="0" smtClean="0">
                          <a:latin typeface="Trebuchet MS"/>
                          <a:cs typeface="Trebuchet MS"/>
                        </a:rPr>
                        <a:t>0</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2</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4</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2</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1</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bl>
          </a:graphicData>
        </a:graphic>
      </p:graphicFrame>
      <p:pic>
        <p:nvPicPr>
          <p:cNvPr id="61" name="Picture 60"/>
          <p:cNvPicPr>
            <a:picLocks noChangeAspect="1" noChangeArrowheads="1"/>
          </p:cNvPicPr>
          <p:nvPr/>
        </p:nvPicPr>
        <p:blipFill>
          <a:blip r:embed="rId7" cstate="print"/>
          <a:srcRect/>
          <a:stretch>
            <a:fillRect/>
          </a:stretch>
        </p:blipFill>
        <p:spPr bwMode="auto">
          <a:xfrm>
            <a:off x="4180976" y="4538229"/>
            <a:ext cx="456530" cy="616932"/>
          </a:xfrm>
          <a:prstGeom prst="rect">
            <a:avLst/>
          </a:prstGeom>
          <a:noFill/>
          <a:ln w="9525">
            <a:noFill/>
            <a:miter lim="800000"/>
            <a:headEnd/>
            <a:tailEnd/>
          </a:ln>
          <a:effectLst/>
        </p:spPr>
      </p:pic>
      <p:pic>
        <p:nvPicPr>
          <p:cNvPr id="62" name="Picture 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46179" y="4537230"/>
            <a:ext cx="609903" cy="609903"/>
          </a:xfrm>
          <a:prstGeom prst="rect">
            <a:avLst/>
          </a:prstGeom>
        </p:spPr>
      </p:pic>
      <p:pic>
        <p:nvPicPr>
          <p:cNvPr id="63" name="Picture 2"/>
          <p:cNvPicPr>
            <a:picLocks noChangeAspect="1" noChangeArrowheads="1"/>
          </p:cNvPicPr>
          <p:nvPr/>
        </p:nvPicPr>
        <p:blipFill>
          <a:blip r:embed="rId10" cstate="print"/>
          <a:srcRect l="24837" r="19969"/>
          <a:stretch>
            <a:fillRect/>
          </a:stretch>
        </p:blipFill>
        <p:spPr bwMode="auto">
          <a:xfrm>
            <a:off x="2614290" y="4576566"/>
            <a:ext cx="429726" cy="583935"/>
          </a:xfrm>
          <a:prstGeom prst="rect">
            <a:avLst/>
          </a:prstGeom>
          <a:noFill/>
          <a:ln w="9525">
            <a:noFill/>
            <a:miter lim="800000"/>
            <a:headEnd/>
            <a:tailEnd/>
          </a:ln>
          <a:effectLst/>
        </p:spPr>
      </p:pic>
      <p:pic>
        <p:nvPicPr>
          <p:cNvPr id="64" name="Picture 4"/>
          <p:cNvPicPr>
            <a:picLocks noChangeAspect="1" noChangeArrowheads="1"/>
          </p:cNvPicPr>
          <p:nvPr/>
        </p:nvPicPr>
        <p:blipFill>
          <a:blip r:embed="rId6" cstate="print"/>
          <a:srcRect l="3765" t="2619" r="5882" b="3110"/>
          <a:stretch>
            <a:fillRect/>
          </a:stretch>
        </p:blipFill>
        <p:spPr bwMode="auto">
          <a:xfrm>
            <a:off x="4995470" y="4523009"/>
            <a:ext cx="437925" cy="656887"/>
          </a:xfrm>
          <a:prstGeom prst="rect">
            <a:avLst/>
          </a:prstGeom>
          <a:noFill/>
          <a:ln w="9525">
            <a:noFill/>
            <a:miter lim="800000"/>
            <a:headEnd/>
            <a:tailEnd/>
          </a:ln>
        </p:spPr>
      </p:pic>
      <p:pic>
        <p:nvPicPr>
          <p:cNvPr id="65" name="Picture 10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01597" y="4523008"/>
            <a:ext cx="556861" cy="643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xtBox 44"/>
          <p:cNvSpPr txBox="1"/>
          <p:nvPr/>
        </p:nvSpPr>
        <p:spPr>
          <a:xfrm>
            <a:off x="440259" y="5374105"/>
            <a:ext cx="1833379" cy="400110"/>
          </a:xfrm>
          <a:prstGeom prst="rect">
            <a:avLst/>
          </a:prstGeom>
          <a:noFill/>
        </p:spPr>
        <p:txBody>
          <a:bodyPr wrap="none" rtlCol="0">
            <a:spAutoFit/>
          </a:bodyPr>
          <a:lstStyle/>
          <a:p>
            <a:r>
              <a:rPr lang="en-US" sz="2000" b="1" dirty="0" smtClean="0">
                <a:latin typeface="Trebuchet MS"/>
                <a:cs typeface="Trebuchet MS"/>
              </a:rPr>
              <a:t>Average Likes</a:t>
            </a:r>
            <a:endParaRPr lang="en-US" sz="2000" b="1" dirty="0">
              <a:latin typeface="Trebuchet MS"/>
              <a:cs typeface="Trebuchet MS"/>
            </a:endParaRPr>
          </a:p>
        </p:txBody>
      </p:sp>
      <p:sp>
        <p:nvSpPr>
          <p:cNvPr id="66" name="TextBox 65"/>
          <p:cNvSpPr txBox="1"/>
          <p:nvPr/>
        </p:nvSpPr>
        <p:spPr>
          <a:xfrm>
            <a:off x="1105168" y="5976155"/>
            <a:ext cx="1192930" cy="400110"/>
          </a:xfrm>
          <a:prstGeom prst="rect">
            <a:avLst/>
          </a:prstGeom>
          <a:noFill/>
        </p:spPr>
        <p:txBody>
          <a:bodyPr wrap="none" rtlCol="0">
            <a:spAutoFit/>
          </a:bodyPr>
          <a:lstStyle/>
          <a:p>
            <a:r>
              <a:rPr lang="en-US" sz="2000" b="1" dirty="0" smtClean="0">
                <a:latin typeface="Trebuchet MS"/>
                <a:cs typeface="Trebuchet MS"/>
              </a:rPr>
              <a:t># Shown</a:t>
            </a:r>
            <a:endParaRPr lang="en-US" sz="2000" b="1" dirty="0">
              <a:latin typeface="Trebuchet MS"/>
              <a:cs typeface="Trebuchet MS"/>
            </a:endParaRPr>
          </a:p>
        </p:txBody>
      </p:sp>
      <p:pic>
        <p:nvPicPr>
          <p:cNvPr id="67" name="Picture 66"/>
          <p:cNvPicPr>
            <a:picLocks noChangeAspect="1"/>
          </p:cNvPicPr>
          <p:nvPr/>
        </p:nvPicPr>
        <p:blipFill>
          <a:blip r:embed="rId11"/>
          <a:stretch>
            <a:fillRect/>
          </a:stretch>
        </p:blipFill>
        <p:spPr>
          <a:xfrm>
            <a:off x="7281840" y="5147133"/>
            <a:ext cx="443832" cy="613464"/>
          </a:xfrm>
          <a:prstGeom prst="rect">
            <a:avLst/>
          </a:prstGeom>
        </p:spPr>
      </p:pic>
      <p:sp>
        <p:nvSpPr>
          <p:cNvPr id="68" name="Rectangle 67"/>
          <p:cNvSpPr/>
          <p:nvPr/>
        </p:nvSpPr>
        <p:spPr>
          <a:xfrm>
            <a:off x="7045157" y="4999789"/>
            <a:ext cx="1537369" cy="9228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TextBox 68"/>
          <p:cNvSpPr txBox="1"/>
          <p:nvPr/>
        </p:nvSpPr>
        <p:spPr>
          <a:xfrm>
            <a:off x="7793791" y="5178062"/>
            <a:ext cx="674183" cy="584776"/>
          </a:xfrm>
          <a:prstGeom prst="rect">
            <a:avLst/>
          </a:prstGeom>
          <a:noFill/>
        </p:spPr>
        <p:txBody>
          <a:bodyPr wrap="none" rtlCol="0">
            <a:spAutoFit/>
          </a:bodyPr>
          <a:lstStyle/>
          <a:p>
            <a:r>
              <a:rPr lang="en-US" sz="3200" dirty="0" smtClean="0">
                <a:latin typeface="Trebuchet MS"/>
                <a:cs typeface="Trebuchet MS"/>
              </a:rPr>
              <a:t>: 3</a:t>
            </a:r>
            <a:endParaRPr lang="en-US" sz="3200" dirty="0">
              <a:latin typeface="Trebuchet MS"/>
              <a:cs typeface="Trebuchet MS"/>
            </a:endParaRPr>
          </a:p>
        </p:txBody>
      </p:sp>
    </p:spTree>
    <p:extLst>
      <p:ext uri="{BB962C8B-B14F-4D97-AF65-F5344CB8AC3E}">
        <p14:creationId xmlns:p14="http://schemas.microsoft.com/office/powerpoint/2010/main" val="4004970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yyue\Desktop\02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48" y="3206007"/>
            <a:ext cx="1245936" cy="133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noChangeArrowheads="1"/>
          </p:cNvPicPr>
          <p:nvPr/>
        </p:nvPicPr>
        <p:blipFill>
          <a:blip r:embed="rId4"/>
          <a:srcRect/>
          <a:stretch>
            <a:fillRect/>
          </a:stretch>
        </p:blipFill>
        <p:spPr bwMode="auto">
          <a:xfrm>
            <a:off x="2024814" y="1283937"/>
            <a:ext cx="314325" cy="387350"/>
          </a:xfrm>
          <a:prstGeom prst="rect">
            <a:avLst/>
          </a:prstGeom>
          <a:noFill/>
          <a:ln w="9525">
            <a:noFill/>
            <a:miter lim="800000"/>
            <a:headEnd/>
            <a:tailEnd/>
          </a:ln>
        </p:spPr>
      </p:pic>
      <p:pic>
        <p:nvPicPr>
          <p:cNvPr id="25" name="Picture 5"/>
          <p:cNvPicPr>
            <a:picLocks noChangeAspect="1" noChangeArrowheads="1"/>
          </p:cNvPicPr>
          <p:nvPr/>
        </p:nvPicPr>
        <p:blipFill>
          <a:blip r:embed="rId5"/>
          <a:srcRect/>
          <a:stretch>
            <a:fillRect/>
          </a:stretch>
        </p:blipFill>
        <p:spPr bwMode="auto">
          <a:xfrm>
            <a:off x="2040441" y="2040512"/>
            <a:ext cx="300037" cy="369888"/>
          </a:xfrm>
          <a:prstGeom prst="rect">
            <a:avLst/>
          </a:prstGeom>
          <a:noFill/>
          <a:ln w="9525">
            <a:noFill/>
            <a:miter lim="800000"/>
            <a:headEnd/>
            <a:tailEnd/>
          </a:ln>
        </p:spPr>
      </p:pic>
      <p:pic>
        <p:nvPicPr>
          <p:cNvPr id="28" name="Picture 27"/>
          <p:cNvPicPr>
            <a:picLocks noChangeAspect="1" noChangeArrowheads="1"/>
          </p:cNvPicPr>
          <p:nvPr/>
        </p:nvPicPr>
        <p:blipFill>
          <a:blip r:embed="rId4"/>
          <a:srcRect/>
          <a:stretch>
            <a:fillRect/>
          </a:stretch>
        </p:blipFill>
        <p:spPr bwMode="auto">
          <a:xfrm>
            <a:off x="2026153" y="2830118"/>
            <a:ext cx="314325" cy="387350"/>
          </a:xfrm>
          <a:prstGeom prst="rect">
            <a:avLst/>
          </a:prstGeom>
          <a:noFill/>
          <a:ln w="9525">
            <a:noFill/>
            <a:miter lim="800000"/>
            <a:headEnd/>
            <a:tailEnd/>
          </a:ln>
        </p:spPr>
      </p:pic>
      <p:sp>
        <p:nvSpPr>
          <p:cNvPr id="26" name="Rectangle 25"/>
          <p:cNvSpPr/>
          <p:nvPr/>
        </p:nvSpPr>
        <p:spPr>
          <a:xfrm>
            <a:off x="443832" y="1065656"/>
            <a:ext cx="1447800" cy="73911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          Sports</a:t>
            </a:r>
            <a:endParaRPr lang="en-US" dirty="0"/>
          </a:p>
        </p:txBody>
      </p:sp>
      <p:pic>
        <p:nvPicPr>
          <p:cNvPr id="27" name="Picture 4"/>
          <p:cNvPicPr>
            <a:picLocks noChangeAspect="1" noChangeArrowheads="1"/>
          </p:cNvPicPr>
          <p:nvPr/>
        </p:nvPicPr>
        <p:blipFill>
          <a:blip r:embed="rId6" cstate="print"/>
          <a:srcRect l="3765" t="2619" r="5882" b="3110"/>
          <a:stretch>
            <a:fillRect/>
          </a:stretch>
        </p:blipFill>
        <p:spPr bwMode="auto">
          <a:xfrm>
            <a:off x="480205" y="1107778"/>
            <a:ext cx="437925" cy="656887"/>
          </a:xfrm>
          <a:prstGeom prst="rect">
            <a:avLst/>
          </a:prstGeom>
          <a:noFill/>
          <a:ln w="9525">
            <a:noFill/>
            <a:miter lim="800000"/>
            <a:headEnd/>
            <a:tailEnd/>
          </a:ln>
        </p:spPr>
      </p:pic>
      <p:sp>
        <p:nvSpPr>
          <p:cNvPr id="29" name="Rectangle 28"/>
          <p:cNvSpPr/>
          <p:nvPr/>
        </p:nvSpPr>
        <p:spPr>
          <a:xfrm>
            <a:off x="443832" y="1854230"/>
            <a:ext cx="1447800" cy="73911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smtClean="0"/>
              <a:t>         Politics</a:t>
            </a:r>
            <a:endParaRPr lang="en-US" dirty="0"/>
          </a:p>
        </p:txBody>
      </p:sp>
      <p:pic>
        <p:nvPicPr>
          <p:cNvPr id="31" name="Picture 30"/>
          <p:cNvPicPr>
            <a:picLocks noChangeAspect="1" noChangeArrowheads="1"/>
          </p:cNvPicPr>
          <p:nvPr/>
        </p:nvPicPr>
        <p:blipFill>
          <a:blip r:embed="rId7" cstate="print"/>
          <a:srcRect/>
          <a:stretch>
            <a:fillRect/>
          </a:stretch>
        </p:blipFill>
        <p:spPr bwMode="auto">
          <a:xfrm>
            <a:off x="492770" y="1917727"/>
            <a:ext cx="456530" cy="616932"/>
          </a:xfrm>
          <a:prstGeom prst="rect">
            <a:avLst/>
          </a:prstGeom>
          <a:noFill/>
          <a:ln w="9525">
            <a:noFill/>
            <a:miter lim="800000"/>
            <a:headEnd/>
            <a:tailEnd/>
          </a:ln>
          <a:effectLst/>
        </p:spPr>
      </p:pic>
      <p:sp>
        <p:nvSpPr>
          <p:cNvPr id="37" name="Rectangle 36"/>
          <p:cNvSpPr/>
          <p:nvPr/>
        </p:nvSpPr>
        <p:spPr>
          <a:xfrm>
            <a:off x="443832" y="2651731"/>
            <a:ext cx="1447800" cy="739113"/>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World</a:t>
            </a:r>
            <a:endParaRPr lang="en-US" dirty="0"/>
          </a:p>
        </p:txBody>
      </p:sp>
      <p:pic>
        <p:nvPicPr>
          <p:cNvPr id="36" name="Picture 10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9421" y="2724065"/>
            <a:ext cx="520885" cy="601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itle 1"/>
          <p:cNvSpPr txBox="1">
            <a:spLocks/>
          </p:cNvSpPr>
          <p:nvPr/>
        </p:nvSpPr>
        <p:spPr>
          <a:xfrm>
            <a:off x="457200" y="-4619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smtClean="0">
                <a:latin typeface="Trebuchet MS"/>
                <a:cs typeface="Trebuchet MS"/>
              </a:rPr>
              <a:t>Interactive Personalization</a:t>
            </a:r>
            <a:endParaRPr lang="en-US" sz="3600" dirty="0">
              <a:latin typeface="Trebuchet MS"/>
              <a:cs typeface="Trebuchet MS"/>
            </a:endParaRPr>
          </a:p>
        </p:txBody>
      </p:sp>
      <p:pic>
        <p:nvPicPr>
          <p:cNvPr id="33" name="Picture 2" descr="C:\Documents and Settings\yyue\Desktop\02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9105" y="3206007"/>
            <a:ext cx="1245936" cy="133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noChangeArrowheads="1"/>
          </p:cNvPicPr>
          <p:nvPr/>
        </p:nvPicPr>
        <p:blipFill>
          <a:blip r:embed="rId4"/>
          <a:srcRect/>
          <a:stretch>
            <a:fillRect/>
          </a:stretch>
        </p:blipFill>
        <p:spPr bwMode="auto">
          <a:xfrm>
            <a:off x="6849591" y="2771841"/>
            <a:ext cx="314325" cy="387350"/>
          </a:xfrm>
          <a:prstGeom prst="rect">
            <a:avLst/>
          </a:prstGeom>
          <a:noFill/>
          <a:ln w="9525">
            <a:noFill/>
            <a:miter lim="800000"/>
            <a:headEnd/>
            <a:tailEnd/>
          </a:ln>
        </p:spPr>
      </p:pic>
      <p:pic>
        <p:nvPicPr>
          <p:cNvPr id="35" name="Picture 5"/>
          <p:cNvPicPr>
            <a:picLocks noChangeAspect="1" noChangeArrowheads="1"/>
          </p:cNvPicPr>
          <p:nvPr/>
        </p:nvPicPr>
        <p:blipFill>
          <a:blip r:embed="rId5"/>
          <a:srcRect/>
          <a:stretch>
            <a:fillRect/>
          </a:stretch>
        </p:blipFill>
        <p:spPr bwMode="auto">
          <a:xfrm>
            <a:off x="4445730" y="1290062"/>
            <a:ext cx="300037" cy="369888"/>
          </a:xfrm>
          <a:prstGeom prst="rect">
            <a:avLst/>
          </a:prstGeom>
          <a:noFill/>
          <a:ln w="9525">
            <a:noFill/>
            <a:miter lim="800000"/>
            <a:headEnd/>
            <a:tailEnd/>
          </a:ln>
        </p:spPr>
      </p:pic>
      <p:pic>
        <p:nvPicPr>
          <p:cNvPr id="38" name="Picture 37"/>
          <p:cNvPicPr>
            <a:picLocks noChangeAspect="1" noChangeArrowheads="1"/>
          </p:cNvPicPr>
          <p:nvPr/>
        </p:nvPicPr>
        <p:blipFill>
          <a:blip r:embed="rId4"/>
          <a:srcRect/>
          <a:stretch>
            <a:fillRect/>
          </a:stretch>
        </p:blipFill>
        <p:spPr bwMode="auto">
          <a:xfrm>
            <a:off x="4416778" y="2771841"/>
            <a:ext cx="314325" cy="387350"/>
          </a:xfrm>
          <a:prstGeom prst="rect">
            <a:avLst/>
          </a:prstGeom>
          <a:noFill/>
          <a:ln w="9525">
            <a:noFill/>
            <a:miter lim="800000"/>
            <a:headEnd/>
            <a:tailEnd/>
          </a:ln>
        </p:spPr>
      </p:pic>
      <p:sp>
        <p:nvSpPr>
          <p:cNvPr id="40" name="Rectangle 39"/>
          <p:cNvSpPr/>
          <p:nvPr/>
        </p:nvSpPr>
        <p:spPr>
          <a:xfrm>
            <a:off x="2821089" y="1074081"/>
            <a:ext cx="1447800" cy="73911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smtClean="0"/>
              <a:t>         Politics</a:t>
            </a:r>
            <a:endParaRPr lang="en-US" dirty="0"/>
          </a:p>
        </p:txBody>
      </p:sp>
      <p:pic>
        <p:nvPicPr>
          <p:cNvPr id="41" name="Picture 40"/>
          <p:cNvPicPr>
            <a:picLocks noChangeAspect="1" noChangeArrowheads="1"/>
          </p:cNvPicPr>
          <p:nvPr/>
        </p:nvPicPr>
        <p:blipFill>
          <a:blip r:embed="rId7" cstate="print"/>
          <a:srcRect/>
          <a:stretch>
            <a:fillRect/>
          </a:stretch>
        </p:blipFill>
        <p:spPr bwMode="auto">
          <a:xfrm>
            <a:off x="2870027" y="1137578"/>
            <a:ext cx="456530" cy="616932"/>
          </a:xfrm>
          <a:prstGeom prst="rect">
            <a:avLst/>
          </a:prstGeom>
          <a:noFill/>
          <a:ln w="9525">
            <a:noFill/>
            <a:miter lim="800000"/>
            <a:headEnd/>
            <a:tailEnd/>
          </a:ln>
          <a:effectLst/>
        </p:spPr>
      </p:pic>
      <p:sp>
        <p:nvSpPr>
          <p:cNvPr id="42" name="Rectangle 41"/>
          <p:cNvSpPr/>
          <p:nvPr/>
        </p:nvSpPr>
        <p:spPr>
          <a:xfrm>
            <a:off x="2829923" y="1854230"/>
            <a:ext cx="1447800" cy="73911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       Economy</a:t>
            </a:r>
            <a:endParaRPr lang="en-US" dirty="0"/>
          </a:p>
        </p:txBody>
      </p:sp>
      <p:pic>
        <p:nvPicPr>
          <p:cNvPr id="43" name="Picture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71355" y="1931056"/>
            <a:ext cx="609903" cy="609903"/>
          </a:xfrm>
          <a:prstGeom prst="rect">
            <a:avLst/>
          </a:prstGeom>
        </p:spPr>
      </p:pic>
      <p:sp>
        <p:nvSpPr>
          <p:cNvPr id="46" name="Rectangle 45"/>
          <p:cNvSpPr/>
          <p:nvPr/>
        </p:nvSpPr>
        <p:spPr>
          <a:xfrm>
            <a:off x="2824820" y="2651731"/>
            <a:ext cx="1447800" cy="73911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          Sports</a:t>
            </a:r>
            <a:endParaRPr lang="en-US" dirty="0"/>
          </a:p>
        </p:txBody>
      </p:sp>
      <p:pic>
        <p:nvPicPr>
          <p:cNvPr id="47" name="Picture 4"/>
          <p:cNvPicPr>
            <a:picLocks noChangeAspect="1" noChangeArrowheads="1"/>
          </p:cNvPicPr>
          <p:nvPr/>
        </p:nvPicPr>
        <p:blipFill>
          <a:blip r:embed="rId6" cstate="print"/>
          <a:srcRect l="3765" t="2619" r="5882" b="3110"/>
          <a:stretch>
            <a:fillRect/>
          </a:stretch>
        </p:blipFill>
        <p:spPr bwMode="auto">
          <a:xfrm>
            <a:off x="2861193" y="2693853"/>
            <a:ext cx="437925" cy="656887"/>
          </a:xfrm>
          <a:prstGeom prst="rect">
            <a:avLst/>
          </a:prstGeom>
          <a:noFill/>
          <a:ln w="9525">
            <a:noFill/>
            <a:miter lim="800000"/>
            <a:headEnd/>
            <a:tailEnd/>
          </a:ln>
        </p:spPr>
      </p:pic>
      <p:pic>
        <p:nvPicPr>
          <p:cNvPr id="48" name="Picture 2" descr="C:\Documents and Settings\yyue\Desktop\02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7721" y="3206007"/>
            <a:ext cx="1245936" cy="133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5"/>
          <p:cNvPicPr>
            <a:picLocks noChangeAspect="1" noChangeArrowheads="1"/>
          </p:cNvPicPr>
          <p:nvPr/>
        </p:nvPicPr>
        <p:blipFill>
          <a:blip r:embed="rId5"/>
          <a:srcRect/>
          <a:stretch>
            <a:fillRect/>
          </a:stretch>
        </p:blipFill>
        <p:spPr bwMode="auto">
          <a:xfrm>
            <a:off x="4432362" y="2040512"/>
            <a:ext cx="300037" cy="369888"/>
          </a:xfrm>
          <a:prstGeom prst="rect">
            <a:avLst/>
          </a:prstGeom>
          <a:noFill/>
          <a:ln w="9525">
            <a:noFill/>
            <a:miter lim="800000"/>
            <a:headEnd/>
            <a:tailEnd/>
          </a:ln>
        </p:spPr>
      </p:pic>
      <p:sp>
        <p:nvSpPr>
          <p:cNvPr id="51" name="Freeform 50"/>
          <p:cNvSpPr/>
          <p:nvPr/>
        </p:nvSpPr>
        <p:spPr>
          <a:xfrm>
            <a:off x="6504343" y="2226763"/>
            <a:ext cx="1494117" cy="1527735"/>
          </a:xfrm>
          <a:custGeom>
            <a:avLst/>
            <a:gdLst>
              <a:gd name="connsiteX0" fmla="*/ 1130300 w 1848864"/>
              <a:gd name="connsiteY0" fmla="*/ 0 h 1765300"/>
              <a:gd name="connsiteX1" fmla="*/ 1803400 w 1848864"/>
              <a:gd name="connsiteY1" fmla="*/ 1003300 h 1765300"/>
              <a:gd name="connsiteX2" fmla="*/ 0 w 1848864"/>
              <a:gd name="connsiteY2" fmla="*/ 1765300 h 1765300"/>
              <a:gd name="connsiteX3" fmla="*/ 0 w 1848864"/>
              <a:gd name="connsiteY3" fmla="*/ 1765300 h 1765300"/>
            </a:gdLst>
            <a:ahLst/>
            <a:cxnLst>
              <a:cxn ang="0">
                <a:pos x="connsiteX0" y="connsiteY0"/>
              </a:cxn>
              <a:cxn ang="0">
                <a:pos x="connsiteX1" y="connsiteY1"/>
              </a:cxn>
              <a:cxn ang="0">
                <a:pos x="connsiteX2" y="connsiteY2"/>
              </a:cxn>
              <a:cxn ang="0">
                <a:pos x="connsiteX3" y="connsiteY3"/>
              </a:cxn>
            </a:cxnLst>
            <a:rect l="l" t="t" r="r" b="b"/>
            <a:pathLst>
              <a:path w="1848864" h="1765300">
                <a:moveTo>
                  <a:pt x="1130300" y="0"/>
                </a:moveTo>
                <a:cubicBezTo>
                  <a:pt x="1561041" y="354541"/>
                  <a:pt x="1991783" y="709083"/>
                  <a:pt x="1803400" y="1003300"/>
                </a:cubicBezTo>
                <a:cubicBezTo>
                  <a:pt x="1615017" y="1297517"/>
                  <a:pt x="0" y="1765300"/>
                  <a:pt x="0" y="1765300"/>
                </a:cubicBezTo>
                <a:lnTo>
                  <a:pt x="0" y="1765300"/>
                </a:lnTo>
              </a:path>
            </a:pathLst>
          </a:custGeom>
          <a:ln w="63500">
            <a:solidFill>
              <a:schemeClr val="tx1"/>
            </a:solidFill>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68" name="Picture 67"/>
          <p:cNvPicPr>
            <a:picLocks noChangeAspect="1"/>
          </p:cNvPicPr>
          <p:nvPr/>
        </p:nvPicPr>
        <p:blipFill>
          <a:blip r:embed="rId10"/>
          <a:stretch>
            <a:fillRect/>
          </a:stretch>
        </p:blipFill>
        <p:spPr>
          <a:xfrm>
            <a:off x="7535628" y="3506043"/>
            <a:ext cx="443832" cy="613464"/>
          </a:xfrm>
          <a:prstGeom prst="rect">
            <a:avLst/>
          </a:prstGeom>
        </p:spPr>
      </p:pic>
      <p:sp>
        <p:nvSpPr>
          <p:cNvPr id="52" name="Rectangle 51"/>
          <p:cNvSpPr/>
          <p:nvPr/>
        </p:nvSpPr>
        <p:spPr>
          <a:xfrm>
            <a:off x="5289705" y="1074081"/>
            <a:ext cx="1447800" cy="73911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smtClean="0"/>
              <a:t>         Politics</a:t>
            </a:r>
            <a:endParaRPr lang="en-US" dirty="0"/>
          </a:p>
        </p:txBody>
      </p:sp>
      <p:pic>
        <p:nvPicPr>
          <p:cNvPr id="53" name="Picture 52"/>
          <p:cNvPicPr>
            <a:picLocks noChangeAspect="1" noChangeArrowheads="1"/>
          </p:cNvPicPr>
          <p:nvPr/>
        </p:nvPicPr>
        <p:blipFill>
          <a:blip r:embed="rId7" cstate="print"/>
          <a:srcRect/>
          <a:stretch>
            <a:fillRect/>
          </a:stretch>
        </p:blipFill>
        <p:spPr bwMode="auto">
          <a:xfrm>
            <a:off x="5338643" y="1137578"/>
            <a:ext cx="456530" cy="616932"/>
          </a:xfrm>
          <a:prstGeom prst="rect">
            <a:avLst/>
          </a:prstGeom>
          <a:noFill/>
          <a:ln w="9525">
            <a:noFill/>
            <a:miter lim="800000"/>
            <a:headEnd/>
            <a:tailEnd/>
          </a:ln>
          <a:effectLst/>
        </p:spPr>
      </p:pic>
      <p:sp>
        <p:nvSpPr>
          <p:cNvPr id="54" name="Rectangle 53"/>
          <p:cNvSpPr/>
          <p:nvPr/>
        </p:nvSpPr>
        <p:spPr>
          <a:xfrm>
            <a:off x="5293357" y="1865107"/>
            <a:ext cx="1447800" cy="73911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       Economy</a:t>
            </a:r>
            <a:endParaRPr lang="en-US" dirty="0"/>
          </a:p>
        </p:txBody>
      </p: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34789" y="1941933"/>
            <a:ext cx="609903" cy="609903"/>
          </a:xfrm>
          <a:prstGeom prst="rect">
            <a:avLst/>
          </a:prstGeom>
        </p:spPr>
      </p:pic>
      <p:sp>
        <p:nvSpPr>
          <p:cNvPr id="56" name="Rectangle 55"/>
          <p:cNvSpPr/>
          <p:nvPr/>
        </p:nvSpPr>
        <p:spPr>
          <a:xfrm>
            <a:off x="5289705" y="2660350"/>
            <a:ext cx="1447800" cy="73911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smtClean="0"/>
              <a:t>         Politics</a:t>
            </a:r>
            <a:endParaRPr lang="en-US" dirty="0"/>
          </a:p>
        </p:txBody>
      </p:sp>
      <p:pic>
        <p:nvPicPr>
          <p:cNvPr id="57" name="Picture 56"/>
          <p:cNvPicPr>
            <a:picLocks noChangeAspect="1" noChangeArrowheads="1"/>
          </p:cNvPicPr>
          <p:nvPr/>
        </p:nvPicPr>
        <p:blipFill>
          <a:blip r:embed="rId7" cstate="print"/>
          <a:srcRect/>
          <a:stretch>
            <a:fillRect/>
          </a:stretch>
        </p:blipFill>
        <p:spPr bwMode="auto">
          <a:xfrm>
            <a:off x="5338643" y="2723847"/>
            <a:ext cx="456530" cy="616932"/>
          </a:xfrm>
          <a:prstGeom prst="rect">
            <a:avLst/>
          </a:prstGeom>
          <a:noFill/>
          <a:ln w="9525">
            <a:noFill/>
            <a:miter lim="800000"/>
            <a:headEnd/>
            <a:tailEnd/>
          </a:ln>
          <a:effectLst/>
        </p:spPr>
      </p:pic>
      <p:pic>
        <p:nvPicPr>
          <p:cNvPr id="58" name="Picture 57"/>
          <p:cNvPicPr>
            <a:picLocks noChangeAspect="1" noChangeArrowheads="1"/>
          </p:cNvPicPr>
          <p:nvPr/>
        </p:nvPicPr>
        <p:blipFill>
          <a:blip r:embed="rId4"/>
          <a:srcRect/>
          <a:stretch>
            <a:fillRect/>
          </a:stretch>
        </p:blipFill>
        <p:spPr bwMode="auto">
          <a:xfrm>
            <a:off x="6849591" y="2044174"/>
            <a:ext cx="314325" cy="387350"/>
          </a:xfrm>
          <a:prstGeom prst="rect">
            <a:avLst/>
          </a:prstGeom>
          <a:noFill/>
          <a:ln w="9525">
            <a:noFill/>
            <a:miter lim="800000"/>
            <a:headEnd/>
            <a:tailEnd/>
          </a:ln>
        </p:spPr>
      </p:pic>
      <p:pic>
        <p:nvPicPr>
          <p:cNvPr id="59" name="Picture 5"/>
          <p:cNvPicPr>
            <a:picLocks noChangeAspect="1" noChangeArrowheads="1"/>
          </p:cNvPicPr>
          <p:nvPr/>
        </p:nvPicPr>
        <p:blipFill>
          <a:blip r:embed="rId5"/>
          <a:srcRect/>
          <a:stretch>
            <a:fillRect/>
          </a:stretch>
        </p:blipFill>
        <p:spPr bwMode="auto">
          <a:xfrm>
            <a:off x="6863879" y="1280454"/>
            <a:ext cx="300037" cy="369888"/>
          </a:xfrm>
          <a:prstGeom prst="rect">
            <a:avLst/>
          </a:prstGeom>
          <a:noFill/>
          <a:ln w="9525">
            <a:noFill/>
            <a:miter lim="800000"/>
            <a:headEnd/>
            <a:tailEnd/>
          </a:ln>
        </p:spPr>
      </p:pic>
      <p:graphicFrame>
        <p:nvGraphicFramePr>
          <p:cNvPr id="12" name="Table 11"/>
          <p:cNvGraphicFramePr>
            <a:graphicFrameLocks noGrp="1"/>
          </p:cNvGraphicFramePr>
          <p:nvPr>
            <p:extLst>
              <p:ext uri="{D42A27DB-BD31-4B8C-83A1-F6EECF244321}">
                <p14:modId xmlns:p14="http://schemas.microsoft.com/office/powerpoint/2010/main" val="756408204"/>
              </p:ext>
            </p:extLst>
          </p:nvPr>
        </p:nvGraphicFramePr>
        <p:xfrm>
          <a:off x="2434053" y="4457023"/>
          <a:ext cx="3944355" cy="2061190"/>
        </p:xfrm>
        <a:graphic>
          <a:graphicData uri="http://schemas.openxmlformats.org/drawingml/2006/table">
            <a:tbl>
              <a:tblPr>
                <a:tableStyleId>{5C22544A-7EE6-4342-B048-85BDC9FD1C3A}</a:tableStyleId>
              </a:tblPr>
              <a:tblGrid>
                <a:gridCol w="788871"/>
                <a:gridCol w="788871"/>
                <a:gridCol w="788871"/>
                <a:gridCol w="788871"/>
                <a:gridCol w="788871"/>
              </a:tblGrid>
              <a:tr h="783401">
                <a:tc>
                  <a:txBody>
                    <a:bodyPr/>
                    <a:lstStyle/>
                    <a:p>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2"/>
                    </a:solidFill>
                  </a:tcPr>
                </a:tc>
                <a:tc>
                  <a:txBody>
                    <a:bodyPr/>
                    <a:lstStyle/>
                    <a:p>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3"/>
                    </a:solidFill>
                  </a:tcPr>
                </a:tc>
                <a:tc>
                  <a:txBody>
                    <a:bodyPr/>
                    <a:lstStyle/>
                    <a:p>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solidFill>
                  </a:tcPr>
                </a:tc>
                <a:tc>
                  <a:txBody>
                    <a:bodyPr/>
                    <a:lstStyle/>
                    <a:p>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1"/>
                    </a:solidFill>
                  </a:tcPr>
                </a:tc>
                <a:tc>
                  <a:txBody>
                    <a:bodyPr/>
                    <a:lstStyle/>
                    <a:p>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tx1"/>
                    </a:solidFill>
                  </a:tcPr>
                </a:tc>
              </a:tr>
              <a:tr h="649506">
                <a:tc>
                  <a:txBody>
                    <a:bodyPr/>
                    <a:lstStyle/>
                    <a:p>
                      <a:pPr algn="ctr">
                        <a:lnSpc>
                          <a:spcPct val="150000"/>
                        </a:lnSpc>
                      </a:pPr>
                      <a:r>
                        <a:rPr lang="en-US" sz="2000" b="1" dirty="0" smtClean="0">
                          <a:latin typeface="Trebuchet MS"/>
                          <a:cs typeface="Trebuchet MS"/>
                        </a:rPr>
                        <a:t>--</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0.5</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0.75</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0.0</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0.0</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r h="628283">
                <a:tc>
                  <a:txBody>
                    <a:bodyPr/>
                    <a:lstStyle/>
                    <a:p>
                      <a:pPr algn="ctr">
                        <a:lnSpc>
                          <a:spcPct val="150000"/>
                        </a:lnSpc>
                      </a:pPr>
                      <a:r>
                        <a:rPr lang="en-US" sz="2000" b="1" dirty="0" smtClean="0">
                          <a:latin typeface="Trebuchet MS"/>
                          <a:cs typeface="Trebuchet MS"/>
                        </a:rPr>
                        <a:t>0</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2</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4</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2</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1</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bl>
          </a:graphicData>
        </a:graphic>
      </p:graphicFrame>
      <p:pic>
        <p:nvPicPr>
          <p:cNvPr id="61" name="Picture 60"/>
          <p:cNvPicPr>
            <a:picLocks noChangeAspect="1" noChangeArrowheads="1"/>
          </p:cNvPicPr>
          <p:nvPr/>
        </p:nvPicPr>
        <p:blipFill>
          <a:blip r:embed="rId7" cstate="print"/>
          <a:srcRect/>
          <a:stretch>
            <a:fillRect/>
          </a:stretch>
        </p:blipFill>
        <p:spPr bwMode="auto">
          <a:xfrm>
            <a:off x="4180976" y="4538229"/>
            <a:ext cx="456530" cy="616932"/>
          </a:xfrm>
          <a:prstGeom prst="rect">
            <a:avLst/>
          </a:prstGeom>
          <a:noFill/>
          <a:ln w="9525">
            <a:noFill/>
            <a:miter lim="800000"/>
            <a:headEnd/>
            <a:tailEnd/>
          </a:ln>
          <a:effectLst/>
        </p:spPr>
      </p:pic>
      <p:pic>
        <p:nvPicPr>
          <p:cNvPr id="62" name="Picture 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46179" y="4537230"/>
            <a:ext cx="609903" cy="609903"/>
          </a:xfrm>
          <a:prstGeom prst="rect">
            <a:avLst/>
          </a:prstGeom>
        </p:spPr>
      </p:pic>
      <p:pic>
        <p:nvPicPr>
          <p:cNvPr id="63" name="Picture 2"/>
          <p:cNvPicPr>
            <a:picLocks noChangeAspect="1" noChangeArrowheads="1"/>
          </p:cNvPicPr>
          <p:nvPr/>
        </p:nvPicPr>
        <p:blipFill>
          <a:blip r:embed="rId11" cstate="print"/>
          <a:srcRect l="24837" r="19969"/>
          <a:stretch>
            <a:fillRect/>
          </a:stretch>
        </p:blipFill>
        <p:spPr bwMode="auto">
          <a:xfrm>
            <a:off x="2614290" y="4576566"/>
            <a:ext cx="429726" cy="583935"/>
          </a:xfrm>
          <a:prstGeom prst="rect">
            <a:avLst/>
          </a:prstGeom>
          <a:noFill/>
          <a:ln w="9525">
            <a:noFill/>
            <a:miter lim="800000"/>
            <a:headEnd/>
            <a:tailEnd/>
          </a:ln>
          <a:effectLst/>
        </p:spPr>
      </p:pic>
      <p:pic>
        <p:nvPicPr>
          <p:cNvPr id="64" name="Picture 4"/>
          <p:cNvPicPr>
            <a:picLocks noChangeAspect="1" noChangeArrowheads="1"/>
          </p:cNvPicPr>
          <p:nvPr/>
        </p:nvPicPr>
        <p:blipFill>
          <a:blip r:embed="rId6" cstate="print"/>
          <a:srcRect l="3765" t="2619" r="5882" b="3110"/>
          <a:stretch>
            <a:fillRect/>
          </a:stretch>
        </p:blipFill>
        <p:spPr bwMode="auto">
          <a:xfrm>
            <a:off x="4995470" y="4523009"/>
            <a:ext cx="437925" cy="656887"/>
          </a:xfrm>
          <a:prstGeom prst="rect">
            <a:avLst/>
          </a:prstGeom>
          <a:noFill/>
          <a:ln w="9525">
            <a:noFill/>
            <a:miter lim="800000"/>
            <a:headEnd/>
            <a:tailEnd/>
          </a:ln>
        </p:spPr>
      </p:pic>
      <p:pic>
        <p:nvPicPr>
          <p:cNvPr id="65" name="Picture 10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01597" y="4523008"/>
            <a:ext cx="556861" cy="643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xtBox 44"/>
          <p:cNvSpPr txBox="1"/>
          <p:nvPr/>
        </p:nvSpPr>
        <p:spPr>
          <a:xfrm>
            <a:off x="440259" y="5374105"/>
            <a:ext cx="1833379" cy="400110"/>
          </a:xfrm>
          <a:prstGeom prst="rect">
            <a:avLst/>
          </a:prstGeom>
          <a:noFill/>
        </p:spPr>
        <p:txBody>
          <a:bodyPr wrap="none" rtlCol="0">
            <a:spAutoFit/>
          </a:bodyPr>
          <a:lstStyle/>
          <a:p>
            <a:r>
              <a:rPr lang="en-US" sz="2000" b="1" dirty="0" smtClean="0">
                <a:latin typeface="Trebuchet MS"/>
                <a:cs typeface="Trebuchet MS"/>
              </a:rPr>
              <a:t>Average Likes</a:t>
            </a:r>
            <a:endParaRPr lang="en-US" sz="2000" b="1" dirty="0">
              <a:latin typeface="Trebuchet MS"/>
              <a:cs typeface="Trebuchet MS"/>
            </a:endParaRPr>
          </a:p>
        </p:txBody>
      </p:sp>
      <p:sp>
        <p:nvSpPr>
          <p:cNvPr id="66" name="TextBox 65"/>
          <p:cNvSpPr txBox="1"/>
          <p:nvPr/>
        </p:nvSpPr>
        <p:spPr>
          <a:xfrm>
            <a:off x="1105168" y="5976155"/>
            <a:ext cx="1192930" cy="400110"/>
          </a:xfrm>
          <a:prstGeom prst="rect">
            <a:avLst/>
          </a:prstGeom>
          <a:noFill/>
        </p:spPr>
        <p:txBody>
          <a:bodyPr wrap="none" rtlCol="0">
            <a:spAutoFit/>
          </a:bodyPr>
          <a:lstStyle/>
          <a:p>
            <a:r>
              <a:rPr lang="en-US" sz="2000" b="1" dirty="0" smtClean="0">
                <a:latin typeface="Trebuchet MS"/>
                <a:cs typeface="Trebuchet MS"/>
              </a:rPr>
              <a:t># Shown</a:t>
            </a:r>
            <a:endParaRPr lang="en-US" sz="2000" b="1" dirty="0">
              <a:latin typeface="Trebuchet MS"/>
              <a:cs typeface="Trebuchet MS"/>
            </a:endParaRPr>
          </a:p>
        </p:txBody>
      </p:sp>
      <p:sp>
        <p:nvSpPr>
          <p:cNvPr id="2" name="TextBox 1"/>
          <p:cNvSpPr txBox="1"/>
          <p:nvPr/>
        </p:nvSpPr>
        <p:spPr>
          <a:xfrm>
            <a:off x="8178799" y="2173883"/>
            <a:ext cx="732066" cy="1015663"/>
          </a:xfrm>
          <a:prstGeom prst="rect">
            <a:avLst/>
          </a:prstGeom>
          <a:noFill/>
        </p:spPr>
        <p:txBody>
          <a:bodyPr wrap="none" rtlCol="0">
            <a:spAutoFit/>
          </a:bodyPr>
          <a:lstStyle/>
          <a:p>
            <a:r>
              <a:rPr lang="en-US" sz="6000" b="1" dirty="0" smtClean="0"/>
              <a:t>…</a:t>
            </a:r>
            <a:endParaRPr lang="en-US" sz="6000" b="1" dirty="0"/>
          </a:p>
        </p:txBody>
      </p:sp>
      <p:pic>
        <p:nvPicPr>
          <p:cNvPr id="69" name="Picture 68"/>
          <p:cNvPicPr>
            <a:picLocks noChangeAspect="1"/>
          </p:cNvPicPr>
          <p:nvPr/>
        </p:nvPicPr>
        <p:blipFill>
          <a:blip r:embed="rId10"/>
          <a:stretch>
            <a:fillRect/>
          </a:stretch>
        </p:blipFill>
        <p:spPr>
          <a:xfrm>
            <a:off x="7281840" y="5147133"/>
            <a:ext cx="443832" cy="613464"/>
          </a:xfrm>
          <a:prstGeom prst="rect">
            <a:avLst/>
          </a:prstGeom>
        </p:spPr>
      </p:pic>
      <p:sp>
        <p:nvSpPr>
          <p:cNvPr id="70" name="Rectangle 69"/>
          <p:cNvSpPr/>
          <p:nvPr/>
        </p:nvSpPr>
        <p:spPr>
          <a:xfrm>
            <a:off x="7045157" y="4999789"/>
            <a:ext cx="1537369" cy="9228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TextBox 70"/>
          <p:cNvSpPr txBox="1"/>
          <p:nvPr/>
        </p:nvSpPr>
        <p:spPr>
          <a:xfrm>
            <a:off x="7793791" y="5178062"/>
            <a:ext cx="674183" cy="584776"/>
          </a:xfrm>
          <a:prstGeom prst="rect">
            <a:avLst/>
          </a:prstGeom>
          <a:noFill/>
        </p:spPr>
        <p:txBody>
          <a:bodyPr wrap="none" rtlCol="0">
            <a:spAutoFit/>
          </a:bodyPr>
          <a:lstStyle/>
          <a:p>
            <a:r>
              <a:rPr lang="en-US" sz="3200" dirty="0" smtClean="0">
                <a:latin typeface="Trebuchet MS"/>
                <a:cs typeface="Trebuchet MS"/>
              </a:rPr>
              <a:t>: 4</a:t>
            </a:r>
            <a:endParaRPr lang="en-US" sz="3200" dirty="0">
              <a:latin typeface="Trebuchet MS"/>
              <a:cs typeface="Trebuchet MS"/>
            </a:endParaRPr>
          </a:p>
        </p:txBody>
      </p:sp>
    </p:spTree>
    <p:extLst>
      <p:ext uri="{BB962C8B-B14F-4D97-AF65-F5344CB8AC3E}">
        <p14:creationId xmlns:p14="http://schemas.microsoft.com/office/powerpoint/2010/main" val="3715331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457200" y="1082700"/>
            <a:ext cx="8229600" cy="5648299"/>
          </a:xfrm>
        </p:spPr>
        <p:txBody>
          <a:bodyPr>
            <a:normAutofit/>
          </a:bodyPr>
          <a:lstStyle/>
          <a:p>
            <a:pPr eaLnBrk="1" hangingPunct="1"/>
            <a:r>
              <a:rPr lang="en-US" sz="2800" dirty="0">
                <a:latin typeface="Calibri"/>
                <a:cs typeface="Calibri"/>
              </a:rPr>
              <a:t>Find function from input space </a:t>
            </a:r>
            <a:r>
              <a:rPr lang="en-US" sz="2800" i="1" dirty="0">
                <a:latin typeface="Calibri"/>
                <a:cs typeface="Calibri"/>
              </a:rPr>
              <a:t>X</a:t>
            </a:r>
            <a:r>
              <a:rPr lang="en-US" sz="2800" dirty="0">
                <a:latin typeface="Calibri"/>
                <a:cs typeface="Calibri"/>
              </a:rPr>
              <a:t> to </a:t>
            </a:r>
            <a:r>
              <a:rPr lang="en-US" sz="2800" dirty="0" smtClean="0">
                <a:latin typeface="Calibri"/>
                <a:cs typeface="Calibri"/>
              </a:rPr>
              <a:t>output </a:t>
            </a:r>
            <a:r>
              <a:rPr lang="en-US" sz="2800" dirty="0">
                <a:latin typeface="Calibri"/>
                <a:cs typeface="Calibri"/>
              </a:rPr>
              <a:t>space </a:t>
            </a:r>
            <a:r>
              <a:rPr lang="en-US" sz="2800" i="1" dirty="0">
                <a:latin typeface="Calibri"/>
                <a:cs typeface="Calibri"/>
              </a:rPr>
              <a:t>Y</a:t>
            </a:r>
            <a:r>
              <a:rPr lang="en-US" sz="2800" dirty="0">
                <a:latin typeface="Calibri"/>
                <a:cs typeface="Calibri"/>
              </a:rPr>
              <a:t> </a:t>
            </a:r>
            <a:br>
              <a:rPr lang="en-US" sz="2800" dirty="0">
                <a:latin typeface="Calibri"/>
                <a:cs typeface="Calibri"/>
              </a:rPr>
            </a:br>
            <a:endParaRPr lang="en-US" sz="2800" dirty="0">
              <a:latin typeface="Calibri"/>
              <a:cs typeface="Calibri"/>
            </a:endParaRPr>
          </a:p>
          <a:p>
            <a:pPr eaLnBrk="1" hangingPunct="1">
              <a:buFontTx/>
              <a:buNone/>
            </a:pPr>
            <a:r>
              <a:rPr lang="en-US" sz="2800" dirty="0">
                <a:latin typeface="Calibri"/>
                <a:cs typeface="Calibri"/>
              </a:rPr>
              <a:t/>
            </a:r>
            <a:br>
              <a:rPr lang="en-US" sz="2800" dirty="0">
                <a:latin typeface="Calibri"/>
                <a:cs typeface="Calibri"/>
              </a:rPr>
            </a:br>
            <a:r>
              <a:rPr lang="en-US" sz="2800" dirty="0">
                <a:latin typeface="Calibri"/>
                <a:cs typeface="Calibri"/>
              </a:rPr>
              <a:t>such that the prediction error is low</a:t>
            </a:r>
            <a:r>
              <a:rPr lang="en-US" sz="2800" dirty="0" smtClean="0">
                <a:latin typeface="Calibri"/>
                <a:cs typeface="Calibri"/>
              </a:rPr>
              <a:t>.</a:t>
            </a:r>
          </a:p>
          <a:p>
            <a:pPr eaLnBrk="1" hangingPunct="1">
              <a:buFontTx/>
              <a:buNone/>
            </a:pPr>
            <a:endParaRPr lang="en-US" sz="2800" dirty="0" smtClean="0">
              <a:latin typeface="Calibri"/>
              <a:cs typeface="Calibri"/>
            </a:endParaRPr>
          </a:p>
          <a:p>
            <a:pPr eaLnBrk="1" hangingPunct="1">
              <a:buFontTx/>
              <a:buNone/>
            </a:pPr>
            <a:endParaRPr lang="en-US" sz="2800" dirty="0">
              <a:latin typeface="Calibri"/>
              <a:cs typeface="Calibri"/>
            </a:endParaRPr>
          </a:p>
          <a:p>
            <a:pPr eaLnBrk="1" hangingPunct="1">
              <a:buFontTx/>
              <a:buNone/>
            </a:pPr>
            <a:endParaRPr lang="en-US" sz="2800" dirty="0" smtClean="0">
              <a:latin typeface="Calibri"/>
              <a:cs typeface="Calibri"/>
            </a:endParaRPr>
          </a:p>
          <a:p>
            <a:pPr eaLnBrk="1" hangingPunct="1">
              <a:buFontTx/>
              <a:buNone/>
            </a:pPr>
            <a:endParaRPr lang="en-US" sz="2800" dirty="0">
              <a:latin typeface="Calibri"/>
              <a:cs typeface="Calibri"/>
            </a:endParaRPr>
          </a:p>
          <a:p>
            <a:pPr eaLnBrk="1" hangingPunct="1">
              <a:buFontTx/>
              <a:buNone/>
            </a:pPr>
            <a:endParaRPr lang="en-US" sz="2800" dirty="0" smtClean="0">
              <a:latin typeface="Calibri"/>
              <a:cs typeface="Calibri"/>
            </a:endParaRPr>
          </a:p>
          <a:p>
            <a:pPr eaLnBrk="1" hangingPunct="1">
              <a:buFontTx/>
              <a:buNone/>
            </a:pPr>
            <a:endParaRPr lang="en-US" sz="2800" dirty="0" smtClean="0">
              <a:latin typeface="Calibri"/>
              <a:cs typeface="Calibri"/>
            </a:endParaRPr>
          </a:p>
          <a:p>
            <a:pPr eaLnBrk="1" hangingPunct="1">
              <a:buFontTx/>
              <a:buNone/>
            </a:pPr>
            <a:r>
              <a:rPr lang="en-US" sz="2400" dirty="0" smtClean="0">
                <a:latin typeface="Calibri"/>
                <a:cs typeface="Calibri"/>
              </a:rPr>
              <a:t>     (typically Y is “simple”)</a:t>
            </a:r>
            <a:endParaRPr lang="en-US" sz="2400" dirty="0">
              <a:latin typeface="Calibri"/>
              <a:cs typeface="Calibri"/>
            </a:endParaRPr>
          </a:p>
          <a:p>
            <a:pPr eaLnBrk="1" hangingPunct="1">
              <a:buFontTx/>
              <a:buNone/>
            </a:pPr>
            <a:endParaRPr lang="en-US" sz="2400" dirty="0">
              <a:latin typeface="Arial" charset="0"/>
            </a:endParaRPr>
          </a:p>
          <a:p>
            <a:pPr eaLnBrk="1" hangingPunct="1"/>
            <a:endParaRPr lang="en-US" sz="2400" dirty="0">
              <a:latin typeface="Arial" charset="0"/>
            </a:endParaRPr>
          </a:p>
        </p:txBody>
      </p:sp>
      <p:pic>
        <p:nvPicPr>
          <p:cNvPr id="15364" name="Picture 4" descr="txp_fig"/>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2892678" y="1877845"/>
            <a:ext cx="3269205" cy="438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1058863" y="3136922"/>
            <a:ext cx="6315075" cy="1738312"/>
            <a:chOff x="730" y="2979"/>
            <a:chExt cx="3978" cy="1095"/>
          </a:xfrm>
        </p:grpSpPr>
        <p:grpSp>
          <p:nvGrpSpPr>
            <p:cNvPr id="15388" name="Group 6"/>
            <p:cNvGrpSpPr>
              <a:grpSpLocks/>
            </p:cNvGrpSpPr>
            <p:nvPr/>
          </p:nvGrpSpPr>
          <p:grpSpPr bwMode="auto">
            <a:xfrm>
              <a:off x="730" y="2979"/>
              <a:ext cx="2448" cy="1095"/>
              <a:chOff x="263" y="3168"/>
              <a:chExt cx="2448" cy="1095"/>
            </a:xfrm>
          </p:grpSpPr>
          <p:sp>
            <p:nvSpPr>
              <p:cNvPr id="15395" name="Rectangle 7"/>
              <p:cNvSpPr>
                <a:spLocks noChangeArrowheads="1"/>
              </p:cNvSpPr>
              <p:nvPr/>
            </p:nvSpPr>
            <p:spPr bwMode="auto">
              <a:xfrm>
                <a:off x="263" y="3216"/>
                <a:ext cx="2448" cy="1047"/>
              </a:xfrm>
              <a:prstGeom prst="rect">
                <a:avLst/>
              </a:prstGeom>
              <a:solidFill>
                <a:schemeClr val="bg1"/>
              </a:solidFill>
              <a:ln w="9525">
                <a:solidFill>
                  <a:schemeClr val="tx1"/>
                </a:solidFill>
                <a:miter lim="800000"/>
                <a:headEnd/>
                <a:tailEnd/>
              </a:ln>
            </p:spPr>
            <p:txBody>
              <a:bodyPr wrap="none" anchor="ctr"/>
              <a:lstStyle/>
              <a:p>
                <a:endParaRPr lang="en-US">
                  <a:solidFill>
                    <a:srgbClr val="FF0000"/>
                  </a:solidFill>
                </a:endParaRPr>
              </a:p>
            </p:txBody>
          </p:sp>
          <p:sp>
            <p:nvSpPr>
              <p:cNvPr id="15396" name="Text Box 8"/>
              <p:cNvSpPr txBox="1">
                <a:spLocks noChangeArrowheads="1"/>
              </p:cNvSpPr>
              <p:nvPr/>
            </p:nvSpPr>
            <p:spPr bwMode="auto">
              <a:xfrm>
                <a:off x="551" y="3357"/>
                <a:ext cx="1983"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200"/>
                  <a:t>Microsoft announced today that they acquired Apple for the amount equal to the gross national product of Switzerland. Microsoft officials stated that they first wanted to buy Switzerland, but eventually were turned off by the mountains and the snowy winters…</a:t>
                </a:r>
              </a:p>
            </p:txBody>
          </p:sp>
          <p:sp>
            <p:nvSpPr>
              <p:cNvPr id="15397" name="Text Box 9"/>
              <p:cNvSpPr txBox="1">
                <a:spLocks noChangeArrowheads="1"/>
              </p:cNvSpPr>
              <p:nvPr/>
            </p:nvSpPr>
            <p:spPr bwMode="auto">
              <a:xfrm>
                <a:off x="263" y="3168"/>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t>x</a:t>
                </a:r>
              </a:p>
            </p:txBody>
          </p:sp>
          <p:sp>
            <p:nvSpPr>
              <p:cNvPr id="15398" name="Rectangle 10"/>
              <p:cNvSpPr>
                <a:spLocks noChangeArrowheads="1"/>
              </p:cNvSpPr>
              <p:nvPr/>
            </p:nvSpPr>
            <p:spPr bwMode="auto">
              <a:xfrm>
                <a:off x="263" y="3216"/>
                <a:ext cx="192" cy="2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5389" name="Line 11"/>
            <p:cNvSpPr>
              <a:spLocks noChangeShapeType="1"/>
            </p:cNvSpPr>
            <p:nvPr/>
          </p:nvSpPr>
          <p:spPr bwMode="auto">
            <a:xfrm rot="16200000" flipH="1">
              <a:off x="3611" y="3190"/>
              <a:ext cx="0" cy="66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15390" name="Group 12"/>
            <p:cNvGrpSpPr>
              <a:grpSpLocks/>
            </p:cNvGrpSpPr>
            <p:nvPr/>
          </p:nvGrpSpPr>
          <p:grpSpPr bwMode="auto">
            <a:xfrm>
              <a:off x="4026" y="3285"/>
              <a:ext cx="682" cy="490"/>
              <a:chOff x="3867" y="3176"/>
              <a:chExt cx="682" cy="490"/>
            </a:xfrm>
          </p:grpSpPr>
          <p:sp>
            <p:nvSpPr>
              <p:cNvPr id="15391" name="Rectangle 13"/>
              <p:cNvSpPr>
                <a:spLocks noChangeArrowheads="1"/>
              </p:cNvSpPr>
              <p:nvPr/>
            </p:nvSpPr>
            <p:spPr bwMode="auto">
              <a:xfrm>
                <a:off x="3867" y="3224"/>
                <a:ext cx="682" cy="442"/>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5392" name="Text Box 14"/>
              <p:cNvSpPr txBox="1">
                <a:spLocks noChangeArrowheads="1"/>
              </p:cNvSpPr>
              <p:nvPr/>
            </p:nvSpPr>
            <p:spPr bwMode="auto">
              <a:xfrm>
                <a:off x="3867" y="3176"/>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t>y</a:t>
                </a:r>
              </a:p>
            </p:txBody>
          </p:sp>
          <p:sp>
            <p:nvSpPr>
              <p:cNvPr id="15393" name="Rectangle 15"/>
              <p:cNvSpPr>
                <a:spLocks noChangeArrowheads="1"/>
              </p:cNvSpPr>
              <p:nvPr/>
            </p:nvSpPr>
            <p:spPr bwMode="auto">
              <a:xfrm>
                <a:off x="3867" y="3224"/>
                <a:ext cx="192" cy="2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394" name="Text Box 16"/>
              <p:cNvSpPr txBox="1">
                <a:spLocks noChangeArrowheads="1"/>
              </p:cNvSpPr>
              <p:nvPr/>
            </p:nvSpPr>
            <p:spPr bwMode="auto">
              <a:xfrm>
                <a:off x="4192" y="3282"/>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1</a:t>
                </a:r>
              </a:p>
            </p:txBody>
          </p:sp>
        </p:grpSp>
      </p:grpSp>
      <p:grpSp>
        <p:nvGrpSpPr>
          <p:cNvPr id="5" name="Group 17"/>
          <p:cNvGrpSpPr>
            <a:grpSpLocks/>
          </p:cNvGrpSpPr>
          <p:nvPr/>
        </p:nvGrpSpPr>
        <p:grpSpPr bwMode="auto">
          <a:xfrm>
            <a:off x="1371600" y="3584406"/>
            <a:ext cx="6315075" cy="1738313"/>
            <a:chOff x="730" y="2979"/>
            <a:chExt cx="3978" cy="1095"/>
          </a:xfrm>
        </p:grpSpPr>
        <p:grpSp>
          <p:nvGrpSpPr>
            <p:cNvPr id="15377" name="Group 18"/>
            <p:cNvGrpSpPr>
              <a:grpSpLocks/>
            </p:cNvGrpSpPr>
            <p:nvPr/>
          </p:nvGrpSpPr>
          <p:grpSpPr bwMode="auto">
            <a:xfrm>
              <a:off x="730" y="2979"/>
              <a:ext cx="2448" cy="1095"/>
              <a:chOff x="263" y="3168"/>
              <a:chExt cx="2448" cy="1095"/>
            </a:xfrm>
          </p:grpSpPr>
          <p:sp>
            <p:nvSpPr>
              <p:cNvPr id="15384" name="Rectangle 19"/>
              <p:cNvSpPr>
                <a:spLocks noChangeArrowheads="1"/>
              </p:cNvSpPr>
              <p:nvPr/>
            </p:nvSpPr>
            <p:spPr bwMode="auto">
              <a:xfrm>
                <a:off x="263" y="3216"/>
                <a:ext cx="2448" cy="1047"/>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5385" name="Text Box 20"/>
              <p:cNvSpPr txBox="1">
                <a:spLocks noChangeArrowheads="1"/>
              </p:cNvSpPr>
              <p:nvPr/>
            </p:nvSpPr>
            <p:spPr bwMode="auto">
              <a:xfrm>
                <a:off x="551" y="3357"/>
                <a:ext cx="1983"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just" eaLnBrk="1" hangingPunct="1"/>
                <a:r>
                  <a:rPr lang="en-US" sz="1200"/>
                  <a:t>GATACAACCTATCCCCGTATATATATTCTATGGGTATAGTATTAAATCAATACAACCTATCCCCGTATATATATTCTATGGGTATAGTATTAAATCAATACAACCTATCCCCGTATATATATTCTATGGGTATAGTATTAAATCAGATACAACCTATCCCCGTATATATATTCTATGGGTATAGTATTAAATCACATTTA</a:t>
                </a:r>
              </a:p>
            </p:txBody>
          </p:sp>
          <p:sp>
            <p:nvSpPr>
              <p:cNvPr id="15386" name="Text Box 21"/>
              <p:cNvSpPr txBox="1">
                <a:spLocks noChangeArrowheads="1"/>
              </p:cNvSpPr>
              <p:nvPr/>
            </p:nvSpPr>
            <p:spPr bwMode="auto">
              <a:xfrm>
                <a:off x="263" y="3168"/>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t>x</a:t>
                </a:r>
              </a:p>
            </p:txBody>
          </p:sp>
          <p:sp>
            <p:nvSpPr>
              <p:cNvPr id="15387" name="Rectangle 22"/>
              <p:cNvSpPr>
                <a:spLocks noChangeArrowheads="1"/>
              </p:cNvSpPr>
              <p:nvPr/>
            </p:nvSpPr>
            <p:spPr bwMode="auto">
              <a:xfrm>
                <a:off x="263" y="3216"/>
                <a:ext cx="192" cy="2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5378" name="Line 23"/>
            <p:cNvSpPr>
              <a:spLocks noChangeShapeType="1"/>
            </p:cNvSpPr>
            <p:nvPr/>
          </p:nvSpPr>
          <p:spPr bwMode="auto">
            <a:xfrm rot="16200000" flipH="1">
              <a:off x="3611" y="3190"/>
              <a:ext cx="0" cy="66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15379" name="Group 24"/>
            <p:cNvGrpSpPr>
              <a:grpSpLocks/>
            </p:cNvGrpSpPr>
            <p:nvPr/>
          </p:nvGrpSpPr>
          <p:grpSpPr bwMode="auto">
            <a:xfrm>
              <a:off x="4026" y="3285"/>
              <a:ext cx="682" cy="490"/>
              <a:chOff x="3867" y="3176"/>
              <a:chExt cx="682" cy="490"/>
            </a:xfrm>
          </p:grpSpPr>
          <p:sp>
            <p:nvSpPr>
              <p:cNvPr id="15380" name="Rectangle 25"/>
              <p:cNvSpPr>
                <a:spLocks noChangeArrowheads="1"/>
              </p:cNvSpPr>
              <p:nvPr/>
            </p:nvSpPr>
            <p:spPr bwMode="auto">
              <a:xfrm>
                <a:off x="3867" y="3224"/>
                <a:ext cx="682" cy="442"/>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5381" name="Text Box 26"/>
              <p:cNvSpPr txBox="1">
                <a:spLocks noChangeArrowheads="1"/>
              </p:cNvSpPr>
              <p:nvPr/>
            </p:nvSpPr>
            <p:spPr bwMode="auto">
              <a:xfrm>
                <a:off x="3867" y="3176"/>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t>y</a:t>
                </a:r>
              </a:p>
            </p:txBody>
          </p:sp>
          <p:sp>
            <p:nvSpPr>
              <p:cNvPr id="15382" name="Rectangle 27"/>
              <p:cNvSpPr>
                <a:spLocks noChangeArrowheads="1"/>
              </p:cNvSpPr>
              <p:nvPr/>
            </p:nvSpPr>
            <p:spPr bwMode="auto">
              <a:xfrm>
                <a:off x="3867" y="3224"/>
                <a:ext cx="192" cy="2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383" name="Text Box 28"/>
              <p:cNvSpPr txBox="1">
                <a:spLocks noChangeArrowheads="1"/>
              </p:cNvSpPr>
              <p:nvPr/>
            </p:nvSpPr>
            <p:spPr bwMode="auto">
              <a:xfrm>
                <a:off x="4192" y="3282"/>
                <a:ext cx="2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-1</a:t>
                </a:r>
              </a:p>
            </p:txBody>
          </p:sp>
        </p:grpSp>
      </p:grpSp>
      <p:grpSp>
        <p:nvGrpSpPr>
          <p:cNvPr id="8" name="Group 39"/>
          <p:cNvGrpSpPr>
            <a:grpSpLocks/>
          </p:cNvGrpSpPr>
          <p:nvPr/>
        </p:nvGrpSpPr>
        <p:grpSpPr bwMode="auto">
          <a:xfrm>
            <a:off x="1676400" y="3992351"/>
            <a:ext cx="6315075" cy="1873250"/>
            <a:chOff x="637" y="2208"/>
            <a:chExt cx="3978" cy="1180"/>
          </a:xfrm>
        </p:grpSpPr>
        <p:sp>
          <p:nvSpPr>
            <p:cNvPr id="15368" name="Rectangle 40"/>
            <p:cNvSpPr>
              <a:spLocks noChangeArrowheads="1"/>
            </p:cNvSpPr>
            <p:nvPr/>
          </p:nvSpPr>
          <p:spPr bwMode="auto">
            <a:xfrm>
              <a:off x="637" y="2295"/>
              <a:ext cx="2448" cy="1047"/>
            </a:xfrm>
            <a:prstGeom prst="rect">
              <a:avLst/>
            </a:prstGeom>
            <a:solidFill>
              <a:schemeClr val="bg1"/>
            </a:solidFill>
            <a:ln w="9525">
              <a:solidFill>
                <a:schemeClr val="tx1"/>
              </a:solidFill>
              <a:miter lim="800000"/>
              <a:headEnd/>
              <a:tailEnd/>
            </a:ln>
          </p:spPr>
          <p:txBody>
            <a:bodyPr wrap="none" anchor="ctr"/>
            <a:lstStyle/>
            <a:p>
              <a:pPr algn="ctr"/>
              <a:endParaRPr lang="en-US"/>
            </a:p>
          </p:txBody>
        </p:sp>
        <p:pic>
          <p:nvPicPr>
            <p:cNvPr id="15369" name="Picture 41" descr="molecu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 y="2208"/>
              <a:ext cx="2256" cy="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Text Box 42"/>
            <p:cNvSpPr txBox="1">
              <a:spLocks noChangeArrowheads="1"/>
            </p:cNvSpPr>
            <p:nvPr/>
          </p:nvSpPr>
          <p:spPr bwMode="auto">
            <a:xfrm>
              <a:off x="637" y="2247"/>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t>x</a:t>
              </a:r>
            </a:p>
          </p:txBody>
        </p:sp>
        <p:sp>
          <p:nvSpPr>
            <p:cNvPr id="15371" name="Rectangle 43"/>
            <p:cNvSpPr>
              <a:spLocks noChangeArrowheads="1"/>
            </p:cNvSpPr>
            <p:nvPr/>
          </p:nvSpPr>
          <p:spPr bwMode="auto">
            <a:xfrm>
              <a:off x="637" y="2295"/>
              <a:ext cx="192" cy="2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372" name="Line 44"/>
            <p:cNvSpPr>
              <a:spLocks noChangeShapeType="1"/>
            </p:cNvSpPr>
            <p:nvPr/>
          </p:nvSpPr>
          <p:spPr bwMode="auto">
            <a:xfrm rot="16200000" flipH="1">
              <a:off x="3518" y="2458"/>
              <a:ext cx="0" cy="66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73" name="Rectangle 45"/>
            <p:cNvSpPr>
              <a:spLocks noChangeArrowheads="1"/>
            </p:cNvSpPr>
            <p:nvPr/>
          </p:nvSpPr>
          <p:spPr bwMode="auto">
            <a:xfrm>
              <a:off x="3933" y="2601"/>
              <a:ext cx="682" cy="442"/>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5374" name="Text Box 46"/>
            <p:cNvSpPr txBox="1">
              <a:spLocks noChangeArrowheads="1"/>
            </p:cNvSpPr>
            <p:nvPr/>
          </p:nvSpPr>
          <p:spPr bwMode="auto">
            <a:xfrm>
              <a:off x="3933" y="2553"/>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t>y</a:t>
              </a:r>
            </a:p>
          </p:txBody>
        </p:sp>
        <p:sp>
          <p:nvSpPr>
            <p:cNvPr id="15375" name="Rectangle 47"/>
            <p:cNvSpPr>
              <a:spLocks noChangeArrowheads="1"/>
            </p:cNvSpPr>
            <p:nvPr/>
          </p:nvSpPr>
          <p:spPr bwMode="auto">
            <a:xfrm>
              <a:off x="3933" y="2601"/>
              <a:ext cx="192" cy="2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376" name="Text Box 48"/>
            <p:cNvSpPr txBox="1">
              <a:spLocks noChangeArrowheads="1"/>
            </p:cNvSpPr>
            <p:nvPr/>
          </p:nvSpPr>
          <p:spPr bwMode="auto">
            <a:xfrm>
              <a:off x="4163" y="2659"/>
              <a:ext cx="3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7.3</a:t>
              </a:r>
            </a:p>
          </p:txBody>
        </p:sp>
      </p:grpSp>
      <p:sp>
        <p:nvSpPr>
          <p:cNvPr id="40" name="TextBox 39"/>
          <p:cNvSpPr txBox="1"/>
          <p:nvPr/>
        </p:nvSpPr>
        <p:spPr>
          <a:xfrm>
            <a:off x="4418866" y="264162"/>
            <a:ext cx="4470620" cy="646331"/>
          </a:xfrm>
          <a:prstGeom prst="rect">
            <a:avLst/>
          </a:prstGeom>
          <a:noFill/>
        </p:spPr>
        <p:txBody>
          <a:bodyPr wrap="none" rtlCol="0">
            <a:spAutoFit/>
          </a:bodyPr>
          <a:lstStyle/>
          <a:p>
            <a:pPr algn="r"/>
            <a:r>
              <a:rPr lang="en-US" sz="3600" b="1" dirty="0" smtClean="0">
                <a:solidFill>
                  <a:srgbClr val="953735"/>
                </a:solidFill>
                <a:latin typeface="Trebuchet MS"/>
                <a:cs typeface="Trebuchet MS"/>
              </a:rPr>
              <a:t>Standard Prediction</a:t>
            </a:r>
            <a:endParaRPr lang="en-US" sz="3600" b="1" dirty="0">
              <a:solidFill>
                <a:srgbClr val="953735"/>
              </a:solidFill>
              <a:latin typeface="Trebuchet MS"/>
              <a:cs typeface="Trebuchet MS"/>
            </a:endParaRPr>
          </a:p>
        </p:txBody>
      </p:sp>
    </p:spTree>
    <p:extLst>
      <p:ext uri="{BB962C8B-B14F-4D97-AF65-F5344CB8AC3E}">
        <p14:creationId xmlns:p14="http://schemas.microsoft.com/office/powerpoint/2010/main" val="12657888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5363">
                                            <p:txEl>
                                              <p:pRg st="8" end="8"/>
                                            </p:txEl>
                                          </p:spTgt>
                                        </p:tgtEl>
                                        <p:attrNameLst>
                                          <p:attrName>style.visibility</p:attrName>
                                        </p:attrNameLst>
                                      </p:cBhvr>
                                      <p:to>
                                        <p:strVal val="visible"/>
                                      </p:to>
                                    </p:set>
                                    <p:animEffect transition="in" filter="dissolve">
                                      <p:cBhvr>
                                        <p:cTn id="25" dur="500"/>
                                        <p:tgtEl>
                                          <p:spTgt spid="1536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4263774932"/>
              </p:ext>
            </p:extLst>
          </p:nvPr>
        </p:nvGraphicFramePr>
        <p:xfrm>
          <a:off x="2434053" y="4457023"/>
          <a:ext cx="3944355" cy="2061190"/>
        </p:xfrm>
        <a:graphic>
          <a:graphicData uri="http://schemas.openxmlformats.org/drawingml/2006/table">
            <a:tbl>
              <a:tblPr>
                <a:tableStyleId>{5C22544A-7EE6-4342-B048-85BDC9FD1C3A}</a:tableStyleId>
              </a:tblPr>
              <a:tblGrid>
                <a:gridCol w="788871"/>
                <a:gridCol w="788871"/>
                <a:gridCol w="788871"/>
                <a:gridCol w="788871"/>
                <a:gridCol w="788871"/>
              </a:tblGrid>
              <a:tr h="783401">
                <a:tc>
                  <a:txBody>
                    <a:bodyPr/>
                    <a:lstStyle/>
                    <a:p>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2"/>
                    </a:solidFill>
                  </a:tcPr>
                </a:tc>
                <a:tc>
                  <a:txBody>
                    <a:bodyPr/>
                    <a:lstStyle/>
                    <a:p>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3"/>
                    </a:solidFill>
                  </a:tcPr>
                </a:tc>
                <a:tc>
                  <a:txBody>
                    <a:bodyPr/>
                    <a:lstStyle/>
                    <a:p>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solidFill>
                  </a:tcPr>
                </a:tc>
                <a:tc>
                  <a:txBody>
                    <a:bodyPr/>
                    <a:lstStyle/>
                    <a:p>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1"/>
                    </a:solidFill>
                  </a:tcPr>
                </a:tc>
                <a:tc>
                  <a:txBody>
                    <a:bodyPr/>
                    <a:lstStyle/>
                    <a:p>
                      <a:endParaRPr lang="en-US" dirty="0"/>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tx1"/>
                    </a:solidFill>
                  </a:tcPr>
                </a:tc>
              </a:tr>
              <a:tr h="649506">
                <a:tc>
                  <a:txBody>
                    <a:bodyPr/>
                    <a:lstStyle/>
                    <a:p>
                      <a:pPr algn="ctr">
                        <a:lnSpc>
                          <a:spcPct val="150000"/>
                        </a:lnSpc>
                      </a:pPr>
                      <a:r>
                        <a:rPr lang="en-US" sz="2000" b="1" dirty="0" smtClean="0">
                          <a:latin typeface="Trebuchet MS"/>
                          <a:cs typeface="Trebuchet MS"/>
                        </a:rPr>
                        <a:t>--</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0.5</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0.75</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0.0</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0.0</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r h="628283">
                <a:tc>
                  <a:txBody>
                    <a:bodyPr/>
                    <a:lstStyle/>
                    <a:p>
                      <a:pPr algn="ctr">
                        <a:lnSpc>
                          <a:spcPct val="150000"/>
                        </a:lnSpc>
                      </a:pPr>
                      <a:r>
                        <a:rPr lang="en-US" sz="2000" b="1" dirty="0" smtClean="0">
                          <a:latin typeface="Trebuchet MS"/>
                          <a:cs typeface="Trebuchet MS"/>
                        </a:rPr>
                        <a:t>0</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2</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4</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2</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c>
                  <a:txBody>
                    <a:bodyPr/>
                    <a:lstStyle/>
                    <a:p>
                      <a:pPr algn="ctr">
                        <a:lnSpc>
                          <a:spcPct val="150000"/>
                        </a:lnSpc>
                      </a:pPr>
                      <a:r>
                        <a:rPr lang="en-US" sz="2000" b="1" dirty="0" smtClean="0">
                          <a:latin typeface="Trebuchet MS"/>
                          <a:cs typeface="Trebuchet MS"/>
                        </a:rPr>
                        <a:t>1</a:t>
                      </a:r>
                      <a:endParaRPr lang="en-US" sz="2000" b="1" dirty="0">
                        <a:latin typeface="Trebuchet MS"/>
                        <a:cs typeface="Trebuchet MS"/>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tcPr>
                </a:tc>
              </a:tr>
            </a:tbl>
          </a:graphicData>
        </a:graphic>
      </p:graphicFrame>
      <p:pic>
        <p:nvPicPr>
          <p:cNvPr id="61" name="Picture 60"/>
          <p:cNvPicPr>
            <a:picLocks noChangeAspect="1" noChangeArrowheads="1"/>
          </p:cNvPicPr>
          <p:nvPr/>
        </p:nvPicPr>
        <p:blipFill>
          <a:blip r:embed="rId3" cstate="print"/>
          <a:srcRect/>
          <a:stretch>
            <a:fillRect/>
          </a:stretch>
        </p:blipFill>
        <p:spPr bwMode="auto">
          <a:xfrm>
            <a:off x="4180976" y="4538229"/>
            <a:ext cx="456530" cy="616932"/>
          </a:xfrm>
          <a:prstGeom prst="rect">
            <a:avLst/>
          </a:prstGeom>
          <a:noFill/>
          <a:ln w="9525">
            <a:noFill/>
            <a:miter lim="800000"/>
            <a:headEnd/>
            <a:tailEnd/>
          </a:ln>
          <a:effectLst/>
        </p:spPr>
      </p:pic>
      <p:pic>
        <p:nvPicPr>
          <p:cNvPr id="62" name="Picture 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6179" y="4537230"/>
            <a:ext cx="609903" cy="609903"/>
          </a:xfrm>
          <a:prstGeom prst="rect">
            <a:avLst/>
          </a:prstGeom>
        </p:spPr>
      </p:pic>
      <p:pic>
        <p:nvPicPr>
          <p:cNvPr id="63" name="Picture 2"/>
          <p:cNvPicPr>
            <a:picLocks noChangeAspect="1" noChangeArrowheads="1"/>
          </p:cNvPicPr>
          <p:nvPr/>
        </p:nvPicPr>
        <p:blipFill>
          <a:blip r:embed="rId5" cstate="print"/>
          <a:srcRect l="24837" r="19969"/>
          <a:stretch>
            <a:fillRect/>
          </a:stretch>
        </p:blipFill>
        <p:spPr bwMode="auto">
          <a:xfrm>
            <a:off x="2614290" y="4576566"/>
            <a:ext cx="429726" cy="583935"/>
          </a:xfrm>
          <a:prstGeom prst="rect">
            <a:avLst/>
          </a:prstGeom>
          <a:noFill/>
          <a:ln w="9525">
            <a:noFill/>
            <a:miter lim="800000"/>
            <a:headEnd/>
            <a:tailEnd/>
          </a:ln>
          <a:effectLst/>
        </p:spPr>
      </p:pic>
      <p:pic>
        <p:nvPicPr>
          <p:cNvPr id="64" name="Picture 4"/>
          <p:cNvPicPr>
            <a:picLocks noChangeAspect="1" noChangeArrowheads="1"/>
          </p:cNvPicPr>
          <p:nvPr/>
        </p:nvPicPr>
        <p:blipFill>
          <a:blip r:embed="rId6" cstate="print"/>
          <a:srcRect l="3765" t="2619" r="5882" b="3110"/>
          <a:stretch>
            <a:fillRect/>
          </a:stretch>
        </p:blipFill>
        <p:spPr bwMode="auto">
          <a:xfrm>
            <a:off x="4995470" y="4523009"/>
            <a:ext cx="437925" cy="656887"/>
          </a:xfrm>
          <a:prstGeom prst="rect">
            <a:avLst/>
          </a:prstGeom>
          <a:noFill/>
          <a:ln w="9525">
            <a:noFill/>
            <a:miter lim="800000"/>
            <a:headEnd/>
            <a:tailEnd/>
          </a:ln>
        </p:spPr>
      </p:pic>
      <p:pic>
        <p:nvPicPr>
          <p:cNvPr id="65" name="Picture 10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01597" y="4523008"/>
            <a:ext cx="556861" cy="643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xtBox 44"/>
          <p:cNvSpPr txBox="1"/>
          <p:nvPr/>
        </p:nvSpPr>
        <p:spPr>
          <a:xfrm>
            <a:off x="440259" y="5374105"/>
            <a:ext cx="1833379" cy="400110"/>
          </a:xfrm>
          <a:prstGeom prst="rect">
            <a:avLst/>
          </a:prstGeom>
          <a:noFill/>
        </p:spPr>
        <p:txBody>
          <a:bodyPr wrap="none" rtlCol="0">
            <a:spAutoFit/>
          </a:bodyPr>
          <a:lstStyle/>
          <a:p>
            <a:r>
              <a:rPr lang="en-US" sz="2000" b="1" dirty="0" smtClean="0">
                <a:latin typeface="Trebuchet MS"/>
                <a:cs typeface="Trebuchet MS"/>
              </a:rPr>
              <a:t>Average Likes</a:t>
            </a:r>
            <a:endParaRPr lang="en-US" sz="2000" b="1" dirty="0">
              <a:latin typeface="Trebuchet MS"/>
              <a:cs typeface="Trebuchet MS"/>
            </a:endParaRPr>
          </a:p>
        </p:txBody>
      </p:sp>
      <p:sp>
        <p:nvSpPr>
          <p:cNvPr id="66" name="TextBox 65"/>
          <p:cNvSpPr txBox="1"/>
          <p:nvPr/>
        </p:nvSpPr>
        <p:spPr>
          <a:xfrm>
            <a:off x="1105168" y="5976155"/>
            <a:ext cx="1192930" cy="400110"/>
          </a:xfrm>
          <a:prstGeom prst="rect">
            <a:avLst/>
          </a:prstGeom>
          <a:noFill/>
        </p:spPr>
        <p:txBody>
          <a:bodyPr wrap="none" rtlCol="0">
            <a:spAutoFit/>
          </a:bodyPr>
          <a:lstStyle/>
          <a:p>
            <a:r>
              <a:rPr lang="en-US" sz="2000" b="1" dirty="0" smtClean="0">
                <a:latin typeface="Trebuchet MS"/>
                <a:cs typeface="Trebuchet MS"/>
              </a:rPr>
              <a:t># Shown</a:t>
            </a:r>
            <a:endParaRPr lang="en-US" sz="2000" b="1" dirty="0">
              <a:latin typeface="Trebuchet MS"/>
              <a:cs typeface="Trebuchet MS"/>
            </a:endParaRPr>
          </a:p>
        </p:txBody>
      </p:sp>
      <p:pic>
        <p:nvPicPr>
          <p:cNvPr id="69" name="Picture 68"/>
          <p:cNvPicPr>
            <a:picLocks noChangeAspect="1"/>
          </p:cNvPicPr>
          <p:nvPr/>
        </p:nvPicPr>
        <p:blipFill>
          <a:blip r:embed="rId8"/>
          <a:stretch>
            <a:fillRect/>
          </a:stretch>
        </p:blipFill>
        <p:spPr>
          <a:xfrm>
            <a:off x="7281840" y="5147133"/>
            <a:ext cx="443832" cy="613464"/>
          </a:xfrm>
          <a:prstGeom prst="rect">
            <a:avLst/>
          </a:prstGeom>
        </p:spPr>
      </p:pic>
      <p:sp>
        <p:nvSpPr>
          <p:cNvPr id="70" name="Rectangle 69"/>
          <p:cNvSpPr/>
          <p:nvPr/>
        </p:nvSpPr>
        <p:spPr>
          <a:xfrm>
            <a:off x="7045157" y="4999789"/>
            <a:ext cx="1537369" cy="92289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TextBox 70"/>
          <p:cNvSpPr txBox="1"/>
          <p:nvPr/>
        </p:nvSpPr>
        <p:spPr>
          <a:xfrm>
            <a:off x="7793791" y="5178062"/>
            <a:ext cx="674183" cy="584776"/>
          </a:xfrm>
          <a:prstGeom prst="rect">
            <a:avLst/>
          </a:prstGeom>
          <a:noFill/>
        </p:spPr>
        <p:txBody>
          <a:bodyPr wrap="none" rtlCol="0">
            <a:spAutoFit/>
          </a:bodyPr>
          <a:lstStyle/>
          <a:p>
            <a:r>
              <a:rPr lang="en-US" sz="3200" dirty="0" smtClean="0">
                <a:latin typeface="Trebuchet MS"/>
                <a:cs typeface="Trebuchet MS"/>
              </a:rPr>
              <a:t>: 4</a:t>
            </a:r>
            <a:endParaRPr lang="en-US" sz="3200" dirty="0">
              <a:latin typeface="Trebuchet MS"/>
              <a:cs typeface="Trebuchet MS"/>
            </a:endParaRPr>
          </a:p>
        </p:txBody>
      </p:sp>
      <p:sp>
        <p:nvSpPr>
          <p:cNvPr id="3" name="TextBox 2"/>
          <p:cNvSpPr txBox="1"/>
          <p:nvPr/>
        </p:nvSpPr>
        <p:spPr>
          <a:xfrm>
            <a:off x="967270" y="1093091"/>
            <a:ext cx="5827230" cy="892552"/>
          </a:xfrm>
          <a:prstGeom prst="rect">
            <a:avLst/>
          </a:prstGeom>
          <a:noFill/>
        </p:spPr>
        <p:txBody>
          <a:bodyPr wrap="square" rtlCol="0">
            <a:spAutoFit/>
          </a:bodyPr>
          <a:lstStyle/>
          <a:p>
            <a:r>
              <a:rPr lang="en-US" sz="2800" b="1" dirty="0" smtClean="0">
                <a:solidFill>
                  <a:srgbClr val="800000"/>
                </a:solidFill>
                <a:latin typeface="Trebuchet MS"/>
                <a:cs typeface="Trebuchet MS"/>
              </a:rPr>
              <a:t>Goal: </a:t>
            </a:r>
            <a:r>
              <a:rPr lang="en-US" sz="2800" b="1" dirty="0" smtClean="0">
                <a:latin typeface="Trebuchet MS"/>
                <a:cs typeface="Trebuchet MS"/>
              </a:rPr>
              <a:t>Maximize total user utility </a:t>
            </a:r>
            <a:endParaRPr lang="en-US" sz="2800" b="1" dirty="0" smtClean="0">
              <a:solidFill>
                <a:schemeClr val="tx2">
                  <a:lumMod val="75000"/>
                </a:schemeClr>
              </a:solidFill>
              <a:latin typeface="Trebuchet MS"/>
              <a:cs typeface="Trebuchet MS"/>
            </a:endParaRPr>
          </a:p>
          <a:p>
            <a:endParaRPr lang="en-US" sz="1200" b="1" dirty="0" smtClean="0">
              <a:latin typeface="Trebuchet MS"/>
              <a:cs typeface="Trebuchet MS"/>
            </a:endParaRPr>
          </a:p>
          <a:p>
            <a:endParaRPr lang="en-US" sz="1200" dirty="0">
              <a:latin typeface="Trebuchet MS"/>
              <a:cs typeface="Trebuchet MS"/>
            </a:endParaRPr>
          </a:p>
        </p:txBody>
      </p:sp>
      <p:sp>
        <p:nvSpPr>
          <p:cNvPr id="67" name="Title 1"/>
          <p:cNvSpPr>
            <a:spLocks noGrp="1"/>
          </p:cNvSpPr>
          <p:nvPr>
            <p:ph type="title"/>
          </p:nvPr>
        </p:nvSpPr>
        <p:spPr>
          <a:xfrm>
            <a:off x="522706" y="136770"/>
            <a:ext cx="8229600" cy="820614"/>
          </a:xfrm>
          <a:solidFill>
            <a:schemeClr val="accent2">
              <a:lumMod val="20000"/>
              <a:lumOff val="80000"/>
            </a:schemeClr>
          </a:solidFill>
          <a:ln w="38100">
            <a:solidFill>
              <a:schemeClr val="accent2">
                <a:lumMod val="75000"/>
              </a:schemeClr>
            </a:solidFill>
          </a:ln>
        </p:spPr>
        <p:txBody>
          <a:bodyPr>
            <a:noAutofit/>
          </a:bodyPr>
          <a:lstStyle/>
          <a:p>
            <a:r>
              <a:rPr lang="en-US" sz="3600" dirty="0" smtClean="0">
                <a:latin typeface="Trebuchet MS"/>
                <a:cs typeface="Trebuchet MS"/>
              </a:rPr>
              <a:t>Linear Submodular Bandits Problem</a:t>
            </a:r>
            <a:endParaRPr lang="en-US" sz="3600" dirty="0">
              <a:latin typeface="Trebuchet MS"/>
              <a:cs typeface="Trebuchet MS"/>
            </a:endParaRPr>
          </a:p>
        </p:txBody>
      </p:sp>
      <p:sp>
        <p:nvSpPr>
          <p:cNvPr id="72" name="Rectangle 71"/>
          <p:cNvSpPr/>
          <p:nvPr/>
        </p:nvSpPr>
        <p:spPr>
          <a:xfrm>
            <a:off x="1560867" y="1806586"/>
            <a:ext cx="1447800" cy="73911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smtClean="0"/>
              <a:t>         Politics</a:t>
            </a:r>
            <a:endParaRPr lang="en-US" dirty="0"/>
          </a:p>
        </p:txBody>
      </p:sp>
      <p:pic>
        <p:nvPicPr>
          <p:cNvPr id="73" name="Picture 72"/>
          <p:cNvPicPr>
            <a:picLocks noChangeAspect="1" noChangeArrowheads="1"/>
          </p:cNvPicPr>
          <p:nvPr/>
        </p:nvPicPr>
        <p:blipFill>
          <a:blip r:embed="rId3" cstate="print"/>
          <a:srcRect/>
          <a:stretch>
            <a:fillRect/>
          </a:stretch>
        </p:blipFill>
        <p:spPr bwMode="auto">
          <a:xfrm>
            <a:off x="1609805" y="1870083"/>
            <a:ext cx="456530" cy="616932"/>
          </a:xfrm>
          <a:prstGeom prst="rect">
            <a:avLst/>
          </a:prstGeom>
          <a:noFill/>
          <a:ln w="9525">
            <a:noFill/>
            <a:miter lim="800000"/>
            <a:headEnd/>
            <a:tailEnd/>
          </a:ln>
          <a:effectLst/>
        </p:spPr>
      </p:pic>
      <p:sp>
        <p:nvSpPr>
          <p:cNvPr id="5" name="Rectangle 4"/>
          <p:cNvSpPr/>
          <p:nvPr/>
        </p:nvSpPr>
        <p:spPr>
          <a:xfrm>
            <a:off x="319511" y="1917001"/>
            <a:ext cx="1300807" cy="461665"/>
          </a:xfrm>
          <a:prstGeom prst="rect">
            <a:avLst/>
          </a:prstGeom>
        </p:spPr>
        <p:txBody>
          <a:bodyPr wrap="none">
            <a:spAutoFit/>
          </a:bodyPr>
          <a:lstStyle/>
          <a:p>
            <a:r>
              <a:rPr lang="en-US" sz="2400" b="1" dirty="0" smtClean="0">
                <a:latin typeface="Trebuchet MS"/>
                <a:cs typeface="Trebuchet MS"/>
              </a:rPr>
              <a:t>Exploit: </a:t>
            </a:r>
          </a:p>
        </p:txBody>
      </p:sp>
      <p:sp>
        <p:nvSpPr>
          <p:cNvPr id="74" name="Rectangle 73"/>
          <p:cNvSpPr/>
          <p:nvPr/>
        </p:nvSpPr>
        <p:spPr>
          <a:xfrm>
            <a:off x="3265211" y="1917001"/>
            <a:ext cx="1395334" cy="461665"/>
          </a:xfrm>
          <a:prstGeom prst="rect">
            <a:avLst/>
          </a:prstGeom>
        </p:spPr>
        <p:txBody>
          <a:bodyPr wrap="none">
            <a:spAutoFit/>
          </a:bodyPr>
          <a:lstStyle/>
          <a:p>
            <a:r>
              <a:rPr lang="en-US" sz="2400" b="1" dirty="0" smtClean="0">
                <a:latin typeface="Trebuchet MS"/>
                <a:cs typeface="Trebuchet MS"/>
              </a:rPr>
              <a:t>Explore:</a:t>
            </a:r>
          </a:p>
        </p:txBody>
      </p:sp>
      <p:sp>
        <p:nvSpPr>
          <p:cNvPr id="75" name="Rectangle 74"/>
          <p:cNvSpPr/>
          <p:nvPr/>
        </p:nvSpPr>
        <p:spPr>
          <a:xfrm>
            <a:off x="4593385" y="1806586"/>
            <a:ext cx="1447800" cy="739113"/>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t>        Celebrity</a:t>
            </a:r>
            <a:endParaRPr lang="en-US" dirty="0"/>
          </a:p>
        </p:txBody>
      </p:sp>
      <p:pic>
        <p:nvPicPr>
          <p:cNvPr id="76" name="Picture 2"/>
          <p:cNvPicPr>
            <a:picLocks noChangeAspect="1" noChangeArrowheads="1"/>
          </p:cNvPicPr>
          <p:nvPr/>
        </p:nvPicPr>
        <p:blipFill>
          <a:blip r:embed="rId5" cstate="print"/>
          <a:srcRect l="24837" r="19969"/>
          <a:stretch>
            <a:fillRect/>
          </a:stretch>
        </p:blipFill>
        <p:spPr bwMode="auto">
          <a:xfrm>
            <a:off x="4653632" y="1890643"/>
            <a:ext cx="429726" cy="583935"/>
          </a:xfrm>
          <a:prstGeom prst="rect">
            <a:avLst/>
          </a:prstGeom>
          <a:noFill/>
          <a:ln w="9525">
            <a:noFill/>
            <a:miter lim="800000"/>
            <a:headEnd/>
            <a:tailEnd/>
          </a:ln>
          <a:effectLst/>
        </p:spPr>
      </p:pic>
      <p:sp>
        <p:nvSpPr>
          <p:cNvPr id="77" name="Rectangle 76"/>
          <p:cNvSpPr/>
          <p:nvPr/>
        </p:nvSpPr>
        <p:spPr>
          <a:xfrm>
            <a:off x="1560867" y="2609218"/>
            <a:ext cx="1447800" cy="73911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       Economy</a:t>
            </a:r>
            <a:endParaRPr lang="en-US" dirty="0"/>
          </a:p>
        </p:txBody>
      </p:sp>
      <p:pic>
        <p:nvPicPr>
          <p:cNvPr id="78" name="Picture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2299" y="2686044"/>
            <a:ext cx="609903" cy="609903"/>
          </a:xfrm>
          <a:prstGeom prst="rect">
            <a:avLst/>
          </a:prstGeom>
        </p:spPr>
      </p:pic>
      <p:sp>
        <p:nvSpPr>
          <p:cNvPr id="79" name="Rectangle 78"/>
          <p:cNvSpPr/>
          <p:nvPr/>
        </p:nvSpPr>
        <p:spPr>
          <a:xfrm>
            <a:off x="1566013" y="3395956"/>
            <a:ext cx="1447800" cy="73911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smtClean="0"/>
              <a:t>         Politics</a:t>
            </a:r>
            <a:endParaRPr lang="en-US" dirty="0"/>
          </a:p>
        </p:txBody>
      </p:sp>
      <p:pic>
        <p:nvPicPr>
          <p:cNvPr id="80" name="Picture 79"/>
          <p:cNvPicPr>
            <a:picLocks noChangeAspect="1" noChangeArrowheads="1"/>
          </p:cNvPicPr>
          <p:nvPr/>
        </p:nvPicPr>
        <p:blipFill>
          <a:blip r:embed="rId3" cstate="print"/>
          <a:srcRect/>
          <a:stretch>
            <a:fillRect/>
          </a:stretch>
        </p:blipFill>
        <p:spPr bwMode="auto">
          <a:xfrm>
            <a:off x="1614951" y="3459453"/>
            <a:ext cx="456530" cy="616932"/>
          </a:xfrm>
          <a:prstGeom prst="rect">
            <a:avLst/>
          </a:prstGeom>
          <a:noFill/>
          <a:ln w="9525">
            <a:noFill/>
            <a:miter lim="800000"/>
            <a:headEnd/>
            <a:tailEnd/>
          </a:ln>
          <a:effectLst/>
        </p:spPr>
      </p:pic>
      <p:sp>
        <p:nvSpPr>
          <p:cNvPr id="81" name="Rectangle 80"/>
          <p:cNvSpPr/>
          <p:nvPr/>
        </p:nvSpPr>
        <p:spPr>
          <a:xfrm>
            <a:off x="4595892" y="2614281"/>
            <a:ext cx="1447800" cy="739113"/>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World</a:t>
            </a:r>
            <a:endParaRPr lang="en-US" dirty="0"/>
          </a:p>
        </p:txBody>
      </p:sp>
      <p:pic>
        <p:nvPicPr>
          <p:cNvPr id="82" name="Picture 10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81481" y="2686615"/>
            <a:ext cx="520885" cy="601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 name="Rectangle 82"/>
          <p:cNvSpPr/>
          <p:nvPr/>
        </p:nvSpPr>
        <p:spPr>
          <a:xfrm>
            <a:off x="4609260" y="3417549"/>
            <a:ext cx="1447800" cy="739113"/>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t>        Celebrity</a:t>
            </a:r>
            <a:endParaRPr lang="en-US" dirty="0"/>
          </a:p>
        </p:txBody>
      </p:sp>
      <p:pic>
        <p:nvPicPr>
          <p:cNvPr id="84" name="Picture 2"/>
          <p:cNvPicPr>
            <a:picLocks noChangeAspect="1" noChangeArrowheads="1"/>
          </p:cNvPicPr>
          <p:nvPr/>
        </p:nvPicPr>
        <p:blipFill>
          <a:blip r:embed="rId5" cstate="print"/>
          <a:srcRect l="24837" r="19969"/>
          <a:stretch>
            <a:fillRect/>
          </a:stretch>
        </p:blipFill>
        <p:spPr bwMode="auto">
          <a:xfrm>
            <a:off x="4669507" y="3501606"/>
            <a:ext cx="429726" cy="583935"/>
          </a:xfrm>
          <a:prstGeom prst="rect">
            <a:avLst/>
          </a:prstGeom>
          <a:noFill/>
          <a:ln w="9525">
            <a:noFill/>
            <a:miter lim="800000"/>
            <a:headEnd/>
            <a:tailEnd/>
          </a:ln>
          <a:effectLst/>
        </p:spPr>
      </p:pic>
      <p:sp>
        <p:nvSpPr>
          <p:cNvPr id="85" name="Rectangle 84"/>
          <p:cNvSpPr/>
          <p:nvPr/>
        </p:nvSpPr>
        <p:spPr>
          <a:xfrm>
            <a:off x="847834" y="2825111"/>
            <a:ext cx="7310014" cy="523220"/>
          </a:xfrm>
          <a:prstGeom prst="rect">
            <a:avLst/>
          </a:prstGeom>
        </p:spPr>
        <p:txBody>
          <a:bodyPr wrap="none">
            <a:spAutoFit/>
          </a:bodyPr>
          <a:lstStyle/>
          <a:p>
            <a:r>
              <a:rPr lang="en-US" sz="2800" b="1" dirty="0" smtClean="0">
                <a:latin typeface="Trebuchet MS"/>
                <a:cs typeface="Trebuchet MS"/>
              </a:rPr>
              <a:t>How to optimally balance explore/exploit?</a:t>
            </a:r>
          </a:p>
        </p:txBody>
      </p:sp>
      <p:sp>
        <p:nvSpPr>
          <p:cNvPr id="31" name="Rectangle 30"/>
          <p:cNvSpPr/>
          <p:nvPr/>
        </p:nvSpPr>
        <p:spPr>
          <a:xfrm>
            <a:off x="6369635" y="1917001"/>
            <a:ext cx="912329" cy="461665"/>
          </a:xfrm>
          <a:prstGeom prst="rect">
            <a:avLst/>
          </a:prstGeom>
        </p:spPr>
        <p:txBody>
          <a:bodyPr wrap="none">
            <a:spAutoFit/>
          </a:bodyPr>
          <a:lstStyle/>
          <a:p>
            <a:r>
              <a:rPr lang="en-US" sz="2400" b="1" dirty="0" smtClean="0">
                <a:latin typeface="Trebuchet MS"/>
                <a:cs typeface="Trebuchet MS"/>
              </a:rPr>
              <a:t>Best:</a:t>
            </a:r>
          </a:p>
        </p:txBody>
      </p:sp>
      <p:sp>
        <p:nvSpPr>
          <p:cNvPr id="39" name="Rectangle 38"/>
          <p:cNvSpPr/>
          <p:nvPr/>
        </p:nvSpPr>
        <p:spPr>
          <a:xfrm>
            <a:off x="7259630" y="1806586"/>
            <a:ext cx="1447800" cy="739113"/>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World</a:t>
            </a:r>
            <a:endParaRPr lang="en-US" dirty="0"/>
          </a:p>
        </p:txBody>
      </p:sp>
      <p:pic>
        <p:nvPicPr>
          <p:cNvPr id="40" name="Picture 10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45219" y="1878920"/>
            <a:ext cx="520885" cy="601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Rectangle 40"/>
          <p:cNvSpPr/>
          <p:nvPr/>
        </p:nvSpPr>
        <p:spPr>
          <a:xfrm>
            <a:off x="7255646" y="2618508"/>
            <a:ext cx="1447800" cy="73911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smtClean="0"/>
              <a:t>         Politics</a:t>
            </a:r>
            <a:endParaRPr lang="en-US" dirty="0"/>
          </a:p>
        </p:txBody>
      </p:sp>
      <p:pic>
        <p:nvPicPr>
          <p:cNvPr id="42" name="Picture 41"/>
          <p:cNvPicPr>
            <a:picLocks noChangeAspect="1" noChangeArrowheads="1"/>
          </p:cNvPicPr>
          <p:nvPr/>
        </p:nvPicPr>
        <p:blipFill>
          <a:blip r:embed="rId3" cstate="print"/>
          <a:srcRect/>
          <a:stretch>
            <a:fillRect/>
          </a:stretch>
        </p:blipFill>
        <p:spPr bwMode="auto">
          <a:xfrm>
            <a:off x="7304584" y="2682005"/>
            <a:ext cx="456530" cy="616932"/>
          </a:xfrm>
          <a:prstGeom prst="rect">
            <a:avLst/>
          </a:prstGeom>
          <a:noFill/>
          <a:ln w="9525">
            <a:noFill/>
            <a:miter lim="800000"/>
            <a:headEnd/>
            <a:tailEnd/>
          </a:ln>
          <a:effectLst/>
        </p:spPr>
      </p:pic>
      <p:sp>
        <p:nvSpPr>
          <p:cNvPr id="43" name="Rectangle 42"/>
          <p:cNvSpPr/>
          <p:nvPr/>
        </p:nvSpPr>
        <p:spPr>
          <a:xfrm>
            <a:off x="7255646" y="3417549"/>
            <a:ext cx="1447800" cy="739113"/>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World</a:t>
            </a:r>
            <a:endParaRPr lang="en-US" dirty="0"/>
          </a:p>
        </p:txBody>
      </p:sp>
      <p:pic>
        <p:nvPicPr>
          <p:cNvPr id="44" name="Picture 10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41235" y="3489883"/>
            <a:ext cx="520885" cy="601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itle 1"/>
          <p:cNvSpPr txBox="1">
            <a:spLocks/>
          </p:cNvSpPr>
          <p:nvPr/>
        </p:nvSpPr>
        <p:spPr>
          <a:xfrm>
            <a:off x="457200" y="-4619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latin typeface="Trebuchet MS"/>
                <a:cs typeface="Trebuchet MS"/>
              </a:rPr>
              <a:t>Exploration </a:t>
            </a:r>
            <a:r>
              <a:rPr lang="en-US" sz="4000" dirty="0" err="1" smtClean="0">
                <a:latin typeface="Trebuchet MS"/>
                <a:cs typeface="Trebuchet MS"/>
              </a:rPr>
              <a:t>vs</a:t>
            </a:r>
            <a:r>
              <a:rPr lang="en-US" sz="4000" dirty="0" smtClean="0">
                <a:latin typeface="Trebuchet MS"/>
                <a:cs typeface="Trebuchet MS"/>
              </a:rPr>
              <a:t> Exploitation</a:t>
            </a:r>
            <a:endParaRPr lang="en-US" sz="4000" dirty="0">
              <a:latin typeface="Trebuchet MS"/>
              <a:cs typeface="Trebuchet MS"/>
            </a:endParaRPr>
          </a:p>
        </p:txBody>
      </p:sp>
    </p:spTree>
    <p:extLst>
      <p:ext uri="{BB962C8B-B14F-4D97-AF65-F5344CB8AC3E}">
        <p14:creationId xmlns:p14="http://schemas.microsoft.com/office/powerpoint/2010/main" val="3194667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1"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dissolve">
                                      <p:cBhvr>
                                        <p:cTn id="7" dur="500"/>
                                        <p:tgtEl>
                                          <p:spTgt spid="32"/>
                                        </p:tgtEl>
                                      </p:cBhvr>
                                    </p:animEffect>
                                  </p:childTnLst>
                                </p:cTn>
                              </p:par>
                              <p:par>
                                <p:cTn id="8" presetID="9" presetClass="entr" presetSubtype="0" fill="hold" grpId="1"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0" nodeType="clickEffect">
                                  <p:stCondLst>
                                    <p:cond delay="0"/>
                                  </p:stCondLst>
                                  <p:childTnLst>
                                    <p:animEffect transition="out" filter="dissolv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par>
                                <p:cTn id="36" presetID="0" presetClass="path" presetSubtype="0" accel="50000" decel="50000" fill="hold" grpId="1" nodeType="withEffect">
                                  <p:stCondLst>
                                    <p:cond delay="0"/>
                                  </p:stCondLst>
                                  <p:childTnLst>
                                    <p:animMotion origin="layout" path="M -2.5E-6 0 L 0.00174 -0.25 " pathEditMode="relative" rAng="0" ptsTypes="AA">
                                      <p:cBhvr>
                                        <p:cTn id="37" dur="1000" fill="hold"/>
                                        <p:tgtEl>
                                          <p:spTgt spid="85"/>
                                        </p:tgtEl>
                                        <p:attrNameLst>
                                          <p:attrName>ppt_x</p:attrName>
                                          <p:attrName>ppt_y</p:attrName>
                                        </p:attrNameLst>
                                      </p:cBhvr>
                                      <p:rCtr x="87" y="-12500"/>
                                    </p:animMotion>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77"/>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7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79"/>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80"/>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81"/>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82"/>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83"/>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8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40"/>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41"/>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42"/>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32"/>
                                        </p:tgtEl>
                                        <p:attrNameLst>
                                          <p:attrName>style.visibility</p:attrName>
                                        </p:attrNameLst>
                                      </p:cBhvr>
                                      <p:to>
                                        <p:strVal val="hidden"/>
                                      </p:to>
                                    </p:set>
                                  </p:childTnLst>
                                </p:cTn>
                              </p:par>
                            </p:childTnLst>
                          </p:cTn>
                        </p:par>
                        <p:par>
                          <p:cTn id="76" fill="hold">
                            <p:stCondLst>
                              <p:cond delay="0"/>
                            </p:stCondLst>
                            <p:childTnLst>
                              <p:par>
                                <p:cTn id="77" presetID="9" presetClass="entr" presetSubtype="0" fill="hold" grpId="0" nodeType="afterEffect">
                                  <p:stCondLst>
                                    <p:cond delay="0"/>
                                  </p:stCondLst>
                                  <p:childTnLst>
                                    <p:set>
                                      <p:cBhvr>
                                        <p:cTn id="78" dur="1" fill="hold">
                                          <p:stCondLst>
                                            <p:cond delay="0"/>
                                          </p:stCondLst>
                                        </p:cTn>
                                        <p:tgtEl>
                                          <p:spTgt spid="67"/>
                                        </p:tgtEl>
                                        <p:attrNameLst>
                                          <p:attrName>style.visibility</p:attrName>
                                        </p:attrNameLst>
                                      </p:cBhvr>
                                      <p:to>
                                        <p:strVal val="visible"/>
                                      </p:to>
                                    </p:set>
                                    <p:animEffect transition="in" filter="dissolve">
                                      <p:cBhvr>
                                        <p:cTn id="79"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7" grpId="0" animBg="1"/>
      <p:bldP spid="72" grpId="0" animBg="1"/>
      <p:bldP spid="5" grpId="0"/>
      <p:bldP spid="74" grpId="0"/>
      <p:bldP spid="75" grpId="0" animBg="1"/>
      <p:bldP spid="77" grpId="0" animBg="1"/>
      <p:bldP spid="79" grpId="0" animBg="1"/>
      <p:bldP spid="81" grpId="0" animBg="1"/>
      <p:bldP spid="83" grpId="0" animBg="1"/>
      <p:bldP spid="85" grpId="0"/>
      <p:bldP spid="85" grpId="1"/>
      <p:bldP spid="31" grpId="0"/>
      <p:bldP spid="39" grpId="0" animBg="1"/>
      <p:bldP spid="41" grpId="0" animBg="1"/>
      <p:bldP spid="43" grpId="0" animBg="1"/>
      <p:bldP spid="32" grpId="0"/>
      <p:bldP spid="3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3901" y="6351089"/>
            <a:ext cx="2803171" cy="369332"/>
          </a:xfrm>
          <a:prstGeom prst="rect">
            <a:avLst/>
          </a:prstGeom>
          <a:noFill/>
        </p:spPr>
        <p:txBody>
          <a:bodyPr wrap="none" rtlCol="0">
            <a:spAutoFit/>
          </a:bodyPr>
          <a:lstStyle/>
          <a:p>
            <a:r>
              <a:rPr lang="en-US" dirty="0" smtClean="0">
                <a:latin typeface="Calibri"/>
                <a:cs typeface="Calibri"/>
              </a:rPr>
              <a:t>[</a:t>
            </a:r>
            <a:r>
              <a:rPr lang="en-US" b="1" dirty="0" smtClean="0">
                <a:latin typeface="Calibri"/>
                <a:cs typeface="Calibri"/>
              </a:rPr>
              <a:t>Yue</a:t>
            </a:r>
            <a:r>
              <a:rPr lang="en-US" dirty="0" smtClean="0">
                <a:latin typeface="Calibri"/>
                <a:cs typeface="Calibri"/>
              </a:rPr>
              <a:t> &amp; Guestrin, NIPS 2011]</a:t>
            </a:r>
            <a:endParaRPr lang="en-US" dirty="0">
              <a:latin typeface="Calibri"/>
              <a:cs typeface="Calibri"/>
            </a:endParaRPr>
          </a:p>
        </p:txBody>
      </p:sp>
      <p:grpSp>
        <p:nvGrpSpPr>
          <p:cNvPr id="41" name="Group 40"/>
          <p:cNvGrpSpPr/>
          <p:nvPr/>
        </p:nvGrpSpPr>
        <p:grpSpPr>
          <a:xfrm>
            <a:off x="2179100" y="3435718"/>
            <a:ext cx="5932821" cy="1103940"/>
            <a:chOff x="1795000" y="2264864"/>
            <a:chExt cx="6470650" cy="1236663"/>
          </a:xfrm>
        </p:grpSpPr>
        <p:graphicFrame>
          <p:nvGraphicFramePr>
            <p:cNvPr id="5" name="Object 4"/>
            <p:cNvGraphicFramePr>
              <a:graphicFrameLocks noChangeAspect="1"/>
            </p:cNvGraphicFramePr>
            <p:nvPr>
              <p:extLst>
                <p:ext uri="{D42A27DB-BD31-4B8C-83A1-F6EECF244321}">
                  <p14:modId xmlns:p14="http://schemas.microsoft.com/office/powerpoint/2010/main" val="1645388755"/>
                </p:ext>
              </p:extLst>
            </p:nvPr>
          </p:nvGraphicFramePr>
          <p:xfrm>
            <a:off x="1795000" y="2264864"/>
            <a:ext cx="6470650" cy="1236663"/>
          </p:xfrm>
          <a:graphic>
            <a:graphicData uri="http://schemas.openxmlformats.org/presentationml/2006/ole">
              <mc:AlternateContent xmlns:mc="http://schemas.openxmlformats.org/markup-compatibility/2006">
                <mc:Choice xmlns:v="urn:schemas-microsoft-com:vml" Requires="v">
                  <p:oleObj spid="_x0000_s34109" name="Equation" r:id="rId3" imgW="2260600" imgH="431800" progId="Equation.3">
                    <p:embed/>
                  </p:oleObj>
                </mc:Choice>
                <mc:Fallback>
                  <p:oleObj name="Equation" r:id="rId3" imgW="2260600" imgH="431800" progId="Equation.3">
                    <p:embed/>
                    <p:pic>
                      <p:nvPicPr>
                        <p:cNvPr id="0" name=""/>
                        <p:cNvPicPr>
                          <a:picLocks noChangeAspect="1" noChangeArrowheads="1"/>
                        </p:cNvPicPr>
                        <p:nvPr/>
                      </p:nvPicPr>
                      <p:blipFill>
                        <a:blip r:embed="rId4"/>
                        <a:srcRect/>
                        <a:stretch>
                          <a:fillRect/>
                        </a:stretch>
                      </p:blipFill>
                      <p:spPr bwMode="auto">
                        <a:xfrm>
                          <a:off x="1795000" y="2264864"/>
                          <a:ext cx="6470650" cy="1236663"/>
                        </a:xfrm>
                        <a:prstGeom prst="rect">
                          <a:avLst/>
                        </a:prstGeom>
                        <a:noFill/>
                        <a:ln w="9525">
                          <a:solidFill>
                            <a:schemeClr val="tx1"/>
                          </a:solidFill>
                          <a:miter lim="800000"/>
                          <a:headEnd/>
                          <a:tailEnd/>
                        </a:ln>
                        <a:extLst/>
                      </p:spPr>
                    </p:pic>
                  </p:oleObj>
                </mc:Fallback>
              </mc:AlternateContent>
            </a:graphicData>
          </a:graphic>
        </p:graphicFrame>
        <p:pic>
          <p:nvPicPr>
            <p:cNvPr id="34" name="Picture 33"/>
            <p:cNvPicPr>
              <a:picLocks noChangeAspect="1"/>
            </p:cNvPicPr>
            <p:nvPr/>
          </p:nvPicPr>
          <p:blipFill>
            <a:blip r:embed="rId5"/>
            <a:stretch>
              <a:fillRect/>
            </a:stretch>
          </p:blipFill>
          <p:spPr>
            <a:xfrm>
              <a:off x="4299764" y="2440458"/>
              <a:ext cx="589260" cy="814474"/>
            </a:xfrm>
            <a:prstGeom prst="rect">
              <a:avLst/>
            </a:prstGeom>
          </p:spPr>
        </p:pic>
        <p:pic>
          <p:nvPicPr>
            <p:cNvPr id="35" name="Picture 34"/>
            <p:cNvPicPr>
              <a:picLocks noChangeAspect="1"/>
            </p:cNvPicPr>
            <p:nvPr/>
          </p:nvPicPr>
          <p:blipFill>
            <a:blip r:embed="rId5"/>
            <a:stretch>
              <a:fillRect/>
            </a:stretch>
          </p:blipFill>
          <p:spPr>
            <a:xfrm>
              <a:off x="6444059" y="2440458"/>
              <a:ext cx="589260" cy="814474"/>
            </a:xfrm>
            <a:prstGeom prst="rect">
              <a:avLst/>
            </a:prstGeom>
          </p:spPr>
        </p:pic>
      </p:grpSp>
      <p:sp>
        <p:nvSpPr>
          <p:cNvPr id="39" name="Content Placeholder 2"/>
          <p:cNvSpPr>
            <a:spLocks noGrp="1"/>
          </p:cNvSpPr>
          <p:nvPr>
            <p:ph idx="1"/>
          </p:nvPr>
        </p:nvSpPr>
        <p:spPr>
          <a:xfrm>
            <a:off x="436411" y="4758265"/>
            <a:ext cx="8229600" cy="1546280"/>
          </a:xfrm>
        </p:spPr>
        <p:txBody>
          <a:bodyPr>
            <a:noAutofit/>
          </a:bodyPr>
          <a:lstStyle/>
          <a:p>
            <a:r>
              <a:rPr lang="en-US" sz="2800" dirty="0" smtClean="0">
                <a:solidFill>
                  <a:srgbClr val="000000"/>
                </a:solidFill>
                <a:latin typeface="Trebuchet MS"/>
                <a:cs typeface="Trebuchet MS"/>
              </a:rPr>
              <a:t>Opportunity cost of not knowing preferences</a:t>
            </a:r>
          </a:p>
          <a:p>
            <a:r>
              <a:rPr lang="en-US" sz="2800" dirty="0" smtClean="0">
                <a:solidFill>
                  <a:srgbClr val="000000"/>
                </a:solidFill>
                <a:latin typeface="Trebuchet MS"/>
                <a:cs typeface="Trebuchet MS"/>
              </a:rPr>
              <a:t> “</a:t>
            </a:r>
            <a:r>
              <a:rPr lang="en-US" sz="2800" b="1" dirty="0" smtClean="0">
                <a:solidFill>
                  <a:srgbClr val="000000"/>
                </a:solidFill>
                <a:latin typeface="Trebuchet MS"/>
                <a:cs typeface="Trebuchet MS"/>
              </a:rPr>
              <a:t>no-regret</a:t>
            </a:r>
            <a:r>
              <a:rPr lang="en-US" sz="2800" dirty="0" smtClean="0">
                <a:solidFill>
                  <a:srgbClr val="000000"/>
                </a:solidFill>
                <a:latin typeface="Trebuchet MS"/>
                <a:cs typeface="Trebuchet MS"/>
              </a:rPr>
              <a:t>”  if R(T)/T </a:t>
            </a:r>
            <a:r>
              <a:rPr lang="en-US" sz="2800" dirty="0" smtClean="0">
                <a:solidFill>
                  <a:srgbClr val="000000"/>
                </a:solidFill>
                <a:latin typeface="Wingdings"/>
                <a:ea typeface="Wingdings"/>
                <a:cs typeface="Wingdings"/>
                <a:sym typeface="Wingdings"/>
              </a:rPr>
              <a:t></a:t>
            </a:r>
            <a:r>
              <a:rPr lang="en-US" sz="2800" dirty="0" smtClean="0">
                <a:solidFill>
                  <a:srgbClr val="000000"/>
                </a:solidFill>
                <a:latin typeface="Trebuchet MS"/>
                <a:cs typeface="Trebuchet MS"/>
              </a:rPr>
              <a:t> 0</a:t>
            </a:r>
          </a:p>
          <a:p>
            <a:pPr lvl="1"/>
            <a:r>
              <a:rPr lang="en-US" sz="2400" dirty="0" smtClean="0">
                <a:solidFill>
                  <a:srgbClr val="000000"/>
                </a:solidFill>
                <a:latin typeface="Trebuchet MS"/>
                <a:cs typeface="Trebuchet MS"/>
              </a:rPr>
              <a:t>Efficiency measured by convergence rate</a:t>
            </a:r>
          </a:p>
        </p:txBody>
      </p:sp>
      <p:sp>
        <p:nvSpPr>
          <p:cNvPr id="42" name="TextBox 41"/>
          <p:cNvSpPr txBox="1"/>
          <p:nvPr/>
        </p:nvSpPr>
        <p:spPr>
          <a:xfrm>
            <a:off x="433804" y="3674010"/>
            <a:ext cx="1601721" cy="584776"/>
          </a:xfrm>
          <a:prstGeom prst="rect">
            <a:avLst/>
          </a:prstGeom>
          <a:noFill/>
        </p:spPr>
        <p:txBody>
          <a:bodyPr wrap="none" rtlCol="0">
            <a:spAutoFit/>
          </a:bodyPr>
          <a:lstStyle/>
          <a:p>
            <a:r>
              <a:rPr lang="en-US" sz="3200" b="1" dirty="0" smtClean="0">
                <a:solidFill>
                  <a:srgbClr val="800000"/>
                </a:solidFill>
                <a:latin typeface="Trebuchet MS"/>
                <a:cs typeface="Trebuchet MS"/>
              </a:rPr>
              <a:t>Regret:</a:t>
            </a:r>
            <a:endParaRPr lang="en-US" sz="3200" b="1" dirty="0">
              <a:solidFill>
                <a:srgbClr val="800000"/>
              </a:solidFill>
              <a:latin typeface="Trebuchet MS"/>
              <a:cs typeface="Trebuchet MS"/>
            </a:endParaRPr>
          </a:p>
        </p:txBody>
      </p:sp>
      <p:cxnSp>
        <p:nvCxnSpPr>
          <p:cNvPr id="44" name="Straight Arrow Connector 43"/>
          <p:cNvCxnSpPr/>
          <p:nvPr/>
        </p:nvCxnSpPr>
        <p:spPr>
          <a:xfrm flipH="1">
            <a:off x="2818582" y="3325001"/>
            <a:ext cx="677233" cy="4614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3360450" y="2962278"/>
            <a:ext cx="1805127" cy="400110"/>
          </a:xfrm>
          <a:prstGeom prst="rect">
            <a:avLst/>
          </a:prstGeom>
          <a:noFill/>
        </p:spPr>
        <p:txBody>
          <a:bodyPr wrap="none" rtlCol="0">
            <a:spAutoFit/>
          </a:bodyPr>
          <a:lstStyle/>
          <a:p>
            <a:r>
              <a:rPr lang="en-US" sz="2000" b="1" dirty="0" smtClean="0">
                <a:solidFill>
                  <a:schemeClr val="accent1"/>
                </a:solidFill>
                <a:latin typeface="Trebuchet MS"/>
                <a:cs typeface="Trebuchet MS"/>
              </a:rPr>
              <a:t>Time Horizon</a:t>
            </a:r>
            <a:endParaRPr lang="en-US" sz="2000" b="1" dirty="0">
              <a:solidFill>
                <a:schemeClr val="accent1"/>
              </a:solidFill>
              <a:latin typeface="Trebuchet MS"/>
              <a:cs typeface="Trebuchet MS"/>
            </a:endParaRPr>
          </a:p>
        </p:txBody>
      </p:sp>
      <p:pic>
        <p:nvPicPr>
          <p:cNvPr id="3" name="Picture 2"/>
          <p:cNvPicPr>
            <a:picLocks noChangeAspect="1"/>
          </p:cNvPicPr>
          <p:nvPr/>
        </p:nvPicPr>
        <p:blipFill>
          <a:blip r:embed="rId6"/>
          <a:stretch>
            <a:fillRect/>
          </a:stretch>
        </p:blipFill>
        <p:spPr>
          <a:xfrm>
            <a:off x="3199176" y="439669"/>
            <a:ext cx="654399" cy="1023817"/>
          </a:xfrm>
          <a:prstGeom prst="rect">
            <a:avLst/>
          </a:prstGeom>
        </p:spPr>
      </p:pic>
      <p:pic>
        <p:nvPicPr>
          <p:cNvPr id="20" name="Picture 19"/>
          <p:cNvPicPr>
            <a:picLocks noChangeAspect="1"/>
          </p:cNvPicPr>
          <p:nvPr/>
        </p:nvPicPr>
        <p:blipFill>
          <a:blip r:embed="rId5"/>
          <a:stretch>
            <a:fillRect/>
          </a:stretch>
        </p:blipFill>
        <p:spPr>
          <a:xfrm>
            <a:off x="2586252" y="620907"/>
            <a:ext cx="451971" cy="608221"/>
          </a:xfrm>
          <a:prstGeom prst="rect">
            <a:avLst/>
          </a:prstGeom>
        </p:spPr>
      </p:pic>
      <p:sp>
        <p:nvSpPr>
          <p:cNvPr id="6" name="TextBox 5"/>
          <p:cNvSpPr txBox="1"/>
          <p:nvPr/>
        </p:nvSpPr>
        <p:spPr>
          <a:xfrm>
            <a:off x="2953558" y="495973"/>
            <a:ext cx="1155384" cy="769441"/>
          </a:xfrm>
          <a:prstGeom prst="rect">
            <a:avLst/>
          </a:prstGeom>
          <a:noFill/>
        </p:spPr>
        <p:txBody>
          <a:bodyPr wrap="none" rtlCol="0">
            <a:spAutoFit/>
          </a:bodyPr>
          <a:lstStyle/>
          <a:p>
            <a:r>
              <a:rPr lang="en-US" sz="4400" dirty="0" smtClean="0">
                <a:latin typeface="Trebuchet MS"/>
                <a:cs typeface="Trebuchet MS"/>
              </a:rPr>
              <a:t>(</a:t>
            </a:r>
            <a:r>
              <a:rPr lang="en-US" sz="3600" dirty="0" smtClean="0">
                <a:latin typeface="Trebuchet MS"/>
                <a:cs typeface="Trebuchet MS"/>
              </a:rPr>
              <a:t>    </a:t>
            </a:r>
            <a:r>
              <a:rPr lang="en-US" sz="4400" dirty="0" smtClean="0">
                <a:latin typeface="Trebuchet MS"/>
                <a:cs typeface="Trebuchet MS"/>
              </a:rPr>
              <a:t>)</a:t>
            </a:r>
            <a:endParaRPr lang="en-US" sz="4400" dirty="0">
              <a:latin typeface="Trebuchet MS"/>
              <a:cs typeface="Trebuchet MS"/>
            </a:endParaRPr>
          </a:p>
        </p:txBody>
      </p:sp>
      <p:pic>
        <p:nvPicPr>
          <p:cNvPr id="24" name="Picture 23"/>
          <p:cNvPicPr>
            <a:picLocks noChangeAspect="1"/>
          </p:cNvPicPr>
          <p:nvPr/>
        </p:nvPicPr>
        <p:blipFill>
          <a:blip r:embed="rId5"/>
          <a:stretch>
            <a:fillRect/>
          </a:stretch>
        </p:blipFill>
        <p:spPr>
          <a:xfrm>
            <a:off x="393299" y="620907"/>
            <a:ext cx="451971" cy="608221"/>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2556349015"/>
              </p:ext>
            </p:extLst>
          </p:nvPr>
        </p:nvGraphicFramePr>
        <p:xfrm>
          <a:off x="789642" y="659996"/>
          <a:ext cx="1662112" cy="604837"/>
        </p:xfrm>
        <a:graphic>
          <a:graphicData uri="http://schemas.openxmlformats.org/presentationml/2006/ole">
            <mc:AlternateContent xmlns:mc="http://schemas.openxmlformats.org/markup-compatibility/2006">
              <mc:Choice xmlns:v="urn:schemas-microsoft-com:vml" Requires="v">
                <p:oleObj spid="_x0000_s34110" name="Equation" r:id="rId7" imgW="558800" imgH="203200" progId="Equation.3">
                  <p:embed/>
                </p:oleObj>
              </mc:Choice>
              <mc:Fallback>
                <p:oleObj name="Equation" r:id="rId7" imgW="558800" imgH="203200" progId="Equation.3">
                  <p:embed/>
                  <p:pic>
                    <p:nvPicPr>
                      <p:cNvPr id="0" name=""/>
                      <p:cNvPicPr/>
                      <p:nvPr/>
                    </p:nvPicPr>
                    <p:blipFill>
                      <a:blip r:embed="rId8"/>
                      <a:stretch>
                        <a:fillRect/>
                      </a:stretch>
                    </p:blipFill>
                    <p:spPr>
                      <a:xfrm>
                        <a:off x="789642" y="659996"/>
                        <a:ext cx="1662112" cy="604837"/>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568328254"/>
              </p:ext>
            </p:extLst>
          </p:nvPr>
        </p:nvGraphicFramePr>
        <p:xfrm>
          <a:off x="4096121" y="730214"/>
          <a:ext cx="441157" cy="441157"/>
        </p:xfrm>
        <a:graphic>
          <a:graphicData uri="http://schemas.openxmlformats.org/presentationml/2006/ole">
            <mc:AlternateContent xmlns:mc="http://schemas.openxmlformats.org/markup-compatibility/2006">
              <mc:Choice xmlns:v="urn:schemas-microsoft-com:vml" Requires="v">
                <p:oleObj spid="_x0000_s34111" name="Equation" r:id="rId9" imgW="127000" imgH="127000" progId="Equation.3">
                  <p:embed/>
                </p:oleObj>
              </mc:Choice>
              <mc:Fallback>
                <p:oleObj name="Equation" r:id="rId9" imgW="127000" imgH="127000" progId="Equation.3">
                  <p:embed/>
                  <p:pic>
                    <p:nvPicPr>
                      <p:cNvPr id="0" name=""/>
                      <p:cNvPicPr/>
                      <p:nvPr/>
                    </p:nvPicPr>
                    <p:blipFill>
                      <a:blip r:embed="rId10"/>
                      <a:stretch>
                        <a:fillRect/>
                      </a:stretch>
                    </p:blipFill>
                    <p:spPr>
                      <a:xfrm>
                        <a:off x="4096121" y="730214"/>
                        <a:ext cx="441157" cy="441157"/>
                      </a:xfrm>
                      <a:prstGeom prst="rect">
                        <a:avLst/>
                      </a:prstGeom>
                    </p:spPr>
                  </p:pic>
                </p:oleObj>
              </mc:Fallback>
            </mc:AlternateContent>
          </a:graphicData>
        </a:graphic>
      </p:graphicFrame>
      <p:pic>
        <p:nvPicPr>
          <p:cNvPr id="28" name="Picture 27"/>
          <p:cNvPicPr>
            <a:picLocks noChangeAspect="1"/>
          </p:cNvPicPr>
          <p:nvPr/>
        </p:nvPicPr>
        <p:blipFill>
          <a:blip r:embed="rId11"/>
          <a:stretch>
            <a:fillRect/>
          </a:stretch>
        </p:blipFill>
        <p:spPr>
          <a:xfrm>
            <a:off x="5255334" y="439088"/>
            <a:ext cx="654399" cy="1023817"/>
          </a:xfrm>
          <a:prstGeom prst="rect">
            <a:avLst/>
          </a:prstGeom>
        </p:spPr>
      </p:pic>
      <p:pic>
        <p:nvPicPr>
          <p:cNvPr id="29" name="Picture 28"/>
          <p:cNvPicPr>
            <a:picLocks noChangeAspect="1"/>
          </p:cNvPicPr>
          <p:nvPr/>
        </p:nvPicPr>
        <p:blipFill>
          <a:blip r:embed="rId5"/>
          <a:stretch>
            <a:fillRect/>
          </a:stretch>
        </p:blipFill>
        <p:spPr>
          <a:xfrm>
            <a:off x="4641293" y="620907"/>
            <a:ext cx="451971" cy="608221"/>
          </a:xfrm>
          <a:prstGeom prst="rect">
            <a:avLst/>
          </a:prstGeom>
        </p:spPr>
      </p:pic>
      <p:sp>
        <p:nvSpPr>
          <p:cNvPr id="30" name="TextBox 29"/>
          <p:cNvSpPr txBox="1"/>
          <p:nvPr/>
        </p:nvSpPr>
        <p:spPr>
          <a:xfrm>
            <a:off x="5009716" y="495392"/>
            <a:ext cx="1186292" cy="769441"/>
          </a:xfrm>
          <a:prstGeom prst="rect">
            <a:avLst/>
          </a:prstGeom>
          <a:noFill/>
        </p:spPr>
        <p:txBody>
          <a:bodyPr wrap="none" rtlCol="0">
            <a:spAutoFit/>
          </a:bodyPr>
          <a:lstStyle/>
          <a:p>
            <a:r>
              <a:rPr lang="en-US" sz="4400" dirty="0" smtClean="0">
                <a:latin typeface="Trebuchet MS"/>
                <a:cs typeface="Trebuchet MS"/>
              </a:rPr>
              <a:t>(</a:t>
            </a:r>
            <a:r>
              <a:rPr lang="en-US" sz="3600" dirty="0" smtClean="0">
                <a:latin typeface="Trebuchet MS"/>
                <a:cs typeface="Trebuchet MS"/>
              </a:rPr>
              <a:t>    </a:t>
            </a:r>
            <a:r>
              <a:rPr lang="en-US" sz="4400" dirty="0" smtClean="0">
                <a:latin typeface="Trebuchet MS"/>
                <a:cs typeface="Trebuchet MS"/>
              </a:rPr>
              <a:t>)</a:t>
            </a:r>
            <a:endParaRPr lang="en-US" sz="4400" dirty="0">
              <a:latin typeface="Trebuchet MS"/>
              <a:cs typeface="Trebuchet MS"/>
            </a:endParaRPr>
          </a:p>
        </p:txBody>
      </p:sp>
      <p:graphicFrame>
        <p:nvGraphicFramePr>
          <p:cNvPr id="31" name="Object 30"/>
          <p:cNvGraphicFramePr>
            <a:graphicFrameLocks noChangeAspect="1"/>
          </p:cNvGraphicFramePr>
          <p:nvPr>
            <p:extLst>
              <p:ext uri="{D42A27DB-BD31-4B8C-83A1-F6EECF244321}">
                <p14:modId xmlns:p14="http://schemas.microsoft.com/office/powerpoint/2010/main" val="387910931"/>
              </p:ext>
            </p:extLst>
          </p:nvPr>
        </p:nvGraphicFramePr>
        <p:xfrm>
          <a:off x="6190393" y="730214"/>
          <a:ext cx="441157" cy="441157"/>
        </p:xfrm>
        <a:graphic>
          <a:graphicData uri="http://schemas.openxmlformats.org/presentationml/2006/ole">
            <mc:AlternateContent xmlns:mc="http://schemas.openxmlformats.org/markup-compatibility/2006">
              <mc:Choice xmlns:v="urn:schemas-microsoft-com:vml" Requires="v">
                <p:oleObj spid="_x0000_s34112" name="Equation" r:id="rId12" imgW="127000" imgH="127000" progId="Equation.3">
                  <p:embed/>
                </p:oleObj>
              </mc:Choice>
              <mc:Fallback>
                <p:oleObj name="Equation" r:id="rId12" imgW="127000" imgH="127000" progId="Equation.3">
                  <p:embed/>
                  <p:pic>
                    <p:nvPicPr>
                      <p:cNvPr id="0" name=""/>
                      <p:cNvPicPr/>
                      <p:nvPr/>
                    </p:nvPicPr>
                    <p:blipFill>
                      <a:blip r:embed="rId10"/>
                      <a:stretch>
                        <a:fillRect/>
                      </a:stretch>
                    </p:blipFill>
                    <p:spPr>
                      <a:xfrm>
                        <a:off x="6190393" y="730214"/>
                        <a:ext cx="441157" cy="441157"/>
                      </a:xfrm>
                      <a:prstGeom prst="rect">
                        <a:avLst/>
                      </a:prstGeom>
                    </p:spPr>
                  </p:pic>
                </p:oleObj>
              </mc:Fallback>
            </mc:AlternateContent>
          </a:graphicData>
        </a:graphic>
      </p:graphicFrame>
      <p:pic>
        <p:nvPicPr>
          <p:cNvPr id="32" name="Picture 31"/>
          <p:cNvPicPr>
            <a:picLocks noChangeAspect="1"/>
          </p:cNvPicPr>
          <p:nvPr/>
        </p:nvPicPr>
        <p:blipFill>
          <a:blip r:embed="rId11"/>
          <a:stretch>
            <a:fillRect/>
          </a:stretch>
        </p:blipFill>
        <p:spPr>
          <a:xfrm>
            <a:off x="7326248" y="439669"/>
            <a:ext cx="654399" cy="1023817"/>
          </a:xfrm>
          <a:prstGeom prst="rect">
            <a:avLst/>
          </a:prstGeom>
        </p:spPr>
      </p:pic>
      <p:pic>
        <p:nvPicPr>
          <p:cNvPr id="33" name="Picture 32"/>
          <p:cNvPicPr>
            <a:picLocks noChangeAspect="1"/>
          </p:cNvPicPr>
          <p:nvPr/>
        </p:nvPicPr>
        <p:blipFill>
          <a:blip r:embed="rId5"/>
          <a:stretch>
            <a:fillRect/>
          </a:stretch>
        </p:blipFill>
        <p:spPr>
          <a:xfrm>
            <a:off x="6721751" y="620907"/>
            <a:ext cx="451971" cy="608221"/>
          </a:xfrm>
          <a:prstGeom prst="rect">
            <a:avLst/>
          </a:prstGeom>
        </p:spPr>
      </p:pic>
      <p:sp>
        <p:nvSpPr>
          <p:cNvPr id="36" name="TextBox 35"/>
          <p:cNvSpPr txBox="1"/>
          <p:nvPr/>
        </p:nvSpPr>
        <p:spPr>
          <a:xfrm>
            <a:off x="7080630" y="495973"/>
            <a:ext cx="1155384" cy="769441"/>
          </a:xfrm>
          <a:prstGeom prst="rect">
            <a:avLst/>
          </a:prstGeom>
          <a:noFill/>
        </p:spPr>
        <p:txBody>
          <a:bodyPr wrap="none" rtlCol="0">
            <a:spAutoFit/>
          </a:bodyPr>
          <a:lstStyle/>
          <a:p>
            <a:r>
              <a:rPr lang="en-US" sz="4400" dirty="0" smtClean="0">
                <a:latin typeface="Trebuchet MS"/>
                <a:cs typeface="Trebuchet MS"/>
              </a:rPr>
              <a:t>(</a:t>
            </a:r>
            <a:r>
              <a:rPr lang="en-US" sz="3600" dirty="0" smtClean="0">
                <a:latin typeface="Trebuchet MS"/>
                <a:cs typeface="Trebuchet MS"/>
              </a:rPr>
              <a:t>    </a:t>
            </a:r>
            <a:r>
              <a:rPr lang="en-US" sz="4400" dirty="0" smtClean="0">
                <a:latin typeface="Trebuchet MS"/>
                <a:cs typeface="Trebuchet MS"/>
              </a:rPr>
              <a:t>)</a:t>
            </a:r>
            <a:endParaRPr lang="en-US" sz="4400" dirty="0">
              <a:latin typeface="Trebuchet MS"/>
              <a:cs typeface="Trebuchet MS"/>
            </a:endParaRPr>
          </a:p>
        </p:txBody>
      </p:sp>
      <p:sp>
        <p:nvSpPr>
          <p:cNvPr id="11" name="TextBox 10"/>
          <p:cNvSpPr txBox="1"/>
          <p:nvPr/>
        </p:nvSpPr>
        <p:spPr>
          <a:xfrm>
            <a:off x="8258632" y="582445"/>
            <a:ext cx="486030" cy="584776"/>
          </a:xfrm>
          <a:prstGeom prst="rect">
            <a:avLst/>
          </a:prstGeom>
          <a:noFill/>
        </p:spPr>
        <p:txBody>
          <a:bodyPr wrap="none" rtlCol="0">
            <a:spAutoFit/>
          </a:bodyPr>
          <a:lstStyle/>
          <a:p>
            <a:r>
              <a:rPr lang="en-US" sz="3200" dirty="0" smtClean="0">
                <a:latin typeface="Trebuchet MS"/>
                <a:cs typeface="Trebuchet MS"/>
              </a:rPr>
              <a:t>…</a:t>
            </a:r>
            <a:endParaRPr lang="en-US" sz="3200" dirty="0">
              <a:latin typeface="Trebuchet MS"/>
              <a:cs typeface="Trebuchet MS"/>
            </a:endParaRPr>
          </a:p>
        </p:txBody>
      </p:sp>
      <p:graphicFrame>
        <p:nvGraphicFramePr>
          <p:cNvPr id="40" name="Object 39"/>
          <p:cNvGraphicFramePr>
            <a:graphicFrameLocks noChangeAspect="1"/>
          </p:cNvGraphicFramePr>
          <p:nvPr>
            <p:extLst>
              <p:ext uri="{D42A27DB-BD31-4B8C-83A1-F6EECF244321}">
                <p14:modId xmlns:p14="http://schemas.microsoft.com/office/powerpoint/2010/main" val="4099673536"/>
              </p:ext>
            </p:extLst>
          </p:nvPr>
        </p:nvGraphicFramePr>
        <p:xfrm>
          <a:off x="789642" y="2010181"/>
          <a:ext cx="1662112" cy="604837"/>
        </p:xfrm>
        <a:graphic>
          <a:graphicData uri="http://schemas.openxmlformats.org/presentationml/2006/ole">
            <mc:AlternateContent xmlns:mc="http://schemas.openxmlformats.org/markup-compatibility/2006">
              <mc:Choice xmlns:v="urn:schemas-microsoft-com:vml" Requires="v">
                <p:oleObj spid="_x0000_s34113" name="Equation" r:id="rId13" imgW="558800" imgH="203200" progId="Equation.3">
                  <p:embed/>
                </p:oleObj>
              </mc:Choice>
              <mc:Fallback>
                <p:oleObj name="Equation" r:id="rId13" imgW="558800" imgH="203200" progId="Equation.3">
                  <p:embed/>
                  <p:pic>
                    <p:nvPicPr>
                      <p:cNvPr id="0" name=""/>
                      <p:cNvPicPr/>
                      <p:nvPr/>
                    </p:nvPicPr>
                    <p:blipFill>
                      <a:blip r:embed="rId14"/>
                      <a:stretch>
                        <a:fillRect/>
                      </a:stretch>
                    </p:blipFill>
                    <p:spPr>
                      <a:xfrm>
                        <a:off x="789642" y="2010181"/>
                        <a:ext cx="1662112" cy="604837"/>
                      </a:xfrm>
                      <a:prstGeom prst="rect">
                        <a:avLst/>
                      </a:prstGeom>
                    </p:spPr>
                  </p:pic>
                </p:oleObj>
              </mc:Fallback>
            </mc:AlternateContent>
          </a:graphicData>
        </a:graphic>
      </p:graphicFrame>
      <p:pic>
        <p:nvPicPr>
          <p:cNvPr id="43" name="Picture 42"/>
          <p:cNvPicPr>
            <a:picLocks noChangeAspect="1"/>
          </p:cNvPicPr>
          <p:nvPr/>
        </p:nvPicPr>
        <p:blipFill>
          <a:blip r:embed="rId5"/>
          <a:stretch>
            <a:fillRect/>
          </a:stretch>
        </p:blipFill>
        <p:spPr>
          <a:xfrm>
            <a:off x="393299" y="1982607"/>
            <a:ext cx="451971" cy="608221"/>
          </a:xfrm>
          <a:prstGeom prst="rect">
            <a:avLst/>
          </a:prstGeom>
        </p:spPr>
      </p:pic>
      <p:pic>
        <p:nvPicPr>
          <p:cNvPr id="25" name="Picture 24"/>
          <p:cNvPicPr>
            <a:picLocks noChangeAspect="1"/>
          </p:cNvPicPr>
          <p:nvPr/>
        </p:nvPicPr>
        <p:blipFill>
          <a:blip r:embed="rId15"/>
          <a:stretch>
            <a:fillRect/>
          </a:stretch>
        </p:blipFill>
        <p:spPr>
          <a:xfrm>
            <a:off x="3192208" y="1829098"/>
            <a:ext cx="662462" cy="1012243"/>
          </a:xfrm>
          <a:prstGeom prst="rect">
            <a:avLst/>
          </a:prstGeom>
        </p:spPr>
      </p:pic>
      <p:pic>
        <p:nvPicPr>
          <p:cNvPr id="26" name="Picture 25"/>
          <p:cNvPicPr>
            <a:picLocks noChangeAspect="1"/>
          </p:cNvPicPr>
          <p:nvPr/>
        </p:nvPicPr>
        <p:blipFill>
          <a:blip r:embed="rId16"/>
          <a:stretch>
            <a:fillRect/>
          </a:stretch>
        </p:blipFill>
        <p:spPr>
          <a:xfrm>
            <a:off x="5252945" y="1829098"/>
            <a:ext cx="657164" cy="1012243"/>
          </a:xfrm>
          <a:prstGeom prst="rect">
            <a:avLst/>
          </a:prstGeom>
        </p:spPr>
      </p:pic>
      <p:pic>
        <p:nvPicPr>
          <p:cNvPr id="27" name="Picture 26"/>
          <p:cNvPicPr>
            <a:picLocks noChangeAspect="1"/>
          </p:cNvPicPr>
          <p:nvPr/>
        </p:nvPicPr>
        <p:blipFill>
          <a:blip r:embed="rId17"/>
          <a:stretch>
            <a:fillRect/>
          </a:stretch>
        </p:blipFill>
        <p:spPr>
          <a:xfrm>
            <a:off x="7326249" y="1821604"/>
            <a:ext cx="651864" cy="1006943"/>
          </a:xfrm>
          <a:prstGeom prst="rect">
            <a:avLst/>
          </a:prstGeom>
        </p:spPr>
      </p:pic>
      <p:pic>
        <p:nvPicPr>
          <p:cNvPr id="46" name="Picture 45"/>
          <p:cNvPicPr>
            <a:picLocks noChangeAspect="1"/>
          </p:cNvPicPr>
          <p:nvPr/>
        </p:nvPicPr>
        <p:blipFill>
          <a:blip r:embed="rId5"/>
          <a:stretch>
            <a:fillRect/>
          </a:stretch>
        </p:blipFill>
        <p:spPr>
          <a:xfrm>
            <a:off x="2582601" y="2002230"/>
            <a:ext cx="451971" cy="608221"/>
          </a:xfrm>
          <a:prstGeom prst="rect">
            <a:avLst/>
          </a:prstGeom>
        </p:spPr>
      </p:pic>
      <p:sp>
        <p:nvSpPr>
          <p:cNvPr id="47" name="TextBox 46"/>
          <p:cNvSpPr txBox="1"/>
          <p:nvPr/>
        </p:nvSpPr>
        <p:spPr>
          <a:xfrm>
            <a:off x="2949907" y="1877296"/>
            <a:ext cx="1170838" cy="769441"/>
          </a:xfrm>
          <a:prstGeom prst="rect">
            <a:avLst/>
          </a:prstGeom>
          <a:noFill/>
        </p:spPr>
        <p:txBody>
          <a:bodyPr wrap="none" rtlCol="0">
            <a:spAutoFit/>
          </a:bodyPr>
          <a:lstStyle/>
          <a:p>
            <a:r>
              <a:rPr lang="en-US" sz="4400" dirty="0" smtClean="0">
                <a:latin typeface="Trebuchet MS"/>
                <a:cs typeface="Trebuchet MS"/>
              </a:rPr>
              <a:t>(</a:t>
            </a:r>
            <a:r>
              <a:rPr lang="en-US" sz="3700" dirty="0" smtClean="0">
                <a:latin typeface="Trebuchet MS"/>
                <a:cs typeface="Trebuchet MS"/>
              </a:rPr>
              <a:t>    </a:t>
            </a:r>
            <a:r>
              <a:rPr lang="en-US" sz="4400" dirty="0" smtClean="0">
                <a:latin typeface="Trebuchet MS"/>
                <a:cs typeface="Trebuchet MS"/>
              </a:rPr>
              <a:t>)</a:t>
            </a:r>
            <a:endParaRPr lang="en-US" sz="4400" dirty="0">
              <a:latin typeface="Trebuchet MS"/>
              <a:cs typeface="Trebuchet MS"/>
            </a:endParaRPr>
          </a:p>
        </p:txBody>
      </p:sp>
      <p:pic>
        <p:nvPicPr>
          <p:cNvPr id="48" name="Picture 47"/>
          <p:cNvPicPr>
            <a:picLocks noChangeAspect="1"/>
          </p:cNvPicPr>
          <p:nvPr/>
        </p:nvPicPr>
        <p:blipFill>
          <a:blip r:embed="rId5"/>
          <a:stretch>
            <a:fillRect/>
          </a:stretch>
        </p:blipFill>
        <p:spPr>
          <a:xfrm>
            <a:off x="4641293" y="2002230"/>
            <a:ext cx="451971" cy="608221"/>
          </a:xfrm>
          <a:prstGeom prst="rect">
            <a:avLst/>
          </a:prstGeom>
        </p:spPr>
      </p:pic>
      <p:sp>
        <p:nvSpPr>
          <p:cNvPr id="49" name="TextBox 48"/>
          <p:cNvSpPr txBox="1"/>
          <p:nvPr/>
        </p:nvSpPr>
        <p:spPr>
          <a:xfrm>
            <a:off x="5008599" y="1877296"/>
            <a:ext cx="1186292" cy="769441"/>
          </a:xfrm>
          <a:prstGeom prst="rect">
            <a:avLst/>
          </a:prstGeom>
          <a:noFill/>
        </p:spPr>
        <p:txBody>
          <a:bodyPr wrap="none" rtlCol="0">
            <a:spAutoFit/>
          </a:bodyPr>
          <a:lstStyle/>
          <a:p>
            <a:r>
              <a:rPr lang="en-US" sz="4400" dirty="0" smtClean="0">
                <a:latin typeface="Trebuchet MS"/>
                <a:cs typeface="Trebuchet MS"/>
              </a:rPr>
              <a:t>( </a:t>
            </a:r>
            <a:r>
              <a:rPr lang="en-US" sz="3500" dirty="0" smtClean="0">
                <a:latin typeface="Trebuchet MS"/>
                <a:cs typeface="Trebuchet MS"/>
              </a:rPr>
              <a:t>   </a:t>
            </a:r>
            <a:r>
              <a:rPr lang="en-US" sz="4400" dirty="0" smtClean="0">
                <a:latin typeface="Trebuchet MS"/>
                <a:cs typeface="Trebuchet MS"/>
              </a:rPr>
              <a:t>)</a:t>
            </a:r>
            <a:endParaRPr lang="en-US" sz="4400" dirty="0">
              <a:latin typeface="Trebuchet MS"/>
              <a:cs typeface="Trebuchet MS"/>
            </a:endParaRPr>
          </a:p>
        </p:txBody>
      </p:sp>
      <p:pic>
        <p:nvPicPr>
          <p:cNvPr id="50" name="Picture 49"/>
          <p:cNvPicPr>
            <a:picLocks noChangeAspect="1"/>
          </p:cNvPicPr>
          <p:nvPr/>
        </p:nvPicPr>
        <p:blipFill>
          <a:blip r:embed="rId5"/>
          <a:stretch>
            <a:fillRect/>
          </a:stretch>
        </p:blipFill>
        <p:spPr>
          <a:xfrm>
            <a:off x="6721751" y="2040635"/>
            <a:ext cx="451971" cy="608221"/>
          </a:xfrm>
          <a:prstGeom prst="rect">
            <a:avLst/>
          </a:prstGeom>
        </p:spPr>
      </p:pic>
      <p:sp>
        <p:nvSpPr>
          <p:cNvPr id="51" name="TextBox 50"/>
          <p:cNvSpPr txBox="1"/>
          <p:nvPr/>
        </p:nvSpPr>
        <p:spPr>
          <a:xfrm>
            <a:off x="7089057" y="1915701"/>
            <a:ext cx="1155384" cy="769441"/>
          </a:xfrm>
          <a:prstGeom prst="rect">
            <a:avLst/>
          </a:prstGeom>
          <a:noFill/>
        </p:spPr>
        <p:txBody>
          <a:bodyPr wrap="none" rtlCol="0">
            <a:spAutoFit/>
          </a:bodyPr>
          <a:lstStyle/>
          <a:p>
            <a:r>
              <a:rPr lang="en-US" sz="4400" dirty="0" smtClean="0">
                <a:latin typeface="Trebuchet MS"/>
                <a:cs typeface="Trebuchet MS"/>
              </a:rPr>
              <a:t>(</a:t>
            </a:r>
            <a:r>
              <a:rPr lang="en-US" sz="3600" dirty="0" smtClean="0">
                <a:latin typeface="Trebuchet MS"/>
                <a:cs typeface="Trebuchet MS"/>
              </a:rPr>
              <a:t>    </a:t>
            </a:r>
            <a:r>
              <a:rPr lang="en-US" sz="4400" dirty="0" smtClean="0">
                <a:latin typeface="Trebuchet MS"/>
                <a:cs typeface="Trebuchet MS"/>
              </a:rPr>
              <a:t>)</a:t>
            </a:r>
            <a:endParaRPr lang="en-US" sz="4400" dirty="0">
              <a:latin typeface="Trebuchet MS"/>
              <a:cs typeface="Trebuchet MS"/>
            </a:endParaRPr>
          </a:p>
        </p:txBody>
      </p:sp>
      <p:graphicFrame>
        <p:nvGraphicFramePr>
          <p:cNvPr id="52" name="Object 51"/>
          <p:cNvGraphicFramePr>
            <a:graphicFrameLocks noChangeAspect="1"/>
          </p:cNvGraphicFramePr>
          <p:nvPr>
            <p:extLst>
              <p:ext uri="{D42A27DB-BD31-4B8C-83A1-F6EECF244321}">
                <p14:modId xmlns:p14="http://schemas.microsoft.com/office/powerpoint/2010/main" val="2871195681"/>
              </p:ext>
            </p:extLst>
          </p:nvPr>
        </p:nvGraphicFramePr>
        <p:xfrm>
          <a:off x="6203406" y="2146203"/>
          <a:ext cx="441157" cy="441157"/>
        </p:xfrm>
        <a:graphic>
          <a:graphicData uri="http://schemas.openxmlformats.org/presentationml/2006/ole">
            <mc:AlternateContent xmlns:mc="http://schemas.openxmlformats.org/markup-compatibility/2006">
              <mc:Choice xmlns:v="urn:schemas-microsoft-com:vml" Requires="v">
                <p:oleObj spid="_x0000_s34114" name="Equation" r:id="rId18" imgW="127000" imgH="127000" progId="Equation.3">
                  <p:embed/>
                </p:oleObj>
              </mc:Choice>
              <mc:Fallback>
                <p:oleObj name="Equation" r:id="rId18" imgW="127000" imgH="127000" progId="Equation.3">
                  <p:embed/>
                  <p:pic>
                    <p:nvPicPr>
                      <p:cNvPr id="0" name=""/>
                      <p:cNvPicPr/>
                      <p:nvPr/>
                    </p:nvPicPr>
                    <p:blipFill>
                      <a:blip r:embed="rId10"/>
                      <a:stretch>
                        <a:fillRect/>
                      </a:stretch>
                    </p:blipFill>
                    <p:spPr>
                      <a:xfrm>
                        <a:off x="6203406" y="2146203"/>
                        <a:ext cx="441157" cy="441157"/>
                      </a:xfrm>
                      <a:prstGeom prst="rect">
                        <a:avLst/>
                      </a:prstGeom>
                    </p:spPr>
                  </p:pic>
                </p:oleObj>
              </mc:Fallback>
            </mc:AlternateContent>
          </a:graphicData>
        </a:graphic>
      </p:graphicFrame>
      <p:graphicFrame>
        <p:nvGraphicFramePr>
          <p:cNvPr id="53" name="Object 52"/>
          <p:cNvGraphicFramePr>
            <a:graphicFrameLocks noChangeAspect="1"/>
          </p:cNvGraphicFramePr>
          <p:nvPr>
            <p:extLst>
              <p:ext uri="{D42A27DB-BD31-4B8C-83A1-F6EECF244321}">
                <p14:modId xmlns:p14="http://schemas.microsoft.com/office/powerpoint/2010/main" val="1937115645"/>
              </p:ext>
            </p:extLst>
          </p:nvPr>
        </p:nvGraphicFramePr>
        <p:xfrm>
          <a:off x="4096121" y="2146203"/>
          <a:ext cx="441157" cy="441157"/>
        </p:xfrm>
        <a:graphic>
          <a:graphicData uri="http://schemas.openxmlformats.org/presentationml/2006/ole">
            <mc:AlternateContent xmlns:mc="http://schemas.openxmlformats.org/markup-compatibility/2006">
              <mc:Choice xmlns:v="urn:schemas-microsoft-com:vml" Requires="v">
                <p:oleObj spid="_x0000_s34115" name="Equation" r:id="rId19" imgW="127000" imgH="127000" progId="Equation.3">
                  <p:embed/>
                </p:oleObj>
              </mc:Choice>
              <mc:Fallback>
                <p:oleObj name="Equation" r:id="rId19" imgW="127000" imgH="127000" progId="Equation.3">
                  <p:embed/>
                  <p:pic>
                    <p:nvPicPr>
                      <p:cNvPr id="0" name=""/>
                      <p:cNvPicPr/>
                      <p:nvPr/>
                    </p:nvPicPr>
                    <p:blipFill>
                      <a:blip r:embed="rId10"/>
                      <a:stretch>
                        <a:fillRect/>
                      </a:stretch>
                    </p:blipFill>
                    <p:spPr>
                      <a:xfrm>
                        <a:off x="4096121" y="2146203"/>
                        <a:ext cx="441157" cy="441157"/>
                      </a:xfrm>
                      <a:prstGeom prst="rect">
                        <a:avLst/>
                      </a:prstGeom>
                    </p:spPr>
                  </p:pic>
                </p:oleObj>
              </mc:Fallback>
            </mc:AlternateContent>
          </a:graphicData>
        </a:graphic>
      </p:graphicFrame>
      <p:sp>
        <p:nvSpPr>
          <p:cNvPr id="54" name="TextBox 53"/>
          <p:cNvSpPr txBox="1"/>
          <p:nvPr/>
        </p:nvSpPr>
        <p:spPr>
          <a:xfrm>
            <a:off x="8258632" y="2004096"/>
            <a:ext cx="486030" cy="584776"/>
          </a:xfrm>
          <a:prstGeom prst="rect">
            <a:avLst/>
          </a:prstGeom>
          <a:noFill/>
        </p:spPr>
        <p:txBody>
          <a:bodyPr wrap="none" rtlCol="0">
            <a:spAutoFit/>
          </a:bodyPr>
          <a:lstStyle/>
          <a:p>
            <a:r>
              <a:rPr lang="en-US" sz="3200" dirty="0" smtClean="0">
                <a:latin typeface="Trebuchet MS"/>
                <a:cs typeface="Trebuchet MS"/>
              </a:rPr>
              <a:t>…</a:t>
            </a:r>
            <a:endParaRPr lang="en-US" sz="3200" dirty="0">
              <a:latin typeface="Trebuchet MS"/>
              <a:cs typeface="Trebuchet MS"/>
            </a:endParaRPr>
          </a:p>
        </p:txBody>
      </p:sp>
    </p:spTree>
    <p:extLst>
      <p:ext uri="{BB962C8B-B14F-4D97-AF65-F5344CB8AC3E}">
        <p14:creationId xmlns:p14="http://schemas.microsoft.com/office/powerpoint/2010/main" val="31720628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childTnLst>
                          </p:cTn>
                        </p:par>
                        <p:par>
                          <p:cTn id="69" fill="hold">
                            <p:stCondLst>
                              <p:cond delay="0"/>
                            </p:stCondLst>
                            <p:childTnLst>
                              <p:par>
                                <p:cTn id="70" presetID="9" presetClass="entr" presetSubtype="0" fill="hold" grpId="0" nodeType="after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dissolve">
                                      <p:cBhvr>
                                        <p:cTn id="72" dur="500"/>
                                        <p:tgtEl>
                                          <p:spTgt spid="45"/>
                                        </p:tgtEl>
                                      </p:cBhvr>
                                    </p:animEffect>
                                  </p:childTnLst>
                                </p:cTn>
                              </p:par>
                              <p:par>
                                <p:cTn id="73" presetID="9" presetClass="entr" presetSubtype="0" fill="hold" nodeType="with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dissolve">
                                      <p:cBhvr>
                                        <p:cTn id="75" dur="500"/>
                                        <p:tgtEl>
                                          <p:spTgt spid="44"/>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39">
                                            <p:txEl>
                                              <p:pRg st="1" end="1"/>
                                            </p:txEl>
                                          </p:spTgt>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p"/>
      <p:bldP spid="42" grpId="0"/>
      <p:bldP spid="45" grpId="0"/>
      <p:bldP spid="6" grpId="0"/>
      <p:bldP spid="30" grpId="0"/>
      <p:bldP spid="36" grpId="0"/>
      <p:bldP spid="11" grpId="0"/>
      <p:bldP spid="47" grpId="0"/>
      <p:bldP spid="49" grpId="0"/>
      <p:bldP spid="51" grpId="0"/>
      <p:bldP spid="5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615" y="20644"/>
            <a:ext cx="8538308" cy="1307974"/>
          </a:xfrm>
        </p:spPr>
        <p:txBody>
          <a:bodyPr>
            <a:normAutofit/>
          </a:bodyPr>
          <a:lstStyle/>
          <a:p>
            <a:r>
              <a:rPr lang="en-US" sz="3800" dirty="0" smtClean="0">
                <a:solidFill>
                  <a:srgbClr val="953735"/>
                </a:solidFill>
                <a:latin typeface="Trebuchet MS"/>
                <a:cs typeface="Trebuchet MS"/>
              </a:rPr>
              <a:t>Learning Submodular Coverage Models</a:t>
            </a:r>
            <a:endParaRPr lang="en-US" sz="3800" dirty="0">
              <a:solidFill>
                <a:srgbClr val="953735"/>
              </a:solidFill>
              <a:latin typeface="Trebuchet MS"/>
              <a:cs typeface="Trebuchet MS"/>
            </a:endParaRPr>
          </a:p>
        </p:txBody>
      </p:sp>
      <p:sp>
        <p:nvSpPr>
          <p:cNvPr id="3" name="Content Placeholder 2"/>
          <p:cNvSpPr>
            <a:spLocks noGrp="1"/>
          </p:cNvSpPr>
          <p:nvPr>
            <p:ph idx="1"/>
          </p:nvPr>
        </p:nvSpPr>
        <p:spPr>
          <a:xfrm>
            <a:off x="457200" y="1386204"/>
            <a:ext cx="8229600" cy="5107136"/>
          </a:xfrm>
        </p:spPr>
        <p:txBody>
          <a:bodyPr>
            <a:normAutofit/>
          </a:bodyPr>
          <a:lstStyle/>
          <a:p>
            <a:r>
              <a:rPr lang="en-US" dirty="0" smtClean="0">
                <a:latin typeface="Trebuchet MS"/>
                <a:cs typeface="Trebuchet MS"/>
              </a:rPr>
              <a:t>Submodular functions well-studied </a:t>
            </a:r>
          </a:p>
          <a:p>
            <a:pPr lvl="1"/>
            <a:r>
              <a:rPr lang="en-US" sz="1800" dirty="0" smtClean="0">
                <a:cs typeface="Calibri"/>
              </a:rPr>
              <a:t>[</a:t>
            </a:r>
            <a:r>
              <a:rPr lang="en-US" sz="1800" dirty="0" err="1" smtClean="0">
                <a:cs typeface="Calibri"/>
              </a:rPr>
              <a:t>Nemhauser</a:t>
            </a:r>
            <a:r>
              <a:rPr lang="en-US" sz="1800" dirty="0" smtClean="0">
                <a:cs typeface="Calibri"/>
              </a:rPr>
              <a:t> et al., 1978; </a:t>
            </a:r>
            <a:r>
              <a:rPr lang="en-US" sz="1800" dirty="0" err="1" smtClean="0">
                <a:cs typeface="Calibri"/>
              </a:rPr>
              <a:t>Hochbaum</a:t>
            </a:r>
            <a:r>
              <a:rPr lang="en-US" sz="1800" dirty="0" smtClean="0">
                <a:cs typeface="Calibri"/>
              </a:rPr>
              <a:t>, 1996; </a:t>
            </a:r>
            <a:r>
              <a:rPr lang="en-US" sz="1800" dirty="0" err="1" smtClean="0">
                <a:cs typeface="Calibri"/>
              </a:rPr>
              <a:t>Khuller</a:t>
            </a:r>
            <a:r>
              <a:rPr lang="en-US" sz="1800" dirty="0" smtClean="0">
                <a:cs typeface="Calibri"/>
              </a:rPr>
              <a:t> et al., 1997]</a:t>
            </a:r>
          </a:p>
          <a:p>
            <a:pPr marL="0" indent="0">
              <a:buNone/>
            </a:pPr>
            <a:endParaRPr lang="en-US" sz="1500" dirty="0" smtClean="0"/>
          </a:p>
          <a:p>
            <a:r>
              <a:rPr lang="en-US" dirty="0" smtClean="0">
                <a:latin typeface="Trebuchet MS"/>
                <a:cs typeface="Trebuchet MS"/>
              </a:rPr>
              <a:t>Submodular recommender systems</a:t>
            </a:r>
          </a:p>
          <a:p>
            <a:pPr lvl="1"/>
            <a:r>
              <a:rPr lang="en-US" sz="2400" dirty="0">
                <a:latin typeface="Trebuchet MS"/>
                <a:cs typeface="Trebuchet MS"/>
              </a:rPr>
              <a:t>Parameterized submodular </a:t>
            </a:r>
            <a:r>
              <a:rPr lang="en-US" sz="2400" dirty="0" smtClean="0">
                <a:latin typeface="Trebuchet MS"/>
                <a:cs typeface="Trebuchet MS"/>
              </a:rPr>
              <a:t>functions</a:t>
            </a:r>
          </a:p>
          <a:p>
            <a:pPr lvl="1"/>
            <a:r>
              <a:rPr lang="en-US" sz="1800" dirty="0" smtClean="0">
                <a:cs typeface="Calibri"/>
              </a:rPr>
              <a:t>[</a:t>
            </a:r>
            <a:r>
              <a:rPr lang="en-US" sz="1800" dirty="0" err="1" smtClean="0">
                <a:cs typeface="Calibri"/>
              </a:rPr>
              <a:t>Leskovec</a:t>
            </a:r>
            <a:r>
              <a:rPr lang="en-US" sz="1800" dirty="0" smtClean="0">
                <a:cs typeface="Calibri"/>
              </a:rPr>
              <a:t> et al., 2007; </a:t>
            </a:r>
            <a:r>
              <a:rPr lang="en-US" sz="1800" dirty="0" err="1" smtClean="0">
                <a:cs typeface="Calibri"/>
              </a:rPr>
              <a:t>Swaminathan</a:t>
            </a:r>
            <a:r>
              <a:rPr lang="en-US" sz="1800" dirty="0" smtClean="0">
                <a:cs typeface="Calibri"/>
              </a:rPr>
              <a:t> et al., 2009; El-</a:t>
            </a:r>
            <a:r>
              <a:rPr lang="en-US" sz="1800" dirty="0" err="1" smtClean="0">
                <a:cs typeface="Calibri"/>
              </a:rPr>
              <a:t>Arini</a:t>
            </a:r>
            <a:r>
              <a:rPr lang="en-US" sz="1800" dirty="0" smtClean="0">
                <a:cs typeface="Calibri"/>
              </a:rPr>
              <a:t> et al., 2009]</a:t>
            </a:r>
          </a:p>
          <a:p>
            <a:pPr lvl="1"/>
            <a:endParaRPr lang="en-US" sz="1500" dirty="0">
              <a:cs typeface="Calibri"/>
            </a:endParaRPr>
          </a:p>
          <a:p>
            <a:r>
              <a:rPr lang="en-US" dirty="0" smtClean="0">
                <a:solidFill>
                  <a:srgbClr val="953735"/>
                </a:solidFill>
                <a:latin typeface="Trebuchet MS"/>
                <a:cs typeface="Trebuchet MS"/>
              </a:rPr>
              <a:t>Learning </a:t>
            </a:r>
            <a:r>
              <a:rPr lang="en-US" dirty="0">
                <a:solidFill>
                  <a:srgbClr val="953735"/>
                </a:solidFill>
                <a:latin typeface="Trebuchet MS"/>
                <a:cs typeface="Trebuchet MS"/>
              </a:rPr>
              <a:t>s</a:t>
            </a:r>
            <a:r>
              <a:rPr lang="en-US" dirty="0" smtClean="0">
                <a:solidFill>
                  <a:srgbClr val="953735"/>
                </a:solidFill>
                <a:latin typeface="Trebuchet MS"/>
                <a:cs typeface="Trebuchet MS"/>
              </a:rPr>
              <a:t>ubmodular functions:</a:t>
            </a:r>
          </a:p>
          <a:p>
            <a:pPr lvl="1"/>
            <a:r>
              <a:rPr lang="en-US" sz="1800" dirty="0" smtClean="0">
                <a:cs typeface="Calibri"/>
              </a:rPr>
              <a:t>[</a:t>
            </a:r>
            <a:r>
              <a:rPr lang="en-US" sz="1800" b="1" dirty="0" smtClean="0">
                <a:cs typeface="Calibri"/>
              </a:rPr>
              <a:t>Yue</a:t>
            </a:r>
            <a:r>
              <a:rPr lang="en-US" sz="1800" dirty="0" smtClean="0">
                <a:cs typeface="Calibri"/>
              </a:rPr>
              <a:t> &amp; Joachims, 2008; Lin &amp; </a:t>
            </a:r>
            <a:r>
              <a:rPr lang="en-US" sz="1800" dirty="0" err="1" smtClean="0">
                <a:cs typeface="Calibri"/>
              </a:rPr>
              <a:t>Bilmes</a:t>
            </a:r>
            <a:r>
              <a:rPr lang="en-US" sz="1800" dirty="0" smtClean="0">
                <a:cs typeface="Calibri"/>
              </a:rPr>
              <a:t>, 2012; </a:t>
            </a:r>
            <a:r>
              <a:rPr lang="en-US" sz="1800" dirty="0" err="1" smtClean="0">
                <a:cs typeface="Calibri"/>
              </a:rPr>
              <a:t>Sipos</a:t>
            </a:r>
            <a:r>
              <a:rPr lang="en-US" sz="1800" dirty="0" smtClean="0">
                <a:cs typeface="Calibri"/>
              </a:rPr>
              <a:t> et al., 2012; Ross et al., 2013]</a:t>
            </a:r>
          </a:p>
          <a:p>
            <a:pPr lvl="1"/>
            <a:r>
              <a:rPr lang="en-US" sz="1800" dirty="0" smtClean="0">
                <a:cs typeface="Calibri"/>
              </a:rPr>
              <a:t>[</a:t>
            </a:r>
            <a:r>
              <a:rPr lang="en-US" sz="1800" b="1" dirty="0">
                <a:cs typeface="Calibri"/>
              </a:rPr>
              <a:t>Yue</a:t>
            </a:r>
            <a:r>
              <a:rPr lang="en-US" sz="1800" dirty="0">
                <a:cs typeface="Calibri"/>
              </a:rPr>
              <a:t> &amp; Guestrin, NIPS 2011</a:t>
            </a:r>
            <a:r>
              <a:rPr lang="en-US" sz="1800" dirty="0" smtClean="0">
                <a:cs typeface="Calibri"/>
              </a:rPr>
              <a:t>] [</a:t>
            </a:r>
            <a:r>
              <a:rPr lang="en-US" sz="1800" dirty="0" err="1" smtClean="0">
                <a:cs typeface="Calibri"/>
              </a:rPr>
              <a:t>Guilory</a:t>
            </a:r>
            <a:r>
              <a:rPr lang="en-US" sz="1800" dirty="0" smtClean="0">
                <a:cs typeface="Calibri"/>
              </a:rPr>
              <a:t> &amp; </a:t>
            </a:r>
            <a:r>
              <a:rPr lang="en-US" sz="1800" dirty="0" err="1" smtClean="0">
                <a:cs typeface="Calibri"/>
              </a:rPr>
              <a:t>Bilmes</a:t>
            </a:r>
            <a:r>
              <a:rPr lang="en-US" sz="1800" dirty="0" smtClean="0">
                <a:cs typeface="Calibri"/>
              </a:rPr>
              <a:t>, 2010; Raman et al., 2013] </a:t>
            </a:r>
            <a:endParaRPr lang="en-US" sz="1800" dirty="0">
              <a:cs typeface="Calibri"/>
            </a:endParaRPr>
          </a:p>
          <a:p>
            <a:pPr marL="0" indent="0">
              <a:buNone/>
            </a:pPr>
            <a:endParaRPr lang="en-US" dirty="0" smtClean="0">
              <a:latin typeface="Trebuchet MS"/>
              <a:cs typeface="Trebuchet MS"/>
            </a:endParaRPr>
          </a:p>
        </p:txBody>
      </p:sp>
      <p:sp>
        <p:nvSpPr>
          <p:cNvPr id="6" name="TextBox 5"/>
          <p:cNvSpPr txBox="1"/>
          <p:nvPr/>
        </p:nvSpPr>
        <p:spPr>
          <a:xfrm>
            <a:off x="974336" y="5788393"/>
            <a:ext cx="5739822" cy="461665"/>
          </a:xfrm>
          <a:prstGeom prst="rect">
            <a:avLst/>
          </a:prstGeom>
          <a:noFill/>
        </p:spPr>
        <p:txBody>
          <a:bodyPr wrap="none" rtlCol="0">
            <a:spAutoFit/>
          </a:bodyPr>
          <a:lstStyle/>
          <a:p>
            <a:r>
              <a:rPr lang="en-US" sz="2400" dirty="0" smtClean="0">
                <a:solidFill>
                  <a:srgbClr val="953735"/>
                </a:solidFill>
              </a:rPr>
              <a:t>Interactively </a:t>
            </a:r>
            <a:r>
              <a:rPr lang="en-US" sz="2400" dirty="0" smtClean="0">
                <a:solidFill>
                  <a:srgbClr val="953735"/>
                </a:solidFill>
              </a:rPr>
              <a:t>personalize from </a:t>
            </a:r>
            <a:r>
              <a:rPr lang="en-US" sz="2400" dirty="0" smtClean="0">
                <a:solidFill>
                  <a:srgbClr val="953735"/>
                </a:solidFill>
              </a:rPr>
              <a:t>user </a:t>
            </a:r>
            <a:r>
              <a:rPr lang="en-US" sz="2400" dirty="0" smtClean="0">
                <a:solidFill>
                  <a:srgbClr val="953735"/>
                </a:solidFill>
              </a:rPr>
              <a:t>feedback</a:t>
            </a:r>
            <a:endParaRPr lang="en-US" sz="2400" dirty="0">
              <a:solidFill>
                <a:srgbClr val="953735"/>
              </a:solidFill>
            </a:endParaRPr>
          </a:p>
        </p:txBody>
      </p:sp>
      <p:cxnSp>
        <p:nvCxnSpPr>
          <p:cNvPr id="8" name="Straight Arrow Connector 7"/>
          <p:cNvCxnSpPr/>
          <p:nvPr/>
        </p:nvCxnSpPr>
        <p:spPr>
          <a:xfrm flipV="1">
            <a:off x="2511467" y="5480503"/>
            <a:ext cx="0" cy="307890"/>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77463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78"/>
            <a:ext cx="8229600" cy="1143000"/>
          </a:xfrm>
        </p:spPr>
        <p:txBody>
          <a:bodyPr/>
          <a:lstStyle/>
          <a:p>
            <a:r>
              <a:rPr lang="en-US" dirty="0" smtClean="0">
                <a:solidFill>
                  <a:srgbClr val="953735"/>
                </a:solidFill>
                <a:latin typeface="Trebuchet MS"/>
                <a:cs typeface="Trebuchet MS"/>
              </a:rPr>
              <a:t>Local Linearity</a:t>
            </a:r>
            <a:endParaRPr lang="en-US" dirty="0">
              <a:solidFill>
                <a:srgbClr val="953735"/>
              </a:solidFill>
              <a:latin typeface="Trebuchet MS"/>
              <a:cs typeface="Trebuchet MS"/>
            </a:endParaRPr>
          </a:p>
        </p:txBody>
      </p:sp>
      <p:graphicFrame>
        <p:nvGraphicFramePr>
          <p:cNvPr id="6" name="Object 8"/>
          <p:cNvGraphicFramePr>
            <a:graphicFrameLocks noChangeAspect="1"/>
          </p:cNvGraphicFramePr>
          <p:nvPr>
            <p:extLst>
              <p:ext uri="{D42A27DB-BD31-4B8C-83A1-F6EECF244321}">
                <p14:modId xmlns:p14="http://schemas.microsoft.com/office/powerpoint/2010/main" val="3977185412"/>
              </p:ext>
            </p:extLst>
          </p:nvPr>
        </p:nvGraphicFramePr>
        <p:xfrm>
          <a:off x="1555750" y="3611563"/>
          <a:ext cx="4935538" cy="2530475"/>
        </p:xfrm>
        <a:graphic>
          <a:graphicData uri="http://schemas.openxmlformats.org/presentationml/2006/ole">
            <mc:AlternateContent xmlns:mc="http://schemas.openxmlformats.org/markup-compatibility/2006">
              <mc:Choice xmlns:v="urn:schemas-microsoft-com:vml" Requires="v">
                <p:oleObj spid="_x0000_s3472" name="Equation" r:id="rId3" imgW="1981200" imgH="1003300" progId="Equation.3">
                  <p:embed/>
                </p:oleObj>
              </mc:Choice>
              <mc:Fallback>
                <p:oleObj name="Equation" r:id="rId3" imgW="1981200" imgH="1003300" progId="Equation.3">
                  <p:embed/>
                  <p:pic>
                    <p:nvPicPr>
                      <p:cNvPr id="0" name=""/>
                      <p:cNvPicPr>
                        <a:picLocks noChangeAspect="1" noChangeArrowheads="1"/>
                      </p:cNvPicPr>
                      <p:nvPr/>
                    </p:nvPicPr>
                    <p:blipFill>
                      <a:blip r:embed="rId4"/>
                      <a:srcRect/>
                      <a:stretch>
                        <a:fillRect/>
                      </a:stretch>
                    </p:blipFill>
                    <p:spPr bwMode="auto">
                      <a:xfrm>
                        <a:off x="1555750" y="3611563"/>
                        <a:ext cx="4935538" cy="2530475"/>
                      </a:xfrm>
                      <a:prstGeom prst="rect">
                        <a:avLst/>
                      </a:prstGeom>
                      <a:noFill/>
                    </p:spPr>
                  </p:pic>
                </p:oleObj>
              </mc:Fallback>
            </mc:AlternateContent>
          </a:graphicData>
        </a:graphic>
      </p:graphicFrame>
      <p:graphicFrame>
        <p:nvGraphicFramePr>
          <p:cNvPr id="12" name="Object 7"/>
          <p:cNvGraphicFramePr>
            <a:graphicFrameLocks noChangeAspect="1"/>
          </p:cNvGraphicFramePr>
          <p:nvPr>
            <p:extLst>
              <p:ext uri="{D42A27DB-BD31-4B8C-83A1-F6EECF244321}">
                <p14:modId xmlns:p14="http://schemas.microsoft.com/office/powerpoint/2010/main" val="596120923"/>
              </p:ext>
            </p:extLst>
          </p:nvPr>
        </p:nvGraphicFramePr>
        <p:xfrm>
          <a:off x="1603375" y="1992313"/>
          <a:ext cx="5807075" cy="600075"/>
        </p:xfrm>
        <a:graphic>
          <a:graphicData uri="http://schemas.openxmlformats.org/presentationml/2006/ole">
            <mc:AlternateContent xmlns:mc="http://schemas.openxmlformats.org/markup-compatibility/2006">
              <mc:Choice xmlns:v="urn:schemas-microsoft-com:vml" Requires="v">
                <p:oleObj spid="_x0000_s3473" name="Equation" r:id="rId5" imgW="2235016" imgH="228738" progId="Equation.3">
                  <p:embed/>
                </p:oleObj>
              </mc:Choice>
              <mc:Fallback>
                <p:oleObj name="Equation" r:id="rId5" imgW="2235016" imgH="228738"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3375" y="1992313"/>
                        <a:ext cx="5807075" cy="600075"/>
                      </a:xfrm>
                      <a:prstGeom prst="rect">
                        <a:avLst/>
                      </a:prstGeom>
                      <a:noFill/>
                    </p:spPr>
                  </p:pic>
                </p:oleObj>
              </mc:Fallback>
            </mc:AlternateContent>
          </a:graphicData>
        </a:graphic>
      </p:graphicFrame>
      <p:sp>
        <p:nvSpPr>
          <p:cNvPr id="7" name="TextBox 6"/>
          <p:cNvSpPr txBox="1"/>
          <p:nvPr/>
        </p:nvSpPr>
        <p:spPr>
          <a:xfrm>
            <a:off x="6889750" y="4395077"/>
            <a:ext cx="2120993" cy="954107"/>
          </a:xfrm>
          <a:prstGeom prst="rect">
            <a:avLst/>
          </a:prstGeom>
          <a:noFill/>
        </p:spPr>
        <p:txBody>
          <a:bodyPr wrap="none" rtlCol="0">
            <a:spAutoFit/>
          </a:bodyPr>
          <a:lstStyle/>
          <a:p>
            <a:r>
              <a:rPr lang="en-US" sz="2800" dirty="0" smtClean="0">
                <a:solidFill>
                  <a:schemeClr val="accent1">
                    <a:lumMod val="75000"/>
                  </a:schemeClr>
                </a:solidFill>
                <a:latin typeface="Trebuchet MS"/>
                <a:cs typeface="Trebuchet MS"/>
              </a:rPr>
              <a:t>Incremental</a:t>
            </a:r>
          </a:p>
          <a:p>
            <a:r>
              <a:rPr lang="en-US" sz="2800" dirty="0" smtClean="0">
                <a:solidFill>
                  <a:schemeClr val="accent1">
                    <a:lumMod val="75000"/>
                  </a:schemeClr>
                </a:solidFill>
                <a:latin typeface="Trebuchet MS"/>
                <a:cs typeface="Trebuchet MS"/>
              </a:rPr>
              <a:t>Coverage</a:t>
            </a:r>
            <a:endParaRPr lang="en-US" sz="2800" dirty="0">
              <a:solidFill>
                <a:schemeClr val="accent1">
                  <a:lumMod val="75000"/>
                </a:schemeClr>
              </a:solidFill>
              <a:latin typeface="Trebuchet MS"/>
              <a:cs typeface="Trebuchet MS"/>
            </a:endParaRPr>
          </a:p>
        </p:txBody>
      </p:sp>
      <p:sp>
        <p:nvSpPr>
          <p:cNvPr id="8" name="Right Brace 7"/>
          <p:cNvSpPr/>
          <p:nvPr/>
        </p:nvSpPr>
        <p:spPr>
          <a:xfrm>
            <a:off x="6604000" y="3612112"/>
            <a:ext cx="269875" cy="2530475"/>
          </a:xfrm>
          <a:prstGeom prst="rightBrace">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Trebuchet MS"/>
              <a:cs typeface="Trebuchet MS"/>
            </a:endParaRPr>
          </a:p>
        </p:txBody>
      </p:sp>
      <p:sp>
        <p:nvSpPr>
          <p:cNvPr id="3" name="TextBox 2"/>
          <p:cNvSpPr txBox="1"/>
          <p:nvPr/>
        </p:nvSpPr>
        <p:spPr>
          <a:xfrm>
            <a:off x="376992" y="1857871"/>
            <a:ext cx="902811" cy="400110"/>
          </a:xfrm>
          <a:prstGeom prst="rect">
            <a:avLst/>
          </a:prstGeom>
          <a:noFill/>
        </p:spPr>
        <p:txBody>
          <a:bodyPr wrap="none" rtlCol="0">
            <a:spAutoFit/>
          </a:bodyPr>
          <a:lstStyle/>
          <a:p>
            <a:r>
              <a:rPr lang="en-US" sz="2000" dirty="0" smtClean="0">
                <a:solidFill>
                  <a:schemeClr val="accent1">
                    <a:lumMod val="75000"/>
                  </a:schemeClr>
                </a:solidFill>
                <a:latin typeface="Trebuchet MS"/>
                <a:cs typeface="Trebuchet MS"/>
              </a:rPr>
              <a:t>Utility</a:t>
            </a:r>
            <a:endParaRPr lang="en-US" sz="2000" dirty="0">
              <a:solidFill>
                <a:schemeClr val="accent1">
                  <a:lumMod val="75000"/>
                </a:schemeClr>
              </a:solidFill>
              <a:latin typeface="Trebuchet MS"/>
              <a:cs typeface="Trebuchet MS"/>
            </a:endParaRPr>
          </a:p>
        </p:txBody>
      </p:sp>
      <p:sp>
        <p:nvSpPr>
          <p:cNvPr id="4" name="TextBox 3"/>
          <p:cNvSpPr txBox="1"/>
          <p:nvPr/>
        </p:nvSpPr>
        <p:spPr>
          <a:xfrm>
            <a:off x="561730" y="3012762"/>
            <a:ext cx="2068445" cy="400110"/>
          </a:xfrm>
          <a:prstGeom prst="rect">
            <a:avLst/>
          </a:prstGeom>
          <a:noFill/>
        </p:spPr>
        <p:txBody>
          <a:bodyPr wrap="none" rtlCol="0">
            <a:spAutoFit/>
          </a:bodyPr>
          <a:lstStyle/>
          <a:p>
            <a:r>
              <a:rPr lang="en-US" sz="2000" dirty="0" smtClean="0">
                <a:solidFill>
                  <a:schemeClr val="accent1">
                    <a:lumMod val="75000"/>
                  </a:schemeClr>
                </a:solidFill>
                <a:latin typeface="Trebuchet MS"/>
                <a:cs typeface="Trebuchet MS"/>
              </a:rPr>
              <a:t>Previous articles</a:t>
            </a:r>
            <a:endParaRPr lang="en-US" sz="2000" dirty="0">
              <a:solidFill>
                <a:schemeClr val="accent1">
                  <a:lumMod val="75000"/>
                </a:schemeClr>
              </a:solidFill>
              <a:latin typeface="Trebuchet MS"/>
              <a:cs typeface="Trebuchet MS"/>
            </a:endParaRPr>
          </a:p>
        </p:txBody>
      </p:sp>
      <p:sp>
        <p:nvSpPr>
          <p:cNvPr id="9" name="TextBox 8"/>
          <p:cNvSpPr txBox="1"/>
          <p:nvPr/>
        </p:nvSpPr>
        <p:spPr>
          <a:xfrm>
            <a:off x="757973" y="1033389"/>
            <a:ext cx="1888358" cy="400110"/>
          </a:xfrm>
          <a:prstGeom prst="rect">
            <a:avLst/>
          </a:prstGeom>
          <a:noFill/>
        </p:spPr>
        <p:txBody>
          <a:bodyPr wrap="none" rtlCol="0">
            <a:spAutoFit/>
          </a:bodyPr>
          <a:lstStyle/>
          <a:p>
            <a:r>
              <a:rPr lang="en-US" sz="2000" dirty="0" smtClean="0">
                <a:solidFill>
                  <a:schemeClr val="accent1">
                    <a:lumMod val="75000"/>
                  </a:schemeClr>
                </a:solidFill>
                <a:latin typeface="Trebuchet MS"/>
                <a:cs typeface="Trebuchet MS"/>
              </a:rPr>
              <a:t>Current article</a:t>
            </a:r>
            <a:endParaRPr lang="en-US" sz="2000" dirty="0">
              <a:solidFill>
                <a:schemeClr val="accent1">
                  <a:lumMod val="75000"/>
                </a:schemeClr>
              </a:solidFill>
              <a:latin typeface="Trebuchet MS"/>
              <a:cs typeface="Trebuchet MS"/>
            </a:endParaRPr>
          </a:p>
        </p:txBody>
      </p:sp>
      <p:sp>
        <p:nvSpPr>
          <p:cNvPr id="10" name="TextBox 9"/>
          <p:cNvSpPr txBox="1"/>
          <p:nvPr/>
        </p:nvSpPr>
        <p:spPr>
          <a:xfrm>
            <a:off x="3669486" y="1457761"/>
            <a:ext cx="2316034" cy="400110"/>
          </a:xfrm>
          <a:prstGeom prst="rect">
            <a:avLst/>
          </a:prstGeom>
          <a:noFill/>
        </p:spPr>
        <p:txBody>
          <a:bodyPr wrap="none" rtlCol="0">
            <a:spAutoFit/>
          </a:bodyPr>
          <a:lstStyle/>
          <a:p>
            <a:r>
              <a:rPr lang="en-US" sz="2000" dirty="0" smtClean="0">
                <a:solidFill>
                  <a:schemeClr val="accent1">
                    <a:lumMod val="75000"/>
                  </a:schemeClr>
                </a:solidFill>
                <a:latin typeface="Trebuchet MS"/>
                <a:cs typeface="Trebuchet MS"/>
              </a:rPr>
              <a:t>User’s preferences</a:t>
            </a:r>
            <a:endParaRPr lang="en-US" sz="2000" dirty="0">
              <a:solidFill>
                <a:schemeClr val="accent1">
                  <a:lumMod val="75000"/>
                </a:schemeClr>
              </a:solidFill>
              <a:latin typeface="Trebuchet MS"/>
              <a:cs typeface="Trebuchet MS"/>
            </a:endParaRPr>
          </a:p>
        </p:txBody>
      </p:sp>
      <p:cxnSp>
        <p:nvCxnSpPr>
          <p:cNvPr id="13" name="Straight Arrow Connector 12"/>
          <p:cNvCxnSpPr>
            <a:stCxn id="3" idx="3"/>
            <a:endCxn id="12" idx="1"/>
          </p:cNvCxnSpPr>
          <p:nvPr/>
        </p:nvCxnSpPr>
        <p:spPr>
          <a:xfrm>
            <a:off x="1279803" y="2057926"/>
            <a:ext cx="323852" cy="2341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791368" y="1390902"/>
            <a:ext cx="1069474" cy="7480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0" idx="1"/>
          </p:cNvCxnSpPr>
          <p:nvPr/>
        </p:nvCxnSpPr>
        <p:spPr>
          <a:xfrm flipH="1">
            <a:off x="3328738" y="1657816"/>
            <a:ext cx="340748" cy="4811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1791368" y="2512419"/>
            <a:ext cx="481264" cy="5748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Right Brace 15"/>
          <p:cNvSpPr/>
          <p:nvPr/>
        </p:nvSpPr>
        <p:spPr>
          <a:xfrm rot="5400000">
            <a:off x="6378589" y="1884757"/>
            <a:ext cx="324363" cy="1686633"/>
          </a:xfrm>
          <a:prstGeom prst="rightBrace">
            <a:avLst/>
          </a:prstGeom>
          <a:ln w="254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Trebuchet MS"/>
              <a:cs typeface="Trebuchet MS"/>
            </a:endParaRPr>
          </a:p>
        </p:txBody>
      </p:sp>
      <p:sp>
        <p:nvSpPr>
          <p:cNvPr id="18" name="TextBox 17"/>
          <p:cNvSpPr txBox="1"/>
          <p:nvPr/>
        </p:nvSpPr>
        <p:spPr>
          <a:xfrm>
            <a:off x="5448140" y="2876546"/>
            <a:ext cx="2166504" cy="400110"/>
          </a:xfrm>
          <a:prstGeom prst="rect">
            <a:avLst/>
          </a:prstGeom>
          <a:noFill/>
        </p:spPr>
        <p:txBody>
          <a:bodyPr wrap="none" rtlCol="0">
            <a:spAutoFit/>
          </a:bodyPr>
          <a:lstStyle/>
          <a:p>
            <a:r>
              <a:rPr lang="en-US" sz="2000" dirty="0" smtClean="0">
                <a:solidFill>
                  <a:schemeClr val="accent1">
                    <a:lumMod val="75000"/>
                  </a:schemeClr>
                </a:solidFill>
                <a:latin typeface="Trebuchet MS"/>
                <a:cs typeface="Trebuchet MS"/>
              </a:rPr>
              <a:t>Incremental Gain</a:t>
            </a:r>
          </a:p>
        </p:txBody>
      </p:sp>
    </p:spTree>
    <p:extLst>
      <p:ext uri="{BB962C8B-B14F-4D97-AF65-F5344CB8AC3E}">
        <p14:creationId xmlns:p14="http://schemas.microsoft.com/office/powerpoint/2010/main" val="8519302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dissolve">
                                      <p:cBhvr>
                                        <p:cTn id="37" dur="500"/>
                                        <p:tgtEl>
                                          <p:spTgt spid="6"/>
                                        </p:tgtEl>
                                      </p:cBhvr>
                                    </p:animEffec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3" grpId="0"/>
      <p:bldP spid="4" grpId="0"/>
      <p:bldP spid="9" grpId="0"/>
      <p:bldP spid="10" grpId="0"/>
      <p:bldP spid="16" grpId="0" animBg="1"/>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040"/>
            <a:ext cx="8229600" cy="1143000"/>
          </a:xfrm>
        </p:spPr>
        <p:txBody>
          <a:bodyPr>
            <a:normAutofit/>
          </a:bodyPr>
          <a:lstStyle/>
          <a:p>
            <a:r>
              <a:rPr lang="en-US" dirty="0" smtClean="0">
                <a:solidFill>
                  <a:schemeClr val="accent2">
                    <a:lumMod val="75000"/>
                  </a:schemeClr>
                </a:solidFill>
                <a:latin typeface="Trebuchet MS"/>
                <a:cs typeface="Trebuchet MS"/>
              </a:rPr>
              <a:t>User Model</a:t>
            </a:r>
            <a:endParaRPr lang="en-US" dirty="0">
              <a:solidFill>
                <a:schemeClr val="accent2">
                  <a:lumMod val="75000"/>
                </a:schemeClr>
              </a:solidFill>
              <a:latin typeface="Trebuchet MS"/>
              <a:cs typeface="Trebuchet MS"/>
            </a:endParaRPr>
          </a:p>
        </p:txBody>
      </p:sp>
      <p:sp>
        <p:nvSpPr>
          <p:cNvPr id="5" name="Rectangle 4"/>
          <p:cNvSpPr/>
          <p:nvPr/>
        </p:nvSpPr>
        <p:spPr>
          <a:xfrm>
            <a:off x="917978" y="1837575"/>
            <a:ext cx="1447800" cy="73911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smtClean="0">
                <a:latin typeface="Calibri"/>
                <a:cs typeface="Calibri"/>
              </a:rPr>
              <a:t>      Politics</a:t>
            </a:r>
            <a:endParaRPr lang="en-US" dirty="0">
              <a:latin typeface="Calibri"/>
              <a:cs typeface="Calibri"/>
            </a:endParaRPr>
          </a:p>
        </p:txBody>
      </p:sp>
      <p:pic>
        <p:nvPicPr>
          <p:cNvPr id="6" name="Picture 5"/>
          <p:cNvPicPr>
            <a:picLocks noChangeAspect="1" noChangeArrowheads="1"/>
          </p:cNvPicPr>
          <p:nvPr/>
        </p:nvPicPr>
        <p:blipFill>
          <a:blip r:embed="rId3" cstate="print"/>
          <a:srcRect/>
          <a:stretch>
            <a:fillRect/>
          </a:stretch>
        </p:blipFill>
        <p:spPr bwMode="auto">
          <a:xfrm>
            <a:off x="966916" y="1901072"/>
            <a:ext cx="456530" cy="616932"/>
          </a:xfrm>
          <a:prstGeom prst="rect">
            <a:avLst/>
          </a:prstGeom>
          <a:noFill/>
          <a:ln w="9525">
            <a:noFill/>
            <a:miter lim="800000"/>
            <a:headEnd/>
            <a:tailEnd/>
          </a:ln>
          <a:effectLst/>
        </p:spPr>
      </p:pic>
      <p:sp>
        <p:nvSpPr>
          <p:cNvPr id="7" name="Rectangle 6"/>
          <p:cNvSpPr/>
          <p:nvPr/>
        </p:nvSpPr>
        <p:spPr>
          <a:xfrm>
            <a:off x="921630" y="3415225"/>
            <a:ext cx="1447800" cy="73911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latin typeface="Calibri"/>
                <a:cs typeface="Calibri"/>
              </a:rPr>
              <a:t>        Economy</a:t>
            </a:r>
            <a:endParaRPr lang="en-US" dirty="0">
              <a:latin typeface="Calibri"/>
              <a:cs typeface="Calibri"/>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394" y="3492051"/>
            <a:ext cx="609903" cy="609903"/>
          </a:xfrm>
          <a:prstGeom prst="rect">
            <a:avLst/>
          </a:prstGeom>
        </p:spPr>
      </p:pic>
      <p:sp>
        <p:nvSpPr>
          <p:cNvPr id="9" name="Rectangle 8"/>
          <p:cNvSpPr/>
          <p:nvPr/>
        </p:nvSpPr>
        <p:spPr>
          <a:xfrm>
            <a:off x="917978" y="2626029"/>
            <a:ext cx="1447800" cy="739113"/>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latin typeface="Calibri"/>
                <a:cs typeface="Calibri"/>
              </a:rPr>
              <a:t>        Celebrity</a:t>
            </a:r>
            <a:endParaRPr lang="en-US" dirty="0">
              <a:latin typeface="Calibri"/>
              <a:cs typeface="Calibri"/>
            </a:endParaRPr>
          </a:p>
        </p:txBody>
      </p:sp>
      <p:pic>
        <p:nvPicPr>
          <p:cNvPr id="10" name="Picture 2"/>
          <p:cNvPicPr>
            <a:picLocks noChangeAspect="1" noChangeArrowheads="1"/>
          </p:cNvPicPr>
          <p:nvPr/>
        </p:nvPicPr>
        <p:blipFill>
          <a:blip r:embed="rId5" cstate="print"/>
          <a:srcRect l="24837" r="19969"/>
          <a:stretch>
            <a:fillRect/>
          </a:stretch>
        </p:blipFill>
        <p:spPr bwMode="auto">
          <a:xfrm>
            <a:off x="978225" y="2710086"/>
            <a:ext cx="429726" cy="583935"/>
          </a:xfrm>
          <a:prstGeom prst="rect">
            <a:avLst/>
          </a:prstGeom>
          <a:noFill/>
          <a:ln w="9525">
            <a:noFill/>
            <a:miter lim="800000"/>
            <a:headEnd/>
            <a:tailEnd/>
          </a:ln>
          <a:effectLst/>
        </p:spPr>
      </p:pic>
      <p:sp>
        <p:nvSpPr>
          <p:cNvPr id="14" name="Right Brace 13"/>
          <p:cNvSpPr/>
          <p:nvPr/>
        </p:nvSpPr>
        <p:spPr>
          <a:xfrm>
            <a:off x="2586639" y="1908101"/>
            <a:ext cx="240631" cy="609903"/>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smtClean="0">
                <a:latin typeface="Trebuchet MS"/>
                <a:cs typeface="Trebuchet MS"/>
              </a:rPr>
              <a:t> </a:t>
            </a:r>
            <a:endParaRPr lang="en-US" dirty="0">
              <a:latin typeface="Trebuchet MS"/>
              <a:cs typeface="Trebuchet MS"/>
            </a:endParaRPr>
          </a:p>
        </p:txBody>
      </p:sp>
      <p:sp>
        <p:nvSpPr>
          <p:cNvPr id="15" name="TextBox 14"/>
          <p:cNvSpPr txBox="1"/>
          <p:nvPr/>
        </p:nvSpPr>
        <p:spPr>
          <a:xfrm>
            <a:off x="2865398" y="1930636"/>
            <a:ext cx="346369" cy="461665"/>
          </a:xfrm>
          <a:prstGeom prst="rect">
            <a:avLst/>
          </a:prstGeom>
          <a:noFill/>
        </p:spPr>
        <p:txBody>
          <a:bodyPr wrap="none" rtlCol="0">
            <a:spAutoFit/>
          </a:bodyPr>
          <a:lstStyle/>
          <a:p>
            <a:r>
              <a:rPr lang="en-US" sz="2400" dirty="0">
                <a:latin typeface="Trebuchet MS"/>
                <a:cs typeface="Trebuchet MS"/>
              </a:rPr>
              <a:t>a</a:t>
            </a:r>
          </a:p>
        </p:txBody>
      </p:sp>
      <p:sp>
        <p:nvSpPr>
          <p:cNvPr id="18" name="Oval 17"/>
          <p:cNvSpPr/>
          <p:nvPr/>
        </p:nvSpPr>
        <p:spPr>
          <a:xfrm>
            <a:off x="701622" y="5400702"/>
            <a:ext cx="693747" cy="69374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rebuchet MS"/>
              <a:cs typeface="Trebuchet MS"/>
            </a:endParaRPr>
          </a:p>
        </p:txBody>
      </p:sp>
      <p:pic>
        <p:nvPicPr>
          <p:cNvPr id="21" name="Picture 5"/>
          <p:cNvPicPr>
            <a:picLocks noChangeAspect="1" noChangeArrowheads="1"/>
          </p:cNvPicPr>
          <p:nvPr/>
        </p:nvPicPr>
        <p:blipFill>
          <a:blip r:embed="rId6"/>
          <a:srcRect/>
          <a:stretch>
            <a:fillRect/>
          </a:stretch>
        </p:blipFill>
        <p:spPr bwMode="auto">
          <a:xfrm>
            <a:off x="469900" y="3555551"/>
            <a:ext cx="300037" cy="369888"/>
          </a:xfrm>
          <a:prstGeom prst="rect">
            <a:avLst/>
          </a:prstGeom>
          <a:noFill/>
          <a:ln w="9525">
            <a:noFill/>
            <a:miter lim="800000"/>
            <a:headEnd/>
            <a:tailEnd/>
          </a:ln>
        </p:spPr>
      </p:pic>
      <p:pic>
        <p:nvPicPr>
          <p:cNvPr id="22" name="Picture 5"/>
          <p:cNvPicPr>
            <a:picLocks noChangeAspect="1" noChangeArrowheads="1"/>
          </p:cNvPicPr>
          <p:nvPr/>
        </p:nvPicPr>
        <p:blipFill>
          <a:blip r:embed="rId6"/>
          <a:srcRect/>
          <a:stretch>
            <a:fillRect/>
          </a:stretch>
        </p:blipFill>
        <p:spPr bwMode="auto">
          <a:xfrm>
            <a:off x="905278" y="5580021"/>
            <a:ext cx="300037" cy="369888"/>
          </a:xfrm>
          <a:prstGeom prst="rect">
            <a:avLst/>
          </a:prstGeom>
          <a:noFill/>
          <a:ln w="9525">
            <a:noFill/>
            <a:miter lim="800000"/>
            <a:headEnd/>
            <a:tailEnd/>
          </a:ln>
        </p:spPr>
      </p:pic>
      <p:pic>
        <p:nvPicPr>
          <p:cNvPr id="23" name="Picture 22"/>
          <p:cNvPicPr>
            <a:picLocks noChangeAspect="1" noChangeArrowheads="1"/>
          </p:cNvPicPr>
          <p:nvPr/>
        </p:nvPicPr>
        <p:blipFill>
          <a:blip r:embed="rId7"/>
          <a:srcRect/>
          <a:stretch>
            <a:fillRect/>
          </a:stretch>
        </p:blipFill>
        <p:spPr bwMode="auto">
          <a:xfrm>
            <a:off x="873461" y="5579816"/>
            <a:ext cx="314325" cy="387350"/>
          </a:xfrm>
          <a:prstGeom prst="rect">
            <a:avLst/>
          </a:prstGeom>
          <a:noFill/>
          <a:ln w="9525">
            <a:noFill/>
            <a:miter lim="800000"/>
            <a:headEnd/>
            <a:tailEnd/>
          </a:ln>
        </p:spPr>
      </p:pic>
      <p:pic>
        <p:nvPicPr>
          <p:cNvPr id="24" name="Picture 5"/>
          <p:cNvPicPr>
            <a:picLocks noChangeAspect="1" noChangeArrowheads="1"/>
          </p:cNvPicPr>
          <p:nvPr/>
        </p:nvPicPr>
        <p:blipFill>
          <a:blip r:embed="rId6"/>
          <a:srcRect/>
          <a:stretch>
            <a:fillRect/>
          </a:stretch>
        </p:blipFill>
        <p:spPr bwMode="auto">
          <a:xfrm>
            <a:off x="469900" y="2009713"/>
            <a:ext cx="300037" cy="369888"/>
          </a:xfrm>
          <a:prstGeom prst="rect">
            <a:avLst/>
          </a:prstGeom>
          <a:noFill/>
          <a:ln w="9525">
            <a:noFill/>
            <a:miter lim="800000"/>
            <a:headEnd/>
            <a:tailEnd/>
          </a:ln>
        </p:spPr>
      </p:pic>
      <p:pic>
        <p:nvPicPr>
          <p:cNvPr id="25" name="Picture 24"/>
          <p:cNvPicPr>
            <a:picLocks noChangeAspect="1" noChangeArrowheads="1"/>
          </p:cNvPicPr>
          <p:nvPr/>
        </p:nvPicPr>
        <p:blipFill>
          <a:blip r:embed="rId7"/>
          <a:srcRect/>
          <a:stretch>
            <a:fillRect/>
          </a:stretch>
        </p:blipFill>
        <p:spPr bwMode="auto">
          <a:xfrm>
            <a:off x="430713" y="2777028"/>
            <a:ext cx="314325" cy="387350"/>
          </a:xfrm>
          <a:prstGeom prst="rect">
            <a:avLst/>
          </a:prstGeom>
          <a:noFill/>
          <a:ln w="9525">
            <a:noFill/>
            <a:miter lim="800000"/>
            <a:headEnd/>
            <a:tailEnd/>
          </a:ln>
        </p:spPr>
      </p:pic>
      <p:sp>
        <p:nvSpPr>
          <p:cNvPr id="26" name="Right Brace 25"/>
          <p:cNvSpPr/>
          <p:nvPr/>
        </p:nvSpPr>
        <p:spPr>
          <a:xfrm>
            <a:off x="2586639" y="2717351"/>
            <a:ext cx="240631" cy="609903"/>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smtClean="0">
                <a:latin typeface="Trebuchet MS"/>
                <a:cs typeface="Trebuchet MS"/>
              </a:rPr>
              <a:t> </a:t>
            </a:r>
            <a:endParaRPr lang="en-US" dirty="0">
              <a:latin typeface="Trebuchet MS"/>
              <a:cs typeface="Trebuchet MS"/>
            </a:endParaRPr>
          </a:p>
        </p:txBody>
      </p:sp>
      <p:sp>
        <p:nvSpPr>
          <p:cNvPr id="27" name="TextBox 26"/>
          <p:cNvSpPr txBox="1"/>
          <p:nvPr/>
        </p:nvSpPr>
        <p:spPr>
          <a:xfrm>
            <a:off x="2865398" y="2739886"/>
            <a:ext cx="346369" cy="461665"/>
          </a:xfrm>
          <a:prstGeom prst="rect">
            <a:avLst/>
          </a:prstGeom>
          <a:noFill/>
        </p:spPr>
        <p:txBody>
          <a:bodyPr wrap="none" rtlCol="0">
            <a:spAutoFit/>
          </a:bodyPr>
          <a:lstStyle/>
          <a:p>
            <a:r>
              <a:rPr lang="en-US" sz="2400" dirty="0">
                <a:latin typeface="Trebuchet MS"/>
                <a:cs typeface="Trebuchet MS"/>
              </a:rPr>
              <a:t>a</a:t>
            </a:r>
          </a:p>
        </p:txBody>
      </p:sp>
      <p:sp>
        <p:nvSpPr>
          <p:cNvPr id="28" name="TextBox 27"/>
          <p:cNvSpPr txBox="1"/>
          <p:nvPr/>
        </p:nvSpPr>
        <p:spPr>
          <a:xfrm>
            <a:off x="2862814" y="1980177"/>
            <a:ext cx="377026" cy="461665"/>
          </a:xfrm>
          <a:prstGeom prst="rect">
            <a:avLst/>
          </a:prstGeom>
          <a:noFill/>
        </p:spPr>
        <p:txBody>
          <a:bodyPr wrap="none" rtlCol="0">
            <a:spAutoFit/>
          </a:bodyPr>
          <a:lstStyle/>
          <a:p>
            <a:r>
              <a:rPr lang="en-US" sz="2400" dirty="0" smtClean="0">
                <a:latin typeface="Trebuchet MS"/>
                <a:cs typeface="Trebuchet MS"/>
              </a:rPr>
              <a:t>A</a:t>
            </a:r>
            <a:endParaRPr lang="en-US" sz="2400" dirty="0">
              <a:latin typeface="Trebuchet MS"/>
              <a:cs typeface="Trebuchet MS"/>
            </a:endParaRPr>
          </a:p>
        </p:txBody>
      </p:sp>
      <p:sp>
        <p:nvSpPr>
          <p:cNvPr id="29" name="Right Brace 28"/>
          <p:cNvSpPr/>
          <p:nvPr/>
        </p:nvSpPr>
        <p:spPr>
          <a:xfrm>
            <a:off x="2586639" y="1924891"/>
            <a:ext cx="240631" cy="1402276"/>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smtClean="0">
                <a:latin typeface="Trebuchet MS"/>
                <a:cs typeface="Trebuchet MS"/>
              </a:rPr>
              <a:t> </a:t>
            </a:r>
            <a:endParaRPr lang="en-US" dirty="0">
              <a:latin typeface="Trebuchet MS"/>
              <a:cs typeface="Trebuchet MS"/>
            </a:endParaRPr>
          </a:p>
        </p:txBody>
      </p:sp>
      <p:sp>
        <p:nvSpPr>
          <p:cNvPr id="30" name="TextBox 29"/>
          <p:cNvSpPr txBox="1"/>
          <p:nvPr/>
        </p:nvSpPr>
        <p:spPr>
          <a:xfrm>
            <a:off x="2862814" y="2373877"/>
            <a:ext cx="377026" cy="461665"/>
          </a:xfrm>
          <a:prstGeom prst="rect">
            <a:avLst/>
          </a:prstGeom>
          <a:noFill/>
        </p:spPr>
        <p:txBody>
          <a:bodyPr wrap="none" rtlCol="0">
            <a:spAutoFit/>
          </a:bodyPr>
          <a:lstStyle/>
          <a:p>
            <a:r>
              <a:rPr lang="en-US" sz="2400" dirty="0" smtClean="0">
                <a:latin typeface="Trebuchet MS"/>
                <a:cs typeface="Trebuchet MS"/>
              </a:rPr>
              <a:t>A</a:t>
            </a:r>
            <a:endParaRPr lang="en-US" sz="2400" dirty="0">
              <a:latin typeface="Trebuchet MS"/>
              <a:cs typeface="Trebuchet MS"/>
            </a:endParaRPr>
          </a:p>
        </p:txBody>
      </p:sp>
      <p:sp>
        <p:nvSpPr>
          <p:cNvPr id="31" name="Right Brace 30"/>
          <p:cNvSpPr/>
          <p:nvPr/>
        </p:nvSpPr>
        <p:spPr>
          <a:xfrm>
            <a:off x="2586639" y="3492051"/>
            <a:ext cx="240631" cy="609903"/>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r>
              <a:rPr lang="en-US" dirty="0" smtClean="0">
                <a:latin typeface="Trebuchet MS"/>
                <a:cs typeface="Trebuchet MS"/>
              </a:rPr>
              <a:t> </a:t>
            </a:r>
            <a:endParaRPr lang="en-US" dirty="0">
              <a:latin typeface="Trebuchet MS"/>
              <a:cs typeface="Trebuchet MS"/>
            </a:endParaRPr>
          </a:p>
        </p:txBody>
      </p:sp>
      <p:sp>
        <p:nvSpPr>
          <p:cNvPr id="32" name="TextBox 31"/>
          <p:cNvSpPr txBox="1"/>
          <p:nvPr/>
        </p:nvSpPr>
        <p:spPr>
          <a:xfrm>
            <a:off x="2865398" y="3514586"/>
            <a:ext cx="346369" cy="461665"/>
          </a:xfrm>
          <a:prstGeom prst="rect">
            <a:avLst/>
          </a:prstGeom>
          <a:noFill/>
        </p:spPr>
        <p:txBody>
          <a:bodyPr wrap="none" rtlCol="0">
            <a:spAutoFit/>
          </a:bodyPr>
          <a:lstStyle/>
          <a:p>
            <a:r>
              <a:rPr lang="en-US" sz="2400" dirty="0">
                <a:latin typeface="Trebuchet MS"/>
                <a:cs typeface="Trebuchet MS"/>
              </a:rPr>
              <a:t>a</a:t>
            </a:r>
          </a:p>
        </p:txBody>
      </p:sp>
      <p:sp>
        <p:nvSpPr>
          <p:cNvPr id="34" name="TextBox 33"/>
          <p:cNvSpPr txBox="1"/>
          <p:nvPr/>
        </p:nvSpPr>
        <p:spPr>
          <a:xfrm>
            <a:off x="3468544" y="1592623"/>
            <a:ext cx="4826962" cy="3185488"/>
          </a:xfrm>
          <a:prstGeom prst="rect">
            <a:avLst/>
          </a:prstGeom>
          <a:noFill/>
        </p:spPr>
        <p:txBody>
          <a:bodyPr wrap="none" rtlCol="0">
            <a:spAutoFit/>
          </a:bodyPr>
          <a:lstStyle/>
          <a:p>
            <a:pPr marL="342900" indent="-342900">
              <a:buFont typeface="Arial"/>
              <a:buChar char="•"/>
            </a:pPr>
            <a:r>
              <a:rPr lang="en-US" sz="2400" dirty="0" smtClean="0">
                <a:latin typeface="Trebuchet MS"/>
                <a:cs typeface="Trebuchet MS"/>
              </a:rPr>
              <a:t>User scans articles in order</a:t>
            </a:r>
          </a:p>
          <a:p>
            <a:pPr marL="342900" indent="-342900">
              <a:buFont typeface="Arial"/>
              <a:buChar char="•"/>
            </a:pPr>
            <a:endParaRPr lang="en-US" sz="500" dirty="0" smtClean="0">
              <a:latin typeface="Trebuchet MS"/>
              <a:cs typeface="Trebuchet MS"/>
            </a:endParaRPr>
          </a:p>
          <a:p>
            <a:pPr marL="342900" indent="-342900">
              <a:buFont typeface="Arial"/>
              <a:buChar char="•"/>
            </a:pPr>
            <a:r>
              <a:rPr lang="en-US" sz="2400" dirty="0" smtClean="0">
                <a:latin typeface="Trebuchet MS"/>
                <a:cs typeface="Trebuchet MS"/>
              </a:rPr>
              <a:t>Generates feedback y</a:t>
            </a:r>
          </a:p>
          <a:p>
            <a:endParaRPr lang="en-US" sz="500" dirty="0" smtClean="0">
              <a:latin typeface="Trebuchet MS"/>
              <a:cs typeface="Trebuchet MS"/>
            </a:endParaRPr>
          </a:p>
          <a:p>
            <a:pPr marL="342900" indent="-342900">
              <a:buFont typeface="Arial"/>
              <a:buChar char="•"/>
            </a:pPr>
            <a:endParaRPr lang="en-US" sz="1000" dirty="0" smtClean="0">
              <a:latin typeface="Trebuchet MS"/>
              <a:cs typeface="Trebuchet MS"/>
            </a:endParaRPr>
          </a:p>
          <a:p>
            <a:pPr marL="342900" indent="-342900">
              <a:buFont typeface="Arial"/>
              <a:buChar char="•"/>
            </a:pPr>
            <a:r>
              <a:rPr lang="en-US" sz="2400" dirty="0" smtClean="0">
                <a:latin typeface="Trebuchet MS"/>
                <a:cs typeface="Trebuchet MS"/>
              </a:rPr>
              <a:t>Obeys:</a:t>
            </a:r>
          </a:p>
          <a:p>
            <a:pPr marL="342900" indent="-342900">
              <a:buFont typeface="Arial"/>
              <a:buChar char="•"/>
            </a:pPr>
            <a:endParaRPr lang="en-US" sz="2800" dirty="0">
              <a:latin typeface="Trebuchet MS"/>
              <a:cs typeface="Trebuchet MS"/>
            </a:endParaRPr>
          </a:p>
          <a:p>
            <a:pPr marL="342900" indent="-342900">
              <a:buFont typeface="Arial"/>
              <a:buChar char="•"/>
            </a:pPr>
            <a:endParaRPr lang="en-US" sz="2800" dirty="0" smtClean="0">
              <a:latin typeface="Trebuchet MS"/>
              <a:cs typeface="Trebuchet MS"/>
            </a:endParaRPr>
          </a:p>
          <a:p>
            <a:pPr marL="342900" indent="-342900">
              <a:buFont typeface="Arial"/>
              <a:buChar char="•"/>
            </a:pPr>
            <a:r>
              <a:rPr lang="en-US" sz="2400" dirty="0" smtClean="0">
                <a:latin typeface="Trebuchet MS"/>
                <a:cs typeface="Trebuchet MS"/>
              </a:rPr>
              <a:t>Independent of other feedback</a:t>
            </a:r>
          </a:p>
          <a:p>
            <a:pPr marL="342900" indent="-342900">
              <a:buFont typeface="Arial"/>
              <a:buChar char="•"/>
            </a:pPr>
            <a:endParaRPr lang="en-US" sz="2400" dirty="0" smtClean="0">
              <a:latin typeface="Trebuchet MS"/>
              <a:cs typeface="Trebuchet MS"/>
            </a:endParaRPr>
          </a:p>
          <a:p>
            <a:pPr marL="342900" indent="-342900">
              <a:buFont typeface="Arial"/>
              <a:buChar char="•"/>
            </a:pPr>
            <a:endParaRPr lang="en-US" sz="500" dirty="0" smtClean="0">
              <a:latin typeface="Trebuchet MS"/>
              <a:cs typeface="Trebuchet MS"/>
            </a:endParaRPr>
          </a:p>
        </p:txBody>
      </p:sp>
      <p:sp>
        <p:nvSpPr>
          <p:cNvPr id="3" name="TextBox 2"/>
          <p:cNvSpPr txBox="1"/>
          <p:nvPr/>
        </p:nvSpPr>
        <p:spPr>
          <a:xfrm>
            <a:off x="1718238" y="4744600"/>
            <a:ext cx="7082118" cy="595035"/>
          </a:xfrm>
          <a:prstGeom prst="rect">
            <a:avLst/>
          </a:prstGeom>
          <a:noFill/>
          <a:ln w="38100">
            <a:solidFill>
              <a:schemeClr val="accent2">
                <a:lumMod val="50000"/>
              </a:schemeClr>
            </a:solidFill>
          </a:ln>
        </p:spPr>
        <p:txBody>
          <a:bodyPr wrap="square" rtlCol="0">
            <a:spAutoFit/>
          </a:bodyPr>
          <a:lstStyle/>
          <a:p>
            <a:pPr algn="ctr">
              <a:lnSpc>
                <a:spcPct val="120000"/>
              </a:lnSpc>
            </a:pPr>
            <a:r>
              <a:rPr lang="en-US" sz="2800" b="1" dirty="0" smtClean="0">
                <a:solidFill>
                  <a:srgbClr val="953735"/>
                </a:solidFill>
                <a:latin typeface="Trebuchet MS"/>
                <a:cs typeface="Trebuchet MS"/>
              </a:rPr>
              <a:t>“Conditional Submodular Independence”</a:t>
            </a:r>
          </a:p>
        </p:txBody>
      </p:sp>
      <p:sp>
        <p:nvSpPr>
          <p:cNvPr id="35" name="TextBox 34"/>
          <p:cNvSpPr txBox="1"/>
          <p:nvPr/>
        </p:nvSpPr>
        <p:spPr>
          <a:xfrm>
            <a:off x="6113901" y="6351089"/>
            <a:ext cx="2803171" cy="369332"/>
          </a:xfrm>
          <a:prstGeom prst="rect">
            <a:avLst/>
          </a:prstGeom>
          <a:noFill/>
        </p:spPr>
        <p:txBody>
          <a:bodyPr wrap="none" rtlCol="0">
            <a:spAutoFit/>
          </a:bodyPr>
          <a:lstStyle/>
          <a:p>
            <a:r>
              <a:rPr lang="en-US" dirty="0" smtClean="0">
                <a:latin typeface="Calibri"/>
                <a:cs typeface="Calibri"/>
              </a:rPr>
              <a:t>[</a:t>
            </a:r>
            <a:r>
              <a:rPr lang="en-US" b="1" dirty="0" smtClean="0">
                <a:latin typeface="Calibri"/>
                <a:cs typeface="Calibri"/>
              </a:rPr>
              <a:t>Yue</a:t>
            </a:r>
            <a:r>
              <a:rPr lang="en-US" dirty="0" smtClean="0">
                <a:latin typeface="Calibri"/>
                <a:cs typeface="Calibri"/>
              </a:rPr>
              <a:t> &amp; Guestrin, NIPS 2011]</a:t>
            </a:r>
            <a:endParaRPr lang="en-US" dirty="0">
              <a:latin typeface="Calibri"/>
              <a:cs typeface="Calibri"/>
            </a:endParaRPr>
          </a:p>
        </p:txBody>
      </p:sp>
      <p:graphicFrame>
        <p:nvGraphicFramePr>
          <p:cNvPr id="37" name="Object 7"/>
          <p:cNvGraphicFramePr>
            <a:graphicFrameLocks noChangeAspect="1"/>
          </p:cNvGraphicFramePr>
          <p:nvPr>
            <p:extLst>
              <p:ext uri="{D42A27DB-BD31-4B8C-83A1-F6EECF244321}">
                <p14:modId xmlns:p14="http://schemas.microsoft.com/office/powerpoint/2010/main" val="1026934969"/>
              </p:ext>
            </p:extLst>
          </p:nvPr>
        </p:nvGraphicFramePr>
        <p:xfrm>
          <a:off x="4211638" y="3005138"/>
          <a:ext cx="4121150" cy="800100"/>
        </p:xfrm>
        <a:graphic>
          <a:graphicData uri="http://schemas.openxmlformats.org/presentationml/2006/ole">
            <mc:AlternateContent xmlns:mc="http://schemas.openxmlformats.org/markup-compatibility/2006">
              <mc:Choice xmlns:v="urn:schemas-microsoft-com:vml" Requires="v">
                <p:oleObj spid="_x0000_s4306" name="Equation" r:id="rId8" imgW="1651000" imgH="317500" progId="Equation.3">
                  <p:embed/>
                </p:oleObj>
              </mc:Choice>
              <mc:Fallback>
                <p:oleObj name="Equation" r:id="rId8" imgW="1651000" imgH="317500" progId="Equation.3">
                  <p:embed/>
                  <p:pic>
                    <p:nvPicPr>
                      <p:cNvPr id="0" name=""/>
                      <p:cNvPicPr>
                        <a:picLocks noChangeAspect="1" noChangeArrowheads="1"/>
                      </p:cNvPicPr>
                      <p:nvPr/>
                    </p:nvPicPr>
                    <p:blipFill>
                      <a:blip r:embed="rId9"/>
                      <a:srcRect/>
                      <a:stretch>
                        <a:fillRect/>
                      </a:stretch>
                    </p:blipFill>
                    <p:spPr bwMode="auto">
                      <a:xfrm>
                        <a:off x="4211638" y="3005138"/>
                        <a:ext cx="4121150" cy="800100"/>
                      </a:xfrm>
                      <a:prstGeom prst="rect">
                        <a:avLst/>
                      </a:prstGeom>
                      <a:noFill/>
                    </p:spPr>
                  </p:pic>
                </p:oleObj>
              </mc:Fallback>
            </mc:AlternateContent>
          </a:graphicData>
        </a:graphic>
      </p:graphicFrame>
    </p:spTree>
    <p:extLst>
      <p:ext uri="{BB962C8B-B14F-4D97-AF65-F5344CB8AC3E}">
        <p14:creationId xmlns:p14="http://schemas.microsoft.com/office/powerpoint/2010/main" val="39452893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autoRev="1" fill="hold" grpId="1" nodeType="clickEffect">
                                  <p:stCondLst>
                                    <p:cond delay="0"/>
                                  </p:stCondLst>
                                  <p:childTnLst>
                                    <p:animMotion origin="layout" path="M 0 0  L 0 -0.33302  E" pathEditMode="relative" ptsTypes="">
                                      <p:cBhvr>
                                        <p:cTn id="6" dur="1000" fill="hold"/>
                                        <p:tgtEl>
                                          <p:spTgt spid="18"/>
                                        </p:tgtEl>
                                        <p:attrNameLst>
                                          <p:attrName>ppt_x</p:attrName>
                                          <p:attrName>ppt_y</p:attrName>
                                        </p:attrNameLst>
                                      </p:cBhvr>
                                    </p:animMotion>
                                  </p:childTnLst>
                                </p:cTn>
                              </p:par>
                              <p:par>
                                <p:cTn id="7" presetID="6" presetClass="emph" presetSubtype="0" repeatCount="4000" autoRev="1" fill="hold" grpId="0" nodeType="withEffect">
                                  <p:stCondLst>
                                    <p:cond delay="0"/>
                                  </p:stCondLst>
                                  <p:childTnLst>
                                    <p:animScale>
                                      <p:cBhvr>
                                        <p:cTn id="8" dur="250" fill="hold"/>
                                        <p:tgtEl>
                                          <p:spTgt spid="18"/>
                                        </p:tgtEl>
                                      </p:cBhvr>
                                      <p:by x="100000" y="0"/>
                                    </p:animScale>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22"/>
                                        </p:tgtEl>
                                        <p:attrNameLst>
                                          <p:attrName>style.visibility</p:attrName>
                                        </p:attrNameLst>
                                      </p:cBhvr>
                                      <p:to>
                                        <p:strVal val="hidden"/>
                                      </p:to>
                                    </p:set>
                                  </p:childTnLst>
                                </p:cTn>
                              </p:par>
                              <p:par>
                                <p:cTn id="18" presetID="1" presetClass="exit"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64" presetClass="path" presetSubtype="0" accel="50000" decel="50000" autoRev="1" fill="hold" grpId="2" nodeType="clickEffect">
                                  <p:stCondLst>
                                    <p:cond delay="0"/>
                                  </p:stCondLst>
                                  <p:childTnLst>
                                    <p:animMotion origin="layout" path="M 0 0  L 0 -0.33302  E" pathEditMode="relative" ptsTypes="">
                                      <p:cBhvr>
                                        <p:cTn id="29" dur="1000" fill="hold"/>
                                        <p:tgtEl>
                                          <p:spTgt spid="18"/>
                                        </p:tgtEl>
                                        <p:attrNameLst>
                                          <p:attrName>ppt_x</p:attrName>
                                          <p:attrName>ppt_y</p:attrName>
                                        </p:attrNameLst>
                                      </p:cBhvr>
                                    </p:animMotion>
                                  </p:childTnLst>
                                </p:cTn>
                              </p:par>
                              <p:par>
                                <p:cTn id="30" presetID="6" presetClass="emph" presetSubtype="0" repeatCount="4000" autoRev="1" fill="hold" grpId="4" nodeType="withEffect">
                                  <p:stCondLst>
                                    <p:cond delay="0"/>
                                  </p:stCondLst>
                                  <p:childTnLst>
                                    <p:animScale>
                                      <p:cBhvr>
                                        <p:cTn id="31" dur="250" fill="hold"/>
                                        <p:tgtEl>
                                          <p:spTgt spid="18"/>
                                        </p:tgtEl>
                                      </p:cBhvr>
                                      <p:by x="100000" y="0"/>
                                    </p:animScale>
                                  </p:childTnLst>
                                </p:cTn>
                              </p:par>
                            </p:childTnLst>
                          </p:cTn>
                        </p:par>
                        <p:par>
                          <p:cTn id="32" fill="hold">
                            <p:stCondLst>
                              <p:cond delay="2000"/>
                            </p:stCondLst>
                            <p:childTnLst>
                              <p:par>
                                <p:cTn id="33" presetID="1" presetClass="entr" presetSubtype="0"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23"/>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8"/>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7"/>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64" presetClass="path" presetSubtype="0" accel="50000" decel="50000" autoRev="1" fill="hold" grpId="3" nodeType="clickEffect">
                                  <p:stCondLst>
                                    <p:cond delay="0"/>
                                  </p:stCondLst>
                                  <p:childTnLst>
                                    <p:animMotion origin="layout" path="M 0 0  L 0 -0.33302  E" pathEditMode="relative" ptsTypes="">
                                      <p:cBhvr>
                                        <p:cTn id="60" dur="1000" fill="hold"/>
                                        <p:tgtEl>
                                          <p:spTgt spid="18"/>
                                        </p:tgtEl>
                                        <p:attrNameLst>
                                          <p:attrName>ppt_x</p:attrName>
                                          <p:attrName>ppt_y</p:attrName>
                                        </p:attrNameLst>
                                      </p:cBhvr>
                                    </p:animMotion>
                                  </p:childTnLst>
                                </p:cTn>
                              </p:par>
                              <p:par>
                                <p:cTn id="61" presetID="6" presetClass="emph" presetSubtype="0" repeatCount="4000" autoRev="1" fill="hold" grpId="5" nodeType="withEffect">
                                  <p:stCondLst>
                                    <p:cond delay="0"/>
                                  </p:stCondLst>
                                  <p:childTnLst>
                                    <p:animScale>
                                      <p:cBhvr>
                                        <p:cTn id="62" dur="250" fill="hold"/>
                                        <p:tgtEl>
                                          <p:spTgt spid="18"/>
                                        </p:tgtEl>
                                      </p:cBhvr>
                                      <p:by x="100000" y="0"/>
                                    </p:animScale>
                                  </p:childTnLst>
                                </p:cTn>
                              </p:par>
                            </p:childTnLst>
                          </p:cTn>
                        </p:par>
                        <p:par>
                          <p:cTn id="63" fill="hold">
                            <p:stCondLst>
                              <p:cond delay="2000"/>
                            </p:stCondLst>
                            <p:childTnLst>
                              <p:par>
                                <p:cTn id="64" presetID="1" presetClass="entr" presetSubtype="0" fill="hold" nodeType="afterEffect">
                                  <p:stCondLst>
                                    <p:cond delay="0"/>
                                  </p:stCondLst>
                                  <p:childTnLst>
                                    <p:set>
                                      <p:cBhvr>
                                        <p:cTn id="65" dur="1" fill="hold">
                                          <p:stCondLst>
                                            <p:cond delay="0"/>
                                          </p:stCondLst>
                                        </p:cTn>
                                        <p:tgtEl>
                                          <p:spTgt spid="22"/>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8" grpId="0" animBg="1"/>
      <p:bldP spid="18" grpId="1" animBg="1"/>
      <p:bldP spid="18" grpId="2" animBg="1"/>
      <p:bldP spid="18" grpId="3" animBg="1"/>
      <p:bldP spid="18" grpId="4" animBg="1"/>
      <p:bldP spid="18" grpId="5" animBg="1"/>
      <p:bldP spid="26" grpId="0" animBg="1"/>
      <p:bldP spid="26" grpId="1" animBg="1"/>
      <p:bldP spid="27" grpId="0"/>
      <p:bldP spid="27" grpId="1"/>
      <p:bldP spid="28" grpId="0"/>
      <p:bldP spid="28" grpId="1"/>
      <p:bldP spid="29" grpId="0" animBg="1"/>
      <p:bldP spid="30" grpId="0"/>
      <p:bldP spid="31" grpId="0" animBg="1"/>
      <p:bldP spid="32"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065"/>
            <a:ext cx="8229600" cy="1143000"/>
          </a:xfrm>
        </p:spPr>
        <p:txBody>
          <a:bodyPr/>
          <a:lstStyle/>
          <a:p>
            <a:r>
              <a:rPr lang="en-US" dirty="0" smtClean="0">
                <a:solidFill>
                  <a:srgbClr val="953735"/>
                </a:solidFill>
                <a:latin typeface="Trebuchet MS"/>
                <a:cs typeface="Trebuchet MS"/>
              </a:rPr>
              <a:t>Estimating User Preferences</a:t>
            </a:r>
            <a:endParaRPr lang="en-US" dirty="0">
              <a:solidFill>
                <a:srgbClr val="953735"/>
              </a:solidFill>
              <a:latin typeface="Trebuchet MS"/>
              <a:cs typeface="Trebuchet MS"/>
            </a:endParaRPr>
          </a:p>
        </p:txBody>
      </p:sp>
      <p:sp>
        <p:nvSpPr>
          <p:cNvPr id="4" name="TextBox 3"/>
          <p:cNvSpPr txBox="1"/>
          <p:nvPr/>
        </p:nvSpPr>
        <p:spPr>
          <a:xfrm>
            <a:off x="6113901" y="6351089"/>
            <a:ext cx="2803171" cy="369332"/>
          </a:xfrm>
          <a:prstGeom prst="rect">
            <a:avLst/>
          </a:prstGeom>
          <a:noFill/>
        </p:spPr>
        <p:txBody>
          <a:bodyPr wrap="none" rtlCol="0">
            <a:spAutoFit/>
          </a:bodyPr>
          <a:lstStyle/>
          <a:p>
            <a:r>
              <a:rPr lang="en-US" dirty="0" smtClean="0">
                <a:latin typeface="Calibri"/>
                <a:cs typeface="Calibri"/>
              </a:rPr>
              <a:t>[</a:t>
            </a:r>
            <a:r>
              <a:rPr lang="en-US" b="1" dirty="0" smtClean="0">
                <a:latin typeface="Calibri"/>
                <a:cs typeface="Calibri"/>
              </a:rPr>
              <a:t>Yue</a:t>
            </a:r>
            <a:r>
              <a:rPr lang="en-US" dirty="0" smtClean="0">
                <a:latin typeface="Calibri"/>
                <a:cs typeface="Calibri"/>
              </a:rPr>
              <a:t> &amp; Guestrin, NIPS 2011]</a:t>
            </a:r>
            <a:endParaRPr lang="en-US" dirty="0">
              <a:latin typeface="Calibri"/>
              <a:cs typeface="Calibri"/>
            </a:endParaRPr>
          </a:p>
        </p:txBody>
      </p:sp>
      <p:sp>
        <p:nvSpPr>
          <p:cNvPr id="9" name="Rectangle 8"/>
          <p:cNvSpPr/>
          <p:nvPr/>
        </p:nvSpPr>
        <p:spPr>
          <a:xfrm>
            <a:off x="7061630" y="2083988"/>
            <a:ext cx="532423" cy="2775858"/>
          </a:xfrm>
          <a:prstGeom prst="rect">
            <a:avLst/>
          </a:prstGeom>
          <a:solidFill>
            <a:schemeClr val="accent1">
              <a:lumMod val="40000"/>
              <a:lumOff val="60000"/>
            </a:schemeClr>
          </a:solidFill>
          <a:ln w="381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tx2">
                    <a:lumMod val="75000"/>
                  </a:schemeClr>
                </a:solidFill>
                <a:latin typeface="Trebuchet MS"/>
                <a:cs typeface="Trebuchet MS"/>
              </a:rPr>
              <a:t>w</a:t>
            </a:r>
            <a:endParaRPr lang="en-US" sz="2800" baseline="30000" dirty="0">
              <a:solidFill>
                <a:schemeClr val="tx2">
                  <a:lumMod val="75000"/>
                </a:schemeClr>
              </a:solidFill>
              <a:latin typeface="Trebuchet MS"/>
              <a:cs typeface="Trebuchet MS"/>
            </a:endParaRPr>
          </a:p>
        </p:txBody>
      </p:sp>
      <p:sp>
        <p:nvSpPr>
          <p:cNvPr id="10" name="Rectangle 9"/>
          <p:cNvSpPr/>
          <p:nvPr/>
        </p:nvSpPr>
        <p:spPr>
          <a:xfrm>
            <a:off x="3315541" y="2083987"/>
            <a:ext cx="3544169" cy="3220611"/>
          </a:xfrm>
          <a:prstGeom prst="rect">
            <a:avLst/>
          </a:prstGeom>
          <a:solidFill>
            <a:schemeClr val="bg1">
              <a:lumMod val="85000"/>
            </a:schemeClr>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err="1" smtClean="0">
                <a:solidFill>
                  <a:srgbClr val="000000"/>
                </a:solidFill>
                <a:latin typeface="Trebuchet MS"/>
                <a:cs typeface="Trebuchet MS"/>
              </a:rPr>
              <a:t>Δ</a:t>
            </a:r>
            <a:endParaRPr lang="en-US" sz="3600" b="1" dirty="0">
              <a:solidFill>
                <a:srgbClr val="000000"/>
              </a:solidFill>
              <a:latin typeface="Trebuchet MS"/>
              <a:cs typeface="Trebuchet MS"/>
            </a:endParaRPr>
          </a:p>
        </p:txBody>
      </p:sp>
      <p:sp>
        <p:nvSpPr>
          <p:cNvPr id="12" name="Rectangle 11"/>
          <p:cNvSpPr/>
          <p:nvPr/>
        </p:nvSpPr>
        <p:spPr>
          <a:xfrm>
            <a:off x="1769763" y="2083988"/>
            <a:ext cx="680358" cy="3220610"/>
          </a:xfrm>
          <a:prstGeom prst="rect">
            <a:avLst/>
          </a:prstGeom>
          <a:solidFill>
            <a:schemeClr val="accent2">
              <a:lumMod val="20000"/>
              <a:lumOff val="80000"/>
            </a:schemeClr>
          </a:solid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chemeClr val="accent2">
                    <a:lumMod val="50000"/>
                  </a:schemeClr>
                </a:solidFill>
                <a:latin typeface="Trebuchet MS"/>
                <a:cs typeface="Trebuchet MS"/>
              </a:rPr>
              <a:t>Y</a:t>
            </a:r>
            <a:endParaRPr lang="en-US" sz="2800" b="1" baseline="30000" dirty="0">
              <a:solidFill>
                <a:schemeClr val="accent2">
                  <a:lumMod val="50000"/>
                </a:schemeClr>
              </a:solidFill>
              <a:latin typeface="Trebuchet MS"/>
              <a:cs typeface="Trebuchet MS"/>
            </a:endParaRPr>
          </a:p>
        </p:txBody>
      </p:sp>
      <p:sp>
        <p:nvSpPr>
          <p:cNvPr id="13" name="TextBox 12"/>
          <p:cNvSpPr txBox="1"/>
          <p:nvPr/>
        </p:nvSpPr>
        <p:spPr>
          <a:xfrm>
            <a:off x="2525481" y="2897921"/>
            <a:ext cx="635511" cy="1015663"/>
          </a:xfrm>
          <a:prstGeom prst="rect">
            <a:avLst/>
          </a:prstGeom>
          <a:noFill/>
        </p:spPr>
        <p:txBody>
          <a:bodyPr wrap="none" rtlCol="0">
            <a:spAutoFit/>
          </a:bodyPr>
          <a:lstStyle/>
          <a:p>
            <a:r>
              <a:rPr lang="en-US" sz="6000" b="1" dirty="0" smtClean="0">
                <a:latin typeface="Trebuchet MS"/>
                <a:cs typeface="Trebuchet MS"/>
              </a:rPr>
              <a:t>=</a:t>
            </a:r>
            <a:endParaRPr lang="en-US" sz="6000" b="1" dirty="0">
              <a:latin typeface="Trebuchet MS"/>
              <a:cs typeface="Trebuchet MS"/>
            </a:endParaRPr>
          </a:p>
        </p:txBody>
      </p:sp>
      <p:sp>
        <p:nvSpPr>
          <p:cNvPr id="17" name="TextBox 16"/>
          <p:cNvSpPr txBox="1"/>
          <p:nvPr/>
        </p:nvSpPr>
        <p:spPr>
          <a:xfrm>
            <a:off x="1535809" y="1353152"/>
            <a:ext cx="1275960" cy="707886"/>
          </a:xfrm>
          <a:prstGeom prst="rect">
            <a:avLst/>
          </a:prstGeom>
          <a:noFill/>
        </p:spPr>
        <p:txBody>
          <a:bodyPr wrap="none" rtlCol="0">
            <a:spAutoFit/>
          </a:bodyPr>
          <a:lstStyle/>
          <a:p>
            <a:r>
              <a:rPr lang="en-US" sz="2000" dirty="0" smtClean="0">
                <a:latin typeface="Trebuchet MS"/>
                <a:cs typeface="Trebuchet MS"/>
              </a:rPr>
              <a:t>Observed</a:t>
            </a:r>
          </a:p>
          <a:p>
            <a:r>
              <a:rPr lang="en-US" sz="2000" dirty="0" smtClean="0">
                <a:latin typeface="Trebuchet MS"/>
                <a:cs typeface="Trebuchet MS"/>
              </a:rPr>
              <a:t>Feedback</a:t>
            </a:r>
            <a:endParaRPr lang="en-US" sz="2000" dirty="0">
              <a:latin typeface="Trebuchet MS"/>
              <a:cs typeface="Trebuchet MS"/>
            </a:endParaRPr>
          </a:p>
        </p:txBody>
      </p:sp>
      <p:sp>
        <p:nvSpPr>
          <p:cNvPr id="18" name="TextBox 17"/>
          <p:cNvSpPr txBox="1"/>
          <p:nvPr/>
        </p:nvSpPr>
        <p:spPr>
          <a:xfrm>
            <a:off x="3309911" y="1353152"/>
            <a:ext cx="3649407" cy="707886"/>
          </a:xfrm>
          <a:prstGeom prst="rect">
            <a:avLst/>
          </a:prstGeom>
          <a:noFill/>
        </p:spPr>
        <p:txBody>
          <a:bodyPr wrap="none" rtlCol="0">
            <a:spAutoFit/>
          </a:bodyPr>
          <a:lstStyle/>
          <a:p>
            <a:r>
              <a:rPr lang="en-US" sz="2000" dirty="0" smtClean="0">
                <a:latin typeface="Trebuchet MS"/>
                <a:cs typeface="Trebuchet MS"/>
              </a:rPr>
              <a:t>Submodular Coverage</a:t>
            </a:r>
          </a:p>
          <a:p>
            <a:r>
              <a:rPr lang="en-US" sz="2000" dirty="0" smtClean="0">
                <a:latin typeface="Trebuchet MS"/>
                <a:cs typeface="Trebuchet MS"/>
              </a:rPr>
              <a:t>Features of Recommendations</a:t>
            </a:r>
            <a:endParaRPr lang="en-US" sz="2000" dirty="0">
              <a:latin typeface="Trebuchet MS"/>
              <a:cs typeface="Trebuchet MS"/>
            </a:endParaRPr>
          </a:p>
        </p:txBody>
      </p:sp>
      <p:sp>
        <p:nvSpPr>
          <p:cNvPr id="19" name="TextBox 18"/>
          <p:cNvSpPr txBox="1"/>
          <p:nvPr/>
        </p:nvSpPr>
        <p:spPr>
          <a:xfrm>
            <a:off x="6992904" y="1505552"/>
            <a:ext cx="694371" cy="400110"/>
          </a:xfrm>
          <a:prstGeom prst="rect">
            <a:avLst/>
          </a:prstGeom>
          <a:noFill/>
        </p:spPr>
        <p:txBody>
          <a:bodyPr wrap="none" rtlCol="0">
            <a:spAutoFit/>
          </a:bodyPr>
          <a:lstStyle/>
          <a:p>
            <a:r>
              <a:rPr lang="en-US" sz="2000" dirty="0" smtClean="0">
                <a:latin typeface="Trebuchet MS"/>
                <a:cs typeface="Trebuchet MS"/>
              </a:rPr>
              <a:t>User</a:t>
            </a:r>
            <a:endParaRPr lang="en-US" sz="2000" dirty="0">
              <a:latin typeface="Trebuchet MS"/>
              <a:cs typeface="Trebuchet MS"/>
            </a:endParaRPr>
          </a:p>
        </p:txBody>
      </p:sp>
      <p:sp>
        <p:nvSpPr>
          <p:cNvPr id="11" name="TextBox 10"/>
          <p:cNvSpPr txBox="1"/>
          <p:nvPr/>
        </p:nvSpPr>
        <p:spPr>
          <a:xfrm>
            <a:off x="3216435" y="5446198"/>
            <a:ext cx="5399811" cy="523220"/>
          </a:xfrm>
          <a:prstGeom prst="rect">
            <a:avLst/>
          </a:prstGeom>
          <a:noFill/>
        </p:spPr>
        <p:txBody>
          <a:bodyPr wrap="none" rtlCol="0">
            <a:spAutoFit/>
          </a:bodyPr>
          <a:lstStyle/>
          <a:p>
            <a:r>
              <a:rPr lang="en-US" sz="2800" dirty="0" smtClean="0">
                <a:solidFill>
                  <a:schemeClr val="accent1">
                    <a:lumMod val="75000"/>
                  </a:schemeClr>
                </a:solidFill>
                <a:latin typeface="Trebuchet MS"/>
                <a:cs typeface="Trebuchet MS"/>
              </a:rPr>
              <a:t>Linear regression to estimate w!</a:t>
            </a:r>
            <a:endParaRPr lang="en-US" sz="2800" dirty="0">
              <a:solidFill>
                <a:schemeClr val="accent1">
                  <a:lumMod val="75000"/>
                </a:schemeClr>
              </a:solidFill>
              <a:latin typeface="Trebuchet MS"/>
              <a:cs typeface="Trebuchet MS"/>
            </a:endParaRPr>
          </a:p>
        </p:txBody>
      </p:sp>
      <p:cxnSp>
        <p:nvCxnSpPr>
          <p:cNvPr id="5" name="Straight Arrow Connector 4"/>
          <p:cNvCxnSpPr/>
          <p:nvPr/>
        </p:nvCxnSpPr>
        <p:spPr>
          <a:xfrm flipV="1">
            <a:off x="7348439" y="4997960"/>
            <a:ext cx="0" cy="473142"/>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712133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953735"/>
                </a:solidFill>
                <a:latin typeface="Trebuchet MS"/>
                <a:cs typeface="Trebuchet MS"/>
              </a:rPr>
              <a:t>Balancing Exploration </a:t>
            </a:r>
            <a:r>
              <a:rPr lang="en-US" dirty="0" err="1" smtClean="0">
                <a:solidFill>
                  <a:srgbClr val="953735"/>
                </a:solidFill>
                <a:latin typeface="Trebuchet MS"/>
                <a:cs typeface="Trebuchet MS"/>
              </a:rPr>
              <a:t>vs</a:t>
            </a:r>
            <a:r>
              <a:rPr lang="en-US" dirty="0" smtClean="0">
                <a:solidFill>
                  <a:srgbClr val="953735"/>
                </a:solidFill>
                <a:latin typeface="Trebuchet MS"/>
                <a:cs typeface="Trebuchet MS"/>
              </a:rPr>
              <a:t> Exploitation</a:t>
            </a:r>
            <a:endParaRPr lang="en-US" dirty="0">
              <a:solidFill>
                <a:srgbClr val="953735"/>
              </a:solidFill>
              <a:latin typeface="Trebuchet MS"/>
              <a:cs typeface="Trebuchet MS"/>
            </a:endParaRPr>
          </a:p>
        </p:txBody>
      </p:sp>
      <p:sp>
        <p:nvSpPr>
          <p:cNvPr id="3" name="Content Placeholder 2"/>
          <p:cNvSpPr>
            <a:spLocks noGrp="1"/>
          </p:cNvSpPr>
          <p:nvPr>
            <p:ph idx="1"/>
          </p:nvPr>
        </p:nvSpPr>
        <p:spPr/>
        <p:txBody>
          <a:bodyPr>
            <a:normAutofit/>
          </a:bodyPr>
          <a:lstStyle/>
          <a:p>
            <a:r>
              <a:rPr lang="en-US" sz="2800" dirty="0" smtClean="0"/>
              <a:t>For each slot:</a:t>
            </a:r>
          </a:p>
          <a:p>
            <a:endParaRPr lang="en-US" sz="2400" dirty="0" smtClean="0"/>
          </a:p>
          <a:p>
            <a:endParaRPr lang="en-US" sz="2400" dirty="0" smtClean="0"/>
          </a:p>
          <a:p>
            <a:endParaRPr lang="en-US" sz="2400" dirty="0"/>
          </a:p>
          <a:p>
            <a:r>
              <a:rPr lang="en-US" sz="2800" dirty="0" smtClean="0"/>
              <a:t>Example below: </a:t>
            </a:r>
            <a:r>
              <a:rPr lang="en-US" sz="2400" b="1" dirty="0"/>
              <a:t>s</a:t>
            </a:r>
            <a:r>
              <a:rPr lang="en-US" sz="2400" b="1" dirty="0" smtClean="0"/>
              <a:t>elect article on economy</a:t>
            </a:r>
          </a:p>
          <a:p>
            <a:pPr lvl="1"/>
            <a:endParaRPr lang="en-US" sz="2400" dirty="0" smtClean="0"/>
          </a:p>
        </p:txBody>
      </p:sp>
      <p:sp>
        <p:nvSpPr>
          <p:cNvPr id="4" name="TextBox 3"/>
          <p:cNvSpPr txBox="1"/>
          <p:nvPr/>
        </p:nvSpPr>
        <p:spPr>
          <a:xfrm>
            <a:off x="457200" y="4037998"/>
            <a:ext cx="8229600" cy="2246769"/>
          </a:xfrm>
          <a:prstGeom prst="rect">
            <a:avLst/>
          </a:prstGeom>
          <a:solidFill>
            <a:schemeClr val="accent5">
              <a:lumMod val="40000"/>
              <a:lumOff val="60000"/>
            </a:schemeClr>
          </a:solidFill>
          <a:ln w="25400">
            <a:solidFill>
              <a:schemeClr val="tx1"/>
            </a:solidFill>
          </a:ln>
        </p:spPr>
        <p:txBody>
          <a:bodyPr wrap="square" rtlCol="0">
            <a:spAutoFit/>
          </a:bodyPr>
          <a:lstStyle/>
          <a:p>
            <a:endParaRPr lang="en-US" sz="3200" dirty="0" smtClean="0"/>
          </a:p>
          <a:p>
            <a:endParaRPr lang="en-US" dirty="0"/>
          </a:p>
          <a:p>
            <a:endParaRPr lang="en-US" dirty="0" smtClean="0"/>
          </a:p>
          <a:p>
            <a:endParaRPr lang="en-US" sz="3600" dirty="0"/>
          </a:p>
          <a:p>
            <a:endParaRPr lang="en-US" sz="3600" dirty="0" smtClean="0"/>
          </a:p>
        </p:txBody>
      </p:sp>
      <p:sp>
        <p:nvSpPr>
          <p:cNvPr id="5" name="TextBox 4"/>
          <p:cNvSpPr txBox="1"/>
          <p:nvPr/>
        </p:nvSpPr>
        <p:spPr>
          <a:xfrm>
            <a:off x="684384" y="4224182"/>
            <a:ext cx="3262732" cy="461665"/>
          </a:xfrm>
          <a:prstGeom prst="rect">
            <a:avLst/>
          </a:prstGeom>
          <a:noFill/>
          <a:ln w="25400">
            <a:noFill/>
          </a:ln>
        </p:spPr>
        <p:txBody>
          <a:bodyPr wrap="none" rtlCol="0">
            <a:spAutoFit/>
          </a:bodyPr>
          <a:lstStyle/>
          <a:p>
            <a:r>
              <a:rPr lang="en-US" sz="2400" b="1" dirty="0" smtClean="0"/>
              <a:t>Estimated Gain by Topic</a:t>
            </a:r>
            <a:endParaRPr lang="en-US" sz="2400" b="1" dirty="0"/>
          </a:p>
        </p:txBody>
      </p:sp>
      <p:sp>
        <p:nvSpPr>
          <p:cNvPr id="6" name="TextBox 5"/>
          <p:cNvSpPr txBox="1"/>
          <p:nvPr/>
        </p:nvSpPr>
        <p:spPr>
          <a:xfrm>
            <a:off x="5373113" y="4263214"/>
            <a:ext cx="3214792" cy="461665"/>
          </a:xfrm>
          <a:prstGeom prst="rect">
            <a:avLst/>
          </a:prstGeom>
          <a:noFill/>
          <a:ln w="25400">
            <a:noFill/>
          </a:ln>
        </p:spPr>
        <p:txBody>
          <a:bodyPr wrap="none" rtlCol="0">
            <a:spAutoFit/>
          </a:bodyPr>
          <a:lstStyle/>
          <a:p>
            <a:r>
              <a:rPr lang="en-US" sz="2400" b="1" dirty="0"/>
              <a:t>Uncertainty of Estimate</a:t>
            </a:r>
          </a:p>
        </p:txBody>
      </p:sp>
      <p:pic>
        <p:nvPicPr>
          <p:cNvPr id="7" name="Picture 6"/>
          <p:cNvPicPr>
            <a:picLocks noChangeAspect="1" noChangeArrowheads="1"/>
          </p:cNvPicPr>
          <p:nvPr/>
        </p:nvPicPr>
        <p:blipFill>
          <a:blip r:embed="rId3" cstate="print"/>
          <a:srcRect/>
          <a:stretch>
            <a:fillRect/>
          </a:stretch>
        </p:blipFill>
        <p:spPr bwMode="auto">
          <a:xfrm>
            <a:off x="5532393" y="5589026"/>
            <a:ext cx="354635" cy="479235"/>
          </a:xfrm>
          <a:prstGeom prst="rect">
            <a:avLst/>
          </a:prstGeom>
          <a:noFill/>
          <a:ln w="9525">
            <a:noFill/>
            <a:miter lim="800000"/>
            <a:headEnd/>
            <a:tailEnd/>
          </a:ln>
          <a:effectLst/>
        </p:spPr>
      </p:pic>
      <p:pic>
        <p:nvPicPr>
          <p:cNvPr id="8" name="Picture 2"/>
          <p:cNvPicPr>
            <a:picLocks noChangeAspect="1" noChangeArrowheads="1"/>
          </p:cNvPicPr>
          <p:nvPr/>
        </p:nvPicPr>
        <p:blipFill>
          <a:blip r:embed="rId4" cstate="print"/>
          <a:srcRect l="24837" r="19969"/>
          <a:stretch>
            <a:fillRect/>
          </a:stretch>
        </p:blipFill>
        <p:spPr bwMode="auto">
          <a:xfrm>
            <a:off x="5940099" y="5222802"/>
            <a:ext cx="634758" cy="862543"/>
          </a:xfrm>
          <a:prstGeom prst="rect">
            <a:avLst/>
          </a:prstGeom>
          <a:noFill/>
          <a:ln w="9525">
            <a:noFill/>
            <a:miter lim="800000"/>
            <a:headEnd/>
            <a:tailEnd/>
          </a:ln>
          <a:effectLst/>
        </p:spPr>
      </p:pic>
      <p:pic>
        <p:nvPicPr>
          <p:cNvPr id="9" name="Picture 4"/>
          <p:cNvPicPr>
            <a:picLocks noChangeAspect="1" noChangeArrowheads="1"/>
          </p:cNvPicPr>
          <p:nvPr/>
        </p:nvPicPr>
        <p:blipFill>
          <a:blip r:embed="rId5" cstate="print"/>
          <a:srcRect l="3765" t="2619" r="5882" b="3110"/>
          <a:stretch>
            <a:fillRect/>
          </a:stretch>
        </p:blipFill>
        <p:spPr bwMode="auto">
          <a:xfrm>
            <a:off x="6626614" y="5370162"/>
            <a:ext cx="481950" cy="722926"/>
          </a:xfrm>
          <a:prstGeom prst="rect">
            <a:avLst/>
          </a:prstGeom>
          <a:noFill/>
          <a:ln w="9525">
            <a:noFill/>
            <a:miter lim="800000"/>
            <a:headEnd/>
            <a:tailEnd/>
          </a:ln>
        </p:spPr>
      </p:pic>
      <p:pic>
        <p:nvPicPr>
          <p:cNvPr id="10" name="Picture 10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8083" y="5187296"/>
            <a:ext cx="797508" cy="92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24780" y="5214702"/>
            <a:ext cx="908268" cy="908267"/>
          </a:xfrm>
          <a:prstGeom prst="rect">
            <a:avLst/>
          </a:prstGeom>
        </p:spPr>
      </p:pic>
      <p:pic>
        <p:nvPicPr>
          <p:cNvPr id="12" name="Picture 11"/>
          <p:cNvPicPr>
            <a:picLocks noChangeAspect="1" noChangeArrowheads="1"/>
          </p:cNvPicPr>
          <p:nvPr/>
        </p:nvPicPr>
        <p:blipFill>
          <a:blip r:embed="rId3" cstate="print"/>
          <a:srcRect/>
          <a:stretch>
            <a:fillRect/>
          </a:stretch>
        </p:blipFill>
        <p:spPr bwMode="auto">
          <a:xfrm>
            <a:off x="684384" y="5038502"/>
            <a:ext cx="782759" cy="1057779"/>
          </a:xfrm>
          <a:prstGeom prst="rect">
            <a:avLst/>
          </a:prstGeom>
          <a:noFill/>
          <a:ln w="9525">
            <a:noFill/>
            <a:miter lim="800000"/>
            <a:headEnd/>
            <a:tailEnd/>
          </a:ln>
          <a:effectLst/>
        </p:spPr>
      </p:pic>
      <p:pic>
        <p:nvPicPr>
          <p:cNvPr id="13" name="Picture 2"/>
          <p:cNvPicPr>
            <a:picLocks noChangeAspect="1" noChangeArrowheads="1"/>
          </p:cNvPicPr>
          <p:nvPr/>
        </p:nvPicPr>
        <p:blipFill>
          <a:blip r:embed="rId4" cstate="print"/>
          <a:srcRect l="24837" r="19969"/>
          <a:stretch>
            <a:fillRect/>
          </a:stretch>
        </p:blipFill>
        <p:spPr bwMode="auto">
          <a:xfrm>
            <a:off x="1526907" y="5464364"/>
            <a:ext cx="463337" cy="629607"/>
          </a:xfrm>
          <a:prstGeom prst="rect">
            <a:avLst/>
          </a:prstGeom>
          <a:noFill/>
          <a:ln w="9525">
            <a:noFill/>
            <a:miter lim="800000"/>
            <a:headEnd/>
            <a:tailEnd/>
          </a:ln>
          <a:effectLst/>
        </p:spPr>
      </p:pic>
      <p:pic>
        <p:nvPicPr>
          <p:cNvPr id="14" name="Picture 4"/>
          <p:cNvPicPr>
            <a:picLocks noChangeAspect="1" noChangeArrowheads="1"/>
          </p:cNvPicPr>
          <p:nvPr/>
        </p:nvPicPr>
        <p:blipFill>
          <a:blip r:embed="rId5" cstate="print"/>
          <a:srcRect l="3765" t="2619" r="5882" b="3110"/>
          <a:stretch>
            <a:fillRect/>
          </a:stretch>
        </p:blipFill>
        <p:spPr bwMode="auto">
          <a:xfrm>
            <a:off x="2070123" y="5156991"/>
            <a:ext cx="641470" cy="962204"/>
          </a:xfrm>
          <a:prstGeom prst="rect">
            <a:avLst/>
          </a:prstGeom>
          <a:noFill/>
          <a:ln w="9525">
            <a:noFill/>
            <a:miter lim="800000"/>
            <a:headEnd/>
            <a:tailEnd/>
          </a:ln>
        </p:spPr>
      </p:pic>
      <p:pic>
        <p:nvPicPr>
          <p:cNvPr id="15" name="Picture 10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78113" y="5618319"/>
            <a:ext cx="433426" cy="50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3028" y="5120697"/>
            <a:ext cx="975585" cy="975584"/>
          </a:xfrm>
          <a:prstGeom prst="rect">
            <a:avLst/>
          </a:prstGeom>
        </p:spPr>
      </p:pic>
      <p:sp>
        <p:nvSpPr>
          <p:cNvPr id="17" name="TextBox 16"/>
          <p:cNvSpPr txBox="1"/>
          <p:nvPr/>
        </p:nvSpPr>
        <p:spPr>
          <a:xfrm>
            <a:off x="4293356" y="4283946"/>
            <a:ext cx="918841" cy="1862048"/>
          </a:xfrm>
          <a:prstGeom prst="rect">
            <a:avLst/>
          </a:prstGeom>
          <a:noFill/>
        </p:spPr>
        <p:txBody>
          <a:bodyPr wrap="none" rtlCol="0">
            <a:spAutoFit/>
          </a:bodyPr>
          <a:lstStyle/>
          <a:p>
            <a:r>
              <a:rPr lang="en-US" sz="11500" b="1" dirty="0" smtClean="0"/>
              <a:t>+</a:t>
            </a:r>
            <a:endParaRPr lang="en-US" sz="11500" b="1" dirty="0"/>
          </a:p>
        </p:txBody>
      </p:sp>
      <p:graphicFrame>
        <p:nvGraphicFramePr>
          <p:cNvPr id="18" name="Object 17"/>
          <p:cNvGraphicFramePr>
            <a:graphicFrameLocks noChangeAspect="1"/>
          </p:cNvGraphicFramePr>
          <p:nvPr>
            <p:extLst>
              <p:ext uri="{D42A27DB-BD31-4B8C-83A1-F6EECF244321}">
                <p14:modId xmlns:p14="http://schemas.microsoft.com/office/powerpoint/2010/main" val="2529626146"/>
              </p:ext>
            </p:extLst>
          </p:nvPr>
        </p:nvGraphicFramePr>
        <p:xfrm>
          <a:off x="3036888" y="1585913"/>
          <a:ext cx="4257675" cy="793750"/>
        </p:xfrm>
        <a:graphic>
          <a:graphicData uri="http://schemas.openxmlformats.org/presentationml/2006/ole">
            <mc:AlternateContent xmlns:mc="http://schemas.openxmlformats.org/markup-compatibility/2006">
              <mc:Choice xmlns:v="urn:schemas-microsoft-com:vml" Requires="v">
                <p:oleObj spid="_x0000_s5330" name="Equation" r:id="rId9" imgW="1701800" imgH="317500" progId="Equation.3">
                  <p:embed/>
                </p:oleObj>
              </mc:Choice>
              <mc:Fallback>
                <p:oleObj name="Equation" r:id="rId9" imgW="1701800" imgH="317500" progId="Equation.3">
                  <p:embed/>
                  <p:pic>
                    <p:nvPicPr>
                      <p:cNvPr id="0" name=""/>
                      <p:cNvPicPr/>
                      <p:nvPr/>
                    </p:nvPicPr>
                    <p:blipFill>
                      <a:blip r:embed="rId10"/>
                      <a:stretch>
                        <a:fillRect/>
                      </a:stretch>
                    </p:blipFill>
                    <p:spPr>
                      <a:xfrm>
                        <a:off x="3036888" y="1585913"/>
                        <a:ext cx="4257675" cy="793750"/>
                      </a:xfrm>
                      <a:prstGeom prst="rect">
                        <a:avLst/>
                      </a:prstGeom>
                    </p:spPr>
                  </p:pic>
                </p:oleObj>
              </mc:Fallback>
            </mc:AlternateContent>
          </a:graphicData>
        </a:graphic>
      </p:graphicFrame>
      <p:sp>
        <p:nvSpPr>
          <p:cNvPr id="32" name="Rectangle 31"/>
          <p:cNvSpPr>
            <a:spLocks noChangeArrowheads="1"/>
          </p:cNvSpPr>
          <p:nvPr/>
        </p:nvSpPr>
        <p:spPr bwMode="auto">
          <a:xfrm>
            <a:off x="5918202" y="2618731"/>
            <a:ext cx="1600200" cy="420869"/>
          </a:xfrm>
          <a:prstGeom prst="rect">
            <a:avLst/>
          </a:prstGeom>
          <a:solidFill>
            <a:schemeClr val="bg1"/>
          </a:solidFill>
          <a:ln w="38100" algn="ctr">
            <a:noFill/>
            <a:round/>
            <a:headEnd/>
            <a:tailEnd/>
          </a:ln>
        </p:spPr>
        <p:txBody>
          <a:bodyPr wrap="none" anchor="ctr"/>
          <a:lstStyle/>
          <a:p>
            <a:pPr algn="ctr"/>
            <a:r>
              <a:rPr lang="en-US" sz="2000" b="0" dirty="0" smtClean="0">
                <a:solidFill>
                  <a:srgbClr val="4F81BD"/>
                </a:solidFill>
              </a:rPr>
              <a:t>Uncertainty</a:t>
            </a:r>
            <a:endParaRPr lang="en-US" sz="2000" b="0" dirty="0">
              <a:solidFill>
                <a:srgbClr val="4F81BD"/>
              </a:solidFill>
            </a:endParaRPr>
          </a:p>
        </p:txBody>
      </p:sp>
      <p:sp>
        <p:nvSpPr>
          <p:cNvPr id="33" name="TextBox 32"/>
          <p:cNvSpPr txBox="1"/>
          <p:nvPr/>
        </p:nvSpPr>
        <p:spPr>
          <a:xfrm>
            <a:off x="3772871" y="2639490"/>
            <a:ext cx="1724300" cy="400110"/>
          </a:xfrm>
          <a:prstGeom prst="rect">
            <a:avLst/>
          </a:prstGeom>
          <a:noFill/>
        </p:spPr>
        <p:txBody>
          <a:bodyPr wrap="none" rtlCol="0">
            <a:spAutoFit/>
          </a:bodyPr>
          <a:lstStyle/>
          <a:p>
            <a:r>
              <a:rPr lang="en-US" sz="2000" dirty="0" smtClean="0">
                <a:solidFill>
                  <a:schemeClr val="accent1"/>
                </a:solidFill>
              </a:rPr>
              <a:t>Estimated gain</a:t>
            </a:r>
            <a:endParaRPr lang="en-US" sz="2000" dirty="0">
              <a:solidFill>
                <a:schemeClr val="accent1"/>
              </a:solidFill>
            </a:endParaRPr>
          </a:p>
        </p:txBody>
      </p:sp>
      <p:sp>
        <p:nvSpPr>
          <p:cNvPr id="38" name="Right Brace 37"/>
          <p:cNvSpPr/>
          <p:nvPr/>
        </p:nvSpPr>
        <p:spPr>
          <a:xfrm rot="5400000">
            <a:off x="4819980" y="1734713"/>
            <a:ext cx="320196" cy="138511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9" name="Right Brace 38"/>
          <p:cNvSpPr/>
          <p:nvPr/>
        </p:nvSpPr>
        <p:spPr>
          <a:xfrm rot="5400000">
            <a:off x="6552420" y="1845540"/>
            <a:ext cx="334670" cy="1211711"/>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60274" y="3488513"/>
            <a:ext cx="516468" cy="516467"/>
          </a:xfrm>
          <a:prstGeom prst="rect">
            <a:avLst/>
          </a:prstGeom>
        </p:spPr>
      </p:pic>
      <p:sp>
        <p:nvSpPr>
          <p:cNvPr id="25" name="TextBox 24"/>
          <p:cNvSpPr txBox="1"/>
          <p:nvPr/>
        </p:nvSpPr>
        <p:spPr>
          <a:xfrm>
            <a:off x="6113901" y="6351089"/>
            <a:ext cx="2803171" cy="369332"/>
          </a:xfrm>
          <a:prstGeom prst="rect">
            <a:avLst/>
          </a:prstGeom>
          <a:noFill/>
        </p:spPr>
        <p:txBody>
          <a:bodyPr wrap="none" rtlCol="0">
            <a:spAutoFit/>
          </a:bodyPr>
          <a:lstStyle/>
          <a:p>
            <a:r>
              <a:rPr lang="en-US" dirty="0" smtClean="0">
                <a:latin typeface="Calibri"/>
                <a:cs typeface="Calibri"/>
              </a:rPr>
              <a:t>[</a:t>
            </a:r>
            <a:r>
              <a:rPr lang="en-US" b="1" dirty="0" smtClean="0">
                <a:latin typeface="Calibri"/>
                <a:cs typeface="Calibri"/>
              </a:rPr>
              <a:t>Yue</a:t>
            </a:r>
            <a:r>
              <a:rPr lang="en-US" dirty="0" smtClean="0">
                <a:latin typeface="Calibri"/>
                <a:cs typeface="Calibri"/>
              </a:rPr>
              <a:t> &amp; Guestrin, NIPS 2011]</a:t>
            </a:r>
            <a:endParaRPr lang="en-US" dirty="0">
              <a:latin typeface="Calibri"/>
              <a:cs typeface="Calibri"/>
            </a:endParaRPr>
          </a:p>
        </p:txBody>
      </p:sp>
    </p:spTree>
    <p:extLst>
      <p:ext uri="{BB962C8B-B14F-4D97-AF65-F5344CB8AC3E}">
        <p14:creationId xmlns:p14="http://schemas.microsoft.com/office/powerpoint/2010/main" val="409343224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yyue\Desktop\02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48" y="3387437"/>
            <a:ext cx="1245936" cy="133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443832" y="1247086"/>
            <a:ext cx="1447800" cy="73911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          Sports</a:t>
            </a:r>
            <a:endParaRPr lang="en-US" dirty="0"/>
          </a:p>
        </p:txBody>
      </p:sp>
      <p:pic>
        <p:nvPicPr>
          <p:cNvPr id="27" name="Picture 4"/>
          <p:cNvPicPr>
            <a:picLocks noChangeAspect="1" noChangeArrowheads="1"/>
          </p:cNvPicPr>
          <p:nvPr/>
        </p:nvPicPr>
        <p:blipFill>
          <a:blip r:embed="rId4" cstate="print"/>
          <a:srcRect l="3765" t="2619" r="5882" b="3110"/>
          <a:stretch>
            <a:fillRect/>
          </a:stretch>
        </p:blipFill>
        <p:spPr bwMode="auto">
          <a:xfrm>
            <a:off x="480205" y="1289208"/>
            <a:ext cx="437925" cy="656887"/>
          </a:xfrm>
          <a:prstGeom prst="rect">
            <a:avLst/>
          </a:prstGeom>
          <a:noFill/>
          <a:ln w="9525">
            <a:noFill/>
            <a:miter lim="800000"/>
            <a:headEnd/>
            <a:tailEnd/>
          </a:ln>
        </p:spPr>
      </p:pic>
      <p:sp>
        <p:nvSpPr>
          <p:cNvPr id="29" name="Rectangle 28"/>
          <p:cNvSpPr/>
          <p:nvPr/>
        </p:nvSpPr>
        <p:spPr>
          <a:xfrm>
            <a:off x="443832" y="2035660"/>
            <a:ext cx="1447800" cy="73911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smtClean="0"/>
              <a:t>         Politics</a:t>
            </a:r>
            <a:endParaRPr lang="en-US" dirty="0"/>
          </a:p>
        </p:txBody>
      </p:sp>
      <p:pic>
        <p:nvPicPr>
          <p:cNvPr id="31" name="Picture 30"/>
          <p:cNvPicPr>
            <a:picLocks noChangeAspect="1" noChangeArrowheads="1"/>
          </p:cNvPicPr>
          <p:nvPr/>
        </p:nvPicPr>
        <p:blipFill>
          <a:blip r:embed="rId5" cstate="print"/>
          <a:srcRect/>
          <a:stretch>
            <a:fillRect/>
          </a:stretch>
        </p:blipFill>
        <p:spPr bwMode="auto">
          <a:xfrm>
            <a:off x="492770" y="2099157"/>
            <a:ext cx="456530" cy="616932"/>
          </a:xfrm>
          <a:prstGeom prst="rect">
            <a:avLst/>
          </a:prstGeom>
          <a:noFill/>
          <a:ln w="9525">
            <a:noFill/>
            <a:miter lim="800000"/>
            <a:headEnd/>
            <a:tailEnd/>
          </a:ln>
          <a:effectLst/>
        </p:spPr>
      </p:pic>
      <p:sp>
        <p:nvSpPr>
          <p:cNvPr id="37" name="Rectangle 36"/>
          <p:cNvSpPr/>
          <p:nvPr/>
        </p:nvSpPr>
        <p:spPr>
          <a:xfrm>
            <a:off x="443832" y="2833161"/>
            <a:ext cx="1447800" cy="739113"/>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World</a:t>
            </a:r>
            <a:endParaRPr lang="en-US" dirty="0"/>
          </a:p>
        </p:txBody>
      </p:sp>
      <p:pic>
        <p:nvPicPr>
          <p:cNvPr id="36" name="Picture 10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421" y="2905495"/>
            <a:ext cx="520885" cy="601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itle 1"/>
          <p:cNvSpPr txBox="1">
            <a:spLocks/>
          </p:cNvSpPr>
          <p:nvPr/>
        </p:nvSpPr>
        <p:spPr>
          <a:xfrm>
            <a:off x="457200" y="-4619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accent2">
                    <a:lumMod val="75000"/>
                  </a:schemeClr>
                </a:solidFill>
                <a:latin typeface="Trebuchet MS"/>
                <a:cs typeface="Trebuchet MS"/>
              </a:rPr>
              <a:t>Balancing Explore/Exploit</a:t>
            </a:r>
            <a:endParaRPr lang="en-US" sz="3600" dirty="0">
              <a:solidFill>
                <a:schemeClr val="accent2">
                  <a:lumMod val="75000"/>
                </a:schemeClr>
              </a:solidFill>
              <a:latin typeface="Trebuchet MS"/>
              <a:cs typeface="Trebuchet MS"/>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3373417331"/>
              </p:ext>
            </p:extLst>
          </p:nvPr>
        </p:nvGraphicFramePr>
        <p:xfrm>
          <a:off x="511175" y="4441825"/>
          <a:ext cx="4241800" cy="792163"/>
        </p:xfrm>
        <a:graphic>
          <a:graphicData uri="http://schemas.openxmlformats.org/presentationml/2006/ole">
            <mc:AlternateContent xmlns:mc="http://schemas.openxmlformats.org/markup-compatibility/2006">
              <mc:Choice xmlns:v="urn:schemas-microsoft-com:vml" Requires="v">
                <p:oleObj spid="_x0000_s6590" name="Equation" r:id="rId7" imgW="1701800" imgH="317500" progId="Equation.3">
                  <p:embed/>
                </p:oleObj>
              </mc:Choice>
              <mc:Fallback>
                <p:oleObj name="Equation" r:id="rId7" imgW="1701800" imgH="317500" progId="Equation.3">
                  <p:embed/>
                  <p:pic>
                    <p:nvPicPr>
                      <p:cNvPr id="0" name=""/>
                      <p:cNvPicPr/>
                      <p:nvPr/>
                    </p:nvPicPr>
                    <p:blipFill>
                      <a:blip r:embed="rId8"/>
                      <a:stretch>
                        <a:fillRect/>
                      </a:stretch>
                    </p:blipFill>
                    <p:spPr>
                      <a:xfrm>
                        <a:off x="511175" y="4441825"/>
                        <a:ext cx="4241800" cy="792163"/>
                      </a:xfrm>
                      <a:prstGeom prst="rect">
                        <a:avLst/>
                      </a:prstGeom>
                    </p:spPr>
                  </p:pic>
                </p:oleObj>
              </mc:Fallback>
            </mc:AlternateContent>
          </a:graphicData>
        </a:graphic>
      </p:graphicFrame>
      <p:sp>
        <p:nvSpPr>
          <p:cNvPr id="21" name="TextBox 20"/>
          <p:cNvSpPr txBox="1"/>
          <p:nvPr/>
        </p:nvSpPr>
        <p:spPr>
          <a:xfrm>
            <a:off x="6113901" y="6351089"/>
            <a:ext cx="2803171" cy="369332"/>
          </a:xfrm>
          <a:prstGeom prst="rect">
            <a:avLst/>
          </a:prstGeom>
          <a:noFill/>
        </p:spPr>
        <p:txBody>
          <a:bodyPr wrap="none" rtlCol="0">
            <a:spAutoFit/>
          </a:bodyPr>
          <a:lstStyle/>
          <a:p>
            <a:r>
              <a:rPr lang="en-US" dirty="0" smtClean="0">
                <a:latin typeface="Calibri"/>
                <a:cs typeface="Calibri"/>
              </a:rPr>
              <a:t>[</a:t>
            </a:r>
            <a:r>
              <a:rPr lang="en-US" b="1" dirty="0" smtClean="0">
                <a:latin typeface="Calibri"/>
                <a:cs typeface="Calibri"/>
              </a:rPr>
              <a:t>Yue</a:t>
            </a:r>
            <a:r>
              <a:rPr lang="en-US" dirty="0" smtClean="0">
                <a:latin typeface="Calibri"/>
                <a:cs typeface="Calibri"/>
              </a:rPr>
              <a:t> &amp; Guestrin, NIPS 2011]</a:t>
            </a:r>
            <a:endParaRPr lang="en-US" dirty="0">
              <a:latin typeface="Calibri"/>
              <a:cs typeface="Calibri"/>
            </a:endParaRPr>
          </a:p>
        </p:txBody>
      </p:sp>
      <p:sp>
        <p:nvSpPr>
          <p:cNvPr id="12" name="TextBox 11"/>
          <p:cNvSpPr txBox="1"/>
          <p:nvPr/>
        </p:nvSpPr>
        <p:spPr>
          <a:xfrm>
            <a:off x="578642" y="5770023"/>
            <a:ext cx="3617265" cy="461665"/>
          </a:xfrm>
          <a:prstGeom prst="rect">
            <a:avLst/>
          </a:prstGeom>
          <a:noFill/>
        </p:spPr>
        <p:txBody>
          <a:bodyPr wrap="square" rtlCol="0">
            <a:spAutoFit/>
          </a:bodyPr>
          <a:lstStyle/>
          <a:p>
            <a:r>
              <a:rPr lang="en-US" sz="2400" dirty="0"/>
              <a:t> </a:t>
            </a:r>
            <a:r>
              <a:rPr lang="en-US" sz="2400" dirty="0" smtClean="0"/>
              <a:t>             shrinks as roughly:</a:t>
            </a:r>
            <a:endParaRPr lang="en-US" sz="2400" dirty="0"/>
          </a:p>
        </p:txBody>
      </p:sp>
      <p:graphicFrame>
        <p:nvGraphicFramePr>
          <p:cNvPr id="13" name="Object 12"/>
          <p:cNvGraphicFramePr>
            <a:graphicFrameLocks noChangeAspect="1"/>
          </p:cNvGraphicFramePr>
          <p:nvPr>
            <p:extLst>
              <p:ext uri="{D42A27DB-BD31-4B8C-83A1-F6EECF244321}">
                <p14:modId xmlns:p14="http://schemas.microsoft.com/office/powerpoint/2010/main" val="906856177"/>
              </p:ext>
            </p:extLst>
          </p:nvPr>
        </p:nvGraphicFramePr>
        <p:xfrm>
          <a:off x="4066440" y="5675109"/>
          <a:ext cx="1520158" cy="775485"/>
        </p:xfrm>
        <a:graphic>
          <a:graphicData uri="http://schemas.openxmlformats.org/presentationml/2006/ole">
            <mc:AlternateContent xmlns:mc="http://schemas.openxmlformats.org/markup-compatibility/2006">
              <mc:Choice xmlns:v="urn:schemas-microsoft-com:vml" Requires="v">
                <p:oleObj spid="_x0000_s6591" name="Equation" r:id="rId9" imgW="622300" imgH="317500" progId="Equation.3">
                  <p:embed/>
                </p:oleObj>
              </mc:Choice>
              <mc:Fallback>
                <p:oleObj name="Equation" r:id="rId9" imgW="622300" imgH="317500" progId="Equation.3">
                  <p:embed/>
                  <p:pic>
                    <p:nvPicPr>
                      <p:cNvPr id="0" name=""/>
                      <p:cNvPicPr/>
                      <p:nvPr/>
                    </p:nvPicPr>
                    <p:blipFill>
                      <a:blip r:embed="rId10"/>
                      <a:stretch>
                        <a:fillRect/>
                      </a:stretch>
                    </p:blipFill>
                    <p:spPr>
                      <a:xfrm>
                        <a:off x="4066440" y="5675109"/>
                        <a:ext cx="1520158" cy="775485"/>
                      </a:xfrm>
                      <a:prstGeom prst="rect">
                        <a:avLst/>
                      </a:prstGeom>
                    </p:spPr>
                  </p:pic>
                </p:oleObj>
              </mc:Fallback>
            </mc:AlternateContent>
          </a:graphicData>
        </a:graphic>
      </p:graphicFrame>
      <p:sp>
        <p:nvSpPr>
          <p:cNvPr id="14" name="Rectangle 13"/>
          <p:cNvSpPr/>
          <p:nvPr/>
        </p:nvSpPr>
        <p:spPr>
          <a:xfrm>
            <a:off x="298651" y="5587999"/>
            <a:ext cx="5416349" cy="902700"/>
          </a:xfrm>
          <a:prstGeom prst="rect">
            <a:avLst/>
          </a:prstGeom>
          <a:noFill/>
          <a:ln w="25400">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199228" y="5645931"/>
            <a:ext cx="2680216" cy="400110"/>
          </a:xfrm>
          <a:prstGeom prst="rect">
            <a:avLst/>
          </a:prstGeom>
          <a:noFill/>
        </p:spPr>
        <p:txBody>
          <a:bodyPr wrap="none" rtlCol="0">
            <a:spAutoFit/>
          </a:bodyPr>
          <a:lstStyle/>
          <a:p>
            <a:r>
              <a:rPr lang="en-US" sz="2000" dirty="0" smtClean="0"/>
              <a:t>#times topic was shown</a:t>
            </a:r>
            <a:endParaRPr lang="en-US" sz="2000" dirty="0"/>
          </a:p>
        </p:txBody>
      </p:sp>
      <p:cxnSp>
        <p:nvCxnSpPr>
          <p:cNvPr id="16" name="Straight Arrow Connector 15"/>
          <p:cNvCxnSpPr>
            <a:stCxn id="15" idx="1"/>
          </p:cNvCxnSpPr>
          <p:nvPr/>
        </p:nvCxnSpPr>
        <p:spPr>
          <a:xfrm flipH="1">
            <a:off x="5348111" y="5845986"/>
            <a:ext cx="851117" cy="20005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17" name="Object 16"/>
          <p:cNvGraphicFramePr>
            <a:graphicFrameLocks noChangeAspect="1"/>
          </p:cNvGraphicFramePr>
          <p:nvPr>
            <p:extLst>
              <p:ext uri="{D42A27DB-BD31-4B8C-83A1-F6EECF244321}">
                <p14:modId xmlns:p14="http://schemas.microsoft.com/office/powerpoint/2010/main" val="1806615841"/>
              </p:ext>
            </p:extLst>
          </p:nvPr>
        </p:nvGraphicFramePr>
        <p:xfrm>
          <a:off x="419101" y="5736881"/>
          <a:ext cx="1194017" cy="643282"/>
        </p:xfrm>
        <a:graphic>
          <a:graphicData uri="http://schemas.openxmlformats.org/presentationml/2006/ole">
            <mc:AlternateContent xmlns:mc="http://schemas.openxmlformats.org/markup-compatibility/2006">
              <mc:Choice xmlns:v="urn:schemas-microsoft-com:vml" Requires="v">
                <p:oleObj spid="_x0000_s6592" name="Equation" r:id="rId11" imgW="495300" imgH="266700" progId="Equation.3">
                  <p:embed/>
                </p:oleObj>
              </mc:Choice>
              <mc:Fallback>
                <p:oleObj name="Equation" r:id="rId11" imgW="495300" imgH="266700" progId="Equation.3">
                  <p:embed/>
                  <p:pic>
                    <p:nvPicPr>
                      <p:cNvPr id="0" name=""/>
                      <p:cNvPicPr/>
                      <p:nvPr/>
                    </p:nvPicPr>
                    <p:blipFill>
                      <a:blip r:embed="rId12"/>
                      <a:stretch>
                        <a:fillRect/>
                      </a:stretch>
                    </p:blipFill>
                    <p:spPr>
                      <a:xfrm>
                        <a:off x="419101" y="5736881"/>
                        <a:ext cx="1194017" cy="643282"/>
                      </a:xfrm>
                      <a:prstGeom prst="rect">
                        <a:avLst/>
                      </a:prstGeom>
                    </p:spPr>
                  </p:pic>
                </p:oleObj>
              </mc:Fallback>
            </mc:AlternateContent>
          </a:graphicData>
        </a:graphic>
      </p:graphicFrame>
    </p:spTree>
    <p:extLst>
      <p:ext uri="{BB962C8B-B14F-4D97-AF65-F5344CB8AC3E}">
        <p14:creationId xmlns:p14="http://schemas.microsoft.com/office/powerpoint/2010/main" val="3074662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yyue\Desktop\02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48" y="3387437"/>
            <a:ext cx="1245936" cy="133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noChangeArrowheads="1"/>
          </p:cNvPicPr>
          <p:nvPr/>
        </p:nvPicPr>
        <p:blipFill>
          <a:blip r:embed="rId4"/>
          <a:srcRect/>
          <a:stretch>
            <a:fillRect/>
          </a:stretch>
        </p:blipFill>
        <p:spPr bwMode="auto">
          <a:xfrm>
            <a:off x="2024814" y="1465367"/>
            <a:ext cx="314325" cy="387350"/>
          </a:xfrm>
          <a:prstGeom prst="rect">
            <a:avLst/>
          </a:prstGeom>
          <a:noFill/>
          <a:ln w="9525">
            <a:noFill/>
            <a:miter lim="800000"/>
            <a:headEnd/>
            <a:tailEnd/>
          </a:ln>
        </p:spPr>
      </p:pic>
      <p:pic>
        <p:nvPicPr>
          <p:cNvPr id="25" name="Picture 5"/>
          <p:cNvPicPr>
            <a:picLocks noChangeAspect="1" noChangeArrowheads="1"/>
          </p:cNvPicPr>
          <p:nvPr/>
        </p:nvPicPr>
        <p:blipFill>
          <a:blip r:embed="rId5"/>
          <a:srcRect/>
          <a:stretch>
            <a:fillRect/>
          </a:stretch>
        </p:blipFill>
        <p:spPr bwMode="auto">
          <a:xfrm>
            <a:off x="2040441" y="2221942"/>
            <a:ext cx="300037" cy="369888"/>
          </a:xfrm>
          <a:prstGeom prst="rect">
            <a:avLst/>
          </a:prstGeom>
          <a:noFill/>
          <a:ln w="9525">
            <a:noFill/>
            <a:miter lim="800000"/>
            <a:headEnd/>
            <a:tailEnd/>
          </a:ln>
        </p:spPr>
      </p:pic>
      <p:pic>
        <p:nvPicPr>
          <p:cNvPr id="28" name="Picture 27"/>
          <p:cNvPicPr>
            <a:picLocks noChangeAspect="1" noChangeArrowheads="1"/>
          </p:cNvPicPr>
          <p:nvPr/>
        </p:nvPicPr>
        <p:blipFill>
          <a:blip r:embed="rId4"/>
          <a:srcRect/>
          <a:stretch>
            <a:fillRect/>
          </a:stretch>
        </p:blipFill>
        <p:spPr bwMode="auto">
          <a:xfrm>
            <a:off x="2026153" y="3011548"/>
            <a:ext cx="314325" cy="387350"/>
          </a:xfrm>
          <a:prstGeom prst="rect">
            <a:avLst/>
          </a:prstGeom>
          <a:noFill/>
          <a:ln w="9525">
            <a:noFill/>
            <a:miter lim="800000"/>
            <a:headEnd/>
            <a:tailEnd/>
          </a:ln>
        </p:spPr>
      </p:pic>
      <p:sp>
        <p:nvSpPr>
          <p:cNvPr id="16" name="Freeform 15"/>
          <p:cNvSpPr/>
          <p:nvPr/>
        </p:nvSpPr>
        <p:spPr>
          <a:xfrm>
            <a:off x="1658470" y="2466470"/>
            <a:ext cx="1494117" cy="1527735"/>
          </a:xfrm>
          <a:custGeom>
            <a:avLst/>
            <a:gdLst>
              <a:gd name="connsiteX0" fmla="*/ 1130300 w 1848864"/>
              <a:gd name="connsiteY0" fmla="*/ 0 h 1765300"/>
              <a:gd name="connsiteX1" fmla="*/ 1803400 w 1848864"/>
              <a:gd name="connsiteY1" fmla="*/ 1003300 h 1765300"/>
              <a:gd name="connsiteX2" fmla="*/ 0 w 1848864"/>
              <a:gd name="connsiteY2" fmla="*/ 1765300 h 1765300"/>
              <a:gd name="connsiteX3" fmla="*/ 0 w 1848864"/>
              <a:gd name="connsiteY3" fmla="*/ 1765300 h 1765300"/>
            </a:gdLst>
            <a:ahLst/>
            <a:cxnLst>
              <a:cxn ang="0">
                <a:pos x="connsiteX0" y="connsiteY0"/>
              </a:cxn>
              <a:cxn ang="0">
                <a:pos x="connsiteX1" y="connsiteY1"/>
              </a:cxn>
              <a:cxn ang="0">
                <a:pos x="connsiteX2" y="connsiteY2"/>
              </a:cxn>
              <a:cxn ang="0">
                <a:pos x="connsiteX3" y="connsiteY3"/>
              </a:cxn>
            </a:cxnLst>
            <a:rect l="l" t="t" r="r" b="b"/>
            <a:pathLst>
              <a:path w="1848864" h="1765300">
                <a:moveTo>
                  <a:pt x="1130300" y="0"/>
                </a:moveTo>
                <a:cubicBezTo>
                  <a:pt x="1561041" y="354541"/>
                  <a:pt x="1991783" y="709083"/>
                  <a:pt x="1803400" y="1003300"/>
                </a:cubicBezTo>
                <a:cubicBezTo>
                  <a:pt x="1615017" y="1297517"/>
                  <a:pt x="0" y="1765300"/>
                  <a:pt x="0" y="1765300"/>
                </a:cubicBezTo>
                <a:lnTo>
                  <a:pt x="0" y="1765300"/>
                </a:lnTo>
              </a:path>
            </a:pathLst>
          </a:custGeom>
          <a:ln w="63500">
            <a:solidFill>
              <a:schemeClr val="tx1"/>
            </a:solidFill>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Rectangle 25"/>
          <p:cNvSpPr/>
          <p:nvPr/>
        </p:nvSpPr>
        <p:spPr>
          <a:xfrm>
            <a:off x="443832" y="1247086"/>
            <a:ext cx="1447800" cy="73911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          Sports</a:t>
            </a:r>
            <a:endParaRPr lang="en-US" dirty="0"/>
          </a:p>
        </p:txBody>
      </p:sp>
      <p:pic>
        <p:nvPicPr>
          <p:cNvPr id="27" name="Picture 4"/>
          <p:cNvPicPr>
            <a:picLocks noChangeAspect="1" noChangeArrowheads="1"/>
          </p:cNvPicPr>
          <p:nvPr/>
        </p:nvPicPr>
        <p:blipFill>
          <a:blip r:embed="rId6" cstate="print"/>
          <a:srcRect l="3765" t="2619" r="5882" b="3110"/>
          <a:stretch>
            <a:fillRect/>
          </a:stretch>
        </p:blipFill>
        <p:spPr bwMode="auto">
          <a:xfrm>
            <a:off x="480205" y="1289208"/>
            <a:ext cx="437925" cy="656887"/>
          </a:xfrm>
          <a:prstGeom prst="rect">
            <a:avLst/>
          </a:prstGeom>
          <a:noFill/>
          <a:ln w="9525">
            <a:noFill/>
            <a:miter lim="800000"/>
            <a:headEnd/>
            <a:tailEnd/>
          </a:ln>
        </p:spPr>
      </p:pic>
      <p:sp>
        <p:nvSpPr>
          <p:cNvPr id="29" name="Rectangle 28"/>
          <p:cNvSpPr/>
          <p:nvPr/>
        </p:nvSpPr>
        <p:spPr>
          <a:xfrm>
            <a:off x="443832" y="2035660"/>
            <a:ext cx="1447800" cy="73911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smtClean="0"/>
              <a:t>         Politics</a:t>
            </a:r>
            <a:endParaRPr lang="en-US" dirty="0"/>
          </a:p>
        </p:txBody>
      </p:sp>
      <p:pic>
        <p:nvPicPr>
          <p:cNvPr id="31" name="Picture 30"/>
          <p:cNvPicPr>
            <a:picLocks noChangeAspect="1" noChangeArrowheads="1"/>
          </p:cNvPicPr>
          <p:nvPr/>
        </p:nvPicPr>
        <p:blipFill>
          <a:blip r:embed="rId7" cstate="print"/>
          <a:srcRect/>
          <a:stretch>
            <a:fillRect/>
          </a:stretch>
        </p:blipFill>
        <p:spPr bwMode="auto">
          <a:xfrm>
            <a:off x="492770" y="2099157"/>
            <a:ext cx="456530" cy="616932"/>
          </a:xfrm>
          <a:prstGeom prst="rect">
            <a:avLst/>
          </a:prstGeom>
          <a:noFill/>
          <a:ln w="9525">
            <a:noFill/>
            <a:miter lim="800000"/>
            <a:headEnd/>
            <a:tailEnd/>
          </a:ln>
          <a:effectLst/>
        </p:spPr>
      </p:pic>
      <p:sp>
        <p:nvSpPr>
          <p:cNvPr id="37" name="Rectangle 36"/>
          <p:cNvSpPr/>
          <p:nvPr/>
        </p:nvSpPr>
        <p:spPr>
          <a:xfrm>
            <a:off x="443832" y="2833161"/>
            <a:ext cx="1447800" cy="739113"/>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World</a:t>
            </a:r>
            <a:endParaRPr lang="en-US" dirty="0"/>
          </a:p>
        </p:txBody>
      </p:sp>
      <p:pic>
        <p:nvPicPr>
          <p:cNvPr id="36" name="Picture 10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9421" y="2905495"/>
            <a:ext cx="520885" cy="601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itle 1"/>
          <p:cNvSpPr txBox="1">
            <a:spLocks/>
          </p:cNvSpPr>
          <p:nvPr/>
        </p:nvSpPr>
        <p:spPr>
          <a:xfrm>
            <a:off x="457200" y="-4619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953735"/>
                </a:solidFill>
                <a:latin typeface="Trebuchet MS"/>
                <a:cs typeface="Trebuchet MS"/>
              </a:rPr>
              <a:t>Balancing Explore/Exploit</a:t>
            </a:r>
            <a:endParaRPr lang="en-US" sz="3600" dirty="0">
              <a:solidFill>
                <a:srgbClr val="953735"/>
              </a:solidFill>
              <a:latin typeface="Trebuchet MS"/>
              <a:cs typeface="Trebuchet MS"/>
            </a:endParaRPr>
          </a:p>
        </p:txBody>
      </p:sp>
      <p:graphicFrame>
        <p:nvGraphicFramePr>
          <p:cNvPr id="35" name="Object 34"/>
          <p:cNvGraphicFramePr>
            <a:graphicFrameLocks noChangeAspect="1"/>
          </p:cNvGraphicFramePr>
          <p:nvPr>
            <p:extLst>
              <p:ext uri="{D42A27DB-BD31-4B8C-83A1-F6EECF244321}">
                <p14:modId xmlns:p14="http://schemas.microsoft.com/office/powerpoint/2010/main" val="3076103184"/>
              </p:ext>
            </p:extLst>
          </p:nvPr>
        </p:nvGraphicFramePr>
        <p:xfrm>
          <a:off x="511175" y="4441825"/>
          <a:ext cx="4241800" cy="792163"/>
        </p:xfrm>
        <a:graphic>
          <a:graphicData uri="http://schemas.openxmlformats.org/presentationml/2006/ole">
            <mc:AlternateContent xmlns:mc="http://schemas.openxmlformats.org/markup-compatibility/2006">
              <mc:Choice xmlns:v="urn:schemas-microsoft-com:vml" Requires="v">
                <p:oleObj spid="_x0000_s7807" name="Equation" r:id="rId9" imgW="1701800" imgH="317500" progId="Equation.3">
                  <p:embed/>
                </p:oleObj>
              </mc:Choice>
              <mc:Fallback>
                <p:oleObj name="Equation" r:id="rId9" imgW="1701800" imgH="317500" progId="Equation.3">
                  <p:embed/>
                  <p:pic>
                    <p:nvPicPr>
                      <p:cNvPr id="0" name=""/>
                      <p:cNvPicPr/>
                      <p:nvPr/>
                    </p:nvPicPr>
                    <p:blipFill>
                      <a:blip r:embed="rId10"/>
                      <a:stretch>
                        <a:fillRect/>
                      </a:stretch>
                    </p:blipFill>
                    <p:spPr>
                      <a:xfrm>
                        <a:off x="511175" y="4441825"/>
                        <a:ext cx="4241800" cy="792163"/>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1275438912"/>
              </p:ext>
            </p:extLst>
          </p:nvPr>
        </p:nvGraphicFramePr>
        <p:xfrm>
          <a:off x="2040441" y="3880703"/>
          <a:ext cx="3639689" cy="505166"/>
        </p:xfrm>
        <a:graphic>
          <a:graphicData uri="http://schemas.openxmlformats.org/presentationml/2006/ole">
            <mc:AlternateContent xmlns:mc="http://schemas.openxmlformats.org/markup-compatibility/2006">
              <mc:Choice xmlns:v="urn:schemas-microsoft-com:vml" Requires="v">
                <p:oleObj spid="_x0000_s7808" name="Equation" r:id="rId11" imgW="1460500" imgH="203200" progId="Equation.3">
                  <p:embed/>
                </p:oleObj>
              </mc:Choice>
              <mc:Fallback>
                <p:oleObj name="Equation" r:id="rId11" imgW="1460500" imgH="203200" progId="Equation.3">
                  <p:embed/>
                  <p:pic>
                    <p:nvPicPr>
                      <p:cNvPr id="0" name=""/>
                      <p:cNvPicPr/>
                      <p:nvPr/>
                    </p:nvPicPr>
                    <p:blipFill>
                      <a:blip r:embed="rId12"/>
                      <a:stretch>
                        <a:fillRect/>
                      </a:stretch>
                    </p:blipFill>
                    <p:spPr>
                      <a:xfrm>
                        <a:off x="2040441" y="3880703"/>
                        <a:ext cx="3639689" cy="505166"/>
                      </a:xfrm>
                      <a:prstGeom prst="rect">
                        <a:avLst/>
                      </a:prstGeom>
                    </p:spPr>
                  </p:pic>
                </p:oleObj>
              </mc:Fallback>
            </mc:AlternateContent>
          </a:graphicData>
        </a:graphic>
      </p:graphicFrame>
      <p:sp>
        <p:nvSpPr>
          <p:cNvPr id="39" name="TextBox 38"/>
          <p:cNvSpPr txBox="1"/>
          <p:nvPr/>
        </p:nvSpPr>
        <p:spPr>
          <a:xfrm>
            <a:off x="6113901" y="6351089"/>
            <a:ext cx="2803171" cy="369332"/>
          </a:xfrm>
          <a:prstGeom prst="rect">
            <a:avLst/>
          </a:prstGeom>
          <a:noFill/>
        </p:spPr>
        <p:txBody>
          <a:bodyPr wrap="none" rtlCol="0">
            <a:spAutoFit/>
          </a:bodyPr>
          <a:lstStyle/>
          <a:p>
            <a:r>
              <a:rPr lang="en-US" dirty="0" smtClean="0">
                <a:latin typeface="Calibri"/>
                <a:cs typeface="Calibri"/>
              </a:rPr>
              <a:t>[</a:t>
            </a:r>
            <a:r>
              <a:rPr lang="en-US" b="1" dirty="0" smtClean="0">
                <a:latin typeface="Calibri"/>
                <a:cs typeface="Calibri"/>
              </a:rPr>
              <a:t>Yue</a:t>
            </a:r>
            <a:r>
              <a:rPr lang="en-US" dirty="0" smtClean="0">
                <a:latin typeface="Calibri"/>
                <a:cs typeface="Calibri"/>
              </a:rPr>
              <a:t> &amp; Guestrin, NIPS 2011]</a:t>
            </a:r>
            <a:endParaRPr lang="en-US" dirty="0">
              <a:latin typeface="Calibri"/>
              <a:cs typeface="Calibri"/>
            </a:endParaRPr>
          </a:p>
        </p:txBody>
      </p:sp>
      <p:pic>
        <p:nvPicPr>
          <p:cNvPr id="40" name="Picture 39"/>
          <p:cNvPicPr>
            <a:picLocks noChangeAspect="1"/>
          </p:cNvPicPr>
          <p:nvPr/>
        </p:nvPicPr>
        <p:blipFill>
          <a:blip r:embed="rId13"/>
          <a:stretch>
            <a:fillRect/>
          </a:stretch>
        </p:blipFill>
        <p:spPr>
          <a:xfrm>
            <a:off x="3278567" y="2905495"/>
            <a:ext cx="443832" cy="613464"/>
          </a:xfrm>
          <a:prstGeom prst="rect">
            <a:avLst/>
          </a:prstGeom>
        </p:spPr>
      </p:pic>
      <p:sp>
        <p:nvSpPr>
          <p:cNvPr id="43" name="TextBox 42"/>
          <p:cNvSpPr txBox="1"/>
          <p:nvPr/>
        </p:nvSpPr>
        <p:spPr>
          <a:xfrm>
            <a:off x="578642" y="5770023"/>
            <a:ext cx="3617265" cy="461665"/>
          </a:xfrm>
          <a:prstGeom prst="rect">
            <a:avLst/>
          </a:prstGeom>
          <a:noFill/>
        </p:spPr>
        <p:txBody>
          <a:bodyPr wrap="square" rtlCol="0">
            <a:spAutoFit/>
          </a:bodyPr>
          <a:lstStyle/>
          <a:p>
            <a:r>
              <a:rPr lang="en-US" sz="2400" dirty="0"/>
              <a:t> </a:t>
            </a:r>
            <a:r>
              <a:rPr lang="en-US" sz="2400" dirty="0" smtClean="0"/>
              <a:t>             shrinks as roughly:</a:t>
            </a:r>
            <a:endParaRPr lang="en-US" sz="2400" dirty="0"/>
          </a:p>
        </p:txBody>
      </p:sp>
      <p:graphicFrame>
        <p:nvGraphicFramePr>
          <p:cNvPr id="44" name="Object 43"/>
          <p:cNvGraphicFramePr>
            <a:graphicFrameLocks noChangeAspect="1"/>
          </p:cNvGraphicFramePr>
          <p:nvPr>
            <p:extLst>
              <p:ext uri="{D42A27DB-BD31-4B8C-83A1-F6EECF244321}">
                <p14:modId xmlns:p14="http://schemas.microsoft.com/office/powerpoint/2010/main" val="2917334470"/>
              </p:ext>
            </p:extLst>
          </p:nvPr>
        </p:nvGraphicFramePr>
        <p:xfrm>
          <a:off x="4066440" y="5675109"/>
          <a:ext cx="1520158" cy="775485"/>
        </p:xfrm>
        <a:graphic>
          <a:graphicData uri="http://schemas.openxmlformats.org/presentationml/2006/ole">
            <mc:AlternateContent xmlns:mc="http://schemas.openxmlformats.org/markup-compatibility/2006">
              <mc:Choice xmlns:v="urn:schemas-microsoft-com:vml" Requires="v">
                <p:oleObj spid="_x0000_s7809" name="Equation" r:id="rId14" imgW="622300" imgH="317500" progId="Equation.3">
                  <p:embed/>
                </p:oleObj>
              </mc:Choice>
              <mc:Fallback>
                <p:oleObj name="Equation" r:id="rId14" imgW="622300" imgH="317500" progId="Equation.3">
                  <p:embed/>
                  <p:pic>
                    <p:nvPicPr>
                      <p:cNvPr id="0" name=""/>
                      <p:cNvPicPr/>
                      <p:nvPr/>
                    </p:nvPicPr>
                    <p:blipFill>
                      <a:blip r:embed="rId15"/>
                      <a:stretch>
                        <a:fillRect/>
                      </a:stretch>
                    </p:blipFill>
                    <p:spPr>
                      <a:xfrm>
                        <a:off x="4066440" y="5675109"/>
                        <a:ext cx="1520158" cy="775485"/>
                      </a:xfrm>
                      <a:prstGeom prst="rect">
                        <a:avLst/>
                      </a:prstGeom>
                    </p:spPr>
                  </p:pic>
                </p:oleObj>
              </mc:Fallback>
            </mc:AlternateContent>
          </a:graphicData>
        </a:graphic>
      </p:graphicFrame>
      <p:sp>
        <p:nvSpPr>
          <p:cNvPr id="45" name="Rectangle 44"/>
          <p:cNvSpPr/>
          <p:nvPr/>
        </p:nvSpPr>
        <p:spPr>
          <a:xfrm>
            <a:off x="298651" y="5587999"/>
            <a:ext cx="5416349" cy="902700"/>
          </a:xfrm>
          <a:prstGeom prst="rect">
            <a:avLst/>
          </a:prstGeom>
          <a:noFill/>
          <a:ln w="25400">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6199228" y="5645931"/>
            <a:ext cx="2680216" cy="400110"/>
          </a:xfrm>
          <a:prstGeom prst="rect">
            <a:avLst/>
          </a:prstGeom>
          <a:noFill/>
        </p:spPr>
        <p:txBody>
          <a:bodyPr wrap="none" rtlCol="0">
            <a:spAutoFit/>
          </a:bodyPr>
          <a:lstStyle/>
          <a:p>
            <a:r>
              <a:rPr lang="en-US" sz="2000" dirty="0" smtClean="0"/>
              <a:t>#times topic was shown</a:t>
            </a:r>
            <a:endParaRPr lang="en-US" sz="2000" dirty="0"/>
          </a:p>
        </p:txBody>
      </p:sp>
      <p:cxnSp>
        <p:nvCxnSpPr>
          <p:cNvPr id="47" name="Straight Arrow Connector 46"/>
          <p:cNvCxnSpPr>
            <a:stCxn id="46" idx="1"/>
          </p:cNvCxnSpPr>
          <p:nvPr/>
        </p:nvCxnSpPr>
        <p:spPr>
          <a:xfrm flipH="1">
            <a:off x="5348111" y="5845986"/>
            <a:ext cx="851117" cy="20005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48" name="Object 47"/>
          <p:cNvGraphicFramePr>
            <a:graphicFrameLocks noChangeAspect="1"/>
          </p:cNvGraphicFramePr>
          <p:nvPr>
            <p:extLst>
              <p:ext uri="{D42A27DB-BD31-4B8C-83A1-F6EECF244321}">
                <p14:modId xmlns:p14="http://schemas.microsoft.com/office/powerpoint/2010/main" val="2601806944"/>
              </p:ext>
            </p:extLst>
          </p:nvPr>
        </p:nvGraphicFramePr>
        <p:xfrm>
          <a:off x="419101" y="5736881"/>
          <a:ext cx="1194017" cy="643282"/>
        </p:xfrm>
        <a:graphic>
          <a:graphicData uri="http://schemas.openxmlformats.org/presentationml/2006/ole">
            <mc:AlternateContent xmlns:mc="http://schemas.openxmlformats.org/markup-compatibility/2006">
              <mc:Choice xmlns:v="urn:schemas-microsoft-com:vml" Requires="v">
                <p:oleObj spid="_x0000_s7810" name="Equation" r:id="rId16" imgW="495300" imgH="266700" progId="Equation.3">
                  <p:embed/>
                </p:oleObj>
              </mc:Choice>
              <mc:Fallback>
                <p:oleObj name="Equation" r:id="rId16" imgW="495300" imgH="266700" progId="Equation.3">
                  <p:embed/>
                  <p:pic>
                    <p:nvPicPr>
                      <p:cNvPr id="0" name=""/>
                      <p:cNvPicPr/>
                      <p:nvPr/>
                    </p:nvPicPr>
                    <p:blipFill>
                      <a:blip r:embed="rId17"/>
                      <a:stretch>
                        <a:fillRect/>
                      </a:stretch>
                    </p:blipFill>
                    <p:spPr>
                      <a:xfrm>
                        <a:off x="419101" y="5736881"/>
                        <a:ext cx="1194017" cy="643282"/>
                      </a:xfrm>
                      <a:prstGeom prst="rect">
                        <a:avLst/>
                      </a:prstGeom>
                    </p:spPr>
                  </p:pic>
                </p:oleObj>
              </mc:Fallback>
            </mc:AlternateContent>
          </a:graphicData>
        </a:graphic>
      </p:graphicFrame>
    </p:spTree>
    <p:extLst>
      <p:ext uri="{BB962C8B-B14F-4D97-AF65-F5344CB8AC3E}">
        <p14:creationId xmlns:p14="http://schemas.microsoft.com/office/powerpoint/2010/main" val="245590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yyue\Desktop\020-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48" y="3387437"/>
            <a:ext cx="1245936" cy="133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p:cNvSpPr/>
          <p:nvPr/>
        </p:nvSpPr>
        <p:spPr>
          <a:xfrm>
            <a:off x="443832" y="1247086"/>
            <a:ext cx="1447800" cy="73911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          Sports</a:t>
            </a:r>
            <a:endParaRPr lang="en-US" dirty="0"/>
          </a:p>
        </p:txBody>
      </p:sp>
      <p:pic>
        <p:nvPicPr>
          <p:cNvPr id="27" name="Picture 4"/>
          <p:cNvPicPr>
            <a:picLocks noChangeAspect="1" noChangeArrowheads="1"/>
          </p:cNvPicPr>
          <p:nvPr/>
        </p:nvPicPr>
        <p:blipFill>
          <a:blip r:embed="rId5" cstate="print"/>
          <a:srcRect l="3765" t="2619" r="5882" b="3110"/>
          <a:stretch>
            <a:fillRect/>
          </a:stretch>
        </p:blipFill>
        <p:spPr bwMode="auto">
          <a:xfrm>
            <a:off x="480205" y="1289208"/>
            <a:ext cx="437925" cy="656887"/>
          </a:xfrm>
          <a:prstGeom prst="rect">
            <a:avLst/>
          </a:prstGeom>
          <a:noFill/>
          <a:ln w="9525">
            <a:noFill/>
            <a:miter lim="800000"/>
            <a:headEnd/>
            <a:tailEnd/>
          </a:ln>
        </p:spPr>
      </p:pic>
      <p:sp>
        <p:nvSpPr>
          <p:cNvPr id="29" name="Rectangle 28"/>
          <p:cNvSpPr/>
          <p:nvPr/>
        </p:nvSpPr>
        <p:spPr>
          <a:xfrm>
            <a:off x="443832" y="2035660"/>
            <a:ext cx="1447800" cy="73911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smtClean="0"/>
              <a:t>         Politics</a:t>
            </a:r>
            <a:endParaRPr lang="en-US" dirty="0"/>
          </a:p>
        </p:txBody>
      </p:sp>
      <p:pic>
        <p:nvPicPr>
          <p:cNvPr id="31" name="Picture 30"/>
          <p:cNvPicPr>
            <a:picLocks noChangeAspect="1" noChangeArrowheads="1"/>
          </p:cNvPicPr>
          <p:nvPr/>
        </p:nvPicPr>
        <p:blipFill>
          <a:blip r:embed="rId6" cstate="print"/>
          <a:srcRect/>
          <a:stretch>
            <a:fillRect/>
          </a:stretch>
        </p:blipFill>
        <p:spPr bwMode="auto">
          <a:xfrm>
            <a:off x="492770" y="2099157"/>
            <a:ext cx="456530" cy="616932"/>
          </a:xfrm>
          <a:prstGeom prst="rect">
            <a:avLst/>
          </a:prstGeom>
          <a:noFill/>
          <a:ln w="9525">
            <a:noFill/>
            <a:miter lim="800000"/>
            <a:headEnd/>
            <a:tailEnd/>
          </a:ln>
          <a:effectLst/>
        </p:spPr>
      </p:pic>
      <p:sp>
        <p:nvSpPr>
          <p:cNvPr id="37" name="Rectangle 36"/>
          <p:cNvSpPr/>
          <p:nvPr/>
        </p:nvSpPr>
        <p:spPr>
          <a:xfrm>
            <a:off x="443832" y="2833161"/>
            <a:ext cx="1447800" cy="739113"/>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World</a:t>
            </a:r>
            <a:endParaRPr lang="en-US" dirty="0"/>
          </a:p>
        </p:txBody>
      </p:sp>
      <p:pic>
        <p:nvPicPr>
          <p:cNvPr id="36" name="Picture 10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9421" y="2905495"/>
            <a:ext cx="520885" cy="601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descr="C:\Documents and Settings\yyue\Desktop\020-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9105" y="3387437"/>
            <a:ext cx="1245936" cy="133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a:xfrm>
            <a:off x="2821089" y="1255511"/>
            <a:ext cx="1447800" cy="73911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smtClean="0"/>
              <a:t>         Politics</a:t>
            </a:r>
            <a:endParaRPr lang="en-US" dirty="0"/>
          </a:p>
        </p:txBody>
      </p:sp>
      <p:pic>
        <p:nvPicPr>
          <p:cNvPr id="41" name="Picture 40"/>
          <p:cNvPicPr>
            <a:picLocks noChangeAspect="1" noChangeArrowheads="1"/>
          </p:cNvPicPr>
          <p:nvPr/>
        </p:nvPicPr>
        <p:blipFill>
          <a:blip r:embed="rId6" cstate="print"/>
          <a:srcRect/>
          <a:stretch>
            <a:fillRect/>
          </a:stretch>
        </p:blipFill>
        <p:spPr bwMode="auto">
          <a:xfrm>
            <a:off x="2870027" y="1319008"/>
            <a:ext cx="456530" cy="616932"/>
          </a:xfrm>
          <a:prstGeom prst="rect">
            <a:avLst/>
          </a:prstGeom>
          <a:noFill/>
          <a:ln w="9525">
            <a:noFill/>
            <a:miter lim="800000"/>
            <a:headEnd/>
            <a:tailEnd/>
          </a:ln>
          <a:effectLst/>
        </p:spPr>
      </p:pic>
      <p:sp>
        <p:nvSpPr>
          <p:cNvPr id="42" name="Rectangle 41"/>
          <p:cNvSpPr/>
          <p:nvPr/>
        </p:nvSpPr>
        <p:spPr>
          <a:xfrm>
            <a:off x="2829923" y="2035660"/>
            <a:ext cx="1447800" cy="73911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       Economy</a:t>
            </a:r>
            <a:endParaRPr lang="en-US" dirty="0"/>
          </a:p>
        </p:txBody>
      </p:sp>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71355" y="2112486"/>
            <a:ext cx="609903" cy="609903"/>
          </a:xfrm>
          <a:prstGeom prst="rect">
            <a:avLst/>
          </a:prstGeom>
        </p:spPr>
      </p:pic>
      <p:pic>
        <p:nvPicPr>
          <p:cNvPr id="67" name="Picture 66"/>
          <p:cNvPicPr>
            <a:picLocks noChangeAspect="1" noChangeArrowheads="1"/>
          </p:cNvPicPr>
          <p:nvPr/>
        </p:nvPicPr>
        <p:blipFill>
          <a:blip r:embed="rId9"/>
          <a:srcRect/>
          <a:stretch>
            <a:fillRect/>
          </a:stretch>
        </p:blipFill>
        <p:spPr bwMode="auto">
          <a:xfrm>
            <a:off x="2024814" y="1465367"/>
            <a:ext cx="314325" cy="387350"/>
          </a:xfrm>
          <a:prstGeom prst="rect">
            <a:avLst/>
          </a:prstGeom>
          <a:noFill/>
          <a:ln w="9525">
            <a:noFill/>
            <a:miter lim="800000"/>
            <a:headEnd/>
            <a:tailEnd/>
          </a:ln>
        </p:spPr>
      </p:pic>
      <p:pic>
        <p:nvPicPr>
          <p:cNvPr id="68" name="Picture 5"/>
          <p:cNvPicPr>
            <a:picLocks noChangeAspect="1" noChangeArrowheads="1"/>
          </p:cNvPicPr>
          <p:nvPr/>
        </p:nvPicPr>
        <p:blipFill>
          <a:blip r:embed="rId10"/>
          <a:srcRect/>
          <a:stretch>
            <a:fillRect/>
          </a:stretch>
        </p:blipFill>
        <p:spPr bwMode="auto">
          <a:xfrm>
            <a:off x="2040441" y="2221942"/>
            <a:ext cx="300037" cy="369888"/>
          </a:xfrm>
          <a:prstGeom prst="rect">
            <a:avLst/>
          </a:prstGeom>
          <a:noFill/>
          <a:ln w="9525">
            <a:noFill/>
            <a:miter lim="800000"/>
            <a:headEnd/>
            <a:tailEnd/>
          </a:ln>
        </p:spPr>
      </p:pic>
      <p:pic>
        <p:nvPicPr>
          <p:cNvPr id="69" name="Picture 68"/>
          <p:cNvPicPr>
            <a:picLocks noChangeAspect="1" noChangeArrowheads="1"/>
          </p:cNvPicPr>
          <p:nvPr/>
        </p:nvPicPr>
        <p:blipFill>
          <a:blip r:embed="rId9"/>
          <a:srcRect/>
          <a:stretch>
            <a:fillRect/>
          </a:stretch>
        </p:blipFill>
        <p:spPr bwMode="auto">
          <a:xfrm>
            <a:off x="2026153" y="3011548"/>
            <a:ext cx="314325" cy="387350"/>
          </a:xfrm>
          <a:prstGeom prst="rect">
            <a:avLst/>
          </a:prstGeom>
          <a:noFill/>
          <a:ln w="9525">
            <a:noFill/>
            <a:miter lim="800000"/>
            <a:headEnd/>
            <a:tailEnd/>
          </a:ln>
        </p:spPr>
      </p:pic>
      <p:sp>
        <p:nvSpPr>
          <p:cNvPr id="30" name="Title 1"/>
          <p:cNvSpPr txBox="1">
            <a:spLocks/>
          </p:cNvSpPr>
          <p:nvPr/>
        </p:nvSpPr>
        <p:spPr>
          <a:xfrm>
            <a:off x="457200" y="-4619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953735"/>
                </a:solidFill>
                <a:latin typeface="Trebuchet MS"/>
                <a:cs typeface="Trebuchet MS"/>
              </a:rPr>
              <a:t>Balancing Explore/Exploit</a:t>
            </a:r>
            <a:endParaRPr lang="en-US" sz="3600" dirty="0">
              <a:solidFill>
                <a:srgbClr val="953735"/>
              </a:solidFill>
              <a:latin typeface="Trebuchet MS"/>
              <a:cs typeface="Trebuchet MS"/>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4200391649"/>
              </p:ext>
            </p:extLst>
          </p:nvPr>
        </p:nvGraphicFramePr>
        <p:xfrm>
          <a:off x="2720975" y="4441825"/>
          <a:ext cx="4241800" cy="792163"/>
        </p:xfrm>
        <a:graphic>
          <a:graphicData uri="http://schemas.openxmlformats.org/presentationml/2006/ole">
            <mc:AlternateContent xmlns:mc="http://schemas.openxmlformats.org/markup-compatibility/2006">
              <mc:Choice xmlns:v="urn:schemas-microsoft-com:vml" Requires="v">
                <p:oleObj spid="_x0000_s8637" name="Equation" r:id="rId11" imgW="1701800" imgH="317500" progId="Equation.3">
                  <p:embed/>
                </p:oleObj>
              </mc:Choice>
              <mc:Fallback>
                <p:oleObj name="Equation" r:id="rId11" imgW="1701800" imgH="317500" progId="Equation.3">
                  <p:embed/>
                  <p:pic>
                    <p:nvPicPr>
                      <p:cNvPr id="0" name=""/>
                      <p:cNvPicPr/>
                      <p:nvPr/>
                    </p:nvPicPr>
                    <p:blipFill>
                      <a:blip r:embed="rId12"/>
                      <a:stretch>
                        <a:fillRect/>
                      </a:stretch>
                    </p:blipFill>
                    <p:spPr>
                      <a:xfrm>
                        <a:off x="2720975" y="4441825"/>
                        <a:ext cx="4241800" cy="792163"/>
                      </a:xfrm>
                      <a:prstGeom prst="rect">
                        <a:avLst/>
                      </a:prstGeom>
                    </p:spPr>
                  </p:pic>
                </p:oleObj>
              </mc:Fallback>
            </mc:AlternateContent>
          </a:graphicData>
        </a:graphic>
      </p:graphicFrame>
      <p:sp>
        <p:nvSpPr>
          <p:cNvPr id="35" name="Rectangle 34"/>
          <p:cNvSpPr/>
          <p:nvPr/>
        </p:nvSpPr>
        <p:spPr>
          <a:xfrm>
            <a:off x="2829105" y="2832923"/>
            <a:ext cx="1447800" cy="739113"/>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t>        Celebrity</a:t>
            </a:r>
            <a:endParaRPr lang="en-US" dirty="0"/>
          </a:p>
        </p:txBody>
      </p:sp>
      <p:pic>
        <p:nvPicPr>
          <p:cNvPr id="38" name="Picture 2"/>
          <p:cNvPicPr>
            <a:picLocks noChangeAspect="1" noChangeArrowheads="1"/>
          </p:cNvPicPr>
          <p:nvPr/>
        </p:nvPicPr>
        <p:blipFill>
          <a:blip r:embed="rId13" cstate="print"/>
          <a:srcRect l="24837" r="19969"/>
          <a:stretch>
            <a:fillRect/>
          </a:stretch>
        </p:blipFill>
        <p:spPr bwMode="auto">
          <a:xfrm>
            <a:off x="2889352" y="2916980"/>
            <a:ext cx="429726" cy="583935"/>
          </a:xfrm>
          <a:prstGeom prst="rect">
            <a:avLst/>
          </a:prstGeom>
          <a:noFill/>
          <a:ln w="9525">
            <a:noFill/>
            <a:miter lim="800000"/>
            <a:headEnd/>
            <a:tailEnd/>
          </a:ln>
          <a:effectLst/>
        </p:spPr>
      </p:pic>
      <p:sp>
        <p:nvSpPr>
          <p:cNvPr id="39" name="TextBox 38"/>
          <p:cNvSpPr txBox="1"/>
          <p:nvPr/>
        </p:nvSpPr>
        <p:spPr>
          <a:xfrm>
            <a:off x="6113901" y="6351089"/>
            <a:ext cx="2803171" cy="369332"/>
          </a:xfrm>
          <a:prstGeom prst="rect">
            <a:avLst/>
          </a:prstGeom>
          <a:noFill/>
        </p:spPr>
        <p:txBody>
          <a:bodyPr wrap="none" rtlCol="0">
            <a:spAutoFit/>
          </a:bodyPr>
          <a:lstStyle/>
          <a:p>
            <a:r>
              <a:rPr lang="en-US" dirty="0" smtClean="0">
                <a:latin typeface="Calibri"/>
                <a:cs typeface="Calibri"/>
              </a:rPr>
              <a:t>[</a:t>
            </a:r>
            <a:r>
              <a:rPr lang="en-US" b="1" dirty="0" smtClean="0">
                <a:latin typeface="Calibri"/>
                <a:cs typeface="Calibri"/>
              </a:rPr>
              <a:t>Yue</a:t>
            </a:r>
            <a:r>
              <a:rPr lang="en-US" dirty="0" smtClean="0">
                <a:latin typeface="Calibri"/>
                <a:cs typeface="Calibri"/>
              </a:rPr>
              <a:t> &amp; Guestrin, NIPS 2011]</a:t>
            </a:r>
            <a:endParaRPr lang="en-US" dirty="0">
              <a:latin typeface="Calibri"/>
              <a:cs typeface="Calibri"/>
            </a:endParaRPr>
          </a:p>
        </p:txBody>
      </p:sp>
      <p:sp>
        <p:nvSpPr>
          <p:cNvPr id="49" name="TextBox 48"/>
          <p:cNvSpPr txBox="1"/>
          <p:nvPr/>
        </p:nvSpPr>
        <p:spPr>
          <a:xfrm>
            <a:off x="578642" y="5770023"/>
            <a:ext cx="3617265" cy="461665"/>
          </a:xfrm>
          <a:prstGeom prst="rect">
            <a:avLst/>
          </a:prstGeom>
          <a:noFill/>
        </p:spPr>
        <p:txBody>
          <a:bodyPr wrap="square" rtlCol="0">
            <a:spAutoFit/>
          </a:bodyPr>
          <a:lstStyle/>
          <a:p>
            <a:r>
              <a:rPr lang="en-US" sz="2400" dirty="0"/>
              <a:t> </a:t>
            </a:r>
            <a:r>
              <a:rPr lang="en-US" sz="2400" dirty="0" smtClean="0"/>
              <a:t>             shrinks as roughly:</a:t>
            </a:r>
            <a:endParaRPr lang="en-US" sz="2400" dirty="0"/>
          </a:p>
        </p:txBody>
      </p:sp>
      <p:graphicFrame>
        <p:nvGraphicFramePr>
          <p:cNvPr id="50" name="Object 49"/>
          <p:cNvGraphicFramePr>
            <a:graphicFrameLocks noChangeAspect="1"/>
          </p:cNvGraphicFramePr>
          <p:nvPr>
            <p:extLst>
              <p:ext uri="{D42A27DB-BD31-4B8C-83A1-F6EECF244321}">
                <p14:modId xmlns:p14="http://schemas.microsoft.com/office/powerpoint/2010/main" val="2917334470"/>
              </p:ext>
            </p:extLst>
          </p:nvPr>
        </p:nvGraphicFramePr>
        <p:xfrm>
          <a:off x="4066440" y="5675109"/>
          <a:ext cx="1520158" cy="775485"/>
        </p:xfrm>
        <a:graphic>
          <a:graphicData uri="http://schemas.openxmlformats.org/presentationml/2006/ole">
            <mc:AlternateContent xmlns:mc="http://schemas.openxmlformats.org/markup-compatibility/2006">
              <mc:Choice xmlns:v="urn:schemas-microsoft-com:vml" Requires="v">
                <p:oleObj spid="_x0000_s8638" name="Equation" r:id="rId14" imgW="622300" imgH="317500" progId="Equation.3">
                  <p:embed/>
                </p:oleObj>
              </mc:Choice>
              <mc:Fallback>
                <p:oleObj name="Equation" r:id="rId14" imgW="622300" imgH="317500" progId="Equation.3">
                  <p:embed/>
                  <p:pic>
                    <p:nvPicPr>
                      <p:cNvPr id="0" name=""/>
                      <p:cNvPicPr/>
                      <p:nvPr/>
                    </p:nvPicPr>
                    <p:blipFill>
                      <a:blip r:embed="rId15"/>
                      <a:stretch>
                        <a:fillRect/>
                      </a:stretch>
                    </p:blipFill>
                    <p:spPr>
                      <a:xfrm>
                        <a:off x="4066440" y="5675109"/>
                        <a:ext cx="1520158" cy="775485"/>
                      </a:xfrm>
                      <a:prstGeom prst="rect">
                        <a:avLst/>
                      </a:prstGeom>
                    </p:spPr>
                  </p:pic>
                </p:oleObj>
              </mc:Fallback>
            </mc:AlternateContent>
          </a:graphicData>
        </a:graphic>
      </p:graphicFrame>
      <p:sp>
        <p:nvSpPr>
          <p:cNvPr id="51" name="Rectangle 50"/>
          <p:cNvSpPr/>
          <p:nvPr/>
        </p:nvSpPr>
        <p:spPr>
          <a:xfrm>
            <a:off x="298651" y="5587999"/>
            <a:ext cx="5416349" cy="902700"/>
          </a:xfrm>
          <a:prstGeom prst="rect">
            <a:avLst/>
          </a:prstGeom>
          <a:noFill/>
          <a:ln w="25400">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6199228" y="5645931"/>
            <a:ext cx="2680216" cy="400110"/>
          </a:xfrm>
          <a:prstGeom prst="rect">
            <a:avLst/>
          </a:prstGeom>
          <a:noFill/>
        </p:spPr>
        <p:txBody>
          <a:bodyPr wrap="none" rtlCol="0">
            <a:spAutoFit/>
          </a:bodyPr>
          <a:lstStyle/>
          <a:p>
            <a:r>
              <a:rPr lang="en-US" sz="2000" dirty="0" smtClean="0"/>
              <a:t>#times topic was shown</a:t>
            </a:r>
            <a:endParaRPr lang="en-US" sz="2000" dirty="0"/>
          </a:p>
        </p:txBody>
      </p:sp>
      <p:cxnSp>
        <p:nvCxnSpPr>
          <p:cNvPr id="53" name="Straight Arrow Connector 52"/>
          <p:cNvCxnSpPr>
            <a:stCxn id="52" idx="1"/>
          </p:cNvCxnSpPr>
          <p:nvPr/>
        </p:nvCxnSpPr>
        <p:spPr>
          <a:xfrm flipH="1">
            <a:off x="5348111" y="5845986"/>
            <a:ext cx="851117" cy="20005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54" name="Object 53"/>
          <p:cNvGraphicFramePr>
            <a:graphicFrameLocks noChangeAspect="1"/>
          </p:cNvGraphicFramePr>
          <p:nvPr>
            <p:extLst>
              <p:ext uri="{D42A27DB-BD31-4B8C-83A1-F6EECF244321}">
                <p14:modId xmlns:p14="http://schemas.microsoft.com/office/powerpoint/2010/main" val="2601806944"/>
              </p:ext>
            </p:extLst>
          </p:nvPr>
        </p:nvGraphicFramePr>
        <p:xfrm>
          <a:off x="419101" y="5736881"/>
          <a:ext cx="1194017" cy="643282"/>
        </p:xfrm>
        <a:graphic>
          <a:graphicData uri="http://schemas.openxmlformats.org/presentationml/2006/ole">
            <mc:AlternateContent xmlns:mc="http://schemas.openxmlformats.org/markup-compatibility/2006">
              <mc:Choice xmlns:v="urn:schemas-microsoft-com:vml" Requires="v">
                <p:oleObj spid="_x0000_s8639" name="Equation" r:id="rId16" imgW="495300" imgH="266700" progId="Equation.3">
                  <p:embed/>
                </p:oleObj>
              </mc:Choice>
              <mc:Fallback>
                <p:oleObj name="Equation" r:id="rId16" imgW="495300" imgH="266700" progId="Equation.3">
                  <p:embed/>
                  <p:pic>
                    <p:nvPicPr>
                      <p:cNvPr id="0" name=""/>
                      <p:cNvPicPr/>
                      <p:nvPr/>
                    </p:nvPicPr>
                    <p:blipFill>
                      <a:blip r:embed="rId17"/>
                      <a:stretch>
                        <a:fillRect/>
                      </a:stretch>
                    </p:blipFill>
                    <p:spPr>
                      <a:xfrm>
                        <a:off x="419101" y="5736881"/>
                        <a:ext cx="1194017" cy="643282"/>
                      </a:xfrm>
                      <a:prstGeom prst="rect">
                        <a:avLst/>
                      </a:prstGeom>
                    </p:spPr>
                  </p:pic>
                </p:oleObj>
              </mc:Fallback>
            </mc:AlternateContent>
          </a:graphicData>
        </a:graphic>
      </p:graphicFrame>
    </p:spTree>
    <p:extLst>
      <p:ext uri="{BB962C8B-B14F-4D97-AF65-F5344CB8AC3E}">
        <p14:creationId xmlns:p14="http://schemas.microsoft.com/office/powerpoint/2010/main" val="779997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6632916" y="4123552"/>
            <a:ext cx="2103860" cy="2514037"/>
            <a:chOff x="2841360" y="2722759"/>
            <a:chExt cx="2103860" cy="2514037"/>
          </a:xfrm>
        </p:grpSpPr>
        <p:pic>
          <p:nvPicPr>
            <p:cNvPr id="6" name="Picture 5"/>
            <p:cNvPicPr>
              <a:picLocks noChangeAspect="1"/>
            </p:cNvPicPr>
            <p:nvPr/>
          </p:nvPicPr>
          <p:blipFill>
            <a:blip r:embed="rId2"/>
            <a:stretch>
              <a:fillRect/>
            </a:stretch>
          </p:blipFill>
          <p:spPr>
            <a:xfrm>
              <a:off x="2841360" y="2722759"/>
              <a:ext cx="2103860" cy="1946428"/>
            </a:xfrm>
            <a:prstGeom prst="rect">
              <a:avLst/>
            </a:prstGeom>
            <a:ln>
              <a:solidFill>
                <a:schemeClr val="tx1"/>
              </a:solidFill>
            </a:ln>
          </p:spPr>
        </p:pic>
        <p:sp>
          <p:nvSpPr>
            <p:cNvPr id="7" name="TextBox 6"/>
            <p:cNvSpPr txBox="1"/>
            <p:nvPr/>
          </p:nvSpPr>
          <p:spPr>
            <a:xfrm>
              <a:off x="2910201" y="4652020"/>
              <a:ext cx="2021307" cy="584776"/>
            </a:xfrm>
            <a:prstGeom prst="rect">
              <a:avLst/>
            </a:prstGeom>
            <a:noFill/>
          </p:spPr>
          <p:txBody>
            <a:bodyPr wrap="none" rtlCol="0">
              <a:spAutoFit/>
            </a:bodyPr>
            <a:lstStyle/>
            <a:p>
              <a:r>
                <a:rPr lang="en-US" sz="1600" dirty="0" smtClean="0"/>
                <a:t>[Daniel Sheldon et al.]</a:t>
              </a:r>
            </a:p>
            <a:p>
              <a:r>
                <a:rPr lang="en-US" sz="1600" dirty="0" smtClean="0"/>
                <a:t>[Daniel </a:t>
              </a:r>
              <a:r>
                <a:rPr lang="en-US" sz="1600" dirty="0" err="1" smtClean="0"/>
                <a:t>Golovin</a:t>
              </a:r>
              <a:r>
                <a:rPr lang="en-US" sz="1600" dirty="0" smtClean="0"/>
                <a:t> et al.]</a:t>
              </a:r>
              <a:endParaRPr lang="en-US" sz="1600" dirty="0"/>
            </a:p>
          </p:txBody>
        </p:sp>
      </p:grpSp>
      <p:pic>
        <p:nvPicPr>
          <p:cNvPr id="9" name="Picture 8"/>
          <p:cNvPicPr>
            <a:picLocks noChangeAspect="1"/>
          </p:cNvPicPr>
          <p:nvPr/>
        </p:nvPicPr>
        <p:blipFill>
          <a:blip r:embed="rId3"/>
          <a:stretch>
            <a:fillRect/>
          </a:stretch>
        </p:blipFill>
        <p:spPr>
          <a:xfrm>
            <a:off x="3215778" y="4672649"/>
            <a:ext cx="3040834" cy="1639854"/>
          </a:xfrm>
          <a:prstGeom prst="rect">
            <a:avLst/>
          </a:prstGeom>
        </p:spPr>
      </p:pic>
      <p:grpSp>
        <p:nvGrpSpPr>
          <p:cNvPr id="43" name="Group 42"/>
          <p:cNvGrpSpPr/>
          <p:nvPr/>
        </p:nvGrpSpPr>
        <p:grpSpPr>
          <a:xfrm>
            <a:off x="739131" y="3091537"/>
            <a:ext cx="5251403" cy="1273993"/>
            <a:chOff x="4429872" y="458097"/>
            <a:chExt cx="4514175" cy="1088451"/>
          </a:xfrm>
        </p:grpSpPr>
        <p:pic>
          <p:nvPicPr>
            <p:cNvPr id="40" name="Picture 39"/>
            <p:cNvPicPr>
              <a:picLocks noChangeAspect="1"/>
            </p:cNvPicPr>
            <p:nvPr/>
          </p:nvPicPr>
          <p:blipFill>
            <a:blip r:embed="rId4"/>
            <a:stretch>
              <a:fillRect/>
            </a:stretch>
          </p:blipFill>
          <p:spPr>
            <a:xfrm>
              <a:off x="4429872" y="458097"/>
              <a:ext cx="1456765" cy="1088451"/>
            </a:xfrm>
            <a:prstGeom prst="rect">
              <a:avLst/>
            </a:prstGeom>
          </p:spPr>
        </p:pic>
        <p:pic>
          <p:nvPicPr>
            <p:cNvPr id="41" name="Picture 40"/>
            <p:cNvPicPr>
              <a:picLocks noChangeAspect="1"/>
            </p:cNvPicPr>
            <p:nvPr/>
          </p:nvPicPr>
          <p:blipFill>
            <a:blip r:embed="rId5"/>
            <a:stretch>
              <a:fillRect/>
            </a:stretch>
          </p:blipFill>
          <p:spPr>
            <a:xfrm>
              <a:off x="5951522" y="458097"/>
              <a:ext cx="1456765" cy="1088451"/>
            </a:xfrm>
            <a:prstGeom prst="rect">
              <a:avLst/>
            </a:prstGeom>
          </p:spPr>
        </p:pic>
        <p:pic>
          <p:nvPicPr>
            <p:cNvPr id="42" name="Picture 41"/>
            <p:cNvPicPr>
              <a:picLocks noChangeAspect="1"/>
            </p:cNvPicPr>
            <p:nvPr/>
          </p:nvPicPr>
          <p:blipFill>
            <a:blip r:embed="rId6"/>
            <a:stretch>
              <a:fillRect/>
            </a:stretch>
          </p:blipFill>
          <p:spPr>
            <a:xfrm>
              <a:off x="7487282" y="458097"/>
              <a:ext cx="1456765" cy="1088451"/>
            </a:xfrm>
            <a:prstGeom prst="rect">
              <a:avLst/>
            </a:prstGeom>
          </p:spPr>
        </p:pic>
      </p:grpSp>
      <p:pic>
        <p:nvPicPr>
          <p:cNvPr id="45" name="Picture 44"/>
          <p:cNvPicPr>
            <a:picLocks noChangeAspect="1"/>
          </p:cNvPicPr>
          <p:nvPr/>
        </p:nvPicPr>
        <p:blipFill>
          <a:blip r:embed="rId7"/>
          <a:stretch>
            <a:fillRect/>
          </a:stretch>
        </p:blipFill>
        <p:spPr>
          <a:xfrm>
            <a:off x="332422" y="1270925"/>
            <a:ext cx="1991128" cy="1506109"/>
          </a:xfrm>
          <a:prstGeom prst="rect">
            <a:avLst/>
          </a:prstGeom>
        </p:spPr>
      </p:pic>
      <p:pic>
        <p:nvPicPr>
          <p:cNvPr id="46" name="Picture 45"/>
          <p:cNvPicPr>
            <a:picLocks noChangeAspect="1"/>
          </p:cNvPicPr>
          <p:nvPr/>
        </p:nvPicPr>
        <p:blipFill>
          <a:blip r:embed="rId8"/>
          <a:stretch>
            <a:fillRect/>
          </a:stretch>
        </p:blipFill>
        <p:spPr>
          <a:xfrm>
            <a:off x="4371122" y="1270925"/>
            <a:ext cx="1991128" cy="1506109"/>
          </a:xfrm>
          <a:prstGeom prst="rect">
            <a:avLst/>
          </a:prstGeom>
        </p:spPr>
      </p:pic>
      <p:pic>
        <p:nvPicPr>
          <p:cNvPr id="47" name="Picture 46"/>
          <p:cNvPicPr>
            <a:picLocks noChangeAspect="1"/>
          </p:cNvPicPr>
          <p:nvPr/>
        </p:nvPicPr>
        <p:blipFill>
          <a:blip r:embed="rId9"/>
          <a:stretch>
            <a:fillRect/>
          </a:stretch>
        </p:blipFill>
        <p:spPr>
          <a:xfrm>
            <a:off x="2351772" y="1270925"/>
            <a:ext cx="1991128" cy="1506109"/>
          </a:xfrm>
          <a:prstGeom prst="rect">
            <a:avLst/>
          </a:prstGeom>
        </p:spPr>
      </p:pic>
      <p:sp>
        <p:nvSpPr>
          <p:cNvPr id="53" name="TextBox 52"/>
          <p:cNvSpPr txBox="1"/>
          <p:nvPr/>
        </p:nvSpPr>
        <p:spPr>
          <a:xfrm>
            <a:off x="4023926" y="264162"/>
            <a:ext cx="4865560" cy="646331"/>
          </a:xfrm>
          <a:prstGeom prst="rect">
            <a:avLst/>
          </a:prstGeom>
          <a:noFill/>
        </p:spPr>
        <p:txBody>
          <a:bodyPr wrap="none" rtlCol="0">
            <a:spAutoFit/>
          </a:bodyPr>
          <a:lstStyle/>
          <a:p>
            <a:pPr algn="r"/>
            <a:r>
              <a:rPr lang="en-US" sz="3600" b="1" dirty="0" smtClean="0">
                <a:solidFill>
                  <a:srgbClr val="953735"/>
                </a:solidFill>
                <a:latin typeface="Trebuchet MS"/>
                <a:cs typeface="Trebuchet MS"/>
              </a:rPr>
              <a:t>Structured Prediction</a:t>
            </a:r>
            <a:endParaRPr lang="en-US" sz="3600" b="1" dirty="0">
              <a:solidFill>
                <a:srgbClr val="953735"/>
              </a:solidFill>
              <a:latin typeface="Trebuchet MS"/>
              <a:cs typeface="Trebuchet MS"/>
            </a:endParaRPr>
          </a:p>
        </p:txBody>
      </p:sp>
      <p:grpSp>
        <p:nvGrpSpPr>
          <p:cNvPr id="3" name="Group 2"/>
          <p:cNvGrpSpPr/>
          <p:nvPr/>
        </p:nvGrpSpPr>
        <p:grpSpPr>
          <a:xfrm>
            <a:off x="545328" y="4699384"/>
            <a:ext cx="2233558" cy="2039427"/>
            <a:chOff x="592362" y="4743535"/>
            <a:chExt cx="2233558" cy="2039427"/>
          </a:xfrm>
        </p:grpSpPr>
        <p:pic>
          <p:nvPicPr>
            <p:cNvPr id="8" name="Picture 7"/>
            <p:cNvPicPr>
              <a:picLocks noChangeAspect="1"/>
            </p:cNvPicPr>
            <p:nvPr/>
          </p:nvPicPr>
          <p:blipFill>
            <a:blip r:embed="rId10"/>
            <a:stretch>
              <a:fillRect/>
            </a:stretch>
          </p:blipFill>
          <p:spPr>
            <a:xfrm>
              <a:off x="592362" y="4743535"/>
              <a:ext cx="2212206" cy="1448086"/>
            </a:xfrm>
            <a:prstGeom prst="rect">
              <a:avLst/>
            </a:prstGeom>
            <a:ln w="38100">
              <a:solidFill>
                <a:schemeClr val="tx1"/>
              </a:solidFill>
            </a:ln>
          </p:spPr>
        </p:pic>
        <p:sp>
          <p:nvSpPr>
            <p:cNvPr id="2" name="TextBox 1"/>
            <p:cNvSpPr txBox="1"/>
            <p:nvPr/>
          </p:nvSpPr>
          <p:spPr>
            <a:xfrm>
              <a:off x="665853" y="6198186"/>
              <a:ext cx="2160067" cy="584776"/>
            </a:xfrm>
            <a:prstGeom prst="rect">
              <a:avLst/>
            </a:prstGeom>
            <a:noFill/>
          </p:spPr>
          <p:txBody>
            <a:bodyPr wrap="none" rtlCol="0">
              <a:spAutoFit/>
            </a:bodyPr>
            <a:lstStyle/>
            <a:p>
              <a:r>
                <a:rPr lang="en-US" sz="1600" dirty="0" smtClean="0"/>
                <a:t>[</a:t>
              </a:r>
              <a:r>
                <a:rPr lang="en-US" sz="1600" dirty="0" err="1" smtClean="0"/>
                <a:t>Debadeepta</a:t>
              </a:r>
              <a:r>
                <a:rPr lang="en-US" sz="1600" dirty="0" smtClean="0"/>
                <a:t> </a:t>
              </a:r>
              <a:r>
                <a:rPr lang="en-US" sz="1600" dirty="0" err="1" smtClean="0"/>
                <a:t>Dey</a:t>
              </a:r>
              <a:r>
                <a:rPr lang="en-US" sz="1600" dirty="0" smtClean="0"/>
                <a:t> et al.]</a:t>
              </a:r>
            </a:p>
            <a:p>
              <a:r>
                <a:rPr lang="en-US" sz="1600" dirty="0" smtClean="0"/>
                <a:t>[Nathan Ratliff et al.]</a:t>
              </a:r>
              <a:endParaRPr lang="en-US" sz="1600" dirty="0"/>
            </a:p>
          </p:txBody>
        </p:sp>
      </p:grpSp>
      <p:grpSp>
        <p:nvGrpSpPr>
          <p:cNvPr id="10" name="Group 9"/>
          <p:cNvGrpSpPr/>
          <p:nvPr/>
        </p:nvGrpSpPr>
        <p:grpSpPr>
          <a:xfrm>
            <a:off x="6717582" y="1549087"/>
            <a:ext cx="2006000" cy="2082583"/>
            <a:chOff x="6717582" y="1549087"/>
            <a:chExt cx="2006000" cy="2082583"/>
          </a:xfrm>
        </p:grpSpPr>
        <p:grpSp>
          <p:nvGrpSpPr>
            <p:cNvPr id="51" name="Group 50"/>
            <p:cNvGrpSpPr/>
            <p:nvPr/>
          </p:nvGrpSpPr>
          <p:grpSpPr>
            <a:xfrm>
              <a:off x="6717582" y="1549087"/>
              <a:ext cx="2006000" cy="1961817"/>
              <a:chOff x="6826955" y="321420"/>
              <a:chExt cx="2006000" cy="1961817"/>
            </a:xfrm>
          </p:grpSpPr>
          <p:pic>
            <p:nvPicPr>
              <p:cNvPr id="4" name="Picture 3"/>
              <p:cNvPicPr>
                <a:picLocks noChangeAspect="1"/>
              </p:cNvPicPr>
              <p:nvPr/>
            </p:nvPicPr>
            <p:blipFill>
              <a:blip r:embed="rId11"/>
              <a:stretch>
                <a:fillRect/>
              </a:stretch>
            </p:blipFill>
            <p:spPr>
              <a:xfrm>
                <a:off x="6826955" y="321420"/>
                <a:ext cx="1602321" cy="1625590"/>
              </a:xfrm>
              <a:prstGeom prst="rect">
                <a:avLst/>
              </a:prstGeom>
              <a:ln w="25400">
                <a:solidFill>
                  <a:schemeClr val="accent1"/>
                </a:solidFill>
              </a:ln>
            </p:spPr>
          </p:pic>
          <p:pic>
            <p:nvPicPr>
              <p:cNvPr id="5" name="Picture 4"/>
              <p:cNvPicPr>
                <a:picLocks noChangeAspect="1"/>
              </p:cNvPicPr>
              <p:nvPr/>
            </p:nvPicPr>
            <p:blipFill>
              <a:blip r:embed="rId12"/>
              <a:stretch>
                <a:fillRect/>
              </a:stretch>
            </p:blipFill>
            <p:spPr>
              <a:xfrm>
                <a:off x="7230635" y="804020"/>
                <a:ext cx="1602320" cy="1479217"/>
              </a:xfrm>
              <a:prstGeom prst="rect">
                <a:avLst/>
              </a:prstGeom>
              <a:ln w="25400">
                <a:solidFill>
                  <a:schemeClr val="accent1"/>
                </a:solidFill>
              </a:ln>
            </p:spPr>
          </p:pic>
        </p:grpSp>
        <p:pic>
          <p:nvPicPr>
            <p:cNvPr id="22" name="Picture 21"/>
            <p:cNvPicPr>
              <a:picLocks noChangeAspect="1"/>
            </p:cNvPicPr>
            <p:nvPr/>
          </p:nvPicPr>
          <p:blipFill>
            <a:blip r:embed="rId13"/>
            <a:stretch>
              <a:fillRect/>
            </a:stretch>
          </p:blipFill>
          <p:spPr>
            <a:xfrm>
              <a:off x="6717582" y="2933066"/>
              <a:ext cx="698604" cy="698604"/>
            </a:xfrm>
            <a:prstGeom prst="rect">
              <a:avLst/>
            </a:prstGeom>
          </p:spPr>
        </p:pic>
      </p:grpSp>
      <p:sp>
        <p:nvSpPr>
          <p:cNvPr id="11" name="TextBox 10"/>
          <p:cNvSpPr txBox="1"/>
          <p:nvPr/>
        </p:nvSpPr>
        <p:spPr>
          <a:xfrm>
            <a:off x="393089" y="943951"/>
            <a:ext cx="304478" cy="369332"/>
          </a:xfrm>
          <a:prstGeom prst="rect">
            <a:avLst/>
          </a:prstGeom>
          <a:noFill/>
        </p:spPr>
        <p:txBody>
          <a:bodyPr wrap="none" rtlCol="0">
            <a:spAutoFit/>
          </a:bodyPr>
          <a:lstStyle/>
          <a:p>
            <a:r>
              <a:rPr lang="en-US" dirty="0" smtClean="0"/>
              <a:t>X</a:t>
            </a:r>
            <a:endParaRPr lang="en-US" dirty="0"/>
          </a:p>
        </p:txBody>
      </p:sp>
      <p:sp>
        <p:nvSpPr>
          <p:cNvPr id="12" name="TextBox 11"/>
          <p:cNvSpPr txBox="1"/>
          <p:nvPr/>
        </p:nvSpPr>
        <p:spPr>
          <a:xfrm>
            <a:off x="1538759" y="948318"/>
            <a:ext cx="300082" cy="369332"/>
          </a:xfrm>
          <a:prstGeom prst="rect">
            <a:avLst/>
          </a:prstGeom>
          <a:noFill/>
        </p:spPr>
        <p:txBody>
          <a:bodyPr wrap="none" rtlCol="0">
            <a:spAutoFit/>
          </a:bodyPr>
          <a:lstStyle/>
          <a:p>
            <a:r>
              <a:rPr lang="en-US" dirty="0" smtClean="0"/>
              <a:t>Y</a:t>
            </a:r>
            <a:endParaRPr lang="en-US" dirty="0"/>
          </a:p>
        </p:txBody>
      </p:sp>
      <p:sp>
        <p:nvSpPr>
          <p:cNvPr id="25" name="TextBox 24"/>
          <p:cNvSpPr txBox="1"/>
          <p:nvPr/>
        </p:nvSpPr>
        <p:spPr>
          <a:xfrm>
            <a:off x="2626647" y="948318"/>
            <a:ext cx="304478" cy="369332"/>
          </a:xfrm>
          <a:prstGeom prst="rect">
            <a:avLst/>
          </a:prstGeom>
          <a:noFill/>
        </p:spPr>
        <p:txBody>
          <a:bodyPr wrap="none" rtlCol="0">
            <a:spAutoFit/>
          </a:bodyPr>
          <a:lstStyle/>
          <a:p>
            <a:r>
              <a:rPr lang="en-US" dirty="0" smtClean="0"/>
              <a:t>X</a:t>
            </a:r>
            <a:endParaRPr lang="en-US" dirty="0"/>
          </a:p>
        </p:txBody>
      </p:sp>
      <p:sp>
        <p:nvSpPr>
          <p:cNvPr id="26" name="TextBox 25"/>
          <p:cNvSpPr txBox="1"/>
          <p:nvPr/>
        </p:nvSpPr>
        <p:spPr>
          <a:xfrm>
            <a:off x="3723844" y="943951"/>
            <a:ext cx="300082" cy="369332"/>
          </a:xfrm>
          <a:prstGeom prst="rect">
            <a:avLst/>
          </a:prstGeom>
          <a:noFill/>
        </p:spPr>
        <p:txBody>
          <a:bodyPr wrap="none" rtlCol="0">
            <a:spAutoFit/>
          </a:bodyPr>
          <a:lstStyle/>
          <a:p>
            <a:r>
              <a:rPr lang="en-US" dirty="0" smtClean="0"/>
              <a:t>Y</a:t>
            </a:r>
            <a:endParaRPr lang="en-US" dirty="0"/>
          </a:p>
        </p:txBody>
      </p:sp>
      <p:sp>
        <p:nvSpPr>
          <p:cNvPr id="27" name="TextBox 26"/>
          <p:cNvSpPr txBox="1"/>
          <p:nvPr/>
        </p:nvSpPr>
        <p:spPr>
          <a:xfrm>
            <a:off x="4450696" y="948318"/>
            <a:ext cx="304478" cy="369332"/>
          </a:xfrm>
          <a:prstGeom prst="rect">
            <a:avLst/>
          </a:prstGeom>
          <a:noFill/>
        </p:spPr>
        <p:txBody>
          <a:bodyPr wrap="none" rtlCol="0">
            <a:spAutoFit/>
          </a:bodyPr>
          <a:lstStyle/>
          <a:p>
            <a:r>
              <a:rPr lang="en-US" dirty="0" smtClean="0"/>
              <a:t>X</a:t>
            </a:r>
            <a:endParaRPr lang="en-US" dirty="0"/>
          </a:p>
        </p:txBody>
      </p:sp>
      <p:sp>
        <p:nvSpPr>
          <p:cNvPr id="28" name="TextBox 27"/>
          <p:cNvSpPr txBox="1"/>
          <p:nvPr/>
        </p:nvSpPr>
        <p:spPr>
          <a:xfrm>
            <a:off x="5699555" y="943951"/>
            <a:ext cx="300082" cy="369332"/>
          </a:xfrm>
          <a:prstGeom prst="rect">
            <a:avLst/>
          </a:prstGeom>
          <a:noFill/>
        </p:spPr>
        <p:txBody>
          <a:bodyPr wrap="none" rtlCol="0">
            <a:spAutoFit/>
          </a:bodyPr>
          <a:lstStyle/>
          <a:p>
            <a:r>
              <a:rPr lang="en-US" dirty="0" smtClean="0"/>
              <a:t>Y</a:t>
            </a:r>
            <a:endParaRPr lang="en-US" dirty="0"/>
          </a:p>
        </p:txBody>
      </p:sp>
      <p:sp>
        <p:nvSpPr>
          <p:cNvPr id="29" name="TextBox 28"/>
          <p:cNvSpPr txBox="1"/>
          <p:nvPr/>
        </p:nvSpPr>
        <p:spPr>
          <a:xfrm>
            <a:off x="1468204" y="2777085"/>
            <a:ext cx="304478" cy="369332"/>
          </a:xfrm>
          <a:prstGeom prst="rect">
            <a:avLst/>
          </a:prstGeom>
          <a:noFill/>
        </p:spPr>
        <p:txBody>
          <a:bodyPr wrap="none" rtlCol="0">
            <a:spAutoFit/>
          </a:bodyPr>
          <a:lstStyle/>
          <a:p>
            <a:r>
              <a:rPr lang="en-US" dirty="0" smtClean="0"/>
              <a:t>X</a:t>
            </a:r>
            <a:endParaRPr lang="en-US" dirty="0"/>
          </a:p>
        </p:txBody>
      </p:sp>
      <p:sp>
        <p:nvSpPr>
          <p:cNvPr id="30" name="TextBox 29"/>
          <p:cNvSpPr txBox="1"/>
          <p:nvPr/>
        </p:nvSpPr>
        <p:spPr>
          <a:xfrm>
            <a:off x="3215778" y="2777085"/>
            <a:ext cx="304478" cy="369332"/>
          </a:xfrm>
          <a:prstGeom prst="rect">
            <a:avLst/>
          </a:prstGeom>
          <a:noFill/>
        </p:spPr>
        <p:txBody>
          <a:bodyPr wrap="none" rtlCol="0">
            <a:spAutoFit/>
          </a:bodyPr>
          <a:lstStyle/>
          <a:p>
            <a:r>
              <a:rPr lang="en-US" dirty="0" smtClean="0"/>
              <a:t>X</a:t>
            </a:r>
            <a:endParaRPr lang="en-US" dirty="0"/>
          </a:p>
        </p:txBody>
      </p:sp>
      <p:sp>
        <p:nvSpPr>
          <p:cNvPr id="33" name="TextBox 32"/>
          <p:cNvSpPr txBox="1"/>
          <p:nvPr/>
        </p:nvSpPr>
        <p:spPr>
          <a:xfrm>
            <a:off x="4987979" y="2777085"/>
            <a:ext cx="300082" cy="369332"/>
          </a:xfrm>
          <a:prstGeom prst="rect">
            <a:avLst/>
          </a:prstGeom>
          <a:noFill/>
        </p:spPr>
        <p:txBody>
          <a:bodyPr wrap="none" rtlCol="0">
            <a:spAutoFit/>
          </a:bodyPr>
          <a:lstStyle/>
          <a:p>
            <a:r>
              <a:rPr lang="en-US" dirty="0" smtClean="0"/>
              <a:t>Y</a:t>
            </a:r>
            <a:endParaRPr lang="en-US" dirty="0"/>
          </a:p>
        </p:txBody>
      </p:sp>
    </p:spTree>
    <p:extLst>
      <p:ext uri="{BB962C8B-B14F-4D97-AF65-F5344CB8AC3E}">
        <p14:creationId xmlns:p14="http://schemas.microsoft.com/office/powerpoint/2010/main" val="17258332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5" grpId="0"/>
      <p:bldP spid="26" grpId="0"/>
      <p:bldP spid="27" grpId="0"/>
      <p:bldP spid="28" grpId="0"/>
      <p:bldP spid="29" grpId="0"/>
      <p:bldP spid="30" grpId="0"/>
      <p:bldP spid="3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yyue\Desktop\020-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48" y="3387437"/>
            <a:ext cx="1245936" cy="133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noChangeArrowheads="1"/>
          </p:cNvPicPr>
          <p:nvPr/>
        </p:nvPicPr>
        <p:blipFill>
          <a:blip r:embed="rId5"/>
          <a:srcRect/>
          <a:stretch>
            <a:fillRect/>
          </a:stretch>
        </p:blipFill>
        <p:spPr bwMode="auto">
          <a:xfrm>
            <a:off x="2024814" y="1465367"/>
            <a:ext cx="314325" cy="387350"/>
          </a:xfrm>
          <a:prstGeom prst="rect">
            <a:avLst/>
          </a:prstGeom>
          <a:noFill/>
          <a:ln w="9525">
            <a:noFill/>
            <a:miter lim="800000"/>
            <a:headEnd/>
            <a:tailEnd/>
          </a:ln>
        </p:spPr>
      </p:pic>
      <p:pic>
        <p:nvPicPr>
          <p:cNvPr id="25" name="Picture 5"/>
          <p:cNvPicPr>
            <a:picLocks noChangeAspect="1" noChangeArrowheads="1"/>
          </p:cNvPicPr>
          <p:nvPr/>
        </p:nvPicPr>
        <p:blipFill>
          <a:blip r:embed="rId6"/>
          <a:srcRect/>
          <a:stretch>
            <a:fillRect/>
          </a:stretch>
        </p:blipFill>
        <p:spPr bwMode="auto">
          <a:xfrm>
            <a:off x="2040441" y="2221942"/>
            <a:ext cx="300037" cy="369888"/>
          </a:xfrm>
          <a:prstGeom prst="rect">
            <a:avLst/>
          </a:prstGeom>
          <a:noFill/>
          <a:ln w="9525">
            <a:noFill/>
            <a:miter lim="800000"/>
            <a:headEnd/>
            <a:tailEnd/>
          </a:ln>
        </p:spPr>
      </p:pic>
      <p:pic>
        <p:nvPicPr>
          <p:cNvPr id="28" name="Picture 27"/>
          <p:cNvPicPr>
            <a:picLocks noChangeAspect="1" noChangeArrowheads="1"/>
          </p:cNvPicPr>
          <p:nvPr/>
        </p:nvPicPr>
        <p:blipFill>
          <a:blip r:embed="rId5"/>
          <a:srcRect/>
          <a:stretch>
            <a:fillRect/>
          </a:stretch>
        </p:blipFill>
        <p:spPr bwMode="auto">
          <a:xfrm>
            <a:off x="2026153" y="3011548"/>
            <a:ext cx="314325" cy="387350"/>
          </a:xfrm>
          <a:prstGeom prst="rect">
            <a:avLst/>
          </a:prstGeom>
          <a:noFill/>
          <a:ln w="9525">
            <a:noFill/>
            <a:miter lim="800000"/>
            <a:headEnd/>
            <a:tailEnd/>
          </a:ln>
        </p:spPr>
      </p:pic>
      <p:sp>
        <p:nvSpPr>
          <p:cNvPr id="26" name="Rectangle 25"/>
          <p:cNvSpPr/>
          <p:nvPr/>
        </p:nvSpPr>
        <p:spPr>
          <a:xfrm>
            <a:off x="443832" y="1247086"/>
            <a:ext cx="1447800" cy="73911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          Sports</a:t>
            </a:r>
            <a:endParaRPr lang="en-US" dirty="0"/>
          </a:p>
        </p:txBody>
      </p:sp>
      <p:pic>
        <p:nvPicPr>
          <p:cNvPr id="27" name="Picture 4"/>
          <p:cNvPicPr>
            <a:picLocks noChangeAspect="1" noChangeArrowheads="1"/>
          </p:cNvPicPr>
          <p:nvPr/>
        </p:nvPicPr>
        <p:blipFill>
          <a:blip r:embed="rId7" cstate="print"/>
          <a:srcRect l="3765" t="2619" r="5882" b="3110"/>
          <a:stretch>
            <a:fillRect/>
          </a:stretch>
        </p:blipFill>
        <p:spPr bwMode="auto">
          <a:xfrm>
            <a:off x="480205" y="1289208"/>
            <a:ext cx="437925" cy="656887"/>
          </a:xfrm>
          <a:prstGeom prst="rect">
            <a:avLst/>
          </a:prstGeom>
          <a:noFill/>
          <a:ln w="9525">
            <a:noFill/>
            <a:miter lim="800000"/>
            <a:headEnd/>
            <a:tailEnd/>
          </a:ln>
        </p:spPr>
      </p:pic>
      <p:sp>
        <p:nvSpPr>
          <p:cNvPr id="29" name="Rectangle 28"/>
          <p:cNvSpPr/>
          <p:nvPr/>
        </p:nvSpPr>
        <p:spPr>
          <a:xfrm>
            <a:off x="443832" y="2035660"/>
            <a:ext cx="1447800" cy="73911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smtClean="0"/>
              <a:t>         Politics</a:t>
            </a:r>
            <a:endParaRPr lang="en-US" dirty="0"/>
          </a:p>
        </p:txBody>
      </p:sp>
      <p:pic>
        <p:nvPicPr>
          <p:cNvPr id="31" name="Picture 30"/>
          <p:cNvPicPr>
            <a:picLocks noChangeAspect="1" noChangeArrowheads="1"/>
          </p:cNvPicPr>
          <p:nvPr/>
        </p:nvPicPr>
        <p:blipFill>
          <a:blip r:embed="rId8" cstate="print"/>
          <a:srcRect/>
          <a:stretch>
            <a:fillRect/>
          </a:stretch>
        </p:blipFill>
        <p:spPr bwMode="auto">
          <a:xfrm>
            <a:off x="492770" y="2099157"/>
            <a:ext cx="456530" cy="616932"/>
          </a:xfrm>
          <a:prstGeom prst="rect">
            <a:avLst/>
          </a:prstGeom>
          <a:noFill/>
          <a:ln w="9525">
            <a:noFill/>
            <a:miter lim="800000"/>
            <a:headEnd/>
            <a:tailEnd/>
          </a:ln>
          <a:effectLst/>
        </p:spPr>
      </p:pic>
      <p:sp>
        <p:nvSpPr>
          <p:cNvPr id="37" name="Rectangle 36"/>
          <p:cNvSpPr/>
          <p:nvPr/>
        </p:nvSpPr>
        <p:spPr>
          <a:xfrm>
            <a:off x="443832" y="2833161"/>
            <a:ext cx="1447800" cy="739113"/>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World</a:t>
            </a:r>
            <a:endParaRPr lang="en-US" dirty="0"/>
          </a:p>
        </p:txBody>
      </p:sp>
      <p:pic>
        <p:nvPicPr>
          <p:cNvPr id="36" name="Picture 10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9421" y="2905495"/>
            <a:ext cx="520885" cy="601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descr="C:\Documents and Settings\yyue\Desktop\020-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9105" y="3387437"/>
            <a:ext cx="1245936" cy="133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5"/>
          <p:cNvPicPr>
            <a:picLocks noChangeAspect="1" noChangeArrowheads="1"/>
          </p:cNvPicPr>
          <p:nvPr/>
        </p:nvPicPr>
        <p:blipFill>
          <a:blip r:embed="rId6"/>
          <a:srcRect/>
          <a:stretch>
            <a:fillRect/>
          </a:stretch>
        </p:blipFill>
        <p:spPr bwMode="auto">
          <a:xfrm>
            <a:off x="4445730" y="1471492"/>
            <a:ext cx="300037" cy="369888"/>
          </a:xfrm>
          <a:prstGeom prst="rect">
            <a:avLst/>
          </a:prstGeom>
          <a:noFill/>
          <a:ln w="9525">
            <a:noFill/>
            <a:miter lim="800000"/>
            <a:headEnd/>
            <a:tailEnd/>
          </a:ln>
        </p:spPr>
      </p:pic>
      <p:pic>
        <p:nvPicPr>
          <p:cNvPr id="38" name="Picture 37"/>
          <p:cNvPicPr>
            <a:picLocks noChangeAspect="1" noChangeArrowheads="1"/>
          </p:cNvPicPr>
          <p:nvPr/>
        </p:nvPicPr>
        <p:blipFill>
          <a:blip r:embed="rId5"/>
          <a:srcRect/>
          <a:stretch>
            <a:fillRect/>
          </a:stretch>
        </p:blipFill>
        <p:spPr bwMode="auto">
          <a:xfrm>
            <a:off x="4416778" y="2953271"/>
            <a:ext cx="314325" cy="387350"/>
          </a:xfrm>
          <a:prstGeom prst="rect">
            <a:avLst/>
          </a:prstGeom>
          <a:noFill/>
          <a:ln w="9525">
            <a:noFill/>
            <a:miter lim="800000"/>
            <a:headEnd/>
            <a:tailEnd/>
          </a:ln>
        </p:spPr>
      </p:pic>
      <p:sp>
        <p:nvSpPr>
          <p:cNvPr id="39" name="Freeform 38"/>
          <p:cNvSpPr/>
          <p:nvPr/>
        </p:nvSpPr>
        <p:spPr>
          <a:xfrm>
            <a:off x="4035727" y="2364453"/>
            <a:ext cx="1494117" cy="1527735"/>
          </a:xfrm>
          <a:custGeom>
            <a:avLst/>
            <a:gdLst>
              <a:gd name="connsiteX0" fmla="*/ 1130300 w 1848864"/>
              <a:gd name="connsiteY0" fmla="*/ 0 h 1765300"/>
              <a:gd name="connsiteX1" fmla="*/ 1803400 w 1848864"/>
              <a:gd name="connsiteY1" fmla="*/ 1003300 h 1765300"/>
              <a:gd name="connsiteX2" fmla="*/ 0 w 1848864"/>
              <a:gd name="connsiteY2" fmla="*/ 1765300 h 1765300"/>
              <a:gd name="connsiteX3" fmla="*/ 0 w 1848864"/>
              <a:gd name="connsiteY3" fmla="*/ 1765300 h 1765300"/>
            </a:gdLst>
            <a:ahLst/>
            <a:cxnLst>
              <a:cxn ang="0">
                <a:pos x="connsiteX0" y="connsiteY0"/>
              </a:cxn>
              <a:cxn ang="0">
                <a:pos x="connsiteX1" y="connsiteY1"/>
              </a:cxn>
              <a:cxn ang="0">
                <a:pos x="connsiteX2" y="connsiteY2"/>
              </a:cxn>
              <a:cxn ang="0">
                <a:pos x="connsiteX3" y="connsiteY3"/>
              </a:cxn>
            </a:cxnLst>
            <a:rect l="l" t="t" r="r" b="b"/>
            <a:pathLst>
              <a:path w="1848864" h="1765300">
                <a:moveTo>
                  <a:pt x="1130300" y="0"/>
                </a:moveTo>
                <a:cubicBezTo>
                  <a:pt x="1561041" y="354541"/>
                  <a:pt x="1991783" y="709083"/>
                  <a:pt x="1803400" y="1003300"/>
                </a:cubicBezTo>
                <a:cubicBezTo>
                  <a:pt x="1615017" y="1297517"/>
                  <a:pt x="0" y="1765300"/>
                  <a:pt x="0" y="1765300"/>
                </a:cubicBezTo>
                <a:lnTo>
                  <a:pt x="0" y="1765300"/>
                </a:lnTo>
              </a:path>
            </a:pathLst>
          </a:custGeom>
          <a:ln w="63500">
            <a:solidFill>
              <a:schemeClr val="tx1"/>
            </a:solidFill>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49" name="Picture 5"/>
          <p:cNvPicPr>
            <a:picLocks noChangeAspect="1" noChangeArrowheads="1"/>
          </p:cNvPicPr>
          <p:nvPr/>
        </p:nvPicPr>
        <p:blipFill>
          <a:blip r:embed="rId6"/>
          <a:srcRect/>
          <a:stretch>
            <a:fillRect/>
          </a:stretch>
        </p:blipFill>
        <p:spPr bwMode="auto">
          <a:xfrm>
            <a:off x="4432362" y="2221942"/>
            <a:ext cx="300037" cy="369888"/>
          </a:xfrm>
          <a:prstGeom prst="rect">
            <a:avLst/>
          </a:prstGeom>
          <a:noFill/>
          <a:ln w="9525">
            <a:noFill/>
            <a:miter lim="800000"/>
            <a:headEnd/>
            <a:tailEnd/>
          </a:ln>
        </p:spPr>
      </p:pic>
      <p:sp>
        <p:nvSpPr>
          <p:cNvPr id="44" name="Title 1"/>
          <p:cNvSpPr txBox="1">
            <a:spLocks/>
          </p:cNvSpPr>
          <p:nvPr/>
        </p:nvSpPr>
        <p:spPr>
          <a:xfrm>
            <a:off x="457200" y="-4619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953735"/>
                </a:solidFill>
                <a:latin typeface="Trebuchet MS"/>
                <a:cs typeface="Trebuchet MS"/>
              </a:rPr>
              <a:t>Balancing Explore/Exploit</a:t>
            </a:r>
            <a:endParaRPr lang="en-US" sz="3600" dirty="0">
              <a:solidFill>
                <a:srgbClr val="953735"/>
              </a:solidFill>
              <a:latin typeface="Trebuchet MS"/>
              <a:cs typeface="Trebuchet MS"/>
            </a:endParaRPr>
          </a:p>
        </p:txBody>
      </p:sp>
      <p:sp>
        <p:nvSpPr>
          <p:cNvPr id="48" name="Rectangle 47"/>
          <p:cNvSpPr/>
          <p:nvPr/>
        </p:nvSpPr>
        <p:spPr>
          <a:xfrm>
            <a:off x="2821089" y="1255511"/>
            <a:ext cx="1447800" cy="73911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smtClean="0"/>
              <a:t>         Politics</a:t>
            </a:r>
            <a:endParaRPr lang="en-US" dirty="0"/>
          </a:p>
        </p:txBody>
      </p:sp>
      <p:pic>
        <p:nvPicPr>
          <p:cNvPr id="50" name="Picture 49"/>
          <p:cNvPicPr>
            <a:picLocks noChangeAspect="1" noChangeArrowheads="1"/>
          </p:cNvPicPr>
          <p:nvPr/>
        </p:nvPicPr>
        <p:blipFill>
          <a:blip r:embed="rId8" cstate="print"/>
          <a:srcRect/>
          <a:stretch>
            <a:fillRect/>
          </a:stretch>
        </p:blipFill>
        <p:spPr bwMode="auto">
          <a:xfrm>
            <a:off x="2870027" y="1319008"/>
            <a:ext cx="456530" cy="616932"/>
          </a:xfrm>
          <a:prstGeom prst="rect">
            <a:avLst/>
          </a:prstGeom>
          <a:noFill/>
          <a:ln w="9525">
            <a:noFill/>
            <a:miter lim="800000"/>
            <a:headEnd/>
            <a:tailEnd/>
          </a:ln>
          <a:effectLst/>
        </p:spPr>
      </p:pic>
      <p:sp>
        <p:nvSpPr>
          <p:cNvPr id="51" name="Rectangle 50"/>
          <p:cNvSpPr/>
          <p:nvPr/>
        </p:nvSpPr>
        <p:spPr>
          <a:xfrm>
            <a:off x="2829923" y="2035660"/>
            <a:ext cx="1447800" cy="73911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       Economy</a:t>
            </a:r>
            <a:endParaRPr lang="en-US" dirty="0"/>
          </a:p>
        </p:txBody>
      </p:sp>
      <p:pic>
        <p:nvPicPr>
          <p:cNvPr id="52" name="Picture 5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71355" y="2112486"/>
            <a:ext cx="609903" cy="609903"/>
          </a:xfrm>
          <a:prstGeom prst="rect">
            <a:avLst/>
          </a:prstGeom>
        </p:spPr>
      </p:pic>
      <p:sp>
        <p:nvSpPr>
          <p:cNvPr id="53" name="Rectangle 52"/>
          <p:cNvSpPr/>
          <p:nvPr/>
        </p:nvSpPr>
        <p:spPr>
          <a:xfrm>
            <a:off x="2829105" y="2832923"/>
            <a:ext cx="1447800" cy="739113"/>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t>        Celebrity</a:t>
            </a:r>
            <a:endParaRPr lang="en-US" dirty="0"/>
          </a:p>
        </p:txBody>
      </p:sp>
      <p:pic>
        <p:nvPicPr>
          <p:cNvPr id="54" name="Picture 2"/>
          <p:cNvPicPr>
            <a:picLocks noChangeAspect="1" noChangeArrowheads="1"/>
          </p:cNvPicPr>
          <p:nvPr/>
        </p:nvPicPr>
        <p:blipFill>
          <a:blip r:embed="rId11" cstate="print"/>
          <a:srcRect l="24837" r="19969"/>
          <a:stretch>
            <a:fillRect/>
          </a:stretch>
        </p:blipFill>
        <p:spPr bwMode="auto">
          <a:xfrm>
            <a:off x="2889352" y="2916980"/>
            <a:ext cx="429726" cy="583935"/>
          </a:xfrm>
          <a:prstGeom prst="rect">
            <a:avLst/>
          </a:prstGeom>
          <a:noFill/>
          <a:ln w="9525">
            <a:noFill/>
            <a:miter lim="800000"/>
            <a:headEnd/>
            <a:tailEnd/>
          </a:ln>
          <a:effectLst/>
        </p:spPr>
      </p:pic>
      <p:graphicFrame>
        <p:nvGraphicFramePr>
          <p:cNvPr id="55" name="Object 54"/>
          <p:cNvGraphicFramePr>
            <a:graphicFrameLocks noChangeAspect="1"/>
          </p:cNvGraphicFramePr>
          <p:nvPr>
            <p:extLst>
              <p:ext uri="{D42A27DB-BD31-4B8C-83A1-F6EECF244321}">
                <p14:modId xmlns:p14="http://schemas.microsoft.com/office/powerpoint/2010/main" val="528630667"/>
              </p:ext>
            </p:extLst>
          </p:nvPr>
        </p:nvGraphicFramePr>
        <p:xfrm>
          <a:off x="2720975" y="4441825"/>
          <a:ext cx="4241800" cy="792163"/>
        </p:xfrm>
        <a:graphic>
          <a:graphicData uri="http://schemas.openxmlformats.org/presentationml/2006/ole">
            <mc:AlternateContent xmlns:mc="http://schemas.openxmlformats.org/markup-compatibility/2006">
              <mc:Choice xmlns:v="urn:schemas-microsoft-com:vml" Requires="v">
                <p:oleObj spid="_x0000_s9852" name="Equation" r:id="rId12" imgW="1701800" imgH="317500" progId="Equation.3">
                  <p:embed/>
                </p:oleObj>
              </mc:Choice>
              <mc:Fallback>
                <p:oleObj name="Equation" r:id="rId12" imgW="1701800" imgH="317500" progId="Equation.3">
                  <p:embed/>
                  <p:pic>
                    <p:nvPicPr>
                      <p:cNvPr id="0" name=""/>
                      <p:cNvPicPr/>
                      <p:nvPr/>
                    </p:nvPicPr>
                    <p:blipFill>
                      <a:blip r:embed="rId13"/>
                      <a:stretch>
                        <a:fillRect/>
                      </a:stretch>
                    </p:blipFill>
                    <p:spPr>
                      <a:xfrm>
                        <a:off x="2720975" y="4441825"/>
                        <a:ext cx="4241800" cy="792163"/>
                      </a:xfrm>
                      <a:prstGeom prst="rect">
                        <a:avLst/>
                      </a:prstGeom>
                    </p:spPr>
                  </p:pic>
                </p:oleObj>
              </mc:Fallback>
            </mc:AlternateContent>
          </a:graphicData>
        </a:graphic>
      </p:graphicFrame>
      <p:sp>
        <p:nvSpPr>
          <p:cNvPr id="57" name="TextBox 56"/>
          <p:cNvSpPr txBox="1"/>
          <p:nvPr/>
        </p:nvSpPr>
        <p:spPr>
          <a:xfrm>
            <a:off x="6113901" y="6351089"/>
            <a:ext cx="2803171" cy="369332"/>
          </a:xfrm>
          <a:prstGeom prst="rect">
            <a:avLst/>
          </a:prstGeom>
          <a:noFill/>
        </p:spPr>
        <p:txBody>
          <a:bodyPr wrap="none" rtlCol="0">
            <a:spAutoFit/>
          </a:bodyPr>
          <a:lstStyle/>
          <a:p>
            <a:r>
              <a:rPr lang="en-US" dirty="0" smtClean="0">
                <a:latin typeface="Calibri"/>
                <a:cs typeface="Calibri"/>
              </a:rPr>
              <a:t>[</a:t>
            </a:r>
            <a:r>
              <a:rPr lang="en-US" b="1" dirty="0" smtClean="0">
                <a:latin typeface="Calibri"/>
                <a:cs typeface="Calibri"/>
              </a:rPr>
              <a:t>Yue</a:t>
            </a:r>
            <a:r>
              <a:rPr lang="en-US" dirty="0" smtClean="0">
                <a:latin typeface="Calibri"/>
                <a:cs typeface="Calibri"/>
              </a:rPr>
              <a:t> &amp; Guestrin, NIPS 2011]</a:t>
            </a:r>
            <a:endParaRPr lang="en-US" dirty="0">
              <a:latin typeface="Calibri"/>
              <a:cs typeface="Calibri"/>
            </a:endParaRPr>
          </a:p>
        </p:txBody>
      </p:sp>
      <p:graphicFrame>
        <p:nvGraphicFramePr>
          <p:cNvPr id="60" name="Object 59"/>
          <p:cNvGraphicFramePr>
            <a:graphicFrameLocks noChangeAspect="1"/>
          </p:cNvGraphicFramePr>
          <p:nvPr>
            <p:extLst>
              <p:ext uri="{D42A27DB-BD31-4B8C-83A1-F6EECF244321}">
                <p14:modId xmlns:p14="http://schemas.microsoft.com/office/powerpoint/2010/main" val="1999139170"/>
              </p:ext>
            </p:extLst>
          </p:nvPr>
        </p:nvGraphicFramePr>
        <p:xfrm>
          <a:off x="4387632" y="3892188"/>
          <a:ext cx="3639689" cy="505166"/>
        </p:xfrm>
        <a:graphic>
          <a:graphicData uri="http://schemas.openxmlformats.org/presentationml/2006/ole">
            <mc:AlternateContent xmlns:mc="http://schemas.openxmlformats.org/markup-compatibility/2006">
              <mc:Choice xmlns:v="urn:schemas-microsoft-com:vml" Requires="v">
                <p:oleObj spid="_x0000_s9853" name="Equation" r:id="rId14" imgW="1460500" imgH="203200" progId="Equation.3">
                  <p:embed/>
                </p:oleObj>
              </mc:Choice>
              <mc:Fallback>
                <p:oleObj name="Equation" r:id="rId14" imgW="1460500" imgH="203200" progId="Equation.3">
                  <p:embed/>
                  <p:pic>
                    <p:nvPicPr>
                      <p:cNvPr id="0" name=""/>
                      <p:cNvPicPr/>
                      <p:nvPr/>
                    </p:nvPicPr>
                    <p:blipFill>
                      <a:blip r:embed="rId15"/>
                      <a:stretch>
                        <a:fillRect/>
                      </a:stretch>
                    </p:blipFill>
                    <p:spPr>
                      <a:xfrm>
                        <a:off x="4387632" y="3892188"/>
                        <a:ext cx="3639689" cy="505166"/>
                      </a:xfrm>
                      <a:prstGeom prst="rect">
                        <a:avLst/>
                      </a:prstGeom>
                    </p:spPr>
                  </p:pic>
                </p:oleObj>
              </mc:Fallback>
            </mc:AlternateContent>
          </a:graphicData>
        </a:graphic>
      </p:graphicFrame>
      <p:pic>
        <p:nvPicPr>
          <p:cNvPr id="67" name="Picture 66"/>
          <p:cNvPicPr>
            <a:picLocks noChangeAspect="1"/>
          </p:cNvPicPr>
          <p:nvPr/>
        </p:nvPicPr>
        <p:blipFill>
          <a:blip r:embed="rId16"/>
          <a:stretch>
            <a:fillRect/>
          </a:stretch>
        </p:blipFill>
        <p:spPr>
          <a:xfrm>
            <a:off x="5625758" y="2916980"/>
            <a:ext cx="443832" cy="613464"/>
          </a:xfrm>
          <a:prstGeom prst="rect">
            <a:avLst/>
          </a:prstGeom>
        </p:spPr>
      </p:pic>
      <p:sp>
        <p:nvSpPr>
          <p:cNvPr id="58" name="TextBox 57"/>
          <p:cNvSpPr txBox="1"/>
          <p:nvPr/>
        </p:nvSpPr>
        <p:spPr>
          <a:xfrm>
            <a:off x="578642" y="5770023"/>
            <a:ext cx="3617265" cy="461665"/>
          </a:xfrm>
          <a:prstGeom prst="rect">
            <a:avLst/>
          </a:prstGeom>
          <a:noFill/>
        </p:spPr>
        <p:txBody>
          <a:bodyPr wrap="square" rtlCol="0">
            <a:spAutoFit/>
          </a:bodyPr>
          <a:lstStyle/>
          <a:p>
            <a:r>
              <a:rPr lang="en-US" sz="2400" dirty="0"/>
              <a:t> </a:t>
            </a:r>
            <a:r>
              <a:rPr lang="en-US" sz="2400" dirty="0" smtClean="0"/>
              <a:t>             shrinks as roughly:</a:t>
            </a:r>
            <a:endParaRPr lang="en-US" sz="2400" dirty="0"/>
          </a:p>
        </p:txBody>
      </p:sp>
      <p:graphicFrame>
        <p:nvGraphicFramePr>
          <p:cNvPr id="59" name="Object 58"/>
          <p:cNvGraphicFramePr>
            <a:graphicFrameLocks noChangeAspect="1"/>
          </p:cNvGraphicFramePr>
          <p:nvPr>
            <p:extLst>
              <p:ext uri="{D42A27DB-BD31-4B8C-83A1-F6EECF244321}">
                <p14:modId xmlns:p14="http://schemas.microsoft.com/office/powerpoint/2010/main" val="2917334470"/>
              </p:ext>
            </p:extLst>
          </p:nvPr>
        </p:nvGraphicFramePr>
        <p:xfrm>
          <a:off x="4066440" y="5675109"/>
          <a:ext cx="1520158" cy="775485"/>
        </p:xfrm>
        <a:graphic>
          <a:graphicData uri="http://schemas.openxmlformats.org/presentationml/2006/ole">
            <mc:AlternateContent xmlns:mc="http://schemas.openxmlformats.org/markup-compatibility/2006">
              <mc:Choice xmlns:v="urn:schemas-microsoft-com:vml" Requires="v">
                <p:oleObj spid="_x0000_s9854" name="Equation" r:id="rId17" imgW="622300" imgH="317500" progId="Equation.3">
                  <p:embed/>
                </p:oleObj>
              </mc:Choice>
              <mc:Fallback>
                <p:oleObj name="Equation" r:id="rId17" imgW="622300" imgH="317500" progId="Equation.3">
                  <p:embed/>
                  <p:pic>
                    <p:nvPicPr>
                      <p:cNvPr id="0" name=""/>
                      <p:cNvPicPr/>
                      <p:nvPr/>
                    </p:nvPicPr>
                    <p:blipFill>
                      <a:blip r:embed="rId18"/>
                      <a:stretch>
                        <a:fillRect/>
                      </a:stretch>
                    </p:blipFill>
                    <p:spPr>
                      <a:xfrm>
                        <a:off x="4066440" y="5675109"/>
                        <a:ext cx="1520158" cy="775485"/>
                      </a:xfrm>
                      <a:prstGeom prst="rect">
                        <a:avLst/>
                      </a:prstGeom>
                    </p:spPr>
                  </p:pic>
                </p:oleObj>
              </mc:Fallback>
            </mc:AlternateContent>
          </a:graphicData>
        </a:graphic>
      </p:graphicFrame>
      <p:sp>
        <p:nvSpPr>
          <p:cNvPr id="61" name="Rectangle 60"/>
          <p:cNvSpPr/>
          <p:nvPr/>
        </p:nvSpPr>
        <p:spPr>
          <a:xfrm>
            <a:off x="298651" y="5587999"/>
            <a:ext cx="5416349" cy="902700"/>
          </a:xfrm>
          <a:prstGeom prst="rect">
            <a:avLst/>
          </a:prstGeom>
          <a:noFill/>
          <a:ln w="25400">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p:cNvSpPr txBox="1"/>
          <p:nvPr/>
        </p:nvSpPr>
        <p:spPr>
          <a:xfrm>
            <a:off x="6199228" y="5645931"/>
            <a:ext cx="2680216" cy="400110"/>
          </a:xfrm>
          <a:prstGeom prst="rect">
            <a:avLst/>
          </a:prstGeom>
          <a:noFill/>
        </p:spPr>
        <p:txBody>
          <a:bodyPr wrap="none" rtlCol="0">
            <a:spAutoFit/>
          </a:bodyPr>
          <a:lstStyle/>
          <a:p>
            <a:r>
              <a:rPr lang="en-US" sz="2000" dirty="0" smtClean="0"/>
              <a:t>#times topic was shown</a:t>
            </a:r>
            <a:endParaRPr lang="en-US" sz="2000" dirty="0"/>
          </a:p>
        </p:txBody>
      </p:sp>
      <p:cxnSp>
        <p:nvCxnSpPr>
          <p:cNvPr id="63" name="Straight Arrow Connector 62"/>
          <p:cNvCxnSpPr>
            <a:stCxn id="62" idx="1"/>
          </p:cNvCxnSpPr>
          <p:nvPr/>
        </p:nvCxnSpPr>
        <p:spPr>
          <a:xfrm flipH="1">
            <a:off x="5348111" y="5845986"/>
            <a:ext cx="851117" cy="20005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64" name="Object 63"/>
          <p:cNvGraphicFramePr>
            <a:graphicFrameLocks noChangeAspect="1"/>
          </p:cNvGraphicFramePr>
          <p:nvPr>
            <p:extLst>
              <p:ext uri="{D42A27DB-BD31-4B8C-83A1-F6EECF244321}">
                <p14:modId xmlns:p14="http://schemas.microsoft.com/office/powerpoint/2010/main" val="2601806944"/>
              </p:ext>
            </p:extLst>
          </p:nvPr>
        </p:nvGraphicFramePr>
        <p:xfrm>
          <a:off x="419101" y="5736881"/>
          <a:ext cx="1194017" cy="643282"/>
        </p:xfrm>
        <a:graphic>
          <a:graphicData uri="http://schemas.openxmlformats.org/presentationml/2006/ole">
            <mc:AlternateContent xmlns:mc="http://schemas.openxmlformats.org/markup-compatibility/2006">
              <mc:Choice xmlns:v="urn:schemas-microsoft-com:vml" Requires="v">
                <p:oleObj spid="_x0000_s9855" name="Equation" r:id="rId19" imgW="495300" imgH="266700" progId="Equation.3">
                  <p:embed/>
                </p:oleObj>
              </mc:Choice>
              <mc:Fallback>
                <p:oleObj name="Equation" r:id="rId19" imgW="495300" imgH="266700" progId="Equation.3">
                  <p:embed/>
                  <p:pic>
                    <p:nvPicPr>
                      <p:cNvPr id="0" name=""/>
                      <p:cNvPicPr/>
                      <p:nvPr/>
                    </p:nvPicPr>
                    <p:blipFill>
                      <a:blip r:embed="rId20"/>
                      <a:stretch>
                        <a:fillRect/>
                      </a:stretch>
                    </p:blipFill>
                    <p:spPr>
                      <a:xfrm>
                        <a:off x="419101" y="5736881"/>
                        <a:ext cx="1194017" cy="643282"/>
                      </a:xfrm>
                      <a:prstGeom prst="rect">
                        <a:avLst/>
                      </a:prstGeom>
                    </p:spPr>
                  </p:pic>
                </p:oleObj>
              </mc:Fallback>
            </mc:AlternateContent>
          </a:graphicData>
        </a:graphic>
      </p:graphicFrame>
    </p:spTree>
    <p:extLst>
      <p:ext uri="{BB962C8B-B14F-4D97-AF65-F5344CB8AC3E}">
        <p14:creationId xmlns:p14="http://schemas.microsoft.com/office/powerpoint/2010/main" val="971203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yyue\Desktop\020-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48" y="3387437"/>
            <a:ext cx="1245936" cy="133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noChangeArrowheads="1"/>
          </p:cNvPicPr>
          <p:nvPr/>
        </p:nvPicPr>
        <p:blipFill>
          <a:blip r:embed="rId5"/>
          <a:srcRect/>
          <a:stretch>
            <a:fillRect/>
          </a:stretch>
        </p:blipFill>
        <p:spPr bwMode="auto">
          <a:xfrm>
            <a:off x="2024814" y="1465367"/>
            <a:ext cx="314325" cy="387350"/>
          </a:xfrm>
          <a:prstGeom prst="rect">
            <a:avLst/>
          </a:prstGeom>
          <a:noFill/>
          <a:ln w="9525">
            <a:noFill/>
            <a:miter lim="800000"/>
            <a:headEnd/>
            <a:tailEnd/>
          </a:ln>
        </p:spPr>
      </p:pic>
      <p:pic>
        <p:nvPicPr>
          <p:cNvPr id="25" name="Picture 5"/>
          <p:cNvPicPr>
            <a:picLocks noChangeAspect="1" noChangeArrowheads="1"/>
          </p:cNvPicPr>
          <p:nvPr/>
        </p:nvPicPr>
        <p:blipFill>
          <a:blip r:embed="rId6"/>
          <a:srcRect/>
          <a:stretch>
            <a:fillRect/>
          </a:stretch>
        </p:blipFill>
        <p:spPr bwMode="auto">
          <a:xfrm>
            <a:off x="2040441" y="2221942"/>
            <a:ext cx="300037" cy="369888"/>
          </a:xfrm>
          <a:prstGeom prst="rect">
            <a:avLst/>
          </a:prstGeom>
          <a:noFill/>
          <a:ln w="9525">
            <a:noFill/>
            <a:miter lim="800000"/>
            <a:headEnd/>
            <a:tailEnd/>
          </a:ln>
        </p:spPr>
      </p:pic>
      <p:pic>
        <p:nvPicPr>
          <p:cNvPr id="28" name="Picture 27"/>
          <p:cNvPicPr>
            <a:picLocks noChangeAspect="1" noChangeArrowheads="1"/>
          </p:cNvPicPr>
          <p:nvPr/>
        </p:nvPicPr>
        <p:blipFill>
          <a:blip r:embed="rId5"/>
          <a:srcRect/>
          <a:stretch>
            <a:fillRect/>
          </a:stretch>
        </p:blipFill>
        <p:spPr bwMode="auto">
          <a:xfrm>
            <a:off x="2026153" y="3011548"/>
            <a:ext cx="314325" cy="387350"/>
          </a:xfrm>
          <a:prstGeom prst="rect">
            <a:avLst/>
          </a:prstGeom>
          <a:noFill/>
          <a:ln w="9525">
            <a:noFill/>
            <a:miter lim="800000"/>
            <a:headEnd/>
            <a:tailEnd/>
          </a:ln>
        </p:spPr>
      </p:pic>
      <p:sp>
        <p:nvSpPr>
          <p:cNvPr id="26" name="Rectangle 25"/>
          <p:cNvSpPr/>
          <p:nvPr/>
        </p:nvSpPr>
        <p:spPr>
          <a:xfrm>
            <a:off x="443832" y="1247086"/>
            <a:ext cx="1447800" cy="73911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          Sports</a:t>
            </a:r>
            <a:endParaRPr lang="en-US" dirty="0"/>
          </a:p>
        </p:txBody>
      </p:sp>
      <p:pic>
        <p:nvPicPr>
          <p:cNvPr id="27" name="Picture 4"/>
          <p:cNvPicPr>
            <a:picLocks noChangeAspect="1" noChangeArrowheads="1"/>
          </p:cNvPicPr>
          <p:nvPr/>
        </p:nvPicPr>
        <p:blipFill>
          <a:blip r:embed="rId7" cstate="print"/>
          <a:srcRect l="3765" t="2619" r="5882" b="3110"/>
          <a:stretch>
            <a:fillRect/>
          </a:stretch>
        </p:blipFill>
        <p:spPr bwMode="auto">
          <a:xfrm>
            <a:off x="480205" y="1289208"/>
            <a:ext cx="437925" cy="656887"/>
          </a:xfrm>
          <a:prstGeom prst="rect">
            <a:avLst/>
          </a:prstGeom>
          <a:noFill/>
          <a:ln w="9525">
            <a:noFill/>
            <a:miter lim="800000"/>
            <a:headEnd/>
            <a:tailEnd/>
          </a:ln>
        </p:spPr>
      </p:pic>
      <p:sp>
        <p:nvSpPr>
          <p:cNvPr id="29" name="Rectangle 28"/>
          <p:cNvSpPr/>
          <p:nvPr/>
        </p:nvSpPr>
        <p:spPr>
          <a:xfrm>
            <a:off x="443832" y="2035660"/>
            <a:ext cx="1447800" cy="73911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smtClean="0"/>
              <a:t>         Politics</a:t>
            </a:r>
            <a:endParaRPr lang="en-US" dirty="0"/>
          </a:p>
        </p:txBody>
      </p:sp>
      <p:pic>
        <p:nvPicPr>
          <p:cNvPr id="31" name="Picture 30"/>
          <p:cNvPicPr>
            <a:picLocks noChangeAspect="1" noChangeArrowheads="1"/>
          </p:cNvPicPr>
          <p:nvPr/>
        </p:nvPicPr>
        <p:blipFill>
          <a:blip r:embed="rId8" cstate="print"/>
          <a:srcRect/>
          <a:stretch>
            <a:fillRect/>
          </a:stretch>
        </p:blipFill>
        <p:spPr bwMode="auto">
          <a:xfrm>
            <a:off x="492770" y="2099157"/>
            <a:ext cx="456530" cy="616932"/>
          </a:xfrm>
          <a:prstGeom prst="rect">
            <a:avLst/>
          </a:prstGeom>
          <a:noFill/>
          <a:ln w="9525">
            <a:noFill/>
            <a:miter lim="800000"/>
            <a:headEnd/>
            <a:tailEnd/>
          </a:ln>
          <a:effectLst/>
        </p:spPr>
      </p:pic>
      <p:sp>
        <p:nvSpPr>
          <p:cNvPr id="37" name="Rectangle 36"/>
          <p:cNvSpPr/>
          <p:nvPr/>
        </p:nvSpPr>
        <p:spPr>
          <a:xfrm>
            <a:off x="443832" y="2833161"/>
            <a:ext cx="1447800" cy="739113"/>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World</a:t>
            </a:r>
            <a:endParaRPr lang="en-US" dirty="0"/>
          </a:p>
        </p:txBody>
      </p:sp>
      <p:pic>
        <p:nvPicPr>
          <p:cNvPr id="36" name="Picture 10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9421" y="2905495"/>
            <a:ext cx="520885" cy="601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descr="C:\Documents and Settings\yyue\Desktop\020-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9105" y="3387437"/>
            <a:ext cx="1245936" cy="133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5"/>
          <p:cNvPicPr>
            <a:picLocks noChangeAspect="1" noChangeArrowheads="1"/>
          </p:cNvPicPr>
          <p:nvPr/>
        </p:nvPicPr>
        <p:blipFill>
          <a:blip r:embed="rId6"/>
          <a:srcRect/>
          <a:stretch>
            <a:fillRect/>
          </a:stretch>
        </p:blipFill>
        <p:spPr bwMode="auto">
          <a:xfrm>
            <a:off x="4445730" y="1471492"/>
            <a:ext cx="300037" cy="369888"/>
          </a:xfrm>
          <a:prstGeom prst="rect">
            <a:avLst/>
          </a:prstGeom>
          <a:noFill/>
          <a:ln w="9525">
            <a:noFill/>
            <a:miter lim="800000"/>
            <a:headEnd/>
            <a:tailEnd/>
          </a:ln>
        </p:spPr>
      </p:pic>
      <p:pic>
        <p:nvPicPr>
          <p:cNvPr id="38" name="Picture 37"/>
          <p:cNvPicPr>
            <a:picLocks noChangeAspect="1" noChangeArrowheads="1"/>
          </p:cNvPicPr>
          <p:nvPr/>
        </p:nvPicPr>
        <p:blipFill>
          <a:blip r:embed="rId5"/>
          <a:srcRect/>
          <a:stretch>
            <a:fillRect/>
          </a:stretch>
        </p:blipFill>
        <p:spPr bwMode="auto">
          <a:xfrm>
            <a:off x="4416778" y="2953271"/>
            <a:ext cx="314325" cy="387350"/>
          </a:xfrm>
          <a:prstGeom prst="rect">
            <a:avLst/>
          </a:prstGeom>
          <a:noFill/>
          <a:ln w="9525">
            <a:noFill/>
            <a:miter lim="800000"/>
            <a:headEnd/>
            <a:tailEnd/>
          </a:ln>
        </p:spPr>
      </p:pic>
      <p:pic>
        <p:nvPicPr>
          <p:cNvPr id="48" name="Picture 2" descr="C:\Documents and Settings\yyue\Desktop\020-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7721" y="3387437"/>
            <a:ext cx="1245936" cy="133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5"/>
          <p:cNvPicPr>
            <a:picLocks noChangeAspect="1" noChangeArrowheads="1"/>
          </p:cNvPicPr>
          <p:nvPr/>
        </p:nvPicPr>
        <p:blipFill>
          <a:blip r:embed="rId6"/>
          <a:srcRect/>
          <a:stretch>
            <a:fillRect/>
          </a:stretch>
        </p:blipFill>
        <p:spPr bwMode="auto">
          <a:xfrm>
            <a:off x="4432362" y="2221942"/>
            <a:ext cx="300037" cy="369888"/>
          </a:xfrm>
          <a:prstGeom prst="rect">
            <a:avLst/>
          </a:prstGeom>
          <a:noFill/>
          <a:ln w="9525">
            <a:noFill/>
            <a:miter lim="800000"/>
            <a:headEnd/>
            <a:tailEnd/>
          </a:ln>
        </p:spPr>
      </p:pic>
      <p:sp>
        <p:nvSpPr>
          <p:cNvPr id="54" name="Rectangle 53"/>
          <p:cNvSpPr/>
          <p:nvPr/>
        </p:nvSpPr>
        <p:spPr>
          <a:xfrm>
            <a:off x="5260271" y="1245498"/>
            <a:ext cx="1447800" cy="73911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       Economy</a:t>
            </a:r>
            <a:endParaRPr lang="en-US" dirty="0"/>
          </a:p>
        </p:txBody>
      </p:sp>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01703" y="1322324"/>
            <a:ext cx="609903" cy="609903"/>
          </a:xfrm>
          <a:prstGeom prst="rect">
            <a:avLst/>
          </a:prstGeom>
        </p:spPr>
      </p:pic>
      <p:sp>
        <p:nvSpPr>
          <p:cNvPr id="44" name="Title 1"/>
          <p:cNvSpPr txBox="1">
            <a:spLocks/>
          </p:cNvSpPr>
          <p:nvPr/>
        </p:nvSpPr>
        <p:spPr>
          <a:xfrm>
            <a:off x="457200" y="-4619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953735"/>
                </a:solidFill>
                <a:latin typeface="Trebuchet MS"/>
                <a:cs typeface="Trebuchet MS"/>
              </a:rPr>
              <a:t>Balancing Explore/Exploit</a:t>
            </a:r>
            <a:endParaRPr lang="en-US" sz="3600" dirty="0">
              <a:solidFill>
                <a:srgbClr val="953735"/>
              </a:solidFill>
              <a:latin typeface="Trebuchet MS"/>
              <a:cs typeface="Trebuchet MS"/>
            </a:endParaRPr>
          </a:p>
        </p:txBody>
      </p:sp>
      <p:sp>
        <p:nvSpPr>
          <p:cNvPr id="50" name="Rectangle 49"/>
          <p:cNvSpPr/>
          <p:nvPr/>
        </p:nvSpPr>
        <p:spPr>
          <a:xfrm>
            <a:off x="2821089" y="1255511"/>
            <a:ext cx="1447800" cy="73911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smtClean="0"/>
              <a:t>         Politics</a:t>
            </a:r>
            <a:endParaRPr lang="en-US" dirty="0"/>
          </a:p>
        </p:txBody>
      </p:sp>
      <p:pic>
        <p:nvPicPr>
          <p:cNvPr id="51" name="Picture 50"/>
          <p:cNvPicPr>
            <a:picLocks noChangeAspect="1" noChangeArrowheads="1"/>
          </p:cNvPicPr>
          <p:nvPr/>
        </p:nvPicPr>
        <p:blipFill>
          <a:blip r:embed="rId8" cstate="print"/>
          <a:srcRect/>
          <a:stretch>
            <a:fillRect/>
          </a:stretch>
        </p:blipFill>
        <p:spPr bwMode="auto">
          <a:xfrm>
            <a:off x="2870027" y="1319008"/>
            <a:ext cx="456530" cy="616932"/>
          </a:xfrm>
          <a:prstGeom prst="rect">
            <a:avLst/>
          </a:prstGeom>
          <a:noFill/>
          <a:ln w="9525">
            <a:noFill/>
            <a:miter lim="800000"/>
            <a:headEnd/>
            <a:tailEnd/>
          </a:ln>
          <a:effectLst/>
        </p:spPr>
      </p:pic>
      <p:sp>
        <p:nvSpPr>
          <p:cNvPr id="58" name="Rectangle 57"/>
          <p:cNvSpPr/>
          <p:nvPr/>
        </p:nvSpPr>
        <p:spPr>
          <a:xfrm>
            <a:off x="2829923" y="2035660"/>
            <a:ext cx="1447800" cy="73911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       Economy</a:t>
            </a:r>
            <a:endParaRPr lang="en-US" dirty="0"/>
          </a:p>
        </p:txBody>
      </p:sp>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71355" y="2112486"/>
            <a:ext cx="609903" cy="609903"/>
          </a:xfrm>
          <a:prstGeom prst="rect">
            <a:avLst/>
          </a:prstGeom>
        </p:spPr>
      </p:pic>
      <p:sp>
        <p:nvSpPr>
          <p:cNvPr id="60" name="Rectangle 59"/>
          <p:cNvSpPr/>
          <p:nvPr/>
        </p:nvSpPr>
        <p:spPr>
          <a:xfrm>
            <a:off x="2829105" y="2832923"/>
            <a:ext cx="1447800" cy="739113"/>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t>        Celebrity</a:t>
            </a:r>
            <a:endParaRPr lang="en-US" dirty="0"/>
          </a:p>
        </p:txBody>
      </p:sp>
      <p:pic>
        <p:nvPicPr>
          <p:cNvPr id="67" name="Picture 2"/>
          <p:cNvPicPr>
            <a:picLocks noChangeAspect="1" noChangeArrowheads="1"/>
          </p:cNvPicPr>
          <p:nvPr/>
        </p:nvPicPr>
        <p:blipFill>
          <a:blip r:embed="rId11" cstate="print"/>
          <a:srcRect l="24837" r="19969"/>
          <a:stretch>
            <a:fillRect/>
          </a:stretch>
        </p:blipFill>
        <p:spPr bwMode="auto">
          <a:xfrm>
            <a:off x="2889352" y="2916980"/>
            <a:ext cx="429726" cy="583935"/>
          </a:xfrm>
          <a:prstGeom prst="rect">
            <a:avLst/>
          </a:prstGeom>
          <a:noFill/>
          <a:ln w="9525">
            <a:noFill/>
            <a:miter lim="800000"/>
            <a:headEnd/>
            <a:tailEnd/>
          </a:ln>
          <a:effectLst/>
        </p:spPr>
      </p:pic>
      <p:sp>
        <p:nvSpPr>
          <p:cNvPr id="68" name="Rectangle 67"/>
          <p:cNvSpPr/>
          <p:nvPr/>
        </p:nvSpPr>
        <p:spPr>
          <a:xfrm>
            <a:off x="5256619" y="2040748"/>
            <a:ext cx="1447800" cy="73911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          Sports</a:t>
            </a:r>
            <a:endParaRPr lang="en-US" dirty="0"/>
          </a:p>
        </p:txBody>
      </p:sp>
      <p:pic>
        <p:nvPicPr>
          <p:cNvPr id="69" name="Picture 4"/>
          <p:cNvPicPr>
            <a:picLocks noChangeAspect="1" noChangeArrowheads="1"/>
          </p:cNvPicPr>
          <p:nvPr/>
        </p:nvPicPr>
        <p:blipFill>
          <a:blip r:embed="rId7" cstate="print"/>
          <a:srcRect l="3765" t="2619" r="5882" b="3110"/>
          <a:stretch>
            <a:fillRect/>
          </a:stretch>
        </p:blipFill>
        <p:spPr bwMode="auto">
          <a:xfrm>
            <a:off x="5292992" y="2082870"/>
            <a:ext cx="437925" cy="656887"/>
          </a:xfrm>
          <a:prstGeom prst="rect">
            <a:avLst/>
          </a:prstGeom>
          <a:noFill/>
          <a:ln w="9525">
            <a:noFill/>
            <a:miter lim="800000"/>
            <a:headEnd/>
            <a:tailEnd/>
          </a:ln>
        </p:spPr>
      </p:pic>
      <p:graphicFrame>
        <p:nvGraphicFramePr>
          <p:cNvPr id="70" name="Object 69"/>
          <p:cNvGraphicFramePr>
            <a:graphicFrameLocks noChangeAspect="1"/>
          </p:cNvGraphicFramePr>
          <p:nvPr>
            <p:extLst>
              <p:ext uri="{D42A27DB-BD31-4B8C-83A1-F6EECF244321}">
                <p14:modId xmlns:p14="http://schemas.microsoft.com/office/powerpoint/2010/main" val="2769326699"/>
              </p:ext>
            </p:extLst>
          </p:nvPr>
        </p:nvGraphicFramePr>
        <p:xfrm>
          <a:off x="4731278" y="4476750"/>
          <a:ext cx="4241800" cy="792163"/>
        </p:xfrm>
        <a:graphic>
          <a:graphicData uri="http://schemas.openxmlformats.org/presentationml/2006/ole">
            <mc:AlternateContent xmlns:mc="http://schemas.openxmlformats.org/markup-compatibility/2006">
              <mc:Choice xmlns:v="urn:schemas-microsoft-com:vml" Requires="v">
                <p:oleObj spid="_x0000_s10685" name="Equation" r:id="rId12" imgW="1701800" imgH="317500" progId="Equation.3">
                  <p:embed/>
                </p:oleObj>
              </mc:Choice>
              <mc:Fallback>
                <p:oleObj name="Equation" r:id="rId12" imgW="1701800" imgH="317500" progId="Equation.3">
                  <p:embed/>
                  <p:pic>
                    <p:nvPicPr>
                      <p:cNvPr id="0" name=""/>
                      <p:cNvPicPr/>
                      <p:nvPr/>
                    </p:nvPicPr>
                    <p:blipFill>
                      <a:blip r:embed="rId13"/>
                      <a:stretch>
                        <a:fillRect/>
                      </a:stretch>
                    </p:blipFill>
                    <p:spPr>
                      <a:xfrm>
                        <a:off x="4731278" y="4476750"/>
                        <a:ext cx="4241800" cy="792163"/>
                      </a:xfrm>
                      <a:prstGeom prst="rect">
                        <a:avLst/>
                      </a:prstGeom>
                    </p:spPr>
                  </p:pic>
                </p:oleObj>
              </mc:Fallback>
            </mc:AlternateContent>
          </a:graphicData>
        </a:graphic>
      </p:graphicFrame>
      <p:sp>
        <p:nvSpPr>
          <p:cNvPr id="72" name="TextBox 71"/>
          <p:cNvSpPr txBox="1"/>
          <p:nvPr/>
        </p:nvSpPr>
        <p:spPr>
          <a:xfrm>
            <a:off x="6113901" y="6351089"/>
            <a:ext cx="2803171" cy="369332"/>
          </a:xfrm>
          <a:prstGeom prst="rect">
            <a:avLst/>
          </a:prstGeom>
          <a:noFill/>
        </p:spPr>
        <p:txBody>
          <a:bodyPr wrap="none" rtlCol="0">
            <a:spAutoFit/>
          </a:bodyPr>
          <a:lstStyle/>
          <a:p>
            <a:r>
              <a:rPr lang="en-US" dirty="0" smtClean="0">
                <a:latin typeface="Calibri"/>
                <a:cs typeface="Calibri"/>
              </a:rPr>
              <a:t>[</a:t>
            </a:r>
            <a:r>
              <a:rPr lang="en-US" b="1" dirty="0" smtClean="0">
                <a:latin typeface="Calibri"/>
                <a:cs typeface="Calibri"/>
              </a:rPr>
              <a:t>Yue</a:t>
            </a:r>
            <a:r>
              <a:rPr lang="en-US" dirty="0" smtClean="0">
                <a:latin typeface="Calibri"/>
                <a:cs typeface="Calibri"/>
              </a:rPr>
              <a:t> &amp; Guestrin, NIPS 2011]</a:t>
            </a:r>
            <a:endParaRPr lang="en-US" dirty="0">
              <a:latin typeface="Calibri"/>
              <a:cs typeface="Calibri"/>
            </a:endParaRPr>
          </a:p>
        </p:txBody>
      </p:sp>
      <p:sp>
        <p:nvSpPr>
          <p:cNvPr id="43" name="Rectangle 42"/>
          <p:cNvSpPr/>
          <p:nvPr/>
        </p:nvSpPr>
        <p:spPr>
          <a:xfrm>
            <a:off x="5256619" y="2822973"/>
            <a:ext cx="1447800" cy="739113"/>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World</a:t>
            </a:r>
            <a:endParaRPr lang="en-US" dirty="0"/>
          </a:p>
        </p:txBody>
      </p:sp>
      <p:pic>
        <p:nvPicPr>
          <p:cNvPr id="45" name="Picture 10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42208" y="2895307"/>
            <a:ext cx="520885" cy="601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TextBox 60"/>
          <p:cNvSpPr txBox="1"/>
          <p:nvPr/>
        </p:nvSpPr>
        <p:spPr>
          <a:xfrm>
            <a:off x="578642" y="5770023"/>
            <a:ext cx="3617265" cy="461665"/>
          </a:xfrm>
          <a:prstGeom prst="rect">
            <a:avLst/>
          </a:prstGeom>
          <a:noFill/>
        </p:spPr>
        <p:txBody>
          <a:bodyPr wrap="square" rtlCol="0">
            <a:spAutoFit/>
          </a:bodyPr>
          <a:lstStyle/>
          <a:p>
            <a:r>
              <a:rPr lang="en-US" sz="2400" dirty="0"/>
              <a:t> </a:t>
            </a:r>
            <a:r>
              <a:rPr lang="en-US" sz="2400" dirty="0" smtClean="0"/>
              <a:t>             shrinks as roughly:</a:t>
            </a:r>
            <a:endParaRPr lang="en-US" sz="2400" dirty="0"/>
          </a:p>
        </p:txBody>
      </p:sp>
      <p:graphicFrame>
        <p:nvGraphicFramePr>
          <p:cNvPr id="62" name="Object 61"/>
          <p:cNvGraphicFramePr>
            <a:graphicFrameLocks noChangeAspect="1"/>
          </p:cNvGraphicFramePr>
          <p:nvPr>
            <p:extLst>
              <p:ext uri="{D42A27DB-BD31-4B8C-83A1-F6EECF244321}">
                <p14:modId xmlns:p14="http://schemas.microsoft.com/office/powerpoint/2010/main" val="2917334470"/>
              </p:ext>
            </p:extLst>
          </p:nvPr>
        </p:nvGraphicFramePr>
        <p:xfrm>
          <a:off x="4066440" y="5675109"/>
          <a:ext cx="1520158" cy="775485"/>
        </p:xfrm>
        <a:graphic>
          <a:graphicData uri="http://schemas.openxmlformats.org/presentationml/2006/ole">
            <mc:AlternateContent xmlns:mc="http://schemas.openxmlformats.org/markup-compatibility/2006">
              <mc:Choice xmlns:v="urn:schemas-microsoft-com:vml" Requires="v">
                <p:oleObj spid="_x0000_s10686" name="Equation" r:id="rId14" imgW="622300" imgH="317500" progId="Equation.3">
                  <p:embed/>
                </p:oleObj>
              </mc:Choice>
              <mc:Fallback>
                <p:oleObj name="Equation" r:id="rId14" imgW="622300" imgH="317500" progId="Equation.3">
                  <p:embed/>
                  <p:pic>
                    <p:nvPicPr>
                      <p:cNvPr id="0" name=""/>
                      <p:cNvPicPr/>
                      <p:nvPr/>
                    </p:nvPicPr>
                    <p:blipFill>
                      <a:blip r:embed="rId15"/>
                      <a:stretch>
                        <a:fillRect/>
                      </a:stretch>
                    </p:blipFill>
                    <p:spPr>
                      <a:xfrm>
                        <a:off x="4066440" y="5675109"/>
                        <a:ext cx="1520158" cy="775485"/>
                      </a:xfrm>
                      <a:prstGeom prst="rect">
                        <a:avLst/>
                      </a:prstGeom>
                    </p:spPr>
                  </p:pic>
                </p:oleObj>
              </mc:Fallback>
            </mc:AlternateContent>
          </a:graphicData>
        </a:graphic>
      </p:graphicFrame>
      <p:sp>
        <p:nvSpPr>
          <p:cNvPr id="63" name="Rectangle 62"/>
          <p:cNvSpPr/>
          <p:nvPr/>
        </p:nvSpPr>
        <p:spPr>
          <a:xfrm>
            <a:off x="298651" y="5587999"/>
            <a:ext cx="5416349" cy="902700"/>
          </a:xfrm>
          <a:prstGeom prst="rect">
            <a:avLst/>
          </a:prstGeom>
          <a:noFill/>
          <a:ln w="25400">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TextBox 63"/>
          <p:cNvSpPr txBox="1"/>
          <p:nvPr/>
        </p:nvSpPr>
        <p:spPr>
          <a:xfrm>
            <a:off x="6199228" y="5645931"/>
            <a:ext cx="2680216" cy="400110"/>
          </a:xfrm>
          <a:prstGeom prst="rect">
            <a:avLst/>
          </a:prstGeom>
          <a:noFill/>
        </p:spPr>
        <p:txBody>
          <a:bodyPr wrap="none" rtlCol="0">
            <a:spAutoFit/>
          </a:bodyPr>
          <a:lstStyle/>
          <a:p>
            <a:r>
              <a:rPr lang="en-US" sz="2000" dirty="0" smtClean="0"/>
              <a:t>#times topic was shown</a:t>
            </a:r>
            <a:endParaRPr lang="en-US" sz="2000" dirty="0"/>
          </a:p>
        </p:txBody>
      </p:sp>
      <p:cxnSp>
        <p:nvCxnSpPr>
          <p:cNvPr id="65" name="Straight Arrow Connector 64"/>
          <p:cNvCxnSpPr>
            <a:stCxn id="64" idx="1"/>
          </p:cNvCxnSpPr>
          <p:nvPr/>
        </p:nvCxnSpPr>
        <p:spPr>
          <a:xfrm flipH="1">
            <a:off x="5348111" y="5845986"/>
            <a:ext cx="851117" cy="20005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66" name="Object 65"/>
          <p:cNvGraphicFramePr>
            <a:graphicFrameLocks noChangeAspect="1"/>
          </p:cNvGraphicFramePr>
          <p:nvPr>
            <p:extLst>
              <p:ext uri="{D42A27DB-BD31-4B8C-83A1-F6EECF244321}">
                <p14:modId xmlns:p14="http://schemas.microsoft.com/office/powerpoint/2010/main" val="2601806944"/>
              </p:ext>
            </p:extLst>
          </p:nvPr>
        </p:nvGraphicFramePr>
        <p:xfrm>
          <a:off x="419101" y="5736881"/>
          <a:ext cx="1194017" cy="643282"/>
        </p:xfrm>
        <a:graphic>
          <a:graphicData uri="http://schemas.openxmlformats.org/presentationml/2006/ole">
            <mc:AlternateContent xmlns:mc="http://schemas.openxmlformats.org/markup-compatibility/2006">
              <mc:Choice xmlns:v="urn:schemas-microsoft-com:vml" Requires="v">
                <p:oleObj spid="_x0000_s10687" name="Equation" r:id="rId16" imgW="495300" imgH="266700" progId="Equation.3">
                  <p:embed/>
                </p:oleObj>
              </mc:Choice>
              <mc:Fallback>
                <p:oleObj name="Equation" r:id="rId16" imgW="495300" imgH="266700" progId="Equation.3">
                  <p:embed/>
                  <p:pic>
                    <p:nvPicPr>
                      <p:cNvPr id="0" name=""/>
                      <p:cNvPicPr/>
                      <p:nvPr/>
                    </p:nvPicPr>
                    <p:blipFill>
                      <a:blip r:embed="rId17"/>
                      <a:stretch>
                        <a:fillRect/>
                      </a:stretch>
                    </p:blipFill>
                    <p:spPr>
                      <a:xfrm>
                        <a:off x="419101" y="5736881"/>
                        <a:ext cx="1194017" cy="643282"/>
                      </a:xfrm>
                      <a:prstGeom prst="rect">
                        <a:avLst/>
                      </a:prstGeom>
                    </p:spPr>
                  </p:pic>
                </p:oleObj>
              </mc:Fallback>
            </mc:AlternateContent>
          </a:graphicData>
        </a:graphic>
      </p:graphicFrame>
    </p:spTree>
    <p:extLst>
      <p:ext uri="{BB962C8B-B14F-4D97-AF65-F5344CB8AC3E}">
        <p14:creationId xmlns:p14="http://schemas.microsoft.com/office/powerpoint/2010/main" val="3438301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yyue\Desktop\020-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48" y="3387437"/>
            <a:ext cx="1245936" cy="133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noChangeArrowheads="1"/>
          </p:cNvPicPr>
          <p:nvPr/>
        </p:nvPicPr>
        <p:blipFill>
          <a:blip r:embed="rId5"/>
          <a:srcRect/>
          <a:stretch>
            <a:fillRect/>
          </a:stretch>
        </p:blipFill>
        <p:spPr bwMode="auto">
          <a:xfrm>
            <a:off x="2024814" y="1465367"/>
            <a:ext cx="314325" cy="387350"/>
          </a:xfrm>
          <a:prstGeom prst="rect">
            <a:avLst/>
          </a:prstGeom>
          <a:noFill/>
          <a:ln w="9525">
            <a:noFill/>
            <a:miter lim="800000"/>
            <a:headEnd/>
            <a:tailEnd/>
          </a:ln>
        </p:spPr>
      </p:pic>
      <p:pic>
        <p:nvPicPr>
          <p:cNvPr id="25" name="Picture 5"/>
          <p:cNvPicPr>
            <a:picLocks noChangeAspect="1" noChangeArrowheads="1"/>
          </p:cNvPicPr>
          <p:nvPr/>
        </p:nvPicPr>
        <p:blipFill>
          <a:blip r:embed="rId6"/>
          <a:srcRect/>
          <a:stretch>
            <a:fillRect/>
          </a:stretch>
        </p:blipFill>
        <p:spPr bwMode="auto">
          <a:xfrm>
            <a:off x="2040441" y="2221942"/>
            <a:ext cx="300037" cy="369888"/>
          </a:xfrm>
          <a:prstGeom prst="rect">
            <a:avLst/>
          </a:prstGeom>
          <a:noFill/>
          <a:ln w="9525">
            <a:noFill/>
            <a:miter lim="800000"/>
            <a:headEnd/>
            <a:tailEnd/>
          </a:ln>
        </p:spPr>
      </p:pic>
      <p:pic>
        <p:nvPicPr>
          <p:cNvPr id="28" name="Picture 27"/>
          <p:cNvPicPr>
            <a:picLocks noChangeAspect="1" noChangeArrowheads="1"/>
          </p:cNvPicPr>
          <p:nvPr/>
        </p:nvPicPr>
        <p:blipFill>
          <a:blip r:embed="rId5"/>
          <a:srcRect/>
          <a:stretch>
            <a:fillRect/>
          </a:stretch>
        </p:blipFill>
        <p:spPr bwMode="auto">
          <a:xfrm>
            <a:off x="2026153" y="3011548"/>
            <a:ext cx="314325" cy="387350"/>
          </a:xfrm>
          <a:prstGeom prst="rect">
            <a:avLst/>
          </a:prstGeom>
          <a:noFill/>
          <a:ln w="9525">
            <a:noFill/>
            <a:miter lim="800000"/>
            <a:headEnd/>
            <a:tailEnd/>
          </a:ln>
        </p:spPr>
      </p:pic>
      <p:sp>
        <p:nvSpPr>
          <p:cNvPr id="26" name="Rectangle 25"/>
          <p:cNvSpPr/>
          <p:nvPr/>
        </p:nvSpPr>
        <p:spPr>
          <a:xfrm>
            <a:off x="443832" y="1247086"/>
            <a:ext cx="1447800" cy="73911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          Sports</a:t>
            </a:r>
            <a:endParaRPr lang="en-US" dirty="0"/>
          </a:p>
        </p:txBody>
      </p:sp>
      <p:pic>
        <p:nvPicPr>
          <p:cNvPr id="27" name="Picture 4"/>
          <p:cNvPicPr>
            <a:picLocks noChangeAspect="1" noChangeArrowheads="1"/>
          </p:cNvPicPr>
          <p:nvPr/>
        </p:nvPicPr>
        <p:blipFill>
          <a:blip r:embed="rId7" cstate="print"/>
          <a:srcRect l="3765" t="2619" r="5882" b="3110"/>
          <a:stretch>
            <a:fillRect/>
          </a:stretch>
        </p:blipFill>
        <p:spPr bwMode="auto">
          <a:xfrm>
            <a:off x="480205" y="1289208"/>
            <a:ext cx="437925" cy="656887"/>
          </a:xfrm>
          <a:prstGeom prst="rect">
            <a:avLst/>
          </a:prstGeom>
          <a:noFill/>
          <a:ln w="9525">
            <a:noFill/>
            <a:miter lim="800000"/>
            <a:headEnd/>
            <a:tailEnd/>
          </a:ln>
        </p:spPr>
      </p:pic>
      <p:sp>
        <p:nvSpPr>
          <p:cNvPr id="29" name="Rectangle 28"/>
          <p:cNvSpPr/>
          <p:nvPr/>
        </p:nvSpPr>
        <p:spPr>
          <a:xfrm>
            <a:off x="443832" y="2035660"/>
            <a:ext cx="1447800" cy="73911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smtClean="0"/>
              <a:t>         Politics</a:t>
            </a:r>
            <a:endParaRPr lang="en-US" dirty="0"/>
          </a:p>
        </p:txBody>
      </p:sp>
      <p:pic>
        <p:nvPicPr>
          <p:cNvPr id="31" name="Picture 30"/>
          <p:cNvPicPr>
            <a:picLocks noChangeAspect="1" noChangeArrowheads="1"/>
          </p:cNvPicPr>
          <p:nvPr/>
        </p:nvPicPr>
        <p:blipFill>
          <a:blip r:embed="rId8" cstate="print"/>
          <a:srcRect/>
          <a:stretch>
            <a:fillRect/>
          </a:stretch>
        </p:blipFill>
        <p:spPr bwMode="auto">
          <a:xfrm>
            <a:off x="492770" y="2099157"/>
            <a:ext cx="456530" cy="616932"/>
          </a:xfrm>
          <a:prstGeom prst="rect">
            <a:avLst/>
          </a:prstGeom>
          <a:noFill/>
          <a:ln w="9525">
            <a:noFill/>
            <a:miter lim="800000"/>
            <a:headEnd/>
            <a:tailEnd/>
          </a:ln>
          <a:effectLst/>
        </p:spPr>
      </p:pic>
      <p:sp>
        <p:nvSpPr>
          <p:cNvPr id="37" name="Rectangle 36"/>
          <p:cNvSpPr/>
          <p:nvPr/>
        </p:nvSpPr>
        <p:spPr>
          <a:xfrm>
            <a:off x="443832" y="2833161"/>
            <a:ext cx="1447800" cy="739113"/>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World</a:t>
            </a:r>
            <a:endParaRPr lang="en-US" dirty="0"/>
          </a:p>
        </p:txBody>
      </p:sp>
      <p:pic>
        <p:nvPicPr>
          <p:cNvPr id="36" name="Picture 10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9421" y="2905495"/>
            <a:ext cx="520885" cy="601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descr="C:\Documents and Settings\yyue\Desktop\020-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9105" y="3387437"/>
            <a:ext cx="1245936" cy="133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5"/>
          <p:cNvPicPr>
            <a:picLocks noChangeAspect="1" noChangeArrowheads="1"/>
          </p:cNvPicPr>
          <p:nvPr/>
        </p:nvPicPr>
        <p:blipFill>
          <a:blip r:embed="rId6"/>
          <a:srcRect/>
          <a:stretch>
            <a:fillRect/>
          </a:stretch>
        </p:blipFill>
        <p:spPr bwMode="auto">
          <a:xfrm>
            <a:off x="4445730" y="1471492"/>
            <a:ext cx="300037" cy="369888"/>
          </a:xfrm>
          <a:prstGeom prst="rect">
            <a:avLst/>
          </a:prstGeom>
          <a:noFill/>
          <a:ln w="9525">
            <a:noFill/>
            <a:miter lim="800000"/>
            <a:headEnd/>
            <a:tailEnd/>
          </a:ln>
        </p:spPr>
      </p:pic>
      <p:pic>
        <p:nvPicPr>
          <p:cNvPr id="38" name="Picture 37"/>
          <p:cNvPicPr>
            <a:picLocks noChangeAspect="1" noChangeArrowheads="1"/>
          </p:cNvPicPr>
          <p:nvPr/>
        </p:nvPicPr>
        <p:blipFill>
          <a:blip r:embed="rId5"/>
          <a:srcRect/>
          <a:stretch>
            <a:fillRect/>
          </a:stretch>
        </p:blipFill>
        <p:spPr bwMode="auto">
          <a:xfrm>
            <a:off x="4416778" y="2953271"/>
            <a:ext cx="314325" cy="387350"/>
          </a:xfrm>
          <a:prstGeom prst="rect">
            <a:avLst/>
          </a:prstGeom>
          <a:noFill/>
          <a:ln w="9525">
            <a:noFill/>
            <a:miter lim="800000"/>
            <a:headEnd/>
            <a:tailEnd/>
          </a:ln>
        </p:spPr>
      </p:pic>
      <p:pic>
        <p:nvPicPr>
          <p:cNvPr id="48" name="Picture 2" descr="C:\Documents and Settings\yyue\Desktop\020-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7721" y="3387437"/>
            <a:ext cx="1245936" cy="133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5"/>
          <p:cNvPicPr>
            <a:picLocks noChangeAspect="1" noChangeArrowheads="1"/>
          </p:cNvPicPr>
          <p:nvPr/>
        </p:nvPicPr>
        <p:blipFill>
          <a:blip r:embed="rId6"/>
          <a:srcRect/>
          <a:stretch>
            <a:fillRect/>
          </a:stretch>
        </p:blipFill>
        <p:spPr bwMode="auto">
          <a:xfrm>
            <a:off x="4432362" y="2221942"/>
            <a:ext cx="300037" cy="369888"/>
          </a:xfrm>
          <a:prstGeom prst="rect">
            <a:avLst/>
          </a:prstGeom>
          <a:noFill/>
          <a:ln w="9525">
            <a:noFill/>
            <a:miter lim="800000"/>
            <a:headEnd/>
            <a:tailEnd/>
          </a:ln>
        </p:spPr>
      </p:pic>
      <p:sp>
        <p:nvSpPr>
          <p:cNvPr id="54" name="Rectangle 53"/>
          <p:cNvSpPr/>
          <p:nvPr/>
        </p:nvSpPr>
        <p:spPr>
          <a:xfrm>
            <a:off x="5260271" y="1245498"/>
            <a:ext cx="1447800" cy="73911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       Economy</a:t>
            </a:r>
            <a:endParaRPr lang="en-US" dirty="0"/>
          </a:p>
        </p:txBody>
      </p:sp>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01703" y="1322324"/>
            <a:ext cx="609903" cy="609903"/>
          </a:xfrm>
          <a:prstGeom prst="rect">
            <a:avLst/>
          </a:prstGeom>
        </p:spPr>
      </p:pic>
      <p:sp>
        <p:nvSpPr>
          <p:cNvPr id="44" name="Title 1"/>
          <p:cNvSpPr txBox="1">
            <a:spLocks/>
          </p:cNvSpPr>
          <p:nvPr/>
        </p:nvSpPr>
        <p:spPr>
          <a:xfrm>
            <a:off x="457200" y="-4619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953735"/>
                </a:solidFill>
                <a:latin typeface="Trebuchet MS"/>
                <a:cs typeface="Trebuchet MS"/>
              </a:rPr>
              <a:t>Balancing Explore/Exploit</a:t>
            </a:r>
            <a:endParaRPr lang="en-US" sz="3600" dirty="0">
              <a:solidFill>
                <a:srgbClr val="953735"/>
              </a:solidFill>
              <a:latin typeface="Trebuchet MS"/>
              <a:cs typeface="Trebuchet MS"/>
            </a:endParaRPr>
          </a:p>
        </p:txBody>
      </p:sp>
      <p:sp>
        <p:nvSpPr>
          <p:cNvPr id="50" name="Rectangle 49"/>
          <p:cNvSpPr/>
          <p:nvPr/>
        </p:nvSpPr>
        <p:spPr>
          <a:xfrm>
            <a:off x="2821089" y="1255511"/>
            <a:ext cx="1447800" cy="73911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smtClean="0"/>
              <a:t>         Politics</a:t>
            </a:r>
            <a:endParaRPr lang="en-US" dirty="0"/>
          </a:p>
        </p:txBody>
      </p:sp>
      <p:pic>
        <p:nvPicPr>
          <p:cNvPr id="51" name="Picture 50"/>
          <p:cNvPicPr>
            <a:picLocks noChangeAspect="1" noChangeArrowheads="1"/>
          </p:cNvPicPr>
          <p:nvPr/>
        </p:nvPicPr>
        <p:blipFill>
          <a:blip r:embed="rId8" cstate="print"/>
          <a:srcRect/>
          <a:stretch>
            <a:fillRect/>
          </a:stretch>
        </p:blipFill>
        <p:spPr bwMode="auto">
          <a:xfrm>
            <a:off x="2870027" y="1319008"/>
            <a:ext cx="456530" cy="616932"/>
          </a:xfrm>
          <a:prstGeom prst="rect">
            <a:avLst/>
          </a:prstGeom>
          <a:noFill/>
          <a:ln w="9525">
            <a:noFill/>
            <a:miter lim="800000"/>
            <a:headEnd/>
            <a:tailEnd/>
          </a:ln>
          <a:effectLst/>
        </p:spPr>
      </p:pic>
      <p:sp>
        <p:nvSpPr>
          <p:cNvPr id="58" name="Rectangle 57"/>
          <p:cNvSpPr/>
          <p:nvPr/>
        </p:nvSpPr>
        <p:spPr>
          <a:xfrm>
            <a:off x="2829923" y="2035660"/>
            <a:ext cx="1447800" cy="739113"/>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       Economy</a:t>
            </a:r>
            <a:endParaRPr lang="en-US" dirty="0"/>
          </a:p>
        </p:txBody>
      </p:sp>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71355" y="2112486"/>
            <a:ext cx="609903" cy="609903"/>
          </a:xfrm>
          <a:prstGeom prst="rect">
            <a:avLst/>
          </a:prstGeom>
        </p:spPr>
      </p:pic>
      <p:sp>
        <p:nvSpPr>
          <p:cNvPr id="60" name="Rectangle 59"/>
          <p:cNvSpPr/>
          <p:nvPr/>
        </p:nvSpPr>
        <p:spPr>
          <a:xfrm>
            <a:off x="2829105" y="2832923"/>
            <a:ext cx="1447800" cy="739113"/>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smtClean="0"/>
              <a:t>        Celebrity</a:t>
            </a:r>
            <a:endParaRPr lang="en-US" dirty="0"/>
          </a:p>
        </p:txBody>
      </p:sp>
      <p:pic>
        <p:nvPicPr>
          <p:cNvPr id="67" name="Picture 2"/>
          <p:cNvPicPr>
            <a:picLocks noChangeAspect="1" noChangeArrowheads="1"/>
          </p:cNvPicPr>
          <p:nvPr/>
        </p:nvPicPr>
        <p:blipFill>
          <a:blip r:embed="rId11" cstate="print"/>
          <a:srcRect l="24837" r="19969"/>
          <a:stretch>
            <a:fillRect/>
          </a:stretch>
        </p:blipFill>
        <p:spPr bwMode="auto">
          <a:xfrm>
            <a:off x="2889352" y="2916980"/>
            <a:ext cx="429726" cy="583935"/>
          </a:xfrm>
          <a:prstGeom prst="rect">
            <a:avLst/>
          </a:prstGeom>
          <a:noFill/>
          <a:ln w="9525">
            <a:noFill/>
            <a:miter lim="800000"/>
            <a:headEnd/>
            <a:tailEnd/>
          </a:ln>
          <a:effectLst/>
        </p:spPr>
      </p:pic>
      <p:sp>
        <p:nvSpPr>
          <p:cNvPr id="68" name="Rectangle 67"/>
          <p:cNvSpPr/>
          <p:nvPr/>
        </p:nvSpPr>
        <p:spPr>
          <a:xfrm>
            <a:off x="5256619" y="2040748"/>
            <a:ext cx="1447800" cy="73911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          Sports</a:t>
            </a:r>
            <a:endParaRPr lang="en-US" dirty="0"/>
          </a:p>
        </p:txBody>
      </p:sp>
      <p:pic>
        <p:nvPicPr>
          <p:cNvPr id="69" name="Picture 4"/>
          <p:cNvPicPr>
            <a:picLocks noChangeAspect="1" noChangeArrowheads="1"/>
          </p:cNvPicPr>
          <p:nvPr/>
        </p:nvPicPr>
        <p:blipFill>
          <a:blip r:embed="rId7" cstate="print"/>
          <a:srcRect l="3765" t="2619" r="5882" b="3110"/>
          <a:stretch>
            <a:fillRect/>
          </a:stretch>
        </p:blipFill>
        <p:spPr bwMode="auto">
          <a:xfrm>
            <a:off x="5292992" y="2082870"/>
            <a:ext cx="437925" cy="656887"/>
          </a:xfrm>
          <a:prstGeom prst="rect">
            <a:avLst/>
          </a:prstGeom>
          <a:noFill/>
          <a:ln w="9525">
            <a:noFill/>
            <a:miter lim="800000"/>
            <a:headEnd/>
            <a:tailEnd/>
          </a:ln>
        </p:spPr>
      </p:pic>
      <p:graphicFrame>
        <p:nvGraphicFramePr>
          <p:cNvPr id="70" name="Object 69"/>
          <p:cNvGraphicFramePr>
            <a:graphicFrameLocks noChangeAspect="1"/>
          </p:cNvGraphicFramePr>
          <p:nvPr>
            <p:extLst>
              <p:ext uri="{D42A27DB-BD31-4B8C-83A1-F6EECF244321}">
                <p14:modId xmlns:p14="http://schemas.microsoft.com/office/powerpoint/2010/main" val="3459944377"/>
              </p:ext>
            </p:extLst>
          </p:nvPr>
        </p:nvGraphicFramePr>
        <p:xfrm>
          <a:off x="4731278" y="4476750"/>
          <a:ext cx="4241800" cy="792163"/>
        </p:xfrm>
        <a:graphic>
          <a:graphicData uri="http://schemas.openxmlformats.org/presentationml/2006/ole">
            <mc:AlternateContent xmlns:mc="http://schemas.openxmlformats.org/markup-compatibility/2006">
              <mc:Choice xmlns:v="urn:schemas-microsoft-com:vml" Requires="v">
                <p:oleObj spid="_x0000_s11711" name="Equation" r:id="rId12" imgW="1701800" imgH="317500" progId="Equation.3">
                  <p:embed/>
                </p:oleObj>
              </mc:Choice>
              <mc:Fallback>
                <p:oleObj name="Equation" r:id="rId12" imgW="1701800" imgH="317500" progId="Equation.3">
                  <p:embed/>
                  <p:pic>
                    <p:nvPicPr>
                      <p:cNvPr id="0" name=""/>
                      <p:cNvPicPr/>
                      <p:nvPr/>
                    </p:nvPicPr>
                    <p:blipFill>
                      <a:blip r:embed="rId13"/>
                      <a:stretch>
                        <a:fillRect/>
                      </a:stretch>
                    </p:blipFill>
                    <p:spPr>
                      <a:xfrm>
                        <a:off x="4731278" y="4476750"/>
                        <a:ext cx="4241800" cy="792163"/>
                      </a:xfrm>
                      <a:prstGeom prst="rect">
                        <a:avLst/>
                      </a:prstGeom>
                    </p:spPr>
                  </p:pic>
                </p:oleObj>
              </mc:Fallback>
            </mc:AlternateContent>
          </a:graphicData>
        </a:graphic>
      </p:graphicFrame>
      <p:sp>
        <p:nvSpPr>
          <p:cNvPr id="71" name="TextBox 70"/>
          <p:cNvSpPr txBox="1"/>
          <p:nvPr/>
        </p:nvSpPr>
        <p:spPr>
          <a:xfrm>
            <a:off x="7587843" y="2355313"/>
            <a:ext cx="732066" cy="1015663"/>
          </a:xfrm>
          <a:prstGeom prst="rect">
            <a:avLst/>
          </a:prstGeom>
          <a:noFill/>
        </p:spPr>
        <p:txBody>
          <a:bodyPr wrap="none" rtlCol="0">
            <a:spAutoFit/>
          </a:bodyPr>
          <a:lstStyle/>
          <a:p>
            <a:r>
              <a:rPr lang="en-US" sz="6000" b="1" dirty="0" smtClean="0"/>
              <a:t>…</a:t>
            </a:r>
            <a:endParaRPr lang="en-US" sz="6000" b="1" dirty="0"/>
          </a:p>
        </p:txBody>
      </p:sp>
      <p:sp>
        <p:nvSpPr>
          <p:cNvPr id="72" name="TextBox 71"/>
          <p:cNvSpPr txBox="1"/>
          <p:nvPr/>
        </p:nvSpPr>
        <p:spPr>
          <a:xfrm>
            <a:off x="6113901" y="6351089"/>
            <a:ext cx="2803171" cy="369332"/>
          </a:xfrm>
          <a:prstGeom prst="rect">
            <a:avLst/>
          </a:prstGeom>
          <a:noFill/>
        </p:spPr>
        <p:txBody>
          <a:bodyPr wrap="none" rtlCol="0">
            <a:spAutoFit/>
          </a:bodyPr>
          <a:lstStyle/>
          <a:p>
            <a:r>
              <a:rPr lang="en-US" dirty="0" smtClean="0">
                <a:latin typeface="Calibri"/>
                <a:cs typeface="Calibri"/>
              </a:rPr>
              <a:t>[</a:t>
            </a:r>
            <a:r>
              <a:rPr lang="en-US" b="1" dirty="0" smtClean="0">
                <a:latin typeface="Calibri"/>
                <a:cs typeface="Calibri"/>
              </a:rPr>
              <a:t>Yue</a:t>
            </a:r>
            <a:r>
              <a:rPr lang="en-US" dirty="0" smtClean="0">
                <a:latin typeface="Calibri"/>
                <a:cs typeface="Calibri"/>
              </a:rPr>
              <a:t> &amp; Guestrin, NIPS 2011]</a:t>
            </a:r>
            <a:endParaRPr lang="en-US" dirty="0">
              <a:latin typeface="Calibri"/>
              <a:cs typeface="Calibri"/>
            </a:endParaRPr>
          </a:p>
        </p:txBody>
      </p:sp>
      <p:sp>
        <p:nvSpPr>
          <p:cNvPr id="43" name="Rectangle 42"/>
          <p:cNvSpPr/>
          <p:nvPr/>
        </p:nvSpPr>
        <p:spPr>
          <a:xfrm>
            <a:off x="5256619" y="2822973"/>
            <a:ext cx="1447800" cy="739113"/>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dirty="0" smtClean="0"/>
              <a:t>           World</a:t>
            </a:r>
            <a:endParaRPr lang="en-US" dirty="0"/>
          </a:p>
        </p:txBody>
      </p:sp>
      <p:pic>
        <p:nvPicPr>
          <p:cNvPr id="45" name="Picture 10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42208" y="2895307"/>
            <a:ext cx="520885" cy="601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45"/>
          <p:cNvPicPr>
            <a:picLocks noChangeAspect="1" noChangeArrowheads="1"/>
          </p:cNvPicPr>
          <p:nvPr/>
        </p:nvPicPr>
        <p:blipFill>
          <a:blip r:embed="rId5"/>
          <a:srcRect/>
          <a:stretch>
            <a:fillRect/>
          </a:stretch>
        </p:blipFill>
        <p:spPr bwMode="auto">
          <a:xfrm>
            <a:off x="6883401" y="1466137"/>
            <a:ext cx="314325" cy="387350"/>
          </a:xfrm>
          <a:prstGeom prst="rect">
            <a:avLst/>
          </a:prstGeom>
          <a:noFill/>
          <a:ln w="9525">
            <a:noFill/>
            <a:miter lim="800000"/>
            <a:headEnd/>
            <a:tailEnd/>
          </a:ln>
        </p:spPr>
      </p:pic>
      <p:pic>
        <p:nvPicPr>
          <p:cNvPr id="47" name="Picture 46"/>
          <p:cNvPicPr>
            <a:picLocks noChangeAspect="1" noChangeArrowheads="1"/>
          </p:cNvPicPr>
          <p:nvPr/>
        </p:nvPicPr>
        <p:blipFill>
          <a:blip r:embed="rId5"/>
          <a:srcRect/>
          <a:stretch>
            <a:fillRect/>
          </a:stretch>
        </p:blipFill>
        <p:spPr bwMode="auto">
          <a:xfrm>
            <a:off x="6883401" y="2221942"/>
            <a:ext cx="314325" cy="387350"/>
          </a:xfrm>
          <a:prstGeom prst="rect">
            <a:avLst/>
          </a:prstGeom>
          <a:noFill/>
          <a:ln w="9525">
            <a:noFill/>
            <a:miter lim="800000"/>
            <a:headEnd/>
            <a:tailEnd/>
          </a:ln>
        </p:spPr>
      </p:pic>
      <p:pic>
        <p:nvPicPr>
          <p:cNvPr id="56" name="Picture 5"/>
          <p:cNvPicPr>
            <a:picLocks noChangeAspect="1" noChangeArrowheads="1"/>
          </p:cNvPicPr>
          <p:nvPr/>
        </p:nvPicPr>
        <p:blipFill>
          <a:blip r:embed="rId6"/>
          <a:srcRect/>
          <a:stretch>
            <a:fillRect/>
          </a:stretch>
        </p:blipFill>
        <p:spPr bwMode="auto">
          <a:xfrm>
            <a:off x="6897689" y="2956622"/>
            <a:ext cx="300037" cy="369888"/>
          </a:xfrm>
          <a:prstGeom prst="rect">
            <a:avLst/>
          </a:prstGeom>
          <a:noFill/>
          <a:ln w="9525">
            <a:noFill/>
            <a:miter lim="800000"/>
            <a:headEnd/>
            <a:tailEnd/>
          </a:ln>
        </p:spPr>
      </p:pic>
      <p:sp>
        <p:nvSpPr>
          <p:cNvPr id="64" name="TextBox 63"/>
          <p:cNvSpPr txBox="1"/>
          <p:nvPr/>
        </p:nvSpPr>
        <p:spPr>
          <a:xfrm>
            <a:off x="578642" y="5770023"/>
            <a:ext cx="3617265" cy="461665"/>
          </a:xfrm>
          <a:prstGeom prst="rect">
            <a:avLst/>
          </a:prstGeom>
          <a:noFill/>
        </p:spPr>
        <p:txBody>
          <a:bodyPr wrap="square" rtlCol="0">
            <a:spAutoFit/>
          </a:bodyPr>
          <a:lstStyle/>
          <a:p>
            <a:r>
              <a:rPr lang="en-US" sz="2400" dirty="0"/>
              <a:t> </a:t>
            </a:r>
            <a:r>
              <a:rPr lang="en-US" sz="2400" dirty="0" smtClean="0"/>
              <a:t>             shrinks as roughly:</a:t>
            </a:r>
            <a:endParaRPr lang="en-US" sz="2400" dirty="0"/>
          </a:p>
        </p:txBody>
      </p:sp>
      <p:graphicFrame>
        <p:nvGraphicFramePr>
          <p:cNvPr id="65" name="Object 64"/>
          <p:cNvGraphicFramePr>
            <a:graphicFrameLocks noChangeAspect="1"/>
          </p:cNvGraphicFramePr>
          <p:nvPr>
            <p:extLst>
              <p:ext uri="{D42A27DB-BD31-4B8C-83A1-F6EECF244321}">
                <p14:modId xmlns:p14="http://schemas.microsoft.com/office/powerpoint/2010/main" val="2917334470"/>
              </p:ext>
            </p:extLst>
          </p:nvPr>
        </p:nvGraphicFramePr>
        <p:xfrm>
          <a:off x="4066440" y="5675109"/>
          <a:ext cx="1520158" cy="775485"/>
        </p:xfrm>
        <a:graphic>
          <a:graphicData uri="http://schemas.openxmlformats.org/presentationml/2006/ole">
            <mc:AlternateContent xmlns:mc="http://schemas.openxmlformats.org/markup-compatibility/2006">
              <mc:Choice xmlns:v="urn:schemas-microsoft-com:vml" Requires="v">
                <p:oleObj spid="_x0000_s11712" name="Equation" r:id="rId14" imgW="622300" imgH="317500" progId="Equation.3">
                  <p:embed/>
                </p:oleObj>
              </mc:Choice>
              <mc:Fallback>
                <p:oleObj name="Equation" r:id="rId14" imgW="622300" imgH="317500" progId="Equation.3">
                  <p:embed/>
                  <p:pic>
                    <p:nvPicPr>
                      <p:cNvPr id="0" name=""/>
                      <p:cNvPicPr/>
                      <p:nvPr/>
                    </p:nvPicPr>
                    <p:blipFill>
                      <a:blip r:embed="rId15"/>
                      <a:stretch>
                        <a:fillRect/>
                      </a:stretch>
                    </p:blipFill>
                    <p:spPr>
                      <a:xfrm>
                        <a:off x="4066440" y="5675109"/>
                        <a:ext cx="1520158" cy="775485"/>
                      </a:xfrm>
                      <a:prstGeom prst="rect">
                        <a:avLst/>
                      </a:prstGeom>
                    </p:spPr>
                  </p:pic>
                </p:oleObj>
              </mc:Fallback>
            </mc:AlternateContent>
          </a:graphicData>
        </a:graphic>
      </p:graphicFrame>
      <p:sp>
        <p:nvSpPr>
          <p:cNvPr id="66" name="Rectangle 65"/>
          <p:cNvSpPr/>
          <p:nvPr/>
        </p:nvSpPr>
        <p:spPr>
          <a:xfrm>
            <a:off x="298651" y="5587999"/>
            <a:ext cx="5416349" cy="902700"/>
          </a:xfrm>
          <a:prstGeom prst="rect">
            <a:avLst/>
          </a:prstGeom>
          <a:noFill/>
          <a:ln w="25400">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TextBox 72"/>
          <p:cNvSpPr txBox="1"/>
          <p:nvPr/>
        </p:nvSpPr>
        <p:spPr>
          <a:xfrm>
            <a:off x="6199228" y="5645931"/>
            <a:ext cx="2680216" cy="400110"/>
          </a:xfrm>
          <a:prstGeom prst="rect">
            <a:avLst/>
          </a:prstGeom>
          <a:noFill/>
        </p:spPr>
        <p:txBody>
          <a:bodyPr wrap="none" rtlCol="0">
            <a:spAutoFit/>
          </a:bodyPr>
          <a:lstStyle/>
          <a:p>
            <a:r>
              <a:rPr lang="en-US" sz="2000" dirty="0" smtClean="0"/>
              <a:t>#times topic was shown</a:t>
            </a:r>
            <a:endParaRPr lang="en-US" sz="2000" dirty="0"/>
          </a:p>
        </p:txBody>
      </p:sp>
      <p:cxnSp>
        <p:nvCxnSpPr>
          <p:cNvPr id="74" name="Straight Arrow Connector 73"/>
          <p:cNvCxnSpPr>
            <a:stCxn id="73" idx="1"/>
          </p:cNvCxnSpPr>
          <p:nvPr/>
        </p:nvCxnSpPr>
        <p:spPr>
          <a:xfrm flipH="1">
            <a:off x="5348111" y="5845986"/>
            <a:ext cx="851117" cy="20005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75" name="Object 74"/>
          <p:cNvGraphicFramePr>
            <a:graphicFrameLocks noChangeAspect="1"/>
          </p:cNvGraphicFramePr>
          <p:nvPr>
            <p:extLst>
              <p:ext uri="{D42A27DB-BD31-4B8C-83A1-F6EECF244321}">
                <p14:modId xmlns:p14="http://schemas.microsoft.com/office/powerpoint/2010/main" val="2601806944"/>
              </p:ext>
            </p:extLst>
          </p:nvPr>
        </p:nvGraphicFramePr>
        <p:xfrm>
          <a:off x="419101" y="5736881"/>
          <a:ext cx="1194017" cy="643282"/>
        </p:xfrm>
        <a:graphic>
          <a:graphicData uri="http://schemas.openxmlformats.org/presentationml/2006/ole">
            <mc:AlternateContent xmlns:mc="http://schemas.openxmlformats.org/markup-compatibility/2006">
              <mc:Choice xmlns:v="urn:schemas-microsoft-com:vml" Requires="v">
                <p:oleObj spid="_x0000_s11713" name="Equation" r:id="rId16" imgW="495300" imgH="266700" progId="Equation.3">
                  <p:embed/>
                </p:oleObj>
              </mc:Choice>
              <mc:Fallback>
                <p:oleObj name="Equation" r:id="rId16" imgW="495300" imgH="266700" progId="Equation.3">
                  <p:embed/>
                  <p:pic>
                    <p:nvPicPr>
                      <p:cNvPr id="0" name=""/>
                      <p:cNvPicPr/>
                      <p:nvPr/>
                    </p:nvPicPr>
                    <p:blipFill>
                      <a:blip r:embed="rId17"/>
                      <a:stretch>
                        <a:fillRect/>
                      </a:stretch>
                    </p:blipFill>
                    <p:spPr>
                      <a:xfrm>
                        <a:off x="419101" y="5736881"/>
                        <a:ext cx="1194017" cy="643282"/>
                      </a:xfrm>
                      <a:prstGeom prst="rect">
                        <a:avLst/>
                      </a:prstGeom>
                    </p:spPr>
                  </p:pic>
                </p:oleObj>
              </mc:Fallback>
            </mc:AlternateContent>
          </a:graphicData>
        </a:graphic>
      </p:graphicFrame>
    </p:spTree>
    <p:extLst>
      <p:ext uri="{BB962C8B-B14F-4D97-AF65-F5344CB8AC3E}">
        <p14:creationId xmlns:p14="http://schemas.microsoft.com/office/powerpoint/2010/main" val="832672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750"/>
            <a:ext cx="8229600" cy="1143000"/>
          </a:xfrm>
        </p:spPr>
        <p:txBody>
          <a:bodyPr/>
          <a:lstStyle/>
          <a:p>
            <a:r>
              <a:rPr lang="en-US" dirty="0">
                <a:solidFill>
                  <a:srgbClr val="953735"/>
                </a:solidFill>
                <a:latin typeface="Trebuchet MS"/>
                <a:cs typeface="Trebuchet MS"/>
              </a:rPr>
              <a:t>Balancing Explore/Exploit</a:t>
            </a:r>
          </a:p>
        </p:txBody>
      </p:sp>
      <p:sp>
        <p:nvSpPr>
          <p:cNvPr id="3" name="Content Placeholder 2"/>
          <p:cNvSpPr>
            <a:spLocks noGrp="1"/>
          </p:cNvSpPr>
          <p:nvPr>
            <p:ph idx="1"/>
          </p:nvPr>
        </p:nvSpPr>
        <p:spPr>
          <a:xfrm>
            <a:off x="457200" y="1012660"/>
            <a:ext cx="8229600" cy="5046663"/>
          </a:xfrm>
        </p:spPr>
        <p:txBody>
          <a:bodyPr/>
          <a:lstStyle/>
          <a:p>
            <a:r>
              <a:rPr lang="en-US" dirty="0" smtClean="0"/>
              <a:t>Loop:</a:t>
            </a:r>
          </a:p>
          <a:p>
            <a:pPr lvl="1"/>
            <a:r>
              <a:rPr lang="en-US" dirty="0" smtClean="0"/>
              <a:t>Compute least squares estimate</a:t>
            </a:r>
          </a:p>
          <a:p>
            <a:pPr lvl="1"/>
            <a:r>
              <a:rPr lang="en-US" dirty="0" smtClean="0"/>
              <a:t>Initialize A</a:t>
            </a:r>
            <a:r>
              <a:rPr lang="en-US" baseline="-25000" dirty="0" smtClean="0"/>
              <a:t>t</a:t>
            </a:r>
            <a:r>
              <a:rPr lang="en-US" dirty="0" smtClean="0"/>
              <a:t> empty </a:t>
            </a:r>
            <a:endParaRPr lang="en-US" sz="1600" dirty="0" smtClean="0"/>
          </a:p>
          <a:p>
            <a:pPr lvl="1"/>
            <a:r>
              <a:rPr lang="en-US" dirty="0" smtClean="0"/>
              <a:t>For </a:t>
            </a:r>
            <a:r>
              <a:rPr lang="en-US" dirty="0" err="1" smtClean="0"/>
              <a:t>i</a:t>
            </a:r>
            <a:r>
              <a:rPr lang="en-US" dirty="0" smtClean="0"/>
              <a:t>=1,…,L</a:t>
            </a:r>
          </a:p>
          <a:p>
            <a:pPr lvl="2"/>
            <a:r>
              <a:rPr lang="en-US" sz="2800" dirty="0" smtClean="0"/>
              <a:t>Recommend article a that maximizes</a:t>
            </a:r>
          </a:p>
          <a:p>
            <a:pPr lvl="1"/>
            <a:endParaRPr lang="en-US" sz="2400" dirty="0"/>
          </a:p>
          <a:p>
            <a:pPr lvl="1"/>
            <a:endParaRPr lang="en-US" sz="3200" dirty="0" smtClean="0"/>
          </a:p>
          <a:p>
            <a:pPr lvl="1"/>
            <a:endParaRPr lang="en-US" sz="3200" dirty="0" smtClean="0"/>
          </a:p>
          <a:p>
            <a:pPr lvl="1"/>
            <a:r>
              <a:rPr lang="en-US" dirty="0" smtClean="0"/>
              <a:t>Receive feedback y</a:t>
            </a:r>
            <a:r>
              <a:rPr lang="en-US" baseline="-25000" dirty="0" smtClean="0"/>
              <a:t>t,1</a:t>
            </a:r>
            <a:r>
              <a:rPr lang="en-US" dirty="0" smtClean="0"/>
              <a:t>,…,</a:t>
            </a:r>
            <a:r>
              <a:rPr lang="en-US" dirty="0" err="1" smtClean="0"/>
              <a:t>y</a:t>
            </a:r>
            <a:r>
              <a:rPr lang="en-US" baseline="-25000" dirty="0" err="1" smtClean="0"/>
              <a:t>t,L</a:t>
            </a:r>
            <a:endParaRPr lang="en-US" dirty="0" smtClean="0"/>
          </a:p>
          <a:p>
            <a:pPr lvl="1"/>
            <a:endParaRPr lang="en-US" baseline="-25000" dirty="0"/>
          </a:p>
        </p:txBody>
      </p:sp>
      <p:graphicFrame>
        <p:nvGraphicFramePr>
          <p:cNvPr id="5" name="Object 4"/>
          <p:cNvGraphicFramePr>
            <a:graphicFrameLocks noChangeAspect="1"/>
          </p:cNvGraphicFramePr>
          <p:nvPr>
            <p:extLst>
              <p:ext uri="{D42A27DB-BD31-4B8C-83A1-F6EECF244321}">
                <p14:modId xmlns:p14="http://schemas.microsoft.com/office/powerpoint/2010/main" val="2776104111"/>
              </p:ext>
            </p:extLst>
          </p:nvPr>
        </p:nvGraphicFramePr>
        <p:xfrm>
          <a:off x="6174066" y="1531296"/>
          <a:ext cx="2246407" cy="618576"/>
        </p:xfrm>
        <a:graphic>
          <a:graphicData uri="http://schemas.openxmlformats.org/presentationml/2006/ole">
            <mc:AlternateContent xmlns:mc="http://schemas.openxmlformats.org/markup-compatibility/2006">
              <mc:Choice xmlns:v="urn:schemas-microsoft-com:vml" Requires="v">
                <p:oleObj spid="_x0000_s23070" name="Equation" r:id="rId3" imgW="876300" imgH="241300" progId="Equation.3">
                  <p:embed/>
                </p:oleObj>
              </mc:Choice>
              <mc:Fallback>
                <p:oleObj name="Equation" r:id="rId3" imgW="876300" imgH="241300" progId="Equation.3">
                  <p:embed/>
                  <p:pic>
                    <p:nvPicPr>
                      <p:cNvPr id="0" name=""/>
                      <p:cNvPicPr/>
                      <p:nvPr/>
                    </p:nvPicPr>
                    <p:blipFill>
                      <a:blip r:embed="rId4"/>
                      <a:stretch>
                        <a:fillRect/>
                      </a:stretch>
                    </p:blipFill>
                    <p:spPr>
                      <a:xfrm>
                        <a:off x="6174066" y="1531296"/>
                        <a:ext cx="2246407" cy="618576"/>
                      </a:xfrm>
                      <a:prstGeom prst="rect">
                        <a:avLst/>
                      </a:prstGeom>
                    </p:spPr>
                  </p:pic>
                </p:oleObj>
              </mc:Fallback>
            </mc:AlternateContent>
          </a:graphicData>
        </a:graphic>
      </p:graphicFrame>
      <p:sp>
        <p:nvSpPr>
          <p:cNvPr id="7" name="Rectangle 6"/>
          <p:cNvSpPr>
            <a:spLocks noChangeArrowheads="1"/>
          </p:cNvSpPr>
          <p:nvPr/>
        </p:nvSpPr>
        <p:spPr bwMode="auto">
          <a:xfrm>
            <a:off x="6350000" y="4757077"/>
            <a:ext cx="1631400" cy="420869"/>
          </a:xfrm>
          <a:prstGeom prst="rect">
            <a:avLst/>
          </a:prstGeom>
          <a:solidFill>
            <a:schemeClr val="bg1"/>
          </a:solidFill>
          <a:ln w="38100" algn="ctr">
            <a:noFill/>
            <a:round/>
            <a:headEnd/>
            <a:tailEnd/>
          </a:ln>
        </p:spPr>
        <p:txBody>
          <a:bodyPr wrap="none" anchor="ctr"/>
          <a:lstStyle/>
          <a:p>
            <a:pPr algn="ctr"/>
            <a:r>
              <a:rPr lang="en-US" sz="2000" b="0" dirty="0" smtClean="0">
                <a:solidFill>
                  <a:srgbClr val="4F81BD"/>
                </a:solidFill>
              </a:rPr>
              <a:t>Uncertainty</a:t>
            </a:r>
            <a:endParaRPr lang="en-US" sz="2000" b="0" dirty="0">
              <a:solidFill>
                <a:srgbClr val="4F81BD"/>
              </a:solidFil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1065403365"/>
              </p:ext>
            </p:extLst>
          </p:nvPr>
        </p:nvGraphicFramePr>
        <p:xfrm>
          <a:off x="1685925" y="3666960"/>
          <a:ext cx="7188200" cy="1346200"/>
        </p:xfrm>
        <a:graphic>
          <a:graphicData uri="http://schemas.openxmlformats.org/presentationml/2006/ole">
            <mc:AlternateContent xmlns:mc="http://schemas.openxmlformats.org/markup-compatibility/2006">
              <mc:Choice xmlns:v="urn:schemas-microsoft-com:vml" Requires="v">
                <p:oleObj spid="_x0000_s23071" name="Equation" r:id="rId5" imgW="3111500" imgH="584200" progId="Equation.3">
                  <p:embed/>
                </p:oleObj>
              </mc:Choice>
              <mc:Fallback>
                <p:oleObj name="Equation" r:id="rId5" imgW="3111500" imgH="584200" progId="Equation.3">
                  <p:embed/>
                  <p:pic>
                    <p:nvPicPr>
                      <p:cNvPr id="0" name=""/>
                      <p:cNvPicPr/>
                      <p:nvPr/>
                    </p:nvPicPr>
                    <p:blipFill>
                      <a:blip r:embed="rId6"/>
                      <a:stretch>
                        <a:fillRect/>
                      </a:stretch>
                    </p:blipFill>
                    <p:spPr>
                      <a:xfrm>
                        <a:off x="1685925" y="3666960"/>
                        <a:ext cx="7188200" cy="1346200"/>
                      </a:xfrm>
                      <a:prstGeom prst="rect">
                        <a:avLst/>
                      </a:prstGeom>
                    </p:spPr>
                  </p:pic>
                </p:oleObj>
              </mc:Fallback>
            </mc:AlternateContent>
          </a:graphicData>
        </a:graphic>
      </p:graphicFrame>
      <p:sp>
        <p:nvSpPr>
          <p:cNvPr id="8" name="TextBox 7"/>
          <p:cNvSpPr txBox="1"/>
          <p:nvPr/>
        </p:nvSpPr>
        <p:spPr>
          <a:xfrm>
            <a:off x="3609699" y="4732290"/>
            <a:ext cx="1724300" cy="400110"/>
          </a:xfrm>
          <a:prstGeom prst="rect">
            <a:avLst/>
          </a:prstGeom>
          <a:noFill/>
        </p:spPr>
        <p:txBody>
          <a:bodyPr wrap="none" rtlCol="0">
            <a:spAutoFit/>
          </a:bodyPr>
          <a:lstStyle/>
          <a:p>
            <a:r>
              <a:rPr lang="en-US" sz="2000" dirty="0" smtClean="0">
                <a:solidFill>
                  <a:schemeClr val="accent1"/>
                </a:solidFill>
              </a:rPr>
              <a:t>Estimated gain</a:t>
            </a:r>
            <a:endParaRPr lang="en-US" sz="2000" dirty="0">
              <a:solidFill>
                <a:schemeClr val="accent1"/>
              </a:solidFill>
            </a:endParaRPr>
          </a:p>
        </p:txBody>
      </p:sp>
      <p:sp>
        <p:nvSpPr>
          <p:cNvPr id="9" name="Right Brace 8"/>
          <p:cNvSpPr/>
          <p:nvPr/>
        </p:nvSpPr>
        <p:spPr>
          <a:xfrm rot="5400000">
            <a:off x="4000251" y="3832225"/>
            <a:ext cx="320196" cy="138511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ight Brace 9"/>
          <p:cNvSpPr/>
          <p:nvPr/>
        </p:nvSpPr>
        <p:spPr>
          <a:xfrm rot="5400000">
            <a:off x="6850302" y="2859926"/>
            <a:ext cx="320195" cy="33528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12" name="Object 11"/>
          <p:cNvGraphicFramePr>
            <a:graphicFrameLocks noChangeAspect="1"/>
          </p:cNvGraphicFramePr>
          <p:nvPr>
            <p:extLst>
              <p:ext uri="{D42A27DB-BD31-4B8C-83A1-F6EECF244321}">
                <p14:modId xmlns:p14="http://schemas.microsoft.com/office/powerpoint/2010/main" val="3124208980"/>
              </p:ext>
            </p:extLst>
          </p:nvPr>
        </p:nvGraphicFramePr>
        <p:xfrm>
          <a:off x="1549400" y="5791035"/>
          <a:ext cx="7424738" cy="922338"/>
        </p:xfrm>
        <a:graphic>
          <a:graphicData uri="http://schemas.openxmlformats.org/presentationml/2006/ole">
            <mc:AlternateContent xmlns:mc="http://schemas.openxmlformats.org/markup-compatibility/2006">
              <mc:Choice xmlns:v="urn:schemas-microsoft-com:vml" Requires="v">
                <p:oleObj spid="_x0000_s23072" name="Equation" r:id="rId7" imgW="3683000" imgH="457200" progId="Equation.3">
                  <p:embed/>
                </p:oleObj>
              </mc:Choice>
              <mc:Fallback>
                <p:oleObj name="Equation" r:id="rId7" imgW="3683000" imgH="457200" progId="Equation.3">
                  <p:embed/>
                  <p:pic>
                    <p:nvPicPr>
                      <p:cNvPr id="0" name=""/>
                      <p:cNvPicPr/>
                      <p:nvPr/>
                    </p:nvPicPr>
                    <p:blipFill>
                      <a:blip r:embed="rId8"/>
                      <a:stretch>
                        <a:fillRect/>
                      </a:stretch>
                    </p:blipFill>
                    <p:spPr>
                      <a:xfrm>
                        <a:off x="1549400" y="5791035"/>
                        <a:ext cx="7424738" cy="922338"/>
                      </a:xfrm>
                      <a:prstGeom prst="rect">
                        <a:avLst/>
                      </a:prstGeom>
                    </p:spPr>
                  </p:pic>
                </p:oleObj>
              </mc:Fallback>
            </mc:AlternateContent>
          </a:graphicData>
        </a:graphic>
      </p:graphicFrame>
      <p:sp>
        <p:nvSpPr>
          <p:cNvPr id="13" name="Rectangle 12"/>
          <p:cNvSpPr>
            <a:spLocks noChangeArrowheads="1"/>
          </p:cNvSpPr>
          <p:nvPr/>
        </p:nvSpPr>
        <p:spPr bwMode="auto">
          <a:xfrm>
            <a:off x="6513087" y="2485051"/>
            <a:ext cx="1600200" cy="420869"/>
          </a:xfrm>
          <a:prstGeom prst="rect">
            <a:avLst/>
          </a:prstGeom>
          <a:solidFill>
            <a:schemeClr val="bg1"/>
          </a:solidFill>
          <a:ln w="38100" algn="ctr">
            <a:noFill/>
            <a:round/>
            <a:headEnd/>
            <a:tailEnd/>
          </a:ln>
        </p:spPr>
        <p:txBody>
          <a:bodyPr wrap="none" anchor="ctr"/>
          <a:lstStyle/>
          <a:p>
            <a:pPr algn="ctr"/>
            <a:r>
              <a:rPr lang="en-US" sz="2000" dirty="0" smtClean="0">
                <a:solidFill>
                  <a:srgbClr val="4F81BD"/>
                </a:solidFill>
              </a:rPr>
              <a:t>Least Squares Regression</a:t>
            </a:r>
            <a:endParaRPr lang="en-US" sz="2000" b="0" dirty="0">
              <a:solidFill>
                <a:srgbClr val="4F81BD"/>
              </a:solidFill>
            </a:endParaRPr>
          </a:p>
        </p:txBody>
      </p:sp>
      <p:sp>
        <p:nvSpPr>
          <p:cNvPr id="14" name="Right Brace 13"/>
          <p:cNvSpPr/>
          <p:nvPr/>
        </p:nvSpPr>
        <p:spPr>
          <a:xfrm rot="5400000">
            <a:off x="7103496" y="1153601"/>
            <a:ext cx="387544" cy="224640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203122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195"/>
            <a:ext cx="8229600" cy="1143000"/>
          </a:xfrm>
        </p:spPr>
        <p:txBody>
          <a:bodyPr/>
          <a:lstStyle/>
          <a:p>
            <a:r>
              <a:rPr lang="en-US" dirty="0" smtClean="0">
                <a:solidFill>
                  <a:schemeClr val="accent2">
                    <a:lumMod val="75000"/>
                  </a:schemeClr>
                </a:solidFill>
                <a:latin typeface="Trebuchet MS"/>
                <a:cs typeface="Trebuchet MS"/>
              </a:rPr>
              <a:t>Regret Guarantee</a:t>
            </a:r>
            <a:endParaRPr lang="en-US" dirty="0">
              <a:solidFill>
                <a:schemeClr val="accent2">
                  <a:lumMod val="75000"/>
                </a:schemeClr>
              </a:solidFill>
              <a:latin typeface="Trebuchet MS"/>
              <a:cs typeface="Trebuchet MS"/>
            </a:endParaRPr>
          </a:p>
        </p:txBody>
      </p:sp>
      <p:sp>
        <p:nvSpPr>
          <p:cNvPr id="3" name="Content Placeholder 2"/>
          <p:cNvSpPr>
            <a:spLocks noGrp="1"/>
          </p:cNvSpPr>
          <p:nvPr>
            <p:ph idx="1"/>
          </p:nvPr>
        </p:nvSpPr>
        <p:spPr>
          <a:xfrm>
            <a:off x="457200" y="1769532"/>
            <a:ext cx="8229600" cy="4750889"/>
          </a:xfrm>
        </p:spPr>
        <p:txBody>
          <a:bodyPr>
            <a:normAutofit/>
          </a:bodyPr>
          <a:lstStyle/>
          <a:p>
            <a:endParaRPr lang="en-US" sz="3900" dirty="0">
              <a:latin typeface="Trebuchet MS"/>
              <a:cs typeface="Trebuchet MS"/>
            </a:endParaRPr>
          </a:p>
          <a:p>
            <a:pPr marL="0" indent="0">
              <a:buNone/>
            </a:pPr>
            <a:endParaRPr lang="en-US" dirty="0" smtClean="0">
              <a:latin typeface="Trebuchet MS"/>
              <a:cs typeface="Trebuchet MS"/>
            </a:endParaRPr>
          </a:p>
          <a:p>
            <a:pPr lvl="1"/>
            <a:r>
              <a:rPr lang="en-US" sz="2600" dirty="0" smtClean="0">
                <a:latin typeface="Trebuchet MS"/>
                <a:cs typeface="Trebuchet MS"/>
              </a:rPr>
              <a:t>Builds upon linear bandits to submodular setting</a:t>
            </a:r>
          </a:p>
          <a:p>
            <a:pPr lvl="2"/>
            <a:r>
              <a:rPr lang="en-US" sz="2000" dirty="0" smtClean="0">
                <a:latin typeface="Calibri"/>
                <a:cs typeface="Calibri"/>
              </a:rPr>
              <a:t>[</a:t>
            </a:r>
            <a:r>
              <a:rPr lang="en-US" sz="2000" dirty="0" err="1" smtClean="0">
                <a:latin typeface="Calibri"/>
                <a:cs typeface="Calibri"/>
              </a:rPr>
              <a:t>Dani</a:t>
            </a:r>
            <a:r>
              <a:rPr lang="en-US" sz="2000" dirty="0" smtClean="0">
                <a:latin typeface="Calibri"/>
                <a:cs typeface="Calibri"/>
              </a:rPr>
              <a:t> et al., 2008; Li et al., 2010; </a:t>
            </a:r>
            <a:r>
              <a:rPr lang="en-US" sz="2000" dirty="0" err="1" smtClean="0">
                <a:latin typeface="Calibri"/>
                <a:cs typeface="Calibri"/>
              </a:rPr>
              <a:t>Abbasi</a:t>
            </a:r>
            <a:r>
              <a:rPr lang="en-US" sz="2000" dirty="0" err="1">
                <a:latin typeface="Calibri"/>
                <a:cs typeface="Calibri"/>
              </a:rPr>
              <a:t>-</a:t>
            </a:r>
            <a:r>
              <a:rPr lang="en-US" sz="2000" dirty="0" err="1" smtClean="0">
                <a:latin typeface="Calibri"/>
                <a:cs typeface="Calibri"/>
              </a:rPr>
              <a:t>Yadkori</a:t>
            </a:r>
            <a:r>
              <a:rPr lang="en-US" sz="2000" dirty="0" smtClean="0">
                <a:latin typeface="Calibri"/>
                <a:cs typeface="Calibri"/>
              </a:rPr>
              <a:t> et al., 2011]</a:t>
            </a:r>
          </a:p>
          <a:p>
            <a:pPr lvl="2"/>
            <a:endParaRPr lang="en-US" sz="200" dirty="0" smtClean="0">
              <a:latin typeface="Calibri"/>
              <a:cs typeface="Calibri"/>
            </a:endParaRPr>
          </a:p>
          <a:p>
            <a:pPr lvl="1"/>
            <a:r>
              <a:rPr lang="en-US" sz="2600" dirty="0" smtClean="0">
                <a:latin typeface="Trebuchet MS"/>
                <a:cs typeface="Trebuchet MS"/>
              </a:rPr>
              <a:t>Leverages conditional </a:t>
            </a:r>
            <a:r>
              <a:rPr lang="en-US" sz="2600" dirty="0" err="1" smtClean="0">
                <a:latin typeface="Trebuchet MS"/>
                <a:cs typeface="Trebuchet MS"/>
              </a:rPr>
              <a:t>submodular</a:t>
            </a:r>
            <a:r>
              <a:rPr lang="en-US" sz="2600" dirty="0" smtClean="0">
                <a:latin typeface="Trebuchet MS"/>
                <a:cs typeface="Trebuchet MS"/>
              </a:rPr>
              <a:t> independence</a:t>
            </a:r>
          </a:p>
          <a:p>
            <a:pPr lvl="1"/>
            <a:endParaRPr lang="en-US" sz="1000" dirty="0">
              <a:latin typeface="Trebuchet MS"/>
              <a:cs typeface="Trebuchet MS"/>
            </a:endParaRPr>
          </a:p>
          <a:p>
            <a:r>
              <a:rPr lang="en-US" b="1" dirty="0" smtClean="0">
                <a:solidFill>
                  <a:srgbClr val="953735"/>
                </a:solidFill>
                <a:latin typeface="Trebuchet MS"/>
                <a:cs typeface="Trebuchet MS"/>
              </a:rPr>
              <a:t>No-regret algorithm! </a:t>
            </a:r>
            <a:r>
              <a:rPr lang="en-US" sz="2400" dirty="0" smtClean="0">
                <a:latin typeface="Trebuchet MS"/>
                <a:cs typeface="Trebuchet MS"/>
              </a:rPr>
              <a:t>(regret sub-linear in T)</a:t>
            </a:r>
          </a:p>
          <a:p>
            <a:pPr lvl="1"/>
            <a:r>
              <a:rPr lang="en-US" sz="2600" dirty="0" smtClean="0">
                <a:latin typeface="Trebuchet MS"/>
                <a:cs typeface="Trebuchet MS"/>
              </a:rPr>
              <a:t>Effective at long-term personalization</a:t>
            </a:r>
          </a:p>
          <a:p>
            <a:pPr lvl="1"/>
            <a:r>
              <a:rPr lang="en-US" sz="2600" b="1" dirty="0" smtClean="0">
                <a:latin typeface="Trebuchet MS"/>
                <a:cs typeface="Trebuchet MS"/>
              </a:rPr>
              <a:t>Optimal convergence rate: d/</a:t>
            </a:r>
            <a:r>
              <a:rPr lang="en-US" sz="2600" b="1" dirty="0">
                <a:latin typeface="Trebuchet MS"/>
                <a:cs typeface="Trebuchet MS"/>
              </a:rPr>
              <a:t>(LT)</a:t>
            </a:r>
            <a:r>
              <a:rPr lang="en-US" sz="2600" b="1" baseline="30000" dirty="0">
                <a:latin typeface="Trebuchet MS"/>
                <a:cs typeface="Trebuchet MS"/>
              </a:rPr>
              <a:t>1/2</a:t>
            </a:r>
          </a:p>
          <a:p>
            <a:pPr lvl="1"/>
            <a:endParaRPr lang="en-US" b="1" dirty="0" smtClean="0">
              <a:latin typeface="Trebuchet MS"/>
              <a:cs typeface="Trebuchet MS"/>
            </a:endParaRPr>
          </a:p>
          <a:p>
            <a:endParaRPr lang="en-US" dirty="0">
              <a:latin typeface="Trebuchet MS"/>
              <a:cs typeface="Trebuchet MS"/>
            </a:endParaRPr>
          </a:p>
          <a:p>
            <a:endParaRPr lang="en-US" dirty="0">
              <a:latin typeface="Trebuchet MS"/>
              <a:cs typeface="Trebuchet MS"/>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51204459"/>
              </p:ext>
            </p:extLst>
          </p:nvPr>
        </p:nvGraphicFramePr>
        <p:xfrm>
          <a:off x="2808111" y="1276528"/>
          <a:ext cx="3313113" cy="942700"/>
        </p:xfrm>
        <a:graphic>
          <a:graphicData uri="http://schemas.openxmlformats.org/presentationml/2006/ole">
            <mc:AlternateContent xmlns:mc="http://schemas.openxmlformats.org/markup-compatibility/2006">
              <mc:Choice xmlns:v="urn:schemas-microsoft-com:vml" Requires="v">
                <p:oleObj spid="_x0000_s12496" name="Equation" r:id="rId3" imgW="1117600" imgH="317500" progId="Equation.3">
                  <p:embed/>
                </p:oleObj>
              </mc:Choice>
              <mc:Fallback>
                <p:oleObj name="Equation" r:id="rId3" imgW="1117600" imgH="317500" progId="Equation.3">
                  <p:embed/>
                  <p:pic>
                    <p:nvPicPr>
                      <p:cNvPr id="0" name=""/>
                      <p:cNvPicPr>
                        <a:picLocks noChangeAspect="1" noChangeArrowheads="1"/>
                      </p:cNvPicPr>
                      <p:nvPr/>
                    </p:nvPicPr>
                    <p:blipFill>
                      <a:blip r:embed="rId4"/>
                      <a:srcRect/>
                      <a:stretch>
                        <a:fillRect/>
                      </a:stretch>
                    </p:blipFill>
                    <p:spPr bwMode="auto">
                      <a:xfrm>
                        <a:off x="2808111" y="1276528"/>
                        <a:ext cx="3313113" cy="942700"/>
                      </a:xfrm>
                      <a:prstGeom prst="rect">
                        <a:avLst/>
                      </a:prstGeom>
                      <a:noFill/>
                      <a:ln w="9525">
                        <a:solidFill>
                          <a:schemeClr val="tx1"/>
                        </a:solidFill>
                        <a:miter lim="800000"/>
                        <a:headEnd/>
                        <a:tailEnd/>
                      </a:ln>
                      <a:extLst/>
                    </p:spPr>
                  </p:pic>
                </p:oleObj>
              </mc:Fallback>
            </mc:AlternateContent>
          </a:graphicData>
        </a:graphic>
      </p:graphicFrame>
      <p:sp>
        <p:nvSpPr>
          <p:cNvPr id="5" name="TextBox 4"/>
          <p:cNvSpPr txBox="1"/>
          <p:nvPr/>
        </p:nvSpPr>
        <p:spPr>
          <a:xfrm>
            <a:off x="6113901" y="6351089"/>
            <a:ext cx="2803171" cy="369332"/>
          </a:xfrm>
          <a:prstGeom prst="rect">
            <a:avLst/>
          </a:prstGeom>
          <a:noFill/>
        </p:spPr>
        <p:txBody>
          <a:bodyPr wrap="none" rtlCol="0">
            <a:spAutoFit/>
          </a:bodyPr>
          <a:lstStyle/>
          <a:p>
            <a:r>
              <a:rPr lang="en-US" dirty="0" smtClean="0">
                <a:latin typeface="Calibri"/>
                <a:cs typeface="Calibri"/>
              </a:rPr>
              <a:t>[</a:t>
            </a:r>
            <a:r>
              <a:rPr lang="en-US" b="1" dirty="0" smtClean="0">
                <a:latin typeface="Calibri"/>
                <a:cs typeface="Calibri"/>
              </a:rPr>
              <a:t>Yue</a:t>
            </a:r>
            <a:r>
              <a:rPr lang="en-US" dirty="0" smtClean="0">
                <a:latin typeface="Calibri"/>
                <a:cs typeface="Calibri"/>
              </a:rPr>
              <a:t> &amp; Guestrin, NIPS 2011]</a:t>
            </a:r>
            <a:endParaRPr lang="en-US" dirty="0">
              <a:latin typeface="Calibri"/>
              <a:cs typeface="Calibri"/>
            </a:endParaRPr>
          </a:p>
        </p:txBody>
      </p:sp>
      <p:cxnSp>
        <p:nvCxnSpPr>
          <p:cNvPr id="8" name="Straight Arrow Connector 7"/>
          <p:cNvCxnSpPr>
            <a:stCxn id="9" idx="0"/>
          </p:cNvCxnSpPr>
          <p:nvPr/>
        </p:nvCxnSpPr>
        <p:spPr>
          <a:xfrm flipH="1" flipV="1">
            <a:off x="4854221" y="2017890"/>
            <a:ext cx="69443" cy="4208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351557" y="2438780"/>
            <a:ext cx="1144213" cy="400110"/>
          </a:xfrm>
          <a:prstGeom prst="rect">
            <a:avLst/>
          </a:prstGeom>
          <a:noFill/>
        </p:spPr>
        <p:txBody>
          <a:bodyPr wrap="none" rtlCol="0">
            <a:spAutoFit/>
          </a:bodyPr>
          <a:lstStyle/>
          <a:p>
            <a:r>
              <a:rPr lang="en-US" sz="2000" b="1" dirty="0" smtClean="0">
                <a:solidFill>
                  <a:schemeClr val="accent1"/>
                </a:solidFill>
                <a:latin typeface="Trebuchet MS"/>
                <a:cs typeface="Trebuchet MS"/>
              </a:rPr>
              <a:t># Topics</a:t>
            </a:r>
            <a:endParaRPr lang="en-US" sz="2000" b="1" dirty="0">
              <a:solidFill>
                <a:schemeClr val="accent1"/>
              </a:solidFill>
              <a:latin typeface="Trebuchet MS"/>
              <a:cs typeface="Trebuchet MS"/>
            </a:endParaRPr>
          </a:p>
        </p:txBody>
      </p:sp>
      <p:cxnSp>
        <p:nvCxnSpPr>
          <p:cNvPr id="16" name="Straight Arrow Connector 15"/>
          <p:cNvCxnSpPr>
            <a:stCxn id="17" idx="1"/>
          </p:cNvCxnSpPr>
          <p:nvPr/>
        </p:nvCxnSpPr>
        <p:spPr>
          <a:xfrm flipH="1">
            <a:off x="5842001" y="1484811"/>
            <a:ext cx="1131400" cy="2000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973401" y="1284756"/>
            <a:ext cx="1805127" cy="400110"/>
          </a:xfrm>
          <a:prstGeom prst="rect">
            <a:avLst/>
          </a:prstGeom>
          <a:noFill/>
        </p:spPr>
        <p:txBody>
          <a:bodyPr wrap="none" rtlCol="0">
            <a:spAutoFit/>
          </a:bodyPr>
          <a:lstStyle/>
          <a:p>
            <a:r>
              <a:rPr lang="en-US" sz="2000" b="1" dirty="0" smtClean="0">
                <a:solidFill>
                  <a:schemeClr val="accent1"/>
                </a:solidFill>
                <a:latin typeface="Trebuchet MS"/>
                <a:cs typeface="Trebuchet MS"/>
              </a:rPr>
              <a:t>Time Horizon</a:t>
            </a:r>
            <a:endParaRPr lang="en-US" sz="2000" b="1" dirty="0">
              <a:solidFill>
                <a:schemeClr val="accent1"/>
              </a:solidFill>
              <a:latin typeface="Trebuchet MS"/>
              <a:cs typeface="Trebuchet MS"/>
            </a:endParaRPr>
          </a:p>
        </p:txBody>
      </p:sp>
      <p:cxnSp>
        <p:nvCxnSpPr>
          <p:cNvPr id="21" name="Straight Arrow Connector 20"/>
          <p:cNvCxnSpPr>
            <a:stCxn id="22" idx="1"/>
          </p:cNvCxnSpPr>
          <p:nvPr/>
        </p:nvCxnSpPr>
        <p:spPr>
          <a:xfrm flipH="1" flipV="1">
            <a:off x="5559778" y="1919112"/>
            <a:ext cx="944334" cy="6848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504112" y="2403889"/>
            <a:ext cx="2313454" cy="400110"/>
          </a:xfrm>
          <a:prstGeom prst="rect">
            <a:avLst/>
          </a:prstGeom>
          <a:noFill/>
        </p:spPr>
        <p:txBody>
          <a:bodyPr wrap="none" rtlCol="0">
            <a:spAutoFit/>
          </a:bodyPr>
          <a:lstStyle/>
          <a:p>
            <a:r>
              <a:rPr lang="en-US" sz="2000" b="1" dirty="0" smtClean="0">
                <a:solidFill>
                  <a:schemeClr val="accent1"/>
                </a:solidFill>
                <a:latin typeface="Trebuchet MS"/>
                <a:cs typeface="Trebuchet MS"/>
              </a:rPr>
              <a:t># Articles per Day</a:t>
            </a:r>
            <a:endParaRPr lang="en-US" sz="2000" b="1" dirty="0">
              <a:solidFill>
                <a:schemeClr val="accent1"/>
              </a:solidFill>
              <a:latin typeface="Trebuchet MS"/>
              <a:cs typeface="Trebuchet MS"/>
            </a:endParaRPr>
          </a:p>
        </p:txBody>
      </p:sp>
    </p:spTree>
    <p:extLst>
      <p:ext uri="{BB962C8B-B14F-4D97-AF65-F5344CB8AC3E}">
        <p14:creationId xmlns:p14="http://schemas.microsoft.com/office/powerpoint/2010/main" val="363548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118"/>
            <a:ext cx="8229600" cy="1143000"/>
          </a:xfrm>
        </p:spPr>
        <p:txBody>
          <a:bodyPr/>
          <a:lstStyle/>
          <a:p>
            <a:r>
              <a:rPr lang="en-US" dirty="0" smtClean="0">
                <a:solidFill>
                  <a:srgbClr val="953735"/>
                </a:solidFill>
                <a:latin typeface="Trebuchet MS"/>
                <a:cs typeface="Trebuchet MS"/>
              </a:rPr>
              <a:t>User Study</a:t>
            </a:r>
            <a:endParaRPr lang="en-US" dirty="0">
              <a:solidFill>
                <a:srgbClr val="953735"/>
              </a:solidFill>
              <a:latin typeface="Trebuchet MS"/>
              <a:cs typeface="Trebuchet MS"/>
            </a:endParaRPr>
          </a:p>
        </p:txBody>
      </p:sp>
      <p:sp>
        <p:nvSpPr>
          <p:cNvPr id="3" name="Content Placeholder 2"/>
          <p:cNvSpPr>
            <a:spLocks noGrp="1"/>
          </p:cNvSpPr>
          <p:nvPr>
            <p:ph idx="1"/>
          </p:nvPr>
        </p:nvSpPr>
        <p:spPr>
          <a:xfrm>
            <a:off x="457200" y="1417638"/>
            <a:ext cx="8229600" cy="5039309"/>
          </a:xfrm>
        </p:spPr>
        <p:txBody>
          <a:bodyPr>
            <a:normAutofit/>
          </a:bodyPr>
          <a:lstStyle/>
          <a:p>
            <a:r>
              <a:rPr lang="en-US" sz="2400" dirty="0" smtClean="0">
                <a:latin typeface="Trebuchet MS"/>
                <a:cs typeface="Trebuchet MS"/>
              </a:rPr>
              <a:t>Tens of thousands of </a:t>
            </a:r>
          </a:p>
          <a:p>
            <a:pPr marL="0" indent="0">
              <a:buNone/>
            </a:pPr>
            <a:r>
              <a:rPr lang="en-US" sz="2400" dirty="0" smtClean="0">
                <a:latin typeface="Trebuchet MS"/>
                <a:cs typeface="Trebuchet MS"/>
              </a:rPr>
              <a:t>    real news articles</a:t>
            </a:r>
          </a:p>
          <a:p>
            <a:endParaRPr lang="en-US" sz="2000" dirty="0" smtClean="0">
              <a:latin typeface="Trebuchet MS"/>
              <a:cs typeface="Trebuchet MS"/>
            </a:endParaRPr>
          </a:p>
          <a:p>
            <a:r>
              <a:rPr lang="en-US" sz="2400" dirty="0" smtClean="0">
                <a:latin typeface="Trebuchet MS"/>
                <a:cs typeface="Trebuchet MS"/>
              </a:rPr>
              <a:t>T=10 days</a:t>
            </a:r>
          </a:p>
          <a:p>
            <a:r>
              <a:rPr lang="en-US" sz="2400" dirty="0" smtClean="0">
                <a:latin typeface="Trebuchet MS"/>
                <a:cs typeface="Trebuchet MS"/>
              </a:rPr>
              <a:t>L=10 articles per day</a:t>
            </a:r>
          </a:p>
          <a:p>
            <a:r>
              <a:rPr lang="en-US" sz="2400" dirty="0">
                <a:latin typeface="Trebuchet MS"/>
                <a:cs typeface="Trebuchet MS"/>
              </a:rPr>
              <a:t>d</a:t>
            </a:r>
            <a:r>
              <a:rPr lang="en-US" sz="2400" dirty="0" smtClean="0">
                <a:latin typeface="Trebuchet MS"/>
                <a:cs typeface="Trebuchet MS"/>
              </a:rPr>
              <a:t>=18 topics</a:t>
            </a:r>
          </a:p>
          <a:p>
            <a:pPr marL="0" indent="0">
              <a:buNone/>
            </a:pPr>
            <a:endParaRPr lang="en-US" sz="2000" dirty="0" smtClean="0">
              <a:latin typeface="Trebuchet MS"/>
              <a:cs typeface="Trebuchet MS"/>
            </a:endParaRPr>
          </a:p>
          <a:p>
            <a:r>
              <a:rPr lang="en-US" sz="2400" dirty="0">
                <a:latin typeface="Trebuchet MS"/>
                <a:cs typeface="Trebuchet MS"/>
              </a:rPr>
              <a:t>Blind </a:t>
            </a:r>
            <a:r>
              <a:rPr lang="en-US" sz="2400" dirty="0" smtClean="0">
                <a:latin typeface="Trebuchet MS"/>
                <a:cs typeface="Trebuchet MS"/>
              </a:rPr>
              <a:t>paired </a:t>
            </a:r>
            <a:endParaRPr lang="en-US" sz="2400" dirty="0">
              <a:latin typeface="Trebuchet MS"/>
              <a:cs typeface="Trebuchet MS"/>
            </a:endParaRPr>
          </a:p>
          <a:p>
            <a:pPr marL="0" indent="0">
              <a:buNone/>
            </a:pPr>
            <a:r>
              <a:rPr lang="en-US" sz="2300" dirty="0">
                <a:latin typeface="Trebuchet MS"/>
                <a:cs typeface="Trebuchet MS"/>
              </a:rPr>
              <a:t>    </a:t>
            </a:r>
            <a:r>
              <a:rPr lang="en-US" sz="2400" dirty="0">
                <a:latin typeface="Trebuchet MS"/>
                <a:cs typeface="Trebuchet MS"/>
              </a:rPr>
              <a:t>c</a:t>
            </a:r>
            <a:r>
              <a:rPr lang="en-US" sz="2400" dirty="0" smtClean="0">
                <a:latin typeface="Trebuchet MS"/>
                <a:cs typeface="Trebuchet MS"/>
              </a:rPr>
              <a:t>omparison</a:t>
            </a:r>
          </a:p>
          <a:p>
            <a:r>
              <a:rPr lang="en-US" sz="2400" dirty="0" smtClean="0">
                <a:latin typeface="Trebuchet MS"/>
                <a:cs typeface="Trebuchet MS"/>
              </a:rPr>
              <a:t>Users rate articles</a:t>
            </a:r>
          </a:p>
          <a:p>
            <a:r>
              <a:rPr lang="en-US" sz="2400" dirty="0" smtClean="0">
                <a:latin typeface="Trebuchet MS"/>
                <a:cs typeface="Trebuchet MS"/>
              </a:rPr>
              <a:t>Count #likes </a:t>
            </a:r>
          </a:p>
          <a:p>
            <a:endParaRPr lang="en-US" sz="2000" dirty="0" smtClean="0">
              <a:latin typeface="Trebuchet MS"/>
              <a:cs typeface="Trebuchet MS"/>
            </a:endParaRPr>
          </a:p>
          <a:p>
            <a:endParaRPr lang="en-US" sz="2400" dirty="0">
              <a:latin typeface="Trebuchet MS"/>
              <a:cs typeface="Trebuchet MS"/>
            </a:endParaRPr>
          </a:p>
        </p:txBody>
      </p:sp>
      <p:pic>
        <p:nvPicPr>
          <p:cNvPr id="9" name="Picture 8"/>
          <p:cNvPicPr>
            <a:picLocks noChangeAspect="1"/>
          </p:cNvPicPr>
          <p:nvPr/>
        </p:nvPicPr>
        <p:blipFill>
          <a:blip r:embed="rId2"/>
          <a:stretch>
            <a:fillRect/>
          </a:stretch>
        </p:blipFill>
        <p:spPr>
          <a:xfrm>
            <a:off x="4000500" y="1423241"/>
            <a:ext cx="4953000" cy="5016500"/>
          </a:xfrm>
          <a:prstGeom prst="rect">
            <a:avLst/>
          </a:prstGeom>
        </p:spPr>
      </p:pic>
    </p:spTree>
    <p:extLst>
      <p:ext uri="{BB962C8B-B14F-4D97-AF65-F5344CB8AC3E}">
        <p14:creationId xmlns:p14="http://schemas.microsoft.com/office/powerpoint/2010/main" val="31705226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p:cNvSpPr>
            <a:spLocks noGrp="1"/>
          </p:cNvSpPr>
          <p:nvPr>
            <p:ph type="title"/>
          </p:nvPr>
        </p:nvSpPr>
        <p:spPr>
          <a:xfrm>
            <a:off x="1143000" y="193675"/>
            <a:ext cx="8029575" cy="762000"/>
          </a:xfrm>
        </p:spPr>
        <p:txBody>
          <a:bodyPr>
            <a:normAutofit/>
          </a:bodyPr>
          <a:lstStyle/>
          <a:p>
            <a:pPr eaLnBrk="1" hangingPunct="1"/>
            <a:r>
              <a:rPr lang="en-US" dirty="0" smtClean="0">
                <a:solidFill>
                  <a:srgbClr val="953735"/>
                </a:solidFill>
                <a:latin typeface="Trebuchet MS"/>
                <a:cs typeface="Trebuchet MS"/>
              </a:rPr>
              <a:t>User Study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95692400"/>
              </p:ext>
            </p:extLst>
          </p:nvPr>
        </p:nvGraphicFramePr>
        <p:xfrm>
          <a:off x="406400" y="939800"/>
          <a:ext cx="8407400" cy="4673600"/>
        </p:xfrm>
        <a:graphic>
          <a:graphicData uri="http://schemas.openxmlformats.org/drawingml/2006/chart">
            <c:chart xmlns:c="http://schemas.openxmlformats.org/drawingml/2006/chart" xmlns:r="http://schemas.openxmlformats.org/officeDocument/2006/relationships" r:id="rId2"/>
          </a:graphicData>
        </a:graphic>
      </p:graphicFrame>
      <p:sp>
        <p:nvSpPr>
          <p:cNvPr id="261123" name="TextBox 4"/>
          <p:cNvSpPr txBox="1">
            <a:spLocks noChangeArrowheads="1"/>
          </p:cNvSpPr>
          <p:nvPr/>
        </p:nvSpPr>
        <p:spPr bwMode="auto">
          <a:xfrm rot="-5400000">
            <a:off x="-716220" y="3155305"/>
            <a:ext cx="2646878" cy="461665"/>
          </a:xfrm>
          <a:prstGeom prst="rect">
            <a:avLst/>
          </a:prstGeom>
          <a:noFill/>
          <a:ln w="9525">
            <a:noFill/>
            <a:miter lim="800000"/>
            <a:headEnd/>
            <a:tailEnd/>
          </a:ln>
        </p:spPr>
        <p:txBody>
          <a:bodyPr wrap="none">
            <a:spAutoFit/>
          </a:bodyPr>
          <a:lstStyle/>
          <a:p>
            <a:pPr algn="ctr"/>
            <a:r>
              <a:rPr lang="en-US" sz="2400" b="0" dirty="0" smtClean="0">
                <a:solidFill>
                  <a:srgbClr val="000000"/>
                </a:solidFill>
                <a:latin typeface="Trebuchet MS"/>
                <a:cs typeface="Trebuchet MS"/>
              </a:rPr>
              <a:t>~27 </a:t>
            </a:r>
            <a:r>
              <a:rPr lang="en-US" sz="2400" b="0" dirty="0">
                <a:solidFill>
                  <a:srgbClr val="000000"/>
                </a:solidFill>
                <a:latin typeface="Trebuchet MS"/>
                <a:cs typeface="Trebuchet MS"/>
              </a:rPr>
              <a:t>users in study</a:t>
            </a:r>
          </a:p>
        </p:txBody>
      </p:sp>
      <p:sp>
        <p:nvSpPr>
          <p:cNvPr id="261124" name="TextBox 5"/>
          <p:cNvSpPr txBox="1">
            <a:spLocks noChangeArrowheads="1"/>
          </p:cNvSpPr>
          <p:nvPr/>
        </p:nvSpPr>
        <p:spPr bwMode="auto">
          <a:xfrm rot="-5400000">
            <a:off x="1068387" y="2366963"/>
            <a:ext cx="2227263" cy="954088"/>
          </a:xfrm>
          <a:prstGeom prst="rect">
            <a:avLst/>
          </a:prstGeom>
          <a:noFill/>
          <a:ln w="9525">
            <a:noFill/>
            <a:miter lim="800000"/>
            <a:headEnd/>
            <a:tailEnd/>
          </a:ln>
        </p:spPr>
        <p:txBody>
          <a:bodyPr wrap="none">
            <a:spAutoFit/>
          </a:bodyPr>
          <a:lstStyle/>
          <a:p>
            <a:pPr algn="ctr"/>
            <a:r>
              <a:rPr lang="en-US" sz="2800" b="0" dirty="0" err="1">
                <a:solidFill>
                  <a:srgbClr val="000000"/>
                </a:solidFill>
                <a:latin typeface="Trebuchet MS"/>
                <a:cs typeface="Trebuchet MS"/>
              </a:rPr>
              <a:t>Submodular</a:t>
            </a:r>
            <a:r>
              <a:rPr lang="en-US" sz="2800" b="0" dirty="0">
                <a:solidFill>
                  <a:srgbClr val="000000"/>
                </a:solidFill>
                <a:latin typeface="Trebuchet MS"/>
                <a:cs typeface="Trebuchet MS"/>
              </a:rPr>
              <a:t> </a:t>
            </a:r>
            <a:br>
              <a:rPr lang="en-US" sz="2800" b="0" dirty="0">
                <a:solidFill>
                  <a:srgbClr val="000000"/>
                </a:solidFill>
                <a:latin typeface="Trebuchet MS"/>
                <a:cs typeface="Trebuchet MS"/>
              </a:rPr>
            </a:br>
            <a:r>
              <a:rPr lang="en-US" sz="2800" b="0" dirty="0">
                <a:solidFill>
                  <a:srgbClr val="000000"/>
                </a:solidFill>
                <a:latin typeface="Trebuchet MS"/>
                <a:cs typeface="Trebuchet MS"/>
              </a:rPr>
              <a:t>Bandits Wins</a:t>
            </a:r>
          </a:p>
        </p:txBody>
      </p:sp>
      <p:sp>
        <p:nvSpPr>
          <p:cNvPr id="261125" name="TextBox 12"/>
          <p:cNvSpPr txBox="1">
            <a:spLocks noChangeArrowheads="1"/>
          </p:cNvSpPr>
          <p:nvPr/>
        </p:nvSpPr>
        <p:spPr bwMode="auto">
          <a:xfrm>
            <a:off x="1703975" y="5410200"/>
            <a:ext cx="989424" cy="646331"/>
          </a:xfrm>
          <a:prstGeom prst="rect">
            <a:avLst/>
          </a:prstGeom>
          <a:noFill/>
          <a:ln w="9525">
            <a:noFill/>
            <a:miter lim="800000"/>
            <a:headEnd/>
            <a:tailEnd/>
          </a:ln>
        </p:spPr>
        <p:txBody>
          <a:bodyPr wrap="none">
            <a:spAutoFit/>
          </a:bodyPr>
          <a:lstStyle/>
          <a:p>
            <a:pPr algn="ctr"/>
            <a:r>
              <a:rPr lang="en-US">
                <a:solidFill>
                  <a:srgbClr val="000000"/>
                </a:solidFill>
                <a:latin typeface="Trebuchet MS"/>
                <a:cs typeface="Trebuchet MS"/>
              </a:rPr>
              <a:t>Static</a:t>
            </a:r>
            <a:br>
              <a:rPr lang="en-US">
                <a:solidFill>
                  <a:srgbClr val="000000"/>
                </a:solidFill>
                <a:latin typeface="Trebuchet MS"/>
                <a:cs typeface="Trebuchet MS"/>
              </a:rPr>
            </a:br>
            <a:r>
              <a:rPr lang="en-US">
                <a:solidFill>
                  <a:srgbClr val="000000"/>
                </a:solidFill>
                <a:latin typeface="Trebuchet MS"/>
                <a:cs typeface="Trebuchet MS"/>
              </a:rPr>
              <a:t>Weights</a:t>
            </a:r>
          </a:p>
        </p:txBody>
      </p:sp>
      <p:grpSp>
        <p:nvGrpSpPr>
          <p:cNvPr id="3" name="Group 2"/>
          <p:cNvGrpSpPr>
            <a:grpSpLocks/>
          </p:cNvGrpSpPr>
          <p:nvPr/>
        </p:nvGrpSpPr>
        <p:grpSpPr bwMode="auto">
          <a:xfrm>
            <a:off x="3487929" y="1730375"/>
            <a:ext cx="1887155" cy="4818805"/>
            <a:chOff x="3487461" y="1730638"/>
            <a:chExt cx="1887236" cy="4818190"/>
          </a:xfrm>
        </p:grpSpPr>
        <p:sp>
          <p:nvSpPr>
            <p:cNvPr id="261132" name="TextBox 6"/>
            <p:cNvSpPr txBox="1">
              <a:spLocks noChangeArrowheads="1"/>
            </p:cNvSpPr>
            <p:nvPr/>
          </p:nvSpPr>
          <p:spPr bwMode="auto">
            <a:xfrm rot="-5400000">
              <a:off x="3333211" y="2367030"/>
              <a:ext cx="2226892" cy="954107"/>
            </a:xfrm>
            <a:prstGeom prst="rect">
              <a:avLst/>
            </a:prstGeom>
            <a:noFill/>
            <a:ln w="9525">
              <a:noFill/>
              <a:miter lim="800000"/>
              <a:headEnd/>
              <a:tailEnd/>
            </a:ln>
          </p:spPr>
          <p:txBody>
            <a:bodyPr wrap="none">
              <a:spAutoFit/>
            </a:bodyPr>
            <a:lstStyle/>
            <a:p>
              <a:pPr algn="ctr"/>
              <a:r>
                <a:rPr lang="en-US" sz="2800" b="0">
                  <a:solidFill>
                    <a:srgbClr val="000000"/>
                  </a:solidFill>
                  <a:latin typeface="Trebuchet MS"/>
                  <a:cs typeface="Trebuchet MS"/>
                </a:rPr>
                <a:t>Submodular </a:t>
              </a:r>
              <a:br>
                <a:rPr lang="en-US" sz="2800" b="0">
                  <a:solidFill>
                    <a:srgbClr val="000000"/>
                  </a:solidFill>
                  <a:latin typeface="Trebuchet MS"/>
                  <a:cs typeface="Trebuchet MS"/>
                </a:rPr>
              </a:br>
              <a:r>
                <a:rPr lang="en-US" sz="2800" b="0">
                  <a:solidFill>
                    <a:srgbClr val="000000"/>
                  </a:solidFill>
                  <a:latin typeface="Trebuchet MS"/>
                  <a:cs typeface="Trebuchet MS"/>
                </a:rPr>
                <a:t>Bandits Wins</a:t>
              </a:r>
            </a:p>
          </p:txBody>
        </p:sp>
        <p:sp>
          <p:nvSpPr>
            <p:cNvPr id="261133" name="TextBox 10"/>
            <p:cNvSpPr txBox="1">
              <a:spLocks noChangeArrowheads="1"/>
            </p:cNvSpPr>
            <p:nvPr/>
          </p:nvSpPr>
          <p:spPr bwMode="auto">
            <a:xfrm>
              <a:off x="4165081" y="4766846"/>
              <a:ext cx="550952" cy="338554"/>
            </a:xfrm>
            <a:prstGeom prst="rect">
              <a:avLst/>
            </a:prstGeom>
            <a:noFill/>
            <a:ln w="9525">
              <a:noFill/>
              <a:miter lim="800000"/>
              <a:headEnd/>
              <a:tailEnd/>
            </a:ln>
          </p:spPr>
          <p:txBody>
            <a:bodyPr wrap="none">
              <a:spAutoFit/>
            </a:bodyPr>
            <a:lstStyle/>
            <a:p>
              <a:pPr algn="ctr"/>
              <a:r>
                <a:rPr lang="en-US" sz="1600" b="0" dirty="0">
                  <a:solidFill>
                    <a:srgbClr val="000000"/>
                  </a:solidFill>
                  <a:latin typeface="Trebuchet MS"/>
                  <a:cs typeface="Trebuchet MS"/>
                </a:rPr>
                <a:t>Ties</a:t>
              </a:r>
            </a:p>
          </p:txBody>
        </p:sp>
        <p:sp>
          <p:nvSpPr>
            <p:cNvPr id="261134" name="TextBox 11"/>
            <p:cNvSpPr txBox="1">
              <a:spLocks noChangeArrowheads="1"/>
            </p:cNvSpPr>
            <p:nvPr/>
          </p:nvSpPr>
          <p:spPr bwMode="auto">
            <a:xfrm>
              <a:off x="4048298" y="4953000"/>
              <a:ext cx="780883" cy="338554"/>
            </a:xfrm>
            <a:prstGeom prst="rect">
              <a:avLst/>
            </a:prstGeom>
            <a:noFill/>
            <a:ln w="9525">
              <a:noFill/>
              <a:miter lim="800000"/>
              <a:headEnd/>
              <a:tailEnd/>
            </a:ln>
          </p:spPr>
          <p:txBody>
            <a:bodyPr wrap="none">
              <a:spAutoFit/>
            </a:bodyPr>
            <a:lstStyle/>
            <a:p>
              <a:pPr algn="ctr"/>
              <a:r>
                <a:rPr lang="en-US" sz="1600" b="0">
                  <a:solidFill>
                    <a:srgbClr val="000000"/>
                  </a:solidFill>
                  <a:latin typeface="Trebuchet MS"/>
                  <a:cs typeface="Trebuchet MS"/>
                </a:rPr>
                <a:t>Losses</a:t>
              </a:r>
            </a:p>
          </p:txBody>
        </p:sp>
        <p:sp>
          <p:nvSpPr>
            <p:cNvPr id="261135" name="TextBox 13"/>
            <p:cNvSpPr txBox="1">
              <a:spLocks noChangeArrowheads="1"/>
            </p:cNvSpPr>
            <p:nvPr/>
          </p:nvSpPr>
          <p:spPr bwMode="auto">
            <a:xfrm>
              <a:off x="3487461" y="5410200"/>
              <a:ext cx="1887236" cy="1138628"/>
            </a:xfrm>
            <a:prstGeom prst="rect">
              <a:avLst/>
            </a:prstGeom>
            <a:noFill/>
            <a:ln w="9525">
              <a:noFill/>
              <a:miter lim="800000"/>
              <a:headEnd/>
              <a:tailEnd/>
            </a:ln>
          </p:spPr>
          <p:txBody>
            <a:bodyPr wrap="none">
              <a:spAutoFit/>
            </a:bodyPr>
            <a:lstStyle/>
            <a:p>
              <a:pPr algn="ctr"/>
              <a:r>
                <a:rPr lang="en-US" dirty="0" smtClean="0">
                  <a:solidFill>
                    <a:srgbClr val="000000"/>
                  </a:solidFill>
                  <a:latin typeface="Trebuchet MS"/>
                  <a:cs typeface="Trebuchet MS"/>
                </a:rPr>
                <a:t>Multiplicative</a:t>
              </a:r>
            </a:p>
            <a:p>
              <a:pPr algn="ctr"/>
              <a:r>
                <a:rPr lang="en-US" dirty="0" smtClean="0">
                  <a:solidFill>
                    <a:srgbClr val="000000"/>
                  </a:solidFill>
                  <a:latin typeface="Trebuchet MS"/>
                  <a:cs typeface="Trebuchet MS"/>
                </a:rPr>
                <a:t>Updates (MW)</a:t>
              </a:r>
            </a:p>
            <a:p>
              <a:pPr algn="ctr"/>
              <a:r>
                <a:rPr lang="en-US" sz="1600" dirty="0" smtClean="0">
                  <a:solidFill>
                    <a:srgbClr val="000000"/>
                  </a:solidFill>
                  <a:latin typeface="Trebuchet MS"/>
                  <a:cs typeface="Trebuchet MS"/>
                </a:rPr>
                <a:t>(no exploration)</a:t>
              </a:r>
            </a:p>
            <a:p>
              <a:pPr algn="ctr"/>
              <a:r>
                <a:rPr lang="en-US" sz="1600" dirty="0" smtClean="0"/>
                <a:t>[El-</a:t>
              </a:r>
              <a:r>
                <a:rPr lang="en-US" sz="1600" dirty="0" err="1" smtClean="0"/>
                <a:t>Arini</a:t>
              </a:r>
              <a:r>
                <a:rPr lang="en-US" sz="1600" dirty="0" smtClean="0"/>
                <a:t> et al., 2009]</a:t>
              </a:r>
            </a:p>
          </p:txBody>
        </p:sp>
      </p:grpSp>
      <p:grpSp>
        <p:nvGrpSpPr>
          <p:cNvPr id="16" name="Group 15"/>
          <p:cNvGrpSpPr>
            <a:grpSpLocks/>
          </p:cNvGrpSpPr>
          <p:nvPr/>
        </p:nvGrpSpPr>
        <p:grpSpPr bwMode="auto">
          <a:xfrm>
            <a:off x="5353773" y="1730375"/>
            <a:ext cx="2820002" cy="5034115"/>
            <a:chOff x="5342314" y="1730638"/>
            <a:chExt cx="2817938" cy="5033655"/>
          </a:xfrm>
        </p:grpSpPr>
        <p:sp>
          <p:nvSpPr>
            <p:cNvPr id="261128" name="TextBox 7"/>
            <p:cNvSpPr txBox="1">
              <a:spLocks noChangeArrowheads="1"/>
            </p:cNvSpPr>
            <p:nvPr/>
          </p:nvSpPr>
          <p:spPr bwMode="auto">
            <a:xfrm rot="-5400000">
              <a:off x="5619211" y="2367030"/>
              <a:ext cx="2226892" cy="954107"/>
            </a:xfrm>
            <a:prstGeom prst="rect">
              <a:avLst/>
            </a:prstGeom>
            <a:noFill/>
            <a:ln w="9525">
              <a:noFill/>
              <a:miter lim="800000"/>
              <a:headEnd/>
              <a:tailEnd/>
            </a:ln>
          </p:spPr>
          <p:txBody>
            <a:bodyPr wrap="none">
              <a:spAutoFit/>
            </a:bodyPr>
            <a:lstStyle/>
            <a:p>
              <a:pPr algn="ctr"/>
              <a:r>
                <a:rPr lang="en-US" sz="2800" b="0">
                  <a:solidFill>
                    <a:srgbClr val="000000"/>
                  </a:solidFill>
                  <a:latin typeface="Trebuchet MS"/>
                  <a:cs typeface="Trebuchet MS"/>
                </a:rPr>
                <a:t>Submodular </a:t>
              </a:r>
              <a:br>
                <a:rPr lang="en-US" sz="2800" b="0">
                  <a:solidFill>
                    <a:srgbClr val="000000"/>
                  </a:solidFill>
                  <a:latin typeface="Trebuchet MS"/>
                  <a:cs typeface="Trebuchet MS"/>
                </a:rPr>
              </a:br>
              <a:r>
                <a:rPr lang="en-US" sz="2800" b="0">
                  <a:solidFill>
                    <a:srgbClr val="000000"/>
                  </a:solidFill>
                  <a:latin typeface="Trebuchet MS"/>
                  <a:cs typeface="Trebuchet MS"/>
                </a:rPr>
                <a:t>Bandits Wins</a:t>
              </a:r>
            </a:p>
          </p:txBody>
        </p:sp>
        <p:sp>
          <p:nvSpPr>
            <p:cNvPr id="261129" name="TextBox 8"/>
            <p:cNvSpPr txBox="1">
              <a:spLocks noChangeArrowheads="1"/>
            </p:cNvSpPr>
            <p:nvPr/>
          </p:nvSpPr>
          <p:spPr bwMode="auto">
            <a:xfrm>
              <a:off x="6428188" y="4343400"/>
              <a:ext cx="596738" cy="369332"/>
            </a:xfrm>
            <a:prstGeom prst="rect">
              <a:avLst/>
            </a:prstGeom>
            <a:noFill/>
            <a:ln w="9525">
              <a:noFill/>
              <a:miter lim="800000"/>
              <a:headEnd/>
              <a:tailEnd/>
            </a:ln>
          </p:spPr>
          <p:txBody>
            <a:bodyPr wrap="none">
              <a:spAutoFit/>
            </a:bodyPr>
            <a:lstStyle/>
            <a:p>
              <a:pPr algn="ctr"/>
              <a:r>
                <a:rPr lang="en-US" sz="1800" b="0">
                  <a:solidFill>
                    <a:srgbClr val="000000"/>
                  </a:solidFill>
                  <a:latin typeface="Trebuchet MS"/>
                  <a:cs typeface="Trebuchet MS"/>
                </a:rPr>
                <a:t>Ties</a:t>
              </a:r>
            </a:p>
          </p:txBody>
        </p:sp>
        <p:sp>
          <p:nvSpPr>
            <p:cNvPr id="261130" name="TextBox 9"/>
            <p:cNvSpPr txBox="1">
              <a:spLocks noChangeArrowheads="1"/>
            </p:cNvSpPr>
            <p:nvPr/>
          </p:nvSpPr>
          <p:spPr bwMode="auto">
            <a:xfrm>
              <a:off x="6297035" y="4800600"/>
              <a:ext cx="855410" cy="369332"/>
            </a:xfrm>
            <a:prstGeom prst="rect">
              <a:avLst/>
            </a:prstGeom>
            <a:noFill/>
            <a:ln w="9525">
              <a:noFill/>
              <a:miter lim="800000"/>
              <a:headEnd/>
              <a:tailEnd/>
            </a:ln>
          </p:spPr>
          <p:txBody>
            <a:bodyPr wrap="none">
              <a:spAutoFit/>
            </a:bodyPr>
            <a:lstStyle/>
            <a:p>
              <a:pPr algn="ctr"/>
              <a:r>
                <a:rPr lang="en-US" sz="1800" b="0">
                  <a:solidFill>
                    <a:srgbClr val="000000"/>
                  </a:solidFill>
                  <a:latin typeface="Trebuchet MS"/>
                  <a:cs typeface="Trebuchet MS"/>
                </a:rPr>
                <a:t>Losses</a:t>
              </a:r>
            </a:p>
          </p:txBody>
        </p:sp>
        <p:sp>
          <p:nvSpPr>
            <p:cNvPr id="261131" name="TextBox 14"/>
            <p:cNvSpPr txBox="1">
              <a:spLocks noChangeArrowheads="1"/>
            </p:cNvSpPr>
            <p:nvPr/>
          </p:nvSpPr>
          <p:spPr bwMode="auto">
            <a:xfrm>
              <a:off x="5342314" y="5410200"/>
              <a:ext cx="2817938" cy="1354093"/>
            </a:xfrm>
            <a:prstGeom prst="rect">
              <a:avLst/>
            </a:prstGeom>
            <a:noFill/>
            <a:ln w="9525">
              <a:noFill/>
              <a:miter lim="800000"/>
              <a:headEnd/>
              <a:tailEnd/>
            </a:ln>
          </p:spPr>
          <p:txBody>
            <a:bodyPr wrap="square">
              <a:spAutoFit/>
            </a:bodyPr>
            <a:lstStyle/>
            <a:p>
              <a:pPr algn="ctr"/>
              <a:r>
                <a:rPr lang="en-US" dirty="0" err="1" smtClean="0">
                  <a:solidFill>
                    <a:srgbClr val="000000"/>
                  </a:solidFill>
                  <a:latin typeface="Trebuchet MS"/>
                  <a:cs typeface="Trebuchet MS"/>
                </a:rPr>
                <a:t>LinUCB</a:t>
              </a:r>
              <a:endParaRPr lang="en-US" dirty="0" smtClean="0">
                <a:solidFill>
                  <a:srgbClr val="000000"/>
                </a:solidFill>
                <a:latin typeface="Trebuchet MS"/>
                <a:cs typeface="Trebuchet MS"/>
              </a:endParaRPr>
            </a:p>
            <a:p>
              <a:pPr algn="ctr"/>
              <a:r>
                <a:rPr lang="en-US" sz="1600" dirty="0" smtClean="0">
                  <a:solidFill>
                    <a:srgbClr val="000000"/>
                  </a:solidFill>
                  <a:latin typeface="Trebuchet MS"/>
                  <a:cs typeface="Trebuchet MS"/>
                </a:rPr>
                <a:t>(doesn’t directly</a:t>
              </a:r>
            </a:p>
            <a:p>
              <a:pPr algn="ctr"/>
              <a:r>
                <a:rPr lang="en-US" sz="1600" dirty="0" smtClean="0">
                  <a:solidFill>
                    <a:srgbClr val="000000"/>
                  </a:solidFill>
                  <a:latin typeface="Trebuchet MS"/>
                  <a:cs typeface="Trebuchet MS"/>
                </a:rPr>
                <a:t>model diversity)</a:t>
              </a:r>
            </a:p>
            <a:p>
              <a:pPr algn="ctr"/>
              <a:r>
                <a:rPr lang="en-US" sz="1600" dirty="0" smtClean="0"/>
                <a:t>[Li et al., </a:t>
              </a:r>
              <a:r>
                <a:rPr lang="en-US" sz="1600" dirty="0" smtClean="0"/>
                <a:t>2010]</a:t>
              </a:r>
            </a:p>
            <a:p>
              <a:pPr algn="ctr"/>
              <a:r>
                <a:rPr lang="en-US" sz="1600" dirty="0" smtClean="0"/>
                <a:t>[</a:t>
              </a:r>
              <a:r>
                <a:rPr lang="en-US" sz="1600" dirty="0" err="1" smtClean="0"/>
                <a:t>Radlinski</a:t>
              </a:r>
              <a:r>
                <a:rPr lang="en-US" sz="1600" dirty="0" smtClean="0"/>
                <a:t> et al, 2008]</a:t>
              </a:r>
              <a:endParaRPr lang="en-US" sz="1600" dirty="0" smtClean="0"/>
            </a:p>
          </p:txBody>
        </p:sp>
      </p:grpSp>
      <p:sp>
        <p:nvSpPr>
          <p:cNvPr id="2" name="TextBox 1"/>
          <p:cNvSpPr txBox="1"/>
          <p:nvPr/>
        </p:nvSpPr>
        <p:spPr>
          <a:xfrm>
            <a:off x="497282" y="5769806"/>
            <a:ext cx="681835" cy="923330"/>
          </a:xfrm>
          <a:prstGeom prst="rect">
            <a:avLst/>
          </a:prstGeom>
          <a:noFill/>
        </p:spPr>
        <p:txBody>
          <a:bodyPr wrap="none" rtlCol="0">
            <a:spAutoFit/>
          </a:bodyPr>
          <a:lstStyle/>
          <a:p>
            <a:r>
              <a:rPr lang="en-US" dirty="0" smtClean="0">
                <a:latin typeface="Trebuchet MS"/>
                <a:cs typeface="Trebuchet MS"/>
              </a:rPr>
              <a:t>T=10</a:t>
            </a:r>
          </a:p>
          <a:p>
            <a:r>
              <a:rPr lang="en-US" dirty="0" smtClean="0">
                <a:latin typeface="Trebuchet MS"/>
                <a:cs typeface="Trebuchet MS"/>
              </a:rPr>
              <a:t>L=10</a:t>
            </a:r>
          </a:p>
          <a:p>
            <a:r>
              <a:rPr lang="en-US" dirty="0">
                <a:latin typeface="Trebuchet MS"/>
                <a:cs typeface="Trebuchet MS"/>
              </a:rPr>
              <a:t>d</a:t>
            </a:r>
            <a:r>
              <a:rPr lang="en-US" dirty="0" smtClean="0">
                <a:latin typeface="Trebuchet MS"/>
                <a:cs typeface="Trebuchet MS"/>
              </a:rPr>
              <a:t>=18</a:t>
            </a:r>
            <a:endParaRPr lang="en-US" dirty="0">
              <a:latin typeface="Trebuchet MS"/>
              <a:cs typeface="Trebuchet MS"/>
            </a:endParaRPr>
          </a:p>
        </p:txBody>
      </p:sp>
      <p:sp>
        <p:nvSpPr>
          <p:cNvPr id="7" name="TextBox 6"/>
          <p:cNvSpPr txBox="1"/>
          <p:nvPr/>
        </p:nvSpPr>
        <p:spPr>
          <a:xfrm>
            <a:off x="3515728" y="6234008"/>
            <a:ext cx="184666" cy="338554"/>
          </a:xfrm>
          <a:prstGeom prst="rect">
            <a:avLst/>
          </a:prstGeom>
          <a:noFill/>
        </p:spPr>
        <p:txBody>
          <a:bodyPr wrap="none" rtlCol="0">
            <a:spAutoFit/>
          </a:bodyPr>
          <a:lstStyle/>
          <a:p>
            <a:endParaRPr lang="en-US" sz="1600" dirty="0"/>
          </a:p>
        </p:txBody>
      </p:sp>
      <p:sp>
        <p:nvSpPr>
          <p:cNvPr id="24" name="TextBox 23"/>
          <p:cNvSpPr txBox="1"/>
          <p:nvPr/>
        </p:nvSpPr>
        <p:spPr>
          <a:xfrm>
            <a:off x="5652476" y="6234008"/>
            <a:ext cx="184666" cy="338554"/>
          </a:xfrm>
          <a:prstGeom prst="rect">
            <a:avLst/>
          </a:prstGeom>
          <a:noFill/>
        </p:spPr>
        <p:txBody>
          <a:bodyPr wrap="none" rtlCol="0">
            <a:spAutoFit/>
          </a:bodyPr>
          <a:lstStyle/>
          <a:p>
            <a:endParaRPr lang="en-US" sz="1600" dirty="0"/>
          </a:p>
        </p:txBody>
      </p:sp>
    </p:spTree>
    <p:extLst>
      <p:ext uri="{BB962C8B-B14F-4D97-AF65-F5344CB8AC3E}">
        <p14:creationId xmlns:p14="http://schemas.microsoft.com/office/powerpoint/2010/main" val="25075117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down)">
                                      <p:cBhvr>
                                        <p:cTn id="7" dur="500"/>
                                        <p:tgtEl>
                                          <p:spTgt spid="4">
                                            <p:graphicEl>
                                              <a:chart seriesIdx="-3" categoryIdx="-3" bldStep="gridLegend"/>
                                            </p:graphic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wipe(down)">
                                      <p:cBhvr>
                                        <p:cTn id="10" dur="500"/>
                                        <p:tgtEl>
                                          <p:spTgt spid="4">
                                            <p:graphicEl>
                                              <a:chart seriesIdx="-4" categoryIdx="0" bldStep="category"/>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wipe(down)">
                                      <p:cBhvr>
                                        <p:cTn id="15" dur="500"/>
                                        <p:tgtEl>
                                          <p:spTgt spid="4">
                                            <p:graphicEl>
                                              <a:chart seriesIdx="-4" categoryIdx="1" bldStep="category"/>
                                            </p:graphic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graphicEl>
                                              <a:chart seriesIdx="-4" categoryIdx="2" bldStep="category"/>
                                            </p:graphicEl>
                                          </p:spTgt>
                                        </p:tgtEl>
                                        <p:attrNameLst>
                                          <p:attrName>style.visibility</p:attrName>
                                        </p:attrNameLst>
                                      </p:cBhvr>
                                      <p:to>
                                        <p:strVal val="visible"/>
                                      </p:to>
                                    </p:set>
                                    <p:animEffect transition="in" filter="wipe(down)">
                                      <p:cBhvr>
                                        <p:cTn id="23" dur="500"/>
                                        <p:tgtEl>
                                          <p:spTgt spid="4">
                                            <p:graphicEl>
                                              <a:chart seriesIdx="-4" categoryIdx="2" bldStep="category"/>
                                            </p:graphic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category"/>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6237"/>
            <a:ext cx="8229600" cy="1342941"/>
          </a:xfrm>
        </p:spPr>
        <p:txBody>
          <a:bodyPr>
            <a:normAutofit/>
          </a:bodyPr>
          <a:lstStyle/>
          <a:p>
            <a:r>
              <a:rPr lang="en-US" dirty="0" smtClean="0">
                <a:solidFill>
                  <a:srgbClr val="953735"/>
                </a:solidFill>
                <a:latin typeface="Trebuchet MS"/>
                <a:cs typeface="Trebuchet MS"/>
              </a:rPr>
              <a:t>Inspecting Learned Weights</a:t>
            </a:r>
            <a:br>
              <a:rPr lang="en-US" dirty="0" smtClean="0">
                <a:solidFill>
                  <a:srgbClr val="953735"/>
                </a:solidFill>
                <a:latin typeface="Trebuchet MS"/>
                <a:cs typeface="Trebuchet MS"/>
              </a:rPr>
            </a:br>
            <a:r>
              <a:rPr lang="en-US" sz="1100" dirty="0" smtClean="0">
                <a:solidFill>
                  <a:srgbClr val="953735"/>
                </a:solidFill>
                <a:latin typeface="Trebuchet MS"/>
                <a:cs typeface="Trebuchet MS"/>
              </a:rPr>
              <a:t/>
            </a:r>
            <a:br>
              <a:rPr lang="en-US" sz="1100" dirty="0" smtClean="0">
                <a:solidFill>
                  <a:srgbClr val="953735"/>
                </a:solidFill>
                <a:latin typeface="Trebuchet MS"/>
                <a:cs typeface="Trebuchet MS"/>
              </a:rPr>
            </a:br>
            <a:r>
              <a:rPr lang="en-US" sz="2200" dirty="0" smtClean="0">
                <a:solidFill>
                  <a:srgbClr val="953735"/>
                </a:solidFill>
                <a:latin typeface="Trebuchet MS"/>
                <a:cs typeface="Trebuchet MS"/>
              </a:rPr>
              <a:t>Submodular Bandits (dark) vs. MW (light)</a:t>
            </a:r>
            <a:endParaRPr lang="en-US" sz="2200" dirty="0">
              <a:solidFill>
                <a:srgbClr val="953735"/>
              </a:solidFill>
              <a:latin typeface="Trebuchet MS"/>
              <a:cs typeface="Trebuchet MS"/>
            </a:endParaRPr>
          </a:p>
        </p:txBody>
      </p:sp>
      <p:pic>
        <p:nvPicPr>
          <p:cNvPr id="5" name="Picture 4"/>
          <p:cNvPicPr>
            <a:picLocks noChangeAspect="1"/>
          </p:cNvPicPr>
          <p:nvPr/>
        </p:nvPicPr>
        <p:blipFill>
          <a:blip r:embed="rId2"/>
          <a:stretch>
            <a:fillRect/>
          </a:stretch>
        </p:blipFill>
        <p:spPr>
          <a:xfrm>
            <a:off x="430464" y="1228532"/>
            <a:ext cx="8275204" cy="3211273"/>
          </a:xfrm>
          <a:prstGeom prst="rect">
            <a:avLst/>
          </a:prstGeom>
        </p:spPr>
      </p:pic>
      <p:sp>
        <p:nvSpPr>
          <p:cNvPr id="7" name="TextBox 6"/>
          <p:cNvSpPr txBox="1"/>
          <p:nvPr/>
        </p:nvSpPr>
        <p:spPr>
          <a:xfrm>
            <a:off x="781434" y="4509657"/>
            <a:ext cx="7530010" cy="1877437"/>
          </a:xfrm>
          <a:prstGeom prst="rect">
            <a:avLst/>
          </a:prstGeom>
          <a:noFill/>
        </p:spPr>
        <p:txBody>
          <a:bodyPr wrap="square" rtlCol="0">
            <a:spAutoFit/>
          </a:bodyPr>
          <a:lstStyle/>
          <a:p>
            <a:r>
              <a:rPr lang="en-US" sz="2400" dirty="0" smtClean="0">
                <a:latin typeface="Trebuchet MS"/>
                <a:cs typeface="Trebuchet MS"/>
              </a:rPr>
              <a:t>User liked few articles (8 out of 100)</a:t>
            </a:r>
          </a:p>
          <a:p>
            <a:endParaRPr lang="en-US" sz="1000" dirty="0" smtClean="0">
              <a:latin typeface="Trebuchet MS"/>
              <a:cs typeface="Trebuchet MS"/>
            </a:endParaRPr>
          </a:p>
          <a:p>
            <a:r>
              <a:rPr lang="en-US" sz="2400" dirty="0" smtClean="0">
                <a:latin typeface="Trebuchet MS"/>
                <a:cs typeface="Trebuchet MS"/>
              </a:rPr>
              <a:t>MW did not learn anything meaningful</a:t>
            </a:r>
          </a:p>
          <a:p>
            <a:endParaRPr lang="en-US" sz="1000" dirty="0" smtClean="0">
              <a:latin typeface="Trebuchet MS"/>
              <a:cs typeface="Trebuchet MS"/>
            </a:endParaRPr>
          </a:p>
          <a:p>
            <a:r>
              <a:rPr lang="en-US" sz="2400" dirty="0" smtClean="0">
                <a:latin typeface="Trebuchet MS"/>
                <a:cs typeface="Trebuchet MS"/>
              </a:rPr>
              <a:t>Submodular Bandits found 2 interesting topics </a:t>
            </a:r>
          </a:p>
          <a:p>
            <a:r>
              <a:rPr lang="en-US" sz="2000" dirty="0" smtClean="0">
                <a:latin typeface="Trebuchet MS"/>
                <a:cs typeface="Trebuchet MS"/>
              </a:rPr>
              <a:t>(won comparison 7-1)</a:t>
            </a:r>
          </a:p>
        </p:txBody>
      </p:sp>
    </p:spTree>
    <p:extLst>
      <p:ext uri="{BB962C8B-B14F-4D97-AF65-F5344CB8AC3E}">
        <p14:creationId xmlns:p14="http://schemas.microsoft.com/office/powerpoint/2010/main" val="35476407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528"/>
            <a:ext cx="8229600" cy="1143000"/>
          </a:xfrm>
        </p:spPr>
        <p:txBody>
          <a:bodyPr>
            <a:normAutofit/>
          </a:bodyPr>
          <a:lstStyle/>
          <a:p>
            <a:r>
              <a:rPr lang="en-US" sz="3800" dirty="0" smtClean="0">
                <a:solidFill>
                  <a:srgbClr val="953735"/>
                </a:solidFill>
                <a:latin typeface="Trebuchet MS"/>
                <a:cs typeface="Trebuchet MS"/>
              </a:rPr>
              <a:t>The Price of Exploration</a:t>
            </a:r>
            <a:endParaRPr lang="en-US" sz="3800" dirty="0">
              <a:solidFill>
                <a:srgbClr val="953735"/>
              </a:solidFill>
              <a:latin typeface="Trebuchet MS"/>
              <a:cs typeface="Trebuchet MS"/>
            </a:endParaRPr>
          </a:p>
        </p:txBody>
      </p:sp>
      <p:sp>
        <p:nvSpPr>
          <p:cNvPr id="3" name="Content Placeholder 2"/>
          <p:cNvSpPr>
            <a:spLocks noGrp="1"/>
          </p:cNvSpPr>
          <p:nvPr>
            <p:ph idx="1"/>
          </p:nvPr>
        </p:nvSpPr>
        <p:spPr>
          <a:xfrm>
            <a:off x="457200" y="3937000"/>
            <a:ext cx="8229600" cy="2302050"/>
          </a:xfrm>
        </p:spPr>
        <p:txBody>
          <a:bodyPr>
            <a:normAutofit/>
          </a:bodyPr>
          <a:lstStyle/>
          <a:p>
            <a:r>
              <a:rPr lang="en-US" dirty="0" smtClean="0">
                <a:latin typeface="Trebuchet MS"/>
                <a:cs typeface="Trebuchet MS"/>
              </a:rPr>
              <a:t>This is the price of exploration</a:t>
            </a:r>
          </a:p>
          <a:p>
            <a:pPr lvl="1"/>
            <a:r>
              <a:rPr lang="en-US" sz="2400" dirty="0" smtClean="0">
                <a:latin typeface="Trebuchet MS"/>
                <a:cs typeface="Trebuchet MS"/>
              </a:rPr>
              <a:t>Region of uncertainty depends linearly on |w</a:t>
            </a:r>
            <a:r>
              <a:rPr lang="en-US" sz="2400" baseline="30000" dirty="0" smtClean="0">
                <a:latin typeface="Trebuchet MS"/>
                <a:cs typeface="Trebuchet MS"/>
              </a:rPr>
              <a:t>*</a:t>
            </a:r>
            <a:r>
              <a:rPr lang="en-US" sz="2400" dirty="0" smtClean="0">
                <a:latin typeface="Trebuchet MS"/>
                <a:cs typeface="Trebuchet MS"/>
              </a:rPr>
              <a:t>|</a:t>
            </a:r>
          </a:p>
          <a:p>
            <a:pPr lvl="1"/>
            <a:r>
              <a:rPr lang="en-US" sz="2400" dirty="0" smtClean="0">
                <a:latin typeface="Trebuchet MS"/>
                <a:cs typeface="Trebuchet MS"/>
              </a:rPr>
              <a:t>Region of uncertainty depends linearly on d</a:t>
            </a:r>
          </a:p>
          <a:p>
            <a:pPr lvl="1"/>
            <a:r>
              <a:rPr lang="en-US" sz="2400" b="1" dirty="0" smtClean="0">
                <a:solidFill>
                  <a:srgbClr val="800000"/>
                </a:solidFill>
                <a:latin typeface="Trebuchet MS"/>
                <a:cs typeface="Trebuchet MS"/>
              </a:rPr>
              <a:t>Unavoidable </a:t>
            </a:r>
            <a:r>
              <a:rPr lang="en-US" sz="2400" b="1" dirty="0">
                <a:solidFill>
                  <a:srgbClr val="800000"/>
                </a:solidFill>
                <a:latin typeface="Trebuchet MS"/>
                <a:cs typeface="Trebuchet MS"/>
              </a:rPr>
              <a:t>without further assumptions</a:t>
            </a:r>
          </a:p>
          <a:p>
            <a:pPr lvl="1"/>
            <a:endParaRPr lang="en-US" dirty="0">
              <a:latin typeface="Trebuchet MS"/>
              <a:cs typeface="Trebuchet MS"/>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475067035"/>
              </p:ext>
            </p:extLst>
          </p:nvPr>
        </p:nvGraphicFramePr>
        <p:xfrm>
          <a:off x="2258473" y="1637531"/>
          <a:ext cx="3950415" cy="942798"/>
        </p:xfrm>
        <a:graphic>
          <a:graphicData uri="http://schemas.openxmlformats.org/presentationml/2006/ole">
            <mc:AlternateContent xmlns:mc="http://schemas.openxmlformats.org/markup-compatibility/2006">
              <mc:Choice xmlns:v="urn:schemas-microsoft-com:vml" Requires="v">
                <p:oleObj spid="_x0000_s13519" name="Equation" r:id="rId3" imgW="1333500" imgH="317500" progId="Equation.3">
                  <p:embed/>
                </p:oleObj>
              </mc:Choice>
              <mc:Fallback>
                <p:oleObj name="Equation" r:id="rId3" imgW="1333500" imgH="317500" progId="Equation.3">
                  <p:embed/>
                  <p:pic>
                    <p:nvPicPr>
                      <p:cNvPr id="0" name=""/>
                      <p:cNvPicPr>
                        <a:picLocks noChangeAspect="1" noChangeArrowheads="1"/>
                      </p:cNvPicPr>
                      <p:nvPr/>
                    </p:nvPicPr>
                    <p:blipFill>
                      <a:blip r:embed="rId4"/>
                      <a:srcRect/>
                      <a:stretch>
                        <a:fillRect/>
                      </a:stretch>
                    </p:blipFill>
                    <p:spPr bwMode="auto">
                      <a:xfrm>
                        <a:off x="2258473" y="1637531"/>
                        <a:ext cx="3950415" cy="942798"/>
                      </a:xfrm>
                      <a:prstGeom prst="rect">
                        <a:avLst/>
                      </a:prstGeom>
                      <a:noFill/>
                      <a:ln w="9525">
                        <a:solidFill>
                          <a:schemeClr val="tx1"/>
                        </a:solidFill>
                        <a:miter lim="800000"/>
                        <a:headEnd/>
                        <a:tailEnd/>
                      </a:ln>
                      <a:extLst/>
                    </p:spPr>
                  </p:pic>
                </p:oleObj>
              </mc:Fallback>
            </mc:AlternateContent>
          </a:graphicData>
        </a:graphic>
      </p:graphicFrame>
      <p:cxnSp>
        <p:nvCxnSpPr>
          <p:cNvPr id="25" name="Straight Arrow Connector 24"/>
          <p:cNvCxnSpPr>
            <a:stCxn id="26" idx="0"/>
          </p:cNvCxnSpPr>
          <p:nvPr/>
        </p:nvCxnSpPr>
        <p:spPr>
          <a:xfrm flipH="1" flipV="1">
            <a:off x="4967113" y="2285998"/>
            <a:ext cx="295215" cy="5196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4690221" y="2805666"/>
            <a:ext cx="1144213" cy="400110"/>
          </a:xfrm>
          <a:prstGeom prst="rect">
            <a:avLst/>
          </a:prstGeom>
          <a:noFill/>
        </p:spPr>
        <p:txBody>
          <a:bodyPr wrap="none" rtlCol="0">
            <a:spAutoFit/>
          </a:bodyPr>
          <a:lstStyle/>
          <a:p>
            <a:r>
              <a:rPr lang="en-US" sz="2000" b="1" dirty="0" smtClean="0">
                <a:solidFill>
                  <a:schemeClr val="accent1"/>
                </a:solidFill>
                <a:latin typeface="Trebuchet MS"/>
                <a:cs typeface="Trebuchet MS"/>
              </a:rPr>
              <a:t># Topics</a:t>
            </a:r>
            <a:endParaRPr lang="en-US" sz="2000" b="1" dirty="0">
              <a:solidFill>
                <a:schemeClr val="accent1"/>
              </a:solidFill>
              <a:latin typeface="Trebuchet MS"/>
              <a:cs typeface="Trebuchet MS"/>
            </a:endParaRPr>
          </a:p>
        </p:txBody>
      </p:sp>
      <p:cxnSp>
        <p:nvCxnSpPr>
          <p:cNvPr id="27" name="Straight Arrow Connector 26"/>
          <p:cNvCxnSpPr>
            <a:stCxn id="28" idx="1"/>
          </p:cNvCxnSpPr>
          <p:nvPr/>
        </p:nvCxnSpPr>
        <p:spPr>
          <a:xfrm flipH="1">
            <a:off x="5926667" y="1851697"/>
            <a:ext cx="1131400" cy="2000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058067" y="1651642"/>
            <a:ext cx="1805127" cy="400110"/>
          </a:xfrm>
          <a:prstGeom prst="rect">
            <a:avLst/>
          </a:prstGeom>
          <a:noFill/>
        </p:spPr>
        <p:txBody>
          <a:bodyPr wrap="none" rtlCol="0">
            <a:spAutoFit/>
          </a:bodyPr>
          <a:lstStyle/>
          <a:p>
            <a:r>
              <a:rPr lang="en-US" sz="2000" b="1" dirty="0" smtClean="0">
                <a:solidFill>
                  <a:schemeClr val="accent1"/>
                </a:solidFill>
                <a:latin typeface="Trebuchet MS"/>
                <a:cs typeface="Trebuchet MS"/>
              </a:rPr>
              <a:t>Time Horizon</a:t>
            </a:r>
            <a:endParaRPr lang="en-US" sz="2000" b="1" dirty="0">
              <a:solidFill>
                <a:schemeClr val="accent1"/>
              </a:solidFill>
              <a:latin typeface="Trebuchet MS"/>
              <a:cs typeface="Trebuchet MS"/>
            </a:endParaRPr>
          </a:p>
        </p:txBody>
      </p:sp>
      <p:cxnSp>
        <p:nvCxnSpPr>
          <p:cNvPr id="29" name="Straight Arrow Connector 28"/>
          <p:cNvCxnSpPr>
            <a:stCxn id="30" idx="1"/>
          </p:cNvCxnSpPr>
          <p:nvPr/>
        </p:nvCxnSpPr>
        <p:spPr>
          <a:xfrm flipH="1" flipV="1">
            <a:off x="5644444" y="2285998"/>
            <a:ext cx="944334" cy="6848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588778" y="2770775"/>
            <a:ext cx="2300630" cy="400110"/>
          </a:xfrm>
          <a:prstGeom prst="rect">
            <a:avLst/>
          </a:prstGeom>
          <a:noFill/>
        </p:spPr>
        <p:txBody>
          <a:bodyPr wrap="none" rtlCol="0">
            <a:spAutoFit/>
          </a:bodyPr>
          <a:lstStyle/>
          <a:p>
            <a:r>
              <a:rPr lang="en-US" sz="2000" b="1" dirty="0" smtClean="0">
                <a:solidFill>
                  <a:schemeClr val="accent1"/>
                </a:solidFill>
                <a:latin typeface="Trebuchet MS"/>
                <a:cs typeface="Trebuchet MS"/>
              </a:rPr>
              <a:t># Articles per day</a:t>
            </a:r>
            <a:endParaRPr lang="en-US" sz="2000" b="1" dirty="0">
              <a:solidFill>
                <a:schemeClr val="accent1"/>
              </a:solidFill>
              <a:latin typeface="Trebuchet MS"/>
              <a:cs typeface="Trebuchet MS"/>
            </a:endParaRPr>
          </a:p>
        </p:txBody>
      </p:sp>
      <p:cxnSp>
        <p:nvCxnSpPr>
          <p:cNvPr id="32" name="Straight Arrow Connector 31"/>
          <p:cNvCxnSpPr/>
          <p:nvPr/>
        </p:nvCxnSpPr>
        <p:spPr>
          <a:xfrm flipV="1">
            <a:off x="4176891" y="2332165"/>
            <a:ext cx="211667" cy="6386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2855459" y="2851833"/>
            <a:ext cx="1631877" cy="707886"/>
          </a:xfrm>
          <a:prstGeom prst="rect">
            <a:avLst/>
          </a:prstGeom>
          <a:noFill/>
        </p:spPr>
        <p:txBody>
          <a:bodyPr wrap="none" rtlCol="0">
            <a:spAutoFit/>
          </a:bodyPr>
          <a:lstStyle/>
          <a:p>
            <a:pPr algn="ctr"/>
            <a:r>
              <a:rPr lang="en-US" sz="2000" b="1" dirty="0" smtClean="0">
                <a:solidFill>
                  <a:schemeClr val="accent1"/>
                </a:solidFill>
                <a:latin typeface="Trebuchet MS"/>
                <a:cs typeface="Trebuchet MS"/>
              </a:rPr>
              <a:t>User’s</a:t>
            </a:r>
          </a:p>
          <a:p>
            <a:pPr algn="ctr"/>
            <a:r>
              <a:rPr lang="en-US" sz="2000" b="1" dirty="0" smtClean="0">
                <a:solidFill>
                  <a:schemeClr val="accent1"/>
                </a:solidFill>
                <a:latin typeface="Trebuchet MS"/>
                <a:cs typeface="Trebuchet MS"/>
              </a:rPr>
              <a:t>Preferences</a:t>
            </a:r>
            <a:endParaRPr lang="en-US" sz="2000" b="1" dirty="0">
              <a:solidFill>
                <a:schemeClr val="accent1"/>
              </a:solidFill>
              <a:latin typeface="Trebuchet MS"/>
              <a:cs typeface="Trebuchet MS"/>
            </a:endParaRPr>
          </a:p>
        </p:txBody>
      </p:sp>
    </p:spTree>
    <p:extLst>
      <p:ext uri="{BB962C8B-B14F-4D97-AF65-F5344CB8AC3E}">
        <p14:creationId xmlns:p14="http://schemas.microsoft.com/office/powerpoint/2010/main" val="31527217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Y:\doc\wsdm11-interrank\dynamic_ranking\wsdm11-interrank\figs\svm_static.bmp"/>
          <p:cNvPicPr>
            <a:picLocks noChangeAspect="1" noChangeArrowheads="1"/>
          </p:cNvPicPr>
          <p:nvPr/>
        </p:nvPicPr>
        <p:blipFill>
          <a:blip r:embed="rId2" cstate="print"/>
          <a:srcRect/>
          <a:stretch>
            <a:fillRect/>
          </a:stretch>
        </p:blipFill>
        <p:spPr bwMode="auto">
          <a:xfrm>
            <a:off x="4114800" y="1211758"/>
            <a:ext cx="1139171" cy="1377040"/>
          </a:xfrm>
          <a:prstGeom prst="rect">
            <a:avLst/>
          </a:prstGeom>
          <a:noFill/>
        </p:spPr>
      </p:pic>
      <p:pic>
        <p:nvPicPr>
          <p:cNvPr id="5" name="Picture 3" descr="C:\Documents and Settings\yyue\Desktop\male_user_ic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590" y="1581764"/>
            <a:ext cx="980348" cy="980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Documents and Settings\yyue\Desktop\020-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6488" y="1280162"/>
            <a:ext cx="1572235" cy="167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eft-Right Arrow 7"/>
          <p:cNvSpPr/>
          <p:nvPr/>
        </p:nvSpPr>
        <p:spPr>
          <a:xfrm>
            <a:off x="2409497" y="1832281"/>
            <a:ext cx="1279001" cy="399953"/>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Left-Right Arrow 8"/>
          <p:cNvSpPr/>
          <p:nvPr/>
        </p:nvSpPr>
        <p:spPr>
          <a:xfrm>
            <a:off x="5757613" y="1832281"/>
            <a:ext cx="1279001" cy="399953"/>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809625" y="499737"/>
            <a:ext cx="7572375" cy="2274726"/>
          </a:xfrm>
          <a:prstGeom prst="rect">
            <a:avLst/>
          </a:prstGeom>
          <a:noFill/>
          <a:ln w="38100">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884613" y="509235"/>
            <a:ext cx="2909500" cy="461665"/>
          </a:xfrm>
          <a:prstGeom prst="rect">
            <a:avLst/>
          </a:prstGeom>
          <a:noFill/>
        </p:spPr>
        <p:txBody>
          <a:bodyPr wrap="square" rtlCol="0">
            <a:spAutoFit/>
          </a:bodyPr>
          <a:lstStyle/>
          <a:p>
            <a:r>
              <a:rPr lang="en-US" sz="2400" b="1" dirty="0" smtClean="0">
                <a:solidFill>
                  <a:schemeClr val="accent4">
                    <a:lumMod val="75000"/>
                  </a:schemeClr>
                </a:solidFill>
                <a:latin typeface="Trebuchet MS"/>
                <a:cs typeface="Trebuchet MS"/>
              </a:rPr>
              <a:t>Multiple Rounds</a:t>
            </a:r>
            <a:endParaRPr lang="en-US" sz="2400" b="1" dirty="0">
              <a:solidFill>
                <a:schemeClr val="accent4">
                  <a:lumMod val="75000"/>
                </a:schemeClr>
              </a:solidFill>
              <a:latin typeface="Trebuchet MS"/>
              <a:cs typeface="Trebuchet MS"/>
            </a:endParaRPr>
          </a:p>
        </p:txBody>
      </p:sp>
      <p:pic>
        <p:nvPicPr>
          <p:cNvPr id="14" name="Picture 3" descr="C:\Documents and Settings\yyue\Desktop\male_user_ic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4613" y="3843059"/>
            <a:ext cx="490174" cy="49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descr="C:\Documents and Settings\yyue\Desktop\male_user_ic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1401" y="3843059"/>
            <a:ext cx="490174" cy="49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C:\Documents and Settings\yyue\Desktop\male_user_ic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2631" y="3843059"/>
            <a:ext cx="490174" cy="49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p:cNvCxnSpPr/>
          <p:nvPr/>
        </p:nvCxnSpPr>
        <p:spPr>
          <a:xfrm flipV="1">
            <a:off x="7776308" y="2888901"/>
            <a:ext cx="0" cy="905224"/>
          </a:xfrm>
          <a:prstGeom prst="straightConnector1">
            <a:avLst/>
          </a:prstGeom>
          <a:ln w="38100">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7036614" y="2855743"/>
            <a:ext cx="506017" cy="938382"/>
          </a:xfrm>
          <a:prstGeom prst="straightConnector1">
            <a:avLst/>
          </a:prstGeom>
          <a:ln w="38100">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6171028" y="2855745"/>
            <a:ext cx="1134012" cy="938380"/>
          </a:xfrm>
          <a:prstGeom prst="straightConnector1">
            <a:avLst/>
          </a:prstGeom>
          <a:ln w="38100">
            <a:headEnd type="arrow"/>
            <a:tailEnd type="arrow"/>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555296" y="4887961"/>
            <a:ext cx="6749743" cy="1184940"/>
          </a:xfrm>
          <a:prstGeom prst="rect">
            <a:avLst/>
          </a:prstGeom>
        </p:spPr>
        <p:txBody>
          <a:bodyPr wrap="square">
            <a:spAutoFit/>
          </a:bodyPr>
          <a:lstStyle/>
          <a:p>
            <a:pPr lvl="1"/>
            <a:r>
              <a:rPr lang="en-US" sz="2800" b="1" dirty="0" smtClean="0">
                <a:solidFill>
                  <a:srgbClr val="800000"/>
                </a:solidFill>
                <a:latin typeface="Trebuchet MS"/>
                <a:cs typeface="Trebuchet MS"/>
              </a:rPr>
              <a:t>Have: </a:t>
            </a:r>
            <a:r>
              <a:rPr lang="en-US" sz="2800" dirty="0" smtClean="0">
                <a:solidFill>
                  <a:srgbClr val="800000"/>
                </a:solidFill>
                <a:latin typeface="Trebuchet MS"/>
                <a:cs typeface="Trebuchet MS"/>
              </a:rPr>
              <a:t>preferences of previous users</a:t>
            </a:r>
          </a:p>
          <a:p>
            <a:pPr lvl="1"/>
            <a:endParaRPr lang="en-US" sz="1500" dirty="0" smtClean="0">
              <a:solidFill>
                <a:srgbClr val="800000"/>
              </a:solidFill>
              <a:latin typeface="Trebuchet MS"/>
              <a:cs typeface="Trebuchet MS"/>
            </a:endParaRPr>
          </a:p>
          <a:p>
            <a:pPr lvl="1"/>
            <a:r>
              <a:rPr lang="en-US" sz="2800" b="1" dirty="0" smtClean="0">
                <a:solidFill>
                  <a:srgbClr val="800000"/>
                </a:solidFill>
                <a:latin typeface="Trebuchet MS"/>
                <a:cs typeface="Trebuchet MS"/>
              </a:rPr>
              <a:t> Goal: </a:t>
            </a:r>
            <a:r>
              <a:rPr lang="en-US" sz="2800" dirty="0" smtClean="0">
                <a:solidFill>
                  <a:srgbClr val="800000"/>
                </a:solidFill>
                <a:latin typeface="Trebuchet MS"/>
                <a:cs typeface="Trebuchet MS"/>
              </a:rPr>
              <a:t>learn faster for new users?</a:t>
            </a:r>
          </a:p>
        </p:txBody>
      </p:sp>
      <p:sp>
        <p:nvSpPr>
          <p:cNvPr id="31" name="TextBox 30"/>
          <p:cNvSpPr txBox="1"/>
          <p:nvPr/>
        </p:nvSpPr>
        <p:spPr>
          <a:xfrm>
            <a:off x="5457649" y="6381720"/>
            <a:ext cx="3451599" cy="369332"/>
          </a:xfrm>
          <a:prstGeom prst="rect">
            <a:avLst/>
          </a:prstGeom>
          <a:noFill/>
        </p:spPr>
        <p:txBody>
          <a:bodyPr wrap="none" rtlCol="0">
            <a:spAutoFit/>
          </a:bodyPr>
          <a:lstStyle/>
          <a:p>
            <a:r>
              <a:rPr lang="en-US" dirty="0" smtClean="0"/>
              <a:t>[</a:t>
            </a:r>
            <a:r>
              <a:rPr lang="en-US" b="1" dirty="0" smtClean="0"/>
              <a:t>Yue</a:t>
            </a:r>
            <a:r>
              <a:rPr lang="en-US" dirty="0" smtClean="0"/>
              <a:t>, Hong &amp; Guestrin, ICML 2012]</a:t>
            </a:r>
            <a:endParaRPr lang="en-US" dirty="0"/>
          </a:p>
        </p:txBody>
      </p:sp>
      <p:sp>
        <p:nvSpPr>
          <p:cNvPr id="44" name="TextBox 43"/>
          <p:cNvSpPr txBox="1"/>
          <p:nvPr/>
        </p:nvSpPr>
        <p:spPr>
          <a:xfrm>
            <a:off x="6131658" y="4380858"/>
            <a:ext cx="1569660" cy="369332"/>
          </a:xfrm>
          <a:prstGeom prst="rect">
            <a:avLst/>
          </a:prstGeom>
          <a:noFill/>
        </p:spPr>
        <p:txBody>
          <a:bodyPr wrap="none" rtlCol="0">
            <a:spAutoFit/>
          </a:bodyPr>
          <a:lstStyle/>
          <a:p>
            <a:r>
              <a:rPr lang="en-US" dirty="0" smtClean="0"/>
              <a:t>Previous Users</a:t>
            </a:r>
            <a:endParaRPr lang="en-US" dirty="0"/>
          </a:p>
        </p:txBody>
      </p:sp>
    </p:spTree>
    <p:extLst>
      <p:ext uri="{BB962C8B-B14F-4D97-AF65-F5344CB8AC3E}">
        <p14:creationId xmlns:p14="http://schemas.microsoft.com/office/powerpoint/2010/main" val="29701957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par>
                                <p:cTn id="11" presetID="9"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par>
                                <p:cTn id="14" presetID="9"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dissolve">
                                      <p:cBhvr>
                                        <p:cTn id="16" dur="500"/>
                                        <p:tgtEl>
                                          <p:spTgt spid="19"/>
                                        </p:tgtEl>
                                      </p:cBhvr>
                                    </p:animEffect>
                                  </p:childTnLst>
                                </p:cTn>
                              </p:par>
                              <p:par>
                                <p:cTn id="17" presetID="9"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500"/>
                                        <p:tgtEl>
                                          <p:spTgt spid="20"/>
                                        </p:tgtEl>
                                      </p:cBhvr>
                                    </p:animEffect>
                                  </p:childTnLst>
                                </p:cTn>
                              </p:par>
                              <p:par>
                                <p:cTn id="20" presetID="9"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dissolve">
                                      <p:cBhvr>
                                        <p:cTn id="22" dur="500"/>
                                        <p:tgtEl>
                                          <p:spTgt spid="25"/>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yyue\Desktop\02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6825" y="2518527"/>
            <a:ext cx="1702056" cy="1818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550333" y="2518527"/>
            <a:ext cx="8142111" cy="3238802"/>
          </a:xfrm>
          <a:prstGeom prst="rect">
            <a:avLst/>
          </a:prstGeom>
          <a:noFill/>
          <a:ln w="3810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178518" y="1749777"/>
            <a:ext cx="3399315" cy="461665"/>
          </a:xfrm>
          <a:prstGeom prst="rect">
            <a:avLst/>
          </a:prstGeom>
          <a:noFill/>
          <a:ln w="38100">
            <a:solidFill>
              <a:schemeClr val="accent4">
                <a:lumMod val="75000"/>
              </a:schemeClr>
            </a:solidFill>
          </a:ln>
        </p:spPr>
        <p:txBody>
          <a:bodyPr wrap="square" rtlCol="0">
            <a:spAutoFit/>
          </a:bodyPr>
          <a:lstStyle/>
          <a:p>
            <a:r>
              <a:rPr lang="en-US" sz="2400" b="1" dirty="0" smtClean="0">
                <a:solidFill>
                  <a:schemeClr val="accent4">
                    <a:lumMod val="75000"/>
                  </a:schemeClr>
                </a:solidFill>
                <a:latin typeface="Trebuchet MS"/>
                <a:cs typeface="Trebuchet MS"/>
              </a:rPr>
              <a:t>Close Loop Interaction</a:t>
            </a:r>
            <a:endParaRPr lang="en-US" sz="2400" b="1" dirty="0">
              <a:solidFill>
                <a:schemeClr val="accent4">
                  <a:lumMod val="75000"/>
                </a:schemeClr>
              </a:solidFill>
              <a:latin typeface="Trebuchet MS"/>
              <a:cs typeface="Trebuchet MS"/>
            </a:endParaRPr>
          </a:p>
        </p:txBody>
      </p:sp>
      <p:sp>
        <p:nvSpPr>
          <p:cNvPr id="11" name="Rectangle 10"/>
          <p:cNvSpPr/>
          <p:nvPr/>
        </p:nvSpPr>
        <p:spPr>
          <a:xfrm>
            <a:off x="352778" y="267019"/>
            <a:ext cx="8487137" cy="73561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84888" y="248368"/>
            <a:ext cx="8455027" cy="707886"/>
          </a:xfrm>
          <a:prstGeom prst="rect">
            <a:avLst/>
          </a:prstGeom>
        </p:spPr>
        <p:txBody>
          <a:bodyPr wrap="square">
            <a:spAutoFit/>
          </a:bodyPr>
          <a:lstStyle/>
          <a:p>
            <a:r>
              <a:rPr lang="en-US" sz="4000" b="1" dirty="0" smtClean="0">
                <a:solidFill>
                  <a:srgbClr val="800000"/>
                </a:solidFill>
                <a:latin typeface="Trebuchet MS"/>
                <a:cs typeface="Trebuchet MS"/>
              </a:rPr>
              <a:t>Goal: </a:t>
            </a:r>
            <a:r>
              <a:rPr lang="en-US" sz="4000" b="1" dirty="0" smtClean="0">
                <a:latin typeface="Trebuchet MS"/>
                <a:cs typeface="Trebuchet MS"/>
              </a:rPr>
              <a:t>Maximize total system utility </a:t>
            </a:r>
            <a:endParaRPr lang="en-US" sz="4000" b="1" dirty="0" smtClean="0">
              <a:solidFill>
                <a:schemeClr val="tx2">
                  <a:lumMod val="75000"/>
                </a:schemeClr>
              </a:solidFill>
              <a:latin typeface="Trebuchet MS"/>
              <a:cs typeface="Trebuchet MS"/>
            </a:endParaRPr>
          </a:p>
        </p:txBody>
      </p:sp>
      <p:cxnSp>
        <p:nvCxnSpPr>
          <p:cNvPr id="29" name="Straight Connector 28"/>
          <p:cNvCxnSpPr>
            <a:endCxn id="10" idx="2"/>
          </p:cNvCxnSpPr>
          <p:nvPr/>
        </p:nvCxnSpPr>
        <p:spPr>
          <a:xfrm flipV="1">
            <a:off x="6878176" y="2211442"/>
            <a:ext cx="0" cy="314442"/>
          </a:xfrm>
          <a:prstGeom prst="line">
            <a:avLst/>
          </a:prstGeom>
          <a:ln w="381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5" name="Picture 3" descr="C:\Documents and Settings\yyue\Desktop\male_user_ic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341" y="2949220"/>
            <a:ext cx="1020479" cy="102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4"/>
          <a:stretch>
            <a:fillRect/>
          </a:stretch>
        </p:blipFill>
        <p:spPr>
          <a:xfrm>
            <a:off x="1805525" y="4407648"/>
            <a:ext cx="1325550" cy="1021778"/>
          </a:xfrm>
          <a:prstGeom prst="rect">
            <a:avLst/>
          </a:prstGeom>
          <a:ln>
            <a:solidFill>
              <a:schemeClr val="tx1"/>
            </a:solidFill>
          </a:ln>
        </p:spPr>
      </p:pic>
      <p:pic>
        <p:nvPicPr>
          <p:cNvPr id="25" name="Picture 24"/>
          <p:cNvPicPr>
            <a:picLocks noChangeAspect="1"/>
          </p:cNvPicPr>
          <p:nvPr/>
        </p:nvPicPr>
        <p:blipFill>
          <a:blip r:embed="rId5"/>
          <a:stretch>
            <a:fillRect/>
          </a:stretch>
        </p:blipFill>
        <p:spPr>
          <a:xfrm>
            <a:off x="6193620" y="4337093"/>
            <a:ext cx="684556" cy="684556"/>
          </a:xfrm>
          <a:prstGeom prst="rect">
            <a:avLst/>
          </a:prstGeom>
        </p:spPr>
      </p:pic>
      <p:pic>
        <p:nvPicPr>
          <p:cNvPr id="27" name="Picture 26"/>
          <p:cNvPicPr>
            <a:picLocks noChangeAspect="1"/>
          </p:cNvPicPr>
          <p:nvPr/>
        </p:nvPicPr>
        <p:blipFill>
          <a:blip r:embed="rId6"/>
          <a:stretch>
            <a:fillRect/>
          </a:stretch>
        </p:blipFill>
        <p:spPr>
          <a:xfrm>
            <a:off x="6425966" y="4512995"/>
            <a:ext cx="996479" cy="996479"/>
          </a:xfrm>
          <a:prstGeom prst="rect">
            <a:avLst/>
          </a:prstGeom>
        </p:spPr>
      </p:pic>
      <p:sp>
        <p:nvSpPr>
          <p:cNvPr id="2" name="TextBox 1"/>
          <p:cNvSpPr txBox="1"/>
          <p:nvPr/>
        </p:nvSpPr>
        <p:spPr>
          <a:xfrm rot="16200000">
            <a:off x="-89042" y="3850376"/>
            <a:ext cx="2609759" cy="646331"/>
          </a:xfrm>
          <a:prstGeom prst="rect">
            <a:avLst/>
          </a:prstGeom>
          <a:noFill/>
        </p:spPr>
        <p:txBody>
          <a:bodyPr wrap="none" rtlCol="0">
            <a:spAutoFit/>
          </a:bodyPr>
          <a:lstStyle/>
          <a:p>
            <a:r>
              <a:rPr lang="en-US" sz="3600" dirty="0" smtClean="0">
                <a:solidFill>
                  <a:schemeClr val="tx2">
                    <a:lumMod val="60000"/>
                    <a:lumOff val="40000"/>
                  </a:schemeClr>
                </a:solidFill>
              </a:rPr>
              <a:t>Environment</a:t>
            </a:r>
            <a:endParaRPr lang="en-US" sz="3600" dirty="0">
              <a:solidFill>
                <a:schemeClr val="tx2">
                  <a:lumMod val="60000"/>
                  <a:lumOff val="40000"/>
                </a:schemeClr>
              </a:solidFill>
            </a:endParaRPr>
          </a:p>
        </p:txBody>
      </p:sp>
      <p:sp>
        <p:nvSpPr>
          <p:cNvPr id="3" name="TextBox 2"/>
          <p:cNvSpPr txBox="1"/>
          <p:nvPr/>
        </p:nvSpPr>
        <p:spPr>
          <a:xfrm rot="5400000">
            <a:off x="7210748" y="3798687"/>
            <a:ext cx="1539454" cy="646331"/>
          </a:xfrm>
          <a:prstGeom prst="rect">
            <a:avLst/>
          </a:prstGeom>
          <a:noFill/>
        </p:spPr>
        <p:txBody>
          <a:bodyPr wrap="none" rtlCol="0">
            <a:spAutoFit/>
          </a:bodyPr>
          <a:lstStyle/>
          <a:p>
            <a:r>
              <a:rPr lang="en-US" sz="3600" dirty="0" smtClean="0">
                <a:solidFill>
                  <a:srgbClr val="558ED5"/>
                </a:solidFill>
              </a:rPr>
              <a:t>System</a:t>
            </a:r>
            <a:endParaRPr lang="en-US" sz="3600" dirty="0">
              <a:solidFill>
                <a:srgbClr val="558ED5"/>
              </a:solidFill>
            </a:endParaRPr>
          </a:p>
        </p:txBody>
      </p:sp>
      <p:sp>
        <p:nvSpPr>
          <p:cNvPr id="13" name="Rectangle 12"/>
          <p:cNvSpPr/>
          <p:nvPr/>
        </p:nvSpPr>
        <p:spPr>
          <a:xfrm>
            <a:off x="808005" y="2769885"/>
            <a:ext cx="2479884" cy="2810144"/>
          </a:xfrm>
          <a:prstGeom prst="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Cloud Callout 31"/>
          <p:cNvSpPr/>
          <p:nvPr/>
        </p:nvSpPr>
        <p:spPr>
          <a:xfrm>
            <a:off x="1169199" y="1392203"/>
            <a:ext cx="3305578" cy="1194725"/>
          </a:xfrm>
          <a:prstGeom prst="cloudCallout">
            <a:avLst/>
          </a:prstGeom>
          <a:solidFill>
            <a:schemeClr val="accent1">
              <a:lumMod val="20000"/>
              <a:lumOff val="80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accent1">
                    <a:lumMod val="50000"/>
                  </a:schemeClr>
                </a:solidFill>
                <a:latin typeface="Trebuchet MS"/>
                <a:cs typeface="Trebuchet MS"/>
              </a:rPr>
              <a:t>Model</a:t>
            </a:r>
          </a:p>
          <a:p>
            <a:pPr algn="ctr"/>
            <a:r>
              <a:rPr lang="en-US" sz="2400" b="1" dirty="0" smtClean="0">
                <a:solidFill>
                  <a:schemeClr val="accent1">
                    <a:lumMod val="50000"/>
                  </a:schemeClr>
                </a:solidFill>
                <a:latin typeface="Trebuchet MS"/>
                <a:cs typeface="Trebuchet MS"/>
              </a:rPr>
              <a:t>Environment</a:t>
            </a:r>
            <a:endParaRPr lang="en-US" sz="2400" b="1" dirty="0">
              <a:solidFill>
                <a:schemeClr val="accent1">
                  <a:lumMod val="50000"/>
                </a:schemeClr>
              </a:solidFill>
              <a:latin typeface="Trebuchet MS"/>
              <a:cs typeface="Trebuchet MS"/>
            </a:endParaRPr>
          </a:p>
        </p:txBody>
      </p:sp>
      <p:sp>
        <p:nvSpPr>
          <p:cNvPr id="37" name="Rectangle 36"/>
          <p:cNvSpPr/>
          <p:nvPr/>
        </p:nvSpPr>
        <p:spPr>
          <a:xfrm>
            <a:off x="5933823" y="2769885"/>
            <a:ext cx="2479884" cy="2810144"/>
          </a:xfrm>
          <a:prstGeom prst="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462210" y="3558683"/>
            <a:ext cx="2471613" cy="400110"/>
          </a:xfrm>
          <a:prstGeom prst="rect">
            <a:avLst/>
          </a:prstGeom>
          <a:noFill/>
        </p:spPr>
        <p:txBody>
          <a:bodyPr wrap="square" rtlCol="0">
            <a:spAutoFit/>
          </a:bodyPr>
          <a:lstStyle/>
          <a:p>
            <a:r>
              <a:rPr lang="en-US" sz="2000" b="1" dirty="0" smtClean="0"/>
              <a:t>Structured Prediction</a:t>
            </a:r>
            <a:endParaRPr lang="en-US" sz="2000" b="1" dirty="0"/>
          </a:p>
        </p:txBody>
      </p:sp>
      <p:sp>
        <p:nvSpPr>
          <p:cNvPr id="33" name="Up Arrow 32"/>
          <p:cNvSpPr/>
          <p:nvPr/>
        </p:nvSpPr>
        <p:spPr>
          <a:xfrm rot="16200000">
            <a:off x="4320548" y="2432601"/>
            <a:ext cx="577133" cy="1618586"/>
          </a:xfrm>
          <a:prstGeom prst="upArrow">
            <a:avLst/>
          </a:prstGeom>
          <a:gradFill flip="none" rotWithShape="1">
            <a:gsLst>
              <a:gs pos="34000">
                <a:schemeClr val="accent2">
                  <a:lumMod val="50000"/>
                </a:schemeClr>
              </a:gs>
              <a:gs pos="100000">
                <a:srgbClr val="FFFFFF"/>
              </a:gs>
            </a:gsLst>
            <a:lin ang="15120000" scaled="0"/>
            <a:tileRect/>
          </a:gradFill>
          <a:ln w="3175" cmpd="sng">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Up Arrow 33"/>
          <p:cNvSpPr/>
          <p:nvPr/>
        </p:nvSpPr>
        <p:spPr>
          <a:xfrm rot="5400000">
            <a:off x="4320548" y="3936775"/>
            <a:ext cx="577133" cy="1618585"/>
          </a:xfrm>
          <a:prstGeom prst="upArrow">
            <a:avLst/>
          </a:prstGeom>
          <a:gradFill flip="none" rotWithShape="1">
            <a:gsLst>
              <a:gs pos="34000">
                <a:schemeClr val="accent2">
                  <a:lumMod val="50000"/>
                </a:schemeClr>
              </a:gs>
              <a:gs pos="100000">
                <a:srgbClr val="FFFFFF"/>
              </a:gs>
            </a:gsLst>
            <a:lin ang="15120000" scaled="0"/>
            <a:tileRect/>
          </a:gradFill>
          <a:ln w="3175" cmpd="sng">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3991630" y="4955968"/>
            <a:ext cx="1186888" cy="400110"/>
          </a:xfrm>
          <a:prstGeom prst="rect">
            <a:avLst/>
          </a:prstGeom>
          <a:noFill/>
        </p:spPr>
        <p:txBody>
          <a:bodyPr wrap="square" rtlCol="0">
            <a:spAutoFit/>
          </a:bodyPr>
          <a:lstStyle/>
          <a:p>
            <a:r>
              <a:rPr lang="en-US" sz="2000" b="1" dirty="0" smtClean="0"/>
              <a:t>Feedback</a:t>
            </a:r>
            <a:endParaRPr lang="en-US" sz="2000" b="1" dirty="0"/>
          </a:p>
        </p:txBody>
      </p:sp>
      <p:sp>
        <p:nvSpPr>
          <p:cNvPr id="8" name="TextBox 7"/>
          <p:cNvSpPr txBox="1"/>
          <p:nvPr/>
        </p:nvSpPr>
        <p:spPr>
          <a:xfrm>
            <a:off x="3476196" y="6039556"/>
            <a:ext cx="5329466" cy="461665"/>
          </a:xfrm>
          <a:prstGeom prst="rect">
            <a:avLst/>
          </a:prstGeom>
          <a:noFill/>
        </p:spPr>
        <p:txBody>
          <a:bodyPr wrap="none" rtlCol="0">
            <a:spAutoFit/>
          </a:bodyPr>
          <a:lstStyle/>
          <a:p>
            <a:r>
              <a:rPr lang="en-US" sz="2400" b="1" i="1" dirty="0" smtClean="0"/>
              <a:t>Conventional ML: one round of learning</a:t>
            </a:r>
            <a:endParaRPr lang="en-US" sz="2400" b="1" i="1" dirty="0"/>
          </a:p>
        </p:txBody>
      </p:sp>
    </p:spTree>
    <p:extLst>
      <p:ext uri="{BB962C8B-B14F-4D97-AF65-F5344CB8AC3E}">
        <p14:creationId xmlns:p14="http://schemas.microsoft.com/office/powerpoint/2010/main" val="39230031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par>
                                <p:cTn id="14" presetID="9"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dissolve">
                                      <p:cBhvr>
                                        <p:cTn id="16" dur="500"/>
                                        <p:tgtEl>
                                          <p:spTgt spid="23"/>
                                        </p:tgtEl>
                                      </p:cBhvr>
                                    </p:animEffect>
                                  </p:childTnLst>
                                </p:cTn>
                              </p:par>
                              <p:par>
                                <p:cTn id="17" presetID="9"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dissolve">
                                      <p:cBhvr>
                                        <p:cTn id="25" dur="500"/>
                                        <p:tgtEl>
                                          <p:spTgt spid="37"/>
                                        </p:tgtEl>
                                      </p:cBhvr>
                                    </p:animEffect>
                                  </p:childTnLst>
                                </p:cTn>
                              </p:par>
                              <p:par>
                                <p:cTn id="26" presetID="9"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dissolve">
                                      <p:cBhvr>
                                        <p:cTn id="28" dur="500"/>
                                        <p:tgtEl>
                                          <p:spTgt spid="25"/>
                                        </p:tgtEl>
                                      </p:cBhvr>
                                    </p:animEffect>
                                  </p:childTnLst>
                                </p:cTn>
                              </p:par>
                              <p:par>
                                <p:cTn id="29" presetID="9"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dissolve">
                                      <p:cBhvr>
                                        <p:cTn id="31" dur="500"/>
                                        <p:tgtEl>
                                          <p:spTgt spid="27"/>
                                        </p:tgtEl>
                                      </p:cBhvr>
                                    </p:animEffect>
                                  </p:childTnLst>
                                </p:cTn>
                              </p:par>
                            </p:childTnLst>
                          </p:cTn>
                        </p:par>
                        <p:par>
                          <p:cTn id="32" fill="hold">
                            <p:stCondLst>
                              <p:cond delay="500"/>
                            </p:stCondLst>
                            <p:childTnLst>
                              <p:par>
                                <p:cTn id="33" presetID="9" presetClass="entr" presetSubtype="0"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dissolve">
                                      <p:cBhvr>
                                        <p:cTn id="35" dur="500"/>
                                        <p:tgtEl>
                                          <p:spTgt spid="4"/>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dissolve">
                                      <p:cBhvr>
                                        <p:cTn id="38" dur="500"/>
                                        <p:tgtEl>
                                          <p:spTgt spid="33"/>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dissolve">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2"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dissolve">
                                      <p:cBhvr>
                                        <p:cTn id="46" dur="500"/>
                                        <p:tgtEl>
                                          <p:spTgt spid="34"/>
                                        </p:tgtEl>
                                      </p:cBhvr>
                                    </p:animEffect>
                                  </p:childTnLst>
                                </p:cTn>
                              </p:par>
                              <p:par>
                                <p:cTn id="47" presetID="9" presetClass="entr" presetSubtype="0" fill="hold" grpId="1" nodeType="with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dissolve">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dissolve">
                                      <p:cBhvr>
                                        <p:cTn id="54" dur="500"/>
                                        <p:tgtEl>
                                          <p:spTgt spid="9"/>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dissolve">
                                      <p:cBhvr>
                                        <p:cTn id="57" dur="500"/>
                                        <p:tgtEl>
                                          <p:spTgt spid="10"/>
                                        </p:tgtEl>
                                      </p:cBhvr>
                                    </p:animEffect>
                                  </p:childTnLst>
                                </p:cTn>
                              </p:par>
                              <p:par>
                                <p:cTn id="58" presetID="9" presetClass="entr" presetSubtype="0"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dissolve">
                                      <p:cBhvr>
                                        <p:cTn id="60" dur="500"/>
                                        <p:tgtEl>
                                          <p:spTgt spid="29"/>
                                        </p:tgtEl>
                                      </p:cBhvr>
                                    </p:animEffect>
                                  </p:childTnLst>
                                </p:cTn>
                              </p:par>
                            </p:childTnLst>
                          </p:cTn>
                        </p:par>
                        <p:par>
                          <p:cTn id="61" fill="hold">
                            <p:stCondLst>
                              <p:cond delay="500"/>
                            </p:stCondLst>
                            <p:childTnLst>
                              <p:par>
                                <p:cTn id="62" presetID="27" presetClass="emph" presetSubtype="0" repeatCount="indefinite" fill="remove" grpId="1" nodeType="afterEffect">
                                  <p:stCondLst>
                                    <p:cond delay="0"/>
                                  </p:stCondLst>
                                  <p:childTnLst>
                                    <p:animClr clrSpc="rgb" dir="cw">
                                      <p:cBhvr override="childStyle">
                                        <p:cTn id="63" dur="1000" autoRev="1" fill="remove"/>
                                        <p:tgtEl>
                                          <p:spTgt spid="33"/>
                                        </p:tgtEl>
                                        <p:attrNameLst>
                                          <p:attrName>style.color</p:attrName>
                                        </p:attrNameLst>
                                      </p:cBhvr>
                                      <p:to>
                                        <a:schemeClr val="accent2"/>
                                      </p:to>
                                    </p:animClr>
                                    <p:animClr clrSpc="rgb" dir="cw">
                                      <p:cBhvr>
                                        <p:cTn id="64" dur="1000" autoRev="1" fill="remove"/>
                                        <p:tgtEl>
                                          <p:spTgt spid="33"/>
                                        </p:tgtEl>
                                        <p:attrNameLst>
                                          <p:attrName>fillcolor</p:attrName>
                                        </p:attrNameLst>
                                      </p:cBhvr>
                                      <p:to>
                                        <a:schemeClr val="accent2"/>
                                      </p:to>
                                    </p:animClr>
                                    <p:set>
                                      <p:cBhvr>
                                        <p:cTn id="65" dur="1000" autoRev="1" fill="remove"/>
                                        <p:tgtEl>
                                          <p:spTgt spid="33"/>
                                        </p:tgtEl>
                                        <p:attrNameLst>
                                          <p:attrName>fill.type</p:attrName>
                                        </p:attrNameLst>
                                      </p:cBhvr>
                                      <p:to>
                                        <p:strVal val="solid"/>
                                      </p:to>
                                    </p:set>
                                    <p:set>
                                      <p:cBhvr>
                                        <p:cTn id="66" dur="1000" autoRev="1" fill="remove"/>
                                        <p:tgtEl>
                                          <p:spTgt spid="33"/>
                                        </p:tgtEl>
                                        <p:attrNameLst>
                                          <p:attrName>fill.on</p:attrName>
                                        </p:attrNameLst>
                                      </p:cBhvr>
                                      <p:to>
                                        <p:strVal val="true"/>
                                      </p:to>
                                    </p:set>
                                  </p:childTnLst>
                                </p:cTn>
                              </p:par>
                              <p:par>
                                <p:cTn id="67" presetID="27" presetClass="emph" presetSubtype="0" repeatCount="indefinite" fill="remove" grpId="1" nodeType="withEffect">
                                  <p:stCondLst>
                                    <p:cond delay="1000"/>
                                  </p:stCondLst>
                                  <p:childTnLst>
                                    <p:animClr clrSpc="rgb" dir="cw">
                                      <p:cBhvr override="childStyle">
                                        <p:cTn id="68" dur="1000" autoRev="1" fill="remove"/>
                                        <p:tgtEl>
                                          <p:spTgt spid="34"/>
                                        </p:tgtEl>
                                        <p:attrNameLst>
                                          <p:attrName>style.color</p:attrName>
                                        </p:attrNameLst>
                                      </p:cBhvr>
                                      <p:to>
                                        <a:schemeClr val="accent2"/>
                                      </p:to>
                                    </p:animClr>
                                    <p:animClr clrSpc="rgb" dir="cw">
                                      <p:cBhvr>
                                        <p:cTn id="69" dur="1000" autoRev="1" fill="remove"/>
                                        <p:tgtEl>
                                          <p:spTgt spid="34"/>
                                        </p:tgtEl>
                                        <p:attrNameLst>
                                          <p:attrName>fillcolor</p:attrName>
                                        </p:attrNameLst>
                                      </p:cBhvr>
                                      <p:to>
                                        <a:schemeClr val="accent2"/>
                                      </p:to>
                                    </p:animClr>
                                    <p:set>
                                      <p:cBhvr>
                                        <p:cTn id="70" dur="1000" autoRev="1" fill="remove"/>
                                        <p:tgtEl>
                                          <p:spTgt spid="34"/>
                                        </p:tgtEl>
                                        <p:attrNameLst>
                                          <p:attrName>fill.type</p:attrName>
                                        </p:attrNameLst>
                                      </p:cBhvr>
                                      <p:to>
                                        <p:strVal val="solid"/>
                                      </p:to>
                                    </p:set>
                                    <p:set>
                                      <p:cBhvr>
                                        <p:cTn id="71" dur="1000" autoRev="1" fill="remove"/>
                                        <p:tgtEl>
                                          <p:spTgt spid="34"/>
                                        </p:tgtEl>
                                        <p:attrNameLst>
                                          <p:attrName>fill.on</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dissolve">
                                      <p:cBhvr>
                                        <p:cTn id="76" dur="500"/>
                                        <p:tgtEl>
                                          <p:spTgt spid="11"/>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dissolve">
                                      <p:cBhvr>
                                        <p:cTn id="79" dur="500"/>
                                        <p:tgtEl>
                                          <p:spTgt spid="12"/>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P spid="2" grpId="0"/>
      <p:bldP spid="3" grpId="0"/>
      <p:bldP spid="13" grpId="0" animBg="1"/>
      <p:bldP spid="32" grpId="0" animBg="1"/>
      <p:bldP spid="37" grpId="0" animBg="1"/>
      <p:bldP spid="4" grpId="0"/>
      <p:bldP spid="33" grpId="0" animBg="1"/>
      <p:bldP spid="33" grpId="1" animBg="1"/>
      <p:bldP spid="34" grpId="1" animBg="1"/>
      <p:bldP spid="34" grpId="2" animBg="1"/>
      <p:bldP spid="35" grpId="1"/>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5736511" y="647099"/>
            <a:ext cx="2690395" cy="237168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736511" y="575235"/>
            <a:ext cx="2690395" cy="2455066"/>
          </a:xfrm>
          <a:prstGeom prst="ellipse">
            <a:avLst/>
          </a:prstGeom>
          <a:noFill/>
          <a:ln w="12700"/>
          <a:scene3d>
            <a:camera prst="isometricOffAxis1Top"/>
            <a:lightRig rig="threePt" dir="t"/>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5736511" y="523272"/>
            <a:ext cx="2690395" cy="2455066"/>
          </a:xfrm>
          <a:prstGeom prst="ellipse">
            <a:avLst/>
          </a:prstGeom>
          <a:solidFill>
            <a:schemeClr val="tx2">
              <a:lumMod val="60000"/>
              <a:lumOff val="40000"/>
            </a:schemeClr>
          </a:solidFill>
          <a:ln w="12700"/>
          <a:scene3d>
            <a:camera prst="isometricOffAxis1Top"/>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rot="369297">
            <a:off x="5741403" y="647072"/>
            <a:ext cx="2690395" cy="2371685"/>
          </a:xfrm>
          <a:prstGeom prst="ellipse">
            <a:avLst/>
          </a:prstGeom>
          <a:noFill/>
          <a:scene3d>
            <a:camera prst="isometricOffAxis1Left"/>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onnector 14"/>
          <p:cNvSpPr/>
          <p:nvPr/>
        </p:nvSpPr>
        <p:spPr>
          <a:xfrm>
            <a:off x="6235522" y="1662765"/>
            <a:ext cx="82680" cy="66702"/>
          </a:xfrm>
          <a:prstGeom prst="flowChartConnector">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onnector 15"/>
          <p:cNvSpPr/>
          <p:nvPr/>
        </p:nvSpPr>
        <p:spPr>
          <a:xfrm>
            <a:off x="6387922" y="1815165"/>
            <a:ext cx="82680" cy="66702"/>
          </a:xfrm>
          <a:prstGeom prst="flowChartConnector">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onnector 16"/>
          <p:cNvSpPr/>
          <p:nvPr/>
        </p:nvSpPr>
        <p:spPr>
          <a:xfrm>
            <a:off x="7816835" y="1815165"/>
            <a:ext cx="82680" cy="66702"/>
          </a:xfrm>
          <a:prstGeom prst="flowChartConnector">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onnector 17"/>
          <p:cNvSpPr/>
          <p:nvPr/>
        </p:nvSpPr>
        <p:spPr>
          <a:xfrm>
            <a:off x="7969235" y="1948026"/>
            <a:ext cx="82680" cy="66702"/>
          </a:xfrm>
          <a:prstGeom prst="flowChartConnector">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nector 18"/>
          <p:cNvSpPr/>
          <p:nvPr/>
        </p:nvSpPr>
        <p:spPr>
          <a:xfrm>
            <a:off x="7154881" y="1438967"/>
            <a:ext cx="82680" cy="66702"/>
          </a:xfrm>
          <a:prstGeom prst="flowChartConnector">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Connector 19"/>
          <p:cNvSpPr/>
          <p:nvPr/>
        </p:nvSpPr>
        <p:spPr>
          <a:xfrm>
            <a:off x="7816835" y="1591367"/>
            <a:ext cx="82680" cy="66702"/>
          </a:xfrm>
          <a:prstGeom prst="flowChartConnector">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Connector 20"/>
          <p:cNvSpPr/>
          <p:nvPr/>
        </p:nvSpPr>
        <p:spPr>
          <a:xfrm>
            <a:off x="6715110" y="1981377"/>
            <a:ext cx="82680" cy="66702"/>
          </a:xfrm>
          <a:prstGeom prst="flowChartConnector">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Connector 21"/>
          <p:cNvSpPr/>
          <p:nvPr/>
        </p:nvSpPr>
        <p:spPr>
          <a:xfrm>
            <a:off x="7459249" y="1914675"/>
            <a:ext cx="82680" cy="66702"/>
          </a:xfrm>
          <a:prstGeom prst="flowChartConnector">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Connector 22"/>
          <p:cNvSpPr/>
          <p:nvPr/>
        </p:nvSpPr>
        <p:spPr>
          <a:xfrm>
            <a:off x="7339033" y="1522571"/>
            <a:ext cx="82680" cy="66702"/>
          </a:xfrm>
          <a:prstGeom prst="flowChartConnector">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Connector 23"/>
          <p:cNvSpPr/>
          <p:nvPr/>
        </p:nvSpPr>
        <p:spPr>
          <a:xfrm>
            <a:off x="6581267" y="1455869"/>
            <a:ext cx="82680" cy="66702"/>
          </a:xfrm>
          <a:prstGeom prst="flowChartConnector">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451555" y="415736"/>
            <a:ext cx="4883518" cy="3724097"/>
          </a:xfrm>
          <a:prstGeom prst="rect">
            <a:avLst/>
          </a:prstGeom>
          <a:noFill/>
        </p:spPr>
        <p:txBody>
          <a:bodyPr wrap="none" rtlCol="0">
            <a:spAutoFit/>
          </a:bodyPr>
          <a:lstStyle/>
          <a:p>
            <a:r>
              <a:rPr lang="en-US" sz="3200" b="1" dirty="0" smtClean="0">
                <a:latin typeface="Trebuchet MS"/>
                <a:cs typeface="Trebuchet MS"/>
              </a:rPr>
              <a:t>Assumption:</a:t>
            </a:r>
          </a:p>
          <a:p>
            <a:endParaRPr lang="en-US" sz="2000" b="1" dirty="0">
              <a:latin typeface="Trebuchet MS"/>
              <a:cs typeface="Trebuchet MS"/>
            </a:endParaRPr>
          </a:p>
          <a:p>
            <a:r>
              <a:rPr lang="en-US" sz="2400" dirty="0" smtClean="0">
                <a:latin typeface="Trebuchet MS"/>
                <a:cs typeface="Trebuchet MS"/>
              </a:rPr>
              <a:t>Users are similar to “stereotypes”</a:t>
            </a:r>
          </a:p>
          <a:p>
            <a:endParaRPr lang="en-US" sz="2000" dirty="0">
              <a:latin typeface="Trebuchet MS"/>
              <a:cs typeface="Trebuchet MS"/>
            </a:endParaRPr>
          </a:p>
          <a:p>
            <a:r>
              <a:rPr lang="en-US" sz="2400" dirty="0" smtClean="0">
                <a:latin typeface="Trebuchet MS"/>
                <a:cs typeface="Trebuchet MS"/>
              </a:rPr>
              <a:t>Stereotypes described by low</a:t>
            </a:r>
          </a:p>
          <a:p>
            <a:r>
              <a:rPr lang="en-US" sz="2400" dirty="0">
                <a:latin typeface="Trebuchet MS"/>
                <a:cs typeface="Trebuchet MS"/>
              </a:rPr>
              <a:t>d</a:t>
            </a:r>
            <a:r>
              <a:rPr lang="en-US" sz="2400" dirty="0" smtClean="0">
                <a:latin typeface="Trebuchet MS"/>
                <a:cs typeface="Trebuchet MS"/>
              </a:rPr>
              <a:t>imensional subspace</a:t>
            </a:r>
          </a:p>
          <a:p>
            <a:endParaRPr lang="en-US" sz="2000" dirty="0">
              <a:latin typeface="Trebuchet MS"/>
              <a:cs typeface="Trebuchet MS"/>
            </a:endParaRPr>
          </a:p>
          <a:p>
            <a:r>
              <a:rPr lang="en-US" sz="2400" dirty="0" smtClean="0">
                <a:latin typeface="Trebuchet MS"/>
                <a:cs typeface="Trebuchet MS"/>
              </a:rPr>
              <a:t>Use SVD-style approach to </a:t>
            </a:r>
          </a:p>
          <a:p>
            <a:r>
              <a:rPr lang="en-US" sz="2400" dirty="0">
                <a:latin typeface="Trebuchet MS"/>
                <a:cs typeface="Trebuchet MS"/>
              </a:rPr>
              <a:t>e</a:t>
            </a:r>
            <a:r>
              <a:rPr lang="en-US" sz="2400" dirty="0" smtClean="0">
                <a:latin typeface="Trebuchet MS"/>
                <a:cs typeface="Trebuchet MS"/>
              </a:rPr>
              <a:t>stimate stereotype subspace</a:t>
            </a:r>
          </a:p>
          <a:p>
            <a:r>
              <a:rPr lang="en-US" dirty="0" smtClean="0">
                <a:latin typeface="Calibri"/>
                <a:cs typeface="Calibri"/>
              </a:rPr>
              <a:t>E.g., [</a:t>
            </a:r>
            <a:r>
              <a:rPr lang="en-US" dirty="0" err="1" smtClean="0">
                <a:latin typeface="Calibri"/>
                <a:cs typeface="Calibri"/>
              </a:rPr>
              <a:t>Argyriou</a:t>
            </a:r>
            <a:r>
              <a:rPr lang="en-US" dirty="0">
                <a:latin typeface="Calibri"/>
                <a:cs typeface="Calibri"/>
              </a:rPr>
              <a:t> </a:t>
            </a:r>
            <a:r>
              <a:rPr lang="en-US" dirty="0" smtClean="0">
                <a:latin typeface="Calibri"/>
                <a:cs typeface="Calibri"/>
              </a:rPr>
              <a:t>et al., 2007]</a:t>
            </a:r>
          </a:p>
        </p:txBody>
      </p:sp>
      <p:sp>
        <p:nvSpPr>
          <p:cNvPr id="30" name="TextBox 29"/>
          <p:cNvSpPr txBox="1"/>
          <p:nvPr/>
        </p:nvSpPr>
        <p:spPr>
          <a:xfrm>
            <a:off x="5457649" y="6381720"/>
            <a:ext cx="3451599" cy="369332"/>
          </a:xfrm>
          <a:prstGeom prst="rect">
            <a:avLst/>
          </a:prstGeom>
          <a:noFill/>
        </p:spPr>
        <p:txBody>
          <a:bodyPr wrap="none" rtlCol="0">
            <a:spAutoFit/>
          </a:bodyPr>
          <a:lstStyle/>
          <a:p>
            <a:r>
              <a:rPr lang="en-US" dirty="0" smtClean="0"/>
              <a:t>[</a:t>
            </a:r>
            <a:r>
              <a:rPr lang="en-US" b="1" dirty="0" smtClean="0"/>
              <a:t>Yue</a:t>
            </a:r>
            <a:r>
              <a:rPr lang="en-US" dirty="0" smtClean="0"/>
              <a:t>, Hong &amp; Guestrin, ICML 2012]</a:t>
            </a:r>
            <a:endParaRPr lang="en-US" dirty="0"/>
          </a:p>
        </p:txBody>
      </p:sp>
      <p:cxnSp>
        <p:nvCxnSpPr>
          <p:cNvPr id="31" name="Straight Arrow Connector 30"/>
          <p:cNvCxnSpPr/>
          <p:nvPr/>
        </p:nvCxnSpPr>
        <p:spPr>
          <a:xfrm flipV="1">
            <a:off x="4614333" y="1881867"/>
            <a:ext cx="1366212" cy="234800"/>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9" name="Rectangle 38"/>
          <p:cNvSpPr/>
          <p:nvPr/>
        </p:nvSpPr>
        <p:spPr>
          <a:xfrm>
            <a:off x="555297" y="4887961"/>
            <a:ext cx="8238816" cy="1184940"/>
          </a:xfrm>
          <a:prstGeom prst="rect">
            <a:avLst/>
          </a:prstGeom>
        </p:spPr>
        <p:txBody>
          <a:bodyPr wrap="square">
            <a:spAutoFit/>
          </a:bodyPr>
          <a:lstStyle/>
          <a:p>
            <a:pPr lvl="1"/>
            <a:r>
              <a:rPr lang="en-US" sz="2800" b="1" dirty="0" smtClean="0">
                <a:solidFill>
                  <a:srgbClr val="800000"/>
                </a:solidFill>
                <a:latin typeface="Trebuchet MS"/>
                <a:cs typeface="Trebuchet MS"/>
              </a:rPr>
              <a:t>Have: </a:t>
            </a:r>
            <a:r>
              <a:rPr lang="en-US" sz="2800" dirty="0" smtClean="0">
                <a:solidFill>
                  <a:srgbClr val="800000"/>
                </a:solidFill>
                <a:latin typeface="Trebuchet MS"/>
                <a:cs typeface="Trebuchet MS"/>
              </a:rPr>
              <a:t>preferences of previous users</a:t>
            </a:r>
          </a:p>
          <a:p>
            <a:pPr lvl="1"/>
            <a:endParaRPr lang="en-US" sz="1500" dirty="0" smtClean="0">
              <a:solidFill>
                <a:srgbClr val="800000"/>
              </a:solidFill>
              <a:latin typeface="Trebuchet MS"/>
              <a:cs typeface="Trebuchet MS"/>
            </a:endParaRPr>
          </a:p>
          <a:p>
            <a:pPr lvl="1"/>
            <a:r>
              <a:rPr lang="en-US" sz="2800" b="1" dirty="0" smtClean="0">
                <a:solidFill>
                  <a:srgbClr val="800000"/>
                </a:solidFill>
                <a:latin typeface="Trebuchet MS"/>
                <a:cs typeface="Trebuchet MS"/>
              </a:rPr>
              <a:t> Goal: </a:t>
            </a:r>
            <a:r>
              <a:rPr lang="en-US" sz="2800" dirty="0" smtClean="0">
                <a:solidFill>
                  <a:srgbClr val="800000"/>
                </a:solidFill>
                <a:latin typeface="Trebuchet MS"/>
                <a:cs typeface="Trebuchet MS"/>
              </a:rPr>
              <a:t>learn faster for new users?</a:t>
            </a:r>
          </a:p>
        </p:txBody>
      </p:sp>
    </p:spTree>
    <p:extLst>
      <p:ext uri="{BB962C8B-B14F-4D97-AF65-F5344CB8AC3E}">
        <p14:creationId xmlns:p14="http://schemas.microsoft.com/office/powerpoint/2010/main" val="41696406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dissolve">
                                      <p:cBhvr>
                                        <p:cTn id="7" dur="500"/>
                                        <p:tgtEl>
                                          <p:spTgt spid="2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5">
                                            <p:txEl>
                                              <p:pRg st="2" end="2"/>
                                            </p:txEl>
                                          </p:spTgt>
                                        </p:tgtEl>
                                        <p:attrNameLst>
                                          <p:attrName>style.visibility</p:attrName>
                                        </p:attrNameLst>
                                      </p:cBhvr>
                                      <p:to>
                                        <p:strVal val="visible"/>
                                      </p:to>
                                    </p:set>
                                    <p:animEffect transition="in" filter="dissolve">
                                      <p:cBhvr>
                                        <p:cTn id="10" dur="500"/>
                                        <p:tgtEl>
                                          <p:spTgt spid="2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ssolve">
                                      <p:cBhvr>
                                        <p:cTn id="25" dur="500"/>
                                        <p:tgtEl>
                                          <p:spTgt spid="15"/>
                                        </p:tgtEl>
                                      </p:cBhvr>
                                    </p:animEffect>
                                  </p:childTnLst>
                                </p:cTn>
                              </p:par>
                              <p:par>
                                <p:cTn id="26" presetID="9" presetClass="entr" presetSubtype="0" fill="hold" grpId="1"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dissolve">
                                      <p:cBhvr>
                                        <p:cTn id="28" dur="500"/>
                                        <p:tgtEl>
                                          <p:spTgt spid="20"/>
                                        </p:tgtEl>
                                      </p:cBhvr>
                                    </p:animEffect>
                                  </p:childTnLst>
                                </p:cTn>
                              </p:par>
                              <p:par>
                                <p:cTn id="29" presetID="9" presetClass="entr" presetSubtype="0" fill="hold" grpId="1"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dissolve">
                                      <p:cBhvr>
                                        <p:cTn id="31" dur="500"/>
                                        <p:tgtEl>
                                          <p:spTgt spid="23"/>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dissolve">
                                      <p:cBhvr>
                                        <p:cTn id="34" dur="500"/>
                                        <p:tgtEl>
                                          <p:spTgt spid="16"/>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ssolve">
                                      <p:cBhvr>
                                        <p:cTn id="37" dur="500"/>
                                        <p:tgtEl>
                                          <p:spTgt spid="17"/>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dissolve">
                                      <p:cBhvr>
                                        <p:cTn id="40" dur="500"/>
                                        <p:tgtEl>
                                          <p:spTgt spid="1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dissolve">
                                      <p:cBhvr>
                                        <p:cTn id="43" dur="500"/>
                                        <p:tgtEl>
                                          <p:spTgt spid="19"/>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dissolve">
                                      <p:cBhvr>
                                        <p:cTn id="46" dur="500"/>
                                        <p:tgtEl>
                                          <p:spTgt spid="20"/>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dissolve">
                                      <p:cBhvr>
                                        <p:cTn id="49" dur="500"/>
                                        <p:tgtEl>
                                          <p:spTgt spid="21"/>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dissolve">
                                      <p:cBhvr>
                                        <p:cTn id="52" dur="500"/>
                                        <p:tgtEl>
                                          <p:spTgt spid="22"/>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dissolve">
                                      <p:cBhvr>
                                        <p:cTn id="55" dur="500"/>
                                        <p:tgtEl>
                                          <p:spTgt spid="23"/>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dissolve">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dissolve">
                                      <p:cBhvr>
                                        <p:cTn id="63" dur="500"/>
                                        <p:tgtEl>
                                          <p:spTgt spid="6"/>
                                        </p:tgtEl>
                                      </p:cBhvr>
                                    </p:animEffect>
                                  </p:childTnLst>
                                </p:cTn>
                              </p:par>
                            </p:childTnLst>
                          </p:cTn>
                        </p:par>
                        <p:par>
                          <p:cTn id="64" fill="hold">
                            <p:stCondLst>
                              <p:cond delay="500"/>
                            </p:stCondLst>
                            <p:childTnLst>
                              <p:par>
                                <p:cTn id="65" presetID="9" presetClass="entr" presetSubtype="0" fill="hold" nodeType="afterEffect">
                                  <p:stCondLst>
                                    <p:cond delay="0"/>
                                  </p:stCondLst>
                                  <p:childTnLst>
                                    <p:set>
                                      <p:cBhvr>
                                        <p:cTn id="66" dur="1" fill="hold">
                                          <p:stCondLst>
                                            <p:cond delay="0"/>
                                          </p:stCondLst>
                                        </p:cTn>
                                        <p:tgtEl>
                                          <p:spTgt spid="25">
                                            <p:txEl>
                                              <p:pRg st="4" end="4"/>
                                            </p:txEl>
                                          </p:spTgt>
                                        </p:tgtEl>
                                        <p:attrNameLst>
                                          <p:attrName>style.visibility</p:attrName>
                                        </p:attrNameLst>
                                      </p:cBhvr>
                                      <p:to>
                                        <p:strVal val="visible"/>
                                      </p:to>
                                    </p:set>
                                    <p:animEffect transition="in" filter="dissolve">
                                      <p:cBhvr>
                                        <p:cTn id="67" dur="500"/>
                                        <p:tgtEl>
                                          <p:spTgt spid="25">
                                            <p:txEl>
                                              <p:pRg st="4" end="4"/>
                                            </p:txEl>
                                          </p:spTgt>
                                        </p:tgtEl>
                                      </p:cBhvr>
                                    </p:animEffect>
                                  </p:childTnLst>
                                </p:cTn>
                              </p:par>
                              <p:par>
                                <p:cTn id="68" presetID="9" presetClass="entr" presetSubtype="0" fill="hold" nodeType="withEffect">
                                  <p:stCondLst>
                                    <p:cond delay="0"/>
                                  </p:stCondLst>
                                  <p:childTnLst>
                                    <p:set>
                                      <p:cBhvr>
                                        <p:cTn id="69" dur="1" fill="hold">
                                          <p:stCondLst>
                                            <p:cond delay="0"/>
                                          </p:stCondLst>
                                        </p:cTn>
                                        <p:tgtEl>
                                          <p:spTgt spid="25">
                                            <p:txEl>
                                              <p:pRg st="5" end="5"/>
                                            </p:txEl>
                                          </p:spTgt>
                                        </p:tgtEl>
                                        <p:attrNameLst>
                                          <p:attrName>style.visibility</p:attrName>
                                        </p:attrNameLst>
                                      </p:cBhvr>
                                      <p:to>
                                        <p:strVal val="visible"/>
                                      </p:to>
                                    </p:set>
                                    <p:animEffect transition="in" filter="dissolve">
                                      <p:cBhvr>
                                        <p:cTn id="70" dur="500"/>
                                        <p:tgtEl>
                                          <p:spTgt spid="25">
                                            <p:txEl>
                                              <p:pRg st="5" end="5"/>
                                            </p:txEl>
                                          </p:spTgt>
                                        </p:tgtEl>
                                      </p:cBhvr>
                                    </p:animEffect>
                                  </p:childTnLst>
                                </p:cTn>
                              </p:par>
                              <p:par>
                                <p:cTn id="71" presetID="9" presetClass="entr" presetSubtype="0"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dissolve">
                                      <p:cBhvr>
                                        <p:cTn id="73" dur="500"/>
                                        <p:tgtEl>
                                          <p:spTgt spid="31"/>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5">
                                            <p:txEl>
                                              <p:pRg st="7" end="7"/>
                                            </p:txEl>
                                          </p:spTgt>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25">
                                            <p:txEl>
                                              <p:pRg st="8" end="8"/>
                                            </p:txEl>
                                          </p:spTgt>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2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5" grpId="0" animBg="1"/>
      <p:bldP spid="16" grpId="0" animBg="1"/>
      <p:bldP spid="17" grpId="0" animBg="1"/>
      <p:bldP spid="18" grpId="0" animBg="1"/>
      <p:bldP spid="19" grpId="0" animBg="1"/>
      <p:bldP spid="20" grpId="0" animBg="1"/>
      <p:bldP spid="20" grpId="1" animBg="1"/>
      <p:bldP spid="21" grpId="0" animBg="1"/>
      <p:bldP spid="22" grpId="0" animBg="1"/>
      <p:bldP spid="23" grpId="0" animBg="1"/>
      <p:bldP spid="23" grpId="1" animBg="1"/>
      <p:bldP spid="2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444" y="1316497"/>
            <a:ext cx="8376356" cy="5065224"/>
          </a:xfrm>
        </p:spPr>
        <p:txBody>
          <a:bodyPr>
            <a:normAutofit/>
          </a:bodyPr>
          <a:lstStyle/>
          <a:p>
            <a:r>
              <a:rPr lang="en-US" sz="2800" dirty="0" smtClean="0">
                <a:latin typeface="Trebuchet MS"/>
                <a:cs typeface="Trebuchet MS"/>
              </a:rPr>
              <a:t>Suppose w</a:t>
            </a:r>
            <a:r>
              <a:rPr lang="en-US" sz="2800" baseline="30000" dirty="0">
                <a:latin typeface="Trebuchet MS"/>
                <a:cs typeface="Trebuchet MS"/>
              </a:rPr>
              <a:t>*</a:t>
            </a:r>
            <a:r>
              <a:rPr lang="en-US" sz="2800" dirty="0">
                <a:latin typeface="Trebuchet MS"/>
                <a:cs typeface="Trebuchet MS"/>
              </a:rPr>
              <a:t> mostly in subspace</a:t>
            </a:r>
          </a:p>
          <a:p>
            <a:pPr lvl="1"/>
            <a:r>
              <a:rPr lang="en-US" sz="2400" dirty="0">
                <a:latin typeface="Trebuchet MS"/>
                <a:cs typeface="Trebuchet MS"/>
              </a:rPr>
              <a:t>Dimension k &lt;&lt; </a:t>
            </a:r>
            <a:r>
              <a:rPr lang="en-US" sz="2400" dirty="0" smtClean="0">
                <a:latin typeface="Trebuchet MS"/>
                <a:cs typeface="Trebuchet MS"/>
              </a:rPr>
              <a:t>d</a:t>
            </a:r>
          </a:p>
          <a:p>
            <a:pPr lvl="1"/>
            <a:r>
              <a:rPr lang="en-US" sz="2400" dirty="0" smtClean="0">
                <a:latin typeface="Trebuchet MS"/>
                <a:cs typeface="Trebuchet MS"/>
              </a:rPr>
              <a:t>“Stereotypical preferences”</a:t>
            </a:r>
          </a:p>
          <a:p>
            <a:pPr marL="457200" lvl="1" indent="0">
              <a:buNone/>
            </a:pPr>
            <a:endParaRPr lang="en-US" sz="1000" dirty="0" smtClean="0">
              <a:latin typeface="Trebuchet MS"/>
              <a:cs typeface="Trebuchet MS"/>
            </a:endParaRPr>
          </a:p>
          <a:p>
            <a:r>
              <a:rPr lang="en-US" sz="2800" dirty="0" smtClean="0">
                <a:latin typeface="Trebuchet MS"/>
                <a:cs typeface="Trebuchet MS"/>
              </a:rPr>
              <a:t>Two </a:t>
            </a:r>
            <a:r>
              <a:rPr lang="en-US" sz="2800" dirty="0">
                <a:latin typeface="Trebuchet MS"/>
                <a:cs typeface="Trebuchet MS"/>
              </a:rPr>
              <a:t>tiered exploration</a:t>
            </a:r>
          </a:p>
          <a:p>
            <a:pPr lvl="1"/>
            <a:r>
              <a:rPr lang="en-US" sz="2400" dirty="0">
                <a:latin typeface="Trebuchet MS"/>
                <a:cs typeface="Trebuchet MS"/>
              </a:rPr>
              <a:t>First in subspace </a:t>
            </a:r>
          </a:p>
          <a:p>
            <a:pPr lvl="1"/>
            <a:r>
              <a:rPr lang="en-US" sz="2400" dirty="0" smtClean="0">
                <a:latin typeface="Trebuchet MS"/>
                <a:cs typeface="Trebuchet MS"/>
              </a:rPr>
              <a:t>Then in </a:t>
            </a:r>
            <a:r>
              <a:rPr lang="en-US" sz="2400" dirty="0">
                <a:latin typeface="Trebuchet MS"/>
                <a:cs typeface="Trebuchet MS"/>
              </a:rPr>
              <a:t>full </a:t>
            </a:r>
            <a:r>
              <a:rPr lang="en-US" sz="2400" dirty="0" smtClean="0">
                <a:latin typeface="Trebuchet MS"/>
                <a:cs typeface="Trebuchet MS"/>
              </a:rPr>
              <a:t>space</a:t>
            </a:r>
          </a:p>
          <a:p>
            <a:pPr lvl="1"/>
            <a:endParaRPr lang="en-US" sz="1000" dirty="0" smtClean="0">
              <a:latin typeface="Trebuchet MS"/>
              <a:cs typeface="Trebuchet MS"/>
            </a:endParaRPr>
          </a:p>
          <a:p>
            <a:pPr lvl="1"/>
            <a:endParaRPr lang="en-US" sz="2400" dirty="0">
              <a:latin typeface="Trebuchet MS"/>
              <a:cs typeface="Trebuchet MS"/>
            </a:endParaRPr>
          </a:p>
          <a:p>
            <a:endParaRPr lang="en-US" dirty="0">
              <a:latin typeface="Trebuchet MS"/>
              <a:cs typeface="Trebuchet MS"/>
            </a:endParaRPr>
          </a:p>
          <a:p>
            <a:endParaRPr lang="en-US" sz="2800" dirty="0">
              <a:latin typeface="Trebuchet MS"/>
              <a:cs typeface="Trebuchet MS"/>
            </a:endParaRPr>
          </a:p>
          <a:p>
            <a:endParaRPr lang="en-US" sz="2800" dirty="0" smtClean="0">
              <a:latin typeface="Trebuchet MS"/>
              <a:cs typeface="Trebuchet MS"/>
            </a:endParaRPr>
          </a:p>
          <a:p>
            <a:endParaRPr lang="en-US" sz="2800" dirty="0">
              <a:latin typeface="Trebuchet MS"/>
              <a:cs typeface="Trebuchet MS"/>
            </a:endParaRPr>
          </a:p>
          <a:p>
            <a:endParaRPr lang="en-US" dirty="0" smtClean="0">
              <a:latin typeface="Trebuchet MS"/>
              <a:cs typeface="Trebuchet MS"/>
            </a:endParaRPr>
          </a:p>
        </p:txBody>
      </p:sp>
      <p:sp>
        <p:nvSpPr>
          <p:cNvPr id="22" name="Oval 21"/>
          <p:cNvSpPr/>
          <p:nvPr/>
        </p:nvSpPr>
        <p:spPr>
          <a:xfrm>
            <a:off x="6015785" y="1613956"/>
            <a:ext cx="2690395" cy="237168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015785" y="1542092"/>
            <a:ext cx="2690395" cy="2455066"/>
          </a:xfrm>
          <a:prstGeom prst="ellipse">
            <a:avLst/>
          </a:prstGeom>
          <a:noFill/>
          <a:ln w="12700"/>
          <a:scene3d>
            <a:camera prst="isometricOffAxis1Top"/>
            <a:lightRig rig="threePt" dir="t"/>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015785" y="1490129"/>
            <a:ext cx="2690395" cy="2455066"/>
          </a:xfrm>
          <a:prstGeom prst="ellipse">
            <a:avLst/>
          </a:prstGeom>
          <a:solidFill>
            <a:schemeClr val="tx2">
              <a:lumMod val="60000"/>
              <a:lumOff val="40000"/>
            </a:schemeClr>
          </a:solidFill>
          <a:ln w="12700"/>
          <a:scene3d>
            <a:camera prst="isometricOffAxis1Top"/>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rot="369297">
            <a:off x="6020677" y="1613929"/>
            <a:ext cx="2690395" cy="2371685"/>
          </a:xfrm>
          <a:prstGeom prst="ellipse">
            <a:avLst/>
          </a:prstGeom>
          <a:noFill/>
          <a:scene3d>
            <a:camera prst="isometricOffAxis1Left"/>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a:stCxn id="27" idx="6"/>
          </p:cNvCxnSpPr>
          <p:nvPr/>
        </p:nvCxnSpPr>
        <p:spPr>
          <a:xfrm>
            <a:off x="6577937" y="2598930"/>
            <a:ext cx="774289" cy="81327"/>
          </a:xfrm>
          <a:prstGeom prst="line">
            <a:avLst/>
          </a:prstGeom>
          <a:ln w="19050">
            <a:solidFill>
              <a:srgbClr val="800000"/>
            </a:solidFill>
            <a:prstDash val="lgDash"/>
          </a:ln>
        </p:spPr>
        <p:style>
          <a:lnRef idx="2">
            <a:schemeClr val="accent1"/>
          </a:lnRef>
          <a:fillRef idx="0">
            <a:schemeClr val="accent1"/>
          </a:fillRef>
          <a:effectRef idx="1">
            <a:schemeClr val="accent1"/>
          </a:effectRef>
          <a:fontRef idx="minor">
            <a:schemeClr val="tx1"/>
          </a:fontRef>
        </p:style>
      </p:cxnSp>
      <p:sp>
        <p:nvSpPr>
          <p:cNvPr id="27" name="Connector 26"/>
          <p:cNvSpPr/>
          <p:nvPr/>
        </p:nvSpPr>
        <p:spPr>
          <a:xfrm>
            <a:off x="6495257" y="2565579"/>
            <a:ext cx="82680" cy="66702"/>
          </a:xfrm>
          <a:prstGeom prst="flowChartConnector">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5777876" y="1828407"/>
            <a:ext cx="622843" cy="369332"/>
          </a:xfrm>
          <a:prstGeom prst="rect">
            <a:avLst/>
          </a:prstGeom>
          <a:noFill/>
        </p:spPr>
        <p:txBody>
          <a:bodyPr wrap="square" rtlCol="0">
            <a:spAutoFit/>
          </a:bodyPr>
          <a:lstStyle/>
          <a:p>
            <a:r>
              <a:rPr lang="en-US" dirty="0"/>
              <a:t>w</a:t>
            </a:r>
            <a:r>
              <a:rPr lang="en-US" baseline="30000" dirty="0" smtClean="0"/>
              <a:t>*</a:t>
            </a:r>
            <a:endParaRPr lang="en-US" baseline="30000" dirty="0"/>
          </a:p>
        </p:txBody>
      </p:sp>
      <p:cxnSp>
        <p:nvCxnSpPr>
          <p:cNvPr id="30" name="Straight Arrow Connector 29"/>
          <p:cNvCxnSpPr/>
          <p:nvPr/>
        </p:nvCxnSpPr>
        <p:spPr>
          <a:xfrm>
            <a:off x="6065108" y="2121958"/>
            <a:ext cx="335611" cy="345471"/>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6577937" y="2717554"/>
            <a:ext cx="774289" cy="79722"/>
          </a:xfrm>
          <a:prstGeom prst="line">
            <a:avLst/>
          </a:prstGeom>
          <a:ln w="19050">
            <a:solidFill>
              <a:srgbClr val="800000"/>
            </a:solidFill>
            <a:prstDash val="lg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525912" y="2659044"/>
            <a:ext cx="0" cy="138232"/>
          </a:xfrm>
          <a:prstGeom prst="line">
            <a:avLst/>
          </a:prstGeom>
          <a:ln w="19050">
            <a:solidFill>
              <a:srgbClr val="800000"/>
            </a:solidFill>
            <a:prstDash val="lgDash"/>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4905131" y="3641947"/>
            <a:ext cx="3924301" cy="687388"/>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3" name="Object 32"/>
          <p:cNvGraphicFramePr>
            <a:graphicFrameLocks noChangeAspect="1"/>
          </p:cNvGraphicFramePr>
          <p:nvPr>
            <p:extLst>
              <p:ext uri="{D42A27DB-BD31-4B8C-83A1-F6EECF244321}">
                <p14:modId xmlns:p14="http://schemas.microsoft.com/office/powerpoint/2010/main" val="3705364080"/>
              </p:ext>
            </p:extLst>
          </p:nvPr>
        </p:nvGraphicFramePr>
        <p:xfrm>
          <a:off x="4905132" y="3641947"/>
          <a:ext cx="3924300" cy="687388"/>
        </p:xfrm>
        <a:graphic>
          <a:graphicData uri="http://schemas.openxmlformats.org/presentationml/2006/ole">
            <mc:AlternateContent xmlns:mc="http://schemas.openxmlformats.org/markup-compatibility/2006">
              <mc:Choice xmlns:v="urn:schemas-microsoft-com:vml" Requires="v">
                <p:oleObj spid="_x0000_s15110" name="Equation" r:id="rId3" imgW="1892300" imgH="330200" progId="Equation.3">
                  <p:embed/>
                </p:oleObj>
              </mc:Choice>
              <mc:Fallback>
                <p:oleObj name="Equation" r:id="rId3" imgW="1892300" imgH="330200" progId="Equation.3">
                  <p:embed/>
                  <p:pic>
                    <p:nvPicPr>
                      <p:cNvPr id="0" name=""/>
                      <p:cNvPicPr>
                        <a:picLocks noChangeAspect="1" noChangeArrowheads="1"/>
                      </p:cNvPicPr>
                      <p:nvPr/>
                    </p:nvPicPr>
                    <p:blipFill>
                      <a:blip r:embed="rId4"/>
                      <a:srcRect/>
                      <a:stretch>
                        <a:fillRect/>
                      </a:stretch>
                    </p:blipFill>
                    <p:spPr bwMode="auto">
                      <a:xfrm>
                        <a:off x="4905132" y="3641947"/>
                        <a:ext cx="3924300" cy="687388"/>
                      </a:xfrm>
                      <a:prstGeom prst="rect">
                        <a:avLst/>
                      </a:prstGeom>
                      <a:noFill/>
                      <a:ln w="9525">
                        <a:solidFill>
                          <a:schemeClr val="tx1"/>
                        </a:solidFill>
                        <a:miter lim="800000"/>
                        <a:headEnd/>
                        <a:tailEnd/>
                      </a:ln>
                      <a:extLst/>
                    </p:spPr>
                  </p:pic>
                </p:oleObj>
              </mc:Fallback>
            </mc:AlternateContent>
          </a:graphicData>
        </a:graphic>
      </p:graphicFrame>
      <p:sp>
        <p:nvSpPr>
          <p:cNvPr id="42" name="TextBox 41"/>
          <p:cNvSpPr txBox="1"/>
          <p:nvPr/>
        </p:nvSpPr>
        <p:spPr>
          <a:xfrm>
            <a:off x="6442430" y="4964545"/>
            <a:ext cx="2028169" cy="369332"/>
          </a:xfrm>
          <a:prstGeom prst="rect">
            <a:avLst/>
          </a:prstGeom>
          <a:noFill/>
        </p:spPr>
        <p:txBody>
          <a:bodyPr wrap="none" rtlCol="0">
            <a:spAutoFit/>
          </a:bodyPr>
          <a:lstStyle/>
          <a:p>
            <a:r>
              <a:rPr lang="en-US" dirty="0" smtClean="0"/>
              <a:t>Original Guarantee:</a:t>
            </a:r>
            <a:endParaRPr lang="en-US" dirty="0"/>
          </a:p>
        </p:txBody>
      </p:sp>
      <p:sp>
        <p:nvSpPr>
          <p:cNvPr id="29" name="TextBox 28"/>
          <p:cNvSpPr txBox="1"/>
          <p:nvPr/>
        </p:nvSpPr>
        <p:spPr>
          <a:xfrm>
            <a:off x="5457649" y="6381720"/>
            <a:ext cx="3451599" cy="369332"/>
          </a:xfrm>
          <a:prstGeom prst="rect">
            <a:avLst/>
          </a:prstGeom>
          <a:noFill/>
        </p:spPr>
        <p:txBody>
          <a:bodyPr wrap="none" rtlCol="0">
            <a:spAutoFit/>
          </a:bodyPr>
          <a:lstStyle/>
          <a:p>
            <a:r>
              <a:rPr lang="en-US" dirty="0" smtClean="0"/>
              <a:t>[</a:t>
            </a:r>
            <a:r>
              <a:rPr lang="en-US" b="1" dirty="0" smtClean="0"/>
              <a:t>Yue</a:t>
            </a:r>
            <a:r>
              <a:rPr lang="en-US" dirty="0" smtClean="0"/>
              <a:t>, Hong &amp; Guestrin, ICML 2012]</a:t>
            </a:r>
            <a:endParaRPr lang="en-US" dirty="0"/>
          </a:p>
        </p:txBody>
      </p:sp>
      <p:sp>
        <p:nvSpPr>
          <p:cNvPr id="36" name="Title 1"/>
          <p:cNvSpPr>
            <a:spLocks noGrp="1"/>
          </p:cNvSpPr>
          <p:nvPr>
            <p:ph type="title"/>
          </p:nvPr>
        </p:nvSpPr>
        <p:spPr>
          <a:xfrm>
            <a:off x="457200" y="4164"/>
            <a:ext cx="8229600" cy="1143000"/>
          </a:xfrm>
        </p:spPr>
        <p:txBody>
          <a:bodyPr>
            <a:normAutofit/>
          </a:bodyPr>
          <a:lstStyle/>
          <a:p>
            <a:r>
              <a:rPr lang="en-US" sz="3800" dirty="0" smtClean="0">
                <a:solidFill>
                  <a:srgbClr val="953735"/>
                </a:solidFill>
                <a:latin typeface="Trebuchet MS"/>
                <a:cs typeface="Trebuchet MS"/>
              </a:rPr>
              <a:t>Coarse-to-Fine Bandit </a:t>
            </a:r>
            <a:r>
              <a:rPr lang="en-US" sz="3800" dirty="0">
                <a:solidFill>
                  <a:srgbClr val="953735"/>
                </a:solidFill>
                <a:latin typeface="Trebuchet MS"/>
                <a:cs typeface="Trebuchet MS"/>
              </a:rPr>
              <a:t>Learning</a:t>
            </a:r>
          </a:p>
        </p:txBody>
      </p:sp>
      <p:sp>
        <p:nvSpPr>
          <p:cNvPr id="37" name="Rectangle 36"/>
          <p:cNvSpPr/>
          <p:nvPr/>
        </p:nvSpPr>
        <p:spPr>
          <a:xfrm>
            <a:off x="6120599" y="5333601"/>
            <a:ext cx="2709862" cy="645618"/>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8" name="Object 37"/>
          <p:cNvGraphicFramePr>
            <a:graphicFrameLocks noChangeAspect="1"/>
          </p:cNvGraphicFramePr>
          <p:nvPr>
            <p:extLst>
              <p:ext uri="{D42A27DB-BD31-4B8C-83A1-F6EECF244321}">
                <p14:modId xmlns:p14="http://schemas.microsoft.com/office/powerpoint/2010/main" val="2937746795"/>
              </p:ext>
            </p:extLst>
          </p:nvPr>
        </p:nvGraphicFramePr>
        <p:xfrm>
          <a:off x="6120599" y="5333877"/>
          <a:ext cx="2709862" cy="646113"/>
        </p:xfrm>
        <a:graphic>
          <a:graphicData uri="http://schemas.openxmlformats.org/presentationml/2006/ole">
            <mc:AlternateContent xmlns:mc="http://schemas.openxmlformats.org/markup-compatibility/2006">
              <mc:Choice xmlns:v="urn:schemas-microsoft-com:vml" Requires="v">
                <p:oleObj spid="_x0000_s15111" name="Equation" r:id="rId5" imgW="1333500" imgH="317500" progId="Equation.3">
                  <p:embed/>
                </p:oleObj>
              </mc:Choice>
              <mc:Fallback>
                <p:oleObj name="Equation" r:id="rId5" imgW="1333500" imgH="317500" progId="Equation.3">
                  <p:embed/>
                  <p:pic>
                    <p:nvPicPr>
                      <p:cNvPr id="0" name=""/>
                      <p:cNvPicPr>
                        <a:picLocks noChangeAspect="1" noChangeArrowheads="1"/>
                      </p:cNvPicPr>
                      <p:nvPr/>
                    </p:nvPicPr>
                    <p:blipFill>
                      <a:blip r:embed="rId6"/>
                      <a:srcRect/>
                      <a:stretch>
                        <a:fillRect/>
                      </a:stretch>
                    </p:blipFill>
                    <p:spPr bwMode="auto">
                      <a:xfrm>
                        <a:off x="6120599" y="5333877"/>
                        <a:ext cx="2709862" cy="646113"/>
                      </a:xfrm>
                      <a:prstGeom prst="rect">
                        <a:avLst/>
                      </a:prstGeom>
                      <a:noFill/>
                      <a:ln w="9525">
                        <a:solidFill>
                          <a:schemeClr val="tx1"/>
                        </a:solidFill>
                        <a:miter lim="800000"/>
                        <a:headEnd/>
                        <a:tailEnd/>
                      </a:ln>
                      <a:extLst/>
                    </p:spPr>
                  </p:pic>
                </p:oleObj>
              </mc:Fallback>
            </mc:AlternateContent>
          </a:graphicData>
        </a:graphic>
      </p:graphicFrame>
      <p:sp>
        <p:nvSpPr>
          <p:cNvPr id="45" name="Freeform 44"/>
          <p:cNvSpPr/>
          <p:nvPr/>
        </p:nvSpPr>
        <p:spPr>
          <a:xfrm>
            <a:off x="6146800" y="2717800"/>
            <a:ext cx="330200" cy="1041400"/>
          </a:xfrm>
          <a:custGeom>
            <a:avLst/>
            <a:gdLst>
              <a:gd name="connsiteX0" fmla="*/ 330200 w 330200"/>
              <a:gd name="connsiteY0" fmla="*/ 1041400 h 1041400"/>
              <a:gd name="connsiteX1" fmla="*/ 0 w 330200"/>
              <a:gd name="connsiteY1" fmla="*/ 381000 h 1041400"/>
              <a:gd name="connsiteX2" fmla="*/ 330200 w 330200"/>
              <a:gd name="connsiteY2" fmla="*/ 0 h 1041400"/>
            </a:gdLst>
            <a:ahLst/>
            <a:cxnLst>
              <a:cxn ang="0">
                <a:pos x="connsiteX0" y="connsiteY0"/>
              </a:cxn>
              <a:cxn ang="0">
                <a:pos x="connsiteX1" y="connsiteY1"/>
              </a:cxn>
              <a:cxn ang="0">
                <a:pos x="connsiteX2" y="connsiteY2"/>
              </a:cxn>
            </a:cxnLst>
            <a:rect l="l" t="t" r="r" b="b"/>
            <a:pathLst>
              <a:path w="330200" h="1041400">
                <a:moveTo>
                  <a:pt x="330200" y="1041400"/>
                </a:moveTo>
                <a:cubicBezTo>
                  <a:pt x="165100" y="797983"/>
                  <a:pt x="0" y="554567"/>
                  <a:pt x="0" y="381000"/>
                </a:cubicBezTo>
                <a:cubicBezTo>
                  <a:pt x="0" y="207433"/>
                  <a:pt x="165100" y="103716"/>
                  <a:pt x="330200" y="0"/>
                </a:cubicBezTo>
              </a:path>
            </a:pathLst>
          </a:custGeom>
          <a:ln>
            <a:solidFill>
              <a:srgbClr val="800000"/>
            </a:solidFill>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7" name="Straight Arrow Connector 46"/>
          <p:cNvCxnSpPr/>
          <p:nvPr/>
        </p:nvCxnSpPr>
        <p:spPr>
          <a:xfrm flipH="1" flipV="1">
            <a:off x="6972300" y="2861733"/>
            <a:ext cx="495300" cy="884767"/>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26" name="Object 25"/>
          <p:cNvGraphicFramePr>
            <a:graphicFrameLocks noChangeAspect="1"/>
          </p:cNvGraphicFramePr>
          <p:nvPr>
            <p:extLst>
              <p:ext uri="{D42A27DB-BD31-4B8C-83A1-F6EECF244321}">
                <p14:modId xmlns:p14="http://schemas.microsoft.com/office/powerpoint/2010/main" val="2798709690"/>
              </p:ext>
            </p:extLst>
          </p:nvPr>
        </p:nvGraphicFramePr>
        <p:xfrm>
          <a:off x="2331119" y="4755327"/>
          <a:ext cx="1360488" cy="1768475"/>
        </p:xfrm>
        <a:graphic>
          <a:graphicData uri="http://schemas.openxmlformats.org/presentationml/2006/ole">
            <mc:AlternateContent xmlns:mc="http://schemas.openxmlformats.org/markup-compatibility/2006">
              <mc:Choice xmlns:v="urn:schemas-microsoft-com:vml" Requires="v">
                <p:oleObj spid="_x0000_s15112" name="Equation" r:id="rId7" imgW="673100" imgH="876300" progId="Equation.3">
                  <p:embed/>
                </p:oleObj>
              </mc:Choice>
              <mc:Fallback>
                <p:oleObj name="Equation" r:id="rId7" imgW="673100" imgH="876300" progId="Equation.3">
                  <p:embed/>
                  <p:pic>
                    <p:nvPicPr>
                      <p:cNvPr id="0" name=""/>
                      <p:cNvPicPr/>
                      <p:nvPr/>
                    </p:nvPicPr>
                    <p:blipFill>
                      <a:blip r:embed="rId8"/>
                      <a:stretch>
                        <a:fillRect/>
                      </a:stretch>
                    </p:blipFill>
                    <p:spPr>
                      <a:xfrm>
                        <a:off x="2331119" y="4755327"/>
                        <a:ext cx="1360488" cy="1768475"/>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4093289963"/>
              </p:ext>
            </p:extLst>
          </p:nvPr>
        </p:nvGraphicFramePr>
        <p:xfrm>
          <a:off x="884247" y="5334000"/>
          <a:ext cx="1000125" cy="795337"/>
        </p:xfrm>
        <a:graphic>
          <a:graphicData uri="http://schemas.openxmlformats.org/presentationml/2006/ole">
            <mc:AlternateContent xmlns:mc="http://schemas.openxmlformats.org/markup-compatibility/2006">
              <mc:Choice xmlns:v="urn:schemas-microsoft-com:vml" Requires="v">
                <p:oleObj spid="_x0000_s15113" name="Equation" r:id="rId9" imgW="495300" imgH="393700" progId="Equation.3">
                  <p:embed/>
                </p:oleObj>
              </mc:Choice>
              <mc:Fallback>
                <p:oleObj name="Equation" r:id="rId9" imgW="495300" imgH="393700" progId="Equation.3">
                  <p:embed/>
                  <p:pic>
                    <p:nvPicPr>
                      <p:cNvPr id="0" name=""/>
                      <p:cNvPicPr/>
                      <p:nvPr/>
                    </p:nvPicPr>
                    <p:blipFill>
                      <a:blip r:embed="rId10"/>
                      <a:stretch>
                        <a:fillRect/>
                      </a:stretch>
                    </p:blipFill>
                    <p:spPr>
                      <a:xfrm>
                        <a:off x="884247" y="5334000"/>
                        <a:ext cx="1000125" cy="795337"/>
                      </a:xfrm>
                      <a:prstGeom prst="rect">
                        <a:avLst/>
                      </a:prstGeom>
                    </p:spPr>
                  </p:pic>
                </p:oleObj>
              </mc:Fallback>
            </mc:AlternateContent>
          </a:graphicData>
        </a:graphic>
      </p:graphicFrame>
      <p:sp>
        <p:nvSpPr>
          <p:cNvPr id="34" name="Rectangle 33"/>
          <p:cNvSpPr/>
          <p:nvPr/>
        </p:nvSpPr>
        <p:spPr>
          <a:xfrm>
            <a:off x="403728" y="4598738"/>
            <a:ext cx="3486484" cy="2032000"/>
          </a:xfrm>
          <a:prstGeom prst="rect">
            <a:avLst/>
          </a:prstGeom>
          <a:noFill/>
          <a:ln w="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4127665" y="4701855"/>
            <a:ext cx="1496924" cy="830997"/>
          </a:xfrm>
          <a:prstGeom prst="rect">
            <a:avLst/>
          </a:prstGeom>
          <a:noFill/>
        </p:spPr>
        <p:txBody>
          <a:bodyPr wrap="none" rtlCol="0">
            <a:spAutoFit/>
          </a:bodyPr>
          <a:lstStyle/>
          <a:p>
            <a:r>
              <a:rPr lang="en-US" sz="2400" b="1" dirty="0" smtClean="0">
                <a:solidFill>
                  <a:schemeClr val="accent1"/>
                </a:solidFill>
              </a:rPr>
              <a:t>16x Lower </a:t>
            </a:r>
          </a:p>
          <a:p>
            <a:r>
              <a:rPr lang="en-US" sz="2400" b="1" dirty="0" smtClean="0">
                <a:solidFill>
                  <a:schemeClr val="accent1"/>
                </a:solidFill>
              </a:rPr>
              <a:t>Regret!</a:t>
            </a:r>
            <a:endParaRPr lang="en-US" sz="2400" b="1" dirty="0">
              <a:solidFill>
                <a:schemeClr val="accent1"/>
              </a:solidFill>
            </a:endParaRPr>
          </a:p>
        </p:txBody>
      </p:sp>
      <p:sp>
        <p:nvSpPr>
          <p:cNvPr id="2" name="Rectangle 1"/>
          <p:cNvSpPr/>
          <p:nvPr/>
        </p:nvSpPr>
        <p:spPr>
          <a:xfrm>
            <a:off x="464795" y="4585878"/>
            <a:ext cx="1600543" cy="523220"/>
          </a:xfrm>
          <a:prstGeom prst="rect">
            <a:avLst/>
          </a:prstGeom>
        </p:spPr>
        <p:txBody>
          <a:bodyPr wrap="none">
            <a:spAutoFit/>
          </a:bodyPr>
          <a:lstStyle/>
          <a:p>
            <a:r>
              <a:rPr lang="en-US" sz="2800" dirty="0">
                <a:latin typeface="Trebuchet MS"/>
                <a:cs typeface="Trebuchet MS"/>
              </a:rPr>
              <a:t>Suppose</a:t>
            </a:r>
            <a:r>
              <a:rPr lang="en-US" sz="2400" dirty="0">
                <a:latin typeface="Trebuchet MS"/>
                <a:cs typeface="Trebuchet MS"/>
              </a:rPr>
              <a:t>:</a:t>
            </a:r>
          </a:p>
        </p:txBody>
      </p:sp>
    </p:spTree>
    <p:extLst>
      <p:ext uri="{BB962C8B-B14F-4D97-AF65-F5344CB8AC3E}">
        <p14:creationId xmlns:p14="http://schemas.microsoft.com/office/powerpoint/2010/main" val="33573232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dissolve">
                                      <p:cBhvr>
                                        <p:cTn id="11" dur="500"/>
                                        <p:tgtEl>
                                          <p:spTgt spid="15"/>
                                        </p:tgtEl>
                                      </p:cBhvr>
                                    </p:animEffect>
                                  </p:childTnLst>
                                </p:cTn>
                              </p:par>
                              <p:par>
                                <p:cTn id="12" presetID="9"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dissolv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42" grpId="0"/>
      <p:bldP spid="37" grpId="0" animBg="1"/>
      <p:bldP spid="45" grpId="0" animBg="1"/>
      <p:bldP spid="34" grpId="0" animBg="1"/>
      <p:bldP spid="35" grpId="0"/>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p:cNvSpPr>
            <a:spLocks noGrp="1"/>
          </p:cNvSpPr>
          <p:nvPr>
            <p:ph type="title"/>
          </p:nvPr>
        </p:nvSpPr>
        <p:spPr>
          <a:xfrm>
            <a:off x="1143000" y="193675"/>
            <a:ext cx="8029575" cy="762000"/>
          </a:xfrm>
        </p:spPr>
        <p:txBody>
          <a:bodyPr>
            <a:normAutofit/>
          </a:bodyPr>
          <a:lstStyle/>
          <a:p>
            <a:pPr eaLnBrk="1" hangingPunct="1"/>
            <a:r>
              <a:rPr lang="en-US" dirty="0" smtClean="0">
                <a:solidFill>
                  <a:srgbClr val="953735"/>
                </a:solidFill>
              </a:rPr>
              <a:t>User Study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62391696"/>
              </p:ext>
            </p:extLst>
          </p:nvPr>
        </p:nvGraphicFramePr>
        <p:xfrm>
          <a:off x="406400" y="939800"/>
          <a:ext cx="8407400" cy="4673600"/>
        </p:xfrm>
        <a:graphic>
          <a:graphicData uri="http://schemas.openxmlformats.org/drawingml/2006/chart">
            <c:chart xmlns:c="http://schemas.openxmlformats.org/drawingml/2006/chart" xmlns:r="http://schemas.openxmlformats.org/officeDocument/2006/relationships" r:id="rId3"/>
          </a:graphicData>
        </a:graphic>
      </p:graphicFrame>
      <p:sp>
        <p:nvSpPr>
          <p:cNvPr id="261123" name="TextBox 4"/>
          <p:cNvSpPr txBox="1">
            <a:spLocks noChangeArrowheads="1"/>
          </p:cNvSpPr>
          <p:nvPr/>
        </p:nvSpPr>
        <p:spPr bwMode="auto">
          <a:xfrm rot="-5400000">
            <a:off x="-645319" y="3155157"/>
            <a:ext cx="2505075" cy="461962"/>
          </a:xfrm>
          <a:prstGeom prst="rect">
            <a:avLst/>
          </a:prstGeom>
          <a:noFill/>
          <a:ln w="9525">
            <a:noFill/>
            <a:miter lim="800000"/>
            <a:headEnd/>
            <a:tailEnd/>
          </a:ln>
        </p:spPr>
        <p:txBody>
          <a:bodyPr wrap="none">
            <a:spAutoFit/>
          </a:bodyPr>
          <a:lstStyle/>
          <a:p>
            <a:pPr algn="ctr"/>
            <a:r>
              <a:rPr lang="en-US" sz="2400" b="0" dirty="0" smtClean="0">
                <a:solidFill>
                  <a:srgbClr val="000000"/>
                </a:solidFill>
              </a:rPr>
              <a:t>~27 </a:t>
            </a:r>
            <a:r>
              <a:rPr lang="en-US" sz="2400" b="0" dirty="0">
                <a:solidFill>
                  <a:srgbClr val="000000"/>
                </a:solidFill>
              </a:rPr>
              <a:t>users in study</a:t>
            </a:r>
          </a:p>
        </p:txBody>
      </p:sp>
      <p:sp>
        <p:nvSpPr>
          <p:cNvPr id="261124" name="TextBox 5"/>
          <p:cNvSpPr txBox="1">
            <a:spLocks noChangeArrowheads="1"/>
          </p:cNvSpPr>
          <p:nvPr/>
        </p:nvSpPr>
        <p:spPr bwMode="auto">
          <a:xfrm rot="-5400000">
            <a:off x="1646109" y="2634322"/>
            <a:ext cx="2325952" cy="954107"/>
          </a:xfrm>
          <a:prstGeom prst="rect">
            <a:avLst/>
          </a:prstGeom>
          <a:noFill/>
          <a:ln w="9525">
            <a:noFill/>
            <a:miter lim="800000"/>
            <a:headEnd/>
            <a:tailEnd/>
          </a:ln>
        </p:spPr>
        <p:txBody>
          <a:bodyPr wrap="none">
            <a:spAutoFit/>
          </a:bodyPr>
          <a:lstStyle/>
          <a:p>
            <a:pPr algn="ctr"/>
            <a:r>
              <a:rPr lang="en-US" sz="2800" b="0" dirty="0" smtClean="0">
                <a:solidFill>
                  <a:srgbClr val="000000"/>
                </a:solidFill>
              </a:rPr>
              <a:t>Coarse-to-Fine </a:t>
            </a:r>
          </a:p>
          <a:p>
            <a:pPr algn="ctr"/>
            <a:r>
              <a:rPr lang="en-US" sz="2800" b="0" dirty="0" smtClean="0">
                <a:solidFill>
                  <a:srgbClr val="000000"/>
                </a:solidFill>
              </a:rPr>
              <a:t>Wins</a:t>
            </a:r>
            <a:endParaRPr lang="en-US" sz="2800" b="0" dirty="0">
              <a:solidFill>
                <a:srgbClr val="000000"/>
              </a:solidFill>
            </a:endParaRPr>
          </a:p>
        </p:txBody>
      </p:sp>
      <p:sp>
        <p:nvSpPr>
          <p:cNvPr id="261125" name="TextBox 12"/>
          <p:cNvSpPr txBox="1">
            <a:spLocks noChangeArrowheads="1"/>
          </p:cNvSpPr>
          <p:nvPr/>
        </p:nvSpPr>
        <p:spPr bwMode="auto">
          <a:xfrm>
            <a:off x="1731064" y="5423773"/>
            <a:ext cx="2082621" cy="646331"/>
          </a:xfrm>
          <a:prstGeom prst="rect">
            <a:avLst/>
          </a:prstGeom>
          <a:noFill/>
          <a:ln w="9525">
            <a:noFill/>
            <a:miter lim="800000"/>
            <a:headEnd/>
            <a:tailEnd/>
          </a:ln>
        </p:spPr>
        <p:txBody>
          <a:bodyPr wrap="none">
            <a:spAutoFit/>
          </a:bodyPr>
          <a:lstStyle/>
          <a:p>
            <a:pPr algn="ctr"/>
            <a:r>
              <a:rPr lang="en-US" dirty="0" smtClean="0">
                <a:solidFill>
                  <a:srgbClr val="000000"/>
                </a:solidFill>
              </a:rPr>
              <a:t>Naïve </a:t>
            </a:r>
          </a:p>
          <a:p>
            <a:pPr algn="ctr"/>
            <a:r>
              <a:rPr lang="en-US" dirty="0" smtClean="0">
                <a:solidFill>
                  <a:srgbClr val="000000"/>
                </a:solidFill>
              </a:rPr>
              <a:t>Submodular Bandits</a:t>
            </a:r>
            <a:endParaRPr lang="en-US" dirty="0">
              <a:solidFill>
                <a:srgbClr val="000000"/>
              </a:solidFill>
            </a:endParaRPr>
          </a:p>
        </p:txBody>
      </p:sp>
      <p:grpSp>
        <p:nvGrpSpPr>
          <p:cNvPr id="3" name="Group 2"/>
          <p:cNvGrpSpPr>
            <a:grpSpLocks/>
          </p:cNvGrpSpPr>
          <p:nvPr/>
        </p:nvGrpSpPr>
        <p:grpSpPr bwMode="auto">
          <a:xfrm>
            <a:off x="5028190" y="1680986"/>
            <a:ext cx="2082621" cy="4652748"/>
            <a:chOff x="3389724" y="1681257"/>
            <a:chExt cx="2082710" cy="4652155"/>
          </a:xfrm>
        </p:grpSpPr>
        <p:sp>
          <p:nvSpPr>
            <p:cNvPr id="261132" name="TextBox 6"/>
            <p:cNvSpPr txBox="1">
              <a:spLocks noChangeArrowheads="1"/>
            </p:cNvSpPr>
            <p:nvPr/>
          </p:nvSpPr>
          <p:spPr bwMode="auto">
            <a:xfrm rot="16200000">
              <a:off x="3283832" y="2367011"/>
              <a:ext cx="2325655" cy="954148"/>
            </a:xfrm>
            <a:prstGeom prst="rect">
              <a:avLst/>
            </a:prstGeom>
            <a:noFill/>
            <a:ln w="9525">
              <a:noFill/>
              <a:miter lim="800000"/>
              <a:headEnd/>
              <a:tailEnd/>
            </a:ln>
          </p:spPr>
          <p:txBody>
            <a:bodyPr wrap="none">
              <a:spAutoFit/>
            </a:bodyPr>
            <a:lstStyle/>
            <a:p>
              <a:pPr algn="ctr"/>
              <a:r>
                <a:rPr lang="en-US" sz="2800" b="0" dirty="0" smtClean="0">
                  <a:solidFill>
                    <a:srgbClr val="000000"/>
                  </a:solidFill>
                </a:rPr>
                <a:t>Coarse-to-Fine </a:t>
              </a:r>
            </a:p>
            <a:p>
              <a:pPr algn="ctr"/>
              <a:r>
                <a:rPr lang="en-US" sz="2800" dirty="0" smtClean="0">
                  <a:solidFill>
                    <a:srgbClr val="000000"/>
                  </a:solidFill>
                </a:rPr>
                <a:t>Wins</a:t>
              </a:r>
              <a:endParaRPr lang="en-US" sz="2800" b="0" dirty="0">
                <a:solidFill>
                  <a:srgbClr val="000000"/>
                </a:solidFill>
              </a:endParaRPr>
            </a:p>
          </p:txBody>
        </p:sp>
        <p:sp>
          <p:nvSpPr>
            <p:cNvPr id="261133" name="TextBox 10"/>
            <p:cNvSpPr txBox="1">
              <a:spLocks noChangeArrowheads="1"/>
            </p:cNvSpPr>
            <p:nvPr/>
          </p:nvSpPr>
          <p:spPr bwMode="auto">
            <a:xfrm>
              <a:off x="4165081" y="4151996"/>
              <a:ext cx="550952" cy="338554"/>
            </a:xfrm>
            <a:prstGeom prst="rect">
              <a:avLst/>
            </a:prstGeom>
            <a:noFill/>
            <a:ln w="9525">
              <a:noFill/>
              <a:miter lim="800000"/>
              <a:headEnd/>
              <a:tailEnd/>
            </a:ln>
          </p:spPr>
          <p:txBody>
            <a:bodyPr wrap="none">
              <a:spAutoFit/>
            </a:bodyPr>
            <a:lstStyle/>
            <a:p>
              <a:pPr algn="ctr"/>
              <a:r>
                <a:rPr lang="en-US" sz="1600" b="0" dirty="0">
                  <a:solidFill>
                    <a:srgbClr val="000000"/>
                  </a:solidFill>
                </a:rPr>
                <a:t>Ties</a:t>
              </a:r>
            </a:p>
          </p:txBody>
        </p:sp>
        <p:sp>
          <p:nvSpPr>
            <p:cNvPr id="261134" name="TextBox 11"/>
            <p:cNvSpPr txBox="1">
              <a:spLocks noChangeArrowheads="1"/>
            </p:cNvSpPr>
            <p:nvPr/>
          </p:nvSpPr>
          <p:spPr bwMode="auto">
            <a:xfrm>
              <a:off x="4034929" y="4699041"/>
              <a:ext cx="780883" cy="338554"/>
            </a:xfrm>
            <a:prstGeom prst="rect">
              <a:avLst/>
            </a:prstGeom>
            <a:noFill/>
            <a:ln w="9525">
              <a:noFill/>
              <a:miter lim="800000"/>
              <a:headEnd/>
              <a:tailEnd/>
            </a:ln>
          </p:spPr>
          <p:txBody>
            <a:bodyPr wrap="none">
              <a:spAutoFit/>
            </a:bodyPr>
            <a:lstStyle/>
            <a:p>
              <a:pPr algn="ctr"/>
              <a:r>
                <a:rPr lang="en-US" sz="1600" b="0" dirty="0">
                  <a:solidFill>
                    <a:srgbClr val="000000"/>
                  </a:solidFill>
                </a:rPr>
                <a:t>Losses</a:t>
              </a:r>
            </a:p>
          </p:txBody>
        </p:sp>
        <p:sp>
          <p:nvSpPr>
            <p:cNvPr id="261135" name="TextBox 13"/>
            <p:cNvSpPr txBox="1">
              <a:spLocks noChangeArrowheads="1"/>
            </p:cNvSpPr>
            <p:nvPr/>
          </p:nvSpPr>
          <p:spPr bwMode="auto">
            <a:xfrm>
              <a:off x="3389724" y="5410200"/>
              <a:ext cx="2082710" cy="923212"/>
            </a:xfrm>
            <a:prstGeom prst="rect">
              <a:avLst/>
            </a:prstGeom>
            <a:noFill/>
            <a:ln w="9525">
              <a:noFill/>
              <a:miter lim="800000"/>
              <a:headEnd/>
              <a:tailEnd/>
            </a:ln>
          </p:spPr>
          <p:txBody>
            <a:bodyPr wrap="none">
              <a:spAutoFit/>
            </a:bodyPr>
            <a:lstStyle/>
            <a:p>
              <a:pPr algn="ctr"/>
              <a:r>
                <a:rPr lang="en-US" dirty="0" smtClean="0">
                  <a:solidFill>
                    <a:srgbClr val="000000"/>
                  </a:solidFill>
                </a:rPr>
                <a:t>Submodular Bandits</a:t>
              </a:r>
            </a:p>
            <a:p>
              <a:pPr algn="ctr"/>
              <a:r>
                <a:rPr lang="en-US" dirty="0" smtClean="0">
                  <a:solidFill>
                    <a:srgbClr val="000000"/>
                  </a:solidFill>
                </a:rPr>
                <a:t>With Reshaped</a:t>
              </a:r>
            </a:p>
            <a:p>
              <a:pPr algn="ctr"/>
              <a:r>
                <a:rPr lang="en-US" dirty="0" smtClean="0">
                  <a:solidFill>
                    <a:srgbClr val="000000"/>
                  </a:solidFill>
                </a:rPr>
                <a:t>Full Space</a:t>
              </a:r>
              <a:endParaRPr lang="en-US" dirty="0">
                <a:solidFill>
                  <a:srgbClr val="000000"/>
                </a:solidFill>
              </a:endParaRPr>
            </a:p>
          </p:txBody>
        </p:sp>
      </p:grpSp>
      <p:sp>
        <p:nvSpPr>
          <p:cNvPr id="13" name="TextBox 12"/>
          <p:cNvSpPr txBox="1"/>
          <p:nvPr/>
        </p:nvSpPr>
        <p:spPr>
          <a:xfrm>
            <a:off x="335138" y="5769806"/>
            <a:ext cx="1310312" cy="923330"/>
          </a:xfrm>
          <a:prstGeom prst="rect">
            <a:avLst/>
          </a:prstGeom>
          <a:noFill/>
        </p:spPr>
        <p:txBody>
          <a:bodyPr wrap="none" rtlCol="0">
            <a:spAutoFit/>
          </a:bodyPr>
          <a:lstStyle/>
          <a:p>
            <a:r>
              <a:rPr lang="en-US" dirty="0" smtClean="0">
                <a:latin typeface="Trebuchet MS"/>
                <a:cs typeface="Trebuchet MS"/>
              </a:rPr>
              <a:t>T=10</a:t>
            </a:r>
          </a:p>
          <a:p>
            <a:r>
              <a:rPr lang="en-US" dirty="0" smtClean="0">
                <a:latin typeface="Trebuchet MS"/>
                <a:cs typeface="Trebuchet MS"/>
              </a:rPr>
              <a:t>L=10</a:t>
            </a:r>
          </a:p>
          <a:p>
            <a:r>
              <a:rPr lang="en-US" dirty="0">
                <a:latin typeface="Trebuchet MS"/>
                <a:cs typeface="Trebuchet MS"/>
              </a:rPr>
              <a:t>d</a:t>
            </a:r>
            <a:r>
              <a:rPr lang="en-US" dirty="0" smtClean="0">
                <a:latin typeface="Trebuchet MS"/>
                <a:cs typeface="Trebuchet MS"/>
              </a:rPr>
              <a:t>=100, k=5</a:t>
            </a:r>
            <a:endParaRPr lang="en-US" dirty="0">
              <a:latin typeface="Trebuchet MS"/>
              <a:cs typeface="Trebuchet MS"/>
            </a:endParaRPr>
          </a:p>
        </p:txBody>
      </p:sp>
    </p:spTree>
    <p:extLst>
      <p:ext uri="{BB962C8B-B14F-4D97-AF65-F5344CB8AC3E}">
        <p14:creationId xmlns:p14="http://schemas.microsoft.com/office/powerpoint/2010/main" val="3634658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down)">
                                      <p:cBhvr>
                                        <p:cTn id="7" dur="500"/>
                                        <p:tgtEl>
                                          <p:spTgt spid="4">
                                            <p:graphicEl>
                                              <a:chart seriesIdx="-3" categoryIdx="-3" bldStep="gridLegend"/>
                                            </p:graphic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wipe(down)">
                                      <p:cBhvr>
                                        <p:cTn id="10" dur="500"/>
                                        <p:tgtEl>
                                          <p:spTgt spid="4">
                                            <p:graphicEl>
                                              <a:chart seriesIdx="-4" categoryIdx="0" bldStep="category"/>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wipe(down)">
                                      <p:cBhvr>
                                        <p:cTn id="15" dur="500"/>
                                        <p:tgtEl>
                                          <p:spTgt spid="4">
                                            <p:graphicEl>
                                              <a:chart seriesIdx="-4" categoryIdx="1" bldStep="category"/>
                                            </p:graphic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category"/>
        </p:bldSub>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Documents and Settings\yyue\Desktop\male_user_ic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062" y="2062891"/>
            <a:ext cx="980348" cy="980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Documents and Settings\yyue\Desktop\02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960" y="1745414"/>
            <a:ext cx="1572235" cy="167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6"/>
          <p:cNvSpPr/>
          <p:nvPr/>
        </p:nvSpPr>
        <p:spPr>
          <a:xfrm>
            <a:off x="2289969" y="2432936"/>
            <a:ext cx="1279001" cy="399953"/>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Right Arrow 7"/>
          <p:cNvSpPr/>
          <p:nvPr/>
        </p:nvSpPr>
        <p:spPr>
          <a:xfrm>
            <a:off x="5638085" y="2432936"/>
            <a:ext cx="1279001" cy="399953"/>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96820" y="1390616"/>
            <a:ext cx="7572375" cy="2161655"/>
          </a:xfrm>
          <a:prstGeom prst="rect">
            <a:avLst/>
          </a:prstGeom>
          <a:noFill/>
          <a:ln w="3810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4903842" y="552927"/>
            <a:ext cx="3399315" cy="461665"/>
          </a:xfrm>
          <a:prstGeom prst="rect">
            <a:avLst/>
          </a:prstGeom>
          <a:noFill/>
          <a:ln w="38100">
            <a:solidFill>
              <a:schemeClr val="accent4">
                <a:lumMod val="75000"/>
              </a:schemeClr>
            </a:solidFill>
          </a:ln>
        </p:spPr>
        <p:txBody>
          <a:bodyPr wrap="square" rtlCol="0">
            <a:spAutoFit/>
          </a:bodyPr>
          <a:lstStyle/>
          <a:p>
            <a:r>
              <a:rPr lang="en-US" sz="2400" b="1" dirty="0" smtClean="0">
                <a:solidFill>
                  <a:schemeClr val="accent4">
                    <a:lumMod val="75000"/>
                  </a:schemeClr>
                </a:solidFill>
                <a:latin typeface="Trebuchet MS"/>
                <a:cs typeface="Trebuchet MS"/>
              </a:rPr>
              <a:t>Close Loop Interaction</a:t>
            </a:r>
            <a:endParaRPr lang="en-US" sz="2400" b="1" dirty="0">
              <a:solidFill>
                <a:schemeClr val="accent4">
                  <a:lumMod val="75000"/>
                </a:schemeClr>
              </a:solidFill>
              <a:latin typeface="Trebuchet MS"/>
              <a:cs typeface="Trebuchet MS"/>
            </a:endParaRPr>
          </a:p>
        </p:txBody>
      </p:sp>
      <p:sp>
        <p:nvSpPr>
          <p:cNvPr id="17" name="Cloud Callout 16"/>
          <p:cNvSpPr/>
          <p:nvPr/>
        </p:nvSpPr>
        <p:spPr>
          <a:xfrm>
            <a:off x="814867" y="277500"/>
            <a:ext cx="2860664" cy="1524003"/>
          </a:xfrm>
          <a:prstGeom prst="cloudCallout">
            <a:avLst/>
          </a:prstGeom>
          <a:solidFill>
            <a:schemeClr val="accent1">
              <a:lumMod val="20000"/>
              <a:lumOff val="80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accent1">
                    <a:lumMod val="50000"/>
                  </a:schemeClr>
                </a:solidFill>
                <a:latin typeface="Trebuchet MS"/>
                <a:cs typeface="Trebuchet MS"/>
              </a:rPr>
              <a:t>Model</a:t>
            </a:r>
          </a:p>
          <a:p>
            <a:pPr algn="ctr"/>
            <a:r>
              <a:rPr lang="en-US" sz="2400" b="1" dirty="0" smtClean="0">
                <a:solidFill>
                  <a:schemeClr val="accent1">
                    <a:lumMod val="50000"/>
                  </a:schemeClr>
                </a:solidFill>
                <a:latin typeface="Trebuchet MS"/>
                <a:cs typeface="Trebuchet MS"/>
              </a:rPr>
              <a:t>Information Need</a:t>
            </a:r>
            <a:endParaRPr lang="en-US" sz="2400" b="1" dirty="0">
              <a:solidFill>
                <a:schemeClr val="accent1">
                  <a:lumMod val="50000"/>
                </a:schemeClr>
              </a:solidFill>
              <a:latin typeface="Trebuchet MS"/>
              <a:cs typeface="Trebuchet MS"/>
            </a:endParaRPr>
          </a:p>
        </p:txBody>
      </p:sp>
      <p:cxnSp>
        <p:nvCxnSpPr>
          <p:cNvPr id="29" name="Straight Connector 28"/>
          <p:cNvCxnSpPr>
            <a:stCxn id="10" idx="2"/>
          </p:cNvCxnSpPr>
          <p:nvPr/>
        </p:nvCxnSpPr>
        <p:spPr>
          <a:xfrm>
            <a:off x="6603500" y="1014592"/>
            <a:ext cx="500" cy="376024"/>
          </a:xfrm>
          <a:prstGeom prst="line">
            <a:avLst/>
          </a:prstGeom>
          <a:ln w="381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5825604" y="1440101"/>
            <a:ext cx="2477060" cy="461665"/>
          </a:xfrm>
          <a:prstGeom prst="rect">
            <a:avLst/>
          </a:prstGeom>
        </p:spPr>
        <p:txBody>
          <a:bodyPr wrap="none">
            <a:spAutoFit/>
          </a:bodyPr>
          <a:lstStyle/>
          <a:p>
            <a:r>
              <a:rPr lang="en-US" sz="2400" b="1" dirty="0">
                <a:solidFill>
                  <a:schemeClr val="accent4">
                    <a:lumMod val="75000"/>
                  </a:schemeClr>
                </a:solidFill>
                <a:latin typeface="Trebuchet MS"/>
                <a:cs typeface="Trebuchet MS"/>
              </a:rPr>
              <a:t>Multiple Rounds</a:t>
            </a:r>
          </a:p>
        </p:txBody>
      </p:sp>
      <p:pic>
        <p:nvPicPr>
          <p:cNvPr id="23" name="Picture 22"/>
          <p:cNvPicPr>
            <a:picLocks noChangeAspect="1"/>
          </p:cNvPicPr>
          <p:nvPr/>
        </p:nvPicPr>
        <p:blipFill>
          <a:blip r:embed="rId4"/>
          <a:stretch>
            <a:fillRect/>
          </a:stretch>
        </p:blipFill>
        <p:spPr>
          <a:xfrm>
            <a:off x="3845365" y="1630295"/>
            <a:ext cx="1208582" cy="1226134"/>
          </a:xfrm>
          <a:prstGeom prst="rect">
            <a:avLst/>
          </a:prstGeom>
          <a:ln w="25400">
            <a:solidFill>
              <a:schemeClr val="accent1"/>
            </a:solidFill>
          </a:ln>
        </p:spPr>
      </p:pic>
      <p:pic>
        <p:nvPicPr>
          <p:cNvPr id="25" name="Picture 24"/>
          <p:cNvPicPr>
            <a:picLocks noChangeAspect="1"/>
          </p:cNvPicPr>
          <p:nvPr/>
        </p:nvPicPr>
        <p:blipFill>
          <a:blip r:embed="rId5"/>
          <a:stretch>
            <a:fillRect/>
          </a:stretch>
        </p:blipFill>
        <p:spPr>
          <a:xfrm>
            <a:off x="4112423" y="1928502"/>
            <a:ext cx="1208582" cy="1115729"/>
          </a:xfrm>
          <a:prstGeom prst="rect">
            <a:avLst/>
          </a:prstGeom>
          <a:ln w="25400">
            <a:solidFill>
              <a:schemeClr val="accent1"/>
            </a:solidFill>
          </a:ln>
        </p:spPr>
      </p:pic>
      <p:pic>
        <p:nvPicPr>
          <p:cNvPr id="27" name="Picture 26"/>
          <p:cNvPicPr>
            <a:picLocks noChangeAspect="1"/>
          </p:cNvPicPr>
          <p:nvPr/>
        </p:nvPicPr>
        <p:blipFill>
          <a:blip r:embed="rId6"/>
          <a:stretch>
            <a:fillRect/>
          </a:stretch>
        </p:blipFill>
        <p:spPr>
          <a:xfrm>
            <a:off x="3979045" y="2689024"/>
            <a:ext cx="698604" cy="698604"/>
          </a:xfrm>
          <a:prstGeom prst="rect">
            <a:avLst/>
          </a:prstGeom>
        </p:spPr>
      </p:pic>
      <p:sp>
        <p:nvSpPr>
          <p:cNvPr id="19" name="Content Placeholder 2"/>
          <p:cNvSpPr>
            <a:spLocks noGrp="1"/>
          </p:cNvSpPr>
          <p:nvPr>
            <p:ph idx="1"/>
          </p:nvPr>
        </p:nvSpPr>
        <p:spPr>
          <a:xfrm>
            <a:off x="392139" y="3788451"/>
            <a:ext cx="8569158" cy="2718787"/>
          </a:xfrm>
        </p:spPr>
        <p:txBody>
          <a:bodyPr>
            <a:noAutofit/>
          </a:bodyPr>
          <a:lstStyle/>
          <a:p>
            <a:r>
              <a:rPr lang="en-US" sz="2800" b="1" dirty="0" smtClean="0">
                <a:solidFill>
                  <a:srgbClr val="953735"/>
                </a:solidFill>
                <a:latin typeface="Trebuchet MS"/>
                <a:cs typeface="Trebuchet MS"/>
              </a:rPr>
              <a:t>Linear </a:t>
            </a:r>
            <a:r>
              <a:rPr lang="en-US" sz="2800" b="1" dirty="0" err="1" smtClean="0">
                <a:solidFill>
                  <a:srgbClr val="953735"/>
                </a:solidFill>
                <a:latin typeface="Trebuchet MS"/>
                <a:cs typeface="Trebuchet MS"/>
              </a:rPr>
              <a:t>Submodular</a:t>
            </a:r>
            <a:r>
              <a:rPr lang="en-US" sz="2800" b="1" dirty="0" smtClean="0">
                <a:solidFill>
                  <a:srgbClr val="953735"/>
                </a:solidFill>
                <a:latin typeface="Trebuchet MS"/>
                <a:cs typeface="Trebuchet MS"/>
              </a:rPr>
              <a:t> Bandits Problem</a:t>
            </a:r>
          </a:p>
          <a:p>
            <a:pPr lvl="1"/>
            <a:r>
              <a:rPr lang="en-US" sz="2400" dirty="0" err="1" smtClean="0">
                <a:latin typeface="Trebuchet MS"/>
                <a:cs typeface="Trebuchet MS"/>
              </a:rPr>
              <a:t>Submodular</a:t>
            </a:r>
            <a:r>
              <a:rPr lang="en-US" sz="2400" dirty="0" smtClean="0">
                <a:latin typeface="Trebuchet MS"/>
                <a:cs typeface="Trebuchet MS"/>
              </a:rPr>
              <a:t> utility model</a:t>
            </a:r>
          </a:p>
          <a:p>
            <a:pPr lvl="1"/>
            <a:r>
              <a:rPr lang="en-US" sz="2400" dirty="0" smtClean="0">
                <a:latin typeface="Trebuchet MS"/>
                <a:cs typeface="Trebuchet MS"/>
              </a:rPr>
              <a:t>Learn from feedback</a:t>
            </a:r>
          </a:p>
          <a:p>
            <a:pPr lvl="1"/>
            <a:r>
              <a:rPr lang="en-US" sz="2400" dirty="0" smtClean="0">
                <a:latin typeface="Trebuchet MS"/>
                <a:cs typeface="Trebuchet MS"/>
              </a:rPr>
              <a:t>Balance Explore/Exploit</a:t>
            </a:r>
          </a:p>
          <a:p>
            <a:pPr lvl="1"/>
            <a:r>
              <a:rPr lang="en-US" sz="2400" dirty="0">
                <a:latin typeface="Trebuchet MS"/>
                <a:cs typeface="Trebuchet MS"/>
              </a:rPr>
              <a:t>W</a:t>
            </a:r>
            <a:r>
              <a:rPr lang="en-US" sz="2400" dirty="0" smtClean="0">
                <a:latin typeface="Trebuchet MS"/>
                <a:cs typeface="Trebuchet MS"/>
              </a:rPr>
              <a:t>isdom of crowd</a:t>
            </a:r>
          </a:p>
          <a:p>
            <a:pPr marL="457200" lvl="1" indent="0">
              <a:buNone/>
            </a:pPr>
            <a:endParaRPr lang="en-US" dirty="0">
              <a:latin typeface="Trebuchet MS"/>
              <a:cs typeface="Trebuchet MS"/>
            </a:endParaRPr>
          </a:p>
          <a:p>
            <a:pPr lvl="2"/>
            <a:endParaRPr lang="en-US" dirty="0" smtClean="0">
              <a:latin typeface="Trebuchet MS"/>
              <a:cs typeface="Trebuchet MS"/>
            </a:endParaRPr>
          </a:p>
          <a:p>
            <a:pPr lvl="1"/>
            <a:endParaRPr lang="en-US" dirty="0">
              <a:latin typeface="Trebuchet MS"/>
              <a:cs typeface="Trebuchet MS"/>
            </a:endParaRPr>
          </a:p>
        </p:txBody>
      </p:sp>
      <p:sp>
        <p:nvSpPr>
          <p:cNvPr id="18" name="Title 1"/>
          <p:cNvSpPr txBox="1">
            <a:spLocks/>
          </p:cNvSpPr>
          <p:nvPr/>
        </p:nvSpPr>
        <p:spPr>
          <a:xfrm>
            <a:off x="1458711" y="4186899"/>
            <a:ext cx="6929966" cy="132525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4800" b="1" dirty="0" smtClean="0">
                <a:latin typeface="Trebuchet MS"/>
                <a:cs typeface="Trebuchet MS"/>
              </a:rPr>
              <a:t> Personalized </a:t>
            </a:r>
            <a:br>
              <a:rPr lang="en-US" sz="4800" b="1" dirty="0" smtClean="0">
                <a:latin typeface="Trebuchet MS"/>
                <a:cs typeface="Trebuchet MS"/>
              </a:rPr>
            </a:br>
            <a:r>
              <a:rPr lang="en-US" sz="4800" b="1" dirty="0" smtClean="0">
                <a:latin typeface="Trebuchet MS"/>
                <a:cs typeface="Trebuchet MS"/>
              </a:rPr>
              <a:t>News Recommendation</a:t>
            </a:r>
            <a:endParaRPr lang="en-US" sz="4800" b="1" dirty="0">
              <a:latin typeface="Trebuchet MS"/>
              <a:cs typeface="Trebuchet MS"/>
            </a:endParaRPr>
          </a:p>
        </p:txBody>
      </p:sp>
      <p:pic>
        <p:nvPicPr>
          <p:cNvPr id="21" name="Picture 20"/>
          <p:cNvPicPr>
            <a:picLocks noChangeAspect="1"/>
          </p:cNvPicPr>
          <p:nvPr/>
        </p:nvPicPr>
        <p:blipFill>
          <a:blip r:embed="rId7"/>
          <a:stretch>
            <a:fillRect/>
          </a:stretch>
        </p:blipFill>
        <p:spPr>
          <a:xfrm>
            <a:off x="6509915" y="4520417"/>
            <a:ext cx="1890857" cy="771584"/>
          </a:xfrm>
          <a:prstGeom prst="rect">
            <a:avLst/>
          </a:prstGeom>
        </p:spPr>
      </p:pic>
      <p:pic>
        <p:nvPicPr>
          <p:cNvPr id="22" name="Picture 21"/>
          <p:cNvPicPr>
            <a:picLocks noChangeAspect="1"/>
          </p:cNvPicPr>
          <p:nvPr/>
        </p:nvPicPr>
        <p:blipFill>
          <a:blip r:embed="rId8">
            <a:extLst>
              <a:ext uri="{BEBA8EAE-BF5A-486C-A8C5-ECC9F3942E4B}">
                <a14:imgProps xmlns:a14="http://schemas.microsoft.com/office/drawing/2010/main">
                  <a14:imgLayer r:embed="rId9">
                    <a14:imgEffect>
                      <a14:sharpenSoften amount="100000"/>
                    </a14:imgEffect>
                  </a14:imgLayer>
                </a14:imgProps>
              </a:ext>
            </a:extLst>
          </a:blip>
          <a:stretch>
            <a:fillRect/>
          </a:stretch>
        </p:blipFill>
        <p:spPr>
          <a:xfrm>
            <a:off x="6931855" y="5431118"/>
            <a:ext cx="1228712" cy="1122611"/>
          </a:xfrm>
          <a:prstGeom prst="rect">
            <a:avLst/>
          </a:prstGeom>
        </p:spPr>
      </p:pic>
      <p:pic>
        <p:nvPicPr>
          <p:cNvPr id="24" name="Picture 3" descr="C:\Documents and Settings\yyue\Desktop\male_user_ic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050" y="3034823"/>
            <a:ext cx="490174" cy="49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descr="C:\Documents and Settings\yyue\Desktop\male_user_ic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71" y="3034850"/>
            <a:ext cx="490174" cy="49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 descr="C:\Documents and Settings\yyue\Desktop\male_user_ic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450" y="3034850"/>
            <a:ext cx="490174" cy="49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p:cNvSpPr txBox="1"/>
          <p:nvPr/>
        </p:nvSpPr>
        <p:spPr>
          <a:xfrm>
            <a:off x="2811272" y="3034491"/>
            <a:ext cx="2818199" cy="461665"/>
          </a:xfrm>
          <a:prstGeom prst="rect">
            <a:avLst/>
          </a:prstGeom>
          <a:solidFill>
            <a:schemeClr val="accent6">
              <a:lumMod val="20000"/>
              <a:lumOff val="80000"/>
            </a:schemeClr>
          </a:solidFill>
          <a:ln w="38100">
            <a:solidFill>
              <a:schemeClr val="accent6"/>
            </a:solidFill>
          </a:ln>
        </p:spPr>
        <p:txBody>
          <a:bodyPr wrap="none" rtlCol="0">
            <a:spAutoFit/>
          </a:bodyPr>
          <a:lstStyle/>
          <a:p>
            <a:r>
              <a:rPr lang="en-US" sz="2400" b="1" dirty="0" smtClean="0">
                <a:solidFill>
                  <a:schemeClr val="accent6"/>
                </a:solidFill>
                <a:latin typeface="Trebuchet MS"/>
                <a:cs typeface="Trebuchet MS"/>
              </a:rPr>
              <a:t>Wisdom of Crowds</a:t>
            </a:r>
            <a:endParaRPr lang="en-US" sz="2400" b="1" dirty="0">
              <a:solidFill>
                <a:schemeClr val="accent6"/>
              </a:solidFill>
              <a:latin typeface="Trebuchet MS"/>
              <a:cs typeface="Trebuchet MS"/>
            </a:endParaRPr>
          </a:p>
        </p:txBody>
      </p:sp>
    </p:spTree>
    <p:extLst>
      <p:ext uri="{BB962C8B-B14F-4D97-AF65-F5344CB8AC3E}">
        <p14:creationId xmlns:p14="http://schemas.microsoft.com/office/powerpoint/2010/main" val="3346859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dissolve">
                                      <p:cBhvr>
                                        <p:cTn id="11" dur="500"/>
                                        <p:tgtEl>
                                          <p:spTgt spid="1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9">
                                            <p:txEl>
                                              <p:pRg st="1" end="1"/>
                                            </p:txEl>
                                          </p:spTgt>
                                        </p:tgtEl>
                                        <p:attrNameLst>
                                          <p:attrName>style.visibility</p:attrName>
                                        </p:attrNameLst>
                                      </p:cBhvr>
                                      <p:to>
                                        <p:strVal val="visible"/>
                                      </p:to>
                                    </p:set>
                                    <p:animEffect transition="in" filter="dissolve">
                                      <p:cBhvr>
                                        <p:cTn id="16" dur="500"/>
                                        <p:tgtEl>
                                          <p:spTgt spid="19">
                                            <p:txEl>
                                              <p:pRg st="1" end="1"/>
                                            </p:txEl>
                                          </p:spTgt>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dissolve">
                                      <p:cBhvr>
                                        <p:cTn id="20" dur="500"/>
                                        <p:tgtEl>
                                          <p:spTgt spid="21"/>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dissolv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9">
                                            <p:txEl>
                                              <p:pRg st="2" end="2"/>
                                            </p:txEl>
                                          </p:spTgt>
                                        </p:tgtEl>
                                        <p:attrNameLst>
                                          <p:attrName>style.visibility</p:attrName>
                                        </p:attrNameLst>
                                      </p:cBhvr>
                                      <p:to>
                                        <p:strVal val="visible"/>
                                      </p:to>
                                    </p:set>
                                    <p:animEffect transition="in" filter="dissolve">
                                      <p:cBhvr>
                                        <p:cTn id="28" dur="500"/>
                                        <p:tgtEl>
                                          <p:spTgt spid="1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9">
                                            <p:txEl>
                                              <p:pRg st="3" end="3"/>
                                            </p:txEl>
                                          </p:spTgt>
                                        </p:tgtEl>
                                        <p:attrNameLst>
                                          <p:attrName>style.visibility</p:attrName>
                                        </p:attrNameLst>
                                      </p:cBhvr>
                                      <p:to>
                                        <p:strVal val="visible"/>
                                      </p:to>
                                    </p:set>
                                    <p:animEffect transition="in" filter="dissolve">
                                      <p:cBhvr>
                                        <p:cTn id="33" dur="500"/>
                                        <p:tgtEl>
                                          <p:spTgt spid="19">
                                            <p:txEl>
                                              <p:pRg st="3" end="3"/>
                                            </p:txEl>
                                          </p:spTgt>
                                        </p:tgtEl>
                                      </p:cBhvr>
                                    </p:animEffect>
                                  </p:childTnLst>
                                </p:cTn>
                              </p:par>
                            </p:childTnLst>
                          </p:cTn>
                        </p:par>
                        <p:par>
                          <p:cTn id="34" fill="hold">
                            <p:stCondLst>
                              <p:cond delay="500"/>
                            </p:stCondLst>
                            <p:childTnLst>
                              <p:par>
                                <p:cTn id="35" presetID="9"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par>
                                <p:cTn id="38" presetID="9" presetClass="entr" presetSubtype="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dissolve">
                                      <p:cBhvr>
                                        <p:cTn id="40" dur="500"/>
                                        <p:tgtEl>
                                          <p:spTgt spid="29"/>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dissolve">
                                      <p:cBhvr>
                                        <p:cTn id="43" dur="500"/>
                                        <p:tgtEl>
                                          <p:spTgt spid="9"/>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dissolve">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19">
                                            <p:txEl>
                                              <p:pRg st="4" end="4"/>
                                            </p:txEl>
                                          </p:spTgt>
                                        </p:tgtEl>
                                        <p:attrNameLst>
                                          <p:attrName>style.visibility</p:attrName>
                                        </p:attrNameLst>
                                      </p:cBhvr>
                                      <p:to>
                                        <p:strVal val="visible"/>
                                      </p:to>
                                    </p:set>
                                    <p:animEffect transition="in" filter="dissolve">
                                      <p:cBhvr>
                                        <p:cTn id="51" dur="500"/>
                                        <p:tgtEl>
                                          <p:spTgt spid="19">
                                            <p:txEl>
                                              <p:pRg st="4" end="4"/>
                                            </p:txEl>
                                          </p:spTgt>
                                        </p:tgtEl>
                                      </p:cBhvr>
                                    </p:animEffect>
                                  </p:childTnLst>
                                </p:cTn>
                              </p:par>
                            </p:childTnLst>
                          </p:cTn>
                        </p:par>
                        <p:par>
                          <p:cTn id="52" fill="hold">
                            <p:stCondLst>
                              <p:cond delay="500"/>
                            </p:stCondLst>
                            <p:childTnLst>
                              <p:par>
                                <p:cTn id="53" presetID="9" presetClass="entr" presetSubtype="0"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dissolve">
                                      <p:cBhvr>
                                        <p:cTn id="55" dur="500"/>
                                        <p:tgtEl>
                                          <p:spTgt spid="22"/>
                                        </p:tgtEl>
                                      </p:cBhvr>
                                    </p:animEffect>
                                  </p:childTnLst>
                                </p:cTn>
                              </p:par>
                              <p:par>
                                <p:cTn id="56" presetID="9" presetClass="entr" presetSubtype="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dissolve">
                                      <p:cBhvr>
                                        <p:cTn id="58" dur="500"/>
                                        <p:tgtEl>
                                          <p:spTgt spid="24"/>
                                        </p:tgtEl>
                                      </p:cBhvr>
                                    </p:animEffect>
                                  </p:childTnLst>
                                </p:cTn>
                              </p:par>
                              <p:par>
                                <p:cTn id="59" presetID="9" presetClass="entr" presetSubtype="0"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dissolve">
                                      <p:cBhvr>
                                        <p:cTn id="61" dur="500"/>
                                        <p:tgtEl>
                                          <p:spTgt spid="26"/>
                                        </p:tgtEl>
                                      </p:cBhvr>
                                    </p:animEffect>
                                  </p:childTnLst>
                                </p:cTn>
                              </p:par>
                              <p:par>
                                <p:cTn id="62" presetID="9" presetClass="entr" presetSubtype="0" fill="hold"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dissolve">
                                      <p:cBhvr>
                                        <p:cTn id="64" dur="500"/>
                                        <p:tgtEl>
                                          <p:spTgt spid="31"/>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dissolve">
                                      <p:cBhvr>
                                        <p:cTn id="6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7" grpId="0" animBg="1"/>
      <p:bldP spid="30" grpId="0"/>
      <p:bldP spid="18" grpId="0"/>
      <p:bldP spid="3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yyue\Desktop\02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0842" y="1872412"/>
            <a:ext cx="1820825" cy="194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eft-Right Arrow 7"/>
          <p:cNvSpPr/>
          <p:nvPr/>
        </p:nvSpPr>
        <p:spPr>
          <a:xfrm>
            <a:off x="3662530" y="2622766"/>
            <a:ext cx="2052470" cy="399953"/>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96820" y="1390616"/>
            <a:ext cx="7572375" cy="2419384"/>
          </a:xfrm>
          <a:prstGeom prst="rect">
            <a:avLst/>
          </a:prstGeom>
          <a:noFill/>
          <a:ln w="3810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4903842" y="552927"/>
            <a:ext cx="3399315" cy="461665"/>
          </a:xfrm>
          <a:prstGeom prst="rect">
            <a:avLst/>
          </a:prstGeom>
          <a:noFill/>
          <a:ln w="38100">
            <a:solidFill>
              <a:schemeClr val="accent4">
                <a:lumMod val="75000"/>
              </a:schemeClr>
            </a:solidFill>
          </a:ln>
        </p:spPr>
        <p:txBody>
          <a:bodyPr wrap="square" rtlCol="0">
            <a:spAutoFit/>
          </a:bodyPr>
          <a:lstStyle/>
          <a:p>
            <a:r>
              <a:rPr lang="en-US" sz="2400" b="1" dirty="0" smtClean="0">
                <a:solidFill>
                  <a:schemeClr val="accent4">
                    <a:lumMod val="75000"/>
                  </a:schemeClr>
                </a:solidFill>
                <a:latin typeface="Trebuchet MS"/>
                <a:cs typeface="Trebuchet MS"/>
              </a:rPr>
              <a:t>Close Loop Interaction</a:t>
            </a:r>
            <a:endParaRPr lang="en-US" sz="2400" b="1" dirty="0">
              <a:solidFill>
                <a:schemeClr val="accent4">
                  <a:lumMod val="75000"/>
                </a:schemeClr>
              </a:solidFill>
              <a:latin typeface="Trebuchet MS"/>
              <a:cs typeface="Trebuchet MS"/>
            </a:endParaRPr>
          </a:p>
        </p:txBody>
      </p:sp>
      <p:cxnSp>
        <p:nvCxnSpPr>
          <p:cNvPr id="29" name="Straight Connector 28"/>
          <p:cNvCxnSpPr>
            <a:stCxn id="10" idx="2"/>
          </p:cNvCxnSpPr>
          <p:nvPr/>
        </p:nvCxnSpPr>
        <p:spPr>
          <a:xfrm>
            <a:off x="6603500" y="1014592"/>
            <a:ext cx="500" cy="376024"/>
          </a:xfrm>
          <a:prstGeom prst="line">
            <a:avLst/>
          </a:prstGeom>
          <a:ln w="381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5825604" y="1440101"/>
            <a:ext cx="2477060" cy="461665"/>
          </a:xfrm>
          <a:prstGeom prst="rect">
            <a:avLst/>
          </a:prstGeom>
        </p:spPr>
        <p:txBody>
          <a:bodyPr wrap="none">
            <a:spAutoFit/>
          </a:bodyPr>
          <a:lstStyle/>
          <a:p>
            <a:r>
              <a:rPr lang="en-US" sz="2400" b="1" dirty="0">
                <a:solidFill>
                  <a:schemeClr val="accent4">
                    <a:lumMod val="75000"/>
                  </a:schemeClr>
                </a:solidFill>
                <a:latin typeface="Trebuchet MS"/>
                <a:cs typeface="Trebuchet MS"/>
              </a:rPr>
              <a:t>Multiple Rounds</a:t>
            </a:r>
          </a:p>
        </p:txBody>
      </p:sp>
      <p:sp>
        <p:nvSpPr>
          <p:cNvPr id="28" name="Title 1"/>
          <p:cNvSpPr>
            <a:spLocks noGrp="1"/>
          </p:cNvSpPr>
          <p:nvPr>
            <p:ph type="title"/>
          </p:nvPr>
        </p:nvSpPr>
        <p:spPr>
          <a:xfrm>
            <a:off x="1458711" y="4378479"/>
            <a:ext cx="6929966" cy="1546917"/>
          </a:xfrm>
        </p:spPr>
        <p:txBody>
          <a:bodyPr>
            <a:noAutofit/>
          </a:bodyPr>
          <a:lstStyle/>
          <a:p>
            <a:pPr algn="r"/>
            <a:r>
              <a:rPr lang="en-US" sz="4800" b="1" dirty="0" smtClean="0">
                <a:solidFill>
                  <a:srgbClr val="953735"/>
                </a:solidFill>
                <a:latin typeface="Trebuchet MS"/>
                <a:cs typeface="Trebuchet MS"/>
              </a:rPr>
              <a:t>Adaptive Routing Under Uncertainty</a:t>
            </a:r>
            <a:endParaRPr lang="en-US" sz="4800" b="1" dirty="0">
              <a:solidFill>
                <a:srgbClr val="953735"/>
              </a:solidFill>
              <a:latin typeface="Trebuchet MS"/>
              <a:cs typeface="Trebuchet MS"/>
            </a:endParaRPr>
          </a:p>
        </p:txBody>
      </p:sp>
      <p:pic>
        <p:nvPicPr>
          <p:cNvPr id="15" name="Picture 14"/>
          <p:cNvPicPr>
            <a:picLocks noChangeAspect="1"/>
          </p:cNvPicPr>
          <p:nvPr/>
        </p:nvPicPr>
        <p:blipFill>
          <a:blip r:embed="rId3"/>
          <a:stretch>
            <a:fillRect/>
          </a:stretch>
        </p:blipFill>
        <p:spPr>
          <a:xfrm>
            <a:off x="1270768" y="1996339"/>
            <a:ext cx="2031231" cy="1565740"/>
          </a:xfrm>
          <a:prstGeom prst="rect">
            <a:avLst/>
          </a:prstGeom>
          <a:ln>
            <a:solidFill>
              <a:schemeClr val="tx1"/>
            </a:solidFill>
          </a:ln>
        </p:spPr>
      </p:pic>
      <p:pic>
        <p:nvPicPr>
          <p:cNvPr id="16" name="Picture 15"/>
          <p:cNvPicPr>
            <a:picLocks noChangeAspect="1"/>
          </p:cNvPicPr>
          <p:nvPr/>
        </p:nvPicPr>
        <p:blipFill>
          <a:blip r:embed="rId4"/>
          <a:stretch>
            <a:fillRect/>
          </a:stretch>
        </p:blipFill>
        <p:spPr>
          <a:xfrm>
            <a:off x="1621873" y="2120521"/>
            <a:ext cx="334048" cy="334048"/>
          </a:xfrm>
          <a:prstGeom prst="rect">
            <a:avLst/>
          </a:prstGeom>
        </p:spPr>
      </p:pic>
      <p:pic>
        <p:nvPicPr>
          <p:cNvPr id="18" name="Picture 17"/>
          <p:cNvPicPr>
            <a:picLocks noChangeAspect="1"/>
          </p:cNvPicPr>
          <p:nvPr/>
        </p:nvPicPr>
        <p:blipFill>
          <a:blip r:embed="rId4"/>
          <a:stretch>
            <a:fillRect/>
          </a:stretch>
        </p:blipFill>
        <p:spPr>
          <a:xfrm>
            <a:off x="2559961" y="2288718"/>
            <a:ext cx="334048" cy="334048"/>
          </a:xfrm>
          <a:prstGeom prst="rect">
            <a:avLst/>
          </a:prstGeom>
        </p:spPr>
      </p:pic>
      <p:pic>
        <p:nvPicPr>
          <p:cNvPr id="19" name="Picture 18"/>
          <p:cNvPicPr>
            <a:picLocks noChangeAspect="1"/>
          </p:cNvPicPr>
          <p:nvPr/>
        </p:nvPicPr>
        <p:blipFill>
          <a:blip r:embed="rId4"/>
          <a:stretch>
            <a:fillRect/>
          </a:stretch>
        </p:blipFill>
        <p:spPr>
          <a:xfrm>
            <a:off x="2559961" y="3007326"/>
            <a:ext cx="334048" cy="334048"/>
          </a:xfrm>
          <a:prstGeom prst="rect">
            <a:avLst/>
          </a:prstGeom>
        </p:spPr>
      </p:pic>
      <p:pic>
        <p:nvPicPr>
          <p:cNvPr id="20" name="Picture 19"/>
          <p:cNvPicPr>
            <a:picLocks noChangeAspect="1"/>
          </p:cNvPicPr>
          <p:nvPr/>
        </p:nvPicPr>
        <p:blipFill>
          <a:blip r:embed="rId4"/>
          <a:stretch>
            <a:fillRect/>
          </a:stretch>
        </p:blipFill>
        <p:spPr>
          <a:xfrm>
            <a:off x="1515803" y="3007326"/>
            <a:ext cx="334048" cy="334048"/>
          </a:xfrm>
          <a:prstGeom prst="rect">
            <a:avLst/>
          </a:prstGeom>
        </p:spPr>
      </p:pic>
      <p:sp>
        <p:nvSpPr>
          <p:cNvPr id="17" name="Cloud Callout 16"/>
          <p:cNvSpPr/>
          <p:nvPr/>
        </p:nvSpPr>
        <p:spPr>
          <a:xfrm>
            <a:off x="1138471" y="252590"/>
            <a:ext cx="2860664" cy="1524003"/>
          </a:xfrm>
          <a:prstGeom prst="cloudCallout">
            <a:avLst/>
          </a:prstGeom>
          <a:solidFill>
            <a:schemeClr val="accent1">
              <a:lumMod val="20000"/>
              <a:lumOff val="80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accent1">
                    <a:lumMod val="50000"/>
                  </a:schemeClr>
                </a:solidFill>
                <a:latin typeface="Trebuchet MS"/>
                <a:cs typeface="Trebuchet MS"/>
              </a:rPr>
              <a:t>Model</a:t>
            </a:r>
          </a:p>
          <a:p>
            <a:pPr algn="ctr"/>
            <a:r>
              <a:rPr lang="en-US" sz="2400" b="1" dirty="0" smtClean="0">
                <a:solidFill>
                  <a:schemeClr val="accent1">
                    <a:lumMod val="50000"/>
                  </a:schemeClr>
                </a:solidFill>
                <a:latin typeface="Trebuchet MS"/>
                <a:cs typeface="Trebuchet MS"/>
              </a:rPr>
              <a:t>Congestion</a:t>
            </a:r>
            <a:endParaRPr lang="en-US" sz="2400" b="1" dirty="0">
              <a:solidFill>
                <a:schemeClr val="accent1">
                  <a:lumMod val="50000"/>
                </a:schemeClr>
              </a:solidFill>
              <a:latin typeface="Trebuchet MS"/>
              <a:cs typeface="Trebuchet MS"/>
            </a:endParaRPr>
          </a:p>
        </p:txBody>
      </p:sp>
    </p:spTree>
    <p:extLst>
      <p:ext uri="{BB962C8B-B14F-4D97-AF65-F5344CB8AC3E}">
        <p14:creationId xmlns:p14="http://schemas.microsoft.com/office/powerpoint/2010/main" val="37346944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dissolve">
                                      <p:cBhvr>
                                        <p:cTn id="13" dur="500"/>
                                        <p:tgtEl>
                                          <p:spTgt spid="28"/>
                                        </p:tgtEl>
                                      </p:cBhvr>
                                    </p:animEffect>
                                  </p:childTnLst>
                                </p:cTn>
                              </p:par>
                              <p:par>
                                <p:cTn id="14" presetID="9"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par>
                                <p:cTn id="17" presetID="9"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par>
                                <p:cTn id="20" presetID="9"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500"/>
                                        <p:tgtEl>
                                          <p:spTgt spid="20"/>
                                        </p:tgtEl>
                                      </p:cBhvr>
                                    </p:animEffect>
                                  </p:childTnLst>
                                </p:cTn>
                              </p:par>
                              <p:par>
                                <p:cTn id="23" presetID="9"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dissolve">
                                      <p:cBhvr>
                                        <p:cTn id="25" dur="500"/>
                                        <p:tgtEl>
                                          <p:spTgt spid="19"/>
                                        </p:tgtEl>
                                      </p:cBhvr>
                                    </p:animEffect>
                                  </p:childTnLst>
                                </p:cTn>
                              </p:par>
                              <p:par>
                                <p:cTn id="26" presetID="9"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dissolv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dissolv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dissolve">
                                      <p:cBhvr>
                                        <p:cTn id="38" dur="500"/>
                                        <p:tgtEl>
                                          <p:spTgt spid="9"/>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dissolve">
                                      <p:cBhvr>
                                        <p:cTn id="41" dur="500"/>
                                        <p:tgtEl>
                                          <p:spTgt spid="30"/>
                                        </p:tgtEl>
                                      </p:cBhvr>
                                    </p:animEffect>
                                  </p:childTnLst>
                                </p:cTn>
                              </p:par>
                              <p:par>
                                <p:cTn id="42" presetID="9"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dissolve">
                                      <p:cBhvr>
                                        <p:cTn id="44" dur="500"/>
                                        <p:tgtEl>
                                          <p:spTgt spid="29"/>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dissolv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30" grpId="0"/>
      <p:bldP spid="28" grpId="0"/>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stretch>
            <a:fillRect/>
          </a:stretch>
        </p:blipFill>
        <p:spPr>
          <a:xfrm>
            <a:off x="12700" y="-1"/>
            <a:ext cx="9131300" cy="6874241"/>
          </a:xfrm>
          <a:prstGeom prst="rect">
            <a:avLst/>
          </a:prstGeom>
        </p:spPr>
      </p:pic>
      <p:sp>
        <p:nvSpPr>
          <p:cNvPr id="36" name="Rectangle 35"/>
          <p:cNvSpPr/>
          <p:nvPr/>
        </p:nvSpPr>
        <p:spPr>
          <a:xfrm>
            <a:off x="-127000" y="-127002"/>
            <a:ext cx="9398000" cy="7001241"/>
          </a:xfrm>
          <a:prstGeom prst="rect">
            <a:avLst/>
          </a:prstGeom>
          <a:solidFill>
            <a:schemeClr val="bg1">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3"/>
          <a:stretch>
            <a:fillRect/>
          </a:stretch>
        </p:blipFill>
        <p:spPr>
          <a:xfrm>
            <a:off x="1340105" y="1909625"/>
            <a:ext cx="224996" cy="224996"/>
          </a:xfrm>
          <a:prstGeom prst="rect">
            <a:avLst/>
          </a:prstGeom>
        </p:spPr>
      </p:pic>
      <p:pic>
        <p:nvPicPr>
          <p:cNvPr id="46" name="Picture 45"/>
          <p:cNvPicPr>
            <a:picLocks noChangeAspect="1"/>
          </p:cNvPicPr>
          <p:nvPr/>
        </p:nvPicPr>
        <p:blipFill>
          <a:blip r:embed="rId3"/>
          <a:stretch>
            <a:fillRect/>
          </a:stretch>
        </p:blipFill>
        <p:spPr>
          <a:xfrm>
            <a:off x="1986393" y="428984"/>
            <a:ext cx="224996" cy="224996"/>
          </a:xfrm>
          <a:prstGeom prst="rect">
            <a:avLst/>
          </a:prstGeom>
        </p:spPr>
      </p:pic>
      <p:pic>
        <p:nvPicPr>
          <p:cNvPr id="47" name="Picture 46"/>
          <p:cNvPicPr>
            <a:picLocks noChangeAspect="1"/>
          </p:cNvPicPr>
          <p:nvPr/>
        </p:nvPicPr>
        <p:blipFill>
          <a:blip r:embed="rId3"/>
          <a:stretch>
            <a:fillRect/>
          </a:stretch>
        </p:blipFill>
        <p:spPr>
          <a:xfrm>
            <a:off x="4438904" y="165498"/>
            <a:ext cx="224996" cy="224996"/>
          </a:xfrm>
          <a:prstGeom prst="rect">
            <a:avLst/>
          </a:prstGeom>
        </p:spPr>
      </p:pic>
      <p:pic>
        <p:nvPicPr>
          <p:cNvPr id="48" name="Picture 47"/>
          <p:cNvPicPr>
            <a:picLocks noChangeAspect="1"/>
          </p:cNvPicPr>
          <p:nvPr/>
        </p:nvPicPr>
        <p:blipFill>
          <a:blip r:embed="rId3"/>
          <a:stretch>
            <a:fillRect/>
          </a:stretch>
        </p:blipFill>
        <p:spPr>
          <a:xfrm>
            <a:off x="2749738" y="2243673"/>
            <a:ext cx="224996" cy="224996"/>
          </a:xfrm>
          <a:prstGeom prst="rect">
            <a:avLst/>
          </a:prstGeom>
        </p:spPr>
      </p:pic>
      <p:pic>
        <p:nvPicPr>
          <p:cNvPr id="49" name="Picture 48"/>
          <p:cNvPicPr>
            <a:picLocks noChangeAspect="1"/>
          </p:cNvPicPr>
          <p:nvPr/>
        </p:nvPicPr>
        <p:blipFill>
          <a:blip r:embed="rId3"/>
          <a:stretch>
            <a:fillRect/>
          </a:stretch>
        </p:blipFill>
        <p:spPr>
          <a:xfrm>
            <a:off x="3443234" y="5712184"/>
            <a:ext cx="224996" cy="224996"/>
          </a:xfrm>
          <a:prstGeom prst="rect">
            <a:avLst/>
          </a:prstGeom>
        </p:spPr>
      </p:pic>
      <p:pic>
        <p:nvPicPr>
          <p:cNvPr id="51" name="Picture 50"/>
          <p:cNvPicPr>
            <a:picLocks noChangeAspect="1"/>
          </p:cNvPicPr>
          <p:nvPr/>
        </p:nvPicPr>
        <p:blipFill>
          <a:blip r:embed="rId3"/>
          <a:stretch>
            <a:fillRect/>
          </a:stretch>
        </p:blipFill>
        <p:spPr>
          <a:xfrm>
            <a:off x="6264882" y="5378136"/>
            <a:ext cx="224996" cy="224996"/>
          </a:xfrm>
          <a:prstGeom prst="rect">
            <a:avLst/>
          </a:prstGeom>
        </p:spPr>
      </p:pic>
      <p:pic>
        <p:nvPicPr>
          <p:cNvPr id="52" name="Picture 51"/>
          <p:cNvPicPr>
            <a:picLocks noChangeAspect="1"/>
          </p:cNvPicPr>
          <p:nvPr/>
        </p:nvPicPr>
        <p:blipFill>
          <a:blip r:embed="rId3"/>
          <a:stretch>
            <a:fillRect/>
          </a:stretch>
        </p:blipFill>
        <p:spPr>
          <a:xfrm>
            <a:off x="8350504" y="1484502"/>
            <a:ext cx="224996" cy="224996"/>
          </a:xfrm>
          <a:prstGeom prst="rect">
            <a:avLst/>
          </a:prstGeom>
        </p:spPr>
      </p:pic>
      <p:pic>
        <p:nvPicPr>
          <p:cNvPr id="53" name="Picture 52"/>
          <p:cNvPicPr>
            <a:picLocks noChangeAspect="1"/>
          </p:cNvPicPr>
          <p:nvPr/>
        </p:nvPicPr>
        <p:blipFill>
          <a:blip r:embed="rId3"/>
          <a:stretch>
            <a:fillRect/>
          </a:stretch>
        </p:blipFill>
        <p:spPr>
          <a:xfrm>
            <a:off x="363616" y="3450558"/>
            <a:ext cx="224996" cy="224996"/>
          </a:xfrm>
          <a:prstGeom prst="rect">
            <a:avLst/>
          </a:prstGeom>
        </p:spPr>
      </p:pic>
      <p:pic>
        <p:nvPicPr>
          <p:cNvPr id="54" name="Picture 53"/>
          <p:cNvPicPr>
            <a:picLocks noChangeAspect="1"/>
          </p:cNvPicPr>
          <p:nvPr/>
        </p:nvPicPr>
        <p:blipFill>
          <a:blip r:embed="rId3"/>
          <a:stretch>
            <a:fillRect/>
          </a:stretch>
        </p:blipFill>
        <p:spPr>
          <a:xfrm>
            <a:off x="5277617" y="3617582"/>
            <a:ext cx="224996" cy="224996"/>
          </a:xfrm>
          <a:prstGeom prst="rect">
            <a:avLst/>
          </a:prstGeom>
        </p:spPr>
      </p:pic>
      <p:pic>
        <p:nvPicPr>
          <p:cNvPr id="55" name="Picture 54"/>
          <p:cNvPicPr>
            <a:picLocks noChangeAspect="1"/>
          </p:cNvPicPr>
          <p:nvPr/>
        </p:nvPicPr>
        <p:blipFill>
          <a:blip r:embed="rId3"/>
          <a:stretch>
            <a:fillRect/>
          </a:stretch>
        </p:blipFill>
        <p:spPr>
          <a:xfrm>
            <a:off x="7991630" y="3450558"/>
            <a:ext cx="224996" cy="224996"/>
          </a:xfrm>
          <a:prstGeom prst="rect">
            <a:avLst/>
          </a:prstGeom>
        </p:spPr>
      </p:pic>
      <p:pic>
        <p:nvPicPr>
          <p:cNvPr id="56" name="Picture 55"/>
          <p:cNvPicPr>
            <a:picLocks noChangeAspect="1"/>
          </p:cNvPicPr>
          <p:nvPr/>
        </p:nvPicPr>
        <p:blipFill>
          <a:blip r:embed="rId3"/>
          <a:stretch>
            <a:fillRect/>
          </a:stretch>
        </p:blipFill>
        <p:spPr>
          <a:xfrm>
            <a:off x="5110593" y="1742601"/>
            <a:ext cx="224996" cy="224996"/>
          </a:xfrm>
          <a:prstGeom prst="rect">
            <a:avLst/>
          </a:prstGeom>
        </p:spPr>
      </p:pic>
      <p:pic>
        <p:nvPicPr>
          <p:cNvPr id="57" name="Picture 56"/>
          <p:cNvPicPr>
            <a:picLocks noChangeAspect="1"/>
          </p:cNvPicPr>
          <p:nvPr/>
        </p:nvPicPr>
        <p:blipFill>
          <a:blip r:embed="rId3"/>
          <a:stretch>
            <a:fillRect/>
          </a:stretch>
        </p:blipFill>
        <p:spPr>
          <a:xfrm>
            <a:off x="2415690" y="2636994"/>
            <a:ext cx="224996" cy="224996"/>
          </a:xfrm>
          <a:prstGeom prst="rect">
            <a:avLst/>
          </a:prstGeom>
        </p:spPr>
      </p:pic>
      <p:pic>
        <p:nvPicPr>
          <p:cNvPr id="59" name="Picture 58"/>
          <p:cNvPicPr>
            <a:picLocks noChangeAspect="1"/>
          </p:cNvPicPr>
          <p:nvPr/>
        </p:nvPicPr>
        <p:blipFill>
          <a:blip r:embed="rId3"/>
          <a:stretch>
            <a:fillRect/>
          </a:stretch>
        </p:blipFill>
        <p:spPr>
          <a:xfrm>
            <a:off x="3276210" y="2090766"/>
            <a:ext cx="224996" cy="224996"/>
          </a:xfrm>
          <a:prstGeom prst="rect">
            <a:avLst/>
          </a:prstGeom>
        </p:spPr>
      </p:pic>
      <p:pic>
        <p:nvPicPr>
          <p:cNvPr id="62" name="Picture 61"/>
          <p:cNvPicPr>
            <a:picLocks noChangeAspect="1"/>
          </p:cNvPicPr>
          <p:nvPr/>
        </p:nvPicPr>
        <p:blipFill>
          <a:blip r:embed="rId3"/>
          <a:stretch>
            <a:fillRect/>
          </a:stretch>
        </p:blipFill>
        <p:spPr>
          <a:xfrm>
            <a:off x="3083786" y="1467575"/>
            <a:ext cx="224996" cy="224996"/>
          </a:xfrm>
          <a:prstGeom prst="rect">
            <a:avLst/>
          </a:prstGeom>
        </p:spPr>
      </p:pic>
      <p:pic>
        <p:nvPicPr>
          <p:cNvPr id="63" name="Picture 62"/>
          <p:cNvPicPr>
            <a:picLocks noChangeAspect="1"/>
          </p:cNvPicPr>
          <p:nvPr/>
        </p:nvPicPr>
        <p:blipFill>
          <a:blip r:embed="rId3"/>
          <a:stretch>
            <a:fillRect/>
          </a:stretch>
        </p:blipFill>
        <p:spPr>
          <a:xfrm>
            <a:off x="2916762" y="3171347"/>
            <a:ext cx="224996" cy="224996"/>
          </a:xfrm>
          <a:prstGeom prst="rect">
            <a:avLst/>
          </a:prstGeom>
        </p:spPr>
      </p:pic>
      <p:pic>
        <p:nvPicPr>
          <p:cNvPr id="64" name="Picture 63"/>
          <p:cNvPicPr>
            <a:picLocks noChangeAspect="1"/>
          </p:cNvPicPr>
          <p:nvPr/>
        </p:nvPicPr>
        <p:blipFill>
          <a:blip r:embed="rId3"/>
          <a:stretch>
            <a:fillRect/>
          </a:stretch>
        </p:blipFill>
        <p:spPr>
          <a:xfrm>
            <a:off x="8751285" y="4582513"/>
            <a:ext cx="224996" cy="224996"/>
          </a:xfrm>
          <a:prstGeom prst="rect">
            <a:avLst/>
          </a:prstGeom>
        </p:spPr>
      </p:pic>
      <p:pic>
        <p:nvPicPr>
          <p:cNvPr id="65" name="Picture 64"/>
          <p:cNvPicPr>
            <a:picLocks noChangeAspect="1"/>
          </p:cNvPicPr>
          <p:nvPr/>
        </p:nvPicPr>
        <p:blipFill>
          <a:blip r:embed="rId3"/>
          <a:stretch>
            <a:fillRect/>
          </a:stretch>
        </p:blipFill>
        <p:spPr>
          <a:xfrm>
            <a:off x="3658530" y="1355694"/>
            <a:ext cx="224996" cy="224996"/>
          </a:xfrm>
          <a:prstGeom prst="rect">
            <a:avLst/>
          </a:prstGeom>
        </p:spPr>
      </p:pic>
      <p:pic>
        <p:nvPicPr>
          <p:cNvPr id="66" name="Picture 65"/>
          <p:cNvPicPr>
            <a:picLocks noChangeAspect="1"/>
          </p:cNvPicPr>
          <p:nvPr/>
        </p:nvPicPr>
        <p:blipFill>
          <a:blip r:embed="rId3"/>
          <a:stretch>
            <a:fillRect/>
          </a:stretch>
        </p:blipFill>
        <p:spPr>
          <a:xfrm>
            <a:off x="6702327" y="1130698"/>
            <a:ext cx="224996" cy="224996"/>
          </a:xfrm>
          <a:prstGeom prst="rect">
            <a:avLst/>
          </a:prstGeom>
        </p:spPr>
      </p:pic>
      <p:pic>
        <p:nvPicPr>
          <p:cNvPr id="67" name="Picture 66"/>
          <p:cNvPicPr>
            <a:picLocks noChangeAspect="1"/>
          </p:cNvPicPr>
          <p:nvPr/>
        </p:nvPicPr>
        <p:blipFill>
          <a:blip r:embed="rId3"/>
          <a:stretch>
            <a:fillRect/>
          </a:stretch>
        </p:blipFill>
        <p:spPr>
          <a:xfrm>
            <a:off x="3443528" y="653980"/>
            <a:ext cx="224996" cy="224996"/>
          </a:xfrm>
          <a:prstGeom prst="rect">
            <a:avLst/>
          </a:prstGeom>
        </p:spPr>
      </p:pic>
      <p:pic>
        <p:nvPicPr>
          <p:cNvPr id="68" name="Picture 67"/>
          <p:cNvPicPr>
            <a:picLocks noChangeAspect="1"/>
          </p:cNvPicPr>
          <p:nvPr/>
        </p:nvPicPr>
        <p:blipFill>
          <a:blip r:embed="rId3"/>
          <a:stretch>
            <a:fillRect/>
          </a:stretch>
        </p:blipFill>
        <p:spPr>
          <a:xfrm>
            <a:off x="3149297" y="2749492"/>
            <a:ext cx="224996" cy="224996"/>
          </a:xfrm>
          <a:prstGeom prst="rect">
            <a:avLst/>
          </a:prstGeom>
        </p:spPr>
      </p:pic>
      <p:pic>
        <p:nvPicPr>
          <p:cNvPr id="69" name="Picture 68"/>
          <p:cNvPicPr>
            <a:picLocks noChangeAspect="1"/>
          </p:cNvPicPr>
          <p:nvPr/>
        </p:nvPicPr>
        <p:blipFill>
          <a:blip r:embed="rId3"/>
          <a:stretch>
            <a:fillRect/>
          </a:stretch>
        </p:blipFill>
        <p:spPr>
          <a:xfrm>
            <a:off x="8238006" y="2711636"/>
            <a:ext cx="224996" cy="224996"/>
          </a:xfrm>
          <a:prstGeom prst="rect">
            <a:avLst/>
          </a:prstGeom>
        </p:spPr>
      </p:pic>
      <p:pic>
        <p:nvPicPr>
          <p:cNvPr id="70" name="Picture 69"/>
          <p:cNvPicPr>
            <a:picLocks noChangeAspect="1"/>
          </p:cNvPicPr>
          <p:nvPr/>
        </p:nvPicPr>
        <p:blipFill>
          <a:blip r:embed="rId3"/>
          <a:stretch>
            <a:fillRect/>
          </a:stretch>
        </p:blipFill>
        <p:spPr>
          <a:xfrm>
            <a:off x="4998095" y="6267379"/>
            <a:ext cx="224996" cy="224996"/>
          </a:xfrm>
          <a:prstGeom prst="rect">
            <a:avLst/>
          </a:prstGeom>
        </p:spPr>
      </p:pic>
      <p:pic>
        <p:nvPicPr>
          <p:cNvPr id="71" name="Picture 70"/>
          <p:cNvPicPr>
            <a:picLocks noChangeAspect="1"/>
          </p:cNvPicPr>
          <p:nvPr/>
        </p:nvPicPr>
        <p:blipFill>
          <a:blip r:embed="rId3"/>
          <a:stretch>
            <a:fillRect/>
          </a:stretch>
        </p:blipFill>
        <p:spPr>
          <a:xfrm>
            <a:off x="5277617" y="1467575"/>
            <a:ext cx="224996" cy="224996"/>
          </a:xfrm>
          <a:prstGeom prst="rect">
            <a:avLst/>
          </a:prstGeom>
        </p:spPr>
      </p:pic>
      <p:pic>
        <p:nvPicPr>
          <p:cNvPr id="72" name="Picture 71"/>
          <p:cNvPicPr>
            <a:picLocks noChangeAspect="1"/>
          </p:cNvPicPr>
          <p:nvPr/>
        </p:nvPicPr>
        <p:blipFill>
          <a:blip r:embed="rId3"/>
          <a:stretch>
            <a:fillRect/>
          </a:stretch>
        </p:blipFill>
        <p:spPr>
          <a:xfrm>
            <a:off x="616957" y="3079693"/>
            <a:ext cx="224996" cy="224996"/>
          </a:xfrm>
          <a:prstGeom prst="rect">
            <a:avLst/>
          </a:prstGeom>
        </p:spPr>
      </p:pic>
      <p:pic>
        <p:nvPicPr>
          <p:cNvPr id="73" name="Picture 72"/>
          <p:cNvPicPr>
            <a:picLocks noChangeAspect="1"/>
          </p:cNvPicPr>
          <p:nvPr/>
        </p:nvPicPr>
        <p:blipFill>
          <a:blip r:embed="rId3"/>
          <a:stretch>
            <a:fillRect/>
          </a:stretch>
        </p:blipFill>
        <p:spPr>
          <a:xfrm>
            <a:off x="3196284" y="4571091"/>
            <a:ext cx="224996" cy="224996"/>
          </a:xfrm>
          <a:prstGeom prst="rect">
            <a:avLst/>
          </a:prstGeom>
        </p:spPr>
      </p:pic>
      <p:pic>
        <p:nvPicPr>
          <p:cNvPr id="74" name="Picture 73"/>
          <p:cNvPicPr>
            <a:picLocks noChangeAspect="1"/>
          </p:cNvPicPr>
          <p:nvPr/>
        </p:nvPicPr>
        <p:blipFill>
          <a:blip r:embed="rId3"/>
          <a:stretch>
            <a:fillRect/>
          </a:stretch>
        </p:blipFill>
        <p:spPr>
          <a:xfrm>
            <a:off x="4054424" y="1130698"/>
            <a:ext cx="224996" cy="224996"/>
          </a:xfrm>
          <a:prstGeom prst="rect">
            <a:avLst/>
          </a:prstGeom>
        </p:spPr>
      </p:pic>
      <p:pic>
        <p:nvPicPr>
          <p:cNvPr id="76" name="Picture 75"/>
          <p:cNvPicPr>
            <a:picLocks noChangeAspect="1"/>
          </p:cNvPicPr>
          <p:nvPr/>
        </p:nvPicPr>
        <p:blipFill>
          <a:blip r:embed="rId3"/>
          <a:stretch>
            <a:fillRect/>
          </a:stretch>
        </p:blipFill>
        <p:spPr>
          <a:xfrm>
            <a:off x="1512410" y="2524496"/>
            <a:ext cx="224996" cy="224996"/>
          </a:xfrm>
          <a:prstGeom prst="rect">
            <a:avLst/>
          </a:prstGeom>
        </p:spPr>
      </p:pic>
      <p:pic>
        <p:nvPicPr>
          <p:cNvPr id="77" name="Picture 76"/>
          <p:cNvPicPr>
            <a:picLocks noChangeAspect="1"/>
          </p:cNvPicPr>
          <p:nvPr/>
        </p:nvPicPr>
        <p:blipFill>
          <a:blip r:embed="rId3"/>
          <a:stretch>
            <a:fillRect/>
          </a:stretch>
        </p:blipFill>
        <p:spPr>
          <a:xfrm>
            <a:off x="2749738" y="2552683"/>
            <a:ext cx="224996" cy="224996"/>
          </a:xfrm>
          <a:prstGeom prst="rect">
            <a:avLst/>
          </a:prstGeom>
        </p:spPr>
      </p:pic>
      <p:pic>
        <p:nvPicPr>
          <p:cNvPr id="78" name="Picture 77"/>
          <p:cNvPicPr>
            <a:picLocks noChangeAspect="1"/>
          </p:cNvPicPr>
          <p:nvPr/>
        </p:nvPicPr>
        <p:blipFill>
          <a:blip r:embed="rId3"/>
          <a:stretch>
            <a:fillRect/>
          </a:stretch>
        </p:blipFill>
        <p:spPr>
          <a:xfrm>
            <a:off x="3083786" y="5068193"/>
            <a:ext cx="224996" cy="224996"/>
          </a:xfrm>
          <a:prstGeom prst="rect">
            <a:avLst/>
          </a:prstGeom>
        </p:spPr>
      </p:pic>
      <p:pic>
        <p:nvPicPr>
          <p:cNvPr id="79" name="Picture 78"/>
          <p:cNvPicPr>
            <a:picLocks noChangeAspect="1"/>
          </p:cNvPicPr>
          <p:nvPr/>
        </p:nvPicPr>
        <p:blipFill>
          <a:blip r:embed="rId3"/>
          <a:stretch>
            <a:fillRect/>
          </a:stretch>
        </p:blipFill>
        <p:spPr>
          <a:xfrm>
            <a:off x="2388214" y="3695576"/>
            <a:ext cx="224996" cy="224996"/>
          </a:xfrm>
          <a:prstGeom prst="rect">
            <a:avLst/>
          </a:prstGeom>
        </p:spPr>
      </p:pic>
      <p:pic>
        <p:nvPicPr>
          <p:cNvPr id="80" name="Picture 79"/>
          <p:cNvPicPr>
            <a:picLocks noChangeAspect="1"/>
          </p:cNvPicPr>
          <p:nvPr/>
        </p:nvPicPr>
        <p:blipFill>
          <a:blip r:embed="rId3"/>
          <a:stretch>
            <a:fillRect/>
          </a:stretch>
        </p:blipFill>
        <p:spPr>
          <a:xfrm>
            <a:off x="4070782" y="4387262"/>
            <a:ext cx="224996" cy="224996"/>
          </a:xfrm>
          <a:prstGeom prst="rect">
            <a:avLst/>
          </a:prstGeom>
        </p:spPr>
      </p:pic>
      <p:pic>
        <p:nvPicPr>
          <p:cNvPr id="81" name="Picture 80"/>
          <p:cNvPicPr>
            <a:picLocks noChangeAspect="1"/>
          </p:cNvPicPr>
          <p:nvPr/>
        </p:nvPicPr>
        <p:blipFill>
          <a:blip r:embed="rId3"/>
          <a:stretch>
            <a:fillRect/>
          </a:stretch>
        </p:blipFill>
        <p:spPr>
          <a:xfrm>
            <a:off x="3958284" y="3338060"/>
            <a:ext cx="224996" cy="224996"/>
          </a:xfrm>
          <a:prstGeom prst="rect">
            <a:avLst/>
          </a:prstGeom>
        </p:spPr>
      </p:pic>
      <p:pic>
        <p:nvPicPr>
          <p:cNvPr id="82" name="Picture 81"/>
          <p:cNvPicPr>
            <a:picLocks noChangeAspect="1"/>
          </p:cNvPicPr>
          <p:nvPr/>
        </p:nvPicPr>
        <p:blipFill>
          <a:blip r:embed="rId3"/>
          <a:stretch>
            <a:fillRect/>
          </a:stretch>
        </p:blipFill>
        <p:spPr>
          <a:xfrm>
            <a:off x="8082454" y="1865770"/>
            <a:ext cx="224996" cy="224996"/>
          </a:xfrm>
          <a:prstGeom prst="rect">
            <a:avLst/>
          </a:prstGeom>
        </p:spPr>
      </p:pic>
      <p:pic>
        <p:nvPicPr>
          <p:cNvPr id="83" name="Picture 82"/>
          <p:cNvPicPr>
            <a:picLocks noChangeAspect="1"/>
          </p:cNvPicPr>
          <p:nvPr/>
        </p:nvPicPr>
        <p:blipFill>
          <a:blip r:embed="rId3"/>
          <a:stretch>
            <a:fillRect/>
          </a:stretch>
        </p:blipFill>
        <p:spPr>
          <a:xfrm>
            <a:off x="5403806" y="6070606"/>
            <a:ext cx="224996" cy="224996"/>
          </a:xfrm>
          <a:prstGeom prst="rect">
            <a:avLst/>
          </a:prstGeom>
        </p:spPr>
      </p:pic>
      <p:pic>
        <p:nvPicPr>
          <p:cNvPr id="84" name="Picture 83"/>
          <p:cNvPicPr>
            <a:picLocks noChangeAspect="1"/>
          </p:cNvPicPr>
          <p:nvPr/>
        </p:nvPicPr>
        <p:blipFill>
          <a:blip r:embed="rId3"/>
          <a:stretch>
            <a:fillRect/>
          </a:stretch>
        </p:blipFill>
        <p:spPr>
          <a:xfrm>
            <a:off x="4136701" y="529013"/>
            <a:ext cx="224996" cy="224996"/>
          </a:xfrm>
          <a:prstGeom prst="rect">
            <a:avLst/>
          </a:prstGeom>
        </p:spPr>
      </p:pic>
      <p:pic>
        <p:nvPicPr>
          <p:cNvPr id="85" name="Picture 84"/>
          <p:cNvPicPr>
            <a:picLocks noChangeAspect="1"/>
          </p:cNvPicPr>
          <p:nvPr/>
        </p:nvPicPr>
        <p:blipFill>
          <a:blip r:embed="rId3"/>
          <a:stretch>
            <a:fillRect/>
          </a:stretch>
        </p:blipFill>
        <p:spPr>
          <a:xfrm>
            <a:off x="5622319" y="3314689"/>
            <a:ext cx="224996" cy="224996"/>
          </a:xfrm>
          <a:prstGeom prst="rect">
            <a:avLst/>
          </a:prstGeom>
        </p:spPr>
      </p:pic>
      <p:pic>
        <p:nvPicPr>
          <p:cNvPr id="86" name="Picture 85"/>
          <p:cNvPicPr>
            <a:picLocks noChangeAspect="1"/>
          </p:cNvPicPr>
          <p:nvPr/>
        </p:nvPicPr>
        <p:blipFill>
          <a:blip r:embed="rId3"/>
          <a:stretch>
            <a:fillRect/>
          </a:stretch>
        </p:blipFill>
        <p:spPr>
          <a:xfrm>
            <a:off x="6796033" y="2967195"/>
            <a:ext cx="224996" cy="224996"/>
          </a:xfrm>
          <a:prstGeom prst="rect">
            <a:avLst/>
          </a:prstGeom>
        </p:spPr>
      </p:pic>
      <p:pic>
        <p:nvPicPr>
          <p:cNvPr id="87" name="Picture 86"/>
          <p:cNvPicPr>
            <a:picLocks noChangeAspect="1"/>
          </p:cNvPicPr>
          <p:nvPr/>
        </p:nvPicPr>
        <p:blipFill>
          <a:blip r:embed="rId3"/>
          <a:stretch>
            <a:fillRect/>
          </a:stretch>
        </p:blipFill>
        <p:spPr>
          <a:xfrm>
            <a:off x="6553323" y="4357517"/>
            <a:ext cx="224996" cy="224996"/>
          </a:xfrm>
          <a:prstGeom prst="rect">
            <a:avLst/>
          </a:prstGeom>
        </p:spPr>
      </p:pic>
      <p:pic>
        <p:nvPicPr>
          <p:cNvPr id="88" name="Picture 87"/>
          <p:cNvPicPr>
            <a:picLocks noChangeAspect="1"/>
          </p:cNvPicPr>
          <p:nvPr/>
        </p:nvPicPr>
        <p:blipFill>
          <a:blip r:embed="rId3"/>
          <a:stretch>
            <a:fillRect/>
          </a:stretch>
        </p:blipFill>
        <p:spPr>
          <a:xfrm>
            <a:off x="7456764" y="4599680"/>
            <a:ext cx="224996" cy="224996"/>
          </a:xfrm>
          <a:prstGeom prst="rect">
            <a:avLst/>
          </a:prstGeom>
        </p:spPr>
      </p:pic>
      <p:pic>
        <p:nvPicPr>
          <p:cNvPr id="89" name="Picture 88"/>
          <p:cNvPicPr>
            <a:picLocks noChangeAspect="1"/>
          </p:cNvPicPr>
          <p:nvPr/>
        </p:nvPicPr>
        <p:blipFill>
          <a:blip r:embed="rId3"/>
          <a:stretch>
            <a:fillRect/>
          </a:stretch>
        </p:blipFill>
        <p:spPr>
          <a:xfrm>
            <a:off x="3255517" y="2363869"/>
            <a:ext cx="224996" cy="224996"/>
          </a:xfrm>
          <a:prstGeom prst="rect">
            <a:avLst/>
          </a:prstGeom>
        </p:spPr>
      </p:pic>
      <p:pic>
        <p:nvPicPr>
          <p:cNvPr id="90" name="Picture 89"/>
          <p:cNvPicPr>
            <a:picLocks noChangeAspect="1"/>
          </p:cNvPicPr>
          <p:nvPr/>
        </p:nvPicPr>
        <p:blipFill>
          <a:blip r:embed="rId3"/>
          <a:stretch>
            <a:fillRect/>
          </a:stretch>
        </p:blipFill>
        <p:spPr>
          <a:xfrm>
            <a:off x="4510004" y="5141582"/>
            <a:ext cx="224996" cy="224996"/>
          </a:xfrm>
          <a:prstGeom prst="rect">
            <a:avLst/>
          </a:prstGeom>
        </p:spPr>
      </p:pic>
      <p:pic>
        <p:nvPicPr>
          <p:cNvPr id="91" name="Picture 90"/>
          <p:cNvPicPr>
            <a:picLocks noChangeAspect="1"/>
          </p:cNvPicPr>
          <p:nvPr/>
        </p:nvPicPr>
        <p:blipFill>
          <a:blip r:embed="rId3"/>
          <a:stretch>
            <a:fillRect/>
          </a:stretch>
        </p:blipFill>
        <p:spPr>
          <a:xfrm>
            <a:off x="3698416" y="6421337"/>
            <a:ext cx="224996" cy="224996"/>
          </a:xfrm>
          <a:prstGeom prst="rect">
            <a:avLst/>
          </a:prstGeom>
        </p:spPr>
      </p:pic>
      <p:pic>
        <p:nvPicPr>
          <p:cNvPr id="92" name="Picture 91"/>
          <p:cNvPicPr>
            <a:picLocks noChangeAspect="1"/>
          </p:cNvPicPr>
          <p:nvPr/>
        </p:nvPicPr>
        <p:blipFill>
          <a:blip r:embed="rId3"/>
          <a:stretch>
            <a:fillRect/>
          </a:stretch>
        </p:blipFill>
        <p:spPr>
          <a:xfrm>
            <a:off x="6079519" y="5068193"/>
            <a:ext cx="224996" cy="224996"/>
          </a:xfrm>
          <a:prstGeom prst="rect">
            <a:avLst/>
          </a:prstGeom>
        </p:spPr>
      </p:pic>
      <p:pic>
        <p:nvPicPr>
          <p:cNvPr id="93" name="Picture 92"/>
          <p:cNvPicPr>
            <a:picLocks noChangeAspect="1"/>
          </p:cNvPicPr>
          <p:nvPr/>
        </p:nvPicPr>
        <p:blipFill>
          <a:blip r:embed="rId3"/>
          <a:stretch>
            <a:fillRect/>
          </a:stretch>
        </p:blipFill>
        <p:spPr>
          <a:xfrm>
            <a:off x="3331030" y="3001422"/>
            <a:ext cx="224996" cy="224996"/>
          </a:xfrm>
          <a:prstGeom prst="rect">
            <a:avLst/>
          </a:prstGeom>
        </p:spPr>
      </p:pic>
      <p:pic>
        <p:nvPicPr>
          <p:cNvPr id="94" name="Picture 93"/>
          <p:cNvPicPr>
            <a:picLocks noChangeAspect="1"/>
          </p:cNvPicPr>
          <p:nvPr/>
        </p:nvPicPr>
        <p:blipFill>
          <a:blip r:embed="rId3"/>
          <a:stretch>
            <a:fillRect/>
          </a:stretch>
        </p:blipFill>
        <p:spPr>
          <a:xfrm>
            <a:off x="2601753" y="2915373"/>
            <a:ext cx="224996" cy="224996"/>
          </a:xfrm>
          <a:prstGeom prst="rect">
            <a:avLst/>
          </a:prstGeom>
        </p:spPr>
      </p:pic>
      <p:pic>
        <p:nvPicPr>
          <p:cNvPr id="95" name="Picture 94"/>
          <p:cNvPicPr>
            <a:picLocks noChangeAspect="1"/>
          </p:cNvPicPr>
          <p:nvPr/>
        </p:nvPicPr>
        <p:blipFill>
          <a:blip r:embed="rId3"/>
          <a:stretch>
            <a:fillRect/>
          </a:stretch>
        </p:blipFill>
        <p:spPr>
          <a:xfrm>
            <a:off x="1399912" y="3275731"/>
            <a:ext cx="224996" cy="224996"/>
          </a:xfrm>
          <a:prstGeom prst="rect">
            <a:avLst/>
          </a:prstGeom>
        </p:spPr>
      </p:pic>
      <p:pic>
        <p:nvPicPr>
          <p:cNvPr id="96" name="Picture 95"/>
          <p:cNvPicPr>
            <a:picLocks noChangeAspect="1"/>
          </p:cNvPicPr>
          <p:nvPr/>
        </p:nvPicPr>
        <p:blipFill>
          <a:blip r:embed="rId3"/>
          <a:stretch>
            <a:fillRect/>
          </a:stretch>
        </p:blipFill>
        <p:spPr>
          <a:xfrm>
            <a:off x="8028380" y="5029084"/>
            <a:ext cx="224996" cy="224996"/>
          </a:xfrm>
          <a:prstGeom prst="rect">
            <a:avLst/>
          </a:prstGeom>
        </p:spPr>
      </p:pic>
      <p:pic>
        <p:nvPicPr>
          <p:cNvPr id="97" name="Picture 96"/>
          <p:cNvPicPr>
            <a:picLocks noChangeAspect="1"/>
          </p:cNvPicPr>
          <p:nvPr/>
        </p:nvPicPr>
        <p:blipFill>
          <a:blip r:embed="rId3"/>
          <a:stretch>
            <a:fillRect/>
          </a:stretch>
        </p:blipFill>
        <p:spPr>
          <a:xfrm>
            <a:off x="4439106" y="1675163"/>
            <a:ext cx="224996" cy="224996"/>
          </a:xfrm>
          <a:prstGeom prst="rect">
            <a:avLst/>
          </a:prstGeom>
        </p:spPr>
      </p:pic>
      <p:pic>
        <p:nvPicPr>
          <p:cNvPr id="98" name="Picture 97"/>
          <p:cNvPicPr>
            <a:picLocks noChangeAspect="1"/>
          </p:cNvPicPr>
          <p:nvPr/>
        </p:nvPicPr>
        <p:blipFill>
          <a:blip r:embed="rId3"/>
          <a:stretch>
            <a:fillRect/>
          </a:stretch>
        </p:blipFill>
        <p:spPr>
          <a:xfrm>
            <a:off x="3658530" y="150815"/>
            <a:ext cx="224996" cy="224996"/>
          </a:xfrm>
          <a:prstGeom prst="rect">
            <a:avLst/>
          </a:prstGeom>
        </p:spPr>
      </p:pic>
      <p:pic>
        <p:nvPicPr>
          <p:cNvPr id="99" name="Picture 98"/>
          <p:cNvPicPr>
            <a:picLocks noChangeAspect="1"/>
          </p:cNvPicPr>
          <p:nvPr/>
        </p:nvPicPr>
        <p:blipFill>
          <a:blip r:embed="rId3"/>
          <a:stretch>
            <a:fillRect/>
          </a:stretch>
        </p:blipFill>
        <p:spPr>
          <a:xfrm>
            <a:off x="6417013" y="2491778"/>
            <a:ext cx="224996" cy="224996"/>
          </a:xfrm>
          <a:prstGeom prst="rect">
            <a:avLst/>
          </a:prstGeom>
        </p:spPr>
      </p:pic>
      <p:pic>
        <p:nvPicPr>
          <p:cNvPr id="100" name="Picture 99"/>
          <p:cNvPicPr>
            <a:picLocks noChangeAspect="1"/>
          </p:cNvPicPr>
          <p:nvPr/>
        </p:nvPicPr>
        <p:blipFill>
          <a:blip r:embed="rId3"/>
          <a:stretch>
            <a:fillRect/>
          </a:stretch>
        </p:blipFill>
        <p:spPr>
          <a:xfrm>
            <a:off x="6781471" y="2196347"/>
            <a:ext cx="224996" cy="224996"/>
          </a:xfrm>
          <a:prstGeom prst="rect">
            <a:avLst/>
          </a:prstGeom>
        </p:spPr>
      </p:pic>
      <p:pic>
        <p:nvPicPr>
          <p:cNvPr id="101" name="Picture 100"/>
          <p:cNvPicPr>
            <a:picLocks noChangeAspect="1"/>
          </p:cNvPicPr>
          <p:nvPr/>
        </p:nvPicPr>
        <p:blipFill>
          <a:blip r:embed="rId3"/>
          <a:stretch>
            <a:fillRect/>
          </a:stretch>
        </p:blipFill>
        <p:spPr>
          <a:xfrm>
            <a:off x="6756460" y="5351143"/>
            <a:ext cx="224996" cy="224996"/>
          </a:xfrm>
          <a:prstGeom prst="rect">
            <a:avLst/>
          </a:prstGeom>
        </p:spPr>
      </p:pic>
      <p:pic>
        <p:nvPicPr>
          <p:cNvPr id="102" name="Picture 101"/>
          <p:cNvPicPr>
            <a:picLocks noChangeAspect="1"/>
          </p:cNvPicPr>
          <p:nvPr/>
        </p:nvPicPr>
        <p:blipFill>
          <a:blip r:embed="rId3"/>
          <a:stretch>
            <a:fillRect/>
          </a:stretch>
        </p:blipFill>
        <p:spPr>
          <a:xfrm>
            <a:off x="4397506" y="4274764"/>
            <a:ext cx="224996" cy="224996"/>
          </a:xfrm>
          <a:prstGeom prst="rect">
            <a:avLst/>
          </a:prstGeom>
        </p:spPr>
      </p:pic>
      <p:pic>
        <p:nvPicPr>
          <p:cNvPr id="103" name="Picture 102"/>
          <p:cNvPicPr>
            <a:picLocks noChangeAspect="1"/>
          </p:cNvPicPr>
          <p:nvPr/>
        </p:nvPicPr>
        <p:blipFill>
          <a:blip r:embed="rId3"/>
          <a:stretch>
            <a:fillRect/>
          </a:stretch>
        </p:blipFill>
        <p:spPr>
          <a:xfrm>
            <a:off x="6472634" y="5655943"/>
            <a:ext cx="224996" cy="224996"/>
          </a:xfrm>
          <a:prstGeom prst="rect">
            <a:avLst/>
          </a:prstGeom>
        </p:spPr>
      </p:pic>
      <p:pic>
        <p:nvPicPr>
          <p:cNvPr id="104" name="Picture 103"/>
          <p:cNvPicPr>
            <a:picLocks noChangeAspect="1"/>
          </p:cNvPicPr>
          <p:nvPr/>
        </p:nvPicPr>
        <p:blipFill>
          <a:blip r:embed="rId3"/>
          <a:stretch>
            <a:fillRect/>
          </a:stretch>
        </p:blipFill>
        <p:spPr>
          <a:xfrm>
            <a:off x="5734817" y="3745355"/>
            <a:ext cx="224996" cy="224996"/>
          </a:xfrm>
          <a:prstGeom prst="rect">
            <a:avLst/>
          </a:prstGeom>
        </p:spPr>
      </p:pic>
      <p:pic>
        <p:nvPicPr>
          <p:cNvPr id="105" name="Picture 104"/>
          <p:cNvPicPr>
            <a:picLocks noChangeAspect="1"/>
          </p:cNvPicPr>
          <p:nvPr/>
        </p:nvPicPr>
        <p:blipFill>
          <a:blip r:embed="rId3"/>
          <a:stretch>
            <a:fillRect/>
          </a:stretch>
        </p:blipFill>
        <p:spPr>
          <a:xfrm>
            <a:off x="5904886" y="3520359"/>
            <a:ext cx="224996" cy="224996"/>
          </a:xfrm>
          <a:prstGeom prst="rect">
            <a:avLst/>
          </a:prstGeom>
        </p:spPr>
      </p:pic>
    </p:spTree>
    <p:extLst>
      <p:ext uri="{BB962C8B-B14F-4D97-AF65-F5344CB8AC3E}">
        <p14:creationId xmlns:p14="http://schemas.microsoft.com/office/powerpoint/2010/main" val="23756428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50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dissolve">
                                      <p:cBhvr>
                                        <p:cTn id="10" dur="500"/>
                                        <p:tgtEl>
                                          <p:spTgt spid="36"/>
                                        </p:tgtEl>
                                      </p:cBhvr>
                                    </p:animEffect>
                                  </p:childTnLst>
                                </p:cTn>
                              </p:par>
                            </p:childTnLst>
                          </p:cTn>
                        </p:par>
                        <p:par>
                          <p:cTn id="11" fill="hold">
                            <p:stCondLst>
                              <p:cond delay="1000"/>
                            </p:stCondLst>
                            <p:childTnLst>
                              <p:par>
                                <p:cTn id="12" presetID="9" presetClass="entr" presetSubtype="0" fill="hold" nodeType="after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dissolve">
                                      <p:cBhvr>
                                        <p:cTn id="14" dur="500"/>
                                        <p:tgtEl>
                                          <p:spTgt spid="45"/>
                                        </p:tgtEl>
                                      </p:cBhvr>
                                    </p:animEffect>
                                  </p:childTnLst>
                                </p:cTn>
                              </p:par>
                              <p:par>
                                <p:cTn id="15" presetID="9"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dissolve">
                                      <p:cBhvr>
                                        <p:cTn id="17" dur="500"/>
                                        <p:tgtEl>
                                          <p:spTgt spid="46"/>
                                        </p:tgtEl>
                                      </p:cBhvr>
                                    </p:animEffect>
                                  </p:childTnLst>
                                </p:cTn>
                              </p:par>
                              <p:par>
                                <p:cTn id="18" presetID="9" presetClass="entr" presetSubtype="0" fill="hold"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dissolve">
                                      <p:cBhvr>
                                        <p:cTn id="20" dur="500"/>
                                        <p:tgtEl>
                                          <p:spTgt spid="47"/>
                                        </p:tgtEl>
                                      </p:cBhvr>
                                    </p:animEffect>
                                  </p:childTnLst>
                                </p:cTn>
                              </p:par>
                              <p:par>
                                <p:cTn id="21" presetID="9" presetClass="entr" presetSubtype="0"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dissolve">
                                      <p:cBhvr>
                                        <p:cTn id="23" dur="500"/>
                                        <p:tgtEl>
                                          <p:spTgt spid="48"/>
                                        </p:tgtEl>
                                      </p:cBhvr>
                                    </p:animEffect>
                                  </p:childTnLst>
                                </p:cTn>
                              </p:par>
                              <p:par>
                                <p:cTn id="24" presetID="9" presetClass="entr" presetSubtype="0"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dissolve">
                                      <p:cBhvr>
                                        <p:cTn id="26" dur="500"/>
                                        <p:tgtEl>
                                          <p:spTgt spid="49"/>
                                        </p:tgtEl>
                                      </p:cBhvr>
                                    </p:animEffect>
                                  </p:childTnLst>
                                </p:cTn>
                              </p:par>
                              <p:par>
                                <p:cTn id="27" presetID="9"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dissolve">
                                      <p:cBhvr>
                                        <p:cTn id="29" dur="500"/>
                                        <p:tgtEl>
                                          <p:spTgt spid="51"/>
                                        </p:tgtEl>
                                      </p:cBhvr>
                                    </p:animEffect>
                                  </p:childTnLst>
                                </p:cTn>
                              </p:par>
                              <p:par>
                                <p:cTn id="30" presetID="9" presetClass="entr" presetSubtype="0" fill="hold"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dissolve">
                                      <p:cBhvr>
                                        <p:cTn id="32" dur="500"/>
                                        <p:tgtEl>
                                          <p:spTgt spid="52"/>
                                        </p:tgtEl>
                                      </p:cBhvr>
                                    </p:animEffect>
                                  </p:childTnLst>
                                </p:cTn>
                              </p:par>
                              <p:par>
                                <p:cTn id="33" presetID="9"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dissolve">
                                      <p:cBhvr>
                                        <p:cTn id="35" dur="500"/>
                                        <p:tgtEl>
                                          <p:spTgt spid="53"/>
                                        </p:tgtEl>
                                      </p:cBhvr>
                                    </p:animEffect>
                                  </p:childTnLst>
                                </p:cTn>
                              </p:par>
                              <p:par>
                                <p:cTn id="36" presetID="9" presetClass="entr" presetSubtype="0" fill="hold"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dissolve">
                                      <p:cBhvr>
                                        <p:cTn id="38" dur="500"/>
                                        <p:tgtEl>
                                          <p:spTgt spid="54"/>
                                        </p:tgtEl>
                                      </p:cBhvr>
                                    </p:animEffect>
                                  </p:childTnLst>
                                </p:cTn>
                              </p:par>
                              <p:par>
                                <p:cTn id="39" presetID="9"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dissolve">
                                      <p:cBhvr>
                                        <p:cTn id="41" dur="500"/>
                                        <p:tgtEl>
                                          <p:spTgt spid="55"/>
                                        </p:tgtEl>
                                      </p:cBhvr>
                                    </p:animEffect>
                                  </p:childTnLst>
                                </p:cTn>
                              </p:par>
                              <p:par>
                                <p:cTn id="42" presetID="9" presetClass="entr" presetSubtype="0" fill="hold" nodeType="with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dissolve">
                                      <p:cBhvr>
                                        <p:cTn id="44" dur="500"/>
                                        <p:tgtEl>
                                          <p:spTgt spid="56"/>
                                        </p:tgtEl>
                                      </p:cBhvr>
                                    </p:animEffect>
                                  </p:childTnLst>
                                </p:cTn>
                              </p:par>
                              <p:par>
                                <p:cTn id="45" presetID="9" presetClass="entr" presetSubtype="0" fill="hold"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dissolve">
                                      <p:cBhvr>
                                        <p:cTn id="47" dur="500"/>
                                        <p:tgtEl>
                                          <p:spTgt spid="57"/>
                                        </p:tgtEl>
                                      </p:cBhvr>
                                    </p:animEffect>
                                  </p:childTnLst>
                                </p:cTn>
                              </p:par>
                              <p:par>
                                <p:cTn id="48" presetID="9" presetClass="entr" presetSubtype="0" fill="hold" nodeType="with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dissolve">
                                      <p:cBhvr>
                                        <p:cTn id="50" dur="500"/>
                                        <p:tgtEl>
                                          <p:spTgt spid="59"/>
                                        </p:tgtEl>
                                      </p:cBhvr>
                                    </p:animEffect>
                                  </p:childTnLst>
                                </p:cTn>
                              </p:par>
                              <p:par>
                                <p:cTn id="51" presetID="9" presetClass="entr" presetSubtype="0" fill="hold" nodeType="with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dissolve">
                                      <p:cBhvr>
                                        <p:cTn id="53" dur="500"/>
                                        <p:tgtEl>
                                          <p:spTgt spid="62"/>
                                        </p:tgtEl>
                                      </p:cBhvr>
                                    </p:animEffect>
                                  </p:childTnLst>
                                </p:cTn>
                              </p:par>
                              <p:par>
                                <p:cTn id="54" presetID="9" presetClass="entr" presetSubtype="0" fill="hold" nodeType="with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dissolve">
                                      <p:cBhvr>
                                        <p:cTn id="56" dur="500"/>
                                        <p:tgtEl>
                                          <p:spTgt spid="63"/>
                                        </p:tgtEl>
                                      </p:cBhvr>
                                    </p:animEffect>
                                  </p:childTnLst>
                                </p:cTn>
                              </p:par>
                              <p:par>
                                <p:cTn id="57" presetID="9" presetClass="entr" presetSubtype="0" fill="hold" nodeType="with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dissolve">
                                      <p:cBhvr>
                                        <p:cTn id="59" dur="500"/>
                                        <p:tgtEl>
                                          <p:spTgt spid="64"/>
                                        </p:tgtEl>
                                      </p:cBhvr>
                                    </p:animEffect>
                                  </p:childTnLst>
                                </p:cTn>
                              </p:par>
                              <p:par>
                                <p:cTn id="60" presetID="9" presetClass="entr" presetSubtype="0" fill="hold" nodeType="with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dissolve">
                                      <p:cBhvr>
                                        <p:cTn id="62" dur="500"/>
                                        <p:tgtEl>
                                          <p:spTgt spid="65"/>
                                        </p:tgtEl>
                                      </p:cBhvr>
                                    </p:animEffect>
                                  </p:childTnLst>
                                </p:cTn>
                              </p:par>
                              <p:par>
                                <p:cTn id="63" presetID="9" presetClass="entr" presetSubtype="0" fill="hold" nodeType="withEffect">
                                  <p:stCondLst>
                                    <p:cond delay="0"/>
                                  </p:stCondLst>
                                  <p:childTnLst>
                                    <p:set>
                                      <p:cBhvr>
                                        <p:cTn id="64" dur="1" fill="hold">
                                          <p:stCondLst>
                                            <p:cond delay="0"/>
                                          </p:stCondLst>
                                        </p:cTn>
                                        <p:tgtEl>
                                          <p:spTgt spid="66"/>
                                        </p:tgtEl>
                                        <p:attrNameLst>
                                          <p:attrName>style.visibility</p:attrName>
                                        </p:attrNameLst>
                                      </p:cBhvr>
                                      <p:to>
                                        <p:strVal val="visible"/>
                                      </p:to>
                                    </p:set>
                                    <p:animEffect transition="in" filter="dissolve">
                                      <p:cBhvr>
                                        <p:cTn id="65" dur="500"/>
                                        <p:tgtEl>
                                          <p:spTgt spid="66"/>
                                        </p:tgtEl>
                                      </p:cBhvr>
                                    </p:animEffect>
                                  </p:childTnLst>
                                </p:cTn>
                              </p:par>
                              <p:par>
                                <p:cTn id="66" presetID="9" presetClass="entr" presetSubtype="0" fill="hold" nodeType="withEffect">
                                  <p:stCondLst>
                                    <p:cond delay="0"/>
                                  </p:stCondLst>
                                  <p:childTnLst>
                                    <p:set>
                                      <p:cBhvr>
                                        <p:cTn id="67" dur="1" fill="hold">
                                          <p:stCondLst>
                                            <p:cond delay="0"/>
                                          </p:stCondLst>
                                        </p:cTn>
                                        <p:tgtEl>
                                          <p:spTgt spid="67"/>
                                        </p:tgtEl>
                                        <p:attrNameLst>
                                          <p:attrName>style.visibility</p:attrName>
                                        </p:attrNameLst>
                                      </p:cBhvr>
                                      <p:to>
                                        <p:strVal val="visible"/>
                                      </p:to>
                                    </p:set>
                                    <p:animEffect transition="in" filter="dissolve">
                                      <p:cBhvr>
                                        <p:cTn id="68" dur="500"/>
                                        <p:tgtEl>
                                          <p:spTgt spid="67"/>
                                        </p:tgtEl>
                                      </p:cBhvr>
                                    </p:animEffect>
                                  </p:childTnLst>
                                </p:cTn>
                              </p:par>
                              <p:par>
                                <p:cTn id="69" presetID="9" presetClass="entr" presetSubtype="0" fill="hold" nodeType="with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dissolve">
                                      <p:cBhvr>
                                        <p:cTn id="71" dur="500"/>
                                        <p:tgtEl>
                                          <p:spTgt spid="68"/>
                                        </p:tgtEl>
                                      </p:cBhvr>
                                    </p:animEffect>
                                  </p:childTnLst>
                                </p:cTn>
                              </p:par>
                              <p:par>
                                <p:cTn id="72" presetID="9" presetClass="entr" presetSubtype="0" fill="hold" nodeType="withEffect">
                                  <p:stCondLst>
                                    <p:cond delay="0"/>
                                  </p:stCondLst>
                                  <p:childTnLst>
                                    <p:set>
                                      <p:cBhvr>
                                        <p:cTn id="73" dur="1" fill="hold">
                                          <p:stCondLst>
                                            <p:cond delay="0"/>
                                          </p:stCondLst>
                                        </p:cTn>
                                        <p:tgtEl>
                                          <p:spTgt spid="69"/>
                                        </p:tgtEl>
                                        <p:attrNameLst>
                                          <p:attrName>style.visibility</p:attrName>
                                        </p:attrNameLst>
                                      </p:cBhvr>
                                      <p:to>
                                        <p:strVal val="visible"/>
                                      </p:to>
                                    </p:set>
                                    <p:animEffect transition="in" filter="dissolve">
                                      <p:cBhvr>
                                        <p:cTn id="74" dur="500"/>
                                        <p:tgtEl>
                                          <p:spTgt spid="69"/>
                                        </p:tgtEl>
                                      </p:cBhvr>
                                    </p:animEffect>
                                  </p:childTnLst>
                                </p:cTn>
                              </p:par>
                              <p:par>
                                <p:cTn id="75" presetID="9" presetClass="entr" presetSubtype="0" fill="hold" nodeType="withEffect">
                                  <p:stCondLst>
                                    <p:cond delay="0"/>
                                  </p:stCondLst>
                                  <p:childTnLst>
                                    <p:set>
                                      <p:cBhvr>
                                        <p:cTn id="76" dur="1" fill="hold">
                                          <p:stCondLst>
                                            <p:cond delay="0"/>
                                          </p:stCondLst>
                                        </p:cTn>
                                        <p:tgtEl>
                                          <p:spTgt spid="70"/>
                                        </p:tgtEl>
                                        <p:attrNameLst>
                                          <p:attrName>style.visibility</p:attrName>
                                        </p:attrNameLst>
                                      </p:cBhvr>
                                      <p:to>
                                        <p:strVal val="visible"/>
                                      </p:to>
                                    </p:set>
                                    <p:animEffect transition="in" filter="dissolve">
                                      <p:cBhvr>
                                        <p:cTn id="77" dur="500"/>
                                        <p:tgtEl>
                                          <p:spTgt spid="70"/>
                                        </p:tgtEl>
                                      </p:cBhvr>
                                    </p:animEffect>
                                  </p:childTnLst>
                                </p:cTn>
                              </p:par>
                              <p:par>
                                <p:cTn id="78" presetID="9" presetClass="entr" presetSubtype="0" fill="hold" nodeType="withEffect">
                                  <p:stCondLst>
                                    <p:cond delay="0"/>
                                  </p:stCondLst>
                                  <p:childTnLst>
                                    <p:set>
                                      <p:cBhvr>
                                        <p:cTn id="79" dur="1" fill="hold">
                                          <p:stCondLst>
                                            <p:cond delay="0"/>
                                          </p:stCondLst>
                                        </p:cTn>
                                        <p:tgtEl>
                                          <p:spTgt spid="71"/>
                                        </p:tgtEl>
                                        <p:attrNameLst>
                                          <p:attrName>style.visibility</p:attrName>
                                        </p:attrNameLst>
                                      </p:cBhvr>
                                      <p:to>
                                        <p:strVal val="visible"/>
                                      </p:to>
                                    </p:set>
                                    <p:animEffect transition="in" filter="dissolve">
                                      <p:cBhvr>
                                        <p:cTn id="80" dur="500"/>
                                        <p:tgtEl>
                                          <p:spTgt spid="71"/>
                                        </p:tgtEl>
                                      </p:cBhvr>
                                    </p:animEffect>
                                  </p:childTnLst>
                                </p:cTn>
                              </p:par>
                              <p:par>
                                <p:cTn id="81" presetID="9" presetClass="entr" presetSubtype="0" fill="hold" nodeType="withEffect">
                                  <p:stCondLst>
                                    <p:cond delay="0"/>
                                  </p:stCondLst>
                                  <p:childTnLst>
                                    <p:set>
                                      <p:cBhvr>
                                        <p:cTn id="82" dur="1" fill="hold">
                                          <p:stCondLst>
                                            <p:cond delay="0"/>
                                          </p:stCondLst>
                                        </p:cTn>
                                        <p:tgtEl>
                                          <p:spTgt spid="72"/>
                                        </p:tgtEl>
                                        <p:attrNameLst>
                                          <p:attrName>style.visibility</p:attrName>
                                        </p:attrNameLst>
                                      </p:cBhvr>
                                      <p:to>
                                        <p:strVal val="visible"/>
                                      </p:to>
                                    </p:set>
                                    <p:animEffect transition="in" filter="dissolve">
                                      <p:cBhvr>
                                        <p:cTn id="83" dur="500"/>
                                        <p:tgtEl>
                                          <p:spTgt spid="72"/>
                                        </p:tgtEl>
                                      </p:cBhvr>
                                    </p:animEffect>
                                  </p:childTnLst>
                                </p:cTn>
                              </p:par>
                              <p:par>
                                <p:cTn id="84" presetID="9" presetClass="entr" presetSubtype="0" fill="hold" nodeType="withEffect">
                                  <p:stCondLst>
                                    <p:cond delay="0"/>
                                  </p:stCondLst>
                                  <p:childTnLst>
                                    <p:set>
                                      <p:cBhvr>
                                        <p:cTn id="85" dur="1" fill="hold">
                                          <p:stCondLst>
                                            <p:cond delay="0"/>
                                          </p:stCondLst>
                                        </p:cTn>
                                        <p:tgtEl>
                                          <p:spTgt spid="73"/>
                                        </p:tgtEl>
                                        <p:attrNameLst>
                                          <p:attrName>style.visibility</p:attrName>
                                        </p:attrNameLst>
                                      </p:cBhvr>
                                      <p:to>
                                        <p:strVal val="visible"/>
                                      </p:to>
                                    </p:set>
                                    <p:animEffect transition="in" filter="dissolve">
                                      <p:cBhvr>
                                        <p:cTn id="86" dur="500"/>
                                        <p:tgtEl>
                                          <p:spTgt spid="73"/>
                                        </p:tgtEl>
                                      </p:cBhvr>
                                    </p:animEffect>
                                  </p:childTnLst>
                                </p:cTn>
                              </p:par>
                              <p:par>
                                <p:cTn id="87" presetID="9" presetClass="entr" presetSubtype="0" fill="hold" nodeType="withEffect">
                                  <p:stCondLst>
                                    <p:cond delay="0"/>
                                  </p:stCondLst>
                                  <p:childTnLst>
                                    <p:set>
                                      <p:cBhvr>
                                        <p:cTn id="88" dur="1" fill="hold">
                                          <p:stCondLst>
                                            <p:cond delay="0"/>
                                          </p:stCondLst>
                                        </p:cTn>
                                        <p:tgtEl>
                                          <p:spTgt spid="74"/>
                                        </p:tgtEl>
                                        <p:attrNameLst>
                                          <p:attrName>style.visibility</p:attrName>
                                        </p:attrNameLst>
                                      </p:cBhvr>
                                      <p:to>
                                        <p:strVal val="visible"/>
                                      </p:to>
                                    </p:set>
                                    <p:animEffect transition="in" filter="dissolve">
                                      <p:cBhvr>
                                        <p:cTn id="89" dur="500"/>
                                        <p:tgtEl>
                                          <p:spTgt spid="74"/>
                                        </p:tgtEl>
                                      </p:cBhvr>
                                    </p:animEffect>
                                  </p:childTnLst>
                                </p:cTn>
                              </p:par>
                              <p:par>
                                <p:cTn id="90" presetID="9" presetClass="entr" presetSubtype="0" fill="hold" nodeType="withEffect">
                                  <p:stCondLst>
                                    <p:cond delay="0"/>
                                  </p:stCondLst>
                                  <p:childTnLst>
                                    <p:set>
                                      <p:cBhvr>
                                        <p:cTn id="91" dur="1" fill="hold">
                                          <p:stCondLst>
                                            <p:cond delay="0"/>
                                          </p:stCondLst>
                                        </p:cTn>
                                        <p:tgtEl>
                                          <p:spTgt spid="76"/>
                                        </p:tgtEl>
                                        <p:attrNameLst>
                                          <p:attrName>style.visibility</p:attrName>
                                        </p:attrNameLst>
                                      </p:cBhvr>
                                      <p:to>
                                        <p:strVal val="visible"/>
                                      </p:to>
                                    </p:set>
                                    <p:animEffect transition="in" filter="dissolve">
                                      <p:cBhvr>
                                        <p:cTn id="92" dur="500"/>
                                        <p:tgtEl>
                                          <p:spTgt spid="76"/>
                                        </p:tgtEl>
                                      </p:cBhvr>
                                    </p:animEffect>
                                  </p:childTnLst>
                                </p:cTn>
                              </p:par>
                              <p:par>
                                <p:cTn id="93" presetID="9" presetClass="entr" presetSubtype="0" fill="hold" nodeType="withEffect">
                                  <p:stCondLst>
                                    <p:cond delay="0"/>
                                  </p:stCondLst>
                                  <p:childTnLst>
                                    <p:set>
                                      <p:cBhvr>
                                        <p:cTn id="94" dur="1" fill="hold">
                                          <p:stCondLst>
                                            <p:cond delay="0"/>
                                          </p:stCondLst>
                                        </p:cTn>
                                        <p:tgtEl>
                                          <p:spTgt spid="77"/>
                                        </p:tgtEl>
                                        <p:attrNameLst>
                                          <p:attrName>style.visibility</p:attrName>
                                        </p:attrNameLst>
                                      </p:cBhvr>
                                      <p:to>
                                        <p:strVal val="visible"/>
                                      </p:to>
                                    </p:set>
                                    <p:animEffect transition="in" filter="dissolve">
                                      <p:cBhvr>
                                        <p:cTn id="95" dur="500"/>
                                        <p:tgtEl>
                                          <p:spTgt spid="77"/>
                                        </p:tgtEl>
                                      </p:cBhvr>
                                    </p:animEffect>
                                  </p:childTnLst>
                                </p:cTn>
                              </p:par>
                              <p:par>
                                <p:cTn id="96" presetID="9" presetClass="entr" presetSubtype="0" fill="hold" nodeType="withEffect">
                                  <p:stCondLst>
                                    <p:cond delay="0"/>
                                  </p:stCondLst>
                                  <p:childTnLst>
                                    <p:set>
                                      <p:cBhvr>
                                        <p:cTn id="97" dur="1" fill="hold">
                                          <p:stCondLst>
                                            <p:cond delay="0"/>
                                          </p:stCondLst>
                                        </p:cTn>
                                        <p:tgtEl>
                                          <p:spTgt spid="78"/>
                                        </p:tgtEl>
                                        <p:attrNameLst>
                                          <p:attrName>style.visibility</p:attrName>
                                        </p:attrNameLst>
                                      </p:cBhvr>
                                      <p:to>
                                        <p:strVal val="visible"/>
                                      </p:to>
                                    </p:set>
                                    <p:animEffect transition="in" filter="dissolve">
                                      <p:cBhvr>
                                        <p:cTn id="98" dur="500"/>
                                        <p:tgtEl>
                                          <p:spTgt spid="78"/>
                                        </p:tgtEl>
                                      </p:cBhvr>
                                    </p:animEffect>
                                  </p:childTnLst>
                                </p:cTn>
                              </p:par>
                              <p:par>
                                <p:cTn id="99" presetID="9" presetClass="entr" presetSubtype="0" fill="hold" nodeType="withEffect">
                                  <p:stCondLst>
                                    <p:cond delay="0"/>
                                  </p:stCondLst>
                                  <p:childTnLst>
                                    <p:set>
                                      <p:cBhvr>
                                        <p:cTn id="100" dur="1" fill="hold">
                                          <p:stCondLst>
                                            <p:cond delay="0"/>
                                          </p:stCondLst>
                                        </p:cTn>
                                        <p:tgtEl>
                                          <p:spTgt spid="79"/>
                                        </p:tgtEl>
                                        <p:attrNameLst>
                                          <p:attrName>style.visibility</p:attrName>
                                        </p:attrNameLst>
                                      </p:cBhvr>
                                      <p:to>
                                        <p:strVal val="visible"/>
                                      </p:to>
                                    </p:set>
                                    <p:animEffect transition="in" filter="dissolve">
                                      <p:cBhvr>
                                        <p:cTn id="101" dur="500"/>
                                        <p:tgtEl>
                                          <p:spTgt spid="79"/>
                                        </p:tgtEl>
                                      </p:cBhvr>
                                    </p:animEffect>
                                  </p:childTnLst>
                                </p:cTn>
                              </p:par>
                              <p:par>
                                <p:cTn id="102" presetID="9" presetClass="entr" presetSubtype="0" fill="hold" nodeType="withEffect">
                                  <p:stCondLst>
                                    <p:cond delay="0"/>
                                  </p:stCondLst>
                                  <p:childTnLst>
                                    <p:set>
                                      <p:cBhvr>
                                        <p:cTn id="103" dur="1" fill="hold">
                                          <p:stCondLst>
                                            <p:cond delay="0"/>
                                          </p:stCondLst>
                                        </p:cTn>
                                        <p:tgtEl>
                                          <p:spTgt spid="80"/>
                                        </p:tgtEl>
                                        <p:attrNameLst>
                                          <p:attrName>style.visibility</p:attrName>
                                        </p:attrNameLst>
                                      </p:cBhvr>
                                      <p:to>
                                        <p:strVal val="visible"/>
                                      </p:to>
                                    </p:set>
                                    <p:animEffect transition="in" filter="dissolve">
                                      <p:cBhvr>
                                        <p:cTn id="104" dur="500"/>
                                        <p:tgtEl>
                                          <p:spTgt spid="80"/>
                                        </p:tgtEl>
                                      </p:cBhvr>
                                    </p:animEffect>
                                  </p:childTnLst>
                                </p:cTn>
                              </p:par>
                              <p:par>
                                <p:cTn id="105" presetID="9" presetClass="entr" presetSubtype="0" fill="hold" nodeType="withEffect">
                                  <p:stCondLst>
                                    <p:cond delay="0"/>
                                  </p:stCondLst>
                                  <p:childTnLst>
                                    <p:set>
                                      <p:cBhvr>
                                        <p:cTn id="106" dur="1" fill="hold">
                                          <p:stCondLst>
                                            <p:cond delay="0"/>
                                          </p:stCondLst>
                                        </p:cTn>
                                        <p:tgtEl>
                                          <p:spTgt spid="81"/>
                                        </p:tgtEl>
                                        <p:attrNameLst>
                                          <p:attrName>style.visibility</p:attrName>
                                        </p:attrNameLst>
                                      </p:cBhvr>
                                      <p:to>
                                        <p:strVal val="visible"/>
                                      </p:to>
                                    </p:set>
                                    <p:animEffect transition="in" filter="dissolve">
                                      <p:cBhvr>
                                        <p:cTn id="107" dur="500"/>
                                        <p:tgtEl>
                                          <p:spTgt spid="81"/>
                                        </p:tgtEl>
                                      </p:cBhvr>
                                    </p:animEffect>
                                  </p:childTnLst>
                                </p:cTn>
                              </p:par>
                              <p:par>
                                <p:cTn id="108" presetID="9" presetClass="entr" presetSubtype="0" fill="hold" nodeType="withEffect">
                                  <p:stCondLst>
                                    <p:cond delay="0"/>
                                  </p:stCondLst>
                                  <p:childTnLst>
                                    <p:set>
                                      <p:cBhvr>
                                        <p:cTn id="109" dur="1" fill="hold">
                                          <p:stCondLst>
                                            <p:cond delay="0"/>
                                          </p:stCondLst>
                                        </p:cTn>
                                        <p:tgtEl>
                                          <p:spTgt spid="82"/>
                                        </p:tgtEl>
                                        <p:attrNameLst>
                                          <p:attrName>style.visibility</p:attrName>
                                        </p:attrNameLst>
                                      </p:cBhvr>
                                      <p:to>
                                        <p:strVal val="visible"/>
                                      </p:to>
                                    </p:set>
                                    <p:animEffect transition="in" filter="dissolve">
                                      <p:cBhvr>
                                        <p:cTn id="110" dur="500"/>
                                        <p:tgtEl>
                                          <p:spTgt spid="82"/>
                                        </p:tgtEl>
                                      </p:cBhvr>
                                    </p:animEffect>
                                  </p:childTnLst>
                                </p:cTn>
                              </p:par>
                              <p:par>
                                <p:cTn id="111" presetID="9" presetClass="entr" presetSubtype="0" fill="hold" nodeType="withEffect">
                                  <p:stCondLst>
                                    <p:cond delay="0"/>
                                  </p:stCondLst>
                                  <p:childTnLst>
                                    <p:set>
                                      <p:cBhvr>
                                        <p:cTn id="112" dur="1" fill="hold">
                                          <p:stCondLst>
                                            <p:cond delay="0"/>
                                          </p:stCondLst>
                                        </p:cTn>
                                        <p:tgtEl>
                                          <p:spTgt spid="83"/>
                                        </p:tgtEl>
                                        <p:attrNameLst>
                                          <p:attrName>style.visibility</p:attrName>
                                        </p:attrNameLst>
                                      </p:cBhvr>
                                      <p:to>
                                        <p:strVal val="visible"/>
                                      </p:to>
                                    </p:set>
                                    <p:animEffect transition="in" filter="dissolve">
                                      <p:cBhvr>
                                        <p:cTn id="113" dur="500"/>
                                        <p:tgtEl>
                                          <p:spTgt spid="83"/>
                                        </p:tgtEl>
                                      </p:cBhvr>
                                    </p:animEffect>
                                  </p:childTnLst>
                                </p:cTn>
                              </p:par>
                              <p:par>
                                <p:cTn id="114" presetID="9" presetClass="entr" presetSubtype="0" fill="hold" nodeType="withEffect">
                                  <p:stCondLst>
                                    <p:cond delay="0"/>
                                  </p:stCondLst>
                                  <p:childTnLst>
                                    <p:set>
                                      <p:cBhvr>
                                        <p:cTn id="115" dur="1" fill="hold">
                                          <p:stCondLst>
                                            <p:cond delay="0"/>
                                          </p:stCondLst>
                                        </p:cTn>
                                        <p:tgtEl>
                                          <p:spTgt spid="84"/>
                                        </p:tgtEl>
                                        <p:attrNameLst>
                                          <p:attrName>style.visibility</p:attrName>
                                        </p:attrNameLst>
                                      </p:cBhvr>
                                      <p:to>
                                        <p:strVal val="visible"/>
                                      </p:to>
                                    </p:set>
                                    <p:animEffect transition="in" filter="dissolve">
                                      <p:cBhvr>
                                        <p:cTn id="116" dur="500"/>
                                        <p:tgtEl>
                                          <p:spTgt spid="84"/>
                                        </p:tgtEl>
                                      </p:cBhvr>
                                    </p:animEffect>
                                  </p:childTnLst>
                                </p:cTn>
                              </p:par>
                              <p:par>
                                <p:cTn id="117" presetID="9" presetClass="entr" presetSubtype="0" fill="hold" nodeType="withEffect">
                                  <p:stCondLst>
                                    <p:cond delay="0"/>
                                  </p:stCondLst>
                                  <p:childTnLst>
                                    <p:set>
                                      <p:cBhvr>
                                        <p:cTn id="118" dur="1" fill="hold">
                                          <p:stCondLst>
                                            <p:cond delay="0"/>
                                          </p:stCondLst>
                                        </p:cTn>
                                        <p:tgtEl>
                                          <p:spTgt spid="85"/>
                                        </p:tgtEl>
                                        <p:attrNameLst>
                                          <p:attrName>style.visibility</p:attrName>
                                        </p:attrNameLst>
                                      </p:cBhvr>
                                      <p:to>
                                        <p:strVal val="visible"/>
                                      </p:to>
                                    </p:set>
                                    <p:animEffect transition="in" filter="dissolve">
                                      <p:cBhvr>
                                        <p:cTn id="119" dur="500"/>
                                        <p:tgtEl>
                                          <p:spTgt spid="85"/>
                                        </p:tgtEl>
                                      </p:cBhvr>
                                    </p:animEffect>
                                  </p:childTnLst>
                                </p:cTn>
                              </p:par>
                              <p:par>
                                <p:cTn id="120" presetID="9" presetClass="entr" presetSubtype="0" fill="hold" nodeType="withEffect">
                                  <p:stCondLst>
                                    <p:cond delay="0"/>
                                  </p:stCondLst>
                                  <p:childTnLst>
                                    <p:set>
                                      <p:cBhvr>
                                        <p:cTn id="121" dur="1" fill="hold">
                                          <p:stCondLst>
                                            <p:cond delay="0"/>
                                          </p:stCondLst>
                                        </p:cTn>
                                        <p:tgtEl>
                                          <p:spTgt spid="86"/>
                                        </p:tgtEl>
                                        <p:attrNameLst>
                                          <p:attrName>style.visibility</p:attrName>
                                        </p:attrNameLst>
                                      </p:cBhvr>
                                      <p:to>
                                        <p:strVal val="visible"/>
                                      </p:to>
                                    </p:set>
                                    <p:animEffect transition="in" filter="dissolve">
                                      <p:cBhvr>
                                        <p:cTn id="122" dur="500"/>
                                        <p:tgtEl>
                                          <p:spTgt spid="86"/>
                                        </p:tgtEl>
                                      </p:cBhvr>
                                    </p:animEffect>
                                  </p:childTnLst>
                                </p:cTn>
                              </p:par>
                              <p:par>
                                <p:cTn id="123" presetID="9" presetClass="entr" presetSubtype="0" fill="hold" nodeType="withEffect">
                                  <p:stCondLst>
                                    <p:cond delay="0"/>
                                  </p:stCondLst>
                                  <p:childTnLst>
                                    <p:set>
                                      <p:cBhvr>
                                        <p:cTn id="124" dur="1" fill="hold">
                                          <p:stCondLst>
                                            <p:cond delay="0"/>
                                          </p:stCondLst>
                                        </p:cTn>
                                        <p:tgtEl>
                                          <p:spTgt spid="87"/>
                                        </p:tgtEl>
                                        <p:attrNameLst>
                                          <p:attrName>style.visibility</p:attrName>
                                        </p:attrNameLst>
                                      </p:cBhvr>
                                      <p:to>
                                        <p:strVal val="visible"/>
                                      </p:to>
                                    </p:set>
                                    <p:animEffect transition="in" filter="dissolve">
                                      <p:cBhvr>
                                        <p:cTn id="125" dur="500"/>
                                        <p:tgtEl>
                                          <p:spTgt spid="87"/>
                                        </p:tgtEl>
                                      </p:cBhvr>
                                    </p:animEffect>
                                  </p:childTnLst>
                                </p:cTn>
                              </p:par>
                              <p:par>
                                <p:cTn id="126" presetID="9" presetClass="entr" presetSubtype="0" fill="hold" nodeType="withEffect">
                                  <p:stCondLst>
                                    <p:cond delay="0"/>
                                  </p:stCondLst>
                                  <p:childTnLst>
                                    <p:set>
                                      <p:cBhvr>
                                        <p:cTn id="127" dur="1" fill="hold">
                                          <p:stCondLst>
                                            <p:cond delay="0"/>
                                          </p:stCondLst>
                                        </p:cTn>
                                        <p:tgtEl>
                                          <p:spTgt spid="88"/>
                                        </p:tgtEl>
                                        <p:attrNameLst>
                                          <p:attrName>style.visibility</p:attrName>
                                        </p:attrNameLst>
                                      </p:cBhvr>
                                      <p:to>
                                        <p:strVal val="visible"/>
                                      </p:to>
                                    </p:set>
                                    <p:animEffect transition="in" filter="dissolve">
                                      <p:cBhvr>
                                        <p:cTn id="128" dur="500"/>
                                        <p:tgtEl>
                                          <p:spTgt spid="88"/>
                                        </p:tgtEl>
                                      </p:cBhvr>
                                    </p:animEffect>
                                  </p:childTnLst>
                                </p:cTn>
                              </p:par>
                              <p:par>
                                <p:cTn id="129" presetID="9" presetClass="entr" presetSubtype="0" fill="hold" nodeType="withEffect">
                                  <p:stCondLst>
                                    <p:cond delay="0"/>
                                  </p:stCondLst>
                                  <p:childTnLst>
                                    <p:set>
                                      <p:cBhvr>
                                        <p:cTn id="130" dur="1" fill="hold">
                                          <p:stCondLst>
                                            <p:cond delay="0"/>
                                          </p:stCondLst>
                                        </p:cTn>
                                        <p:tgtEl>
                                          <p:spTgt spid="89"/>
                                        </p:tgtEl>
                                        <p:attrNameLst>
                                          <p:attrName>style.visibility</p:attrName>
                                        </p:attrNameLst>
                                      </p:cBhvr>
                                      <p:to>
                                        <p:strVal val="visible"/>
                                      </p:to>
                                    </p:set>
                                    <p:animEffect transition="in" filter="dissolve">
                                      <p:cBhvr>
                                        <p:cTn id="131" dur="500"/>
                                        <p:tgtEl>
                                          <p:spTgt spid="89"/>
                                        </p:tgtEl>
                                      </p:cBhvr>
                                    </p:animEffect>
                                  </p:childTnLst>
                                </p:cTn>
                              </p:par>
                              <p:par>
                                <p:cTn id="132" presetID="9" presetClass="entr" presetSubtype="0" fill="hold" nodeType="withEffect">
                                  <p:stCondLst>
                                    <p:cond delay="0"/>
                                  </p:stCondLst>
                                  <p:childTnLst>
                                    <p:set>
                                      <p:cBhvr>
                                        <p:cTn id="133" dur="1" fill="hold">
                                          <p:stCondLst>
                                            <p:cond delay="0"/>
                                          </p:stCondLst>
                                        </p:cTn>
                                        <p:tgtEl>
                                          <p:spTgt spid="90"/>
                                        </p:tgtEl>
                                        <p:attrNameLst>
                                          <p:attrName>style.visibility</p:attrName>
                                        </p:attrNameLst>
                                      </p:cBhvr>
                                      <p:to>
                                        <p:strVal val="visible"/>
                                      </p:to>
                                    </p:set>
                                    <p:animEffect transition="in" filter="dissolve">
                                      <p:cBhvr>
                                        <p:cTn id="134" dur="500"/>
                                        <p:tgtEl>
                                          <p:spTgt spid="90"/>
                                        </p:tgtEl>
                                      </p:cBhvr>
                                    </p:animEffect>
                                  </p:childTnLst>
                                </p:cTn>
                              </p:par>
                              <p:par>
                                <p:cTn id="135" presetID="9" presetClass="entr" presetSubtype="0" fill="hold" nodeType="withEffect">
                                  <p:stCondLst>
                                    <p:cond delay="0"/>
                                  </p:stCondLst>
                                  <p:childTnLst>
                                    <p:set>
                                      <p:cBhvr>
                                        <p:cTn id="136" dur="1" fill="hold">
                                          <p:stCondLst>
                                            <p:cond delay="0"/>
                                          </p:stCondLst>
                                        </p:cTn>
                                        <p:tgtEl>
                                          <p:spTgt spid="91"/>
                                        </p:tgtEl>
                                        <p:attrNameLst>
                                          <p:attrName>style.visibility</p:attrName>
                                        </p:attrNameLst>
                                      </p:cBhvr>
                                      <p:to>
                                        <p:strVal val="visible"/>
                                      </p:to>
                                    </p:set>
                                    <p:animEffect transition="in" filter="dissolve">
                                      <p:cBhvr>
                                        <p:cTn id="137" dur="500"/>
                                        <p:tgtEl>
                                          <p:spTgt spid="91"/>
                                        </p:tgtEl>
                                      </p:cBhvr>
                                    </p:animEffect>
                                  </p:childTnLst>
                                </p:cTn>
                              </p:par>
                              <p:par>
                                <p:cTn id="138" presetID="9" presetClass="entr" presetSubtype="0" fill="hold" nodeType="withEffect">
                                  <p:stCondLst>
                                    <p:cond delay="0"/>
                                  </p:stCondLst>
                                  <p:childTnLst>
                                    <p:set>
                                      <p:cBhvr>
                                        <p:cTn id="139" dur="1" fill="hold">
                                          <p:stCondLst>
                                            <p:cond delay="0"/>
                                          </p:stCondLst>
                                        </p:cTn>
                                        <p:tgtEl>
                                          <p:spTgt spid="92"/>
                                        </p:tgtEl>
                                        <p:attrNameLst>
                                          <p:attrName>style.visibility</p:attrName>
                                        </p:attrNameLst>
                                      </p:cBhvr>
                                      <p:to>
                                        <p:strVal val="visible"/>
                                      </p:to>
                                    </p:set>
                                    <p:animEffect transition="in" filter="dissolve">
                                      <p:cBhvr>
                                        <p:cTn id="140" dur="500"/>
                                        <p:tgtEl>
                                          <p:spTgt spid="92"/>
                                        </p:tgtEl>
                                      </p:cBhvr>
                                    </p:animEffect>
                                  </p:childTnLst>
                                </p:cTn>
                              </p:par>
                              <p:par>
                                <p:cTn id="141" presetID="9" presetClass="entr" presetSubtype="0" fill="hold" nodeType="withEffect">
                                  <p:stCondLst>
                                    <p:cond delay="0"/>
                                  </p:stCondLst>
                                  <p:childTnLst>
                                    <p:set>
                                      <p:cBhvr>
                                        <p:cTn id="142" dur="1" fill="hold">
                                          <p:stCondLst>
                                            <p:cond delay="0"/>
                                          </p:stCondLst>
                                        </p:cTn>
                                        <p:tgtEl>
                                          <p:spTgt spid="93"/>
                                        </p:tgtEl>
                                        <p:attrNameLst>
                                          <p:attrName>style.visibility</p:attrName>
                                        </p:attrNameLst>
                                      </p:cBhvr>
                                      <p:to>
                                        <p:strVal val="visible"/>
                                      </p:to>
                                    </p:set>
                                    <p:animEffect transition="in" filter="dissolve">
                                      <p:cBhvr>
                                        <p:cTn id="143" dur="500"/>
                                        <p:tgtEl>
                                          <p:spTgt spid="93"/>
                                        </p:tgtEl>
                                      </p:cBhvr>
                                    </p:animEffect>
                                  </p:childTnLst>
                                </p:cTn>
                              </p:par>
                              <p:par>
                                <p:cTn id="144" presetID="9" presetClass="entr" presetSubtype="0" fill="hold" nodeType="withEffect">
                                  <p:stCondLst>
                                    <p:cond delay="0"/>
                                  </p:stCondLst>
                                  <p:childTnLst>
                                    <p:set>
                                      <p:cBhvr>
                                        <p:cTn id="145" dur="1" fill="hold">
                                          <p:stCondLst>
                                            <p:cond delay="0"/>
                                          </p:stCondLst>
                                        </p:cTn>
                                        <p:tgtEl>
                                          <p:spTgt spid="94"/>
                                        </p:tgtEl>
                                        <p:attrNameLst>
                                          <p:attrName>style.visibility</p:attrName>
                                        </p:attrNameLst>
                                      </p:cBhvr>
                                      <p:to>
                                        <p:strVal val="visible"/>
                                      </p:to>
                                    </p:set>
                                    <p:animEffect transition="in" filter="dissolve">
                                      <p:cBhvr>
                                        <p:cTn id="146" dur="500"/>
                                        <p:tgtEl>
                                          <p:spTgt spid="94"/>
                                        </p:tgtEl>
                                      </p:cBhvr>
                                    </p:animEffect>
                                  </p:childTnLst>
                                </p:cTn>
                              </p:par>
                              <p:par>
                                <p:cTn id="147" presetID="9" presetClass="entr" presetSubtype="0" fill="hold" nodeType="withEffect">
                                  <p:stCondLst>
                                    <p:cond delay="0"/>
                                  </p:stCondLst>
                                  <p:childTnLst>
                                    <p:set>
                                      <p:cBhvr>
                                        <p:cTn id="148" dur="1" fill="hold">
                                          <p:stCondLst>
                                            <p:cond delay="0"/>
                                          </p:stCondLst>
                                        </p:cTn>
                                        <p:tgtEl>
                                          <p:spTgt spid="95"/>
                                        </p:tgtEl>
                                        <p:attrNameLst>
                                          <p:attrName>style.visibility</p:attrName>
                                        </p:attrNameLst>
                                      </p:cBhvr>
                                      <p:to>
                                        <p:strVal val="visible"/>
                                      </p:to>
                                    </p:set>
                                    <p:animEffect transition="in" filter="dissolve">
                                      <p:cBhvr>
                                        <p:cTn id="149" dur="500"/>
                                        <p:tgtEl>
                                          <p:spTgt spid="95"/>
                                        </p:tgtEl>
                                      </p:cBhvr>
                                    </p:animEffect>
                                  </p:childTnLst>
                                </p:cTn>
                              </p:par>
                              <p:par>
                                <p:cTn id="150" presetID="9" presetClass="entr" presetSubtype="0" fill="hold" nodeType="withEffect">
                                  <p:stCondLst>
                                    <p:cond delay="0"/>
                                  </p:stCondLst>
                                  <p:childTnLst>
                                    <p:set>
                                      <p:cBhvr>
                                        <p:cTn id="151" dur="1" fill="hold">
                                          <p:stCondLst>
                                            <p:cond delay="0"/>
                                          </p:stCondLst>
                                        </p:cTn>
                                        <p:tgtEl>
                                          <p:spTgt spid="96"/>
                                        </p:tgtEl>
                                        <p:attrNameLst>
                                          <p:attrName>style.visibility</p:attrName>
                                        </p:attrNameLst>
                                      </p:cBhvr>
                                      <p:to>
                                        <p:strVal val="visible"/>
                                      </p:to>
                                    </p:set>
                                    <p:animEffect transition="in" filter="dissolve">
                                      <p:cBhvr>
                                        <p:cTn id="152" dur="500"/>
                                        <p:tgtEl>
                                          <p:spTgt spid="96"/>
                                        </p:tgtEl>
                                      </p:cBhvr>
                                    </p:animEffect>
                                  </p:childTnLst>
                                </p:cTn>
                              </p:par>
                              <p:par>
                                <p:cTn id="153" presetID="9" presetClass="entr" presetSubtype="0" fill="hold" nodeType="withEffect">
                                  <p:stCondLst>
                                    <p:cond delay="0"/>
                                  </p:stCondLst>
                                  <p:childTnLst>
                                    <p:set>
                                      <p:cBhvr>
                                        <p:cTn id="154" dur="1" fill="hold">
                                          <p:stCondLst>
                                            <p:cond delay="0"/>
                                          </p:stCondLst>
                                        </p:cTn>
                                        <p:tgtEl>
                                          <p:spTgt spid="97"/>
                                        </p:tgtEl>
                                        <p:attrNameLst>
                                          <p:attrName>style.visibility</p:attrName>
                                        </p:attrNameLst>
                                      </p:cBhvr>
                                      <p:to>
                                        <p:strVal val="visible"/>
                                      </p:to>
                                    </p:set>
                                    <p:animEffect transition="in" filter="dissolve">
                                      <p:cBhvr>
                                        <p:cTn id="155" dur="500"/>
                                        <p:tgtEl>
                                          <p:spTgt spid="97"/>
                                        </p:tgtEl>
                                      </p:cBhvr>
                                    </p:animEffect>
                                  </p:childTnLst>
                                </p:cTn>
                              </p:par>
                              <p:par>
                                <p:cTn id="156" presetID="9" presetClass="entr" presetSubtype="0" fill="hold" nodeType="withEffect">
                                  <p:stCondLst>
                                    <p:cond delay="0"/>
                                  </p:stCondLst>
                                  <p:childTnLst>
                                    <p:set>
                                      <p:cBhvr>
                                        <p:cTn id="157" dur="1" fill="hold">
                                          <p:stCondLst>
                                            <p:cond delay="0"/>
                                          </p:stCondLst>
                                        </p:cTn>
                                        <p:tgtEl>
                                          <p:spTgt spid="98"/>
                                        </p:tgtEl>
                                        <p:attrNameLst>
                                          <p:attrName>style.visibility</p:attrName>
                                        </p:attrNameLst>
                                      </p:cBhvr>
                                      <p:to>
                                        <p:strVal val="visible"/>
                                      </p:to>
                                    </p:set>
                                    <p:animEffect transition="in" filter="dissolve">
                                      <p:cBhvr>
                                        <p:cTn id="158" dur="500"/>
                                        <p:tgtEl>
                                          <p:spTgt spid="98"/>
                                        </p:tgtEl>
                                      </p:cBhvr>
                                    </p:animEffect>
                                  </p:childTnLst>
                                </p:cTn>
                              </p:par>
                              <p:par>
                                <p:cTn id="159" presetID="9" presetClass="entr" presetSubtype="0" fill="hold" nodeType="withEffect">
                                  <p:stCondLst>
                                    <p:cond delay="0"/>
                                  </p:stCondLst>
                                  <p:childTnLst>
                                    <p:set>
                                      <p:cBhvr>
                                        <p:cTn id="160" dur="1" fill="hold">
                                          <p:stCondLst>
                                            <p:cond delay="0"/>
                                          </p:stCondLst>
                                        </p:cTn>
                                        <p:tgtEl>
                                          <p:spTgt spid="99"/>
                                        </p:tgtEl>
                                        <p:attrNameLst>
                                          <p:attrName>style.visibility</p:attrName>
                                        </p:attrNameLst>
                                      </p:cBhvr>
                                      <p:to>
                                        <p:strVal val="visible"/>
                                      </p:to>
                                    </p:set>
                                    <p:animEffect transition="in" filter="dissolve">
                                      <p:cBhvr>
                                        <p:cTn id="161" dur="500"/>
                                        <p:tgtEl>
                                          <p:spTgt spid="99"/>
                                        </p:tgtEl>
                                      </p:cBhvr>
                                    </p:animEffect>
                                  </p:childTnLst>
                                </p:cTn>
                              </p:par>
                              <p:par>
                                <p:cTn id="162" presetID="9" presetClass="entr" presetSubtype="0" fill="hold" nodeType="withEffect">
                                  <p:stCondLst>
                                    <p:cond delay="0"/>
                                  </p:stCondLst>
                                  <p:childTnLst>
                                    <p:set>
                                      <p:cBhvr>
                                        <p:cTn id="163" dur="1" fill="hold">
                                          <p:stCondLst>
                                            <p:cond delay="0"/>
                                          </p:stCondLst>
                                        </p:cTn>
                                        <p:tgtEl>
                                          <p:spTgt spid="100"/>
                                        </p:tgtEl>
                                        <p:attrNameLst>
                                          <p:attrName>style.visibility</p:attrName>
                                        </p:attrNameLst>
                                      </p:cBhvr>
                                      <p:to>
                                        <p:strVal val="visible"/>
                                      </p:to>
                                    </p:set>
                                    <p:animEffect transition="in" filter="dissolve">
                                      <p:cBhvr>
                                        <p:cTn id="164" dur="500"/>
                                        <p:tgtEl>
                                          <p:spTgt spid="100"/>
                                        </p:tgtEl>
                                      </p:cBhvr>
                                    </p:animEffect>
                                  </p:childTnLst>
                                </p:cTn>
                              </p:par>
                              <p:par>
                                <p:cTn id="165" presetID="9" presetClass="entr" presetSubtype="0" fill="hold" nodeType="withEffect">
                                  <p:stCondLst>
                                    <p:cond delay="0"/>
                                  </p:stCondLst>
                                  <p:childTnLst>
                                    <p:set>
                                      <p:cBhvr>
                                        <p:cTn id="166" dur="1" fill="hold">
                                          <p:stCondLst>
                                            <p:cond delay="0"/>
                                          </p:stCondLst>
                                        </p:cTn>
                                        <p:tgtEl>
                                          <p:spTgt spid="101"/>
                                        </p:tgtEl>
                                        <p:attrNameLst>
                                          <p:attrName>style.visibility</p:attrName>
                                        </p:attrNameLst>
                                      </p:cBhvr>
                                      <p:to>
                                        <p:strVal val="visible"/>
                                      </p:to>
                                    </p:set>
                                    <p:animEffect transition="in" filter="dissolve">
                                      <p:cBhvr>
                                        <p:cTn id="167" dur="500"/>
                                        <p:tgtEl>
                                          <p:spTgt spid="101"/>
                                        </p:tgtEl>
                                      </p:cBhvr>
                                    </p:animEffect>
                                  </p:childTnLst>
                                </p:cTn>
                              </p:par>
                              <p:par>
                                <p:cTn id="168" presetID="9" presetClass="entr" presetSubtype="0" fill="hold" nodeType="withEffect">
                                  <p:stCondLst>
                                    <p:cond delay="0"/>
                                  </p:stCondLst>
                                  <p:childTnLst>
                                    <p:set>
                                      <p:cBhvr>
                                        <p:cTn id="169" dur="1" fill="hold">
                                          <p:stCondLst>
                                            <p:cond delay="0"/>
                                          </p:stCondLst>
                                        </p:cTn>
                                        <p:tgtEl>
                                          <p:spTgt spid="102"/>
                                        </p:tgtEl>
                                        <p:attrNameLst>
                                          <p:attrName>style.visibility</p:attrName>
                                        </p:attrNameLst>
                                      </p:cBhvr>
                                      <p:to>
                                        <p:strVal val="visible"/>
                                      </p:to>
                                    </p:set>
                                    <p:animEffect transition="in" filter="dissolve">
                                      <p:cBhvr>
                                        <p:cTn id="170" dur="500"/>
                                        <p:tgtEl>
                                          <p:spTgt spid="102"/>
                                        </p:tgtEl>
                                      </p:cBhvr>
                                    </p:animEffect>
                                  </p:childTnLst>
                                </p:cTn>
                              </p:par>
                              <p:par>
                                <p:cTn id="171" presetID="9" presetClass="entr" presetSubtype="0" fill="hold" nodeType="withEffect">
                                  <p:stCondLst>
                                    <p:cond delay="0"/>
                                  </p:stCondLst>
                                  <p:childTnLst>
                                    <p:set>
                                      <p:cBhvr>
                                        <p:cTn id="172" dur="1" fill="hold">
                                          <p:stCondLst>
                                            <p:cond delay="0"/>
                                          </p:stCondLst>
                                        </p:cTn>
                                        <p:tgtEl>
                                          <p:spTgt spid="103"/>
                                        </p:tgtEl>
                                        <p:attrNameLst>
                                          <p:attrName>style.visibility</p:attrName>
                                        </p:attrNameLst>
                                      </p:cBhvr>
                                      <p:to>
                                        <p:strVal val="visible"/>
                                      </p:to>
                                    </p:set>
                                    <p:animEffect transition="in" filter="dissolve">
                                      <p:cBhvr>
                                        <p:cTn id="173" dur="500"/>
                                        <p:tgtEl>
                                          <p:spTgt spid="103"/>
                                        </p:tgtEl>
                                      </p:cBhvr>
                                    </p:animEffect>
                                  </p:childTnLst>
                                </p:cTn>
                              </p:par>
                              <p:par>
                                <p:cTn id="174" presetID="9" presetClass="entr" presetSubtype="0" fill="hold" nodeType="withEffect">
                                  <p:stCondLst>
                                    <p:cond delay="0"/>
                                  </p:stCondLst>
                                  <p:childTnLst>
                                    <p:set>
                                      <p:cBhvr>
                                        <p:cTn id="175" dur="1" fill="hold">
                                          <p:stCondLst>
                                            <p:cond delay="0"/>
                                          </p:stCondLst>
                                        </p:cTn>
                                        <p:tgtEl>
                                          <p:spTgt spid="104"/>
                                        </p:tgtEl>
                                        <p:attrNameLst>
                                          <p:attrName>style.visibility</p:attrName>
                                        </p:attrNameLst>
                                      </p:cBhvr>
                                      <p:to>
                                        <p:strVal val="visible"/>
                                      </p:to>
                                    </p:set>
                                    <p:animEffect transition="in" filter="dissolve">
                                      <p:cBhvr>
                                        <p:cTn id="176" dur="500"/>
                                        <p:tgtEl>
                                          <p:spTgt spid="104"/>
                                        </p:tgtEl>
                                      </p:cBhvr>
                                    </p:animEffect>
                                  </p:childTnLst>
                                </p:cTn>
                              </p:par>
                              <p:par>
                                <p:cTn id="177" presetID="9" presetClass="entr" presetSubtype="0" fill="hold" nodeType="withEffect">
                                  <p:stCondLst>
                                    <p:cond delay="0"/>
                                  </p:stCondLst>
                                  <p:childTnLst>
                                    <p:set>
                                      <p:cBhvr>
                                        <p:cTn id="178" dur="1" fill="hold">
                                          <p:stCondLst>
                                            <p:cond delay="0"/>
                                          </p:stCondLst>
                                        </p:cTn>
                                        <p:tgtEl>
                                          <p:spTgt spid="105"/>
                                        </p:tgtEl>
                                        <p:attrNameLst>
                                          <p:attrName>style.visibility</p:attrName>
                                        </p:attrNameLst>
                                      </p:cBhvr>
                                      <p:to>
                                        <p:strVal val="visible"/>
                                      </p:to>
                                    </p:set>
                                    <p:animEffect transition="in" filter="dissolve">
                                      <p:cBhvr>
                                        <p:cTn id="179"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a:stretch>
            <a:fillRect/>
          </a:stretch>
        </p:blipFill>
        <p:spPr>
          <a:xfrm>
            <a:off x="12700" y="-1"/>
            <a:ext cx="9131300" cy="6874241"/>
          </a:xfrm>
          <a:prstGeom prst="rect">
            <a:avLst/>
          </a:prstGeom>
        </p:spPr>
      </p:pic>
      <p:sp>
        <p:nvSpPr>
          <p:cNvPr id="36" name="Rectangle 35"/>
          <p:cNvSpPr/>
          <p:nvPr/>
        </p:nvSpPr>
        <p:spPr>
          <a:xfrm>
            <a:off x="-127000" y="-127002"/>
            <a:ext cx="9398000" cy="7001241"/>
          </a:xfrm>
          <a:prstGeom prst="rect">
            <a:avLst/>
          </a:prstGeom>
          <a:solidFill>
            <a:schemeClr val="bg1">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8" name="Group 117"/>
          <p:cNvGrpSpPr/>
          <p:nvPr/>
        </p:nvGrpSpPr>
        <p:grpSpPr>
          <a:xfrm>
            <a:off x="363616" y="150815"/>
            <a:ext cx="8612665" cy="6495518"/>
            <a:chOff x="363616" y="150815"/>
            <a:chExt cx="8612665" cy="6495518"/>
          </a:xfrm>
        </p:grpSpPr>
        <p:pic>
          <p:nvPicPr>
            <p:cNvPr id="45" name="Picture 44"/>
            <p:cNvPicPr>
              <a:picLocks noChangeAspect="1"/>
            </p:cNvPicPr>
            <p:nvPr/>
          </p:nvPicPr>
          <p:blipFill>
            <a:blip r:embed="rId3"/>
            <a:stretch>
              <a:fillRect/>
            </a:stretch>
          </p:blipFill>
          <p:spPr>
            <a:xfrm>
              <a:off x="1340105" y="1909625"/>
              <a:ext cx="224996" cy="224996"/>
            </a:xfrm>
            <a:prstGeom prst="rect">
              <a:avLst/>
            </a:prstGeom>
          </p:spPr>
        </p:pic>
        <p:pic>
          <p:nvPicPr>
            <p:cNvPr id="46" name="Picture 45"/>
            <p:cNvPicPr>
              <a:picLocks noChangeAspect="1"/>
            </p:cNvPicPr>
            <p:nvPr/>
          </p:nvPicPr>
          <p:blipFill>
            <a:blip r:embed="rId3"/>
            <a:stretch>
              <a:fillRect/>
            </a:stretch>
          </p:blipFill>
          <p:spPr>
            <a:xfrm>
              <a:off x="1986393" y="428984"/>
              <a:ext cx="224996" cy="224996"/>
            </a:xfrm>
            <a:prstGeom prst="rect">
              <a:avLst/>
            </a:prstGeom>
          </p:spPr>
        </p:pic>
        <p:pic>
          <p:nvPicPr>
            <p:cNvPr id="47" name="Picture 46"/>
            <p:cNvPicPr>
              <a:picLocks noChangeAspect="1"/>
            </p:cNvPicPr>
            <p:nvPr/>
          </p:nvPicPr>
          <p:blipFill>
            <a:blip r:embed="rId3"/>
            <a:stretch>
              <a:fillRect/>
            </a:stretch>
          </p:blipFill>
          <p:spPr>
            <a:xfrm>
              <a:off x="4438904" y="165498"/>
              <a:ext cx="224996" cy="224996"/>
            </a:xfrm>
            <a:prstGeom prst="rect">
              <a:avLst/>
            </a:prstGeom>
          </p:spPr>
        </p:pic>
        <p:pic>
          <p:nvPicPr>
            <p:cNvPr id="48" name="Picture 47"/>
            <p:cNvPicPr>
              <a:picLocks noChangeAspect="1"/>
            </p:cNvPicPr>
            <p:nvPr/>
          </p:nvPicPr>
          <p:blipFill>
            <a:blip r:embed="rId3"/>
            <a:stretch>
              <a:fillRect/>
            </a:stretch>
          </p:blipFill>
          <p:spPr>
            <a:xfrm>
              <a:off x="2749738" y="2243673"/>
              <a:ext cx="224996" cy="224996"/>
            </a:xfrm>
            <a:prstGeom prst="rect">
              <a:avLst/>
            </a:prstGeom>
          </p:spPr>
        </p:pic>
        <p:pic>
          <p:nvPicPr>
            <p:cNvPr id="49" name="Picture 48"/>
            <p:cNvPicPr>
              <a:picLocks noChangeAspect="1"/>
            </p:cNvPicPr>
            <p:nvPr/>
          </p:nvPicPr>
          <p:blipFill>
            <a:blip r:embed="rId3"/>
            <a:stretch>
              <a:fillRect/>
            </a:stretch>
          </p:blipFill>
          <p:spPr>
            <a:xfrm>
              <a:off x="3443234" y="5712184"/>
              <a:ext cx="224996" cy="224996"/>
            </a:xfrm>
            <a:prstGeom prst="rect">
              <a:avLst/>
            </a:prstGeom>
          </p:spPr>
        </p:pic>
        <p:pic>
          <p:nvPicPr>
            <p:cNvPr id="51" name="Picture 50"/>
            <p:cNvPicPr>
              <a:picLocks noChangeAspect="1"/>
            </p:cNvPicPr>
            <p:nvPr/>
          </p:nvPicPr>
          <p:blipFill>
            <a:blip r:embed="rId3"/>
            <a:stretch>
              <a:fillRect/>
            </a:stretch>
          </p:blipFill>
          <p:spPr>
            <a:xfrm>
              <a:off x="6264882" y="5378136"/>
              <a:ext cx="224996" cy="224996"/>
            </a:xfrm>
            <a:prstGeom prst="rect">
              <a:avLst/>
            </a:prstGeom>
          </p:spPr>
        </p:pic>
        <p:pic>
          <p:nvPicPr>
            <p:cNvPr id="52" name="Picture 51"/>
            <p:cNvPicPr>
              <a:picLocks noChangeAspect="1"/>
            </p:cNvPicPr>
            <p:nvPr/>
          </p:nvPicPr>
          <p:blipFill>
            <a:blip r:embed="rId3"/>
            <a:stretch>
              <a:fillRect/>
            </a:stretch>
          </p:blipFill>
          <p:spPr>
            <a:xfrm>
              <a:off x="8350504" y="1484502"/>
              <a:ext cx="224996" cy="224996"/>
            </a:xfrm>
            <a:prstGeom prst="rect">
              <a:avLst/>
            </a:prstGeom>
          </p:spPr>
        </p:pic>
        <p:pic>
          <p:nvPicPr>
            <p:cNvPr id="53" name="Picture 52"/>
            <p:cNvPicPr>
              <a:picLocks noChangeAspect="1"/>
            </p:cNvPicPr>
            <p:nvPr/>
          </p:nvPicPr>
          <p:blipFill>
            <a:blip r:embed="rId3"/>
            <a:stretch>
              <a:fillRect/>
            </a:stretch>
          </p:blipFill>
          <p:spPr>
            <a:xfrm>
              <a:off x="363616" y="3450558"/>
              <a:ext cx="224996" cy="224996"/>
            </a:xfrm>
            <a:prstGeom prst="rect">
              <a:avLst/>
            </a:prstGeom>
          </p:spPr>
        </p:pic>
        <p:pic>
          <p:nvPicPr>
            <p:cNvPr id="54" name="Picture 53"/>
            <p:cNvPicPr>
              <a:picLocks noChangeAspect="1"/>
            </p:cNvPicPr>
            <p:nvPr/>
          </p:nvPicPr>
          <p:blipFill>
            <a:blip r:embed="rId3"/>
            <a:stretch>
              <a:fillRect/>
            </a:stretch>
          </p:blipFill>
          <p:spPr>
            <a:xfrm>
              <a:off x="5277617" y="3617582"/>
              <a:ext cx="224996" cy="224996"/>
            </a:xfrm>
            <a:prstGeom prst="rect">
              <a:avLst/>
            </a:prstGeom>
          </p:spPr>
        </p:pic>
        <p:pic>
          <p:nvPicPr>
            <p:cNvPr id="55" name="Picture 54"/>
            <p:cNvPicPr>
              <a:picLocks noChangeAspect="1"/>
            </p:cNvPicPr>
            <p:nvPr/>
          </p:nvPicPr>
          <p:blipFill>
            <a:blip r:embed="rId3"/>
            <a:stretch>
              <a:fillRect/>
            </a:stretch>
          </p:blipFill>
          <p:spPr>
            <a:xfrm>
              <a:off x="7991630" y="3450558"/>
              <a:ext cx="224996" cy="224996"/>
            </a:xfrm>
            <a:prstGeom prst="rect">
              <a:avLst/>
            </a:prstGeom>
          </p:spPr>
        </p:pic>
        <p:pic>
          <p:nvPicPr>
            <p:cNvPr id="56" name="Picture 55"/>
            <p:cNvPicPr>
              <a:picLocks noChangeAspect="1"/>
            </p:cNvPicPr>
            <p:nvPr/>
          </p:nvPicPr>
          <p:blipFill>
            <a:blip r:embed="rId3"/>
            <a:stretch>
              <a:fillRect/>
            </a:stretch>
          </p:blipFill>
          <p:spPr>
            <a:xfrm>
              <a:off x="5110593" y="1742601"/>
              <a:ext cx="224996" cy="224996"/>
            </a:xfrm>
            <a:prstGeom prst="rect">
              <a:avLst/>
            </a:prstGeom>
          </p:spPr>
        </p:pic>
        <p:pic>
          <p:nvPicPr>
            <p:cNvPr id="57" name="Picture 56"/>
            <p:cNvPicPr>
              <a:picLocks noChangeAspect="1"/>
            </p:cNvPicPr>
            <p:nvPr/>
          </p:nvPicPr>
          <p:blipFill>
            <a:blip r:embed="rId3"/>
            <a:stretch>
              <a:fillRect/>
            </a:stretch>
          </p:blipFill>
          <p:spPr>
            <a:xfrm>
              <a:off x="2415690" y="2636994"/>
              <a:ext cx="224996" cy="224996"/>
            </a:xfrm>
            <a:prstGeom prst="rect">
              <a:avLst/>
            </a:prstGeom>
          </p:spPr>
        </p:pic>
        <p:pic>
          <p:nvPicPr>
            <p:cNvPr id="59" name="Picture 58"/>
            <p:cNvPicPr>
              <a:picLocks noChangeAspect="1"/>
            </p:cNvPicPr>
            <p:nvPr/>
          </p:nvPicPr>
          <p:blipFill>
            <a:blip r:embed="rId3"/>
            <a:stretch>
              <a:fillRect/>
            </a:stretch>
          </p:blipFill>
          <p:spPr>
            <a:xfrm>
              <a:off x="3276210" y="2090766"/>
              <a:ext cx="224996" cy="224996"/>
            </a:xfrm>
            <a:prstGeom prst="rect">
              <a:avLst/>
            </a:prstGeom>
          </p:spPr>
        </p:pic>
        <p:pic>
          <p:nvPicPr>
            <p:cNvPr id="62" name="Picture 61"/>
            <p:cNvPicPr>
              <a:picLocks noChangeAspect="1"/>
            </p:cNvPicPr>
            <p:nvPr/>
          </p:nvPicPr>
          <p:blipFill>
            <a:blip r:embed="rId3"/>
            <a:stretch>
              <a:fillRect/>
            </a:stretch>
          </p:blipFill>
          <p:spPr>
            <a:xfrm>
              <a:off x="3083786" y="1467575"/>
              <a:ext cx="224996" cy="224996"/>
            </a:xfrm>
            <a:prstGeom prst="rect">
              <a:avLst/>
            </a:prstGeom>
          </p:spPr>
        </p:pic>
        <p:pic>
          <p:nvPicPr>
            <p:cNvPr id="63" name="Picture 62"/>
            <p:cNvPicPr>
              <a:picLocks noChangeAspect="1"/>
            </p:cNvPicPr>
            <p:nvPr/>
          </p:nvPicPr>
          <p:blipFill>
            <a:blip r:embed="rId3"/>
            <a:stretch>
              <a:fillRect/>
            </a:stretch>
          </p:blipFill>
          <p:spPr>
            <a:xfrm>
              <a:off x="2916762" y="3177712"/>
              <a:ext cx="224996" cy="224996"/>
            </a:xfrm>
            <a:prstGeom prst="rect">
              <a:avLst/>
            </a:prstGeom>
          </p:spPr>
        </p:pic>
        <p:pic>
          <p:nvPicPr>
            <p:cNvPr id="64" name="Picture 63"/>
            <p:cNvPicPr>
              <a:picLocks noChangeAspect="1"/>
            </p:cNvPicPr>
            <p:nvPr/>
          </p:nvPicPr>
          <p:blipFill>
            <a:blip r:embed="rId3"/>
            <a:stretch>
              <a:fillRect/>
            </a:stretch>
          </p:blipFill>
          <p:spPr>
            <a:xfrm>
              <a:off x="8751285" y="4582513"/>
              <a:ext cx="224996" cy="224996"/>
            </a:xfrm>
            <a:prstGeom prst="rect">
              <a:avLst/>
            </a:prstGeom>
          </p:spPr>
        </p:pic>
        <p:pic>
          <p:nvPicPr>
            <p:cNvPr id="65" name="Picture 64"/>
            <p:cNvPicPr>
              <a:picLocks noChangeAspect="1"/>
            </p:cNvPicPr>
            <p:nvPr/>
          </p:nvPicPr>
          <p:blipFill>
            <a:blip r:embed="rId3"/>
            <a:stretch>
              <a:fillRect/>
            </a:stretch>
          </p:blipFill>
          <p:spPr>
            <a:xfrm>
              <a:off x="3658530" y="1355694"/>
              <a:ext cx="224996" cy="224996"/>
            </a:xfrm>
            <a:prstGeom prst="rect">
              <a:avLst/>
            </a:prstGeom>
          </p:spPr>
        </p:pic>
        <p:pic>
          <p:nvPicPr>
            <p:cNvPr id="66" name="Picture 65"/>
            <p:cNvPicPr>
              <a:picLocks noChangeAspect="1"/>
            </p:cNvPicPr>
            <p:nvPr/>
          </p:nvPicPr>
          <p:blipFill>
            <a:blip r:embed="rId3"/>
            <a:stretch>
              <a:fillRect/>
            </a:stretch>
          </p:blipFill>
          <p:spPr>
            <a:xfrm>
              <a:off x="6702327" y="1130698"/>
              <a:ext cx="224996" cy="224996"/>
            </a:xfrm>
            <a:prstGeom prst="rect">
              <a:avLst/>
            </a:prstGeom>
          </p:spPr>
        </p:pic>
        <p:pic>
          <p:nvPicPr>
            <p:cNvPr id="67" name="Picture 66"/>
            <p:cNvPicPr>
              <a:picLocks noChangeAspect="1"/>
            </p:cNvPicPr>
            <p:nvPr/>
          </p:nvPicPr>
          <p:blipFill>
            <a:blip r:embed="rId3"/>
            <a:stretch>
              <a:fillRect/>
            </a:stretch>
          </p:blipFill>
          <p:spPr>
            <a:xfrm>
              <a:off x="3443528" y="653980"/>
              <a:ext cx="224996" cy="224996"/>
            </a:xfrm>
            <a:prstGeom prst="rect">
              <a:avLst/>
            </a:prstGeom>
          </p:spPr>
        </p:pic>
        <p:pic>
          <p:nvPicPr>
            <p:cNvPr id="68" name="Picture 67"/>
            <p:cNvPicPr>
              <a:picLocks noChangeAspect="1"/>
            </p:cNvPicPr>
            <p:nvPr/>
          </p:nvPicPr>
          <p:blipFill>
            <a:blip r:embed="rId3"/>
            <a:stretch>
              <a:fillRect/>
            </a:stretch>
          </p:blipFill>
          <p:spPr>
            <a:xfrm>
              <a:off x="3149297" y="2749492"/>
              <a:ext cx="224996" cy="224996"/>
            </a:xfrm>
            <a:prstGeom prst="rect">
              <a:avLst/>
            </a:prstGeom>
          </p:spPr>
        </p:pic>
        <p:pic>
          <p:nvPicPr>
            <p:cNvPr id="69" name="Picture 68"/>
            <p:cNvPicPr>
              <a:picLocks noChangeAspect="1"/>
            </p:cNvPicPr>
            <p:nvPr/>
          </p:nvPicPr>
          <p:blipFill>
            <a:blip r:embed="rId3"/>
            <a:stretch>
              <a:fillRect/>
            </a:stretch>
          </p:blipFill>
          <p:spPr>
            <a:xfrm>
              <a:off x="8238006" y="2711636"/>
              <a:ext cx="224996" cy="224996"/>
            </a:xfrm>
            <a:prstGeom prst="rect">
              <a:avLst/>
            </a:prstGeom>
          </p:spPr>
        </p:pic>
        <p:pic>
          <p:nvPicPr>
            <p:cNvPr id="70" name="Picture 69"/>
            <p:cNvPicPr>
              <a:picLocks noChangeAspect="1"/>
            </p:cNvPicPr>
            <p:nvPr/>
          </p:nvPicPr>
          <p:blipFill>
            <a:blip r:embed="rId3"/>
            <a:stretch>
              <a:fillRect/>
            </a:stretch>
          </p:blipFill>
          <p:spPr>
            <a:xfrm>
              <a:off x="4998095" y="6267379"/>
              <a:ext cx="224996" cy="224996"/>
            </a:xfrm>
            <a:prstGeom prst="rect">
              <a:avLst/>
            </a:prstGeom>
          </p:spPr>
        </p:pic>
        <p:pic>
          <p:nvPicPr>
            <p:cNvPr id="71" name="Picture 70"/>
            <p:cNvPicPr>
              <a:picLocks noChangeAspect="1"/>
            </p:cNvPicPr>
            <p:nvPr/>
          </p:nvPicPr>
          <p:blipFill>
            <a:blip r:embed="rId3"/>
            <a:stretch>
              <a:fillRect/>
            </a:stretch>
          </p:blipFill>
          <p:spPr>
            <a:xfrm>
              <a:off x="5277617" y="1467575"/>
              <a:ext cx="224996" cy="224996"/>
            </a:xfrm>
            <a:prstGeom prst="rect">
              <a:avLst/>
            </a:prstGeom>
          </p:spPr>
        </p:pic>
        <p:pic>
          <p:nvPicPr>
            <p:cNvPr id="72" name="Picture 71"/>
            <p:cNvPicPr>
              <a:picLocks noChangeAspect="1"/>
            </p:cNvPicPr>
            <p:nvPr/>
          </p:nvPicPr>
          <p:blipFill>
            <a:blip r:embed="rId3"/>
            <a:stretch>
              <a:fillRect/>
            </a:stretch>
          </p:blipFill>
          <p:spPr>
            <a:xfrm>
              <a:off x="616957" y="3079693"/>
              <a:ext cx="224996" cy="224996"/>
            </a:xfrm>
            <a:prstGeom prst="rect">
              <a:avLst/>
            </a:prstGeom>
          </p:spPr>
        </p:pic>
        <p:pic>
          <p:nvPicPr>
            <p:cNvPr id="73" name="Picture 72"/>
            <p:cNvPicPr>
              <a:picLocks noChangeAspect="1"/>
            </p:cNvPicPr>
            <p:nvPr/>
          </p:nvPicPr>
          <p:blipFill>
            <a:blip r:embed="rId3"/>
            <a:stretch>
              <a:fillRect/>
            </a:stretch>
          </p:blipFill>
          <p:spPr>
            <a:xfrm>
              <a:off x="3196284" y="4571091"/>
              <a:ext cx="224996" cy="224996"/>
            </a:xfrm>
            <a:prstGeom prst="rect">
              <a:avLst/>
            </a:prstGeom>
          </p:spPr>
        </p:pic>
        <p:pic>
          <p:nvPicPr>
            <p:cNvPr id="74" name="Picture 73"/>
            <p:cNvPicPr>
              <a:picLocks noChangeAspect="1"/>
            </p:cNvPicPr>
            <p:nvPr/>
          </p:nvPicPr>
          <p:blipFill>
            <a:blip r:embed="rId3"/>
            <a:stretch>
              <a:fillRect/>
            </a:stretch>
          </p:blipFill>
          <p:spPr>
            <a:xfrm>
              <a:off x="4054424" y="1130698"/>
              <a:ext cx="224996" cy="224996"/>
            </a:xfrm>
            <a:prstGeom prst="rect">
              <a:avLst/>
            </a:prstGeom>
          </p:spPr>
        </p:pic>
        <p:pic>
          <p:nvPicPr>
            <p:cNvPr id="76" name="Picture 75"/>
            <p:cNvPicPr>
              <a:picLocks noChangeAspect="1"/>
            </p:cNvPicPr>
            <p:nvPr/>
          </p:nvPicPr>
          <p:blipFill>
            <a:blip r:embed="rId3"/>
            <a:stretch>
              <a:fillRect/>
            </a:stretch>
          </p:blipFill>
          <p:spPr>
            <a:xfrm>
              <a:off x="1512410" y="2524496"/>
              <a:ext cx="224996" cy="224996"/>
            </a:xfrm>
            <a:prstGeom prst="rect">
              <a:avLst/>
            </a:prstGeom>
          </p:spPr>
        </p:pic>
        <p:pic>
          <p:nvPicPr>
            <p:cNvPr id="77" name="Picture 76"/>
            <p:cNvPicPr>
              <a:picLocks noChangeAspect="1"/>
            </p:cNvPicPr>
            <p:nvPr/>
          </p:nvPicPr>
          <p:blipFill>
            <a:blip r:embed="rId3"/>
            <a:stretch>
              <a:fillRect/>
            </a:stretch>
          </p:blipFill>
          <p:spPr>
            <a:xfrm>
              <a:off x="2749738" y="2552683"/>
              <a:ext cx="224996" cy="224996"/>
            </a:xfrm>
            <a:prstGeom prst="rect">
              <a:avLst/>
            </a:prstGeom>
          </p:spPr>
        </p:pic>
        <p:pic>
          <p:nvPicPr>
            <p:cNvPr id="78" name="Picture 77"/>
            <p:cNvPicPr>
              <a:picLocks noChangeAspect="1"/>
            </p:cNvPicPr>
            <p:nvPr/>
          </p:nvPicPr>
          <p:blipFill>
            <a:blip r:embed="rId3"/>
            <a:stretch>
              <a:fillRect/>
            </a:stretch>
          </p:blipFill>
          <p:spPr>
            <a:xfrm>
              <a:off x="3083786" y="5068193"/>
              <a:ext cx="224996" cy="224996"/>
            </a:xfrm>
            <a:prstGeom prst="rect">
              <a:avLst/>
            </a:prstGeom>
          </p:spPr>
        </p:pic>
        <p:pic>
          <p:nvPicPr>
            <p:cNvPr id="79" name="Picture 78"/>
            <p:cNvPicPr>
              <a:picLocks noChangeAspect="1"/>
            </p:cNvPicPr>
            <p:nvPr/>
          </p:nvPicPr>
          <p:blipFill>
            <a:blip r:embed="rId3"/>
            <a:stretch>
              <a:fillRect/>
            </a:stretch>
          </p:blipFill>
          <p:spPr>
            <a:xfrm>
              <a:off x="2388214" y="3695576"/>
              <a:ext cx="224996" cy="224996"/>
            </a:xfrm>
            <a:prstGeom prst="rect">
              <a:avLst/>
            </a:prstGeom>
          </p:spPr>
        </p:pic>
        <p:pic>
          <p:nvPicPr>
            <p:cNvPr id="80" name="Picture 79"/>
            <p:cNvPicPr>
              <a:picLocks noChangeAspect="1"/>
            </p:cNvPicPr>
            <p:nvPr/>
          </p:nvPicPr>
          <p:blipFill>
            <a:blip r:embed="rId3"/>
            <a:stretch>
              <a:fillRect/>
            </a:stretch>
          </p:blipFill>
          <p:spPr>
            <a:xfrm>
              <a:off x="4070782" y="4387262"/>
              <a:ext cx="224996" cy="224996"/>
            </a:xfrm>
            <a:prstGeom prst="rect">
              <a:avLst/>
            </a:prstGeom>
          </p:spPr>
        </p:pic>
        <p:pic>
          <p:nvPicPr>
            <p:cNvPr id="81" name="Picture 80"/>
            <p:cNvPicPr>
              <a:picLocks noChangeAspect="1"/>
            </p:cNvPicPr>
            <p:nvPr/>
          </p:nvPicPr>
          <p:blipFill>
            <a:blip r:embed="rId3"/>
            <a:stretch>
              <a:fillRect/>
            </a:stretch>
          </p:blipFill>
          <p:spPr>
            <a:xfrm>
              <a:off x="3958284" y="3338060"/>
              <a:ext cx="224996" cy="224996"/>
            </a:xfrm>
            <a:prstGeom prst="rect">
              <a:avLst/>
            </a:prstGeom>
          </p:spPr>
        </p:pic>
        <p:pic>
          <p:nvPicPr>
            <p:cNvPr id="82" name="Picture 81"/>
            <p:cNvPicPr>
              <a:picLocks noChangeAspect="1"/>
            </p:cNvPicPr>
            <p:nvPr/>
          </p:nvPicPr>
          <p:blipFill>
            <a:blip r:embed="rId3"/>
            <a:stretch>
              <a:fillRect/>
            </a:stretch>
          </p:blipFill>
          <p:spPr>
            <a:xfrm>
              <a:off x="8082454" y="1865770"/>
              <a:ext cx="224996" cy="224996"/>
            </a:xfrm>
            <a:prstGeom prst="rect">
              <a:avLst/>
            </a:prstGeom>
          </p:spPr>
        </p:pic>
        <p:pic>
          <p:nvPicPr>
            <p:cNvPr id="83" name="Picture 82"/>
            <p:cNvPicPr>
              <a:picLocks noChangeAspect="1"/>
            </p:cNvPicPr>
            <p:nvPr/>
          </p:nvPicPr>
          <p:blipFill>
            <a:blip r:embed="rId3"/>
            <a:stretch>
              <a:fillRect/>
            </a:stretch>
          </p:blipFill>
          <p:spPr>
            <a:xfrm>
              <a:off x="5403806" y="6070606"/>
              <a:ext cx="224996" cy="224996"/>
            </a:xfrm>
            <a:prstGeom prst="rect">
              <a:avLst/>
            </a:prstGeom>
          </p:spPr>
        </p:pic>
        <p:pic>
          <p:nvPicPr>
            <p:cNvPr id="84" name="Picture 83"/>
            <p:cNvPicPr>
              <a:picLocks noChangeAspect="1"/>
            </p:cNvPicPr>
            <p:nvPr/>
          </p:nvPicPr>
          <p:blipFill>
            <a:blip r:embed="rId3"/>
            <a:stretch>
              <a:fillRect/>
            </a:stretch>
          </p:blipFill>
          <p:spPr>
            <a:xfrm>
              <a:off x="4136701" y="529013"/>
              <a:ext cx="224996" cy="224996"/>
            </a:xfrm>
            <a:prstGeom prst="rect">
              <a:avLst/>
            </a:prstGeom>
          </p:spPr>
        </p:pic>
        <p:pic>
          <p:nvPicPr>
            <p:cNvPr id="85" name="Picture 84"/>
            <p:cNvPicPr>
              <a:picLocks noChangeAspect="1"/>
            </p:cNvPicPr>
            <p:nvPr/>
          </p:nvPicPr>
          <p:blipFill>
            <a:blip r:embed="rId3"/>
            <a:stretch>
              <a:fillRect/>
            </a:stretch>
          </p:blipFill>
          <p:spPr>
            <a:xfrm>
              <a:off x="5622319" y="3314689"/>
              <a:ext cx="224996" cy="224996"/>
            </a:xfrm>
            <a:prstGeom prst="rect">
              <a:avLst/>
            </a:prstGeom>
          </p:spPr>
        </p:pic>
        <p:pic>
          <p:nvPicPr>
            <p:cNvPr id="86" name="Picture 85"/>
            <p:cNvPicPr>
              <a:picLocks noChangeAspect="1"/>
            </p:cNvPicPr>
            <p:nvPr/>
          </p:nvPicPr>
          <p:blipFill>
            <a:blip r:embed="rId3"/>
            <a:stretch>
              <a:fillRect/>
            </a:stretch>
          </p:blipFill>
          <p:spPr>
            <a:xfrm>
              <a:off x="6796033" y="2967195"/>
              <a:ext cx="224996" cy="224996"/>
            </a:xfrm>
            <a:prstGeom prst="rect">
              <a:avLst/>
            </a:prstGeom>
          </p:spPr>
        </p:pic>
        <p:pic>
          <p:nvPicPr>
            <p:cNvPr id="87" name="Picture 86"/>
            <p:cNvPicPr>
              <a:picLocks noChangeAspect="1"/>
            </p:cNvPicPr>
            <p:nvPr/>
          </p:nvPicPr>
          <p:blipFill>
            <a:blip r:embed="rId3"/>
            <a:stretch>
              <a:fillRect/>
            </a:stretch>
          </p:blipFill>
          <p:spPr>
            <a:xfrm>
              <a:off x="6553323" y="4357517"/>
              <a:ext cx="224996" cy="224996"/>
            </a:xfrm>
            <a:prstGeom prst="rect">
              <a:avLst/>
            </a:prstGeom>
          </p:spPr>
        </p:pic>
        <p:pic>
          <p:nvPicPr>
            <p:cNvPr id="88" name="Picture 87"/>
            <p:cNvPicPr>
              <a:picLocks noChangeAspect="1"/>
            </p:cNvPicPr>
            <p:nvPr/>
          </p:nvPicPr>
          <p:blipFill>
            <a:blip r:embed="rId3"/>
            <a:stretch>
              <a:fillRect/>
            </a:stretch>
          </p:blipFill>
          <p:spPr>
            <a:xfrm>
              <a:off x="7456764" y="4599680"/>
              <a:ext cx="224996" cy="224996"/>
            </a:xfrm>
            <a:prstGeom prst="rect">
              <a:avLst/>
            </a:prstGeom>
          </p:spPr>
        </p:pic>
        <p:pic>
          <p:nvPicPr>
            <p:cNvPr id="89" name="Picture 88"/>
            <p:cNvPicPr>
              <a:picLocks noChangeAspect="1"/>
            </p:cNvPicPr>
            <p:nvPr/>
          </p:nvPicPr>
          <p:blipFill>
            <a:blip r:embed="rId3"/>
            <a:stretch>
              <a:fillRect/>
            </a:stretch>
          </p:blipFill>
          <p:spPr>
            <a:xfrm>
              <a:off x="3255517" y="2363869"/>
              <a:ext cx="224996" cy="224996"/>
            </a:xfrm>
            <a:prstGeom prst="rect">
              <a:avLst/>
            </a:prstGeom>
          </p:spPr>
        </p:pic>
        <p:pic>
          <p:nvPicPr>
            <p:cNvPr id="90" name="Picture 89"/>
            <p:cNvPicPr>
              <a:picLocks noChangeAspect="1"/>
            </p:cNvPicPr>
            <p:nvPr/>
          </p:nvPicPr>
          <p:blipFill>
            <a:blip r:embed="rId3"/>
            <a:stretch>
              <a:fillRect/>
            </a:stretch>
          </p:blipFill>
          <p:spPr>
            <a:xfrm>
              <a:off x="4510004" y="5141582"/>
              <a:ext cx="224996" cy="224996"/>
            </a:xfrm>
            <a:prstGeom prst="rect">
              <a:avLst/>
            </a:prstGeom>
          </p:spPr>
        </p:pic>
        <p:pic>
          <p:nvPicPr>
            <p:cNvPr id="91" name="Picture 90"/>
            <p:cNvPicPr>
              <a:picLocks noChangeAspect="1"/>
            </p:cNvPicPr>
            <p:nvPr/>
          </p:nvPicPr>
          <p:blipFill>
            <a:blip r:embed="rId3"/>
            <a:stretch>
              <a:fillRect/>
            </a:stretch>
          </p:blipFill>
          <p:spPr>
            <a:xfrm>
              <a:off x="3698416" y="6421337"/>
              <a:ext cx="224996" cy="224996"/>
            </a:xfrm>
            <a:prstGeom prst="rect">
              <a:avLst/>
            </a:prstGeom>
          </p:spPr>
        </p:pic>
        <p:pic>
          <p:nvPicPr>
            <p:cNvPr id="92" name="Picture 91"/>
            <p:cNvPicPr>
              <a:picLocks noChangeAspect="1"/>
            </p:cNvPicPr>
            <p:nvPr/>
          </p:nvPicPr>
          <p:blipFill>
            <a:blip r:embed="rId3"/>
            <a:stretch>
              <a:fillRect/>
            </a:stretch>
          </p:blipFill>
          <p:spPr>
            <a:xfrm>
              <a:off x="6079519" y="5068193"/>
              <a:ext cx="224996" cy="224996"/>
            </a:xfrm>
            <a:prstGeom prst="rect">
              <a:avLst/>
            </a:prstGeom>
          </p:spPr>
        </p:pic>
        <p:pic>
          <p:nvPicPr>
            <p:cNvPr id="93" name="Picture 92"/>
            <p:cNvPicPr>
              <a:picLocks noChangeAspect="1"/>
            </p:cNvPicPr>
            <p:nvPr/>
          </p:nvPicPr>
          <p:blipFill>
            <a:blip r:embed="rId3"/>
            <a:stretch>
              <a:fillRect/>
            </a:stretch>
          </p:blipFill>
          <p:spPr>
            <a:xfrm>
              <a:off x="3331030" y="3001422"/>
              <a:ext cx="224996" cy="224996"/>
            </a:xfrm>
            <a:prstGeom prst="rect">
              <a:avLst/>
            </a:prstGeom>
          </p:spPr>
        </p:pic>
        <p:pic>
          <p:nvPicPr>
            <p:cNvPr id="94" name="Picture 93"/>
            <p:cNvPicPr>
              <a:picLocks noChangeAspect="1"/>
            </p:cNvPicPr>
            <p:nvPr/>
          </p:nvPicPr>
          <p:blipFill>
            <a:blip r:embed="rId3"/>
            <a:stretch>
              <a:fillRect/>
            </a:stretch>
          </p:blipFill>
          <p:spPr>
            <a:xfrm>
              <a:off x="2601753" y="2915373"/>
              <a:ext cx="224996" cy="224996"/>
            </a:xfrm>
            <a:prstGeom prst="rect">
              <a:avLst/>
            </a:prstGeom>
          </p:spPr>
        </p:pic>
        <p:pic>
          <p:nvPicPr>
            <p:cNvPr id="95" name="Picture 94"/>
            <p:cNvPicPr>
              <a:picLocks noChangeAspect="1"/>
            </p:cNvPicPr>
            <p:nvPr/>
          </p:nvPicPr>
          <p:blipFill>
            <a:blip r:embed="rId3"/>
            <a:stretch>
              <a:fillRect/>
            </a:stretch>
          </p:blipFill>
          <p:spPr>
            <a:xfrm>
              <a:off x="1399912" y="3275731"/>
              <a:ext cx="224996" cy="224996"/>
            </a:xfrm>
            <a:prstGeom prst="rect">
              <a:avLst/>
            </a:prstGeom>
          </p:spPr>
        </p:pic>
        <p:pic>
          <p:nvPicPr>
            <p:cNvPr id="96" name="Picture 95"/>
            <p:cNvPicPr>
              <a:picLocks noChangeAspect="1"/>
            </p:cNvPicPr>
            <p:nvPr/>
          </p:nvPicPr>
          <p:blipFill>
            <a:blip r:embed="rId3"/>
            <a:stretch>
              <a:fillRect/>
            </a:stretch>
          </p:blipFill>
          <p:spPr>
            <a:xfrm>
              <a:off x="8028380" y="5029084"/>
              <a:ext cx="224996" cy="224996"/>
            </a:xfrm>
            <a:prstGeom prst="rect">
              <a:avLst/>
            </a:prstGeom>
          </p:spPr>
        </p:pic>
        <p:pic>
          <p:nvPicPr>
            <p:cNvPr id="97" name="Picture 96"/>
            <p:cNvPicPr>
              <a:picLocks noChangeAspect="1"/>
            </p:cNvPicPr>
            <p:nvPr/>
          </p:nvPicPr>
          <p:blipFill>
            <a:blip r:embed="rId3"/>
            <a:stretch>
              <a:fillRect/>
            </a:stretch>
          </p:blipFill>
          <p:spPr>
            <a:xfrm>
              <a:off x="4439106" y="1675163"/>
              <a:ext cx="224996" cy="224996"/>
            </a:xfrm>
            <a:prstGeom prst="rect">
              <a:avLst/>
            </a:prstGeom>
          </p:spPr>
        </p:pic>
        <p:pic>
          <p:nvPicPr>
            <p:cNvPr id="98" name="Picture 97"/>
            <p:cNvPicPr>
              <a:picLocks noChangeAspect="1"/>
            </p:cNvPicPr>
            <p:nvPr/>
          </p:nvPicPr>
          <p:blipFill>
            <a:blip r:embed="rId3"/>
            <a:stretch>
              <a:fillRect/>
            </a:stretch>
          </p:blipFill>
          <p:spPr>
            <a:xfrm>
              <a:off x="3658530" y="150815"/>
              <a:ext cx="224996" cy="224996"/>
            </a:xfrm>
            <a:prstGeom prst="rect">
              <a:avLst/>
            </a:prstGeom>
          </p:spPr>
        </p:pic>
        <p:pic>
          <p:nvPicPr>
            <p:cNvPr id="99" name="Picture 98"/>
            <p:cNvPicPr>
              <a:picLocks noChangeAspect="1"/>
            </p:cNvPicPr>
            <p:nvPr/>
          </p:nvPicPr>
          <p:blipFill>
            <a:blip r:embed="rId3"/>
            <a:stretch>
              <a:fillRect/>
            </a:stretch>
          </p:blipFill>
          <p:spPr>
            <a:xfrm>
              <a:off x="6417013" y="2491778"/>
              <a:ext cx="224996" cy="224996"/>
            </a:xfrm>
            <a:prstGeom prst="rect">
              <a:avLst/>
            </a:prstGeom>
          </p:spPr>
        </p:pic>
        <p:pic>
          <p:nvPicPr>
            <p:cNvPr id="100" name="Picture 99"/>
            <p:cNvPicPr>
              <a:picLocks noChangeAspect="1"/>
            </p:cNvPicPr>
            <p:nvPr/>
          </p:nvPicPr>
          <p:blipFill>
            <a:blip r:embed="rId3"/>
            <a:stretch>
              <a:fillRect/>
            </a:stretch>
          </p:blipFill>
          <p:spPr>
            <a:xfrm>
              <a:off x="6781471" y="2196347"/>
              <a:ext cx="224996" cy="224996"/>
            </a:xfrm>
            <a:prstGeom prst="rect">
              <a:avLst/>
            </a:prstGeom>
          </p:spPr>
        </p:pic>
        <p:pic>
          <p:nvPicPr>
            <p:cNvPr id="101" name="Picture 100"/>
            <p:cNvPicPr>
              <a:picLocks noChangeAspect="1"/>
            </p:cNvPicPr>
            <p:nvPr/>
          </p:nvPicPr>
          <p:blipFill>
            <a:blip r:embed="rId3"/>
            <a:stretch>
              <a:fillRect/>
            </a:stretch>
          </p:blipFill>
          <p:spPr>
            <a:xfrm>
              <a:off x="6756460" y="5351143"/>
              <a:ext cx="224996" cy="224996"/>
            </a:xfrm>
            <a:prstGeom prst="rect">
              <a:avLst/>
            </a:prstGeom>
          </p:spPr>
        </p:pic>
        <p:pic>
          <p:nvPicPr>
            <p:cNvPr id="102" name="Picture 101"/>
            <p:cNvPicPr>
              <a:picLocks noChangeAspect="1"/>
            </p:cNvPicPr>
            <p:nvPr/>
          </p:nvPicPr>
          <p:blipFill>
            <a:blip r:embed="rId3"/>
            <a:stretch>
              <a:fillRect/>
            </a:stretch>
          </p:blipFill>
          <p:spPr>
            <a:xfrm>
              <a:off x="4397506" y="4274764"/>
              <a:ext cx="224996" cy="224996"/>
            </a:xfrm>
            <a:prstGeom prst="rect">
              <a:avLst/>
            </a:prstGeom>
          </p:spPr>
        </p:pic>
        <p:pic>
          <p:nvPicPr>
            <p:cNvPr id="103" name="Picture 102"/>
            <p:cNvPicPr>
              <a:picLocks noChangeAspect="1"/>
            </p:cNvPicPr>
            <p:nvPr/>
          </p:nvPicPr>
          <p:blipFill>
            <a:blip r:embed="rId3"/>
            <a:stretch>
              <a:fillRect/>
            </a:stretch>
          </p:blipFill>
          <p:spPr>
            <a:xfrm>
              <a:off x="6472634" y="5655943"/>
              <a:ext cx="224996" cy="224996"/>
            </a:xfrm>
            <a:prstGeom prst="rect">
              <a:avLst/>
            </a:prstGeom>
          </p:spPr>
        </p:pic>
        <p:pic>
          <p:nvPicPr>
            <p:cNvPr id="104" name="Picture 103"/>
            <p:cNvPicPr>
              <a:picLocks noChangeAspect="1"/>
            </p:cNvPicPr>
            <p:nvPr/>
          </p:nvPicPr>
          <p:blipFill>
            <a:blip r:embed="rId3"/>
            <a:stretch>
              <a:fillRect/>
            </a:stretch>
          </p:blipFill>
          <p:spPr>
            <a:xfrm>
              <a:off x="5734817" y="3745355"/>
              <a:ext cx="224996" cy="224996"/>
            </a:xfrm>
            <a:prstGeom prst="rect">
              <a:avLst/>
            </a:prstGeom>
          </p:spPr>
        </p:pic>
        <p:pic>
          <p:nvPicPr>
            <p:cNvPr id="105" name="Picture 104"/>
            <p:cNvPicPr>
              <a:picLocks noChangeAspect="1"/>
            </p:cNvPicPr>
            <p:nvPr/>
          </p:nvPicPr>
          <p:blipFill>
            <a:blip r:embed="rId3"/>
            <a:stretch>
              <a:fillRect/>
            </a:stretch>
          </p:blipFill>
          <p:spPr>
            <a:xfrm>
              <a:off x="5904886" y="3520359"/>
              <a:ext cx="224996" cy="224996"/>
            </a:xfrm>
            <a:prstGeom prst="rect">
              <a:avLst/>
            </a:prstGeom>
          </p:spPr>
        </p:pic>
      </p:grpSp>
      <p:cxnSp>
        <p:nvCxnSpPr>
          <p:cNvPr id="106" name="Straight Arrow Connector 105"/>
          <p:cNvCxnSpPr>
            <a:stCxn id="46" idx="2"/>
          </p:cNvCxnSpPr>
          <p:nvPr/>
        </p:nvCxnSpPr>
        <p:spPr>
          <a:xfrm>
            <a:off x="2098891" y="653980"/>
            <a:ext cx="289323" cy="5838395"/>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a:stCxn id="56" idx="2"/>
          </p:cNvCxnSpPr>
          <p:nvPr/>
        </p:nvCxnSpPr>
        <p:spPr>
          <a:xfrm flipH="1">
            <a:off x="4998095" y="1967597"/>
            <a:ext cx="224996" cy="2389920"/>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H="1" flipV="1">
            <a:off x="4839368" y="165499"/>
            <a:ext cx="1743152" cy="955444"/>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a:stCxn id="99" idx="1"/>
          </p:cNvCxnSpPr>
          <p:nvPr/>
        </p:nvCxnSpPr>
        <p:spPr>
          <a:xfrm flipH="1" flipV="1">
            <a:off x="4361697" y="2243673"/>
            <a:ext cx="2055316" cy="360603"/>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flipV="1">
            <a:off x="1578062" y="1753272"/>
            <a:ext cx="2318425" cy="156353"/>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a:stCxn id="76" idx="3"/>
          </p:cNvCxnSpPr>
          <p:nvPr/>
        </p:nvCxnSpPr>
        <p:spPr>
          <a:xfrm flipV="1">
            <a:off x="1737406" y="2421343"/>
            <a:ext cx="1458878" cy="215651"/>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a:stCxn id="72" idx="0"/>
          </p:cNvCxnSpPr>
          <p:nvPr/>
        </p:nvCxnSpPr>
        <p:spPr>
          <a:xfrm flipV="1">
            <a:off x="729455" y="1675163"/>
            <a:ext cx="1369436" cy="1404530"/>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a:stCxn id="53" idx="3"/>
          </p:cNvCxnSpPr>
          <p:nvPr/>
        </p:nvCxnSpPr>
        <p:spPr>
          <a:xfrm>
            <a:off x="588612" y="3563056"/>
            <a:ext cx="2832668" cy="1369891"/>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4" name="Straight Arrow Connector 113"/>
          <p:cNvCxnSpPr>
            <a:stCxn id="73" idx="1"/>
          </p:cNvCxnSpPr>
          <p:nvPr/>
        </p:nvCxnSpPr>
        <p:spPr>
          <a:xfrm flipH="1">
            <a:off x="363616" y="4683589"/>
            <a:ext cx="2832668" cy="180878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a:stCxn id="78" idx="3"/>
          </p:cNvCxnSpPr>
          <p:nvPr/>
        </p:nvCxnSpPr>
        <p:spPr>
          <a:xfrm>
            <a:off x="3308782" y="5180691"/>
            <a:ext cx="2538533" cy="700248"/>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9" name="Straight Arrow Connector 118"/>
          <p:cNvCxnSpPr>
            <a:stCxn id="97" idx="2"/>
          </p:cNvCxnSpPr>
          <p:nvPr/>
        </p:nvCxnSpPr>
        <p:spPr>
          <a:xfrm>
            <a:off x="4551604" y="1900159"/>
            <a:ext cx="1865409" cy="1550399"/>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a:stCxn id="71" idx="0"/>
          </p:cNvCxnSpPr>
          <p:nvPr/>
        </p:nvCxnSpPr>
        <p:spPr>
          <a:xfrm flipH="1" flipV="1">
            <a:off x="4183281" y="165499"/>
            <a:ext cx="1206834" cy="130207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a:stCxn id="100" idx="0"/>
          </p:cNvCxnSpPr>
          <p:nvPr/>
        </p:nvCxnSpPr>
        <p:spPr>
          <a:xfrm flipV="1">
            <a:off x="6893969" y="1016000"/>
            <a:ext cx="1134411" cy="1180347"/>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stCxn id="98" idx="3"/>
          </p:cNvCxnSpPr>
          <p:nvPr/>
        </p:nvCxnSpPr>
        <p:spPr>
          <a:xfrm>
            <a:off x="3883526" y="263313"/>
            <a:ext cx="4423924" cy="210055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a:stCxn id="67" idx="1"/>
          </p:cNvCxnSpPr>
          <p:nvPr/>
        </p:nvCxnSpPr>
        <p:spPr>
          <a:xfrm flipH="1" flipV="1">
            <a:off x="2211389" y="165499"/>
            <a:ext cx="1232139" cy="600979"/>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a:stCxn id="62" idx="0"/>
          </p:cNvCxnSpPr>
          <p:nvPr/>
        </p:nvCxnSpPr>
        <p:spPr>
          <a:xfrm flipV="1">
            <a:off x="3196284" y="878976"/>
            <a:ext cx="134746" cy="588599"/>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0" name="Straight Arrow Connector 139"/>
          <p:cNvCxnSpPr>
            <a:stCxn id="59" idx="3"/>
          </p:cNvCxnSpPr>
          <p:nvPr/>
        </p:nvCxnSpPr>
        <p:spPr>
          <a:xfrm>
            <a:off x="3501206" y="2203264"/>
            <a:ext cx="1233794" cy="1414318"/>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p:nvPr/>
        </p:nvCxnSpPr>
        <p:spPr>
          <a:xfrm flipH="1" flipV="1">
            <a:off x="1565101" y="1580690"/>
            <a:ext cx="1184637" cy="735072"/>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stCxn id="57" idx="0"/>
          </p:cNvCxnSpPr>
          <p:nvPr/>
        </p:nvCxnSpPr>
        <p:spPr>
          <a:xfrm flipH="1" flipV="1">
            <a:off x="2388214" y="529013"/>
            <a:ext cx="139974" cy="2107981"/>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stCxn id="77" idx="2"/>
          </p:cNvCxnSpPr>
          <p:nvPr/>
        </p:nvCxnSpPr>
        <p:spPr>
          <a:xfrm>
            <a:off x="2862236" y="2777679"/>
            <a:ext cx="1499461" cy="1579838"/>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a:stCxn id="94" idx="2"/>
          </p:cNvCxnSpPr>
          <p:nvPr/>
        </p:nvCxnSpPr>
        <p:spPr>
          <a:xfrm>
            <a:off x="2714251" y="3140369"/>
            <a:ext cx="0" cy="555207"/>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a:stCxn id="63" idx="1"/>
          </p:cNvCxnSpPr>
          <p:nvPr/>
        </p:nvCxnSpPr>
        <p:spPr>
          <a:xfrm flipH="1" flipV="1">
            <a:off x="1399912" y="3079694"/>
            <a:ext cx="1516850" cy="21051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61" name="Straight Arrow Connector 160"/>
          <p:cNvCxnSpPr>
            <a:stCxn id="81" idx="0"/>
          </p:cNvCxnSpPr>
          <p:nvPr/>
        </p:nvCxnSpPr>
        <p:spPr>
          <a:xfrm flipH="1" flipV="1">
            <a:off x="2916762" y="150816"/>
            <a:ext cx="1154020" cy="3187244"/>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62" name="Straight Arrow Connector 161"/>
          <p:cNvCxnSpPr/>
          <p:nvPr/>
        </p:nvCxnSpPr>
        <p:spPr>
          <a:xfrm>
            <a:off x="2601754" y="3842578"/>
            <a:ext cx="1534947" cy="982098"/>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69" name="Straight Arrow Connector 168"/>
          <p:cNvCxnSpPr>
            <a:stCxn id="65" idx="1"/>
          </p:cNvCxnSpPr>
          <p:nvPr/>
        </p:nvCxnSpPr>
        <p:spPr>
          <a:xfrm flipH="1" flipV="1">
            <a:off x="1858211" y="1016000"/>
            <a:ext cx="1800319" cy="452192"/>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2" name="Straight Arrow Connector 171"/>
          <p:cNvCxnSpPr>
            <a:stCxn id="74" idx="3"/>
          </p:cNvCxnSpPr>
          <p:nvPr/>
        </p:nvCxnSpPr>
        <p:spPr>
          <a:xfrm>
            <a:off x="4279420" y="1243196"/>
            <a:ext cx="2025095" cy="953151"/>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5" name="Straight Arrow Connector 174"/>
          <p:cNvCxnSpPr>
            <a:stCxn id="86" idx="2"/>
          </p:cNvCxnSpPr>
          <p:nvPr/>
        </p:nvCxnSpPr>
        <p:spPr>
          <a:xfrm flipH="1">
            <a:off x="6129882" y="3192191"/>
            <a:ext cx="778649" cy="1082573"/>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8" name="Straight Arrow Connector 177"/>
          <p:cNvCxnSpPr>
            <a:stCxn id="87" idx="0"/>
          </p:cNvCxnSpPr>
          <p:nvPr/>
        </p:nvCxnSpPr>
        <p:spPr>
          <a:xfrm flipV="1">
            <a:off x="6665821" y="2636994"/>
            <a:ext cx="1416633" cy="1720523"/>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1" name="Straight Arrow Connector 180"/>
          <p:cNvCxnSpPr>
            <a:stCxn id="82" idx="0"/>
          </p:cNvCxnSpPr>
          <p:nvPr/>
        </p:nvCxnSpPr>
        <p:spPr>
          <a:xfrm flipH="1" flipV="1">
            <a:off x="7456764" y="754010"/>
            <a:ext cx="738188" cy="1111760"/>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5" name="Straight Arrow Connector 184"/>
          <p:cNvCxnSpPr>
            <a:stCxn id="52" idx="0"/>
          </p:cNvCxnSpPr>
          <p:nvPr/>
        </p:nvCxnSpPr>
        <p:spPr>
          <a:xfrm flipV="1">
            <a:off x="8463002" y="878976"/>
            <a:ext cx="288283" cy="60552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8" name="Straight Arrow Connector 187"/>
          <p:cNvCxnSpPr>
            <a:stCxn id="69" idx="1"/>
          </p:cNvCxnSpPr>
          <p:nvPr/>
        </p:nvCxnSpPr>
        <p:spPr>
          <a:xfrm flipH="1" flipV="1">
            <a:off x="3374293" y="2711636"/>
            <a:ext cx="4863713" cy="112498"/>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91" name="Straight Arrow Connector 190"/>
          <p:cNvCxnSpPr>
            <a:stCxn id="85" idx="0"/>
          </p:cNvCxnSpPr>
          <p:nvPr/>
        </p:nvCxnSpPr>
        <p:spPr>
          <a:xfrm flipH="1" flipV="1">
            <a:off x="5502613" y="2090766"/>
            <a:ext cx="232204" cy="1223923"/>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95" name="Straight Arrow Connector 194"/>
          <p:cNvCxnSpPr>
            <a:stCxn id="54" idx="0"/>
          </p:cNvCxnSpPr>
          <p:nvPr/>
        </p:nvCxnSpPr>
        <p:spPr>
          <a:xfrm flipV="1">
            <a:off x="5390115" y="1865770"/>
            <a:ext cx="689404" cy="1751812"/>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98" name="Straight Arrow Connector 197"/>
          <p:cNvCxnSpPr>
            <a:stCxn id="104" idx="1"/>
          </p:cNvCxnSpPr>
          <p:nvPr/>
        </p:nvCxnSpPr>
        <p:spPr>
          <a:xfrm flipH="1">
            <a:off x="4295778" y="3857853"/>
            <a:ext cx="1439039" cy="112498"/>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02" name="Straight Arrow Connector 201"/>
          <p:cNvCxnSpPr>
            <a:stCxn id="93" idx="2"/>
          </p:cNvCxnSpPr>
          <p:nvPr/>
        </p:nvCxnSpPr>
        <p:spPr>
          <a:xfrm>
            <a:off x="3443528" y="3226418"/>
            <a:ext cx="254888" cy="180266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06" name="Straight Arrow Connector 205"/>
          <p:cNvCxnSpPr>
            <a:stCxn id="80" idx="1"/>
          </p:cNvCxnSpPr>
          <p:nvPr/>
        </p:nvCxnSpPr>
        <p:spPr>
          <a:xfrm flipH="1" flipV="1">
            <a:off x="3083786" y="4387262"/>
            <a:ext cx="986996" cy="112498"/>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15" name="Straight Arrow Connector 214"/>
          <p:cNvCxnSpPr>
            <a:stCxn id="49" idx="1"/>
          </p:cNvCxnSpPr>
          <p:nvPr/>
        </p:nvCxnSpPr>
        <p:spPr>
          <a:xfrm flipH="1">
            <a:off x="2640686" y="5824682"/>
            <a:ext cx="802548" cy="442697"/>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18" name="Straight Arrow Connector 217"/>
          <p:cNvCxnSpPr>
            <a:stCxn id="91" idx="0"/>
          </p:cNvCxnSpPr>
          <p:nvPr/>
        </p:nvCxnSpPr>
        <p:spPr>
          <a:xfrm flipV="1">
            <a:off x="3810914" y="4796087"/>
            <a:ext cx="811588" cy="1625250"/>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22" name="Straight Arrow Connector 221"/>
          <p:cNvCxnSpPr>
            <a:stCxn id="70" idx="0"/>
          </p:cNvCxnSpPr>
          <p:nvPr/>
        </p:nvCxnSpPr>
        <p:spPr>
          <a:xfrm flipV="1">
            <a:off x="5110593" y="4796087"/>
            <a:ext cx="0" cy="1471292"/>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26" name="Straight Arrow Connector 225"/>
          <p:cNvCxnSpPr>
            <a:stCxn id="83" idx="0"/>
          </p:cNvCxnSpPr>
          <p:nvPr/>
        </p:nvCxnSpPr>
        <p:spPr>
          <a:xfrm flipV="1">
            <a:off x="5516304" y="4274764"/>
            <a:ext cx="106015" cy="1795842"/>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29" name="Straight Arrow Connector 228"/>
          <p:cNvCxnSpPr>
            <a:stCxn id="90" idx="3"/>
          </p:cNvCxnSpPr>
          <p:nvPr/>
        </p:nvCxnSpPr>
        <p:spPr>
          <a:xfrm flipV="1">
            <a:off x="4735000" y="5068193"/>
            <a:ext cx="1224813" cy="185887"/>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32" name="Straight Arrow Connector 231"/>
          <p:cNvCxnSpPr>
            <a:stCxn id="92" idx="0"/>
          </p:cNvCxnSpPr>
          <p:nvPr/>
        </p:nvCxnSpPr>
        <p:spPr>
          <a:xfrm flipV="1">
            <a:off x="6192017" y="3140369"/>
            <a:ext cx="449992" cy="1927824"/>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36" name="Straight Arrow Connector 235"/>
          <p:cNvCxnSpPr>
            <a:stCxn id="105" idx="3"/>
          </p:cNvCxnSpPr>
          <p:nvPr/>
        </p:nvCxnSpPr>
        <p:spPr>
          <a:xfrm>
            <a:off x="6129882" y="3632857"/>
            <a:ext cx="2065070" cy="866903"/>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39" name="Straight Arrow Connector 238"/>
          <p:cNvCxnSpPr>
            <a:stCxn id="55" idx="2"/>
          </p:cNvCxnSpPr>
          <p:nvPr/>
        </p:nvCxnSpPr>
        <p:spPr>
          <a:xfrm flipH="1">
            <a:off x="7021029" y="3675554"/>
            <a:ext cx="1083099" cy="1257393"/>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42" name="Straight Arrow Connector 241"/>
          <p:cNvCxnSpPr>
            <a:stCxn id="96" idx="2"/>
          </p:cNvCxnSpPr>
          <p:nvPr/>
        </p:nvCxnSpPr>
        <p:spPr>
          <a:xfrm flipH="1">
            <a:off x="7887368" y="5254080"/>
            <a:ext cx="253510" cy="683100"/>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48" name="Straight Arrow Connector 247"/>
          <p:cNvCxnSpPr>
            <a:stCxn id="51" idx="2"/>
          </p:cNvCxnSpPr>
          <p:nvPr/>
        </p:nvCxnSpPr>
        <p:spPr>
          <a:xfrm flipH="1">
            <a:off x="5833058" y="5603132"/>
            <a:ext cx="544322" cy="1017148"/>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50" name="Straight Arrow Connector 249"/>
          <p:cNvCxnSpPr>
            <a:stCxn id="103" idx="0"/>
          </p:cNvCxnSpPr>
          <p:nvPr/>
        </p:nvCxnSpPr>
        <p:spPr>
          <a:xfrm flipH="1" flipV="1">
            <a:off x="6192017" y="4499760"/>
            <a:ext cx="393115" cy="1156183"/>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53" name="Straight Arrow Connector 252"/>
          <p:cNvCxnSpPr>
            <a:stCxn id="101" idx="0"/>
          </p:cNvCxnSpPr>
          <p:nvPr/>
        </p:nvCxnSpPr>
        <p:spPr>
          <a:xfrm flipH="1" flipV="1">
            <a:off x="6796034" y="3563057"/>
            <a:ext cx="72924" cy="1788086"/>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56" name="Straight Arrow Connector 255"/>
          <p:cNvCxnSpPr>
            <a:stCxn id="64" idx="0"/>
          </p:cNvCxnSpPr>
          <p:nvPr/>
        </p:nvCxnSpPr>
        <p:spPr>
          <a:xfrm flipV="1">
            <a:off x="8863783" y="1675163"/>
            <a:ext cx="0" cy="2907350"/>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59" name="Straight Arrow Connector 258"/>
          <p:cNvCxnSpPr>
            <a:stCxn id="89" idx="3"/>
          </p:cNvCxnSpPr>
          <p:nvPr/>
        </p:nvCxnSpPr>
        <p:spPr>
          <a:xfrm>
            <a:off x="3480513" y="2476367"/>
            <a:ext cx="1517582" cy="15411"/>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63" name="Straight Arrow Connector 262"/>
          <p:cNvCxnSpPr>
            <a:stCxn id="47" idx="2"/>
          </p:cNvCxnSpPr>
          <p:nvPr/>
        </p:nvCxnSpPr>
        <p:spPr>
          <a:xfrm>
            <a:off x="4551402" y="390494"/>
            <a:ext cx="559191" cy="1077698"/>
          </a:xfrm>
          <a:prstGeom prst="straightConnector1">
            <a:avLst/>
          </a:prstGeom>
          <a:ln>
            <a:solidFill>
              <a:schemeClr val="accent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1524560" y="2249026"/>
            <a:ext cx="6279083" cy="1446550"/>
          </a:xfrm>
          <a:prstGeom prst="rect">
            <a:avLst/>
          </a:prstGeom>
          <a:solidFill>
            <a:schemeClr val="accent4">
              <a:lumMod val="20000"/>
              <a:lumOff val="80000"/>
            </a:schemeClr>
          </a:solidFill>
          <a:ln w="76200">
            <a:solidFill>
              <a:schemeClr val="accent4">
                <a:lumMod val="50000"/>
              </a:schemeClr>
            </a:solidFill>
          </a:ln>
        </p:spPr>
        <p:txBody>
          <a:bodyPr wrap="none" rtlCol="0">
            <a:spAutoFit/>
          </a:bodyPr>
          <a:lstStyle/>
          <a:p>
            <a:r>
              <a:rPr lang="en-US" sz="4400" b="1" dirty="0" smtClean="0"/>
              <a:t>Goal:  </a:t>
            </a:r>
            <a:r>
              <a:rPr lang="en-US" sz="4400" dirty="0" smtClean="0"/>
              <a:t> Minimize Collective </a:t>
            </a:r>
          </a:p>
          <a:p>
            <a:r>
              <a:rPr lang="en-US" sz="4400" dirty="0"/>
              <a:t> </a:t>
            </a:r>
            <a:r>
              <a:rPr lang="en-US" sz="4400" dirty="0" smtClean="0"/>
              <a:t>            Travel Time</a:t>
            </a:r>
            <a:endParaRPr lang="en-US" sz="4400" dirty="0"/>
          </a:p>
        </p:txBody>
      </p:sp>
    </p:spTree>
    <p:extLst>
      <p:ext uri="{BB962C8B-B14F-4D97-AF65-F5344CB8AC3E}">
        <p14:creationId xmlns:p14="http://schemas.microsoft.com/office/powerpoint/2010/main" val="7490468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p:cTn id="7" dur="500" fill="hold"/>
                                        <p:tgtEl>
                                          <p:spTgt spid="106"/>
                                        </p:tgtEl>
                                        <p:attrNameLst>
                                          <p:attrName>ppt_w</p:attrName>
                                        </p:attrNameLst>
                                      </p:cBhvr>
                                      <p:tavLst>
                                        <p:tav tm="0">
                                          <p:val>
                                            <p:fltVal val="0"/>
                                          </p:val>
                                        </p:tav>
                                        <p:tav tm="100000">
                                          <p:val>
                                            <p:strVal val="#ppt_w"/>
                                          </p:val>
                                        </p:tav>
                                      </p:tavLst>
                                    </p:anim>
                                    <p:anim calcmode="lin" valueType="num">
                                      <p:cBhvr>
                                        <p:cTn id="8" dur="500" fill="hold"/>
                                        <p:tgtEl>
                                          <p:spTgt spid="106"/>
                                        </p:tgtEl>
                                        <p:attrNameLst>
                                          <p:attrName>ppt_h</p:attrName>
                                        </p:attrNameLst>
                                      </p:cBhvr>
                                      <p:tavLst>
                                        <p:tav tm="0">
                                          <p:val>
                                            <p:fltVal val="0"/>
                                          </p:val>
                                        </p:tav>
                                        <p:tav tm="100000">
                                          <p:val>
                                            <p:strVal val="#ppt_h"/>
                                          </p:val>
                                        </p:tav>
                                      </p:tavLst>
                                    </p:anim>
                                    <p:anim calcmode="lin" valueType="num">
                                      <p:cBhvr>
                                        <p:cTn id="9" dur="500" fill="hold"/>
                                        <p:tgtEl>
                                          <p:spTgt spid="106"/>
                                        </p:tgtEl>
                                        <p:attrNameLst>
                                          <p:attrName>style.rotation</p:attrName>
                                        </p:attrNameLst>
                                      </p:cBhvr>
                                      <p:tavLst>
                                        <p:tav tm="0">
                                          <p:val>
                                            <p:fltVal val="360"/>
                                          </p:val>
                                        </p:tav>
                                        <p:tav tm="100000">
                                          <p:val>
                                            <p:fltVal val="0"/>
                                          </p:val>
                                        </p:tav>
                                      </p:tavLst>
                                    </p:anim>
                                    <p:animEffect transition="in" filter="fade">
                                      <p:cBhvr>
                                        <p:cTn id="10" dur="500"/>
                                        <p:tgtEl>
                                          <p:spTgt spid="10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07"/>
                                        </p:tgtEl>
                                        <p:attrNameLst>
                                          <p:attrName>style.visibility</p:attrName>
                                        </p:attrNameLst>
                                      </p:cBhvr>
                                      <p:to>
                                        <p:strVal val="visible"/>
                                      </p:to>
                                    </p:set>
                                    <p:anim calcmode="lin" valueType="num">
                                      <p:cBhvr>
                                        <p:cTn id="13" dur="500" fill="hold"/>
                                        <p:tgtEl>
                                          <p:spTgt spid="107"/>
                                        </p:tgtEl>
                                        <p:attrNameLst>
                                          <p:attrName>ppt_w</p:attrName>
                                        </p:attrNameLst>
                                      </p:cBhvr>
                                      <p:tavLst>
                                        <p:tav tm="0">
                                          <p:val>
                                            <p:fltVal val="0"/>
                                          </p:val>
                                        </p:tav>
                                        <p:tav tm="100000">
                                          <p:val>
                                            <p:strVal val="#ppt_w"/>
                                          </p:val>
                                        </p:tav>
                                      </p:tavLst>
                                    </p:anim>
                                    <p:anim calcmode="lin" valueType="num">
                                      <p:cBhvr>
                                        <p:cTn id="14" dur="500" fill="hold"/>
                                        <p:tgtEl>
                                          <p:spTgt spid="107"/>
                                        </p:tgtEl>
                                        <p:attrNameLst>
                                          <p:attrName>ppt_h</p:attrName>
                                        </p:attrNameLst>
                                      </p:cBhvr>
                                      <p:tavLst>
                                        <p:tav tm="0">
                                          <p:val>
                                            <p:fltVal val="0"/>
                                          </p:val>
                                        </p:tav>
                                        <p:tav tm="100000">
                                          <p:val>
                                            <p:strVal val="#ppt_h"/>
                                          </p:val>
                                        </p:tav>
                                      </p:tavLst>
                                    </p:anim>
                                    <p:anim calcmode="lin" valueType="num">
                                      <p:cBhvr>
                                        <p:cTn id="15" dur="500" fill="hold"/>
                                        <p:tgtEl>
                                          <p:spTgt spid="107"/>
                                        </p:tgtEl>
                                        <p:attrNameLst>
                                          <p:attrName>style.rotation</p:attrName>
                                        </p:attrNameLst>
                                      </p:cBhvr>
                                      <p:tavLst>
                                        <p:tav tm="0">
                                          <p:val>
                                            <p:fltVal val="360"/>
                                          </p:val>
                                        </p:tav>
                                        <p:tav tm="100000">
                                          <p:val>
                                            <p:fltVal val="0"/>
                                          </p:val>
                                        </p:tav>
                                      </p:tavLst>
                                    </p:anim>
                                    <p:animEffect transition="in" filter="fade">
                                      <p:cBhvr>
                                        <p:cTn id="16" dur="500"/>
                                        <p:tgtEl>
                                          <p:spTgt spid="107"/>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108"/>
                                        </p:tgtEl>
                                        <p:attrNameLst>
                                          <p:attrName>style.visibility</p:attrName>
                                        </p:attrNameLst>
                                      </p:cBhvr>
                                      <p:to>
                                        <p:strVal val="visible"/>
                                      </p:to>
                                    </p:set>
                                    <p:anim calcmode="lin" valueType="num">
                                      <p:cBhvr>
                                        <p:cTn id="19" dur="500" fill="hold"/>
                                        <p:tgtEl>
                                          <p:spTgt spid="108"/>
                                        </p:tgtEl>
                                        <p:attrNameLst>
                                          <p:attrName>ppt_w</p:attrName>
                                        </p:attrNameLst>
                                      </p:cBhvr>
                                      <p:tavLst>
                                        <p:tav tm="0">
                                          <p:val>
                                            <p:fltVal val="0"/>
                                          </p:val>
                                        </p:tav>
                                        <p:tav tm="100000">
                                          <p:val>
                                            <p:strVal val="#ppt_w"/>
                                          </p:val>
                                        </p:tav>
                                      </p:tavLst>
                                    </p:anim>
                                    <p:anim calcmode="lin" valueType="num">
                                      <p:cBhvr>
                                        <p:cTn id="20" dur="500" fill="hold"/>
                                        <p:tgtEl>
                                          <p:spTgt spid="108"/>
                                        </p:tgtEl>
                                        <p:attrNameLst>
                                          <p:attrName>ppt_h</p:attrName>
                                        </p:attrNameLst>
                                      </p:cBhvr>
                                      <p:tavLst>
                                        <p:tav tm="0">
                                          <p:val>
                                            <p:fltVal val="0"/>
                                          </p:val>
                                        </p:tav>
                                        <p:tav tm="100000">
                                          <p:val>
                                            <p:strVal val="#ppt_h"/>
                                          </p:val>
                                        </p:tav>
                                      </p:tavLst>
                                    </p:anim>
                                    <p:anim calcmode="lin" valueType="num">
                                      <p:cBhvr>
                                        <p:cTn id="21" dur="500" fill="hold"/>
                                        <p:tgtEl>
                                          <p:spTgt spid="108"/>
                                        </p:tgtEl>
                                        <p:attrNameLst>
                                          <p:attrName>style.rotation</p:attrName>
                                        </p:attrNameLst>
                                      </p:cBhvr>
                                      <p:tavLst>
                                        <p:tav tm="0">
                                          <p:val>
                                            <p:fltVal val="360"/>
                                          </p:val>
                                        </p:tav>
                                        <p:tav tm="100000">
                                          <p:val>
                                            <p:fltVal val="0"/>
                                          </p:val>
                                        </p:tav>
                                      </p:tavLst>
                                    </p:anim>
                                    <p:animEffect transition="in" filter="fade">
                                      <p:cBhvr>
                                        <p:cTn id="22" dur="500"/>
                                        <p:tgtEl>
                                          <p:spTgt spid="108"/>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109"/>
                                        </p:tgtEl>
                                        <p:attrNameLst>
                                          <p:attrName>style.visibility</p:attrName>
                                        </p:attrNameLst>
                                      </p:cBhvr>
                                      <p:to>
                                        <p:strVal val="visible"/>
                                      </p:to>
                                    </p:set>
                                    <p:anim calcmode="lin" valueType="num">
                                      <p:cBhvr>
                                        <p:cTn id="25" dur="500" fill="hold"/>
                                        <p:tgtEl>
                                          <p:spTgt spid="109"/>
                                        </p:tgtEl>
                                        <p:attrNameLst>
                                          <p:attrName>ppt_w</p:attrName>
                                        </p:attrNameLst>
                                      </p:cBhvr>
                                      <p:tavLst>
                                        <p:tav tm="0">
                                          <p:val>
                                            <p:fltVal val="0"/>
                                          </p:val>
                                        </p:tav>
                                        <p:tav tm="100000">
                                          <p:val>
                                            <p:strVal val="#ppt_w"/>
                                          </p:val>
                                        </p:tav>
                                      </p:tavLst>
                                    </p:anim>
                                    <p:anim calcmode="lin" valueType="num">
                                      <p:cBhvr>
                                        <p:cTn id="26" dur="500" fill="hold"/>
                                        <p:tgtEl>
                                          <p:spTgt spid="109"/>
                                        </p:tgtEl>
                                        <p:attrNameLst>
                                          <p:attrName>ppt_h</p:attrName>
                                        </p:attrNameLst>
                                      </p:cBhvr>
                                      <p:tavLst>
                                        <p:tav tm="0">
                                          <p:val>
                                            <p:fltVal val="0"/>
                                          </p:val>
                                        </p:tav>
                                        <p:tav tm="100000">
                                          <p:val>
                                            <p:strVal val="#ppt_h"/>
                                          </p:val>
                                        </p:tav>
                                      </p:tavLst>
                                    </p:anim>
                                    <p:anim calcmode="lin" valueType="num">
                                      <p:cBhvr>
                                        <p:cTn id="27" dur="500" fill="hold"/>
                                        <p:tgtEl>
                                          <p:spTgt spid="109"/>
                                        </p:tgtEl>
                                        <p:attrNameLst>
                                          <p:attrName>style.rotation</p:attrName>
                                        </p:attrNameLst>
                                      </p:cBhvr>
                                      <p:tavLst>
                                        <p:tav tm="0">
                                          <p:val>
                                            <p:fltVal val="360"/>
                                          </p:val>
                                        </p:tav>
                                        <p:tav tm="100000">
                                          <p:val>
                                            <p:fltVal val="0"/>
                                          </p:val>
                                        </p:tav>
                                      </p:tavLst>
                                    </p:anim>
                                    <p:animEffect transition="in" filter="fade">
                                      <p:cBhvr>
                                        <p:cTn id="28" dur="500"/>
                                        <p:tgtEl>
                                          <p:spTgt spid="109"/>
                                        </p:tgtEl>
                                      </p:cBhvr>
                                    </p:animEffect>
                                  </p:childTnLst>
                                </p:cTn>
                              </p:par>
                              <p:par>
                                <p:cTn id="29" presetID="49" presetClass="entr" presetSubtype="0" decel="100000" fill="hold" nodeType="withEffect">
                                  <p:stCondLst>
                                    <p:cond delay="0"/>
                                  </p:stCondLst>
                                  <p:childTnLst>
                                    <p:set>
                                      <p:cBhvr>
                                        <p:cTn id="30" dur="1" fill="hold">
                                          <p:stCondLst>
                                            <p:cond delay="0"/>
                                          </p:stCondLst>
                                        </p:cTn>
                                        <p:tgtEl>
                                          <p:spTgt spid="112"/>
                                        </p:tgtEl>
                                        <p:attrNameLst>
                                          <p:attrName>style.visibility</p:attrName>
                                        </p:attrNameLst>
                                      </p:cBhvr>
                                      <p:to>
                                        <p:strVal val="visible"/>
                                      </p:to>
                                    </p:set>
                                    <p:anim calcmode="lin" valueType="num">
                                      <p:cBhvr>
                                        <p:cTn id="31" dur="500" fill="hold"/>
                                        <p:tgtEl>
                                          <p:spTgt spid="112"/>
                                        </p:tgtEl>
                                        <p:attrNameLst>
                                          <p:attrName>ppt_w</p:attrName>
                                        </p:attrNameLst>
                                      </p:cBhvr>
                                      <p:tavLst>
                                        <p:tav tm="0">
                                          <p:val>
                                            <p:fltVal val="0"/>
                                          </p:val>
                                        </p:tav>
                                        <p:tav tm="100000">
                                          <p:val>
                                            <p:strVal val="#ppt_w"/>
                                          </p:val>
                                        </p:tav>
                                      </p:tavLst>
                                    </p:anim>
                                    <p:anim calcmode="lin" valueType="num">
                                      <p:cBhvr>
                                        <p:cTn id="32" dur="500" fill="hold"/>
                                        <p:tgtEl>
                                          <p:spTgt spid="112"/>
                                        </p:tgtEl>
                                        <p:attrNameLst>
                                          <p:attrName>ppt_h</p:attrName>
                                        </p:attrNameLst>
                                      </p:cBhvr>
                                      <p:tavLst>
                                        <p:tav tm="0">
                                          <p:val>
                                            <p:fltVal val="0"/>
                                          </p:val>
                                        </p:tav>
                                        <p:tav tm="100000">
                                          <p:val>
                                            <p:strVal val="#ppt_h"/>
                                          </p:val>
                                        </p:tav>
                                      </p:tavLst>
                                    </p:anim>
                                    <p:anim calcmode="lin" valueType="num">
                                      <p:cBhvr>
                                        <p:cTn id="33" dur="500" fill="hold"/>
                                        <p:tgtEl>
                                          <p:spTgt spid="112"/>
                                        </p:tgtEl>
                                        <p:attrNameLst>
                                          <p:attrName>style.rotation</p:attrName>
                                        </p:attrNameLst>
                                      </p:cBhvr>
                                      <p:tavLst>
                                        <p:tav tm="0">
                                          <p:val>
                                            <p:fltVal val="360"/>
                                          </p:val>
                                        </p:tav>
                                        <p:tav tm="100000">
                                          <p:val>
                                            <p:fltVal val="0"/>
                                          </p:val>
                                        </p:tav>
                                      </p:tavLst>
                                    </p:anim>
                                    <p:animEffect transition="in" filter="fade">
                                      <p:cBhvr>
                                        <p:cTn id="34" dur="500"/>
                                        <p:tgtEl>
                                          <p:spTgt spid="112"/>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113"/>
                                        </p:tgtEl>
                                        <p:attrNameLst>
                                          <p:attrName>style.visibility</p:attrName>
                                        </p:attrNameLst>
                                      </p:cBhvr>
                                      <p:to>
                                        <p:strVal val="visible"/>
                                      </p:to>
                                    </p:set>
                                    <p:anim calcmode="lin" valueType="num">
                                      <p:cBhvr>
                                        <p:cTn id="37" dur="500" fill="hold"/>
                                        <p:tgtEl>
                                          <p:spTgt spid="113"/>
                                        </p:tgtEl>
                                        <p:attrNameLst>
                                          <p:attrName>ppt_w</p:attrName>
                                        </p:attrNameLst>
                                      </p:cBhvr>
                                      <p:tavLst>
                                        <p:tav tm="0">
                                          <p:val>
                                            <p:fltVal val="0"/>
                                          </p:val>
                                        </p:tav>
                                        <p:tav tm="100000">
                                          <p:val>
                                            <p:strVal val="#ppt_w"/>
                                          </p:val>
                                        </p:tav>
                                      </p:tavLst>
                                    </p:anim>
                                    <p:anim calcmode="lin" valueType="num">
                                      <p:cBhvr>
                                        <p:cTn id="38" dur="500" fill="hold"/>
                                        <p:tgtEl>
                                          <p:spTgt spid="113"/>
                                        </p:tgtEl>
                                        <p:attrNameLst>
                                          <p:attrName>ppt_h</p:attrName>
                                        </p:attrNameLst>
                                      </p:cBhvr>
                                      <p:tavLst>
                                        <p:tav tm="0">
                                          <p:val>
                                            <p:fltVal val="0"/>
                                          </p:val>
                                        </p:tav>
                                        <p:tav tm="100000">
                                          <p:val>
                                            <p:strVal val="#ppt_h"/>
                                          </p:val>
                                        </p:tav>
                                      </p:tavLst>
                                    </p:anim>
                                    <p:anim calcmode="lin" valueType="num">
                                      <p:cBhvr>
                                        <p:cTn id="39" dur="500" fill="hold"/>
                                        <p:tgtEl>
                                          <p:spTgt spid="113"/>
                                        </p:tgtEl>
                                        <p:attrNameLst>
                                          <p:attrName>style.rotation</p:attrName>
                                        </p:attrNameLst>
                                      </p:cBhvr>
                                      <p:tavLst>
                                        <p:tav tm="0">
                                          <p:val>
                                            <p:fltVal val="360"/>
                                          </p:val>
                                        </p:tav>
                                        <p:tav tm="100000">
                                          <p:val>
                                            <p:fltVal val="0"/>
                                          </p:val>
                                        </p:tav>
                                      </p:tavLst>
                                    </p:anim>
                                    <p:animEffect transition="in" filter="fade">
                                      <p:cBhvr>
                                        <p:cTn id="40" dur="500"/>
                                        <p:tgtEl>
                                          <p:spTgt spid="113"/>
                                        </p:tgtEl>
                                      </p:cBhvr>
                                    </p:animEffect>
                                  </p:childTnLst>
                                </p:cTn>
                              </p:par>
                              <p:par>
                                <p:cTn id="41" presetID="49" presetClass="entr" presetSubtype="0" decel="100000" fill="hold" nodeType="withEffect">
                                  <p:stCondLst>
                                    <p:cond delay="0"/>
                                  </p:stCondLst>
                                  <p:childTnLst>
                                    <p:set>
                                      <p:cBhvr>
                                        <p:cTn id="42" dur="1" fill="hold">
                                          <p:stCondLst>
                                            <p:cond delay="0"/>
                                          </p:stCondLst>
                                        </p:cTn>
                                        <p:tgtEl>
                                          <p:spTgt spid="114"/>
                                        </p:tgtEl>
                                        <p:attrNameLst>
                                          <p:attrName>style.visibility</p:attrName>
                                        </p:attrNameLst>
                                      </p:cBhvr>
                                      <p:to>
                                        <p:strVal val="visible"/>
                                      </p:to>
                                    </p:set>
                                    <p:anim calcmode="lin" valueType="num">
                                      <p:cBhvr>
                                        <p:cTn id="43" dur="500" fill="hold"/>
                                        <p:tgtEl>
                                          <p:spTgt spid="114"/>
                                        </p:tgtEl>
                                        <p:attrNameLst>
                                          <p:attrName>ppt_w</p:attrName>
                                        </p:attrNameLst>
                                      </p:cBhvr>
                                      <p:tavLst>
                                        <p:tav tm="0">
                                          <p:val>
                                            <p:fltVal val="0"/>
                                          </p:val>
                                        </p:tav>
                                        <p:tav tm="100000">
                                          <p:val>
                                            <p:strVal val="#ppt_w"/>
                                          </p:val>
                                        </p:tav>
                                      </p:tavLst>
                                    </p:anim>
                                    <p:anim calcmode="lin" valueType="num">
                                      <p:cBhvr>
                                        <p:cTn id="44" dur="500" fill="hold"/>
                                        <p:tgtEl>
                                          <p:spTgt spid="114"/>
                                        </p:tgtEl>
                                        <p:attrNameLst>
                                          <p:attrName>ppt_h</p:attrName>
                                        </p:attrNameLst>
                                      </p:cBhvr>
                                      <p:tavLst>
                                        <p:tav tm="0">
                                          <p:val>
                                            <p:fltVal val="0"/>
                                          </p:val>
                                        </p:tav>
                                        <p:tav tm="100000">
                                          <p:val>
                                            <p:strVal val="#ppt_h"/>
                                          </p:val>
                                        </p:tav>
                                      </p:tavLst>
                                    </p:anim>
                                    <p:anim calcmode="lin" valueType="num">
                                      <p:cBhvr>
                                        <p:cTn id="45" dur="500" fill="hold"/>
                                        <p:tgtEl>
                                          <p:spTgt spid="114"/>
                                        </p:tgtEl>
                                        <p:attrNameLst>
                                          <p:attrName>style.rotation</p:attrName>
                                        </p:attrNameLst>
                                      </p:cBhvr>
                                      <p:tavLst>
                                        <p:tav tm="0">
                                          <p:val>
                                            <p:fltVal val="360"/>
                                          </p:val>
                                        </p:tav>
                                        <p:tav tm="100000">
                                          <p:val>
                                            <p:fltVal val="0"/>
                                          </p:val>
                                        </p:tav>
                                      </p:tavLst>
                                    </p:anim>
                                    <p:animEffect transition="in" filter="fade">
                                      <p:cBhvr>
                                        <p:cTn id="46" dur="500"/>
                                        <p:tgtEl>
                                          <p:spTgt spid="114"/>
                                        </p:tgtEl>
                                      </p:cBhvr>
                                    </p:animEffect>
                                  </p:childTnLst>
                                </p:cTn>
                              </p:par>
                              <p:par>
                                <p:cTn id="47" presetID="49" presetClass="entr" presetSubtype="0" decel="100000" fill="hold" nodeType="withEffect">
                                  <p:stCondLst>
                                    <p:cond delay="0"/>
                                  </p:stCondLst>
                                  <p:childTnLst>
                                    <p:set>
                                      <p:cBhvr>
                                        <p:cTn id="48" dur="1" fill="hold">
                                          <p:stCondLst>
                                            <p:cond delay="0"/>
                                          </p:stCondLst>
                                        </p:cTn>
                                        <p:tgtEl>
                                          <p:spTgt spid="115"/>
                                        </p:tgtEl>
                                        <p:attrNameLst>
                                          <p:attrName>style.visibility</p:attrName>
                                        </p:attrNameLst>
                                      </p:cBhvr>
                                      <p:to>
                                        <p:strVal val="visible"/>
                                      </p:to>
                                    </p:set>
                                    <p:anim calcmode="lin" valueType="num">
                                      <p:cBhvr>
                                        <p:cTn id="49" dur="500" fill="hold"/>
                                        <p:tgtEl>
                                          <p:spTgt spid="115"/>
                                        </p:tgtEl>
                                        <p:attrNameLst>
                                          <p:attrName>ppt_w</p:attrName>
                                        </p:attrNameLst>
                                      </p:cBhvr>
                                      <p:tavLst>
                                        <p:tav tm="0">
                                          <p:val>
                                            <p:fltVal val="0"/>
                                          </p:val>
                                        </p:tav>
                                        <p:tav tm="100000">
                                          <p:val>
                                            <p:strVal val="#ppt_w"/>
                                          </p:val>
                                        </p:tav>
                                      </p:tavLst>
                                    </p:anim>
                                    <p:anim calcmode="lin" valueType="num">
                                      <p:cBhvr>
                                        <p:cTn id="50" dur="500" fill="hold"/>
                                        <p:tgtEl>
                                          <p:spTgt spid="115"/>
                                        </p:tgtEl>
                                        <p:attrNameLst>
                                          <p:attrName>ppt_h</p:attrName>
                                        </p:attrNameLst>
                                      </p:cBhvr>
                                      <p:tavLst>
                                        <p:tav tm="0">
                                          <p:val>
                                            <p:fltVal val="0"/>
                                          </p:val>
                                        </p:tav>
                                        <p:tav tm="100000">
                                          <p:val>
                                            <p:strVal val="#ppt_h"/>
                                          </p:val>
                                        </p:tav>
                                      </p:tavLst>
                                    </p:anim>
                                    <p:anim calcmode="lin" valueType="num">
                                      <p:cBhvr>
                                        <p:cTn id="51" dur="500" fill="hold"/>
                                        <p:tgtEl>
                                          <p:spTgt spid="115"/>
                                        </p:tgtEl>
                                        <p:attrNameLst>
                                          <p:attrName>style.rotation</p:attrName>
                                        </p:attrNameLst>
                                      </p:cBhvr>
                                      <p:tavLst>
                                        <p:tav tm="0">
                                          <p:val>
                                            <p:fltVal val="360"/>
                                          </p:val>
                                        </p:tav>
                                        <p:tav tm="100000">
                                          <p:val>
                                            <p:fltVal val="0"/>
                                          </p:val>
                                        </p:tav>
                                      </p:tavLst>
                                    </p:anim>
                                    <p:animEffect transition="in" filter="fade">
                                      <p:cBhvr>
                                        <p:cTn id="52" dur="500"/>
                                        <p:tgtEl>
                                          <p:spTgt spid="115"/>
                                        </p:tgtEl>
                                      </p:cBhvr>
                                    </p:animEffect>
                                  </p:childTnLst>
                                </p:cTn>
                              </p:par>
                              <p:par>
                                <p:cTn id="53" presetID="49" presetClass="entr" presetSubtype="0" decel="100000" fill="hold" nodeType="withEffect">
                                  <p:stCondLst>
                                    <p:cond delay="0"/>
                                  </p:stCondLst>
                                  <p:childTnLst>
                                    <p:set>
                                      <p:cBhvr>
                                        <p:cTn id="54" dur="1" fill="hold">
                                          <p:stCondLst>
                                            <p:cond delay="0"/>
                                          </p:stCondLst>
                                        </p:cTn>
                                        <p:tgtEl>
                                          <p:spTgt spid="119"/>
                                        </p:tgtEl>
                                        <p:attrNameLst>
                                          <p:attrName>style.visibility</p:attrName>
                                        </p:attrNameLst>
                                      </p:cBhvr>
                                      <p:to>
                                        <p:strVal val="visible"/>
                                      </p:to>
                                    </p:set>
                                    <p:anim calcmode="lin" valueType="num">
                                      <p:cBhvr>
                                        <p:cTn id="55" dur="500" fill="hold"/>
                                        <p:tgtEl>
                                          <p:spTgt spid="119"/>
                                        </p:tgtEl>
                                        <p:attrNameLst>
                                          <p:attrName>ppt_w</p:attrName>
                                        </p:attrNameLst>
                                      </p:cBhvr>
                                      <p:tavLst>
                                        <p:tav tm="0">
                                          <p:val>
                                            <p:fltVal val="0"/>
                                          </p:val>
                                        </p:tav>
                                        <p:tav tm="100000">
                                          <p:val>
                                            <p:strVal val="#ppt_w"/>
                                          </p:val>
                                        </p:tav>
                                      </p:tavLst>
                                    </p:anim>
                                    <p:anim calcmode="lin" valueType="num">
                                      <p:cBhvr>
                                        <p:cTn id="56" dur="500" fill="hold"/>
                                        <p:tgtEl>
                                          <p:spTgt spid="119"/>
                                        </p:tgtEl>
                                        <p:attrNameLst>
                                          <p:attrName>ppt_h</p:attrName>
                                        </p:attrNameLst>
                                      </p:cBhvr>
                                      <p:tavLst>
                                        <p:tav tm="0">
                                          <p:val>
                                            <p:fltVal val="0"/>
                                          </p:val>
                                        </p:tav>
                                        <p:tav tm="100000">
                                          <p:val>
                                            <p:strVal val="#ppt_h"/>
                                          </p:val>
                                        </p:tav>
                                      </p:tavLst>
                                    </p:anim>
                                    <p:anim calcmode="lin" valueType="num">
                                      <p:cBhvr>
                                        <p:cTn id="57" dur="500" fill="hold"/>
                                        <p:tgtEl>
                                          <p:spTgt spid="119"/>
                                        </p:tgtEl>
                                        <p:attrNameLst>
                                          <p:attrName>style.rotation</p:attrName>
                                        </p:attrNameLst>
                                      </p:cBhvr>
                                      <p:tavLst>
                                        <p:tav tm="0">
                                          <p:val>
                                            <p:fltVal val="360"/>
                                          </p:val>
                                        </p:tav>
                                        <p:tav tm="100000">
                                          <p:val>
                                            <p:fltVal val="0"/>
                                          </p:val>
                                        </p:tav>
                                      </p:tavLst>
                                    </p:anim>
                                    <p:animEffect transition="in" filter="fade">
                                      <p:cBhvr>
                                        <p:cTn id="58" dur="500"/>
                                        <p:tgtEl>
                                          <p:spTgt spid="119"/>
                                        </p:tgtEl>
                                      </p:cBhvr>
                                    </p:animEffect>
                                  </p:childTnLst>
                                </p:cTn>
                              </p:par>
                              <p:par>
                                <p:cTn id="59" presetID="49" presetClass="entr" presetSubtype="0" decel="100000" fill="hold" nodeType="withEffect">
                                  <p:stCondLst>
                                    <p:cond delay="0"/>
                                  </p:stCondLst>
                                  <p:childTnLst>
                                    <p:set>
                                      <p:cBhvr>
                                        <p:cTn id="60" dur="1" fill="hold">
                                          <p:stCondLst>
                                            <p:cond delay="0"/>
                                          </p:stCondLst>
                                        </p:cTn>
                                        <p:tgtEl>
                                          <p:spTgt spid="122"/>
                                        </p:tgtEl>
                                        <p:attrNameLst>
                                          <p:attrName>style.visibility</p:attrName>
                                        </p:attrNameLst>
                                      </p:cBhvr>
                                      <p:to>
                                        <p:strVal val="visible"/>
                                      </p:to>
                                    </p:set>
                                    <p:anim calcmode="lin" valueType="num">
                                      <p:cBhvr>
                                        <p:cTn id="61" dur="500" fill="hold"/>
                                        <p:tgtEl>
                                          <p:spTgt spid="122"/>
                                        </p:tgtEl>
                                        <p:attrNameLst>
                                          <p:attrName>ppt_w</p:attrName>
                                        </p:attrNameLst>
                                      </p:cBhvr>
                                      <p:tavLst>
                                        <p:tav tm="0">
                                          <p:val>
                                            <p:fltVal val="0"/>
                                          </p:val>
                                        </p:tav>
                                        <p:tav tm="100000">
                                          <p:val>
                                            <p:strVal val="#ppt_w"/>
                                          </p:val>
                                        </p:tav>
                                      </p:tavLst>
                                    </p:anim>
                                    <p:anim calcmode="lin" valueType="num">
                                      <p:cBhvr>
                                        <p:cTn id="62" dur="500" fill="hold"/>
                                        <p:tgtEl>
                                          <p:spTgt spid="122"/>
                                        </p:tgtEl>
                                        <p:attrNameLst>
                                          <p:attrName>ppt_h</p:attrName>
                                        </p:attrNameLst>
                                      </p:cBhvr>
                                      <p:tavLst>
                                        <p:tav tm="0">
                                          <p:val>
                                            <p:fltVal val="0"/>
                                          </p:val>
                                        </p:tav>
                                        <p:tav tm="100000">
                                          <p:val>
                                            <p:strVal val="#ppt_h"/>
                                          </p:val>
                                        </p:tav>
                                      </p:tavLst>
                                    </p:anim>
                                    <p:anim calcmode="lin" valueType="num">
                                      <p:cBhvr>
                                        <p:cTn id="63" dur="500" fill="hold"/>
                                        <p:tgtEl>
                                          <p:spTgt spid="122"/>
                                        </p:tgtEl>
                                        <p:attrNameLst>
                                          <p:attrName>style.rotation</p:attrName>
                                        </p:attrNameLst>
                                      </p:cBhvr>
                                      <p:tavLst>
                                        <p:tav tm="0">
                                          <p:val>
                                            <p:fltVal val="360"/>
                                          </p:val>
                                        </p:tav>
                                        <p:tav tm="100000">
                                          <p:val>
                                            <p:fltVal val="0"/>
                                          </p:val>
                                        </p:tav>
                                      </p:tavLst>
                                    </p:anim>
                                    <p:animEffect transition="in" filter="fade">
                                      <p:cBhvr>
                                        <p:cTn id="64" dur="500"/>
                                        <p:tgtEl>
                                          <p:spTgt spid="122"/>
                                        </p:tgtEl>
                                      </p:cBhvr>
                                    </p:animEffect>
                                  </p:childTnLst>
                                </p:cTn>
                              </p:par>
                              <p:par>
                                <p:cTn id="65" presetID="49" presetClass="entr" presetSubtype="0" decel="100000" fill="hold" nodeType="withEffect">
                                  <p:stCondLst>
                                    <p:cond delay="0"/>
                                  </p:stCondLst>
                                  <p:childTnLst>
                                    <p:set>
                                      <p:cBhvr>
                                        <p:cTn id="66" dur="1" fill="hold">
                                          <p:stCondLst>
                                            <p:cond delay="0"/>
                                          </p:stCondLst>
                                        </p:cTn>
                                        <p:tgtEl>
                                          <p:spTgt spid="127"/>
                                        </p:tgtEl>
                                        <p:attrNameLst>
                                          <p:attrName>style.visibility</p:attrName>
                                        </p:attrNameLst>
                                      </p:cBhvr>
                                      <p:to>
                                        <p:strVal val="visible"/>
                                      </p:to>
                                    </p:set>
                                    <p:anim calcmode="lin" valueType="num">
                                      <p:cBhvr>
                                        <p:cTn id="67" dur="500" fill="hold"/>
                                        <p:tgtEl>
                                          <p:spTgt spid="127"/>
                                        </p:tgtEl>
                                        <p:attrNameLst>
                                          <p:attrName>ppt_w</p:attrName>
                                        </p:attrNameLst>
                                      </p:cBhvr>
                                      <p:tavLst>
                                        <p:tav tm="0">
                                          <p:val>
                                            <p:fltVal val="0"/>
                                          </p:val>
                                        </p:tav>
                                        <p:tav tm="100000">
                                          <p:val>
                                            <p:strVal val="#ppt_w"/>
                                          </p:val>
                                        </p:tav>
                                      </p:tavLst>
                                    </p:anim>
                                    <p:anim calcmode="lin" valueType="num">
                                      <p:cBhvr>
                                        <p:cTn id="68" dur="500" fill="hold"/>
                                        <p:tgtEl>
                                          <p:spTgt spid="127"/>
                                        </p:tgtEl>
                                        <p:attrNameLst>
                                          <p:attrName>ppt_h</p:attrName>
                                        </p:attrNameLst>
                                      </p:cBhvr>
                                      <p:tavLst>
                                        <p:tav tm="0">
                                          <p:val>
                                            <p:fltVal val="0"/>
                                          </p:val>
                                        </p:tav>
                                        <p:tav tm="100000">
                                          <p:val>
                                            <p:strVal val="#ppt_h"/>
                                          </p:val>
                                        </p:tav>
                                      </p:tavLst>
                                    </p:anim>
                                    <p:anim calcmode="lin" valueType="num">
                                      <p:cBhvr>
                                        <p:cTn id="69" dur="500" fill="hold"/>
                                        <p:tgtEl>
                                          <p:spTgt spid="127"/>
                                        </p:tgtEl>
                                        <p:attrNameLst>
                                          <p:attrName>style.rotation</p:attrName>
                                        </p:attrNameLst>
                                      </p:cBhvr>
                                      <p:tavLst>
                                        <p:tav tm="0">
                                          <p:val>
                                            <p:fltVal val="360"/>
                                          </p:val>
                                        </p:tav>
                                        <p:tav tm="100000">
                                          <p:val>
                                            <p:fltVal val="0"/>
                                          </p:val>
                                        </p:tav>
                                      </p:tavLst>
                                    </p:anim>
                                    <p:animEffect transition="in" filter="fade">
                                      <p:cBhvr>
                                        <p:cTn id="70" dur="500"/>
                                        <p:tgtEl>
                                          <p:spTgt spid="127"/>
                                        </p:tgtEl>
                                      </p:cBhvr>
                                    </p:animEffect>
                                  </p:childTnLst>
                                </p:cTn>
                              </p:par>
                              <p:par>
                                <p:cTn id="71" presetID="49" presetClass="entr" presetSubtype="0" decel="100000" fill="hold" nodeType="withEffect">
                                  <p:stCondLst>
                                    <p:cond delay="0"/>
                                  </p:stCondLst>
                                  <p:childTnLst>
                                    <p:set>
                                      <p:cBhvr>
                                        <p:cTn id="72" dur="1" fill="hold">
                                          <p:stCondLst>
                                            <p:cond delay="0"/>
                                          </p:stCondLst>
                                        </p:cTn>
                                        <p:tgtEl>
                                          <p:spTgt spid="131"/>
                                        </p:tgtEl>
                                        <p:attrNameLst>
                                          <p:attrName>style.visibility</p:attrName>
                                        </p:attrNameLst>
                                      </p:cBhvr>
                                      <p:to>
                                        <p:strVal val="visible"/>
                                      </p:to>
                                    </p:set>
                                    <p:anim calcmode="lin" valueType="num">
                                      <p:cBhvr>
                                        <p:cTn id="73" dur="500" fill="hold"/>
                                        <p:tgtEl>
                                          <p:spTgt spid="131"/>
                                        </p:tgtEl>
                                        <p:attrNameLst>
                                          <p:attrName>ppt_w</p:attrName>
                                        </p:attrNameLst>
                                      </p:cBhvr>
                                      <p:tavLst>
                                        <p:tav tm="0">
                                          <p:val>
                                            <p:fltVal val="0"/>
                                          </p:val>
                                        </p:tav>
                                        <p:tav tm="100000">
                                          <p:val>
                                            <p:strVal val="#ppt_w"/>
                                          </p:val>
                                        </p:tav>
                                      </p:tavLst>
                                    </p:anim>
                                    <p:anim calcmode="lin" valueType="num">
                                      <p:cBhvr>
                                        <p:cTn id="74" dur="500" fill="hold"/>
                                        <p:tgtEl>
                                          <p:spTgt spid="131"/>
                                        </p:tgtEl>
                                        <p:attrNameLst>
                                          <p:attrName>ppt_h</p:attrName>
                                        </p:attrNameLst>
                                      </p:cBhvr>
                                      <p:tavLst>
                                        <p:tav tm="0">
                                          <p:val>
                                            <p:fltVal val="0"/>
                                          </p:val>
                                        </p:tav>
                                        <p:tav tm="100000">
                                          <p:val>
                                            <p:strVal val="#ppt_h"/>
                                          </p:val>
                                        </p:tav>
                                      </p:tavLst>
                                    </p:anim>
                                    <p:anim calcmode="lin" valueType="num">
                                      <p:cBhvr>
                                        <p:cTn id="75" dur="500" fill="hold"/>
                                        <p:tgtEl>
                                          <p:spTgt spid="131"/>
                                        </p:tgtEl>
                                        <p:attrNameLst>
                                          <p:attrName>style.rotation</p:attrName>
                                        </p:attrNameLst>
                                      </p:cBhvr>
                                      <p:tavLst>
                                        <p:tav tm="0">
                                          <p:val>
                                            <p:fltVal val="360"/>
                                          </p:val>
                                        </p:tav>
                                        <p:tav tm="100000">
                                          <p:val>
                                            <p:fltVal val="0"/>
                                          </p:val>
                                        </p:tav>
                                      </p:tavLst>
                                    </p:anim>
                                    <p:animEffect transition="in" filter="fade">
                                      <p:cBhvr>
                                        <p:cTn id="76" dur="500"/>
                                        <p:tgtEl>
                                          <p:spTgt spid="131"/>
                                        </p:tgtEl>
                                      </p:cBhvr>
                                    </p:animEffect>
                                  </p:childTnLst>
                                </p:cTn>
                              </p:par>
                              <p:par>
                                <p:cTn id="77" presetID="49" presetClass="entr" presetSubtype="0" decel="100000" fill="hold" nodeType="withEffect">
                                  <p:stCondLst>
                                    <p:cond delay="0"/>
                                  </p:stCondLst>
                                  <p:childTnLst>
                                    <p:set>
                                      <p:cBhvr>
                                        <p:cTn id="78" dur="1" fill="hold">
                                          <p:stCondLst>
                                            <p:cond delay="0"/>
                                          </p:stCondLst>
                                        </p:cTn>
                                        <p:tgtEl>
                                          <p:spTgt spid="134"/>
                                        </p:tgtEl>
                                        <p:attrNameLst>
                                          <p:attrName>style.visibility</p:attrName>
                                        </p:attrNameLst>
                                      </p:cBhvr>
                                      <p:to>
                                        <p:strVal val="visible"/>
                                      </p:to>
                                    </p:set>
                                    <p:anim calcmode="lin" valueType="num">
                                      <p:cBhvr>
                                        <p:cTn id="79" dur="500" fill="hold"/>
                                        <p:tgtEl>
                                          <p:spTgt spid="134"/>
                                        </p:tgtEl>
                                        <p:attrNameLst>
                                          <p:attrName>ppt_w</p:attrName>
                                        </p:attrNameLst>
                                      </p:cBhvr>
                                      <p:tavLst>
                                        <p:tav tm="0">
                                          <p:val>
                                            <p:fltVal val="0"/>
                                          </p:val>
                                        </p:tav>
                                        <p:tav tm="100000">
                                          <p:val>
                                            <p:strVal val="#ppt_w"/>
                                          </p:val>
                                        </p:tav>
                                      </p:tavLst>
                                    </p:anim>
                                    <p:anim calcmode="lin" valueType="num">
                                      <p:cBhvr>
                                        <p:cTn id="80" dur="500" fill="hold"/>
                                        <p:tgtEl>
                                          <p:spTgt spid="134"/>
                                        </p:tgtEl>
                                        <p:attrNameLst>
                                          <p:attrName>ppt_h</p:attrName>
                                        </p:attrNameLst>
                                      </p:cBhvr>
                                      <p:tavLst>
                                        <p:tav tm="0">
                                          <p:val>
                                            <p:fltVal val="0"/>
                                          </p:val>
                                        </p:tav>
                                        <p:tav tm="100000">
                                          <p:val>
                                            <p:strVal val="#ppt_h"/>
                                          </p:val>
                                        </p:tav>
                                      </p:tavLst>
                                    </p:anim>
                                    <p:anim calcmode="lin" valueType="num">
                                      <p:cBhvr>
                                        <p:cTn id="81" dur="500" fill="hold"/>
                                        <p:tgtEl>
                                          <p:spTgt spid="134"/>
                                        </p:tgtEl>
                                        <p:attrNameLst>
                                          <p:attrName>style.rotation</p:attrName>
                                        </p:attrNameLst>
                                      </p:cBhvr>
                                      <p:tavLst>
                                        <p:tav tm="0">
                                          <p:val>
                                            <p:fltVal val="360"/>
                                          </p:val>
                                        </p:tav>
                                        <p:tav tm="100000">
                                          <p:val>
                                            <p:fltVal val="0"/>
                                          </p:val>
                                        </p:tav>
                                      </p:tavLst>
                                    </p:anim>
                                    <p:animEffect transition="in" filter="fade">
                                      <p:cBhvr>
                                        <p:cTn id="82" dur="500"/>
                                        <p:tgtEl>
                                          <p:spTgt spid="134"/>
                                        </p:tgtEl>
                                      </p:cBhvr>
                                    </p:animEffect>
                                  </p:childTnLst>
                                </p:cTn>
                              </p:par>
                              <p:par>
                                <p:cTn id="83" presetID="49" presetClass="entr" presetSubtype="0" decel="100000" fill="hold" nodeType="withEffect">
                                  <p:stCondLst>
                                    <p:cond delay="0"/>
                                  </p:stCondLst>
                                  <p:childTnLst>
                                    <p:set>
                                      <p:cBhvr>
                                        <p:cTn id="84" dur="1" fill="hold">
                                          <p:stCondLst>
                                            <p:cond delay="0"/>
                                          </p:stCondLst>
                                        </p:cTn>
                                        <p:tgtEl>
                                          <p:spTgt spid="137"/>
                                        </p:tgtEl>
                                        <p:attrNameLst>
                                          <p:attrName>style.visibility</p:attrName>
                                        </p:attrNameLst>
                                      </p:cBhvr>
                                      <p:to>
                                        <p:strVal val="visible"/>
                                      </p:to>
                                    </p:set>
                                    <p:anim calcmode="lin" valueType="num">
                                      <p:cBhvr>
                                        <p:cTn id="85" dur="500" fill="hold"/>
                                        <p:tgtEl>
                                          <p:spTgt spid="137"/>
                                        </p:tgtEl>
                                        <p:attrNameLst>
                                          <p:attrName>ppt_w</p:attrName>
                                        </p:attrNameLst>
                                      </p:cBhvr>
                                      <p:tavLst>
                                        <p:tav tm="0">
                                          <p:val>
                                            <p:fltVal val="0"/>
                                          </p:val>
                                        </p:tav>
                                        <p:tav tm="100000">
                                          <p:val>
                                            <p:strVal val="#ppt_w"/>
                                          </p:val>
                                        </p:tav>
                                      </p:tavLst>
                                    </p:anim>
                                    <p:anim calcmode="lin" valueType="num">
                                      <p:cBhvr>
                                        <p:cTn id="86" dur="500" fill="hold"/>
                                        <p:tgtEl>
                                          <p:spTgt spid="137"/>
                                        </p:tgtEl>
                                        <p:attrNameLst>
                                          <p:attrName>ppt_h</p:attrName>
                                        </p:attrNameLst>
                                      </p:cBhvr>
                                      <p:tavLst>
                                        <p:tav tm="0">
                                          <p:val>
                                            <p:fltVal val="0"/>
                                          </p:val>
                                        </p:tav>
                                        <p:tav tm="100000">
                                          <p:val>
                                            <p:strVal val="#ppt_h"/>
                                          </p:val>
                                        </p:tav>
                                      </p:tavLst>
                                    </p:anim>
                                    <p:anim calcmode="lin" valueType="num">
                                      <p:cBhvr>
                                        <p:cTn id="87" dur="500" fill="hold"/>
                                        <p:tgtEl>
                                          <p:spTgt spid="137"/>
                                        </p:tgtEl>
                                        <p:attrNameLst>
                                          <p:attrName>style.rotation</p:attrName>
                                        </p:attrNameLst>
                                      </p:cBhvr>
                                      <p:tavLst>
                                        <p:tav tm="0">
                                          <p:val>
                                            <p:fltVal val="360"/>
                                          </p:val>
                                        </p:tav>
                                        <p:tav tm="100000">
                                          <p:val>
                                            <p:fltVal val="0"/>
                                          </p:val>
                                        </p:tav>
                                      </p:tavLst>
                                    </p:anim>
                                    <p:animEffect transition="in" filter="fade">
                                      <p:cBhvr>
                                        <p:cTn id="88" dur="500"/>
                                        <p:tgtEl>
                                          <p:spTgt spid="137"/>
                                        </p:tgtEl>
                                      </p:cBhvr>
                                    </p:animEffect>
                                  </p:childTnLst>
                                </p:cTn>
                              </p:par>
                              <p:par>
                                <p:cTn id="89" presetID="49" presetClass="entr" presetSubtype="0" decel="100000" fill="hold" nodeType="withEffect">
                                  <p:stCondLst>
                                    <p:cond delay="0"/>
                                  </p:stCondLst>
                                  <p:childTnLst>
                                    <p:set>
                                      <p:cBhvr>
                                        <p:cTn id="90" dur="1" fill="hold">
                                          <p:stCondLst>
                                            <p:cond delay="0"/>
                                          </p:stCondLst>
                                        </p:cTn>
                                        <p:tgtEl>
                                          <p:spTgt spid="140"/>
                                        </p:tgtEl>
                                        <p:attrNameLst>
                                          <p:attrName>style.visibility</p:attrName>
                                        </p:attrNameLst>
                                      </p:cBhvr>
                                      <p:to>
                                        <p:strVal val="visible"/>
                                      </p:to>
                                    </p:set>
                                    <p:anim calcmode="lin" valueType="num">
                                      <p:cBhvr>
                                        <p:cTn id="91" dur="500" fill="hold"/>
                                        <p:tgtEl>
                                          <p:spTgt spid="140"/>
                                        </p:tgtEl>
                                        <p:attrNameLst>
                                          <p:attrName>ppt_w</p:attrName>
                                        </p:attrNameLst>
                                      </p:cBhvr>
                                      <p:tavLst>
                                        <p:tav tm="0">
                                          <p:val>
                                            <p:fltVal val="0"/>
                                          </p:val>
                                        </p:tav>
                                        <p:tav tm="100000">
                                          <p:val>
                                            <p:strVal val="#ppt_w"/>
                                          </p:val>
                                        </p:tav>
                                      </p:tavLst>
                                    </p:anim>
                                    <p:anim calcmode="lin" valueType="num">
                                      <p:cBhvr>
                                        <p:cTn id="92" dur="500" fill="hold"/>
                                        <p:tgtEl>
                                          <p:spTgt spid="140"/>
                                        </p:tgtEl>
                                        <p:attrNameLst>
                                          <p:attrName>ppt_h</p:attrName>
                                        </p:attrNameLst>
                                      </p:cBhvr>
                                      <p:tavLst>
                                        <p:tav tm="0">
                                          <p:val>
                                            <p:fltVal val="0"/>
                                          </p:val>
                                        </p:tav>
                                        <p:tav tm="100000">
                                          <p:val>
                                            <p:strVal val="#ppt_h"/>
                                          </p:val>
                                        </p:tav>
                                      </p:tavLst>
                                    </p:anim>
                                    <p:anim calcmode="lin" valueType="num">
                                      <p:cBhvr>
                                        <p:cTn id="93" dur="500" fill="hold"/>
                                        <p:tgtEl>
                                          <p:spTgt spid="140"/>
                                        </p:tgtEl>
                                        <p:attrNameLst>
                                          <p:attrName>style.rotation</p:attrName>
                                        </p:attrNameLst>
                                      </p:cBhvr>
                                      <p:tavLst>
                                        <p:tav tm="0">
                                          <p:val>
                                            <p:fltVal val="360"/>
                                          </p:val>
                                        </p:tav>
                                        <p:tav tm="100000">
                                          <p:val>
                                            <p:fltVal val="0"/>
                                          </p:val>
                                        </p:tav>
                                      </p:tavLst>
                                    </p:anim>
                                    <p:animEffect transition="in" filter="fade">
                                      <p:cBhvr>
                                        <p:cTn id="94" dur="500"/>
                                        <p:tgtEl>
                                          <p:spTgt spid="140"/>
                                        </p:tgtEl>
                                      </p:cBhvr>
                                    </p:animEffect>
                                  </p:childTnLst>
                                </p:cTn>
                              </p:par>
                              <p:par>
                                <p:cTn id="95" presetID="49" presetClass="entr" presetSubtype="0" decel="100000" fill="hold" nodeType="withEffect">
                                  <p:stCondLst>
                                    <p:cond delay="0"/>
                                  </p:stCondLst>
                                  <p:childTnLst>
                                    <p:set>
                                      <p:cBhvr>
                                        <p:cTn id="96" dur="1" fill="hold">
                                          <p:stCondLst>
                                            <p:cond delay="0"/>
                                          </p:stCondLst>
                                        </p:cTn>
                                        <p:tgtEl>
                                          <p:spTgt spid="143"/>
                                        </p:tgtEl>
                                        <p:attrNameLst>
                                          <p:attrName>style.visibility</p:attrName>
                                        </p:attrNameLst>
                                      </p:cBhvr>
                                      <p:to>
                                        <p:strVal val="visible"/>
                                      </p:to>
                                    </p:set>
                                    <p:anim calcmode="lin" valueType="num">
                                      <p:cBhvr>
                                        <p:cTn id="97" dur="500" fill="hold"/>
                                        <p:tgtEl>
                                          <p:spTgt spid="143"/>
                                        </p:tgtEl>
                                        <p:attrNameLst>
                                          <p:attrName>ppt_w</p:attrName>
                                        </p:attrNameLst>
                                      </p:cBhvr>
                                      <p:tavLst>
                                        <p:tav tm="0">
                                          <p:val>
                                            <p:fltVal val="0"/>
                                          </p:val>
                                        </p:tav>
                                        <p:tav tm="100000">
                                          <p:val>
                                            <p:strVal val="#ppt_w"/>
                                          </p:val>
                                        </p:tav>
                                      </p:tavLst>
                                    </p:anim>
                                    <p:anim calcmode="lin" valueType="num">
                                      <p:cBhvr>
                                        <p:cTn id="98" dur="500" fill="hold"/>
                                        <p:tgtEl>
                                          <p:spTgt spid="143"/>
                                        </p:tgtEl>
                                        <p:attrNameLst>
                                          <p:attrName>ppt_h</p:attrName>
                                        </p:attrNameLst>
                                      </p:cBhvr>
                                      <p:tavLst>
                                        <p:tav tm="0">
                                          <p:val>
                                            <p:fltVal val="0"/>
                                          </p:val>
                                        </p:tav>
                                        <p:tav tm="100000">
                                          <p:val>
                                            <p:strVal val="#ppt_h"/>
                                          </p:val>
                                        </p:tav>
                                      </p:tavLst>
                                    </p:anim>
                                    <p:anim calcmode="lin" valueType="num">
                                      <p:cBhvr>
                                        <p:cTn id="99" dur="500" fill="hold"/>
                                        <p:tgtEl>
                                          <p:spTgt spid="143"/>
                                        </p:tgtEl>
                                        <p:attrNameLst>
                                          <p:attrName>style.rotation</p:attrName>
                                        </p:attrNameLst>
                                      </p:cBhvr>
                                      <p:tavLst>
                                        <p:tav tm="0">
                                          <p:val>
                                            <p:fltVal val="360"/>
                                          </p:val>
                                        </p:tav>
                                        <p:tav tm="100000">
                                          <p:val>
                                            <p:fltVal val="0"/>
                                          </p:val>
                                        </p:tav>
                                      </p:tavLst>
                                    </p:anim>
                                    <p:animEffect transition="in" filter="fade">
                                      <p:cBhvr>
                                        <p:cTn id="100" dur="500"/>
                                        <p:tgtEl>
                                          <p:spTgt spid="143"/>
                                        </p:tgtEl>
                                      </p:cBhvr>
                                    </p:animEffect>
                                  </p:childTnLst>
                                </p:cTn>
                              </p:par>
                              <p:par>
                                <p:cTn id="101" presetID="49" presetClass="entr" presetSubtype="0" decel="100000" fill="hold" nodeType="withEffect">
                                  <p:stCondLst>
                                    <p:cond delay="0"/>
                                  </p:stCondLst>
                                  <p:childTnLst>
                                    <p:set>
                                      <p:cBhvr>
                                        <p:cTn id="102" dur="1" fill="hold">
                                          <p:stCondLst>
                                            <p:cond delay="0"/>
                                          </p:stCondLst>
                                        </p:cTn>
                                        <p:tgtEl>
                                          <p:spTgt spid="146"/>
                                        </p:tgtEl>
                                        <p:attrNameLst>
                                          <p:attrName>style.visibility</p:attrName>
                                        </p:attrNameLst>
                                      </p:cBhvr>
                                      <p:to>
                                        <p:strVal val="visible"/>
                                      </p:to>
                                    </p:set>
                                    <p:anim calcmode="lin" valueType="num">
                                      <p:cBhvr>
                                        <p:cTn id="103" dur="500" fill="hold"/>
                                        <p:tgtEl>
                                          <p:spTgt spid="146"/>
                                        </p:tgtEl>
                                        <p:attrNameLst>
                                          <p:attrName>ppt_w</p:attrName>
                                        </p:attrNameLst>
                                      </p:cBhvr>
                                      <p:tavLst>
                                        <p:tav tm="0">
                                          <p:val>
                                            <p:fltVal val="0"/>
                                          </p:val>
                                        </p:tav>
                                        <p:tav tm="100000">
                                          <p:val>
                                            <p:strVal val="#ppt_w"/>
                                          </p:val>
                                        </p:tav>
                                      </p:tavLst>
                                    </p:anim>
                                    <p:anim calcmode="lin" valueType="num">
                                      <p:cBhvr>
                                        <p:cTn id="104" dur="500" fill="hold"/>
                                        <p:tgtEl>
                                          <p:spTgt spid="146"/>
                                        </p:tgtEl>
                                        <p:attrNameLst>
                                          <p:attrName>ppt_h</p:attrName>
                                        </p:attrNameLst>
                                      </p:cBhvr>
                                      <p:tavLst>
                                        <p:tav tm="0">
                                          <p:val>
                                            <p:fltVal val="0"/>
                                          </p:val>
                                        </p:tav>
                                        <p:tav tm="100000">
                                          <p:val>
                                            <p:strVal val="#ppt_h"/>
                                          </p:val>
                                        </p:tav>
                                      </p:tavLst>
                                    </p:anim>
                                    <p:anim calcmode="lin" valueType="num">
                                      <p:cBhvr>
                                        <p:cTn id="105" dur="500" fill="hold"/>
                                        <p:tgtEl>
                                          <p:spTgt spid="146"/>
                                        </p:tgtEl>
                                        <p:attrNameLst>
                                          <p:attrName>style.rotation</p:attrName>
                                        </p:attrNameLst>
                                      </p:cBhvr>
                                      <p:tavLst>
                                        <p:tav tm="0">
                                          <p:val>
                                            <p:fltVal val="360"/>
                                          </p:val>
                                        </p:tav>
                                        <p:tav tm="100000">
                                          <p:val>
                                            <p:fltVal val="0"/>
                                          </p:val>
                                        </p:tav>
                                      </p:tavLst>
                                    </p:anim>
                                    <p:animEffect transition="in" filter="fade">
                                      <p:cBhvr>
                                        <p:cTn id="106" dur="500"/>
                                        <p:tgtEl>
                                          <p:spTgt spid="146"/>
                                        </p:tgtEl>
                                      </p:cBhvr>
                                    </p:animEffect>
                                  </p:childTnLst>
                                </p:cTn>
                              </p:par>
                              <p:par>
                                <p:cTn id="107" presetID="49" presetClass="entr" presetSubtype="0" decel="100000" fill="hold" nodeType="withEffect">
                                  <p:stCondLst>
                                    <p:cond delay="0"/>
                                  </p:stCondLst>
                                  <p:childTnLst>
                                    <p:set>
                                      <p:cBhvr>
                                        <p:cTn id="108" dur="1" fill="hold">
                                          <p:stCondLst>
                                            <p:cond delay="0"/>
                                          </p:stCondLst>
                                        </p:cTn>
                                        <p:tgtEl>
                                          <p:spTgt spid="149"/>
                                        </p:tgtEl>
                                        <p:attrNameLst>
                                          <p:attrName>style.visibility</p:attrName>
                                        </p:attrNameLst>
                                      </p:cBhvr>
                                      <p:to>
                                        <p:strVal val="visible"/>
                                      </p:to>
                                    </p:set>
                                    <p:anim calcmode="lin" valueType="num">
                                      <p:cBhvr>
                                        <p:cTn id="109" dur="500" fill="hold"/>
                                        <p:tgtEl>
                                          <p:spTgt spid="149"/>
                                        </p:tgtEl>
                                        <p:attrNameLst>
                                          <p:attrName>ppt_w</p:attrName>
                                        </p:attrNameLst>
                                      </p:cBhvr>
                                      <p:tavLst>
                                        <p:tav tm="0">
                                          <p:val>
                                            <p:fltVal val="0"/>
                                          </p:val>
                                        </p:tav>
                                        <p:tav tm="100000">
                                          <p:val>
                                            <p:strVal val="#ppt_w"/>
                                          </p:val>
                                        </p:tav>
                                      </p:tavLst>
                                    </p:anim>
                                    <p:anim calcmode="lin" valueType="num">
                                      <p:cBhvr>
                                        <p:cTn id="110" dur="500" fill="hold"/>
                                        <p:tgtEl>
                                          <p:spTgt spid="149"/>
                                        </p:tgtEl>
                                        <p:attrNameLst>
                                          <p:attrName>ppt_h</p:attrName>
                                        </p:attrNameLst>
                                      </p:cBhvr>
                                      <p:tavLst>
                                        <p:tav tm="0">
                                          <p:val>
                                            <p:fltVal val="0"/>
                                          </p:val>
                                        </p:tav>
                                        <p:tav tm="100000">
                                          <p:val>
                                            <p:strVal val="#ppt_h"/>
                                          </p:val>
                                        </p:tav>
                                      </p:tavLst>
                                    </p:anim>
                                    <p:anim calcmode="lin" valueType="num">
                                      <p:cBhvr>
                                        <p:cTn id="111" dur="500" fill="hold"/>
                                        <p:tgtEl>
                                          <p:spTgt spid="149"/>
                                        </p:tgtEl>
                                        <p:attrNameLst>
                                          <p:attrName>style.rotation</p:attrName>
                                        </p:attrNameLst>
                                      </p:cBhvr>
                                      <p:tavLst>
                                        <p:tav tm="0">
                                          <p:val>
                                            <p:fltVal val="360"/>
                                          </p:val>
                                        </p:tav>
                                        <p:tav tm="100000">
                                          <p:val>
                                            <p:fltVal val="0"/>
                                          </p:val>
                                        </p:tav>
                                      </p:tavLst>
                                    </p:anim>
                                    <p:animEffect transition="in" filter="fade">
                                      <p:cBhvr>
                                        <p:cTn id="112" dur="500"/>
                                        <p:tgtEl>
                                          <p:spTgt spid="149"/>
                                        </p:tgtEl>
                                      </p:cBhvr>
                                    </p:animEffect>
                                  </p:childTnLst>
                                </p:cTn>
                              </p:par>
                              <p:par>
                                <p:cTn id="113" presetID="49" presetClass="entr" presetSubtype="0" decel="100000" fill="hold" nodeType="withEffect">
                                  <p:stCondLst>
                                    <p:cond delay="0"/>
                                  </p:stCondLst>
                                  <p:childTnLst>
                                    <p:set>
                                      <p:cBhvr>
                                        <p:cTn id="114" dur="1" fill="hold">
                                          <p:stCondLst>
                                            <p:cond delay="0"/>
                                          </p:stCondLst>
                                        </p:cTn>
                                        <p:tgtEl>
                                          <p:spTgt spid="153"/>
                                        </p:tgtEl>
                                        <p:attrNameLst>
                                          <p:attrName>style.visibility</p:attrName>
                                        </p:attrNameLst>
                                      </p:cBhvr>
                                      <p:to>
                                        <p:strVal val="visible"/>
                                      </p:to>
                                    </p:set>
                                    <p:anim calcmode="lin" valueType="num">
                                      <p:cBhvr>
                                        <p:cTn id="115" dur="500" fill="hold"/>
                                        <p:tgtEl>
                                          <p:spTgt spid="153"/>
                                        </p:tgtEl>
                                        <p:attrNameLst>
                                          <p:attrName>ppt_w</p:attrName>
                                        </p:attrNameLst>
                                      </p:cBhvr>
                                      <p:tavLst>
                                        <p:tav tm="0">
                                          <p:val>
                                            <p:fltVal val="0"/>
                                          </p:val>
                                        </p:tav>
                                        <p:tav tm="100000">
                                          <p:val>
                                            <p:strVal val="#ppt_w"/>
                                          </p:val>
                                        </p:tav>
                                      </p:tavLst>
                                    </p:anim>
                                    <p:anim calcmode="lin" valueType="num">
                                      <p:cBhvr>
                                        <p:cTn id="116" dur="500" fill="hold"/>
                                        <p:tgtEl>
                                          <p:spTgt spid="153"/>
                                        </p:tgtEl>
                                        <p:attrNameLst>
                                          <p:attrName>ppt_h</p:attrName>
                                        </p:attrNameLst>
                                      </p:cBhvr>
                                      <p:tavLst>
                                        <p:tav tm="0">
                                          <p:val>
                                            <p:fltVal val="0"/>
                                          </p:val>
                                        </p:tav>
                                        <p:tav tm="100000">
                                          <p:val>
                                            <p:strVal val="#ppt_h"/>
                                          </p:val>
                                        </p:tav>
                                      </p:tavLst>
                                    </p:anim>
                                    <p:anim calcmode="lin" valueType="num">
                                      <p:cBhvr>
                                        <p:cTn id="117" dur="500" fill="hold"/>
                                        <p:tgtEl>
                                          <p:spTgt spid="153"/>
                                        </p:tgtEl>
                                        <p:attrNameLst>
                                          <p:attrName>style.rotation</p:attrName>
                                        </p:attrNameLst>
                                      </p:cBhvr>
                                      <p:tavLst>
                                        <p:tav tm="0">
                                          <p:val>
                                            <p:fltVal val="360"/>
                                          </p:val>
                                        </p:tav>
                                        <p:tav tm="100000">
                                          <p:val>
                                            <p:fltVal val="0"/>
                                          </p:val>
                                        </p:tav>
                                      </p:tavLst>
                                    </p:anim>
                                    <p:animEffect transition="in" filter="fade">
                                      <p:cBhvr>
                                        <p:cTn id="118" dur="500"/>
                                        <p:tgtEl>
                                          <p:spTgt spid="153"/>
                                        </p:tgtEl>
                                      </p:cBhvr>
                                    </p:animEffect>
                                  </p:childTnLst>
                                </p:cTn>
                              </p:par>
                              <p:par>
                                <p:cTn id="119" presetID="49" presetClass="entr" presetSubtype="0" decel="100000" fill="hold" nodeType="withEffect">
                                  <p:stCondLst>
                                    <p:cond delay="0"/>
                                  </p:stCondLst>
                                  <p:childTnLst>
                                    <p:set>
                                      <p:cBhvr>
                                        <p:cTn id="120" dur="1" fill="hold">
                                          <p:stCondLst>
                                            <p:cond delay="0"/>
                                          </p:stCondLst>
                                        </p:cTn>
                                        <p:tgtEl>
                                          <p:spTgt spid="156"/>
                                        </p:tgtEl>
                                        <p:attrNameLst>
                                          <p:attrName>style.visibility</p:attrName>
                                        </p:attrNameLst>
                                      </p:cBhvr>
                                      <p:to>
                                        <p:strVal val="visible"/>
                                      </p:to>
                                    </p:set>
                                    <p:anim calcmode="lin" valueType="num">
                                      <p:cBhvr>
                                        <p:cTn id="121" dur="500" fill="hold"/>
                                        <p:tgtEl>
                                          <p:spTgt spid="156"/>
                                        </p:tgtEl>
                                        <p:attrNameLst>
                                          <p:attrName>ppt_w</p:attrName>
                                        </p:attrNameLst>
                                      </p:cBhvr>
                                      <p:tavLst>
                                        <p:tav tm="0">
                                          <p:val>
                                            <p:fltVal val="0"/>
                                          </p:val>
                                        </p:tav>
                                        <p:tav tm="100000">
                                          <p:val>
                                            <p:strVal val="#ppt_w"/>
                                          </p:val>
                                        </p:tav>
                                      </p:tavLst>
                                    </p:anim>
                                    <p:anim calcmode="lin" valueType="num">
                                      <p:cBhvr>
                                        <p:cTn id="122" dur="500" fill="hold"/>
                                        <p:tgtEl>
                                          <p:spTgt spid="156"/>
                                        </p:tgtEl>
                                        <p:attrNameLst>
                                          <p:attrName>ppt_h</p:attrName>
                                        </p:attrNameLst>
                                      </p:cBhvr>
                                      <p:tavLst>
                                        <p:tav tm="0">
                                          <p:val>
                                            <p:fltVal val="0"/>
                                          </p:val>
                                        </p:tav>
                                        <p:tav tm="100000">
                                          <p:val>
                                            <p:strVal val="#ppt_h"/>
                                          </p:val>
                                        </p:tav>
                                      </p:tavLst>
                                    </p:anim>
                                    <p:anim calcmode="lin" valueType="num">
                                      <p:cBhvr>
                                        <p:cTn id="123" dur="500" fill="hold"/>
                                        <p:tgtEl>
                                          <p:spTgt spid="156"/>
                                        </p:tgtEl>
                                        <p:attrNameLst>
                                          <p:attrName>style.rotation</p:attrName>
                                        </p:attrNameLst>
                                      </p:cBhvr>
                                      <p:tavLst>
                                        <p:tav tm="0">
                                          <p:val>
                                            <p:fltVal val="360"/>
                                          </p:val>
                                        </p:tav>
                                        <p:tav tm="100000">
                                          <p:val>
                                            <p:fltVal val="0"/>
                                          </p:val>
                                        </p:tav>
                                      </p:tavLst>
                                    </p:anim>
                                    <p:animEffect transition="in" filter="fade">
                                      <p:cBhvr>
                                        <p:cTn id="124" dur="500"/>
                                        <p:tgtEl>
                                          <p:spTgt spid="156"/>
                                        </p:tgtEl>
                                      </p:cBhvr>
                                    </p:animEffect>
                                  </p:childTnLst>
                                </p:cTn>
                              </p:par>
                              <p:par>
                                <p:cTn id="125" presetID="49" presetClass="entr" presetSubtype="0" decel="100000" fill="hold" nodeType="withEffect">
                                  <p:stCondLst>
                                    <p:cond delay="0"/>
                                  </p:stCondLst>
                                  <p:childTnLst>
                                    <p:set>
                                      <p:cBhvr>
                                        <p:cTn id="126" dur="1" fill="hold">
                                          <p:stCondLst>
                                            <p:cond delay="0"/>
                                          </p:stCondLst>
                                        </p:cTn>
                                        <p:tgtEl>
                                          <p:spTgt spid="161"/>
                                        </p:tgtEl>
                                        <p:attrNameLst>
                                          <p:attrName>style.visibility</p:attrName>
                                        </p:attrNameLst>
                                      </p:cBhvr>
                                      <p:to>
                                        <p:strVal val="visible"/>
                                      </p:to>
                                    </p:set>
                                    <p:anim calcmode="lin" valueType="num">
                                      <p:cBhvr>
                                        <p:cTn id="127" dur="500" fill="hold"/>
                                        <p:tgtEl>
                                          <p:spTgt spid="161"/>
                                        </p:tgtEl>
                                        <p:attrNameLst>
                                          <p:attrName>ppt_w</p:attrName>
                                        </p:attrNameLst>
                                      </p:cBhvr>
                                      <p:tavLst>
                                        <p:tav tm="0">
                                          <p:val>
                                            <p:fltVal val="0"/>
                                          </p:val>
                                        </p:tav>
                                        <p:tav tm="100000">
                                          <p:val>
                                            <p:strVal val="#ppt_w"/>
                                          </p:val>
                                        </p:tav>
                                      </p:tavLst>
                                    </p:anim>
                                    <p:anim calcmode="lin" valueType="num">
                                      <p:cBhvr>
                                        <p:cTn id="128" dur="500" fill="hold"/>
                                        <p:tgtEl>
                                          <p:spTgt spid="161"/>
                                        </p:tgtEl>
                                        <p:attrNameLst>
                                          <p:attrName>ppt_h</p:attrName>
                                        </p:attrNameLst>
                                      </p:cBhvr>
                                      <p:tavLst>
                                        <p:tav tm="0">
                                          <p:val>
                                            <p:fltVal val="0"/>
                                          </p:val>
                                        </p:tav>
                                        <p:tav tm="100000">
                                          <p:val>
                                            <p:strVal val="#ppt_h"/>
                                          </p:val>
                                        </p:tav>
                                      </p:tavLst>
                                    </p:anim>
                                    <p:anim calcmode="lin" valueType="num">
                                      <p:cBhvr>
                                        <p:cTn id="129" dur="500" fill="hold"/>
                                        <p:tgtEl>
                                          <p:spTgt spid="161"/>
                                        </p:tgtEl>
                                        <p:attrNameLst>
                                          <p:attrName>style.rotation</p:attrName>
                                        </p:attrNameLst>
                                      </p:cBhvr>
                                      <p:tavLst>
                                        <p:tav tm="0">
                                          <p:val>
                                            <p:fltVal val="360"/>
                                          </p:val>
                                        </p:tav>
                                        <p:tav tm="100000">
                                          <p:val>
                                            <p:fltVal val="0"/>
                                          </p:val>
                                        </p:tav>
                                      </p:tavLst>
                                    </p:anim>
                                    <p:animEffect transition="in" filter="fade">
                                      <p:cBhvr>
                                        <p:cTn id="130" dur="500"/>
                                        <p:tgtEl>
                                          <p:spTgt spid="161"/>
                                        </p:tgtEl>
                                      </p:cBhvr>
                                    </p:animEffect>
                                  </p:childTnLst>
                                </p:cTn>
                              </p:par>
                              <p:par>
                                <p:cTn id="131" presetID="49" presetClass="entr" presetSubtype="0" decel="100000" fill="hold" nodeType="withEffect">
                                  <p:stCondLst>
                                    <p:cond delay="0"/>
                                  </p:stCondLst>
                                  <p:childTnLst>
                                    <p:set>
                                      <p:cBhvr>
                                        <p:cTn id="132" dur="1" fill="hold">
                                          <p:stCondLst>
                                            <p:cond delay="0"/>
                                          </p:stCondLst>
                                        </p:cTn>
                                        <p:tgtEl>
                                          <p:spTgt spid="162"/>
                                        </p:tgtEl>
                                        <p:attrNameLst>
                                          <p:attrName>style.visibility</p:attrName>
                                        </p:attrNameLst>
                                      </p:cBhvr>
                                      <p:to>
                                        <p:strVal val="visible"/>
                                      </p:to>
                                    </p:set>
                                    <p:anim calcmode="lin" valueType="num">
                                      <p:cBhvr>
                                        <p:cTn id="133" dur="500" fill="hold"/>
                                        <p:tgtEl>
                                          <p:spTgt spid="162"/>
                                        </p:tgtEl>
                                        <p:attrNameLst>
                                          <p:attrName>ppt_w</p:attrName>
                                        </p:attrNameLst>
                                      </p:cBhvr>
                                      <p:tavLst>
                                        <p:tav tm="0">
                                          <p:val>
                                            <p:fltVal val="0"/>
                                          </p:val>
                                        </p:tav>
                                        <p:tav tm="100000">
                                          <p:val>
                                            <p:strVal val="#ppt_w"/>
                                          </p:val>
                                        </p:tav>
                                      </p:tavLst>
                                    </p:anim>
                                    <p:anim calcmode="lin" valueType="num">
                                      <p:cBhvr>
                                        <p:cTn id="134" dur="500" fill="hold"/>
                                        <p:tgtEl>
                                          <p:spTgt spid="162"/>
                                        </p:tgtEl>
                                        <p:attrNameLst>
                                          <p:attrName>ppt_h</p:attrName>
                                        </p:attrNameLst>
                                      </p:cBhvr>
                                      <p:tavLst>
                                        <p:tav tm="0">
                                          <p:val>
                                            <p:fltVal val="0"/>
                                          </p:val>
                                        </p:tav>
                                        <p:tav tm="100000">
                                          <p:val>
                                            <p:strVal val="#ppt_h"/>
                                          </p:val>
                                        </p:tav>
                                      </p:tavLst>
                                    </p:anim>
                                    <p:anim calcmode="lin" valueType="num">
                                      <p:cBhvr>
                                        <p:cTn id="135" dur="500" fill="hold"/>
                                        <p:tgtEl>
                                          <p:spTgt spid="162"/>
                                        </p:tgtEl>
                                        <p:attrNameLst>
                                          <p:attrName>style.rotation</p:attrName>
                                        </p:attrNameLst>
                                      </p:cBhvr>
                                      <p:tavLst>
                                        <p:tav tm="0">
                                          <p:val>
                                            <p:fltVal val="360"/>
                                          </p:val>
                                        </p:tav>
                                        <p:tav tm="100000">
                                          <p:val>
                                            <p:fltVal val="0"/>
                                          </p:val>
                                        </p:tav>
                                      </p:tavLst>
                                    </p:anim>
                                    <p:animEffect transition="in" filter="fade">
                                      <p:cBhvr>
                                        <p:cTn id="136" dur="500"/>
                                        <p:tgtEl>
                                          <p:spTgt spid="162"/>
                                        </p:tgtEl>
                                      </p:cBhvr>
                                    </p:animEffect>
                                  </p:childTnLst>
                                </p:cTn>
                              </p:par>
                              <p:par>
                                <p:cTn id="137" presetID="49" presetClass="entr" presetSubtype="0" decel="100000" fill="hold" nodeType="withEffect">
                                  <p:stCondLst>
                                    <p:cond delay="0"/>
                                  </p:stCondLst>
                                  <p:childTnLst>
                                    <p:set>
                                      <p:cBhvr>
                                        <p:cTn id="138" dur="1" fill="hold">
                                          <p:stCondLst>
                                            <p:cond delay="0"/>
                                          </p:stCondLst>
                                        </p:cTn>
                                        <p:tgtEl>
                                          <p:spTgt spid="169"/>
                                        </p:tgtEl>
                                        <p:attrNameLst>
                                          <p:attrName>style.visibility</p:attrName>
                                        </p:attrNameLst>
                                      </p:cBhvr>
                                      <p:to>
                                        <p:strVal val="visible"/>
                                      </p:to>
                                    </p:set>
                                    <p:anim calcmode="lin" valueType="num">
                                      <p:cBhvr>
                                        <p:cTn id="139" dur="500" fill="hold"/>
                                        <p:tgtEl>
                                          <p:spTgt spid="169"/>
                                        </p:tgtEl>
                                        <p:attrNameLst>
                                          <p:attrName>ppt_w</p:attrName>
                                        </p:attrNameLst>
                                      </p:cBhvr>
                                      <p:tavLst>
                                        <p:tav tm="0">
                                          <p:val>
                                            <p:fltVal val="0"/>
                                          </p:val>
                                        </p:tav>
                                        <p:tav tm="100000">
                                          <p:val>
                                            <p:strVal val="#ppt_w"/>
                                          </p:val>
                                        </p:tav>
                                      </p:tavLst>
                                    </p:anim>
                                    <p:anim calcmode="lin" valueType="num">
                                      <p:cBhvr>
                                        <p:cTn id="140" dur="500" fill="hold"/>
                                        <p:tgtEl>
                                          <p:spTgt spid="169"/>
                                        </p:tgtEl>
                                        <p:attrNameLst>
                                          <p:attrName>ppt_h</p:attrName>
                                        </p:attrNameLst>
                                      </p:cBhvr>
                                      <p:tavLst>
                                        <p:tav tm="0">
                                          <p:val>
                                            <p:fltVal val="0"/>
                                          </p:val>
                                        </p:tav>
                                        <p:tav tm="100000">
                                          <p:val>
                                            <p:strVal val="#ppt_h"/>
                                          </p:val>
                                        </p:tav>
                                      </p:tavLst>
                                    </p:anim>
                                    <p:anim calcmode="lin" valueType="num">
                                      <p:cBhvr>
                                        <p:cTn id="141" dur="500" fill="hold"/>
                                        <p:tgtEl>
                                          <p:spTgt spid="169"/>
                                        </p:tgtEl>
                                        <p:attrNameLst>
                                          <p:attrName>style.rotation</p:attrName>
                                        </p:attrNameLst>
                                      </p:cBhvr>
                                      <p:tavLst>
                                        <p:tav tm="0">
                                          <p:val>
                                            <p:fltVal val="360"/>
                                          </p:val>
                                        </p:tav>
                                        <p:tav tm="100000">
                                          <p:val>
                                            <p:fltVal val="0"/>
                                          </p:val>
                                        </p:tav>
                                      </p:tavLst>
                                    </p:anim>
                                    <p:animEffect transition="in" filter="fade">
                                      <p:cBhvr>
                                        <p:cTn id="142" dur="500"/>
                                        <p:tgtEl>
                                          <p:spTgt spid="169"/>
                                        </p:tgtEl>
                                      </p:cBhvr>
                                    </p:animEffect>
                                  </p:childTnLst>
                                </p:cTn>
                              </p:par>
                              <p:par>
                                <p:cTn id="143" presetID="49" presetClass="entr" presetSubtype="0" decel="100000" fill="hold" nodeType="withEffect">
                                  <p:stCondLst>
                                    <p:cond delay="0"/>
                                  </p:stCondLst>
                                  <p:childTnLst>
                                    <p:set>
                                      <p:cBhvr>
                                        <p:cTn id="144" dur="1" fill="hold">
                                          <p:stCondLst>
                                            <p:cond delay="0"/>
                                          </p:stCondLst>
                                        </p:cTn>
                                        <p:tgtEl>
                                          <p:spTgt spid="172"/>
                                        </p:tgtEl>
                                        <p:attrNameLst>
                                          <p:attrName>style.visibility</p:attrName>
                                        </p:attrNameLst>
                                      </p:cBhvr>
                                      <p:to>
                                        <p:strVal val="visible"/>
                                      </p:to>
                                    </p:set>
                                    <p:anim calcmode="lin" valueType="num">
                                      <p:cBhvr>
                                        <p:cTn id="145" dur="500" fill="hold"/>
                                        <p:tgtEl>
                                          <p:spTgt spid="172"/>
                                        </p:tgtEl>
                                        <p:attrNameLst>
                                          <p:attrName>ppt_w</p:attrName>
                                        </p:attrNameLst>
                                      </p:cBhvr>
                                      <p:tavLst>
                                        <p:tav tm="0">
                                          <p:val>
                                            <p:fltVal val="0"/>
                                          </p:val>
                                        </p:tav>
                                        <p:tav tm="100000">
                                          <p:val>
                                            <p:strVal val="#ppt_w"/>
                                          </p:val>
                                        </p:tav>
                                      </p:tavLst>
                                    </p:anim>
                                    <p:anim calcmode="lin" valueType="num">
                                      <p:cBhvr>
                                        <p:cTn id="146" dur="500" fill="hold"/>
                                        <p:tgtEl>
                                          <p:spTgt spid="172"/>
                                        </p:tgtEl>
                                        <p:attrNameLst>
                                          <p:attrName>ppt_h</p:attrName>
                                        </p:attrNameLst>
                                      </p:cBhvr>
                                      <p:tavLst>
                                        <p:tav tm="0">
                                          <p:val>
                                            <p:fltVal val="0"/>
                                          </p:val>
                                        </p:tav>
                                        <p:tav tm="100000">
                                          <p:val>
                                            <p:strVal val="#ppt_h"/>
                                          </p:val>
                                        </p:tav>
                                      </p:tavLst>
                                    </p:anim>
                                    <p:anim calcmode="lin" valueType="num">
                                      <p:cBhvr>
                                        <p:cTn id="147" dur="500" fill="hold"/>
                                        <p:tgtEl>
                                          <p:spTgt spid="172"/>
                                        </p:tgtEl>
                                        <p:attrNameLst>
                                          <p:attrName>style.rotation</p:attrName>
                                        </p:attrNameLst>
                                      </p:cBhvr>
                                      <p:tavLst>
                                        <p:tav tm="0">
                                          <p:val>
                                            <p:fltVal val="360"/>
                                          </p:val>
                                        </p:tav>
                                        <p:tav tm="100000">
                                          <p:val>
                                            <p:fltVal val="0"/>
                                          </p:val>
                                        </p:tav>
                                      </p:tavLst>
                                    </p:anim>
                                    <p:animEffect transition="in" filter="fade">
                                      <p:cBhvr>
                                        <p:cTn id="148" dur="500"/>
                                        <p:tgtEl>
                                          <p:spTgt spid="172"/>
                                        </p:tgtEl>
                                      </p:cBhvr>
                                    </p:animEffect>
                                  </p:childTnLst>
                                </p:cTn>
                              </p:par>
                              <p:par>
                                <p:cTn id="149" presetID="49" presetClass="entr" presetSubtype="0" decel="100000" fill="hold" nodeType="withEffect">
                                  <p:stCondLst>
                                    <p:cond delay="0"/>
                                  </p:stCondLst>
                                  <p:childTnLst>
                                    <p:set>
                                      <p:cBhvr>
                                        <p:cTn id="150" dur="1" fill="hold">
                                          <p:stCondLst>
                                            <p:cond delay="0"/>
                                          </p:stCondLst>
                                        </p:cTn>
                                        <p:tgtEl>
                                          <p:spTgt spid="175"/>
                                        </p:tgtEl>
                                        <p:attrNameLst>
                                          <p:attrName>style.visibility</p:attrName>
                                        </p:attrNameLst>
                                      </p:cBhvr>
                                      <p:to>
                                        <p:strVal val="visible"/>
                                      </p:to>
                                    </p:set>
                                    <p:anim calcmode="lin" valueType="num">
                                      <p:cBhvr>
                                        <p:cTn id="151" dur="500" fill="hold"/>
                                        <p:tgtEl>
                                          <p:spTgt spid="175"/>
                                        </p:tgtEl>
                                        <p:attrNameLst>
                                          <p:attrName>ppt_w</p:attrName>
                                        </p:attrNameLst>
                                      </p:cBhvr>
                                      <p:tavLst>
                                        <p:tav tm="0">
                                          <p:val>
                                            <p:fltVal val="0"/>
                                          </p:val>
                                        </p:tav>
                                        <p:tav tm="100000">
                                          <p:val>
                                            <p:strVal val="#ppt_w"/>
                                          </p:val>
                                        </p:tav>
                                      </p:tavLst>
                                    </p:anim>
                                    <p:anim calcmode="lin" valueType="num">
                                      <p:cBhvr>
                                        <p:cTn id="152" dur="500" fill="hold"/>
                                        <p:tgtEl>
                                          <p:spTgt spid="175"/>
                                        </p:tgtEl>
                                        <p:attrNameLst>
                                          <p:attrName>ppt_h</p:attrName>
                                        </p:attrNameLst>
                                      </p:cBhvr>
                                      <p:tavLst>
                                        <p:tav tm="0">
                                          <p:val>
                                            <p:fltVal val="0"/>
                                          </p:val>
                                        </p:tav>
                                        <p:tav tm="100000">
                                          <p:val>
                                            <p:strVal val="#ppt_h"/>
                                          </p:val>
                                        </p:tav>
                                      </p:tavLst>
                                    </p:anim>
                                    <p:anim calcmode="lin" valueType="num">
                                      <p:cBhvr>
                                        <p:cTn id="153" dur="500" fill="hold"/>
                                        <p:tgtEl>
                                          <p:spTgt spid="175"/>
                                        </p:tgtEl>
                                        <p:attrNameLst>
                                          <p:attrName>style.rotation</p:attrName>
                                        </p:attrNameLst>
                                      </p:cBhvr>
                                      <p:tavLst>
                                        <p:tav tm="0">
                                          <p:val>
                                            <p:fltVal val="360"/>
                                          </p:val>
                                        </p:tav>
                                        <p:tav tm="100000">
                                          <p:val>
                                            <p:fltVal val="0"/>
                                          </p:val>
                                        </p:tav>
                                      </p:tavLst>
                                    </p:anim>
                                    <p:animEffect transition="in" filter="fade">
                                      <p:cBhvr>
                                        <p:cTn id="154" dur="500"/>
                                        <p:tgtEl>
                                          <p:spTgt spid="175"/>
                                        </p:tgtEl>
                                      </p:cBhvr>
                                    </p:animEffect>
                                  </p:childTnLst>
                                </p:cTn>
                              </p:par>
                              <p:par>
                                <p:cTn id="155" presetID="49" presetClass="entr" presetSubtype="0" decel="100000" fill="hold" nodeType="withEffect">
                                  <p:stCondLst>
                                    <p:cond delay="0"/>
                                  </p:stCondLst>
                                  <p:childTnLst>
                                    <p:set>
                                      <p:cBhvr>
                                        <p:cTn id="156" dur="1" fill="hold">
                                          <p:stCondLst>
                                            <p:cond delay="0"/>
                                          </p:stCondLst>
                                        </p:cTn>
                                        <p:tgtEl>
                                          <p:spTgt spid="178"/>
                                        </p:tgtEl>
                                        <p:attrNameLst>
                                          <p:attrName>style.visibility</p:attrName>
                                        </p:attrNameLst>
                                      </p:cBhvr>
                                      <p:to>
                                        <p:strVal val="visible"/>
                                      </p:to>
                                    </p:set>
                                    <p:anim calcmode="lin" valueType="num">
                                      <p:cBhvr>
                                        <p:cTn id="157" dur="500" fill="hold"/>
                                        <p:tgtEl>
                                          <p:spTgt spid="178"/>
                                        </p:tgtEl>
                                        <p:attrNameLst>
                                          <p:attrName>ppt_w</p:attrName>
                                        </p:attrNameLst>
                                      </p:cBhvr>
                                      <p:tavLst>
                                        <p:tav tm="0">
                                          <p:val>
                                            <p:fltVal val="0"/>
                                          </p:val>
                                        </p:tav>
                                        <p:tav tm="100000">
                                          <p:val>
                                            <p:strVal val="#ppt_w"/>
                                          </p:val>
                                        </p:tav>
                                      </p:tavLst>
                                    </p:anim>
                                    <p:anim calcmode="lin" valueType="num">
                                      <p:cBhvr>
                                        <p:cTn id="158" dur="500" fill="hold"/>
                                        <p:tgtEl>
                                          <p:spTgt spid="178"/>
                                        </p:tgtEl>
                                        <p:attrNameLst>
                                          <p:attrName>ppt_h</p:attrName>
                                        </p:attrNameLst>
                                      </p:cBhvr>
                                      <p:tavLst>
                                        <p:tav tm="0">
                                          <p:val>
                                            <p:fltVal val="0"/>
                                          </p:val>
                                        </p:tav>
                                        <p:tav tm="100000">
                                          <p:val>
                                            <p:strVal val="#ppt_h"/>
                                          </p:val>
                                        </p:tav>
                                      </p:tavLst>
                                    </p:anim>
                                    <p:anim calcmode="lin" valueType="num">
                                      <p:cBhvr>
                                        <p:cTn id="159" dur="500" fill="hold"/>
                                        <p:tgtEl>
                                          <p:spTgt spid="178"/>
                                        </p:tgtEl>
                                        <p:attrNameLst>
                                          <p:attrName>style.rotation</p:attrName>
                                        </p:attrNameLst>
                                      </p:cBhvr>
                                      <p:tavLst>
                                        <p:tav tm="0">
                                          <p:val>
                                            <p:fltVal val="360"/>
                                          </p:val>
                                        </p:tav>
                                        <p:tav tm="100000">
                                          <p:val>
                                            <p:fltVal val="0"/>
                                          </p:val>
                                        </p:tav>
                                      </p:tavLst>
                                    </p:anim>
                                    <p:animEffect transition="in" filter="fade">
                                      <p:cBhvr>
                                        <p:cTn id="160" dur="500"/>
                                        <p:tgtEl>
                                          <p:spTgt spid="178"/>
                                        </p:tgtEl>
                                      </p:cBhvr>
                                    </p:animEffect>
                                  </p:childTnLst>
                                </p:cTn>
                              </p:par>
                              <p:par>
                                <p:cTn id="161" presetID="49" presetClass="entr" presetSubtype="0" decel="100000" fill="hold" nodeType="withEffect">
                                  <p:stCondLst>
                                    <p:cond delay="0"/>
                                  </p:stCondLst>
                                  <p:childTnLst>
                                    <p:set>
                                      <p:cBhvr>
                                        <p:cTn id="162" dur="1" fill="hold">
                                          <p:stCondLst>
                                            <p:cond delay="0"/>
                                          </p:stCondLst>
                                        </p:cTn>
                                        <p:tgtEl>
                                          <p:spTgt spid="181"/>
                                        </p:tgtEl>
                                        <p:attrNameLst>
                                          <p:attrName>style.visibility</p:attrName>
                                        </p:attrNameLst>
                                      </p:cBhvr>
                                      <p:to>
                                        <p:strVal val="visible"/>
                                      </p:to>
                                    </p:set>
                                    <p:anim calcmode="lin" valueType="num">
                                      <p:cBhvr>
                                        <p:cTn id="163" dur="500" fill="hold"/>
                                        <p:tgtEl>
                                          <p:spTgt spid="181"/>
                                        </p:tgtEl>
                                        <p:attrNameLst>
                                          <p:attrName>ppt_w</p:attrName>
                                        </p:attrNameLst>
                                      </p:cBhvr>
                                      <p:tavLst>
                                        <p:tav tm="0">
                                          <p:val>
                                            <p:fltVal val="0"/>
                                          </p:val>
                                        </p:tav>
                                        <p:tav tm="100000">
                                          <p:val>
                                            <p:strVal val="#ppt_w"/>
                                          </p:val>
                                        </p:tav>
                                      </p:tavLst>
                                    </p:anim>
                                    <p:anim calcmode="lin" valueType="num">
                                      <p:cBhvr>
                                        <p:cTn id="164" dur="500" fill="hold"/>
                                        <p:tgtEl>
                                          <p:spTgt spid="181"/>
                                        </p:tgtEl>
                                        <p:attrNameLst>
                                          <p:attrName>ppt_h</p:attrName>
                                        </p:attrNameLst>
                                      </p:cBhvr>
                                      <p:tavLst>
                                        <p:tav tm="0">
                                          <p:val>
                                            <p:fltVal val="0"/>
                                          </p:val>
                                        </p:tav>
                                        <p:tav tm="100000">
                                          <p:val>
                                            <p:strVal val="#ppt_h"/>
                                          </p:val>
                                        </p:tav>
                                      </p:tavLst>
                                    </p:anim>
                                    <p:anim calcmode="lin" valueType="num">
                                      <p:cBhvr>
                                        <p:cTn id="165" dur="500" fill="hold"/>
                                        <p:tgtEl>
                                          <p:spTgt spid="181"/>
                                        </p:tgtEl>
                                        <p:attrNameLst>
                                          <p:attrName>style.rotation</p:attrName>
                                        </p:attrNameLst>
                                      </p:cBhvr>
                                      <p:tavLst>
                                        <p:tav tm="0">
                                          <p:val>
                                            <p:fltVal val="360"/>
                                          </p:val>
                                        </p:tav>
                                        <p:tav tm="100000">
                                          <p:val>
                                            <p:fltVal val="0"/>
                                          </p:val>
                                        </p:tav>
                                      </p:tavLst>
                                    </p:anim>
                                    <p:animEffect transition="in" filter="fade">
                                      <p:cBhvr>
                                        <p:cTn id="166" dur="500"/>
                                        <p:tgtEl>
                                          <p:spTgt spid="181"/>
                                        </p:tgtEl>
                                      </p:cBhvr>
                                    </p:animEffect>
                                  </p:childTnLst>
                                </p:cTn>
                              </p:par>
                              <p:par>
                                <p:cTn id="167" presetID="49" presetClass="entr" presetSubtype="0" decel="100000" fill="hold" nodeType="withEffect">
                                  <p:stCondLst>
                                    <p:cond delay="0"/>
                                  </p:stCondLst>
                                  <p:childTnLst>
                                    <p:set>
                                      <p:cBhvr>
                                        <p:cTn id="168" dur="1" fill="hold">
                                          <p:stCondLst>
                                            <p:cond delay="0"/>
                                          </p:stCondLst>
                                        </p:cTn>
                                        <p:tgtEl>
                                          <p:spTgt spid="185"/>
                                        </p:tgtEl>
                                        <p:attrNameLst>
                                          <p:attrName>style.visibility</p:attrName>
                                        </p:attrNameLst>
                                      </p:cBhvr>
                                      <p:to>
                                        <p:strVal val="visible"/>
                                      </p:to>
                                    </p:set>
                                    <p:anim calcmode="lin" valueType="num">
                                      <p:cBhvr>
                                        <p:cTn id="169" dur="500" fill="hold"/>
                                        <p:tgtEl>
                                          <p:spTgt spid="185"/>
                                        </p:tgtEl>
                                        <p:attrNameLst>
                                          <p:attrName>ppt_w</p:attrName>
                                        </p:attrNameLst>
                                      </p:cBhvr>
                                      <p:tavLst>
                                        <p:tav tm="0">
                                          <p:val>
                                            <p:fltVal val="0"/>
                                          </p:val>
                                        </p:tav>
                                        <p:tav tm="100000">
                                          <p:val>
                                            <p:strVal val="#ppt_w"/>
                                          </p:val>
                                        </p:tav>
                                      </p:tavLst>
                                    </p:anim>
                                    <p:anim calcmode="lin" valueType="num">
                                      <p:cBhvr>
                                        <p:cTn id="170" dur="500" fill="hold"/>
                                        <p:tgtEl>
                                          <p:spTgt spid="185"/>
                                        </p:tgtEl>
                                        <p:attrNameLst>
                                          <p:attrName>ppt_h</p:attrName>
                                        </p:attrNameLst>
                                      </p:cBhvr>
                                      <p:tavLst>
                                        <p:tav tm="0">
                                          <p:val>
                                            <p:fltVal val="0"/>
                                          </p:val>
                                        </p:tav>
                                        <p:tav tm="100000">
                                          <p:val>
                                            <p:strVal val="#ppt_h"/>
                                          </p:val>
                                        </p:tav>
                                      </p:tavLst>
                                    </p:anim>
                                    <p:anim calcmode="lin" valueType="num">
                                      <p:cBhvr>
                                        <p:cTn id="171" dur="500" fill="hold"/>
                                        <p:tgtEl>
                                          <p:spTgt spid="185"/>
                                        </p:tgtEl>
                                        <p:attrNameLst>
                                          <p:attrName>style.rotation</p:attrName>
                                        </p:attrNameLst>
                                      </p:cBhvr>
                                      <p:tavLst>
                                        <p:tav tm="0">
                                          <p:val>
                                            <p:fltVal val="360"/>
                                          </p:val>
                                        </p:tav>
                                        <p:tav tm="100000">
                                          <p:val>
                                            <p:fltVal val="0"/>
                                          </p:val>
                                        </p:tav>
                                      </p:tavLst>
                                    </p:anim>
                                    <p:animEffect transition="in" filter="fade">
                                      <p:cBhvr>
                                        <p:cTn id="172" dur="500"/>
                                        <p:tgtEl>
                                          <p:spTgt spid="185"/>
                                        </p:tgtEl>
                                      </p:cBhvr>
                                    </p:animEffect>
                                  </p:childTnLst>
                                </p:cTn>
                              </p:par>
                              <p:par>
                                <p:cTn id="173" presetID="49" presetClass="entr" presetSubtype="0" decel="100000" fill="hold" nodeType="withEffect">
                                  <p:stCondLst>
                                    <p:cond delay="0"/>
                                  </p:stCondLst>
                                  <p:childTnLst>
                                    <p:set>
                                      <p:cBhvr>
                                        <p:cTn id="174" dur="1" fill="hold">
                                          <p:stCondLst>
                                            <p:cond delay="0"/>
                                          </p:stCondLst>
                                        </p:cTn>
                                        <p:tgtEl>
                                          <p:spTgt spid="188"/>
                                        </p:tgtEl>
                                        <p:attrNameLst>
                                          <p:attrName>style.visibility</p:attrName>
                                        </p:attrNameLst>
                                      </p:cBhvr>
                                      <p:to>
                                        <p:strVal val="visible"/>
                                      </p:to>
                                    </p:set>
                                    <p:anim calcmode="lin" valueType="num">
                                      <p:cBhvr>
                                        <p:cTn id="175" dur="500" fill="hold"/>
                                        <p:tgtEl>
                                          <p:spTgt spid="188"/>
                                        </p:tgtEl>
                                        <p:attrNameLst>
                                          <p:attrName>ppt_w</p:attrName>
                                        </p:attrNameLst>
                                      </p:cBhvr>
                                      <p:tavLst>
                                        <p:tav tm="0">
                                          <p:val>
                                            <p:fltVal val="0"/>
                                          </p:val>
                                        </p:tav>
                                        <p:tav tm="100000">
                                          <p:val>
                                            <p:strVal val="#ppt_w"/>
                                          </p:val>
                                        </p:tav>
                                      </p:tavLst>
                                    </p:anim>
                                    <p:anim calcmode="lin" valueType="num">
                                      <p:cBhvr>
                                        <p:cTn id="176" dur="500" fill="hold"/>
                                        <p:tgtEl>
                                          <p:spTgt spid="188"/>
                                        </p:tgtEl>
                                        <p:attrNameLst>
                                          <p:attrName>ppt_h</p:attrName>
                                        </p:attrNameLst>
                                      </p:cBhvr>
                                      <p:tavLst>
                                        <p:tav tm="0">
                                          <p:val>
                                            <p:fltVal val="0"/>
                                          </p:val>
                                        </p:tav>
                                        <p:tav tm="100000">
                                          <p:val>
                                            <p:strVal val="#ppt_h"/>
                                          </p:val>
                                        </p:tav>
                                      </p:tavLst>
                                    </p:anim>
                                    <p:anim calcmode="lin" valueType="num">
                                      <p:cBhvr>
                                        <p:cTn id="177" dur="500" fill="hold"/>
                                        <p:tgtEl>
                                          <p:spTgt spid="188"/>
                                        </p:tgtEl>
                                        <p:attrNameLst>
                                          <p:attrName>style.rotation</p:attrName>
                                        </p:attrNameLst>
                                      </p:cBhvr>
                                      <p:tavLst>
                                        <p:tav tm="0">
                                          <p:val>
                                            <p:fltVal val="360"/>
                                          </p:val>
                                        </p:tav>
                                        <p:tav tm="100000">
                                          <p:val>
                                            <p:fltVal val="0"/>
                                          </p:val>
                                        </p:tav>
                                      </p:tavLst>
                                    </p:anim>
                                    <p:animEffect transition="in" filter="fade">
                                      <p:cBhvr>
                                        <p:cTn id="178" dur="500"/>
                                        <p:tgtEl>
                                          <p:spTgt spid="188"/>
                                        </p:tgtEl>
                                      </p:cBhvr>
                                    </p:animEffect>
                                  </p:childTnLst>
                                </p:cTn>
                              </p:par>
                              <p:par>
                                <p:cTn id="179" presetID="49" presetClass="entr" presetSubtype="0" decel="100000" fill="hold" nodeType="withEffect">
                                  <p:stCondLst>
                                    <p:cond delay="0"/>
                                  </p:stCondLst>
                                  <p:childTnLst>
                                    <p:set>
                                      <p:cBhvr>
                                        <p:cTn id="180" dur="1" fill="hold">
                                          <p:stCondLst>
                                            <p:cond delay="0"/>
                                          </p:stCondLst>
                                        </p:cTn>
                                        <p:tgtEl>
                                          <p:spTgt spid="191"/>
                                        </p:tgtEl>
                                        <p:attrNameLst>
                                          <p:attrName>style.visibility</p:attrName>
                                        </p:attrNameLst>
                                      </p:cBhvr>
                                      <p:to>
                                        <p:strVal val="visible"/>
                                      </p:to>
                                    </p:set>
                                    <p:anim calcmode="lin" valueType="num">
                                      <p:cBhvr>
                                        <p:cTn id="181" dur="500" fill="hold"/>
                                        <p:tgtEl>
                                          <p:spTgt spid="191"/>
                                        </p:tgtEl>
                                        <p:attrNameLst>
                                          <p:attrName>ppt_w</p:attrName>
                                        </p:attrNameLst>
                                      </p:cBhvr>
                                      <p:tavLst>
                                        <p:tav tm="0">
                                          <p:val>
                                            <p:fltVal val="0"/>
                                          </p:val>
                                        </p:tav>
                                        <p:tav tm="100000">
                                          <p:val>
                                            <p:strVal val="#ppt_w"/>
                                          </p:val>
                                        </p:tav>
                                      </p:tavLst>
                                    </p:anim>
                                    <p:anim calcmode="lin" valueType="num">
                                      <p:cBhvr>
                                        <p:cTn id="182" dur="500" fill="hold"/>
                                        <p:tgtEl>
                                          <p:spTgt spid="191"/>
                                        </p:tgtEl>
                                        <p:attrNameLst>
                                          <p:attrName>ppt_h</p:attrName>
                                        </p:attrNameLst>
                                      </p:cBhvr>
                                      <p:tavLst>
                                        <p:tav tm="0">
                                          <p:val>
                                            <p:fltVal val="0"/>
                                          </p:val>
                                        </p:tav>
                                        <p:tav tm="100000">
                                          <p:val>
                                            <p:strVal val="#ppt_h"/>
                                          </p:val>
                                        </p:tav>
                                      </p:tavLst>
                                    </p:anim>
                                    <p:anim calcmode="lin" valueType="num">
                                      <p:cBhvr>
                                        <p:cTn id="183" dur="500" fill="hold"/>
                                        <p:tgtEl>
                                          <p:spTgt spid="191"/>
                                        </p:tgtEl>
                                        <p:attrNameLst>
                                          <p:attrName>style.rotation</p:attrName>
                                        </p:attrNameLst>
                                      </p:cBhvr>
                                      <p:tavLst>
                                        <p:tav tm="0">
                                          <p:val>
                                            <p:fltVal val="360"/>
                                          </p:val>
                                        </p:tav>
                                        <p:tav tm="100000">
                                          <p:val>
                                            <p:fltVal val="0"/>
                                          </p:val>
                                        </p:tav>
                                      </p:tavLst>
                                    </p:anim>
                                    <p:animEffect transition="in" filter="fade">
                                      <p:cBhvr>
                                        <p:cTn id="184" dur="500"/>
                                        <p:tgtEl>
                                          <p:spTgt spid="191"/>
                                        </p:tgtEl>
                                      </p:cBhvr>
                                    </p:animEffect>
                                  </p:childTnLst>
                                </p:cTn>
                              </p:par>
                              <p:par>
                                <p:cTn id="185" presetID="49" presetClass="entr" presetSubtype="0" decel="100000" fill="hold" nodeType="withEffect">
                                  <p:stCondLst>
                                    <p:cond delay="0"/>
                                  </p:stCondLst>
                                  <p:childTnLst>
                                    <p:set>
                                      <p:cBhvr>
                                        <p:cTn id="186" dur="1" fill="hold">
                                          <p:stCondLst>
                                            <p:cond delay="0"/>
                                          </p:stCondLst>
                                        </p:cTn>
                                        <p:tgtEl>
                                          <p:spTgt spid="195"/>
                                        </p:tgtEl>
                                        <p:attrNameLst>
                                          <p:attrName>style.visibility</p:attrName>
                                        </p:attrNameLst>
                                      </p:cBhvr>
                                      <p:to>
                                        <p:strVal val="visible"/>
                                      </p:to>
                                    </p:set>
                                    <p:anim calcmode="lin" valueType="num">
                                      <p:cBhvr>
                                        <p:cTn id="187" dur="500" fill="hold"/>
                                        <p:tgtEl>
                                          <p:spTgt spid="195"/>
                                        </p:tgtEl>
                                        <p:attrNameLst>
                                          <p:attrName>ppt_w</p:attrName>
                                        </p:attrNameLst>
                                      </p:cBhvr>
                                      <p:tavLst>
                                        <p:tav tm="0">
                                          <p:val>
                                            <p:fltVal val="0"/>
                                          </p:val>
                                        </p:tav>
                                        <p:tav tm="100000">
                                          <p:val>
                                            <p:strVal val="#ppt_w"/>
                                          </p:val>
                                        </p:tav>
                                      </p:tavLst>
                                    </p:anim>
                                    <p:anim calcmode="lin" valueType="num">
                                      <p:cBhvr>
                                        <p:cTn id="188" dur="500" fill="hold"/>
                                        <p:tgtEl>
                                          <p:spTgt spid="195"/>
                                        </p:tgtEl>
                                        <p:attrNameLst>
                                          <p:attrName>ppt_h</p:attrName>
                                        </p:attrNameLst>
                                      </p:cBhvr>
                                      <p:tavLst>
                                        <p:tav tm="0">
                                          <p:val>
                                            <p:fltVal val="0"/>
                                          </p:val>
                                        </p:tav>
                                        <p:tav tm="100000">
                                          <p:val>
                                            <p:strVal val="#ppt_h"/>
                                          </p:val>
                                        </p:tav>
                                      </p:tavLst>
                                    </p:anim>
                                    <p:anim calcmode="lin" valueType="num">
                                      <p:cBhvr>
                                        <p:cTn id="189" dur="500" fill="hold"/>
                                        <p:tgtEl>
                                          <p:spTgt spid="195"/>
                                        </p:tgtEl>
                                        <p:attrNameLst>
                                          <p:attrName>style.rotation</p:attrName>
                                        </p:attrNameLst>
                                      </p:cBhvr>
                                      <p:tavLst>
                                        <p:tav tm="0">
                                          <p:val>
                                            <p:fltVal val="360"/>
                                          </p:val>
                                        </p:tav>
                                        <p:tav tm="100000">
                                          <p:val>
                                            <p:fltVal val="0"/>
                                          </p:val>
                                        </p:tav>
                                      </p:tavLst>
                                    </p:anim>
                                    <p:animEffect transition="in" filter="fade">
                                      <p:cBhvr>
                                        <p:cTn id="190" dur="500"/>
                                        <p:tgtEl>
                                          <p:spTgt spid="195"/>
                                        </p:tgtEl>
                                      </p:cBhvr>
                                    </p:animEffect>
                                  </p:childTnLst>
                                </p:cTn>
                              </p:par>
                              <p:par>
                                <p:cTn id="191" presetID="49" presetClass="entr" presetSubtype="0" decel="100000" fill="hold" nodeType="withEffect">
                                  <p:stCondLst>
                                    <p:cond delay="0"/>
                                  </p:stCondLst>
                                  <p:childTnLst>
                                    <p:set>
                                      <p:cBhvr>
                                        <p:cTn id="192" dur="1" fill="hold">
                                          <p:stCondLst>
                                            <p:cond delay="0"/>
                                          </p:stCondLst>
                                        </p:cTn>
                                        <p:tgtEl>
                                          <p:spTgt spid="198"/>
                                        </p:tgtEl>
                                        <p:attrNameLst>
                                          <p:attrName>style.visibility</p:attrName>
                                        </p:attrNameLst>
                                      </p:cBhvr>
                                      <p:to>
                                        <p:strVal val="visible"/>
                                      </p:to>
                                    </p:set>
                                    <p:anim calcmode="lin" valueType="num">
                                      <p:cBhvr>
                                        <p:cTn id="193" dur="500" fill="hold"/>
                                        <p:tgtEl>
                                          <p:spTgt spid="198"/>
                                        </p:tgtEl>
                                        <p:attrNameLst>
                                          <p:attrName>ppt_w</p:attrName>
                                        </p:attrNameLst>
                                      </p:cBhvr>
                                      <p:tavLst>
                                        <p:tav tm="0">
                                          <p:val>
                                            <p:fltVal val="0"/>
                                          </p:val>
                                        </p:tav>
                                        <p:tav tm="100000">
                                          <p:val>
                                            <p:strVal val="#ppt_w"/>
                                          </p:val>
                                        </p:tav>
                                      </p:tavLst>
                                    </p:anim>
                                    <p:anim calcmode="lin" valueType="num">
                                      <p:cBhvr>
                                        <p:cTn id="194" dur="500" fill="hold"/>
                                        <p:tgtEl>
                                          <p:spTgt spid="198"/>
                                        </p:tgtEl>
                                        <p:attrNameLst>
                                          <p:attrName>ppt_h</p:attrName>
                                        </p:attrNameLst>
                                      </p:cBhvr>
                                      <p:tavLst>
                                        <p:tav tm="0">
                                          <p:val>
                                            <p:fltVal val="0"/>
                                          </p:val>
                                        </p:tav>
                                        <p:tav tm="100000">
                                          <p:val>
                                            <p:strVal val="#ppt_h"/>
                                          </p:val>
                                        </p:tav>
                                      </p:tavLst>
                                    </p:anim>
                                    <p:anim calcmode="lin" valueType="num">
                                      <p:cBhvr>
                                        <p:cTn id="195" dur="500" fill="hold"/>
                                        <p:tgtEl>
                                          <p:spTgt spid="198"/>
                                        </p:tgtEl>
                                        <p:attrNameLst>
                                          <p:attrName>style.rotation</p:attrName>
                                        </p:attrNameLst>
                                      </p:cBhvr>
                                      <p:tavLst>
                                        <p:tav tm="0">
                                          <p:val>
                                            <p:fltVal val="360"/>
                                          </p:val>
                                        </p:tav>
                                        <p:tav tm="100000">
                                          <p:val>
                                            <p:fltVal val="0"/>
                                          </p:val>
                                        </p:tav>
                                      </p:tavLst>
                                    </p:anim>
                                    <p:animEffect transition="in" filter="fade">
                                      <p:cBhvr>
                                        <p:cTn id="196" dur="500"/>
                                        <p:tgtEl>
                                          <p:spTgt spid="198"/>
                                        </p:tgtEl>
                                      </p:cBhvr>
                                    </p:animEffect>
                                  </p:childTnLst>
                                </p:cTn>
                              </p:par>
                              <p:par>
                                <p:cTn id="197" presetID="49" presetClass="entr" presetSubtype="0" decel="100000" fill="hold" nodeType="withEffect">
                                  <p:stCondLst>
                                    <p:cond delay="0"/>
                                  </p:stCondLst>
                                  <p:childTnLst>
                                    <p:set>
                                      <p:cBhvr>
                                        <p:cTn id="198" dur="1" fill="hold">
                                          <p:stCondLst>
                                            <p:cond delay="0"/>
                                          </p:stCondLst>
                                        </p:cTn>
                                        <p:tgtEl>
                                          <p:spTgt spid="202"/>
                                        </p:tgtEl>
                                        <p:attrNameLst>
                                          <p:attrName>style.visibility</p:attrName>
                                        </p:attrNameLst>
                                      </p:cBhvr>
                                      <p:to>
                                        <p:strVal val="visible"/>
                                      </p:to>
                                    </p:set>
                                    <p:anim calcmode="lin" valueType="num">
                                      <p:cBhvr>
                                        <p:cTn id="199" dur="500" fill="hold"/>
                                        <p:tgtEl>
                                          <p:spTgt spid="202"/>
                                        </p:tgtEl>
                                        <p:attrNameLst>
                                          <p:attrName>ppt_w</p:attrName>
                                        </p:attrNameLst>
                                      </p:cBhvr>
                                      <p:tavLst>
                                        <p:tav tm="0">
                                          <p:val>
                                            <p:fltVal val="0"/>
                                          </p:val>
                                        </p:tav>
                                        <p:tav tm="100000">
                                          <p:val>
                                            <p:strVal val="#ppt_w"/>
                                          </p:val>
                                        </p:tav>
                                      </p:tavLst>
                                    </p:anim>
                                    <p:anim calcmode="lin" valueType="num">
                                      <p:cBhvr>
                                        <p:cTn id="200" dur="500" fill="hold"/>
                                        <p:tgtEl>
                                          <p:spTgt spid="202"/>
                                        </p:tgtEl>
                                        <p:attrNameLst>
                                          <p:attrName>ppt_h</p:attrName>
                                        </p:attrNameLst>
                                      </p:cBhvr>
                                      <p:tavLst>
                                        <p:tav tm="0">
                                          <p:val>
                                            <p:fltVal val="0"/>
                                          </p:val>
                                        </p:tav>
                                        <p:tav tm="100000">
                                          <p:val>
                                            <p:strVal val="#ppt_h"/>
                                          </p:val>
                                        </p:tav>
                                      </p:tavLst>
                                    </p:anim>
                                    <p:anim calcmode="lin" valueType="num">
                                      <p:cBhvr>
                                        <p:cTn id="201" dur="500" fill="hold"/>
                                        <p:tgtEl>
                                          <p:spTgt spid="202"/>
                                        </p:tgtEl>
                                        <p:attrNameLst>
                                          <p:attrName>style.rotation</p:attrName>
                                        </p:attrNameLst>
                                      </p:cBhvr>
                                      <p:tavLst>
                                        <p:tav tm="0">
                                          <p:val>
                                            <p:fltVal val="360"/>
                                          </p:val>
                                        </p:tav>
                                        <p:tav tm="100000">
                                          <p:val>
                                            <p:fltVal val="0"/>
                                          </p:val>
                                        </p:tav>
                                      </p:tavLst>
                                    </p:anim>
                                    <p:animEffect transition="in" filter="fade">
                                      <p:cBhvr>
                                        <p:cTn id="202" dur="500"/>
                                        <p:tgtEl>
                                          <p:spTgt spid="202"/>
                                        </p:tgtEl>
                                      </p:cBhvr>
                                    </p:animEffect>
                                  </p:childTnLst>
                                </p:cTn>
                              </p:par>
                              <p:par>
                                <p:cTn id="203" presetID="49" presetClass="entr" presetSubtype="0" decel="100000" fill="hold" nodeType="withEffect">
                                  <p:stCondLst>
                                    <p:cond delay="0"/>
                                  </p:stCondLst>
                                  <p:childTnLst>
                                    <p:set>
                                      <p:cBhvr>
                                        <p:cTn id="204" dur="1" fill="hold">
                                          <p:stCondLst>
                                            <p:cond delay="0"/>
                                          </p:stCondLst>
                                        </p:cTn>
                                        <p:tgtEl>
                                          <p:spTgt spid="206"/>
                                        </p:tgtEl>
                                        <p:attrNameLst>
                                          <p:attrName>style.visibility</p:attrName>
                                        </p:attrNameLst>
                                      </p:cBhvr>
                                      <p:to>
                                        <p:strVal val="visible"/>
                                      </p:to>
                                    </p:set>
                                    <p:anim calcmode="lin" valueType="num">
                                      <p:cBhvr>
                                        <p:cTn id="205" dur="500" fill="hold"/>
                                        <p:tgtEl>
                                          <p:spTgt spid="206"/>
                                        </p:tgtEl>
                                        <p:attrNameLst>
                                          <p:attrName>ppt_w</p:attrName>
                                        </p:attrNameLst>
                                      </p:cBhvr>
                                      <p:tavLst>
                                        <p:tav tm="0">
                                          <p:val>
                                            <p:fltVal val="0"/>
                                          </p:val>
                                        </p:tav>
                                        <p:tav tm="100000">
                                          <p:val>
                                            <p:strVal val="#ppt_w"/>
                                          </p:val>
                                        </p:tav>
                                      </p:tavLst>
                                    </p:anim>
                                    <p:anim calcmode="lin" valueType="num">
                                      <p:cBhvr>
                                        <p:cTn id="206" dur="500" fill="hold"/>
                                        <p:tgtEl>
                                          <p:spTgt spid="206"/>
                                        </p:tgtEl>
                                        <p:attrNameLst>
                                          <p:attrName>ppt_h</p:attrName>
                                        </p:attrNameLst>
                                      </p:cBhvr>
                                      <p:tavLst>
                                        <p:tav tm="0">
                                          <p:val>
                                            <p:fltVal val="0"/>
                                          </p:val>
                                        </p:tav>
                                        <p:tav tm="100000">
                                          <p:val>
                                            <p:strVal val="#ppt_h"/>
                                          </p:val>
                                        </p:tav>
                                      </p:tavLst>
                                    </p:anim>
                                    <p:anim calcmode="lin" valueType="num">
                                      <p:cBhvr>
                                        <p:cTn id="207" dur="500" fill="hold"/>
                                        <p:tgtEl>
                                          <p:spTgt spid="206"/>
                                        </p:tgtEl>
                                        <p:attrNameLst>
                                          <p:attrName>style.rotation</p:attrName>
                                        </p:attrNameLst>
                                      </p:cBhvr>
                                      <p:tavLst>
                                        <p:tav tm="0">
                                          <p:val>
                                            <p:fltVal val="360"/>
                                          </p:val>
                                        </p:tav>
                                        <p:tav tm="100000">
                                          <p:val>
                                            <p:fltVal val="0"/>
                                          </p:val>
                                        </p:tav>
                                      </p:tavLst>
                                    </p:anim>
                                    <p:animEffect transition="in" filter="fade">
                                      <p:cBhvr>
                                        <p:cTn id="208" dur="500"/>
                                        <p:tgtEl>
                                          <p:spTgt spid="206"/>
                                        </p:tgtEl>
                                      </p:cBhvr>
                                    </p:animEffect>
                                  </p:childTnLst>
                                </p:cTn>
                              </p:par>
                              <p:par>
                                <p:cTn id="209" presetID="49" presetClass="entr" presetSubtype="0" decel="100000" fill="hold" nodeType="withEffect">
                                  <p:stCondLst>
                                    <p:cond delay="0"/>
                                  </p:stCondLst>
                                  <p:childTnLst>
                                    <p:set>
                                      <p:cBhvr>
                                        <p:cTn id="210" dur="1" fill="hold">
                                          <p:stCondLst>
                                            <p:cond delay="0"/>
                                          </p:stCondLst>
                                        </p:cTn>
                                        <p:tgtEl>
                                          <p:spTgt spid="215"/>
                                        </p:tgtEl>
                                        <p:attrNameLst>
                                          <p:attrName>style.visibility</p:attrName>
                                        </p:attrNameLst>
                                      </p:cBhvr>
                                      <p:to>
                                        <p:strVal val="visible"/>
                                      </p:to>
                                    </p:set>
                                    <p:anim calcmode="lin" valueType="num">
                                      <p:cBhvr>
                                        <p:cTn id="211" dur="500" fill="hold"/>
                                        <p:tgtEl>
                                          <p:spTgt spid="215"/>
                                        </p:tgtEl>
                                        <p:attrNameLst>
                                          <p:attrName>ppt_w</p:attrName>
                                        </p:attrNameLst>
                                      </p:cBhvr>
                                      <p:tavLst>
                                        <p:tav tm="0">
                                          <p:val>
                                            <p:fltVal val="0"/>
                                          </p:val>
                                        </p:tav>
                                        <p:tav tm="100000">
                                          <p:val>
                                            <p:strVal val="#ppt_w"/>
                                          </p:val>
                                        </p:tav>
                                      </p:tavLst>
                                    </p:anim>
                                    <p:anim calcmode="lin" valueType="num">
                                      <p:cBhvr>
                                        <p:cTn id="212" dur="500" fill="hold"/>
                                        <p:tgtEl>
                                          <p:spTgt spid="215"/>
                                        </p:tgtEl>
                                        <p:attrNameLst>
                                          <p:attrName>ppt_h</p:attrName>
                                        </p:attrNameLst>
                                      </p:cBhvr>
                                      <p:tavLst>
                                        <p:tav tm="0">
                                          <p:val>
                                            <p:fltVal val="0"/>
                                          </p:val>
                                        </p:tav>
                                        <p:tav tm="100000">
                                          <p:val>
                                            <p:strVal val="#ppt_h"/>
                                          </p:val>
                                        </p:tav>
                                      </p:tavLst>
                                    </p:anim>
                                    <p:anim calcmode="lin" valueType="num">
                                      <p:cBhvr>
                                        <p:cTn id="213" dur="500" fill="hold"/>
                                        <p:tgtEl>
                                          <p:spTgt spid="215"/>
                                        </p:tgtEl>
                                        <p:attrNameLst>
                                          <p:attrName>style.rotation</p:attrName>
                                        </p:attrNameLst>
                                      </p:cBhvr>
                                      <p:tavLst>
                                        <p:tav tm="0">
                                          <p:val>
                                            <p:fltVal val="360"/>
                                          </p:val>
                                        </p:tav>
                                        <p:tav tm="100000">
                                          <p:val>
                                            <p:fltVal val="0"/>
                                          </p:val>
                                        </p:tav>
                                      </p:tavLst>
                                    </p:anim>
                                    <p:animEffect transition="in" filter="fade">
                                      <p:cBhvr>
                                        <p:cTn id="214" dur="500"/>
                                        <p:tgtEl>
                                          <p:spTgt spid="215"/>
                                        </p:tgtEl>
                                      </p:cBhvr>
                                    </p:animEffect>
                                  </p:childTnLst>
                                </p:cTn>
                              </p:par>
                              <p:par>
                                <p:cTn id="215" presetID="49" presetClass="entr" presetSubtype="0" decel="100000" fill="hold" nodeType="withEffect">
                                  <p:stCondLst>
                                    <p:cond delay="0"/>
                                  </p:stCondLst>
                                  <p:childTnLst>
                                    <p:set>
                                      <p:cBhvr>
                                        <p:cTn id="216" dur="1" fill="hold">
                                          <p:stCondLst>
                                            <p:cond delay="0"/>
                                          </p:stCondLst>
                                        </p:cTn>
                                        <p:tgtEl>
                                          <p:spTgt spid="218"/>
                                        </p:tgtEl>
                                        <p:attrNameLst>
                                          <p:attrName>style.visibility</p:attrName>
                                        </p:attrNameLst>
                                      </p:cBhvr>
                                      <p:to>
                                        <p:strVal val="visible"/>
                                      </p:to>
                                    </p:set>
                                    <p:anim calcmode="lin" valueType="num">
                                      <p:cBhvr>
                                        <p:cTn id="217" dur="500" fill="hold"/>
                                        <p:tgtEl>
                                          <p:spTgt spid="218"/>
                                        </p:tgtEl>
                                        <p:attrNameLst>
                                          <p:attrName>ppt_w</p:attrName>
                                        </p:attrNameLst>
                                      </p:cBhvr>
                                      <p:tavLst>
                                        <p:tav tm="0">
                                          <p:val>
                                            <p:fltVal val="0"/>
                                          </p:val>
                                        </p:tav>
                                        <p:tav tm="100000">
                                          <p:val>
                                            <p:strVal val="#ppt_w"/>
                                          </p:val>
                                        </p:tav>
                                      </p:tavLst>
                                    </p:anim>
                                    <p:anim calcmode="lin" valueType="num">
                                      <p:cBhvr>
                                        <p:cTn id="218" dur="500" fill="hold"/>
                                        <p:tgtEl>
                                          <p:spTgt spid="218"/>
                                        </p:tgtEl>
                                        <p:attrNameLst>
                                          <p:attrName>ppt_h</p:attrName>
                                        </p:attrNameLst>
                                      </p:cBhvr>
                                      <p:tavLst>
                                        <p:tav tm="0">
                                          <p:val>
                                            <p:fltVal val="0"/>
                                          </p:val>
                                        </p:tav>
                                        <p:tav tm="100000">
                                          <p:val>
                                            <p:strVal val="#ppt_h"/>
                                          </p:val>
                                        </p:tav>
                                      </p:tavLst>
                                    </p:anim>
                                    <p:anim calcmode="lin" valueType="num">
                                      <p:cBhvr>
                                        <p:cTn id="219" dur="500" fill="hold"/>
                                        <p:tgtEl>
                                          <p:spTgt spid="218"/>
                                        </p:tgtEl>
                                        <p:attrNameLst>
                                          <p:attrName>style.rotation</p:attrName>
                                        </p:attrNameLst>
                                      </p:cBhvr>
                                      <p:tavLst>
                                        <p:tav tm="0">
                                          <p:val>
                                            <p:fltVal val="360"/>
                                          </p:val>
                                        </p:tav>
                                        <p:tav tm="100000">
                                          <p:val>
                                            <p:fltVal val="0"/>
                                          </p:val>
                                        </p:tav>
                                      </p:tavLst>
                                    </p:anim>
                                    <p:animEffect transition="in" filter="fade">
                                      <p:cBhvr>
                                        <p:cTn id="220" dur="500"/>
                                        <p:tgtEl>
                                          <p:spTgt spid="218"/>
                                        </p:tgtEl>
                                      </p:cBhvr>
                                    </p:animEffect>
                                  </p:childTnLst>
                                </p:cTn>
                              </p:par>
                              <p:par>
                                <p:cTn id="221" presetID="49" presetClass="entr" presetSubtype="0" decel="100000" fill="hold" nodeType="withEffect">
                                  <p:stCondLst>
                                    <p:cond delay="0"/>
                                  </p:stCondLst>
                                  <p:childTnLst>
                                    <p:set>
                                      <p:cBhvr>
                                        <p:cTn id="222" dur="1" fill="hold">
                                          <p:stCondLst>
                                            <p:cond delay="0"/>
                                          </p:stCondLst>
                                        </p:cTn>
                                        <p:tgtEl>
                                          <p:spTgt spid="222"/>
                                        </p:tgtEl>
                                        <p:attrNameLst>
                                          <p:attrName>style.visibility</p:attrName>
                                        </p:attrNameLst>
                                      </p:cBhvr>
                                      <p:to>
                                        <p:strVal val="visible"/>
                                      </p:to>
                                    </p:set>
                                    <p:anim calcmode="lin" valueType="num">
                                      <p:cBhvr>
                                        <p:cTn id="223" dur="500" fill="hold"/>
                                        <p:tgtEl>
                                          <p:spTgt spid="222"/>
                                        </p:tgtEl>
                                        <p:attrNameLst>
                                          <p:attrName>ppt_w</p:attrName>
                                        </p:attrNameLst>
                                      </p:cBhvr>
                                      <p:tavLst>
                                        <p:tav tm="0">
                                          <p:val>
                                            <p:fltVal val="0"/>
                                          </p:val>
                                        </p:tav>
                                        <p:tav tm="100000">
                                          <p:val>
                                            <p:strVal val="#ppt_w"/>
                                          </p:val>
                                        </p:tav>
                                      </p:tavLst>
                                    </p:anim>
                                    <p:anim calcmode="lin" valueType="num">
                                      <p:cBhvr>
                                        <p:cTn id="224" dur="500" fill="hold"/>
                                        <p:tgtEl>
                                          <p:spTgt spid="222"/>
                                        </p:tgtEl>
                                        <p:attrNameLst>
                                          <p:attrName>ppt_h</p:attrName>
                                        </p:attrNameLst>
                                      </p:cBhvr>
                                      <p:tavLst>
                                        <p:tav tm="0">
                                          <p:val>
                                            <p:fltVal val="0"/>
                                          </p:val>
                                        </p:tav>
                                        <p:tav tm="100000">
                                          <p:val>
                                            <p:strVal val="#ppt_h"/>
                                          </p:val>
                                        </p:tav>
                                      </p:tavLst>
                                    </p:anim>
                                    <p:anim calcmode="lin" valueType="num">
                                      <p:cBhvr>
                                        <p:cTn id="225" dur="500" fill="hold"/>
                                        <p:tgtEl>
                                          <p:spTgt spid="222"/>
                                        </p:tgtEl>
                                        <p:attrNameLst>
                                          <p:attrName>style.rotation</p:attrName>
                                        </p:attrNameLst>
                                      </p:cBhvr>
                                      <p:tavLst>
                                        <p:tav tm="0">
                                          <p:val>
                                            <p:fltVal val="360"/>
                                          </p:val>
                                        </p:tav>
                                        <p:tav tm="100000">
                                          <p:val>
                                            <p:fltVal val="0"/>
                                          </p:val>
                                        </p:tav>
                                      </p:tavLst>
                                    </p:anim>
                                    <p:animEffect transition="in" filter="fade">
                                      <p:cBhvr>
                                        <p:cTn id="226" dur="500"/>
                                        <p:tgtEl>
                                          <p:spTgt spid="222"/>
                                        </p:tgtEl>
                                      </p:cBhvr>
                                    </p:animEffect>
                                  </p:childTnLst>
                                </p:cTn>
                              </p:par>
                              <p:par>
                                <p:cTn id="227" presetID="49" presetClass="entr" presetSubtype="0" decel="100000" fill="hold" nodeType="withEffect">
                                  <p:stCondLst>
                                    <p:cond delay="0"/>
                                  </p:stCondLst>
                                  <p:childTnLst>
                                    <p:set>
                                      <p:cBhvr>
                                        <p:cTn id="228" dur="1" fill="hold">
                                          <p:stCondLst>
                                            <p:cond delay="0"/>
                                          </p:stCondLst>
                                        </p:cTn>
                                        <p:tgtEl>
                                          <p:spTgt spid="226"/>
                                        </p:tgtEl>
                                        <p:attrNameLst>
                                          <p:attrName>style.visibility</p:attrName>
                                        </p:attrNameLst>
                                      </p:cBhvr>
                                      <p:to>
                                        <p:strVal val="visible"/>
                                      </p:to>
                                    </p:set>
                                    <p:anim calcmode="lin" valueType="num">
                                      <p:cBhvr>
                                        <p:cTn id="229" dur="500" fill="hold"/>
                                        <p:tgtEl>
                                          <p:spTgt spid="226"/>
                                        </p:tgtEl>
                                        <p:attrNameLst>
                                          <p:attrName>ppt_w</p:attrName>
                                        </p:attrNameLst>
                                      </p:cBhvr>
                                      <p:tavLst>
                                        <p:tav tm="0">
                                          <p:val>
                                            <p:fltVal val="0"/>
                                          </p:val>
                                        </p:tav>
                                        <p:tav tm="100000">
                                          <p:val>
                                            <p:strVal val="#ppt_w"/>
                                          </p:val>
                                        </p:tav>
                                      </p:tavLst>
                                    </p:anim>
                                    <p:anim calcmode="lin" valueType="num">
                                      <p:cBhvr>
                                        <p:cTn id="230" dur="500" fill="hold"/>
                                        <p:tgtEl>
                                          <p:spTgt spid="226"/>
                                        </p:tgtEl>
                                        <p:attrNameLst>
                                          <p:attrName>ppt_h</p:attrName>
                                        </p:attrNameLst>
                                      </p:cBhvr>
                                      <p:tavLst>
                                        <p:tav tm="0">
                                          <p:val>
                                            <p:fltVal val="0"/>
                                          </p:val>
                                        </p:tav>
                                        <p:tav tm="100000">
                                          <p:val>
                                            <p:strVal val="#ppt_h"/>
                                          </p:val>
                                        </p:tav>
                                      </p:tavLst>
                                    </p:anim>
                                    <p:anim calcmode="lin" valueType="num">
                                      <p:cBhvr>
                                        <p:cTn id="231" dur="500" fill="hold"/>
                                        <p:tgtEl>
                                          <p:spTgt spid="226"/>
                                        </p:tgtEl>
                                        <p:attrNameLst>
                                          <p:attrName>style.rotation</p:attrName>
                                        </p:attrNameLst>
                                      </p:cBhvr>
                                      <p:tavLst>
                                        <p:tav tm="0">
                                          <p:val>
                                            <p:fltVal val="360"/>
                                          </p:val>
                                        </p:tav>
                                        <p:tav tm="100000">
                                          <p:val>
                                            <p:fltVal val="0"/>
                                          </p:val>
                                        </p:tav>
                                      </p:tavLst>
                                    </p:anim>
                                    <p:animEffect transition="in" filter="fade">
                                      <p:cBhvr>
                                        <p:cTn id="232" dur="500"/>
                                        <p:tgtEl>
                                          <p:spTgt spid="226"/>
                                        </p:tgtEl>
                                      </p:cBhvr>
                                    </p:animEffect>
                                  </p:childTnLst>
                                </p:cTn>
                              </p:par>
                              <p:par>
                                <p:cTn id="233" presetID="49" presetClass="entr" presetSubtype="0" decel="100000" fill="hold" nodeType="withEffect">
                                  <p:stCondLst>
                                    <p:cond delay="0"/>
                                  </p:stCondLst>
                                  <p:childTnLst>
                                    <p:set>
                                      <p:cBhvr>
                                        <p:cTn id="234" dur="1" fill="hold">
                                          <p:stCondLst>
                                            <p:cond delay="0"/>
                                          </p:stCondLst>
                                        </p:cTn>
                                        <p:tgtEl>
                                          <p:spTgt spid="229"/>
                                        </p:tgtEl>
                                        <p:attrNameLst>
                                          <p:attrName>style.visibility</p:attrName>
                                        </p:attrNameLst>
                                      </p:cBhvr>
                                      <p:to>
                                        <p:strVal val="visible"/>
                                      </p:to>
                                    </p:set>
                                    <p:anim calcmode="lin" valueType="num">
                                      <p:cBhvr>
                                        <p:cTn id="235" dur="500" fill="hold"/>
                                        <p:tgtEl>
                                          <p:spTgt spid="229"/>
                                        </p:tgtEl>
                                        <p:attrNameLst>
                                          <p:attrName>ppt_w</p:attrName>
                                        </p:attrNameLst>
                                      </p:cBhvr>
                                      <p:tavLst>
                                        <p:tav tm="0">
                                          <p:val>
                                            <p:fltVal val="0"/>
                                          </p:val>
                                        </p:tav>
                                        <p:tav tm="100000">
                                          <p:val>
                                            <p:strVal val="#ppt_w"/>
                                          </p:val>
                                        </p:tav>
                                      </p:tavLst>
                                    </p:anim>
                                    <p:anim calcmode="lin" valueType="num">
                                      <p:cBhvr>
                                        <p:cTn id="236" dur="500" fill="hold"/>
                                        <p:tgtEl>
                                          <p:spTgt spid="229"/>
                                        </p:tgtEl>
                                        <p:attrNameLst>
                                          <p:attrName>ppt_h</p:attrName>
                                        </p:attrNameLst>
                                      </p:cBhvr>
                                      <p:tavLst>
                                        <p:tav tm="0">
                                          <p:val>
                                            <p:fltVal val="0"/>
                                          </p:val>
                                        </p:tav>
                                        <p:tav tm="100000">
                                          <p:val>
                                            <p:strVal val="#ppt_h"/>
                                          </p:val>
                                        </p:tav>
                                      </p:tavLst>
                                    </p:anim>
                                    <p:anim calcmode="lin" valueType="num">
                                      <p:cBhvr>
                                        <p:cTn id="237" dur="500" fill="hold"/>
                                        <p:tgtEl>
                                          <p:spTgt spid="229"/>
                                        </p:tgtEl>
                                        <p:attrNameLst>
                                          <p:attrName>style.rotation</p:attrName>
                                        </p:attrNameLst>
                                      </p:cBhvr>
                                      <p:tavLst>
                                        <p:tav tm="0">
                                          <p:val>
                                            <p:fltVal val="360"/>
                                          </p:val>
                                        </p:tav>
                                        <p:tav tm="100000">
                                          <p:val>
                                            <p:fltVal val="0"/>
                                          </p:val>
                                        </p:tav>
                                      </p:tavLst>
                                    </p:anim>
                                    <p:animEffect transition="in" filter="fade">
                                      <p:cBhvr>
                                        <p:cTn id="238" dur="500"/>
                                        <p:tgtEl>
                                          <p:spTgt spid="229"/>
                                        </p:tgtEl>
                                      </p:cBhvr>
                                    </p:animEffect>
                                  </p:childTnLst>
                                </p:cTn>
                              </p:par>
                              <p:par>
                                <p:cTn id="239" presetID="49" presetClass="entr" presetSubtype="0" decel="100000" fill="hold" nodeType="withEffect">
                                  <p:stCondLst>
                                    <p:cond delay="0"/>
                                  </p:stCondLst>
                                  <p:childTnLst>
                                    <p:set>
                                      <p:cBhvr>
                                        <p:cTn id="240" dur="1" fill="hold">
                                          <p:stCondLst>
                                            <p:cond delay="0"/>
                                          </p:stCondLst>
                                        </p:cTn>
                                        <p:tgtEl>
                                          <p:spTgt spid="232"/>
                                        </p:tgtEl>
                                        <p:attrNameLst>
                                          <p:attrName>style.visibility</p:attrName>
                                        </p:attrNameLst>
                                      </p:cBhvr>
                                      <p:to>
                                        <p:strVal val="visible"/>
                                      </p:to>
                                    </p:set>
                                    <p:anim calcmode="lin" valueType="num">
                                      <p:cBhvr>
                                        <p:cTn id="241" dur="500" fill="hold"/>
                                        <p:tgtEl>
                                          <p:spTgt spid="232"/>
                                        </p:tgtEl>
                                        <p:attrNameLst>
                                          <p:attrName>ppt_w</p:attrName>
                                        </p:attrNameLst>
                                      </p:cBhvr>
                                      <p:tavLst>
                                        <p:tav tm="0">
                                          <p:val>
                                            <p:fltVal val="0"/>
                                          </p:val>
                                        </p:tav>
                                        <p:tav tm="100000">
                                          <p:val>
                                            <p:strVal val="#ppt_w"/>
                                          </p:val>
                                        </p:tav>
                                      </p:tavLst>
                                    </p:anim>
                                    <p:anim calcmode="lin" valueType="num">
                                      <p:cBhvr>
                                        <p:cTn id="242" dur="500" fill="hold"/>
                                        <p:tgtEl>
                                          <p:spTgt spid="232"/>
                                        </p:tgtEl>
                                        <p:attrNameLst>
                                          <p:attrName>ppt_h</p:attrName>
                                        </p:attrNameLst>
                                      </p:cBhvr>
                                      <p:tavLst>
                                        <p:tav tm="0">
                                          <p:val>
                                            <p:fltVal val="0"/>
                                          </p:val>
                                        </p:tav>
                                        <p:tav tm="100000">
                                          <p:val>
                                            <p:strVal val="#ppt_h"/>
                                          </p:val>
                                        </p:tav>
                                      </p:tavLst>
                                    </p:anim>
                                    <p:anim calcmode="lin" valueType="num">
                                      <p:cBhvr>
                                        <p:cTn id="243" dur="500" fill="hold"/>
                                        <p:tgtEl>
                                          <p:spTgt spid="232"/>
                                        </p:tgtEl>
                                        <p:attrNameLst>
                                          <p:attrName>style.rotation</p:attrName>
                                        </p:attrNameLst>
                                      </p:cBhvr>
                                      <p:tavLst>
                                        <p:tav tm="0">
                                          <p:val>
                                            <p:fltVal val="360"/>
                                          </p:val>
                                        </p:tav>
                                        <p:tav tm="100000">
                                          <p:val>
                                            <p:fltVal val="0"/>
                                          </p:val>
                                        </p:tav>
                                      </p:tavLst>
                                    </p:anim>
                                    <p:animEffect transition="in" filter="fade">
                                      <p:cBhvr>
                                        <p:cTn id="244" dur="500"/>
                                        <p:tgtEl>
                                          <p:spTgt spid="232"/>
                                        </p:tgtEl>
                                      </p:cBhvr>
                                    </p:animEffect>
                                  </p:childTnLst>
                                </p:cTn>
                              </p:par>
                              <p:par>
                                <p:cTn id="245" presetID="49" presetClass="entr" presetSubtype="0" decel="100000" fill="hold" nodeType="withEffect">
                                  <p:stCondLst>
                                    <p:cond delay="0"/>
                                  </p:stCondLst>
                                  <p:childTnLst>
                                    <p:set>
                                      <p:cBhvr>
                                        <p:cTn id="246" dur="1" fill="hold">
                                          <p:stCondLst>
                                            <p:cond delay="0"/>
                                          </p:stCondLst>
                                        </p:cTn>
                                        <p:tgtEl>
                                          <p:spTgt spid="236"/>
                                        </p:tgtEl>
                                        <p:attrNameLst>
                                          <p:attrName>style.visibility</p:attrName>
                                        </p:attrNameLst>
                                      </p:cBhvr>
                                      <p:to>
                                        <p:strVal val="visible"/>
                                      </p:to>
                                    </p:set>
                                    <p:anim calcmode="lin" valueType="num">
                                      <p:cBhvr>
                                        <p:cTn id="247" dur="500" fill="hold"/>
                                        <p:tgtEl>
                                          <p:spTgt spid="236"/>
                                        </p:tgtEl>
                                        <p:attrNameLst>
                                          <p:attrName>ppt_w</p:attrName>
                                        </p:attrNameLst>
                                      </p:cBhvr>
                                      <p:tavLst>
                                        <p:tav tm="0">
                                          <p:val>
                                            <p:fltVal val="0"/>
                                          </p:val>
                                        </p:tav>
                                        <p:tav tm="100000">
                                          <p:val>
                                            <p:strVal val="#ppt_w"/>
                                          </p:val>
                                        </p:tav>
                                      </p:tavLst>
                                    </p:anim>
                                    <p:anim calcmode="lin" valueType="num">
                                      <p:cBhvr>
                                        <p:cTn id="248" dur="500" fill="hold"/>
                                        <p:tgtEl>
                                          <p:spTgt spid="236"/>
                                        </p:tgtEl>
                                        <p:attrNameLst>
                                          <p:attrName>ppt_h</p:attrName>
                                        </p:attrNameLst>
                                      </p:cBhvr>
                                      <p:tavLst>
                                        <p:tav tm="0">
                                          <p:val>
                                            <p:fltVal val="0"/>
                                          </p:val>
                                        </p:tav>
                                        <p:tav tm="100000">
                                          <p:val>
                                            <p:strVal val="#ppt_h"/>
                                          </p:val>
                                        </p:tav>
                                      </p:tavLst>
                                    </p:anim>
                                    <p:anim calcmode="lin" valueType="num">
                                      <p:cBhvr>
                                        <p:cTn id="249" dur="500" fill="hold"/>
                                        <p:tgtEl>
                                          <p:spTgt spid="236"/>
                                        </p:tgtEl>
                                        <p:attrNameLst>
                                          <p:attrName>style.rotation</p:attrName>
                                        </p:attrNameLst>
                                      </p:cBhvr>
                                      <p:tavLst>
                                        <p:tav tm="0">
                                          <p:val>
                                            <p:fltVal val="360"/>
                                          </p:val>
                                        </p:tav>
                                        <p:tav tm="100000">
                                          <p:val>
                                            <p:fltVal val="0"/>
                                          </p:val>
                                        </p:tav>
                                      </p:tavLst>
                                    </p:anim>
                                    <p:animEffect transition="in" filter="fade">
                                      <p:cBhvr>
                                        <p:cTn id="250" dur="500"/>
                                        <p:tgtEl>
                                          <p:spTgt spid="236"/>
                                        </p:tgtEl>
                                      </p:cBhvr>
                                    </p:animEffect>
                                  </p:childTnLst>
                                </p:cTn>
                              </p:par>
                              <p:par>
                                <p:cTn id="251" presetID="49" presetClass="entr" presetSubtype="0" decel="100000" fill="hold" nodeType="withEffect">
                                  <p:stCondLst>
                                    <p:cond delay="0"/>
                                  </p:stCondLst>
                                  <p:childTnLst>
                                    <p:set>
                                      <p:cBhvr>
                                        <p:cTn id="252" dur="1" fill="hold">
                                          <p:stCondLst>
                                            <p:cond delay="0"/>
                                          </p:stCondLst>
                                        </p:cTn>
                                        <p:tgtEl>
                                          <p:spTgt spid="239"/>
                                        </p:tgtEl>
                                        <p:attrNameLst>
                                          <p:attrName>style.visibility</p:attrName>
                                        </p:attrNameLst>
                                      </p:cBhvr>
                                      <p:to>
                                        <p:strVal val="visible"/>
                                      </p:to>
                                    </p:set>
                                    <p:anim calcmode="lin" valueType="num">
                                      <p:cBhvr>
                                        <p:cTn id="253" dur="500" fill="hold"/>
                                        <p:tgtEl>
                                          <p:spTgt spid="239"/>
                                        </p:tgtEl>
                                        <p:attrNameLst>
                                          <p:attrName>ppt_w</p:attrName>
                                        </p:attrNameLst>
                                      </p:cBhvr>
                                      <p:tavLst>
                                        <p:tav tm="0">
                                          <p:val>
                                            <p:fltVal val="0"/>
                                          </p:val>
                                        </p:tav>
                                        <p:tav tm="100000">
                                          <p:val>
                                            <p:strVal val="#ppt_w"/>
                                          </p:val>
                                        </p:tav>
                                      </p:tavLst>
                                    </p:anim>
                                    <p:anim calcmode="lin" valueType="num">
                                      <p:cBhvr>
                                        <p:cTn id="254" dur="500" fill="hold"/>
                                        <p:tgtEl>
                                          <p:spTgt spid="239"/>
                                        </p:tgtEl>
                                        <p:attrNameLst>
                                          <p:attrName>ppt_h</p:attrName>
                                        </p:attrNameLst>
                                      </p:cBhvr>
                                      <p:tavLst>
                                        <p:tav tm="0">
                                          <p:val>
                                            <p:fltVal val="0"/>
                                          </p:val>
                                        </p:tav>
                                        <p:tav tm="100000">
                                          <p:val>
                                            <p:strVal val="#ppt_h"/>
                                          </p:val>
                                        </p:tav>
                                      </p:tavLst>
                                    </p:anim>
                                    <p:anim calcmode="lin" valueType="num">
                                      <p:cBhvr>
                                        <p:cTn id="255" dur="500" fill="hold"/>
                                        <p:tgtEl>
                                          <p:spTgt spid="239"/>
                                        </p:tgtEl>
                                        <p:attrNameLst>
                                          <p:attrName>style.rotation</p:attrName>
                                        </p:attrNameLst>
                                      </p:cBhvr>
                                      <p:tavLst>
                                        <p:tav tm="0">
                                          <p:val>
                                            <p:fltVal val="360"/>
                                          </p:val>
                                        </p:tav>
                                        <p:tav tm="100000">
                                          <p:val>
                                            <p:fltVal val="0"/>
                                          </p:val>
                                        </p:tav>
                                      </p:tavLst>
                                    </p:anim>
                                    <p:animEffect transition="in" filter="fade">
                                      <p:cBhvr>
                                        <p:cTn id="256" dur="500"/>
                                        <p:tgtEl>
                                          <p:spTgt spid="239"/>
                                        </p:tgtEl>
                                      </p:cBhvr>
                                    </p:animEffect>
                                  </p:childTnLst>
                                </p:cTn>
                              </p:par>
                              <p:par>
                                <p:cTn id="257" presetID="49" presetClass="entr" presetSubtype="0" decel="100000" fill="hold" nodeType="withEffect">
                                  <p:stCondLst>
                                    <p:cond delay="0"/>
                                  </p:stCondLst>
                                  <p:childTnLst>
                                    <p:set>
                                      <p:cBhvr>
                                        <p:cTn id="258" dur="1" fill="hold">
                                          <p:stCondLst>
                                            <p:cond delay="0"/>
                                          </p:stCondLst>
                                        </p:cTn>
                                        <p:tgtEl>
                                          <p:spTgt spid="242"/>
                                        </p:tgtEl>
                                        <p:attrNameLst>
                                          <p:attrName>style.visibility</p:attrName>
                                        </p:attrNameLst>
                                      </p:cBhvr>
                                      <p:to>
                                        <p:strVal val="visible"/>
                                      </p:to>
                                    </p:set>
                                    <p:anim calcmode="lin" valueType="num">
                                      <p:cBhvr>
                                        <p:cTn id="259" dur="500" fill="hold"/>
                                        <p:tgtEl>
                                          <p:spTgt spid="242"/>
                                        </p:tgtEl>
                                        <p:attrNameLst>
                                          <p:attrName>ppt_w</p:attrName>
                                        </p:attrNameLst>
                                      </p:cBhvr>
                                      <p:tavLst>
                                        <p:tav tm="0">
                                          <p:val>
                                            <p:fltVal val="0"/>
                                          </p:val>
                                        </p:tav>
                                        <p:tav tm="100000">
                                          <p:val>
                                            <p:strVal val="#ppt_w"/>
                                          </p:val>
                                        </p:tav>
                                      </p:tavLst>
                                    </p:anim>
                                    <p:anim calcmode="lin" valueType="num">
                                      <p:cBhvr>
                                        <p:cTn id="260" dur="500" fill="hold"/>
                                        <p:tgtEl>
                                          <p:spTgt spid="242"/>
                                        </p:tgtEl>
                                        <p:attrNameLst>
                                          <p:attrName>ppt_h</p:attrName>
                                        </p:attrNameLst>
                                      </p:cBhvr>
                                      <p:tavLst>
                                        <p:tav tm="0">
                                          <p:val>
                                            <p:fltVal val="0"/>
                                          </p:val>
                                        </p:tav>
                                        <p:tav tm="100000">
                                          <p:val>
                                            <p:strVal val="#ppt_h"/>
                                          </p:val>
                                        </p:tav>
                                      </p:tavLst>
                                    </p:anim>
                                    <p:anim calcmode="lin" valueType="num">
                                      <p:cBhvr>
                                        <p:cTn id="261" dur="500" fill="hold"/>
                                        <p:tgtEl>
                                          <p:spTgt spid="242"/>
                                        </p:tgtEl>
                                        <p:attrNameLst>
                                          <p:attrName>style.rotation</p:attrName>
                                        </p:attrNameLst>
                                      </p:cBhvr>
                                      <p:tavLst>
                                        <p:tav tm="0">
                                          <p:val>
                                            <p:fltVal val="360"/>
                                          </p:val>
                                        </p:tav>
                                        <p:tav tm="100000">
                                          <p:val>
                                            <p:fltVal val="0"/>
                                          </p:val>
                                        </p:tav>
                                      </p:tavLst>
                                    </p:anim>
                                    <p:animEffect transition="in" filter="fade">
                                      <p:cBhvr>
                                        <p:cTn id="262" dur="500"/>
                                        <p:tgtEl>
                                          <p:spTgt spid="242"/>
                                        </p:tgtEl>
                                      </p:cBhvr>
                                    </p:animEffect>
                                  </p:childTnLst>
                                </p:cTn>
                              </p:par>
                              <p:par>
                                <p:cTn id="263" presetID="49" presetClass="entr" presetSubtype="0" decel="100000" fill="hold" nodeType="withEffect">
                                  <p:stCondLst>
                                    <p:cond delay="0"/>
                                  </p:stCondLst>
                                  <p:childTnLst>
                                    <p:set>
                                      <p:cBhvr>
                                        <p:cTn id="264" dur="1" fill="hold">
                                          <p:stCondLst>
                                            <p:cond delay="0"/>
                                          </p:stCondLst>
                                        </p:cTn>
                                        <p:tgtEl>
                                          <p:spTgt spid="248"/>
                                        </p:tgtEl>
                                        <p:attrNameLst>
                                          <p:attrName>style.visibility</p:attrName>
                                        </p:attrNameLst>
                                      </p:cBhvr>
                                      <p:to>
                                        <p:strVal val="visible"/>
                                      </p:to>
                                    </p:set>
                                    <p:anim calcmode="lin" valueType="num">
                                      <p:cBhvr>
                                        <p:cTn id="265" dur="500" fill="hold"/>
                                        <p:tgtEl>
                                          <p:spTgt spid="248"/>
                                        </p:tgtEl>
                                        <p:attrNameLst>
                                          <p:attrName>ppt_w</p:attrName>
                                        </p:attrNameLst>
                                      </p:cBhvr>
                                      <p:tavLst>
                                        <p:tav tm="0">
                                          <p:val>
                                            <p:fltVal val="0"/>
                                          </p:val>
                                        </p:tav>
                                        <p:tav tm="100000">
                                          <p:val>
                                            <p:strVal val="#ppt_w"/>
                                          </p:val>
                                        </p:tav>
                                      </p:tavLst>
                                    </p:anim>
                                    <p:anim calcmode="lin" valueType="num">
                                      <p:cBhvr>
                                        <p:cTn id="266" dur="500" fill="hold"/>
                                        <p:tgtEl>
                                          <p:spTgt spid="248"/>
                                        </p:tgtEl>
                                        <p:attrNameLst>
                                          <p:attrName>ppt_h</p:attrName>
                                        </p:attrNameLst>
                                      </p:cBhvr>
                                      <p:tavLst>
                                        <p:tav tm="0">
                                          <p:val>
                                            <p:fltVal val="0"/>
                                          </p:val>
                                        </p:tav>
                                        <p:tav tm="100000">
                                          <p:val>
                                            <p:strVal val="#ppt_h"/>
                                          </p:val>
                                        </p:tav>
                                      </p:tavLst>
                                    </p:anim>
                                    <p:anim calcmode="lin" valueType="num">
                                      <p:cBhvr>
                                        <p:cTn id="267" dur="500" fill="hold"/>
                                        <p:tgtEl>
                                          <p:spTgt spid="248"/>
                                        </p:tgtEl>
                                        <p:attrNameLst>
                                          <p:attrName>style.rotation</p:attrName>
                                        </p:attrNameLst>
                                      </p:cBhvr>
                                      <p:tavLst>
                                        <p:tav tm="0">
                                          <p:val>
                                            <p:fltVal val="360"/>
                                          </p:val>
                                        </p:tav>
                                        <p:tav tm="100000">
                                          <p:val>
                                            <p:fltVal val="0"/>
                                          </p:val>
                                        </p:tav>
                                      </p:tavLst>
                                    </p:anim>
                                    <p:animEffect transition="in" filter="fade">
                                      <p:cBhvr>
                                        <p:cTn id="268" dur="500"/>
                                        <p:tgtEl>
                                          <p:spTgt spid="248"/>
                                        </p:tgtEl>
                                      </p:cBhvr>
                                    </p:animEffect>
                                  </p:childTnLst>
                                </p:cTn>
                              </p:par>
                              <p:par>
                                <p:cTn id="269" presetID="49" presetClass="entr" presetSubtype="0" decel="100000" fill="hold" nodeType="withEffect">
                                  <p:stCondLst>
                                    <p:cond delay="0"/>
                                  </p:stCondLst>
                                  <p:childTnLst>
                                    <p:set>
                                      <p:cBhvr>
                                        <p:cTn id="270" dur="1" fill="hold">
                                          <p:stCondLst>
                                            <p:cond delay="0"/>
                                          </p:stCondLst>
                                        </p:cTn>
                                        <p:tgtEl>
                                          <p:spTgt spid="250"/>
                                        </p:tgtEl>
                                        <p:attrNameLst>
                                          <p:attrName>style.visibility</p:attrName>
                                        </p:attrNameLst>
                                      </p:cBhvr>
                                      <p:to>
                                        <p:strVal val="visible"/>
                                      </p:to>
                                    </p:set>
                                    <p:anim calcmode="lin" valueType="num">
                                      <p:cBhvr>
                                        <p:cTn id="271" dur="500" fill="hold"/>
                                        <p:tgtEl>
                                          <p:spTgt spid="250"/>
                                        </p:tgtEl>
                                        <p:attrNameLst>
                                          <p:attrName>ppt_w</p:attrName>
                                        </p:attrNameLst>
                                      </p:cBhvr>
                                      <p:tavLst>
                                        <p:tav tm="0">
                                          <p:val>
                                            <p:fltVal val="0"/>
                                          </p:val>
                                        </p:tav>
                                        <p:tav tm="100000">
                                          <p:val>
                                            <p:strVal val="#ppt_w"/>
                                          </p:val>
                                        </p:tav>
                                      </p:tavLst>
                                    </p:anim>
                                    <p:anim calcmode="lin" valueType="num">
                                      <p:cBhvr>
                                        <p:cTn id="272" dur="500" fill="hold"/>
                                        <p:tgtEl>
                                          <p:spTgt spid="250"/>
                                        </p:tgtEl>
                                        <p:attrNameLst>
                                          <p:attrName>ppt_h</p:attrName>
                                        </p:attrNameLst>
                                      </p:cBhvr>
                                      <p:tavLst>
                                        <p:tav tm="0">
                                          <p:val>
                                            <p:fltVal val="0"/>
                                          </p:val>
                                        </p:tav>
                                        <p:tav tm="100000">
                                          <p:val>
                                            <p:strVal val="#ppt_h"/>
                                          </p:val>
                                        </p:tav>
                                      </p:tavLst>
                                    </p:anim>
                                    <p:anim calcmode="lin" valueType="num">
                                      <p:cBhvr>
                                        <p:cTn id="273" dur="500" fill="hold"/>
                                        <p:tgtEl>
                                          <p:spTgt spid="250"/>
                                        </p:tgtEl>
                                        <p:attrNameLst>
                                          <p:attrName>style.rotation</p:attrName>
                                        </p:attrNameLst>
                                      </p:cBhvr>
                                      <p:tavLst>
                                        <p:tav tm="0">
                                          <p:val>
                                            <p:fltVal val="360"/>
                                          </p:val>
                                        </p:tav>
                                        <p:tav tm="100000">
                                          <p:val>
                                            <p:fltVal val="0"/>
                                          </p:val>
                                        </p:tav>
                                      </p:tavLst>
                                    </p:anim>
                                    <p:animEffect transition="in" filter="fade">
                                      <p:cBhvr>
                                        <p:cTn id="274" dur="500"/>
                                        <p:tgtEl>
                                          <p:spTgt spid="250"/>
                                        </p:tgtEl>
                                      </p:cBhvr>
                                    </p:animEffect>
                                  </p:childTnLst>
                                </p:cTn>
                              </p:par>
                              <p:par>
                                <p:cTn id="275" presetID="49" presetClass="entr" presetSubtype="0" decel="100000" fill="hold" nodeType="withEffect">
                                  <p:stCondLst>
                                    <p:cond delay="0"/>
                                  </p:stCondLst>
                                  <p:childTnLst>
                                    <p:set>
                                      <p:cBhvr>
                                        <p:cTn id="276" dur="1" fill="hold">
                                          <p:stCondLst>
                                            <p:cond delay="0"/>
                                          </p:stCondLst>
                                        </p:cTn>
                                        <p:tgtEl>
                                          <p:spTgt spid="253"/>
                                        </p:tgtEl>
                                        <p:attrNameLst>
                                          <p:attrName>style.visibility</p:attrName>
                                        </p:attrNameLst>
                                      </p:cBhvr>
                                      <p:to>
                                        <p:strVal val="visible"/>
                                      </p:to>
                                    </p:set>
                                    <p:anim calcmode="lin" valueType="num">
                                      <p:cBhvr>
                                        <p:cTn id="277" dur="500" fill="hold"/>
                                        <p:tgtEl>
                                          <p:spTgt spid="253"/>
                                        </p:tgtEl>
                                        <p:attrNameLst>
                                          <p:attrName>ppt_w</p:attrName>
                                        </p:attrNameLst>
                                      </p:cBhvr>
                                      <p:tavLst>
                                        <p:tav tm="0">
                                          <p:val>
                                            <p:fltVal val="0"/>
                                          </p:val>
                                        </p:tav>
                                        <p:tav tm="100000">
                                          <p:val>
                                            <p:strVal val="#ppt_w"/>
                                          </p:val>
                                        </p:tav>
                                      </p:tavLst>
                                    </p:anim>
                                    <p:anim calcmode="lin" valueType="num">
                                      <p:cBhvr>
                                        <p:cTn id="278" dur="500" fill="hold"/>
                                        <p:tgtEl>
                                          <p:spTgt spid="253"/>
                                        </p:tgtEl>
                                        <p:attrNameLst>
                                          <p:attrName>ppt_h</p:attrName>
                                        </p:attrNameLst>
                                      </p:cBhvr>
                                      <p:tavLst>
                                        <p:tav tm="0">
                                          <p:val>
                                            <p:fltVal val="0"/>
                                          </p:val>
                                        </p:tav>
                                        <p:tav tm="100000">
                                          <p:val>
                                            <p:strVal val="#ppt_h"/>
                                          </p:val>
                                        </p:tav>
                                      </p:tavLst>
                                    </p:anim>
                                    <p:anim calcmode="lin" valueType="num">
                                      <p:cBhvr>
                                        <p:cTn id="279" dur="500" fill="hold"/>
                                        <p:tgtEl>
                                          <p:spTgt spid="253"/>
                                        </p:tgtEl>
                                        <p:attrNameLst>
                                          <p:attrName>style.rotation</p:attrName>
                                        </p:attrNameLst>
                                      </p:cBhvr>
                                      <p:tavLst>
                                        <p:tav tm="0">
                                          <p:val>
                                            <p:fltVal val="360"/>
                                          </p:val>
                                        </p:tav>
                                        <p:tav tm="100000">
                                          <p:val>
                                            <p:fltVal val="0"/>
                                          </p:val>
                                        </p:tav>
                                      </p:tavLst>
                                    </p:anim>
                                    <p:animEffect transition="in" filter="fade">
                                      <p:cBhvr>
                                        <p:cTn id="280" dur="500"/>
                                        <p:tgtEl>
                                          <p:spTgt spid="253"/>
                                        </p:tgtEl>
                                      </p:cBhvr>
                                    </p:animEffect>
                                  </p:childTnLst>
                                </p:cTn>
                              </p:par>
                              <p:par>
                                <p:cTn id="281" presetID="49" presetClass="entr" presetSubtype="0" decel="100000" fill="hold" nodeType="withEffect">
                                  <p:stCondLst>
                                    <p:cond delay="0"/>
                                  </p:stCondLst>
                                  <p:childTnLst>
                                    <p:set>
                                      <p:cBhvr>
                                        <p:cTn id="282" dur="1" fill="hold">
                                          <p:stCondLst>
                                            <p:cond delay="0"/>
                                          </p:stCondLst>
                                        </p:cTn>
                                        <p:tgtEl>
                                          <p:spTgt spid="256"/>
                                        </p:tgtEl>
                                        <p:attrNameLst>
                                          <p:attrName>style.visibility</p:attrName>
                                        </p:attrNameLst>
                                      </p:cBhvr>
                                      <p:to>
                                        <p:strVal val="visible"/>
                                      </p:to>
                                    </p:set>
                                    <p:anim calcmode="lin" valueType="num">
                                      <p:cBhvr>
                                        <p:cTn id="283" dur="500" fill="hold"/>
                                        <p:tgtEl>
                                          <p:spTgt spid="256"/>
                                        </p:tgtEl>
                                        <p:attrNameLst>
                                          <p:attrName>ppt_w</p:attrName>
                                        </p:attrNameLst>
                                      </p:cBhvr>
                                      <p:tavLst>
                                        <p:tav tm="0">
                                          <p:val>
                                            <p:fltVal val="0"/>
                                          </p:val>
                                        </p:tav>
                                        <p:tav tm="100000">
                                          <p:val>
                                            <p:strVal val="#ppt_w"/>
                                          </p:val>
                                        </p:tav>
                                      </p:tavLst>
                                    </p:anim>
                                    <p:anim calcmode="lin" valueType="num">
                                      <p:cBhvr>
                                        <p:cTn id="284" dur="500" fill="hold"/>
                                        <p:tgtEl>
                                          <p:spTgt spid="256"/>
                                        </p:tgtEl>
                                        <p:attrNameLst>
                                          <p:attrName>ppt_h</p:attrName>
                                        </p:attrNameLst>
                                      </p:cBhvr>
                                      <p:tavLst>
                                        <p:tav tm="0">
                                          <p:val>
                                            <p:fltVal val="0"/>
                                          </p:val>
                                        </p:tav>
                                        <p:tav tm="100000">
                                          <p:val>
                                            <p:strVal val="#ppt_h"/>
                                          </p:val>
                                        </p:tav>
                                      </p:tavLst>
                                    </p:anim>
                                    <p:anim calcmode="lin" valueType="num">
                                      <p:cBhvr>
                                        <p:cTn id="285" dur="500" fill="hold"/>
                                        <p:tgtEl>
                                          <p:spTgt spid="256"/>
                                        </p:tgtEl>
                                        <p:attrNameLst>
                                          <p:attrName>style.rotation</p:attrName>
                                        </p:attrNameLst>
                                      </p:cBhvr>
                                      <p:tavLst>
                                        <p:tav tm="0">
                                          <p:val>
                                            <p:fltVal val="360"/>
                                          </p:val>
                                        </p:tav>
                                        <p:tav tm="100000">
                                          <p:val>
                                            <p:fltVal val="0"/>
                                          </p:val>
                                        </p:tav>
                                      </p:tavLst>
                                    </p:anim>
                                    <p:animEffect transition="in" filter="fade">
                                      <p:cBhvr>
                                        <p:cTn id="286" dur="500"/>
                                        <p:tgtEl>
                                          <p:spTgt spid="256"/>
                                        </p:tgtEl>
                                      </p:cBhvr>
                                    </p:animEffect>
                                  </p:childTnLst>
                                </p:cTn>
                              </p:par>
                              <p:par>
                                <p:cTn id="287" presetID="49" presetClass="entr" presetSubtype="0" decel="100000" fill="hold" nodeType="withEffect">
                                  <p:stCondLst>
                                    <p:cond delay="0"/>
                                  </p:stCondLst>
                                  <p:childTnLst>
                                    <p:set>
                                      <p:cBhvr>
                                        <p:cTn id="288" dur="1" fill="hold">
                                          <p:stCondLst>
                                            <p:cond delay="0"/>
                                          </p:stCondLst>
                                        </p:cTn>
                                        <p:tgtEl>
                                          <p:spTgt spid="259"/>
                                        </p:tgtEl>
                                        <p:attrNameLst>
                                          <p:attrName>style.visibility</p:attrName>
                                        </p:attrNameLst>
                                      </p:cBhvr>
                                      <p:to>
                                        <p:strVal val="visible"/>
                                      </p:to>
                                    </p:set>
                                    <p:anim calcmode="lin" valueType="num">
                                      <p:cBhvr>
                                        <p:cTn id="289" dur="500" fill="hold"/>
                                        <p:tgtEl>
                                          <p:spTgt spid="259"/>
                                        </p:tgtEl>
                                        <p:attrNameLst>
                                          <p:attrName>ppt_w</p:attrName>
                                        </p:attrNameLst>
                                      </p:cBhvr>
                                      <p:tavLst>
                                        <p:tav tm="0">
                                          <p:val>
                                            <p:fltVal val="0"/>
                                          </p:val>
                                        </p:tav>
                                        <p:tav tm="100000">
                                          <p:val>
                                            <p:strVal val="#ppt_w"/>
                                          </p:val>
                                        </p:tav>
                                      </p:tavLst>
                                    </p:anim>
                                    <p:anim calcmode="lin" valueType="num">
                                      <p:cBhvr>
                                        <p:cTn id="290" dur="500" fill="hold"/>
                                        <p:tgtEl>
                                          <p:spTgt spid="259"/>
                                        </p:tgtEl>
                                        <p:attrNameLst>
                                          <p:attrName>ppt_h</p:attrName>
                                        </p:attrNameLst>
                                      </p:cBhvr>
                                      <p:tavLst>
                                        <p:tav tm="0">
                                          <p:val>
                                            <p:fltVal val="0"/>
                                          </p:val>
                                        </p:tav>
                                        <p:tav tm="100000">
                                          <p:val>
                                            <p:strVal val="#ppt_h"/>
                                          </p:val>
                                        </p:tav>
                                      </p:tavLst>
                                    </p:anim>
                                    <p:anim calcmode="lin" valueType="num">
                                      <p:cBhvr>
                                        <p:cTn id="291" dur="500" fill="hold"/>
                                        <p:tgtEl>
                                          <p:spTgt spid="259"/>
                                        </p:tgtEl>
                                        <p:attrNameLst>
                                          <p:attrName>style.rotation</p:attrName>
                                        </p:attrNameLst>
                                      </p:cBhvr>
                                      <p:tavLst>
                                        <p:tav tm="0">
                                          <p:val>
                                            <p:fltVal val="360"/>
                                          </p:val>
                                        </p:tav>
                                        <p:tav tm="100000">
                                          <p:val>
                                            <p:fltVal val="0"/>
                                          </p:val>
                                        </p:tav>
                                      </p:tavLst>
                                    </p:anim>
                                    <p:animEffect transition="in" filter="fade">
                                      <p:cBhvr>
                                        <p:cTn id="292" dur="500"/>
                                        <p:tgtEl>
                                          <p:spTgt spid="259"/>
                                        </p:tgtEl>
                                      </p:cBhvr>
                                    </p:animEffect>
                                  </p:childTnLst>
                                </p:cTn>
                              </p:par>
                              <p:par>
                                <p:cTn id="293" presetID="49" presetClass="entr" presetSubtype="0" decel="100000" fill="hold" nodeType="withEffect">
                                  <p:stCondLst>
                                    <p:cond delay="0"/>
                                  </p:stCondLst>
                                  <p:childTnLst>
                                    <p:set>
                                      <p:cBhvr>
                                        <p:cTn id="294" dur="1" fill="hold">
                                          <p:stCondLst>
                                            <p:cond delay="0"/>
                                          </p:stCondLst>
                                        </p:cTn>
                                        <p:tgtEl>
                                          <p:spTgt spid="263"/>
                                        </p:tgtEl>
                                        <p:attrNameLst>
                                          <p:attrName>style.visibility</p:attrName>
                                        </p:attrNameLst>
                                      </p:cBhvr>
                                      <p:to>
                                        <p:strVal val="visible"/>
                                      </p:to>
                                    </p:set>
                                    <p:anim calcmode="lin" valueType="num">
                                      <p:cBhvr>
                                        <p:cTn id="295" dur="500" fill="hold"/>
                                        <p:tgtEl>
                                          <p:spTgt spid="263"/>
                                        </p:tgtEl>
                                        <p:attrNameLst>
                                          <p:attrName>ppt_w</p:attrName>
                                        </p:attrNameLst>
                                      </p:cBhvr>
                                      <p:tavLst>
                                        <p:tav tm="0">
                                          <p:val>
                                            <p:fltVal val="0"/>
                                          </p:val>
                                        </p:tav>
                                        <p:tav tm="100000">
                                          <p:val>
                                            <p:strVal val="#ppt_w"/>
                                          </p:val>
                                        </p:tav>
                                      </p:tavLst>
                                    </p:anim>
                                    <p:anim calcmode="lin" valueType="num">
                                      <p:cBhvr>
                                        <p:cTn id="296" dur="500" fill="hold"/>
                                        <p:tgtEl>
                                          <p:spTgt spid="263"/>
                                        </p:tgtEl>
                                        <p:attrNameLst>
                                          <p:attrName>ppt_h</p:attrName>
                                        </p:attrNameLst>
                                      </p:cBhvr>
                                      <p:tavLst>
                                        <p:tav tm="0">
                                          <p:val>
                                            <p:fltVal val="0"/>
                                          </p:val>
                                        </p:tav>
                                        <p:tav tm="100000">
                                          <p:val>
                                            <p:strVal val="#ppt_h"/>
                                          </p:val>
                                        </p:tav>
                                      </p:tavLst>
                                    </p:anim>
                                    <p:anim calcmode="lin" valueType="num">
                                      <p:cBhvr>
                                        <p:cTn id="297" dur="500" fill="hold"/>
                                        <p:tgtEl>
                                          <p:spTgt spid="263"/>
                                        </p:tgtEl>
                                        <p:attrNameLst>
                                          <p:attrName>style.rotation</p:attrName>
                                        </p:attrNameLst>
                                      </p:cBhvr>
                                      <p:tavLst>
                                        <p:tav tm="0">
                                          <p:val>
                                            <p:fltVal val="360"/>
                                          </p:val>
                                        </p:tav>
                                        <p:tav tm="100000">
                                          <p:val>
                                            <p:fltVal val="0"/>
                                          </p:val>
                                        </p:tav>
                                      </p:tavLst>
                                    </p:anim>
                                    <p:animEffect transition="in" filter="fade">
                                      <p:cBhvr>
                                        <p:cTn id="298" dur="500"/>
                                        <p:tgtEl>
                                          <p:spTgt spid="263"/>
                                        </p:tgtEl>
                                      </p:cBhvr>
                                    </p:animEffect>
                                  </p:childTnLst>
                                </p:cTn>
                              </p:par>
                              <p:par>
                                <p:cTn id="299" presetID="49" presetClass="entr" presetSubtype="0" decel="100000" fill="hold" nodeType="withEffect">
                                  <p:stCondLst>
                                    <p:cond delay="0"/>
                                  </p:stCondLst>
                                  <p:childTnLst>
                                    <p:set>
                                      <p:cBhvr>
                                        <p:cTn id="300" dur="1" fill="hold">
                                          <p:stCondLst>
                                            <p:cond delay="0"/>
                                          </p:stCondLst>
                                        </p:cTn>
                                        <p:tgtEl>
                                          <p:spTgt spid="110"/>
                                        </p:tgtEl>
                                        <p:attrNameLst>
                                          <p:attrName>style.visibility</p:attrName>
                                        </p:attrNameLst>
                                      </p:cBhvr>
                                      <p:to>
                                        <p:strVal val="visible"/>
                                      </p:to>
                                    </p:set>
                                    <p:anim calcmode="lin" valueType="num">
                                      <p:cBhvr>
                                        <p:cTn id="301" dur="500" fill="hold"/>
                                        <p:tgtEl>
                                          <p:spTgt spid="110"/>
                                        </p:tgtEl>
                                        <p:attrNameLst>
                                          <p:attrName>ppt_w</p:attrName>
                                        </p:attrNameLst>
                                      </p:cBhvr>
                                      <p:tavLst>
                                        <p:tav tm="0">
                                          <p:val>
                                            <p:fltVal val="0"/>
                                          </p:val>
                                        </p:tav>
                                        <p:tav tm="100000">
                                          <p:val>
                                            <p:strVal val="#ppt_w"/>
                                          </p:val>
                                        </p:tav>
                                      </p:tavLst>
                                    </p:anim>
                                    <p:anim calcmode="lin" valueType="num">
                                      <p:cBhvr>
                                        <p:cTn id="302" dur="500" fill="hold"/>
                                        <p:tgtEl>
                                          <p:spTgt spid="110"/>
                                        </p:tgtEl>
                                        <p:attrNameLst>
                                          <p:attrName>ppt_h</p:attrName>
                                        </p:attrNameLst>
                                      </p:cBhvr>
                                      <p:tavLst>
                                        <p:tav tm="0">
                                          <p:val>
                                            <p:fltVal val="0"/>
                                          </p:val>
                                        </p:tav>
                                        <p:tav tm="100000">
                                          <p:val>
                                            <p:strVal val="#ppt_h"/>
                                          </p:val>
                                        </p:tav>
                                      </p:tavLst>
                                    </p:anim>
                                    <p:anim calcmode="lin" valueType="num">
                                      <p:cBhvr>
                                        <p:cTn id="303" dur="500" fill="hold"/>
                                        <p:tgtEl>
                                          <p:spTgt spid="110"/>
                                        </p:tgtEl>
                                        <p:attrNameLst>
                                          <p:attrName>style.rotation</p:attrName>
                                        </p:attrNameLst>
                                      </p:cBhvr>
                                      <p:tavLst>
                                        <p:tav tm="0">
                                          <p:val>
                                            <p:fltVal val="360"/>
                                          </p:val>
                                        </p:tav>
                                        <p:tav tm="100000">
                                          <p:val>
                                            <p:fltVal val="0"/>
                                          </p:val>
                                        </p:tav>
                                      </p:tavLst>
                                    </p:anim>
                                    <p:animEffect transition="in" filter="fade">
                                      <p:cBhvr>
                                        <p:cTn id="304" dur="500"/>
                                        <p:tgtEl>
                                          <p:spTgt spid="110"/>
                                        </p:tgtEl>
                                      </p:cBhvr>
                                    </p:animEffect>
                                  </p:childTnLst>
                                </p:cTn>
                              </p:par>
                              <p:par>
                                <p:cTn id="305" presetID="49" presetClass="entr" presetSubtype="0" decel="100000" fill="hold" nodeType="withEffect">
                                  <p:stCondLst>
                                    <p:cond delay="0"/>
                                  </p:stCondLst>
                                  <p:childTnLst>
                                    <p:set>
                                      <p:cBhvr>
                                        <p:cTn id="306" dur="1" fill="hold">
                                          <p:stCondLst>
                                            <p:cond delay="0"/>
                                          </p:stCondLst>
                                        </p:cTn>
                                        <p:tgtEl>
                                          <p:spTgt spid="111"/>
                                        </p:tgtEl>
                                        <p:attrNameLst>
                                          <p:attrName>style.visibility</p:attrName>
                                        </p:attrNameLst>
                                      </p:cBhvr>
                                      <p:to>
                                        <p:strVal val="visible"/>
                                      </p:to>
                                    </p:set>
                                    <p:anim calcmode="lin" valueType="num">
                                      <p:cBhvr>
                                        <p:cTn id="307" dur="500" fill="hold"/>
                                        <p:tgtEl>
                                          <p:spTgt spid="111"/>
                                        </p:tgtEl>
                                        <p:attrNameLst>
                                          <p:attrName>ppt_w</p:attrName>
                                        </p:attrNameLst>
                                      </p:cBhvr>
                                      <p:tavLst>
                                        <p:tav tm="0">
                                          <p:val>
                                            <p:fltVal val="0"/>
                                          </p:val>
                                        </p:tav>
                                        <p:tav tm="100000">
                                          <p:val>
                                            <p:strVal val="#ppt_w"/>
                                          </p:val>
                                        </p:tav>
                                      </p:tavLst>
                                    </p:anim>
                                    <p:anim calcmode="lin" valueType="num">
                                      <p:cBhvr>
                                        <p:cTn id="308" dur="500" fill="hold"/>
                                        <p:tgtEl>
                                          <p:spTgt spid="111"/>
                                        </p:tgtEl>
                                        <p:attrNameLst>
                                          <p:attrName>ppt_h</p:attrName>
                                        </p:attrNameLst>
                                      </p:cBhvr>
                                      <p:tavLst>
                                        <p:tav tm="0">
                                          <p:val>
                                            <p:fltVal val="0"/>
                                          </p:val>
                                        </p:tav>
                                        <p:tav tm="100000">
                                          <p:val>
                                            <p:strVal val="#ppt_h"/>
                                          </p:val>
                                        </p:tav>
                                      </p:tavLst>
                                    </p:anim>
                                    <p:anim calcmode="lin" valueType="num">
                                      <p:cBhvr>
                                        <p:cTn id="309" dur="500" fill="hold"/>
                                        <p:tgtEl>
                                          <p:spTgt spid="111"/>
                                        </p:tgtEl>
                                        <p:attrNameLst>
                                          <p:attrName>style.rotation</p:attrName>
                                        </p:attrNameLst>
                                      </p:cBhvr>
                                      <p:tavLst>
                                        <p:tav tm="0">
                                          <p:val>
                                            <p:fltVal val="360"/>
                                          </p:val>
                                        </p:tav>
                                        <p:tav tm="100000">
                                          <p:val>
                                            <p:fltVal val="0"/>
                                          </p:val>
                                        </p:tav>
                                      </p:tavLst>
                                    </p:anim>
                                    <p:animEffect transition="in" filter="fade">
                                      <p:cBhvr>
                                        <p:cTn id="310" dur="500"/>
                                        <p:tgtEl>
                                          <p:spTgt spid="111"/>
                                        </p:tgtEl>
                                      </p:cBhvr>
                                    </p:animEffect>
                                  </p:childTnLst>
                                </p:cTn>
                              </p:par>
                            </p:childTnLst>
                          </p:cTn>
                        </p:par>
                      </p:childTnLst>
                    </p:cTn>
                  </p:par>
                  <p:par>
                    <p:cTn id="311" fill="hold">
                      <p:stCondLst>
                        <p:cond delay="indefinite"/>
                      </p:stCondLst>
                      <p:childTnLst>
                        <p:par>
                          <p:cTn id="312" fill="hold">
                            <p:stCondLst>
                              <p:cond delay="0"/>
                            </p:stCondLst>
                            <p:childTnLst>
                              <p:par>
                                <p:cTn id="313" presetID="1" presetClass="entr" presetSubtype="0" fill="hold" grpId="0" nodeType="clickEffect">
                                  <p:stCondLst>
                                    <p:cond delay="0"/>
                                  </p:stCondLst>
                                  <p:childTnLst>
                                    <p:set>
                                      <p:cBhvr>
                                        <p:cTn id="3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tretch>
            <a:fillRect/>
          </a:stretch>
        </p:blipFill>
        <p:spPr>
          <a:xfrm>
            <a:off x="2894009" y="1786473"/>
            <a:ext cx="334048" cy="334048"/>
          </a:xfrm>
          <a:prstGeom prst="rect">
            <a:avLst/>
          </a:prstGeom>
        </p:spPr>
      </p:pic>
      <p:cxnSp>
        <p:nvCxnSpPr>
          <p:cNvPr id="25" name="Straight Connector 24"/>
          <p:cNvCxnSpPr/>
          <p:nvPr/>
        </p:nvCxnSpPr>
        <p:spPr>
          <a:xfrm>
            <a:off x="4220977" y="1133966"/>
            <a:ext cx="2398890" cy="0"/>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220977" y="2711588"/>
            <a:ext cx="2398890" cy="0"/>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3368015" y="1124895"/>
            <a:ext cx="885720" cy="828602"/>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3368015" y="1885888"/>
            <a:ext cx="881184" cy="834772"/>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flipV="1">
            <a:off x="6585132" y="1120942"/>
            <a:ext cx="871632" cy="832555"/>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6585132" y="1885888"/>
            <a:ext cx="871632" cy="838726"/>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pic>
        <p:nvPicPr>
          <p:cNvPr id="33" name="Picture 32"/>
          <p:cNvPicPr>
            <a:picLocks noChangeAspect="1"/>
          </p:cNvPicPr>
          <p:nvPr/>
        </p:nvPicPr>
        <p:blipFill>
          <a:blip r:embed="rId2"/>
          <a:stretch>
            <a:fillRect/>
          </a:stretch>
        </p:blipFill>
        <p:spPr>
          <a:xfrm>
            <a:off x="2567771" y="1786473"/>
            <a:ext cx="334048" cy="334048"/>
          </a:xfrm>
          <a:prstGeom prst="rect">
            <a:avLst/>
          </a:prstGeom>
        </p:spPr>
      </p:pic>
      <p:sp>
        <p:nvSpPr>
          <p:cNvPr id="34" name="TextBox 33"/>
          <p:cNvSpPr txBox="1"/>
          <p:nvPr/>
        </p:nvSpPr>
        <p:spPr>
          <a:xfrm>
            <a:off x="4445472" y="1218603"/>
            <a:ext cx="1672253" cy="369332"/>
          </a:xfrm>
          <a:prstGeom prst="rect">
            <a:avLst/>
          </a:prstGeom>
          <a:noFill/>
        </p:spPr>
        <p:txBody>
          <a:bodyPr wrap="none" rtlCol="0">
            <a:spAutoFit/>
          </a:bodyPr>
          <a:lstStyle/>
          <a:p>
            <a:r>
              <a:rPr lang="en-US" dirty="0" smtClean="0"/>
              <a:t>Faster </a:t>
            </a:r>
            <a:r>
              <a:rPr lang="en-US" dirty="0" err="1" smtClean="0"/>
              <a:t>w.p</a:t>
            </a:r>
            <a:r>
              <a:rPr lang="en-US" dirty="0" smtClean="0"/>
              <a:t>. 40%</a:t>
            </a:r>
            <a:endParaRPr lang="en-US" dirty="0"/>
          </a:p>
        </p:txBody>
      </p:sp>
      <p:sp>
        <p:nvSpPr>
          <p:cNvPr id="35" name="TextBox 34"/>
          <p:cNvSpPr txBox="1"/>
          <p:nvPr/>
        </p:nvSpPr>
        <p:spPr>
          <a:xfrm>
            <a:off x="4445472" y="2208936"/>
            <a:ext cx="1672253" cy="369332"/>
          </a:xfrm>
          <a:prstGeom prst="rect">
            <a:avLst/>
          </a:prstGeom>
          <a:noFill/>
        </p:spPr>
        <p:txBody>
          <a:bodyPr wrap="none" rtlCol="0">
            <a:spAutoFit/>
          </a:bodyPr>
          <a:lstStyle/>
          <a:p>
            <a:r>
              <a:rPr lang="en-US" dirty="0" smtClean="0"/>
              <a:t>Faster </a:t>
            </a:r>
            <a:r>
              <a:rPr lang="en-US" dirty="0" err="1" smtClean="0"/>
              <a:t>w.p</a:t>
            </a:r>
            <a:r>
              <a:rPr lang="en-US" dirty="0" smtClean="0"/>
              <a:t>. 60%</a:t>
            </a:r>
            <a:endParaRPr lang="en-US" dirty="0"/>
          </a:p>
        </p:txBody>
      </p:sp>
      <p:sp>
        <p:nvSpPr>
          <p:cNvPr id="37" name="TextBox 36"/>
          <p:cNvSpPr txBox="1"/>
          <p:nvPr/>
        </p:nvSpPr>
        <p:spPr>
          <a:xfrm>
            <a:off x="5375584" y="272179"/>
            <a:ext cx="644077" cy="369332"/>
          </a:xfrm>
          <a:prstGeom prst="rect">
            <a:avLst/>
          </a:prstGeom>
          <a:noFill/>
        </p:spPr>
        <p:txBody>
          <a:bodyPr wrap="none" rtlCol="0">
            <a:spAutoFit/>
          </a:bodyPr>
          <a:lstStyle/>
          <a:p>
            <a:r>
              <a:rPr lang="en-US" dirty="0" smtClean="0"/>
              <a:t>Fast!</a:t>
            </a:r>
            <a:endParaRPr lang="en-US" dirty="0"/>
          </a:p>
        </p:txBody>
      </p:sp>
      <p:sp>
        <p:nvSpPr>
          <p:cNvPr id="38" name="TextBox 37"/>
          <p:cNvSpPr txBox="1"/>
          <p:nvPr/>
        </p:nvSpPr>
        <p:spPr>
          <a:xfrm>
            <a:off x="4698189" y="3140369"/>
            <a:ext cx="705617" cy="369332"/>
          </a:xfrm>
          <a:prstGeom prst="rect">
            <a:avLst/>
          </a:prstGeom>
          <a:noFill/>
        </p:spPr>
        <p:txBody>
          <a:bodyPr wrap="none" rtlCol="0">
            <a:spAutoFit/>
          </a:bodyPr>
          <a:lstStyle/>
          <a:p>
            <a:r>
              <a:rPr lang="en-US" dirty="0" smtClean="0"/>
              <a:t>Slow!</a:t>
            </a:r>
            <a:endParaRPr lang="en-US" dirty="0"/>
          </a:p>
        </p:txBody>
      </p:sp>
      <p:sp>
        <p:nvSpPr>
          <p:cNvPr id="41" name="TextBox 40"/>
          <p:cNvSpPr txBox="1"/>
          <p:nvPr/>
        </p:nvSpPr>
        <p:spPr>
          <a:xfrm>
            <a:off x="3605183" y="1722651"/>
            <a:ext cx="318229" cy="369332"/>
          </a:xfrm>
          <a:prstGeom prst="rect">
            <a:avLst/>
          </a:prstGeom>
          <a:noFill/>
        </p:spPr>
        <p:txBody>
          <a:bodyPr wrap="none" rtlCol="0">
            <a:spAutoFit/>
          </a:bodyPr>
          <a:lstStyle/>
          <a:p>
            <a:r>
              <a:rPr lang="en-US" dirty="0" smtClean="0"/>
              <a:t>A</a:t>
            </a:r>
            <a:endParaRPr lang="en-US" dirty="0"/>
          </a:p>
        </p:txBody>
      </p:sp>
      <p:sp>
        <p:nvSpPr>
          <p:cNvPr id="42" name="TextBox 41"/>
          <p:cNvSpPr txBox="1"/>
          <p:nvPr/>
        </p:nvSpPr>
        <p:spPr>
          <a:xfrm>
            <a:off x="6932575" y="1725021"/>
            <a:ext cx="312906" cy="369332"/>
          </a:xfrm>
          <a:prstGeom prst="rect">
            <a:avLst/>
          </a:prstGeom>
          <a:noFill/>
        </p:spPr>
        <p:txBody>
          <a:bodyPr wrap="none" rtlCol="0">
            <a:spAutoFit/>
          </a:bodyPr>
          <a:lstStyle/>
          <a:p>
            <a:r>
              <a:rPr lang="en-US" dirty="0"/>
              <a:t>B</a:t>
            </a:r>
          </a:p>
        </p:txBody>
      </p:sp>
      <p:grpSp>
        <p:nvGrpSpPr>
          <p:cNvPr id="50" name="Group 49"/>
          <p:cNvGrpSpPr/>
          <p:nvPr/>
        </p:nvGrpSpPr>
        <p:grpSpPr>
          <a:xfrm>
            <a:off x="658417" y="1786473"/>
            <a:ext cx="1627134" cy="335236"/>
            <a:chOff x="938784" y="2936843"/>
            <a:chExt cx="1627134" cy="335236"/>
          </a:xfrm>
        </p:grpSpPr>
        <p:pic>
          <p:nvPicPr>
            <p:cNvPr id="32" name="Picture 31"/>
            <p:cNvPicPr>
              <a:picLocks noChangeAspect="1"/>
            </p:cNvPicPr>
            <p:nvPr/>
          </p:nvPicPr>
          <p:blipFill>
            <a:blip r:embed="rId2"/>
            <a:stretch>
              <a:fillRect/>
            </a:stretch>
          </p:blipFill>
          <p:spPr>
            <a:xfrm>
              <a:off x="2231870" y="2936843"/>
              <a:ext cx="334048" cy="334048"/>
            </a:xfrm>
            <a:prstGeom prst="rect">
              <a:avLst/>
            </a:prstGeom>
          </p:spPr>
        </p:pic>
        <p:pic>
          <p:nvPicPr>
            <p:cNvPr id="39" name="Picture 38"/>
            <p:cNvPicPr>
              <a:picLocks noChangeAspect="1"/>
            </p:cNvPicPr>
            <p:nvPr/>
          </p:nvPicPr>
          <p:blipFill>
            <a:blip r:embed="rId2"/>
            <a:stretch>
              <a:fillRect/>
            </a:stretch>
          </p:blipFill>
          <p:spPr>
            <a:xfrm>
              <a:off x="1926044" y="2938031"/>
              <a:ext cx="334048" cy="334048"/>
            </a:xfrm>
            <a:prstGeom prst="rect">
              <a:avLst/>
            </a:prstGeom>
          </p:spPr>
        </p:pic>
        <p:pic>
          <p:nvPicPr>
            <p:cNvPr id="40" name="Picture 39"/>
            <p:cNvPicPr>
              <a:picLocks noChangeAspect="1"/>
            </p:cNvPicPr>
            <p:nvPr/>
          </p:nvPicPr>
          <p:blipFill>
            <a:blip r:embed="rId2"/>
            <a:stretch>
              <a:fillRect/>
            </a:stretch>
          </p:blipFill>
          <p:spPr>
            <a:xfrm>
              <a:off x="1591996" y="2938031"/>
              <a:ext cx="334048" cy="334048"/>
            </a:xfrm>
            <a:prstGeom prst="rect">
              <a:avLst/>
            </a:prstGeom>
          </p:spPr>
        </p:pic>
        <p:pic>
          <p:nvPicPr>
            <p:cNvPr id="43" name="Picture 42"/>
            <p:cNvPicPr>
              <a:picLocks noChangeAspect="1"/>
            </p:cNvPicPr>
            <p:nvPr/>
          </p:nvPicPr>
          <p:blipFill>
            <a:blip r:embed="rId2"/>
            <a:stretch>
              <a:fillRect/>
            </a:stretch>
          </p:blipFill>
          <p:spPr>
            <a:xfrm>
              <a:off x="938784" y="2936843"/>
              <a:ext cx="334048" cy="334048"/>
            </a:xfrm>
            <a:prstGeom prst="rect">
              <a:avLst/>
            </a:prstGeom>
          </p:spPr>
        </p:pic>
        <p:pic>
          <p:nvPicPr>
            <p:cNvPr id="44" name="Picture 43"/>
            <p:cNvPicPr>
              <a:picLocks noChangeAspect="1"/>
            </p:cNvPicPr>
            <p:nvPr/>
          </p:nvPicPr>
          <p:blipFill>
            <a:blip r:embed="rId2"/>
            <a:stretch>
              <a:fillRect/>
            </a:stretch>
          </p:blipFill>
          <p:spPr>
            <a:xfrm>
              <a:off x="1272577" y="2936843"/>
              <a:ext cx="334048" cy="334048"/>
            </a:xfrm>
            <a:prstGeom prst="rect">
              <a:avLst/>
            </a:prstGeom>
          </p:spPr>
        </p:pic>
      </p:grpSp>
      <p:sp>
        <p:nvSpPr>
          <p:cNvPr id="75" name="Content Placeholder 2"/>
          <p:cNvSpPr>
            <a:spLocks noGrp="1"/>
          </p:cNvSpPr>
          <p:nvPr>
            <p:ph idx="1"/>
          </p:nvPr>
        </p:nvSpPr>
        <p:spPr>
          <a:xfrm>
            <a:off x="457200" y="4004410"/>
            <a:ext cx="8229600" cy="1905000"/>
          </a:xfrm>
        </p:spPr>
        <p:txBody>
          <a:bodyPr>
            <a:normAutofit/>
          </a:bodyPr>
          <a:lstStyle/>
          <a:p>
            <a:r>
              <a:rPr lang="en-US" b="1" dirty="0" smtClean="0"/>
              <a:t>Exploration </a:t>
            </a:r>
            <a:r>
              <a:rPr lang="en-US" b="1" dirty="0" err="1" smtClean="0"/>
              <a:t>vs</a:t>
            </a:r>
            <a:r>
              <a:rPr lang="en-US" b="1" dirty="0" smtClean="0"/>
              <a:t> Exploitation</a:t>
            </a:r>
          </a:p>
          <a:p>
            <a:pPr lvl="1"/>
            <a:r>
              <a:rPr lang="en-US" b="1" dirty="0" smtClean="0">
                <a:solidFill>
                  <a:schemeClr val="accent2">
                    <a:lumMod val="75000"/>
                  </a:schemeClr>
                </a:solidFill>
              </a:rPr>
              <a:t>Exploit:</a:t>
            </a:r>
            <a:r>
              <a:rPr lang="en-US" dirty="0" smtClean="0"/>
              <a:t> Minimize expected travel time</a:t>
            </a:r>
          </a:p>
          <a:p>
            <a:pPr lvl="1"/>
            <a:r>
              <a:rPr lang="en-US" b="1" dirty="0" smtClean="0">
                <a:solidFill>
                  <a:srgbClr val="953735"/>
                </a:solidFill>
              </a:rPr>
              <a:t>Explore:</a:t>
            </a:r>
            <a:r>
              <a:rPr lang="en-US" dirty="0" smtClean="0"/>
              <a:t> Minimize uncertainty </a:t>
            </a:r>
          </a:p>
        </p:txBody>
      </p:sp>
    </p:spTree>
    <p:extLst>
      <p:ext uri="{BB962C8B-B14F-4D97-AF65-F5344CB8AC3E}">
        <p14:creationId xmlns:p14="http://schemas.microsoft.com/office/powerpoint/2010/main" val="9247958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0-#ppt_w/2"/>
                                          </p:val>
                                        </p:tav>
                                        <p:tav tm="100000">
                                          <p:val>
                                            <p:strVal val="#ppt_x"/>
                                          </p:val>
                                        </p:tav>
                                      </p:tavLst>
                                    </p:anim>
                                    <p:anim calcmode="lin" valueType="num">
                                      <p:cBhvr additive="base">
                                        <p:cTn id="13" dur="500" fill="hold"/>
                                        <p:tgtEl>
                                          <p:spTgt spid="3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additive="base">
                                        <p:cTn id="17" dur="500" fill="hold"/>
                                        <p:tgtEl>
                                          <p:spTgt spid="50"/>
                                        </p:tgtEl>
                                        <p:attrNameLst>
                                          <p:attrName>ppt_x</p:attrName>
                                        </p:attrNameLst>
                                      </p:cBhvr>
                                      <p:tavLst>
                                        <p:tav tm="0">
                                          <p:val>
                                            <p:strVal val="0-#ppt_w/2"/>
                                          </p:val>
                                        </p:tav>
                                        <p:tav tm="100000">
                                          <p:val>
                                            <p:strVal val="#ppt_x"/>
                                          </p:val>
                                        </p:tav>
                                      </p:tavLst>
                                    </p:anim>
                                    <p:anim calcmode="lin" valueType="num">
                                      <p:cBhvr additive="base">
                                        <p:cTn id="18"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linds(horizontal)">
                                      <p:cBhvr>
                                        <p:cTn id="23" dur="500"/>
                                        <p:tgtEl>
                                          <p:spTgt spid="34"/>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blinds(horizontal)">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5">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5">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3.61111E-6 -4.81481E-6 C 0.03767 -0.05694 0.07552 -0.11365 0.12343 -0.14004 C 0.17152 -0.16643 0.22986 -0.1625 0.28836 -0.15856 " pathEditMode="relative" rAng="0" ptsTypes="aaA">
                                      <p:cBhvr>
                                        <p:cTn id="42" dur="1000" fill="hold"/>
                                        <p:tgtEl>
                                          <p:spTgt spid="24"/>
                                        </p:tgtEl>
                                        <p:attrNameLst>
                                          <p:attrName>ppt_x</p:attrName>
                                          <p:attrName>ppt_y</p:attrName>
                                        </p:attrNameLst>
                                      </p:cBhvr>
                                      <p:rCtr x="14410" y="-8333"/>
                                    </p:animMotion>
                                  </p:child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childTnLst>
                                </p:cTn>
                              </p:par>
                            </p:childTnLst>
                          </p:cTn>
                        </p:par>
                        <p:par>
                          <p:cTn id="46" fill="hold">
                            <p:stCondLst>
                              <p:cond delay="1000"/>
                            </p:stCondLst>
                            <p:childTnLst>
                              <p:par>
                                <p:cTn id="47" presetID="0" presetClass="path" presetSubtype="0" accel="50000" decel="50000" fill="hold" nodeType="afterEffect">
                                  <p:stCondLst>
                                    <p:cond delay="0"/>
                                  </p:stCondLst>
                                  <p:childTnLst>
                                    <p:animMotion origin="layout" path="M -4.44444E-6 -1.48148E-6 C 0.05781 0.05833 0.11563 0.11666 0.15729 0.1419 C 0.19896 0.16713 0.22448 0.15949 0.25 0.15208 " pathEditMode="relative" ptsTypes="aaA">
                                      <p:cBhvr>
                                        <p:cTn id="48" dur="2000" fill="hold"/>
                                        <p:tgtEl>
                                          <p:spTgt spid="33"/>
                                        </p:tgtEl>
                                        <p:attrNameLst>
                                          <p:attrName>ppt_x</p:attrName>
                                          <p:attrName>ppt_y</p:attrName>
                                        </p:attrNameLst>
                                      </p:cBhvr>
                                    </p:animMotion>
                                  </p:child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7" grpId="0"/>
      <p:bldP spid="3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973"/>
            <a:ext cx="8229600" cy="1143000"/>
          </a:xfrm>
        </p:spPr>
        <p:txBody>
          <a:bodyPr/>
          <a:lstStyle/>
          <a:p>
            <a:r>
              <a:rPr lang="en-US" dirty="0" smtClean="0">
                <a:solidFill>
                  <a:srgbClr val="376092"/>
                </a:solidFill>
              </a:rPr>
              <a:t>Congestion Model</a:t>
            </a:r>
            <a:endParaRPr lang="en-US" dirty="0">
              <a:solidFill>
                <a:srgbClr val="376092"/>
              </a:solidFill>
            </a:endParaRPr>
          </a:p>
        </p:txBody>
      </p:sp>
      <p:sp>
        <p:nvSpPr>
          <p:cNvPr id="3" name="Content Placeholder 2"/>
          <p:cNvSpPr>
            <a:spLocks noGrp="1"/>
          </p:cNvSpPr>
          <p:nvPr>
            <p:ph idx="1"/>
          </p:nvPr>
        </p:nvSpPr>
        <p:spPr>
          <a:xfrm>
            <a:off x="457200" y="1205973"/>
            <a:ext cx="8229600" cy="5289522"/>
          </a:xfrm>
        </p:spPr>
        <p:txBody>
          <a:bodyPr>
            <a:noAutofit/>
          </a:bodyPr>
          <a:lstStyle/>
          <a:p>
            <a:r>
              <a:rPr lang="en-US" b="1" dirty="0" smtClean="0"/>
              <a:t>Data: </a:t>
            </a:r>
            <a:r>
              <a:rPr lang="en-US" dirty="0" smtClean="0"/>
              <a:t>GPS traces</a:t>
            </a:r>
            <a:endParaRPr lang="en-US" sz="2400" dirty="0" smtClean="0"/>
          </a:p>
          <a:p>
            <a:pPr lvl="1"/>
            <a:r>
              <a:rPr lang="en-US" sz="2400" dirty="0" smtClean="0"/>
              <a:t>15K vehicles over 1 year </a:t>
            </a:r>
          </a:p>
          <a:p>
            <a:pPr lvl="1"/>
            <a:endParaRPr lang="en-US" sz="1600" dirty="0" smtClean="0"/>
          </a:p>
          <a:p>
            <a:pPr lvl="1"/>
            <a:endParaRPr lang="en-US" sz="1600" dirty="0"/>
          </a:p>
          <a:p>
            <a:pPr lvl="1"/>
            <a:endParaRPr lang="en-US" sz="1600" dirty="0" smtClean="0"/>
          </a:p>
          <a:p>
            <a:pPr lvl="1"/>
            <a:endParaRPr lang="en-US" sz="1600" dirty="0" smtClean="0"/>
          </a:p>
          <a:p>
            <a:pPr lvl="1"/>
            <a:endParaRPr lang="en-US" sz="1600" dirty="0" smtClean="0"/>
          </a:p>
          <a:p>
            <a:r>
              <a:rPr lang="en-US" b="1" dirty="0" smtClean="0"/>
              <a:t>Model</a:t>
            </a:r>
            <a:r>
              <a:rPr lang="en-US" dirty="0" smtClean="0"/>
              <a:t>: Gaussian Process</a:t>
            </a:r>
          </a:p>
          <a:p>
            <a:pPr lvl="1"/>
            <a:r>
              <a:rPr lang="en-US" dirty="0" smtClean="0"/>
              <a:t>Estimated from historical data</a:t>
            </a:r>
          </a:p>
          <a:p>
            <a:pPr lvl="2"/>
            <a:r>
              <a:rPr lang="en-US" dirty="0" smtClean="0"/>
              <a:t>Mean function	</a:t>
            </a:r>
          </a:p>
          <a:p>
            <a:pPr lvl="2"/>
            <a:r>
              <a:rPr lang="en-US" dirty="0" smtClean="0"/>
              <a:t>Covariance function</a:t>
            </a:r>
          </a:p>
          <a:p>
            <a:pPr lvl="1"/>
            <a:endParaRPr lang="en-US" sz="1600" dirty="0"/>
          </a:p>
          <a:p>
            <a:pPr lvl="1"/>
            <a:endParaRPr lang="en-US" dirty="0"/>
          </a:p>
          <a:p>
            <a:pPr lvl="1"/>
            <a:endParaRPr lang="en-US" dirty="0" smtClean="0"/>
          </a:p>
        </p:txBody>
      </p:sp>
      <p:sp>
        <p:nvSpPr>
          <p:cNvPr id="4" name="TextBox 3"/>
          <p:cNvSpPr txBox="1"/>
          <p:nvPr/>
        </p:nvSpPr>
        <p:spPr>
          <a:xfrm>
            <a:off x="3694483" y="6323717"/>
            <a:ext cx="5250581" cy="369332"/>
          </a:xfrm>
          <a:prstGeom prst="rect">
            <a:avLst/>
          </a:prstGeom>
          <a:noFill/>
        </p:spPr>
        <p:txBody>
          <a:bodyPr wrap="none" rtlCol="0">
            <a:spAutoFit/>
          </a:bodyPr>
          <a:lstStyle/>
          <a:p>
            <a:r>
              <a:rPr lang="en-US" dirty="0" smtClean="0"/>
              <a:t>[Liu et al., KDD 2010] [Liu, </a:t>
            </a:r>
            <a:r>
              <a:rPr lang="en-US" b="1" dirty="0" smtClean="0"/>
              <a:t>Yue</a:t>
            </a:r>
            <a:r>
              <a:rPr lang="en-US" dirty="0" smtClean="0"/>
              <a:t> &amp; Krishnan, KDD 2013]</a:t>
            </a:r>
            <a:endParaRPr lang="en-US" dirty="0"/>
          </a:p>
        </p:txBody>
      </p:sp>
      <p:pic>
        <p:nvPicPr>
          <p:cNvPr id="5" name="Picture 4"/>
          <p:cNvPicPr>
            <a:picLocks noChangeAspect="1"/>
          </p:cNvPicPr>
          <p:nvPr/>
        </p:nvPicPr>
        <p:blipFill>
          <a:blip r:embed="rId2"/>
          <a:stretch>
            <a:fillRect/>
          </a:stretch>
        </p:blipFill>
        <p:spPr>
          <a:xfrm>
            <a:off x="6277225" y="1327777"/>
            <a:ext cx="2189438" cy="1687692"/>
          </a:xfrm>
          <a:prstGeom prst="rect">
            <a:avLst/>
          </a:prstGeom>
        </p:spPr>
      </p:pic>
      <p:pic>
        <p:nvPicPr>
          <p:cNvPr id="6" name="Picture 5"/>
          <p:cNvPicPr>
            <a:picLocks noChangeAspect="1"/>
          </p:cNvPicPr>
          <p:nvPr/>
        </p:nvPicPr>
        <p:blipFill>
          <a:blip r:embed="rId3"/>
          <a:stretch>
            <a:fillRect/>
          </a:stretch>
        </p:blipFill>
        <p:spPr>
          <a:xfrm>
            <a:off x="5825670" y="3712759"/>
            <a:ext cx="2866776" cy="2300499"/>
          </a:xfrm>
          <a:prstGeom prst="rect">
            <a:avLst/>
          </a:prstGeom>
        </p:spPr>
      </p:pic>
    </p:spTree>
    <p:extLst>
      <p:ext uri="{BB962C8B-B14F-4D97-AF65-F5344CB8AC3E}">
        <p14:creationId xmlns:p14="http://schemas.microsoft.com/office/powerpoint/2010/main" val="29958929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Arrow Connector 14"/>
          <p:cNvCxnSpPr/>
          <p:nvPr/>
        </p:nvCxnSpPr>
        <p:spPr>
          <a:xfrm>
            <a:off x="5959807" y="1941691"/>
            <a:ext cx="0" cy="249766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7830288" y="1941691"/>
            <a:ext cx="0" cy="249766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62973"/>
            <a:ext cx="8229600" cy="1143000"/>
          </a:xfrm>
        </p:spPr>
        <p:txBody>
          <a:bodyPr/>
          <a:lstStyle/>
          <a:p>
            <a:r>
              <a:rPr lang="en-US" dirty="0" smtClean="0">
                <a:solidFill>
                  <a:schemeClr val="accent1">
                    <a:lumMod val="75000"/>
                  </a:schemeClr>
                </a:solidFill>
              </a:rPr>
              <a:t>Canonical Routes</a:t>
            </a:r>
            <a:endParaRPr lang="en-US" dirty="0">
              <a:solidFill>
                <a:schemeClr val="accent1">
                  <a:lumMod val="75000"/>
                </a:schemeClr>
              </a:solidFill>
            </a:endParaRPr>
          </a:p>
        </p:txBody>
      </p:sp>
      <p:pic>
        <p:nvPicPr>
          <p:cNvPr id="18" name="Picture 17"/>
          <p:cNvPicPr>
            <a:picLocks noChangeAspect="1"/>
          </p:cNvPicPr>
          <p:nvPr/>
        </p:nvPicPr>
        <p:blipFill>
          <a:blip r:embed="rId2"/>
          <a:stretch>
            <a:fillRect/>
          </a:stretch>
        </p:blipFill>
        <p:spPr>
          <a:xfrm>
            <a:off x="5795480" y="1398674"/>
            <a:ext cx="334048" cy="334048"/>
          </a:xfrm>
          <a:prstGeom prst="rect">
            <a:avLst/>
          </a:prstGeom>
        </p:spPr>
      </p:pic>
      <p:pic>
        <p:nvPicPr>
          <p:cNvPr id="19" name="Picture 18"/>
          <p:cNvPicPr>
            <a:picLocks noChangeAspect="1"/>
          </p:cNvPicPr>
          <p:nvPr/>
        </p:nvPicPr>
        <p:blipFill>
          <a:blip r:embed="rId2"/>
          <a:stretch>
            <a:fillRect/>
          </a:stretch>
        </p:blipFill>
        <p:spPr>
          <a:xfrm>
            <a:off x="7663264" y="6195316"/>
            <a:ext cx="334048" cy="334048"/>
          </a:xfrm>
          <a:prstGeom prst="rect">
            <a:avLst/>
          </a:prstGeom>
        </p:spPr>
      </p:pic>
      <p:sp>
        <p:nvSpPr>
          <p:cNvPr id="22" name="TextBox 21"/>
          <p:cNvSpPr txBox="1"/>
          <p:nvPr/>
        </p:nvSpPr>
        <p:spPr>
          <a:xfrm>
            <a:off x="5800802" y="4558030"/>
            <a:ext cx="438642" cy="461665"/>
          </a:xfrm>
          <a:prstGeom prst="rect">
            <a:avLst/>
          </a:prstGeom>
          <a:noFill/>
        </p:spPr>
        <p:txBody>
          <a:bodyPr wrap="none" rtlCol="0">
            <a:spAutoFit/>
          </a:bodyPr>
          <a:lstStyle/>
          <a:p>
            <a:r>
              <a:rPr lang="en-US" sz="2400" dirty="0" smtClean="0"/>
              <a:t>T</a:t>
            </a:r>
            <a:r>
              <a:rPr lang="en-US" sz="2400" baseline="-25000" dirty="0" smtClean="0"/>
              <a:t>1</a:t>
            </a:r>
            <a:endParaRPr lang="en-US" sz="2400" baseline="-25000" dirty="0"/>
          </a:p>
        </p:txBody>
      </p:sp>
      <p:sp>
        <p:nvSpPr>
          <p:cNvPr id="23" name="TextBox 22"/>
          <p:cNvSpPr txBox="1"/>
          <p:nvPr/>
        </p:nvSpPr>
        <p:spPr>
          <a:xfrm>
            <a:off x="7625078" y="1334570"/>
            <a:ext cx="438642" cy="461665"/>
          </a:xfrm>
          <a:prstGeom prst="rect">
            <a:avLst/>
          </a:prstGeom>
          <a:noFill/>
        </p:spPr>
        <p:txBody>
          <a:bodyPr wrap="none" rtlCol="0">
            <a:spAutoFit/>
          </a:bodyPr>
          <a:lstStyle/>
          <a:p>
            <a:r>
              <a:rPr lang="en-US" sz="2400" dirty="0" smtClean="0"/>
              <a:t>T</a:t>
            </a:r>
            <a:r>
              <a:rPr lang="en-US" sz="2400" baseline="-25000" dirty="0"/>
              <a:t>2</a:t>
            </a:r>
          </a:p>
        </p:txBody>
      </p:sp>
      <p:cxnSp>
        <p:nvCxnSpPr>
          <p:cNvPr id="25" name="Straight Connector 24"/>
          <p:cNvCxnSpPr/>
          <p:nvPr/>
        </p:nvCxnSpPr>
        <p:spPr>
          <a:xfrm>
            <a:off x="4981976" y="1790542"/>
            <a:ext cx="0" cy="2841011"/>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941077" y="1838998"/>
            <a:ext cx="3631421" cy="13758"/>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H="1">
            <a:off x="7830288" y="4618185"/>
            <a:ext cx="10599" cy="1488964"/>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V="1">
            <a:off x="4934021" y="4580769"/>
            <a:ext cx="3638477" cy="1620"/>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69" name="Content Placeholder 2"/>
          <p:cNvSpPr>
            <a:spLocks noGrp="1"/>
          </p:cNvSpPr>
          <p:nvPr>
            <p:ph idx="1"/>
          </p:nvPr>
        </p:nvSpPr>
        <p:spPr>
          <a:xfrm>
            <a:off x="360440" y="1291730"/>
            <a:ext cx="3927126" cy="4790159"/>
          </a:xfrm>
        </p:spPr>
        <p:txBody>
          <a:bodyPr>
            <a:normAutofit/>
          </a:bodyPr>
          <a:lstStyle/>
          <a:p>
            <a:r>
              <a:rPr lang="en-US" sz="2800" b="1" dirty="0" smtClean="0"/>
              <a:t>Given:</a:t>
            </a:r>
            <a:r>
              <a:rPr lang="en-US" sz="2800" dirty="0" smtClean="0"/>
              <a:t> Probabilistic</a:t>
            </a:r>
            <a:r>
              <a:rPr lang="en-US" sz="2800" dirty="0"/>
              <a:t> </a:t>
            </a:r>
            <a:r>
              <a:rPr lang="en-US" sz="2800" dirty="0" smtClean="0"/>
              <a:t>congestion model P(Y)</a:t>
            </a:r>
          </a:p>
          <a:p>
            <a:endParaRPr lang="en-US" sz="500" dirty="0"/>
          </a:p>
          <a:p>
            <a:r>
              <a:rPr lang="en-US" sz="2800" dirty="0" smtClean="0"/>
              <a:t>Sample </a:t>
            </a:r>
            <a:r>
              <a:rPr lang="en-US" sz="2800" dirty="0" err="1" smtClean="0"/>
              <a:t>Ŷ</a:t>
            </a:r>
            <a:r>
              <a:rPr lang="en-US" sz="2800" dirty="0" smtClean="0"/>
              <a:t> ~ P(Y)</a:t>
            </a:r>
          </a:p>
          <a:p>
            <a:pPr lvl="1"/>
            <a:r>
              <a:rPr lang="en-US" sz="2400" dirty="0" err="1" smtClean="0"/>
              <a:t>Ŷ</a:t>
            </a:r>
            <a:r>
              <a:rPr lang="en-US" sz="2400" dirty="0" smtClean="0"/>
              <a:t> has “full information”</a:t>
            </a:r>
          </a:p>
          <a:p>
            <a:endParaRPr lang="en-US" sz="500" dirty="0"/>
          </a:p>
          <a:p>
            <a:r>
              <a:rPr lang="en-US" sz="2800" dirty="0" smtClean="0"/>
              <a:t>Compute </a:t>
            </a:r>
            <a:r>
              <a:rPr lang="en-US" sz="2800" b="1" dirty="0" smtClean="0">
                <a:solidFill>
                  <a:schemeClr val="accent1"/>
                </a:solidFill>
              </a:rPr>
              <a:t>optimal routes </a:t>
            </a:r>
            <a:r>
              <a:rPr lang="en-US" sz="2800" dirty="0" smtClean="0"/>
              <a:t>according to </a:t>
            </a:r>
            <a:r>
              <a:rPr lang="en-US" sz="2800" dirty="0" err="1"/>
              <a:t>Ŷ</a:t>
            </a:r>
            <a:endParaRPr lang="en-US" sz="2800" dirty="0" smtClean="0"/>
          </a:p>
        </p:txBody>
      </p:sp>
      <p:sp>
        <p:nvSpPr>
          <p:cNvPr id="70" name="Oval 69"/>
          <p:cNvSpPr/>
          <p:nvPr/>
        </p:nvSpPr>
        <p:spPr>
          <a:xfrm>
            <a:off x="701622" y="5400702"/>
            <a:ext cx="693747" cy="693747"/>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rebuchet MS"/>
              <a:cs typeface="Trebuchet MS"/>
            </a:endParaRPr>
          </a:p>
        </p:txBody>
      </p:sp>
      <p:sp>
        <p:nvSpPr>
          <p:cNvPr id="71" name="TextBox 70"/>
          <p:cNvSpPr txBox="1"/>
          <p:nvPr/>
        </p:nvSpPr>
        <p:spPr>
          <a:xfrm>
            <a:off x="1632858" y="5548477"/>
            <a:ext cx="1245653" cy="400110"/>
          </a:xfrm>
          <a:prstGeom prst="rect">
            <a:avLst/>
          </a:prstGeom>
          <a:noFill/>
        </p:spPr>
        <p:txBody>
          <a:bodyPr wrap="none" rtlCol="0">
            <a:spAutoFit/>
          </a:bodyPr>
          <a:lstStyle/>
          <a:p>
            <a:r>
              <a:rPr lang="en-US" sz="2000" b="1" dirty="0" smtClean="0"/>
              <a:t>Sample </a:t>
            </a:r>
            <a:r>
              <a:rPr lang="en-US" sz="2000" b="1" dirty="0" err="1" smtClean="0"/>
              <a:t>Ŷ</a:t>
            </a:r>
            <a:r>
              <a:rPr lang="en-US" sz="2000" b="1" dirty="0" smtClean="0"/>
              <a:t>!</a:t>
            </a:r>
            <a:endParaRPr lang="en-US" sz="2000" b="1" dirty="0"/>
          </a:p>
        </p:txBody>
      </p:sp>
      <p:sp>
        <p:nvSpPr>
          <p:cNvPr id="73" name="TextBox 72"/>
          <p:cNvSpPr txBox="1"/>
          <p:nvPr/>
        </p:nvSpPr>
        <p:spPr>
          <a:xfrm>
            <a:off x="271945" y="6344698"/>
            <a:ext cx="3169708" cy="369332"/>
          </a:xfrm>
          <a:prstGeom prst="rect">
            <a:avLst/>
          </a:prstGeom>
          <a:noFill/>
        </p:spPr>
        <p:txBody>
          <a:bodyPr wrap="none" rtlCol="0">
            <a:spAutoFit/>
          </a:bodyPr>
          <a:lstStyle/>
          <a:p>
            <a:r>
              <a:rPr lang="en-US" dirty="0" smtClean="0"/>
              <a:t>[Liu, </a:t>
            </a:r>
            <a:r>
              <a:rPr lang="en-US" b="1" dirty="0" smtClean="0"/>
              <a:t>Yue</a:t>
            </a:r>
            <a:r>
              <a:rPr lang="en-US" dirty="0"/>
              <a:t> </a:t>
            </a:r>
            <a:r>
              <a:rPr lang="en-US" dirty="0" smtClean="0"/>
              <a:t>&amp; Krishnan, KDD 2013]</a:t>
            </a:r>
            <a:endParaRPr lang="en-US" dirty="0"/>
          </a:p>
        </p:txBody>
      </p:sp>
      <p:pic>
        <p:nvPicPr>
          <p:cNvPr id="76" name="Picture 75"/>
          <p:cNvPicPr>
            <a:picLocks noChangeAspect="1"/>
          </p:cNvPicPr>
          <p:nvPr/>
        </p:nvPicPr>
        <p:blipFill>
          <a:blip r:embed="rId3"/>
          <a:stretch>
            <a:fillRect/>
          </a:stretch>
        </p:blipFill>
        <p:spPr>
          <a:xfrm>
            <a:off x="804599" y="4444369"/>
            <a:ext cx="2409327" cy="1810646"/>
          </a:xfrm>
          <a:prstGeom prst="rect">
            <a:avLst/>
          </a:prstGeom>
          <a:ln>
            <a:solidFill>
              <a:schemeClr val="tx1"/>
            </a:solidFill>
          </a:ln>
        </p:spPr>
      </p:pic>
      <p:sp>
        <p:nvSpPr>
          <p:cNvPr id="77" name="TextBox 76"/>
          <p:cNvSpPr txBox="1"/>
          <p:nvPr/>
        </p:nvSpPr>
        <p:spPr>
          <a:xfrm>
            <a:off x="3409511" y="5382985"/>
            <a:ext cx="1998664" cy="430887"/>
          </a:xfrm>
          <a:prstGeom prst="rect">
            <a:avLst/>
          </a:prstGeom>
          <a:noFill/>
          <a:ln>
            <a:solidFill>
              <a:schemeClr val="tx1"/>
            </a:solidFill>
          </a:ln>
        </p:spPr>
        <p:txBody>
          <a:bodyPr wrap="none" rtlCol="0">
            <a:spAutoFit/>
          </a:bodyPr>
          <a:lstStyle/>
          <a:p>
            <a:r>
              <a:rPr lang="en-US" sz="2200" b="1" dirty="0" smtClean="0"/>
              <a:t>3.2 on average!</a:t>
            </a:r>
            <a:endParaRPr lang="en-US" sz="2200" b="1" dirty="0"/>
          </a:p>
        </p:txBody>
      </p:sp>
      <p:cxnSp>
        <p:nvCxnSpPr>
          <p:cNvPr id="36" name="Straight Connector 35"/>
          <p:cNvCxnSpPr/>
          <p:nvPr/>
        </p:nvCxnSpPr>
        <p:spPr>
          <a:xfrm>
            <a:off x="6875623" y="1812262"/>
            <a:ext cx="0" cy="2783495"/>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8523056" y="1825630"/>
            <a:ext cx="0" cy="2770127"/>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5347527" y="1838998"/>
            <a:ext cx="0" cy="2743391"/>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6491213" y="1869115"/>
            <a:ext cx="0" cy="2743391"/>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7303865" y="1852366"/>
            <a:ext cx="0" cy="2743391"/>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8183214" y="1812262"/>
            <a:ext cx="0" cy="2743391"/>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4981976" y="1814639"/>
            <a:ext cx="0" cy="2743391"/>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4930346" y="4580769"/>
            <a:ext cx="1056655" cy="162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930346" y="1838998"/>
            <a:ext cx="1089710" cy="5218"/>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8523056" y="1812262"/>
            <a:ext cx="0" cy="2819291"/>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7813092" y="4582960"/>
            <a:ext cx="709964" cy="1"/>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7795158" y="1852756"/>
            <a:ext cx="777340" cy="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7830288" y="4533933"/>
            <a:ext cx="10600" cy="1573216"/>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5910169" y="1844215"/>
            <a:ext cx="1016000" cy="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6875623" y="1825630"/>
            <a:ext cx="0" cy="275733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5910169" y="4580769"/>
            <a:ext cx="1016000" cy="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6824888" y="1844215"/>
            <a:ext cx="1016000" cy="8541"/>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6875623" y="4581267"/>
            <a:ext cx="1016000" cy="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6776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9">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4" nodeType="clickEffect">
                                  <p:stCondLst>
                                    <p:cond delay="0"/>
                                  </p:stCondLst>
                                  <p:childTnLst>
                                    <p:set>
                                      <p:cBhvr>
                                        <p:cTn id="28" dur="1" fill="hold">
                                          <p:stCondLst>
                                            <p:cond delay="0"/>
                                          </p:stCondLst>
                                        </p:cTn>
                                        <p:tgtEl>
                                          <p:spTgt spid="70"/>
                                        </p:tgtEl>
                                        <p:attrNameLst>
                                          <p:attrName>style.visibility</p:attrName>
                                        </p:attrNameLst>
                                      </p:cBhvr>
                                      <p:to>
                                        <p:strVal val="visible"/>
                                      </p:to>
                                    </p:set>
                                    <p:animEffect transition="in" filter="dissolve">
                                      <p:cBhvr>
                                        <p:cTn id="29" dur="500"/>
                                        <p:tgtEl>
                                          <p:spTgt spid="70"/>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dissolve">
                                      <p:cBhvr>
                                        <p:cTn id="32" dur="500"/>
                                        <p:tgtEl>
                                          <p:spTgt spid="71"/>
                                        </p:tgtEl>
                                      </p:cBhvr>
                                    </p:animEffect>
                                  </p:childTnLst>
                                </p:cTn>
                              </p:par>
                            </p:childTnLst>
                          </p:cTn>
                        </p:par>
                        <p:par>
                          <p:cTn id="33" fill="hold">
                            <p:stCondLst>
                              <p:cond delay="500"/>
                            </p:stCondLst>
                            <p:childTnLst>
                              <p:par>
                                <p:cTn id="34" presetID="64" presetClass="path" presetSubtype="0" accel="50000" decel="50000" autoRev="1" fill="hold" grpId="1" nodeType="afterEffect">
                                  <p:stCondLst>
                                    <p:cond delay="0"/>
                                  </p:stCondLst>
                                  <p:childTnLst>
                                    <p:animMotion origin="layout" path="M 0 0  L 0 -0.33302  E" pathEditMode="relative" ptsTypes="">
                                      <p:cBhvr>
                                        <p:cTn id="35" dur="1000" fill="hold"/>
                                        <p:tgtEl>
                                          <p:spTgt spid="70"/>
                                        </p:tgtEl>
                                        <p:attrNameLst>
                                          <p:attrName>ppt_x</p:attrName>
                                          <p:attrName>ppt_y</p:attrName>
                                        </p:attrNameLst>
                                      </p:cBhvr>
                                    </p:animMotion>
                                  </p:childTnLst>
                                </p:cTn>
                              </p:par>
                              <p:par>
                                <p:cTn id="36" presetID="6" presetClass="emph" presetSubtype="0" repeatCount="4000" autoRev="1" fill="hold" grpId="0" nodeType="withEffect">
                                  <p:stCondLst>
                                    <p:cond delay="0"/>
                                  </p:stCondLst>
                                  <p:childTnLst>
                                    <p:animScale>
                                      <p:cBhvr>
                                        <p:cTn id="37" dur="250" fill="hold"/>
                                        <p:tgtEl>
                                          <p:spTgt spid="70"/>
                                        </p:tgtEl>
                                      </p:cBhvr>
                                      <p:by x="100000" y="0"/>
                                    </p:animScale>
                                  </p:childTnLst>
                                </p:cTn>
                              </p:par>
                            </p:childTnLst>
                          </p:cTn>
                        </p:par>
                        <p:par>
                          <p:cTn id="38" fill="hold">
                            <p:stCondLst>
                              <p:cond delay="2500"/>
                            </p:stCondLst>
                            <p:childTnLst>
                              <p:par>
                                <p:cTn id="39" presetID="9" presetClass="entr" presetSubtype="0" fill="hold" nodeType="afterEffect">
                                  <p:stCondLst>
                                    <p:cond delay="500"/>
                                  </p:stCondLst>
                                  <p:childTnLst>
                                    <p:set>
                                      <p:cBhvr>
                                        <p:cTn id="40" dur="1" fill="hold">
                                          <p:stCondLst>
                                            <p:cond delay="0"/>
                                          </p:stCondLst>
                                        </p:cTn>
                                        <p:tgtEl>
                                          <p:spTgt spid="54"/>
                                        </p:tgtEl>
                                        <p:attrNameLst>
                                          <p:attrName>style.visibility</p:attrName>
                                        </p:attrNameLst>
                                      </p:cBhvr>
                                      <p:to>
                                        <p:strVal val="visible"/>
                                      </p:to>
                                    </p:set>
                                    <p:animEffect transition="in" filter="dissolve">
                                      <p:cBhvr>
                                        <p:cTn id="41" dur="500"/>
                                        <p:tgtEl>
                                          <p:spTgt spid="54"/>
                                        </p:tgtEl>
                                      </p:cBhvr>
                                    </p:animEffect>
                                  </p:childTnLst>
                                </p:cTn>
                              </p:par>
                              <p:par>
                                <p:cTn id="42" presetID="9" presetClass="entr" presetSubtype="0" fill="hold" nodeType="withEffect">
                                  <p:stCondLst>
                                    <p:cond delay="500"/>
                                  </p:stCondLst>
                                  <p:childTnLst>
                                    <p:set>
                                      <p:cBhvr>
                                        <p:cTn id="43" dur="1" fill="hold">
                                          <p:stCondLst>
                                            <p:cond delay="0"/>
                                          </p:stCondLst>
                                        </p:cTn>
                                        <p:tgtEl>
                                          <p:spTgt spid="51"/>
                                        </p:tgtEl>
                                        <p:attrNameLst>
                                          <p:attrName>style.visibility</p:attrName>
                                        </p:attrNameLst>
                                      </p:cBhvr>
                                      <p:to>
                                        <p:strVal val="visible"/>
                                      </p:to>
                                    </p:set>
                                    <p:animEffect transition="in" filter="dissolve">
                                      <p:cBhvr>
                                        <p:cTn id="44" dur="500"/>
                                        <p:tgtEl>
                                          <p:spTgt spid="51"/>
                                        </p:tgtEl>
                                      </p:cBhvr>
                                    </p:animEffect>
                                  </p:childTnLst>
                                </p:cTn>
                              </p:par>
                              <p:par>
                                <p:cTn id="45" presetID="9" presetClass="entr" presetSubtype="0" fill="hold" nodeType="withEffect">
                                  <p:stCondLst>
                                    <p:cond delay="500"/>
                                  </p:stCondLst>
                                  <p:childTnLst>
                                    <p:set>
                                      <p:cBhvr>
                                        <p:cTn id="46" dur="1" fill="hold">
                                          <p:stCondLst>
                                            <p:cond delay="0"/>
                                          </p:stCondLst>
                                        </p:cTn>
                                        <p:tgtEl>
                                          <p:spTgt spid="52"/>
                                        </p:tgtEl>
                                        <p:attrNameLst>
                                          <p:attrName>style.visibility</p:attrName>
                                        </p:attrNameLst>
                                      </p:cBhvr>
                                      <p:to>
                                        <p:strVal val="visible"/>
                                      </p:to>
                                    </p:set>
                                    <p:animEffect transition="in" filter="dissolve">
                                      <p:cBhvr>
                                        <p:cTn id="47" dur="500"/>
                                        <p:tgtEl>
                                          <p:spTgt spid="52"/>
                                        </p:tgtEl>
                                      </p:cBhvr>
                                    </p:animEffect>
                                  </p:childTnLst>
                                </p:cTn>
                              </p:par>
                              <p:par>
                                <p:cTn id="48" presetID="9" presetClass="entr" presetSubtype="0" fill="hold" nodeType="withEffect">
                                  <p:stCondLst>
                                    <p:cond delay="500"/>
                                  </p:stCondLst>
                                  <p:childTnLst>
                                    <p:set>
                                      <p:cBhvr>
                                        <p:cTn id="49" dur="1" fill="hold">
                                          <p:stCondLst>
                                            <p:cond delay="0"/>
                                          </p:stCondLst>
                                        </p:cTn>
                                        <p:tgtEl>
                                          <p:spTgt spid="61"/>
                                        </p:tgtEl>
                                        <p:attrNameLst>
                                          <p:attrName>style.visibility</p:attrName>
                                        </p:attrNameLst>
                                      </p:cBhvr>
                                      <p:to>
                                        <p:strVal val="visible"/>
                                      </p:to>
                                    </p:set>
                                    <p:animEffect transition="in" filter="dissolve">
                                      <p:cBhvr>
                                        <p:cTn id="50" dur="500"/>
                                        <p:tgtEl>
                                          <p:spTgt spid="61"/>
                                        </p:tgtEl>
                                      </p:cBhvr>
                                    </p:animEffect>
                                  </p:childTnLst>
                                </p:cTn>
                              </p:par>
                              <p:par>
                                <p:cTn id="51" presetID="9" presetClass="entr" presetSubtype="0" fill="hold" nodeType="withEffect">
                                  <p:stCondLst>
                                    <p:cond delay="500"/>
                                  </p:stCondLst>
                                  <p:childTnLst>
                                    <p:set>
                                      <p:cBhvr>
                                        <p:cTn id="52" dur="1" fill="hold">
                                          <p:stCondLst>
                                            <p:cond delay="0"/>
                                          </p:stCondLst>
                                        </p:cTn>
                                        <p:tgtEl>
                                          <p:spTgt spid="56"/>
                                        </p:tgtEl>
                                        <p:attrNameLst>
                                          <p:attrName>style.visibility</p:attrName>
                                        </p:attrNameLst>
                                      </p:cBhvr>
                                      <p:to>
                                        <p:strVal val="visible"/>
                                      </p:to>
                                    </p:set>
                                    <p:animEffect transition="in" filter="dissolve">
                                      <p:cBhvr>
                                        <p:cTn id="53" dur="500"/>
                                        <p:tgtEl>
                                          <p:spTgt spid="56"/>
                                        </p:tgtEl>
                                      </p:cBhvr>
                                    </p:animEffect>
                                  </p:childTnLst>
                                </p:cTn>
                              </p:par>
                              <p:par>
                                <p:cTn id="54" presetID="9" presetClass="entr" presetSubtype="0" fill="hold" nodeType="withEffect">
                                  <p:stCondLst>
                                    <p:cond delay="500"/>
                                  </p:stCondLst>
                                  <p:childTnLst>
                                    <p:set>
                                      <p:cBhvr>
                                        <p:cTn id="55" dur="1" fill="hold">
                                          <p:stCondLst>
                                            <p:cond delay="0"/>
                                          </p:stCondLst>
                                        </p:cTn>
                                        <p:tgtEl>
                                          <p:spTgt spid="55"/>
                                        </p:tgtEl>
                                        <p:attrNameLst>
                                          <p:attrName>style.visibility</p:attrName>
                                        </p:attrNameLst>
                                      </p:cBhvr>
                                      <p:to>
                                        <p:strVal val="visible"/>
                                      </p:to>
                                    </p:set>
                                    <p:animEffect transition="in" filter="dissolve">
                                      <p:cBhvr>
                                        <p:cTn id="56" dur="500"/>
                                        <p:tgtEl>
                                          <p:spTgt spid="55"/>
                                        </p:tgtEl>
                                      </p:cBhvr>
                                    </p:animEffect>
                                  </p:childTnLst>
                                </p:cTn>
                              </p:par>
                              <p:par>
                                <p:cTn id="57" presetID="9" presetClass="entr" presetSubtype="0" fill="hold" nodeType="withEffect">
                                  <p:stCondLst>
                                    <p:cond delay="500"/>
                                  </p:stCondLst>
                                  <p:childTnLst>
                                    <p:set>
                                      <p:cBhvr>
                                        <p:cTn id="58" dur="1" fill="hold">
                                          <p:stCondLst>
                                            <p:cond delay="0"/>
                                          </p:stCondLst>
                                        </p:cTn>
                                        <p:tgtEl>
                                          <p:spTgt spid="60"/>
                                        </p:tgtEl>
                                        <p:attrNameLst>
                                          <p:attrName>style.visibility</p:attrName>
                                        </p:attrNameLst>
                                      </p:cBhvr>
                                      <p:to>
                                        <p:strVal val="visible"/>
                                      </p:to>
                                    </p:set>
                                    <p:animEffect transition="in" filter="dissolve">
                                      <p:cBhvr>
                                        <p:cTn id="59" dur="500"/>
                                        <p:tgtEl>
                                          <p:spTgt spid="60"/>
                                        </p:tgtEl>
                                      </p:cBhvr>
                                    </p:animEffect>
                                  </p:childTnLst>
                                </p:cTn>
                              </p:par>
                            </p:childTnLst>
                          </p:cTn>
                        </p:par>
                        <p:par>
                          <p:cTn id="60" fill="hold">
                            <p:stCondLst>
                              <p:cond delay="3500"/>
                            </p:stCondLst>
                            <p:childTnLst>
                              <p:par>
                                <p:cTn id="61" presetID="9" presetClass="exit" presetSubtype="0" fill="hold" grpId="1" nodeType="afterEffect">
                                  <p:stCondLst>
                                    <p:cond delay="0"/>
                                  </p:stCondLst>
                                  <p:childTnLst>
                                    <p:animEffect transition="out" filter="dissolve">
                                      <p:cBhvr>
                                        <p:cTn id="62" dur="500"/>
                                        <p:tgtEl>
                                          <p:spTgt spid="71"/>
                                        </p:tgtEl>
                                      </p:cBhvr>
                                    </p:animEffect>
                                    <p:set>
                                      <p:cBhvr>
                                        <p:cTn id="63" dur="1" fill="hold">
                                          <p:stCondLst>
                                            <p:cond delay="499"/>
                                          </p:stCondLst>
                                        </p:cTn>
                                        <p:tgtEl>
                                          <p:spTgt spid="71"/>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9" presetClass="exit" presetSubtype="0" fill="hold" nodeType="clickEffect">
                                  <p:stCondLst>
                                    <p:cond delay="0"/>
                                  </p:stCondLst>
                                  <p:childTnLst>
                                    <p:animEffect transition="out" filter="dissolve">
                                      <p:cBhvr>
                                        <p:cTn id="67" dur="500"/>
                                        <p:tgtEl>
                                          <p:spTgt spid="54"/>
                                        </p:tgtEl>
                                      </p:cBhvr>
                                    </p:animEffect>
                                    <p:set>
                                      <p:cBhvr>
                                        <p:cTn id="68" dur="1" fill="hold">
                                          <p:stCondLst>
                                            <p:cond delay="499"/>
                                          </p:stCondLst>
                                        </p:cTn>
                                        <p:tgtEl>
                                          <p:spTgt spid="54"/>
                                        </p:tgtEl>
                                        <p:attrNameLst>
                                          <p:attrName>style.visibility</p:attrName>
                                        </p:attrNameLst>
                                      </p:cBhvr>
                                      <p:to>
                                        <p:strVal val="hidden"/>
                                      </p:to>
                                    </p:set>
                                  </p:childTnLst>
                                </p:cTn>
                              </p:par>
                              <p:par>
                                <p:cTn id="69" presetID="9" presetClass="exit" presetSubtype="0" fill="hold" nodeType="withEffect">
                                  <p:stCondLst>
                                    <p:cond delay="0"/>
                                  </p:stCondLst>
                                  <p:childTnLst>
                                    <p:animEffect transition="out" filter="dissolve">
                                      <p:cBhvr>
                                        <p:cTn id="70" dur="500"/>
                                        <p:tgtEl>
                                          <p:spTgt spid="51"/>
                                        </p:tgtEl>
                                      </p:cBhvr>
                                    </p:animEffect>
                                    <p:set>
                                      <p:cBhvr>
                                        <p:cTn id="71" dur="1" fill="hold">
                                          <p:stCondLst>
                                            <p:cond delay="499"/>
                                          </p:stCondLst>
                                        </p:cTn>
                                        <p:tgtEl>
                                          <p:spTgt spid="51"/>
                                        </p:tgtEl>
                                        <p:attrNameLst>
                                          <p:attrName>style.visibility</p:attrName>
                                        </p:attrNameLst>
                                      </p:cBhvr>
                                      <p:to>
                                        <p:strVal val="hidden"/>
                                      </p:to>
                                    </p:set>
                                  </p:childTnLst>
                                </p:cTn>
                              </p:par>
                              <p:par>
                                <p:cTn id="72" presetID="9" presetClass="exit" presetSubtype="0" fill="hold" nodeType="withEffect">
                                  <p:stCondLst>
                                    <p:cond delay="0"/>
                                  </p:stCondLst>
                                  <p:childTnLst>
                                    <p:animEffect transition="out" filter="dissolve">
                                      <p:cBhvr>
                                        <p:cTn id="73" dur="500"/>
                                        <p:tgtEl>
                                          <p:spTgt spid="52"/>
                                        </p:tgtEl>
                                      </p:cBhvr>
                                    </p:animEffect>
                                    <p:set>
                                      <p:cBhvr>
                                        <p:cTn id="74" dur="1" fill="hold">
                                          <p:stCondLst>
                                            <p:cond delay="499"/>
                                          </p:stCondLst>
                                        </p:cTn>
                                        <p:tgtEl>
                                          <p:spTgt spid="52"/>
                                        </p:tgtEl>
                                        <p:attrNameLst>
                                          <p:attrName>style.visibility</p:attrName>
                                        </p:attrNameLst>
                                      </p:cBhvr>
                                      <p:to>
                                        <p:strVal val="hidden"/>
                                      </p:to>
                                    </p:set>
                                  </p:childTnLst>
                                </p:cTn>
                              </p:par>
                              <p:par>
                                <p:cTn id="75" presetID="9" presetClass="exit" presetSubtype="0" fill="hold" nodeType="withEffect">
                                  <p:stCondLst>
                                    <p:cond delay="0"/>
                                  </p:stCondLst>
                                  <p:childTnLst>
                                    <p:animEffect transition="out" filter="dissolve">
                                      <p:cBhvr>
                                        <p:cTn id="76" dur="500"/>
                                        <p:tgtEl>
                                          <p:spTgt spid="61"/>
                                        </p:tgtEl>
                                      </p:cBhvr>
                                    </p:animEffect>
                                    <p:set>
                                      <p:cBhvr>
                                        <p:cTn id="77" dur="1" fill="hold">
                                          <p:stCondLst>
                                            <p:cond delay="499"/>
                                          </p:stCondLst>
                                        </p:cTn>
                                        <p:tgtEl>
                                          <p:spTgt spid="61"/>
                                        </p:tgtEl>
                                        <p:attrNameLst>
                                          <p:attrName>style.visibility</p:attrName>
                                        </p:attrNameLst>
                                      </p:cBhvr>
                                      <p:to>
                                        <p:strVal val="hidden"/>
                                      </p:to>
                                    </p:set>
                                  </p:childTnLst>
                                </p:cTn>
                              </p:par>
                              <p:par>
                                <p:cTn id="78" presetID="9" presetClass="exit" presetSubtype="0" fill="hold" nodeType="withEffect">
                                  <p:stCondLst>
                                    <p:cond delay="0"/>
                                  </p:stCondLst>
                                  <p:childTnLst>
                                    <p:animEffect transition="out" filter="dissolve">
                                      <p:cBhvr>
                                        <p:cTn id="79" dur="500"/>
                                        <p:tgtEl>
                                          <p:spTgt spid="56"/>
                                        </p:tgtEl>
                                      </p:cBhvr>
                                    </p:animEffect>
                                    <p:set>
                                      <p:cBhvr>
                                        <p:cTn id="80" dur="1" fill="hold">
                                          <p:stCondLst>
                                            <p:cond delay="499"/>
                                          </p:stCondLst>
                                        </p:cTn>
                                        <p:tgtEl>
                                          <p:spTgt spid="56"/>
                                        </p:tgtEl>
                                        <p:attrNameLst>
                                          <p:attrName>style.visibility</p:attrName>
                                        </p:attrNameLst>
                                      </p:cBhvr>
                                      <p:to>
                                        <p:strVal val="hidden"/>
                                      </p:to>
                                    </p:set>
                                  </p:childTnLst>
                                </p:cTn>
                              </p:par>
                              <p:par>
                                <p:cTn id="81" presetID="9" presetClass="exit" presetSubtype="0" fill="hold" nodeType="withEffect">
                                  <p:stCondLst>
                                    <p:cond delay="0"/>
                                  </p:stCondLst>
                                  <p:childTnLst>
                                    <p:animEffect transition="out" filter="dissolve">
                                      <p:cBhvr>
                                        <p:cTn id="82" dur="500"/>
                                        <p:tgtEl>
                                          <p:spTgt spid="55"/>
                                        </p:tgtEl>
                                      </p:cBhvr>
                                    </p:animEffect>
                                    <p:set>
                                      <p:cBhvr>
                                        <p:cTn id="83" dur="1" fill="hold">
                                          <p:stCondLst>
                                            <p:cond delay="499"/>
                                          </p:stCondLst>
                                        </p:cTn>
                                        <p:tgtEl>
                                          <p:spTgt spid="55"/>
                                        </p:tgtEl>
                                        <p:attrNameLst>
                                          <p:attrName>style.visibility</p:attrName>
                                        </p:attrNameLst>
                                      </p:cBhvr>
                                      <p:to>
                                        <p:strVal val="hidden"/>
                                      </p:to>
                                    </p:set>
                                  </p:childTnLst>
                                </p:cTn>
                              </p:par>
                              <p:par>
                                <p:cTn id="84" presetID="9" presetClass="exit" presetSubtype="0" fill="hold" nodeType="withEffect">
                                  <p:stCondLst>
                                    <p:cond delay="0"/>
                                  </p:stCondLst>
                                  <p:childTnLst>
                                    <p:animEffect transition="out" filter="dissolve">
                                      <p:cBhvr>
                                        <p:cTn id="85" dur="500"/>
                                        <p:tgtEl>
                                          <p:spTgt spid="60"/>
                                        </p:tgtEl>
                                      </p:cBhvr>
                                    </p:animEffect>
                                    <p:set>
                                      <p:cBhvr>
                                        <p:cTn id="86" dur="1" fill="hold">
                                          <p:stCondLst>
                                            <p:cond delay="499"/>
                                          </p:stCondLst>
                                        </p:cTn>
                                        <p:tgtEl>
                                          <p:spTgt spid="60"/>
                                        </p:tgtEl>
                                        <p:attrNameLst>
                                          <p:attrName>style.visibility</p:attrName>
                                        </p:attrNameLst>
                                      </p:cBhvr>
                                      <p:to>
                                        <p:strVal val="hidden"/>
                                      </p:to>
                                    </p:set>
                                  </p:childTnLst>
                                </p:cTn>
                              </p:par>
                            </p:childTnLst>
                          </p:cTn>
                        </p:par>
                        <p:par>
                          <p:cTn id="87" fill="hold">
                            <p:stCondLst>
                              <p:cond delay="500"/>
                            </p:stCondLst>
                            <p:childTnLst>
                              <p:par>
                                <p:cTn id="88" presetID="9" presetClass="entr" presetSubtype="0" fill="hold" grpId="2" nodeType="afterEffect">
                                  <p:stCondLst>
                                    <p:cond delay="0"/>
                                  </p:stCondLst>
                                  <p:childTnLst>
                                    <p:set>
                                      <p:cBhvr>
                                        <p:cTn id="89" dur="1" fill="hold">
                                          <p:stCondLst>
                                            <p:cond delay="0"/>
                                          </p:stCondLst>
                                        </p:cTn>
                                        <p:tgtEl>
                                          <p:spTgt spid="71"/>
                                        </p:tgtEl>
                                        <p:attrNameLst>
                                          <p:attrName>style.visibility</p:attrName>
                                        </p:attrNameLst>
                                      </p:cBhvr>
                                      <p:to>
                                        <p:strVal val="visible"/>
                                      </p:to>
                                    </p:set>
                                    <p:animEffect transition="in" filter="dissolve">
                                      <p:cBhvr>
                                        <p:cTn id="90" dur="500"/>
                                        <p:tgtEl>
                                          <p:spTgt spid="71"/>
                                        </p:tgtEl>
                                      </p:cBhvr>
                                    </p:animEffect>
                                  </p:childTnLst>
                                </p:cTn>
                              </p:par>
                            </p:childTnLst>
                          </p:cTn>
                        </p:par>
                        <p:par>
                          <p:cTn id="91" fill="hold">
                            <p:stCondLst>
                              <p:cond delay="1000"/>
                            </p:stCondLst>
                            <p:childTnLst>
                              <p:par>
                                <p:cTn id="92" presetID="64" presetClass="path" presetSubtype="0" accel="50000" decel="50000" autoRev="1" fill="hold" grpId="2" nodeType="afterEffect">
                                  <p:stCondLst>
                                    <p:cond delay="0"/>
                                  </p:stCondLst>
                                  <p:childTnLst>
                                    <p:animMotion origin="layout" path="M 0 0  L 0 -0.33302  E" pathEditMode="relative" ptsTypes="">
                                      <p:cBhvr>
                                        <p:cTn id="93" dur="1000" fill="hold"/>
                                        <p:tgtEl>
                                          <p:spTgt spid="70"/>
                                        </p:tgtEl>
                                        <p:attrNameLst>
                                          <p:attrName>ppt_x</p:attrName>
                                          <p:attrName>ppt_y</p:attrName>
                                        </p:attrNameLst>
                                      </p:cBhvr>
                                    </p:animMotion>
                                  </p:childTnLst>
                                </p:cTn>
                              </p:par>
                              <p:par>
                                <p:cTn id="94" presetID="6" presetClass="emph" presetSubtype="0" repeatCount="4000" autoRev="1" fill="hold" grpId="3" nodeType="withEffect">
                                  <p:stCondLst>
                                    <p:cond delay="0"/>
                                  </p:stCondLst>
                                  <p:childTnLst>
                                    <p:animScale>
                                      <p:cBhvr>
                                        <p:cTn id="95" dur="250" fill="hold"/>
                                        <p:tgtEl>
                                          <p:spTgt spid="70"/>
                                        </p:tgtEl>
                                      </p:cBhvr>
                                      <p:by x="100000" y="0"/>
                                    </p:animScale>
                                  </p:childTnLst>
                                </p:cTn>
                              </p:par>
                            </p:childTnLst>
                          </p:cTn>
                        </p:par>
                        <p:par>
                          <p:cTn id="96" fill="hold">
                            <p:stCondLst>
                              <p:cond delay="3000"/>
                            </p:stCondLst>
                            <p:childTnLst>
                              <p:par>
                                <p:cTn id="97" presetID="9" presetClass="entr" presetSubtype="0" fill="hold" nodeType="afterEffect">
                                  <p:stCondLst>
                                    <p:cond delay="500"/>
                                  </p:stCondLst>
                                  <p:childTnLst>
                                    <p:set>
                                      <p:cBhvr>
                                        <p:cTn id="98" dur="1" fill="hold">
                                          <p:stCondLst>
                                            <p:cond delay="0"/>
                                          </p:stCondLst>
                                        </p:cTn>
                                        <p:tgtEl>
                                          <p:spTgt spid="78"/>
                                        </p:tgtEl>
                                        <p:attrNameLst>
                                          <p:attrName>style.visibility</p:attrName>
                                        </p:attrNameLst>
                                      </p:cBhvr>
                                      <p:to>
                                        <p:strVal val="visible"/>
                                      </p:to>
                                    </p:set>
                                    <p:animEffect transition="in" filter="dissolve">
                                      <p:cBhvr>
                                        <p:cTn id="99" dur="500"/>
                                        <p:tgtEl>
                                          <p:spTgt spid="78"/>
                                        </p:tgtEl>
                                      </p:cBhvr>
                                    </p:animEffect>
                                  </p:childTnLst>
                                </p:cTn>
                              </p:par>
                              <p:par>
                                <p:cTn id="100" presetID="9" presetClass="entr" presetSubtype="0" fill="hold" nodeType="withEffect">
                                  <p:stCondLst>
                                    <p:cond delay="500"/>
                                  </p:stCondLst>
                                  <p:childTnLst>
                                    <p:set>
                                      <p:cBhvr>
                                        <p:cTn id="101" dur="1" fill="hold">
                                          <p:stCondLst>
                                            <p:cond delay="0"/>
                                          </p:stCondLst>
                                        </p:cTn>
                                        <p:tgtEl>
                                          <p:spTgt spid="90"/>
                                        </p:tgtEl>
                                        <p:attrNameLst>
                                          <p:attrName>style.visibility</p:attrName>
                                        </p:attrNameLst>
                                      </p:cBhvr>
                                      <p:to>
                                        <p:strVal val="visible"/>
                                      </p:to>
                                    </p:set>
                                    <p:animEffect transition="in" filter="dissolve">
                                      <p:cBhvr>
                                        <p:cTn id="102" dur="500"/>
                                        <p:tgtEl>
                                          <p:spTgt spid="90"/>
                                        </p:tgtEl>
                                      </p:cBhvr>
                                    </p:animEffect>
                                  </p:childTnLst>
                                </p:cTn>
                              </p:par>
                              <p:par>
                                <p:cTn id="103" presetID="9" presetClass="entr" presetSubtype="0" fill="hold" nodeType="withEffect">
                                  <p:stCondLst>
                                    <p:cond delay="500"/>
                                  </p:stCondLst>
                                  <p:childTnLst>
                                    <p:set>
                                      <p:cBhvr>
                                        <p:cTn id="104" dur="1" fill="hold">
                                          <p:stCondLst>
                                            <p:cond delay="0"/>
                                          </p:stCondLst>
                                        </p:cTn>
                                        <p:tgtEl>
                                          <p:spTgt spid="93"/>
                                        </p:tgtEl>
                                        <p:attrNameLst>
                                          <p:attrName>style.visibility</p:attrName>
                                        </p:attrNameLst>
                                      </p:cBhvr>
                                      <p:to>
                                        <p:strVal val="visible"/>
                                      </p:to>
                                    </p:set>
                                    <p:animEffect transition="in" filter="dissolve">
                                      <p:cBhvr>
                                        <p:cTn id="105" dur="500"/>
                                        <p:tgtEl>
                                          <p:spTgt spid="93"/>
                                        </p:tgtEl>
                                      </p:cBhvr>
                                    </p:animEffect>
                                  </p:childTnLst>
                                </p:cTn>
                              </p:par>
                              <p:par>
                                <p:cTn id="106" presetID="9" presetClass="entr" presetSubtype="0" fill="hold" nodeType="withEffect">
                                  <p:stCondLst>
                                    <p:cond delay="500"/>
                                  </p:stCondLst>
                                  <p:childTnLst>
                                    <p:set>
                                      <p:cBhvr>
                                        <p:cTn id="107" dur="1" fill="hold">
                                          <p:stCondLst>
                                            <p:cond delay="0"/>
                                          </p:stCondLst>
                                        </p:cTn>
                                        <p:tgtEl>
                                          <p:spTgt spid="80"/>
                                        </p:tgtEl>
                                        <p:attrNameLst>
                                          <p:attrName>style.visibility</p:attrName>
                                        </p:attrNameLst>
                                      </p:cBhvr>
                                      <p:to>
                                        <p:strVal val="visible"/>
                                      </p:to>
                                    </p:set>
                                    <p:animEffect transition="in" filter="dissolve">
                                      <p:cBhvr>
                                        <p:cTn id="108" dur="500"/>
                                        <p:tgtEl>
                                          <p:spTgt spid="80"/>
                                        </p:tgtEl>
                                      </p:cBhvr>
                                    </p:animEffect>
                                  </p:childTnLst>
                                </p:cTn>
                              </p:par>
                              <p:par>
                                <p:cTn id="109" presetID="9" presetClass="entr" presetSubtype="0" fill="hold" nodeType="withEffect">
                                  <p:stCondLst>
                                    <p:cond delay="500"/>
                                  </p:stCondLst>
                                  <p:childTnLst>
                                    <p:set>
                                      <p:cBhvr>
                                        <p:cTn id="110" dur="1" fill="hold">
                                          <p:stCondLst>
                                            <p:cond delay="0"/>
                                          </p:stCondLst>
                                        </p:cTn>
                                        <p:tgtEl>
                                          <p:spTgt spid="94"/>
                                        </p:tgtEl>
                                        <p:attrNameLst>
                                          <p:attrName>style.visibility</p:attrName>
                                        </p:attrNameLst>
                                      </p:cBhvr>
                                      <p:to>
                                        <p:strVal val="visible"/>
                                      </p:to>
                                    </p:set>
                                    <p:animEffect transition="in" filter="dissolve">
                                      <p:cBhvr>
                                        <p:cTn id="111" dur="500"/>
                                        <p:tgtEl>
                                          <p:spTgt spid="94"/>
                                        </p:tgtEl>
                                      </p:cBhvr>
                                    </p:animEffect>
                                  </p:childTnLst>
                                </p:cTn>
                              </p:par>
                              <p:par>
                                <p:cTn id="112" presetID="9" presetClass="entr" presetSubtype="0" fill="hold" nodeType="withEffect">
                                  <p:stCondLst>
                                    <p:cond delay="500"/>
                                  </p:stCondLst>
                                  <p:childTnLst>
                                    <p:set>
                                      <p:cBhvr>
                                        <p:cTn id="113" dur="1" fill="hold">
                                          <p:stCondLst>
                                            <p:cond delay="0"/>
                                          </p:stCondLst>
                                        </p:cTn>
                                        <p:tgtEl>
                                          <p:spTgt spid="61"/>
                                        </p:tgtEl>
                                        <p:attrNameLst>
                                          <p:attrName>style.visibility</p:attrName>
                                        </p:attrNameLst>
                                      </p:cBhvr>
                                      <p:to>
                                        <p:strVal val="visible"/>
                                      </p:to>
                                    </p:set>
                                    <p:animEffect transition="in" filter="dissolve">
                                      <p:cBhvr>
                                        <p:cTn id="114" dur="500"/>
                                        <p:tgtEl>
                                          <p:spTgt spid="61"/>
                                        </p:tgtEl>
                                      </p:cBhvr>
                                    </p:animEffect>
                                  </p:childTnLst>
                                </p:cTn>
                              </p:par>
                            </p:childTnLst>
                          </p:cTn>
                        </p:par>
                        <p:par>
                          <p:cTn id="115" fill="hold">
                            <p:stCondLst>
                              <p:cond delay="4000"/>
                            </p:stCondLst>
                            <p:childTnLst>
                              <p:par>
                                <p:cTn id="116" presetID="9" presetClass="exit" presetSubtype="0" fill="hold" grpId="3" nodeType="afterEffect">
                                  <p:stCondLst>
                                    <p:cond delay="0"/>
                                  </p:stCondLst>
                                  <p:childTnLst>
                                    <p:animEffect transition="out" filter="dissolve">
                                      <p:cBhvr>
                                        <p:cTn id="117" dur="500"/>
                                        <p:tgtEl>
                                          <p:spTgt spid="71"/>
                                        </p:tgtEl>
                                      </p:cBhvr>
                                    </p:animEffect>
                                    <p:set>
                                      <p:cBhvr>
                                        <p:cTn id="118" dur="1" fill="hold">
                                          <p:stCondLst>
                                            <p:cond delay="499"/>
                                          </p:stCondLst>
                                        </p:cTn>
                                        <p:tgtEl>
                                          <p:spTgt spid="71"/>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9" presetClass="exit" presetSubtype="0" fill="hold" grpId="5" nodeType="clickEffect">
                                  <p:stCondLst>
                                    <p:cond delay="0"/>
                                  </p:stCondLst>
                                  <p:childTnLst>
                                    <p:animEffect transition="out" filter="dissolve">
                                      <p:cBhvr>
                                        <p:cTn id="122" dur="500"/>
                                        <p:tgtEl>
                                          <p:spTgt spid="70"/>
                                        </p:tgtEl>
                                      </p:cBhvr>
                                    </p:animEffect>
                                    <p:set>
                                      <p:cBhvr>
                                        <p:cTn id="123" dur="1" fill="hold">
                                          <p:stCondLst>
                                            <p:cond delay="499"/>
                                          </p:stCondLst>
                                        </p:cTn>
                                        <p:tgtEl>
                                          <p:spTgt spid="70"/>
                                        </p:tgtEl>
                                        <p:attrNameLst>
                                          <p:attrName>style.visibility</p:attrName>
                                        </p:attrNameLst>
                                      </p:cBhvr>
                                      <p:to>
                                        <p:strVal val="hidden"/>
                                      </p:to>
                                    </p:set>
                                  </p:childTnLst>
                                </p:cTn>
                              </p:par>
                            </p:childTnLst>
                          </p:cTn>
                        </p:par>
                        <p:par>
                          <p:cTn id="124" fill="hold">
                            <p:stCondLst>
                              <p:cond delay="500"/>
                            </p:stCondLst>
                            <p:childTnLst>
                              <p:par>
                                <p:cTn id="125" presetID="9" presetClass="entr" presetSubtype="0" fill="hold" nodeType="afterEffect">
                                  <p:stCondLst>
                                    <p:cond delay="0"/>
                                  </p:stCondLst>
                                  <p:childTnLst>
                                    <p:set>
                                      <p:cBhvr>
                                        <p:cTn id="126" dur="1" fill="hold">
                                          <p:stCondLst>
                                            <p:cond delay="0"/>
                                          </p:stCondLst>
                                        </p:cTn>
                                        <p:tgtEl>
                                          <p:spTgt spid="76"/>
                                        </p:tgtEl>
                                        <p:attrNameLst>
                                          <p:attrName>style.visibility</p:attrName>
                                        </p:attrNameLst>
                                      </p:cBhvr>
                                      <p:to>
                                        <p:strVal val="visible"/>
                                      </p:to>
                                    </p:set>
                                    <p:animEffect transition="in" filter="dissolve">
                                      <p:cBhvr>
                                        <p:cTn id="127" dur="500"/>
                                        <p:tgtEl>
                                          <p:spTgt spid="76"/>
                                        </p:tgtEl>
                                      </p:cBhvr>
                                    </p:animEffect>
                                  </p:childTnLst>
                                </p:cTn>
                              </p:par>
                              <p:par>
                                <p:cTn id="128" presetID="9" presetClass="entr" presetSubtype="0" fill="hold" grpId="0" nodeType="withEffect">
                                  <p:stCondLst>
                                    <p:cond delay="0"/>
                                  </p:stCondLst>
                                  <p:childTnLst>
                                    <p:set>
                                      <p:cBhvr>
                                        <p:cTn id="129" dur="1" fill="hold">
                                          <p:stCondLst>
                                            <p:cond delay="0"/>
                                          </p:stCondLst>
                                        </p:cTn>
                                        <p:tgtEl>
                                          <p:spTgt spid="77"/>
                                        </p:tgtEl>
                                        <p:attrNameLst>
                                          <p:attrName>style.visibility</p:attrName>
                                        </p:attrNameLst>
                                      </p:cBhvr>
                                      <p:to>
                                        <p:strVal val="visible"/>
                                      </p:to>
                                    </p:set>
                                    <p:animEffect transition="in" filter="dissolve">
                                      <p:cBhvr>
                                        <p:cTn id="130" dur="500"/>
                                        <p:tgtEl>
                                          <p:spTgt spid="77"/>
                                        </p:tgtEl>
                                      </p:cBhvr>
                                    </p:animEffect>
                                  </p:childTnLst>
                                </p:cTn>
                              </p:par>
                              <p:par>
                                <p:cTn id="131" presetID="9" presetClass="entr" presetSubtype="0" fill="hold" nodeType="withEffect">
                                  <p:stCondLst>
                                    <p:cond delay="0"/>
                                  </p:stCondLst>
                                  <p:childTnLst>
                                    <p:set>
                                      <p:cBhvr>
                                        <p:cTn id="132" dur="1" fill="hold">
                                          <p:stCondLst>
                                            <p:cond delay="0"/>
                                          </p:stCondLst>
                                        </p:cTn>
                                        <p:tgtEl>
                                          <p:spTgt spid="51"/>
                                        </p:tgtEl>
                                        <p:attrNameLst>
                                          <p:attrName>style.visibility</p:attrName>
                                        </p:attrNameLst>
                                      </p:cBhvr>
                                      <p:to>
                                        <p:strVal val="visible"/>
                                      </p:to>
                                    </p:set>
                                    <p:animEffect transition="in" filter="dissolve">
                                      <p:cBhvr>
                                        <p:cTn id="133" dur="500"/>
                                        <p:tgtEl>
                                          <p:spTgt spid="51"/>
                                        </p:tgtEl>
                                      </p:cBhvr>
                                    </p:animEffect>
                                  </p:childTnLst>
                                </p:cTn>
                              </p:par>
                              <p:par>
                                <p:cTn id="134" presetID="9" presetClass="entr" presetSubtype="0" fill="hold" nodeType="withEffect">
                                  <p:stCondLst>
                                    <p:cond delay="0"/>
                                  </p:stCondLst>
                                  <p:childTnLst>
                                    <p:set>
                                      <p:cBhvr>
                                        <p:cTn id="135" dur="1" fill="hold">
                                          <p:stCondLst>
                                            <p:cond delay="0"/>
                                          </p:stCondLst>
                                        </p:cTn>
                                        <p:tgtEl>
                                          <p:spTgt spid="54"/>
                                        </p:tgtEl>
                                        <p:attrNameLst>
                                          <p:attrName>style.visibility</p:attrName>
                                        </p:attrNameLst>
                                      </p:cBhvr>
                                      <p:to>
                                        <p:strVal val="visible"/>
                                      </p:to>
                                    </p:set>
                                    <p:animEffect transition="in" filter="dissolve">
                                      <p:cBhvr>
                                        <p:cTn id="136" dur="500"/>
                                        <p:tgtEl>
                                          <p:spTgt spid="54"/>
                                        </p:tgtEl>
                                      </p:cBhvr>
                                    </p:animEffect>
                                  </p:childTnLst>
                                </p:cTn>
                              </p:par>
                              <p:par>
                                <p:cTn id="137" presetID="9" presetClass="entr" presetSubtype="0" fill="hold" nodeType="withEffect">
                                  <p:stCondLst>
                                    <p:cond delay="0"/>
                                  </p:stCondLst>
                                  <p:childTnLst>
                                    <p:set>
                                      <p:cBhvr>
                                        <p:cTn id="138" dur="1" fill="hold">
                                          <p:stCondLst>
                                            <p:cond delay="0"/>
                                          </p:stCondLst>
                                        </p:cTn>
                                        <p:tgtEl>
                                          <p:spTgt spid="52"/>
                                        </p:tgtEl>
                                        <p:attrNameLst>
                                          <p:attrName>style.visibility</p:attrName>
                                        </p:attrNameLst>
                                      </p:cBhvr>
                                      <p:to>
                                        <p:strVal val="visible"/>
                                      </p:to>
                                    </p:set>
                                    <p:animEffect transition="in" filter="dissolve">
                                      <p:cBhvr>
                                        <p:cTn id="139" dur="500"/>
                                        <p:tgtEl>
                                          <p:spTgt spid="52"/>
                                        </p:tgtEl>
                                      </p:cBhvr>
                                    </p:animEffect>
                                  </p:childTnLst>
                                </p:cTn>
                              </p:par>
                              <p:par>
                                <p:cTn id="140" presetID="9" presetClass="entr" presetSubtype="0" fill="hold" nodeType="withEffect">
                                  <p:stCondLst>
                                    <p:cond delay="0"/>
                                  </p:stCondLst>
                                  <p:childTnLst>
                                    <p:set>
                                      <p:cBhvr>
                                        <p:cTn id="141" dur="1" fill="hold">
                                          <p:stCondLst>
                                            <p:cond delay="0"/>
                                          </p:stCondLst>
                                        </p:cTn>
                                        <p:tgtEl>
                                          <p:spTgt spid="56"/>
                                        </p:tgtEl>
                                        <p:attrNameLst>
                                          <p:attrName>style.visibility</p:attrName>
                                        </p:attrNameLst>
                                      </p:cBhvr>
                                      <p:to>
                                        <p:strVal val="visible"/>
                                      </p:to>
                                    </p:set>
                                    <p:animEffect transition="in" filter="dissolve">
                                      <p:cBhvr>
                                        <p:cTn id="142" dur="500"/>
                                        <p:tgtEl>
                                          <p:spTgt spid="56"/>
                                        </p:tgtEl>
                                      </p:cBhvr>
                                    </p:animEffect>
                                  </p:childTnLst>
                                </p:cTn>
                              </p:par>
                              <p:par>
                                <p:cTn id="143" presetID="9" presetClass="entr" presetSubtype="0" fill="hold" nodeType="withEffect">
                                  <p:stCondLst>
                                    <p:cond delay="0"/>
                                  </p:stCondLst>
                                  <p:childTnLst>
                                    <p:set>
                                      <p:cBhvr>
                                        <p:cTn id="144" dur="1" fill="hold">
                                          <p:stCondLst>
                                            <p:cond delay="0"/>
                                          </p:stCondLst>
                                        </p:cTn>
                                        <p:tgtEl>
                                          <p:spTgt spid="55"/>
                                        </p:tgtEl>
                                        <p:attrNameLst>
                                          <p:attrName>style.visibility</p:attrName>
                                        </p:attrNameLst>
                                      </p:cBhvr>
                                      <p:to>
                                        <p:strVal val="visible"/>
                                      </p:to>
                                    </p:set>
                                    <p:animEffect transition="in" filter="dissolve">
                                      <p:cBhvr>
                                        <p:cTn id="145" dur="500"/>
                                        <p:tgtEl>
                                          <p:spTgt spid="55"/>
                                        </p:tgtEl>
                                      </p:cBhvr>
                                    </p:animEffect>
                                  </p:childTnLst>
                                </p:cTn>
                              </p:par>
                              <p:par>
                                <p:cTn id="146" presetID="9" presetClass="entr" presetSubtype="0" fill="hold" nodeType="withEffect">
                                  <p:stCondLst>
                                    <p:cond delay="0"/>
                                  </p:stCondLst>
                                  <p:childTnLst>
                                    <p:set>
                                      <p:cBhvr>
                                        <p:cTn id="147" dur="1" fill="hold">
                                          <p:stCondLst>
                                            <p:cond delay="0"/>
                                          </p:stCondLst>
                                        </p:cTn>
                                        <p:tgtEl>
                                          <p:spTgt spid="60"/>
                                        </p:tgtEl>
                                        <p:attrNameLst>
                                          <p:attrName>style.visibility</p:attrName>
                                        </p:attrNameLst>
                                      </p:cBhvr>
                                      <p:to>
                                        <p:strVal val="visible"/>
                                      </p:to>
                                    </p:set>
                                    <p:animEffect transition="in" filter="dissolve">
                                      <p:cBhvr>
                                        <p:cTn id="148"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70" grpId="0" animBg="1"/>
      <p:bldP spid="70" grpId="1" animBg="1"/>
      <p:bldP spid="70" grpId="2" animBg="1"/>
      <p:bldP spid="70" grpId="3" animBg="1"/>
      <p:bldP spid="70" grpId="4" animBg="1"/>
      <p:bldP spid="70" grpId="5" animBg="1"/>
      <p:bldP spid="71" grpId="0"/>
      <p:bldP spid="71" grpId="1"/>
      <p:bldP spid="71" grpId="2"/>
      <p:bldP spid="71" grpId="3"/>
      <p:bldP spid="7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Documents and Settings\yyue\Desktop\male_user_ic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062" y="2189890"/>
            <a:ext cx="980348" cy="980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Documents and Settings\yyue\Desktop\02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960" y="1872413"/>
            <a:ext cx="1572235" cy="167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6"/>
          <p:cNvSpPr/>
          <p:nvPr/>
        </p:nvSpPr>
        <p:spPr>
          <a:xfrm>
            <a:off x="2289969" y="2559935"/>
            <a:ext cx="1279001" cy="399953"/>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Right Arrow 7"/>
          <p:cNvSpPr/>
          <p:nvPr/>
        </p:nvSpPr>
        <p:spPr>
          <a:xfrm>
            <a:off x="5638085" y="2559935"/>
            <a:ext cx="1279001" cy="399953"/>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96820" y="1390616"/>
            <a:ext cx="7572375" cy="2161655"/>
          </a:xfrm>
          <a:prstGeom prst="rect">
            <a:avLst/>
          </a:prstGeom>
          <a:noFill/>
          <a:ln w="3810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4903842" y="552927"/>
            <a:ext cx="3399315" cy="461665"/>
          </a:xfrm>
          <a:prstGeom prst="rect">
            <a:avLst/>
          </a:prstGeom>
          <a:noFill/>
          <a:ln w="38100">
            <a:solidFill>
              <a:schemeClr val="accent4">
                <a:lumMod val="75000"/>
              </a:schemeClr>
            </a:solidFill>
          </a:ln>
        </p:spPr>
        <p:txBody>
          <a:bodyPr wrap="square" rtlCol="0">
            <a:spAutoFit/>
          </a:bodyPr>
          <a:lstStyle/>
          <a:p>
            <a:r>
              <a:rPr lang="en-US" sz="2400" b="1" dirty="0" smtClean="0">
                <a:solidFill>
                  <a:schemeClr val="accent4">
                    <a:lumMod val="75000"/>
                  </a:schemeClr>
                </a:solidFill>
                <a:latin typeface="Trebuchet MS"/>
                <a:cs typeface="Trebuchet MS"/>
              </a:rPr>
              <a:t>Close Loop Interaction</a:t>
            </a:r>
            <a:endParaRPr lang="en-US" sz="2400" b="1" dirty="0">
              <a:solidFill>
                <a:schemeClr val="accent4">
                  <a:lumMod val="75000"/>
                </a:schemeClr>
              </a:solidFill>
              <a:latin typeface="Trebuchet MS"/>
              <a:cs typeface="Trebuchet MS"/>
            </a:endParaRPr>
          </a:p>
        </p:txBody>
      </p:sp>
      <p:sp>
        <p:nvSpPr>
          <p:cNvPr id="17" name="Cloud Callout 16"/>
          <p:cNvSpPr/>
          <p:nvPr/>
        </p:nvSpPr>
        <p:spPr>
          <a:xfrm>
            <a:off x="814867" y="404499"/>
            <a:ext cx="2860664" cy="1524003"/>
          </a:xfrm>
          <a:prstGeom prst="cloudCallout">
            <a:avLst/>
          </a:prstGeom>
          <a:solidFill>
            <a:schemeClr val="accent1">
              <a:lumMod val="20000"/>
              <a:lumOff val="80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accent1">
                    <a:lumMod val="50000"/>
                  </a:schemeClr>
                </a:solidFill>
                <a:latin typeface="Trebuchet MS"/>
                <a:cs typeface="Trebuchet MS"/>
              </a:rPr>
              <a:t>Model</a:t>
            </a:r>
          </a:p>
          <a:p>
            <a:pPr algn="ctr"/>
            <a:r>
              <a:rPr lang="en-US" sz="2400" b="1" dirty="0" smtClean="0">
                <a:solidFill>
                  <a:schemeClr val="accent1">
                    <a:lumMod val="50000"/>
                  </a:schemeClr>
                </a:solidFill>
                <a:latin typeface="Trebuchet MS"/>
                <a:cs typeface="Trebuchet MS"/>
              </a:rPr>
              <a:t>Information Need</a:t>
            </a:r>
            <a:endParaRPr lang="en-US" sz="2400" b="1" dirty="0">
              <a:solidFill>
                <a:schemeClr val="accent1">
                  <a:lumMod val="50000"/>
                </a:schemeClr>
              </a:solidFill>
              <a:latin typeface="Trebuchet MS"/>
              <a:cs typeface="Trebuchet MS"/>
            </a:endParaRPr>
          </a:p>
        </p:txBody>
      </p:sp>
      <p:cxnSp>
        <p:nvCxnSpPr>
          <p:cNvPr id="29" name="Straight Connector 28"/>
          <p:cNvCxnSpPr>
            <a:stCxn id="10" idx="2"/>
          </p:cNvCxnSpPr>
          <p:nvPr/>
        </p:nvCxnSpPr>
        <p:spPr>
          <a:xfrm>
            <a:off x="6603500" y="1014592"/>
            <a:ext cx="500" cy="376024"/>
          </a:xfrm>
          <a:prstGeom prst="line">
            <a:avLst/>
          </a:prstGeom>
          <a:ln w="381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5825604" y="1440101"/>
            <a:ext cx="2477060" cy="461665"/>
          </a:xfrm>
          <a:prstGeom prst="rect">
            <a:avLst/>
          </a:prstGeom>
        </p:spPr>
        <p:txBody>
          <a:bodyPr wrap="none">
            <a:spAutoFit/>
          </a:bodyPr>
          <a:lstStyle/>
          <a:p>
            <a:r>
              <a:rPr lang="en-US" sz="2400" b="1" dirty="0">
                <a:solidFill>
                  <a:schemeClr val="accent4">
                    <a:lumMod val="75000"/>
                  </a:schemeClr>
                </a:solidFill>
                <a:latin typeface="Trebuchet MS"/>
                <a:cs typeface="Trebuchet MS"/>
              </a:rPr>
              <a:t>Multiple Rounds</a:t>
            </a:r>
          </a:p>
        </p:txBody>
      </p:sp>
      <p:pic>
        <p:nvPicPr>
          <p:cNvPr id="23" name="Picture 22"/>
          <p:cNvPicPr>
            <a:picLocks noChangeAspect="1"/>
          </p:cNvPicPr>
          <p:nvPr/>
        </p:nvPicPr>
        <p:blipFill>
          <a:blip r:embed="rId4"/>
          <a:stretch>
            <a:fillRect/>
          </a:stretch>
        </p:blipFill>
        <p:spPr>
          <a:xfrm>
            <a:off x="3845365" y="1630295"/>
            <a:ext cx="1208582" cy="1226134"/>
          </a:xfrm>
          <a:prstGeom prst="rect">
            <a:avLst/>
          </a:prstGeom>
          <a:ln w="25400">
            <a:solidFill>
              <a:schemeClr val="accent1"/>
            </a:solidFill>
          </a:ln>
        </p:spPr>
      </p:pic>
      <p:pic>
        <p:nvPicPr>
          <p:cNvPr id="25" name="Picture 24"/>
          <p:cNvPicPr>
            <a:picLocks noChangeAspect="1"/>
          </p:cNvPicPr>
          <p:nvPr/>
        </p:nvPicPr>
        <p:blipFill>
          <a:blip r:embed="rId5"/>
          <a:stretch>
            <a:fillRect/>
          </a:stretch>
        </p:blipFill>
        <p:spPr>
          <a:xfrm>
            <a:off x="4112423" y="1928502"/>
            <a:ext cx="1208582" cy="1115729"/>
          </a:xfrm>
          <a:prstGeom prst="rect">
            <a:avLst/>
          </a:prstGeom>
          <a:ln w="25400">
            <a:solidFill>
              <a:schemeClr val="accent1"/>
            </a:solidFill>
          </a:ln>
        </p:spPr>
      </p:pic>
      <p:pic>
        <p:nvPicPr>
          <p:cNvPr id="27" name="Picture 26"/>
          <p:cNvPicPr>
            <a:picLocks noChangeAspect="1"/>
          </p:cNvPicPr>
          <p:nvPr/>
        </p:nvPicPr>
        <p:blipFill>
          <a:blip r:embed="rId6"/>
          <a:stretch>
            <a:fillRect/>
          </a:stretch>
        </p:blipFill>
        <p:spPr>
          <a:xfrm>
            <a:off x="3979045" y="2689024"/>
            <a:ext cx="698604" cy="698604"/>
          </a:xfrm>
          <a:prstGeom prst="rect">
            <a:avLst/>
          </a:prstGeom>
        </p:spPr>
      </p:pic>
      <p:sp>
        <p:nvSpPr>
          <p:cNvPr id="28" name="Title 1"/>
          <p:cNvSpPr>
            <a:spLocks noGrp="1"/>
          </p:cNvSpPr>
          <p:nvPr>
            <p:ph type="title"/>
          </p:nvPr>
        </p:nvSpPr>
        <p:spPr>
          <a:xfrm>
            <a:off x="1458711" y="4378479"/>
            <a:ext cx="6929966" cy="1546917"/>
          </a:xfrm>
        </p:spPr>
        <p:txBody>
          <a:bodyPr>
            <a:noAutofit/>
          </a:bodyPr>
          <a:lstStyle/>
          <a:p>
            <a:pPr algn="r"/>
            <a:r>
              <a:rPr lang="en-US" sz="4800" b="1" dirty="0" smtClean="0">
                <a:solidFill>
                  <a:schemeClr val="accent2">
                    <a:lumMod val="75000"/>
                  </a:schemeClr>
                </a:solidFill>
                <a:latin typeface="Trebuchet MS"/>
                <a:cs typeface="Trebuchet MS"/>
              </a:rPr>
              <a:t>Personalized </a:t>
            </a:r>
            <a:br>
              <a:rPr lang="en-US" sz="4800" b="1" dirty="0" smtClean="0">
                <a:solidFill>
                  <a:schemeClr val="accent2">
                    <a:lumMod val="75000"/>
                  </a:schemeClr>
                </a:solidFill>
                <a:latin typeface="Trebuchet MS"/>
                <a:cs typeface="Trebuchet MS"/>
              </a:rPr>
            </a:br>
            <a:r>
              <a:rPr lang="en-US" sz="4800" b="1" dirty="0" smtClean="0">
                <a:solidFill>
                  <a:schemeClr val="accent2">
                    <a:lumMod val="75000"/>
                  </a:schemeClr>
                </a:solidFill>
                <a:latin typeface="Trebuchet MS"/>
                <a:cs typeface="Trebuchet MS"/>
              </a:rPr>
              <a:t>News Recommendation </a:t>
            </a:r>
            <a:endParaRPr lang="en-US" sz="4800" b="1" dirty="0">
              <a:solidFill>
                <a:schemeClr val="accent2">
                  <a:lumMod val="75000"/>
                </a:schemeClr>
              </a:solidFill>
              <a:latin typeface="Trebuchet MS"/>
              <a:cs typeface="Trebuchet MS"/>
            </a:endParaRPr>
          </a:p>
        </p:txBody>
      </p:sp>
    </p:spTree>
    <p:extLst>
      <p:ext uri="{BB962C8B-B14F-4D97-AF65-F5344CB8AC3E}">
        <p14:creationId xmlns:p14="http://schemas.microsoft.com/office/powerpoint/2010/main" val="40682390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dissolve">
                                      <p:cBhvr>
                                        <p:cTn id="13" dur="500"/>
                                        <p:tgtEl>
                                          <p:spTgt spid="27"/>
                                        </p:tgtEl>
                                      </p:cBhvr>
                                    </p:animEffect>
                                  </p:childTnLst>
                                </p:cTn>
                              </p:par>
                              <p:par>
                                <p:cTn id="14" presetID="9"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dissolve">
                                      <p:cBhvr>
                                        <p:cTn id="16" dur="500"/>
                                        <p:tgtEl>
                                          <p:spTgt spid="25"/>
                                        </p:tgtEl>
                                      </p:cBhvr>
                                    </p:animEffect>
                                  </p:childTnLst>
                                </p:cTn>
                              </p:par>
                              <p:par>
                                <p:cTn id="17" presetID="9"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500"/>
                                        <p:tgtEl>
                                          <p:spTgt spid="2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par>
                                <p:cTn id="23" presetID="9"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dissolve">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dissolv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dissolve">
                                      <p:cBhvr>
                                        <p:cTn id="38" dur="500"/>
                                        <p:tgtEl>
                                          <p:spTgt spid="9"/>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dissolve">
                                      <p:cBhvr>
                                        <p:cTn id="41" dur="500"/>
                                        <p:tgtEl>
                                          <p:spTgt spid="30"/>
                                        </p:tgtEl>
                                      </p:cBhvr>
                                    </p:animEffect>
                                  </p:childTnLst>
                                </p:cTn>
                              </p:par>
                              <p:par>
                                <p:cTn id="42" presetID="9"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dissolve">
                                      <p:cBhvr>
                                        <p:cTn id="44" dur="500"/>
                                        <p:tgtEl>
                                          <p:spTgt spid="29"/>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dissolve">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7" grpId="0" animBg="1"/>
      <p:bldP spid="30" grpId="0"/>
      <p:bldP spid="2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 name="Object 60"/>
          <p:cNvGraphicFramePr>
            <a:graphicFrameLocks noChangeAspect="1"/>
          </p:cNvGraphicFramePr>
          <p:nvPr>
            <p:extLst>
              <p:ext uri="{D42A27DB-BD31-4B8C-83A1-F6EECF244321}">
                <p14:modId xmlns:p14="http://schemas.microsoft.com/office/powerpoint/2010/main" val="3617298214"/>
              </p:ext>
            </p:extLst>
          </p:nvPr>
        </p:nvGraphicFramePr>
        <p:xfrm>
          <a:off x="1313649" y="3563938"/>
          <a:ext cx="7318375" cy="636587"/>
        </p:xfrm>
        <a:graphic>
          <a:graphicData uri="http://schemas.openxmlformats.org/presentationml/2006/ole">
            <mc:AlternateContent xmlns:mc="http://schemas.openxmlformats.org/markup-compatibility/2006">
              <mc:Choice xmlns:v="urn:schemas-microsoft-com:vml" Requires="v">
                <p:oleObj spid="_x0000_s32944" name="Equation" r:id="rId3" imgW="3492500" imgH="304800" progId="Equation.3">
                  <p:embed/>
                </p:oleObj>
              </mc:Choice>
              <mc:Fallback>
                <p:oleObj name="Equation" r:id="rId3" imgW="3492500" imgH="304800" progId="Equation.3">
                  <p:embed/>
                  <p:pic>
                    <p:nvPicPr>
                      <p:cNvPr id="0" name=""/>
                      <p:cNvPicPr/>
                      <p:nvPr/>
                    </p:nvPicPr>
                    <p:blipFill>
                      <a:blip r:embed="rId4"/>
                      <a:stretch>
                        <a:fillRect/>
                      </a:stretch>
                    </p:blipFill>
                    <p:spPr>
                      <a:xfrm>
                        <a:off x="1313649" y="3563938"/>
                        <a:ext cx="7318375" cy="636587"/>
                      </a:xfrm>
                      <a:prstGeom prst="rect">
                        <a:avLst/>
                      </a:prstGeom>
                    </p:spPr>
                  </p:pic>
                </p:oleObj>
              </mc:Fallback>
            </mc:AlternateContent>
          </a:graphicData>
        </a:graphic>
      </p:graphicFrame>
      <p:sp>
        <p:nvSpPr>
          <p:cNvPr id="2" name="Title 1"/>
          <p:cNvSpPr>
            <a:spLocks noGrp="1"/>
          </p:cNvSpPr>
          <p:nvPr>
            <p:ph type="title"/>
          </p:nvPr>
        </p:nvSpPr>
        <p:spPr>
          <a:xfrm>
            <a:off x="457200" y="26896"/>
            <a:ext cx="8229600" cy="1143000"/>
          </a:xfrm>
        </p:spPr>
        <p:txBody>
          <a:bodyPr>
            <a:normAutofit fontScale="90000"/>
          </a:bodyPr>
          <a:lstStyle/>
          <a:p>
            <a:r>
              <a:rPr lang="en-US" dirty="0" smtClean="0">
                <a:solidFill>
                  <a:srgbClr val="376092"/>
                </a:solidFill>
              </a:rPr>
              <a:t>Planning using Canonical Routes</a:t>
            </a:r>
            <a:endParaRPr lang="en-US" dirty="0">
              <a:solidFill>
                <a:srgbClr val="376092"/>
              </a:solidFill>
            </a:endParaRPr>
          </a:p>
        </p:txBody>
      </p:sp>
      <p:sp>
        <p:nvSpPr>
          <p:cNvPr id="3" name="Content Placeholder 2"/>
          <p:cNvSpPr>
            <a:spLocks noGrp="1"/>
          </p:cNvSpPr>
          <p:nvPr>
            <p:ph idx="1"/>
          </p:nvPr>
        </p:nvSpPr>
        <p:spPr>
          <a:xfrm>
            <a:off x="511820" y="1218335"/>
            <a:ext cx="8229600" cy="5371554"/>
          </a:xfrm>
        </p:spPr>
        <p:txBody>
          <a:bodyPr>
            <a:noAutofit/>
          </a:bodyPr>
          <a:lstStyle/>
          <a:p>
            <a:r>
              <a:rPr lang="en-US" sz="2600" dirty="0" smtClean="0"/>
              <a:t>Draw M samples </a:t>
            </a:r>
            <a:r>
              <a:rPr lang="en-US" sz="2600" dirty="0" err="1"/>
              <a:t>Ŷ</a:t>
            </a:r>
            <a:r>
              <a:rPr lang="en-US" sz="2600" dirty="0"/>
              <a:t> ~ P(</a:t>
            </a:r>
            <a:r>
              <a:rPr lang="en-US" sz="2600" dirty="0" smtClean="0"/>
              <a:t>Y|O)</a:t>
            </a:r>
          </a:p>
          <a:p>
            <a:r>
              <a:rPr lang="en-US" sz="2600" dirty="0" smtClean="0"/>
              <a:t>Compute </a:t>
            </a:r>
            <a:r>
              <a:rPr lang="en-US" sz="2600" b="1" dirty="0" smtClean="0">
                <a:solidFill>
                  <a:schemeClr val="accent1">
                    <a:lumMod val="75000"/>
                  </a:schemeClr>
                </a:solidFill>
              </a:rPr>
              <a:t>canonical routes R*</a:t>
            </a:r>
          </a:p>
          <a:p>
            <a:pPr lvl="1"/>
            <a:endParaRPr lang="en-US" sz="2000" dirty="0" smtClean="0"/>
          </a:p>
          <a:p>
            <a:r>
              <a:rPr lang="en-US" sz="2600" dirty="0" smtClean="0"/>
              <a:t>Initialize </a:t>
            </a:r>
            <a:r>
              <a:rPr lang="en-US" sz="2600" b="1" dirty="0">
                <a:solidFill>
                  <a:schemeClr val="accent4"/>
                </a:solidFill>
              </a:rPr>
              <a:t>R</a:t>
            </a:r>
            <a:r>
              <a:rPr lang="en-US" sz="2600" dirty="0" smtClean="0"/>
              <a:t> empty</a:t>
            </a:r>
          </a:p>
          <a:p>
            <a:r>
              <a:rPr lang="en-US" sz="2600" dirty="0" smtClean="0"/>
              <a:t>For each vehicle</a:t>
            </a:r>
          </a:p>
          <a:p>
            <a:endParaRPr lang="en-US" sz="500" dirty="0" smtClean="0"/>
          </a:p>
          <a:p>
            <a:pPr lvl="1"/>
            <a:r>
              <a:rPr lang="en-US" sz="2200" dirty="0" smtClean="0">
                <a:solidFill>
                  <a:srgbClr val="8064A2"/>
                </a:solidFill>
              </a:rPr>
              <a:t> </a:t>
            </a:r>
          </a:p>
          <a:p>
            <a:pPr lvl="1"/>
            <a:endParaRPr lang="en-US" sz="1000" dirty="0" smtClean="0">
              <a:solidFill>
                <a:srgbClr val="8064A2"/>
              </a:solidFill>
            </a:endParaRPr>
          </a:p>
          <a:p>
            <a:pPr lvl="1"/>
            <a:r>
              <a:rPr lang="en-US" sz="2200" b="1" dirty="0" smtClean="0">
                <a:solidFill>
                  <a:srgbClr val="8064A2"/>
                </a:solidFill>
              </a:rPr>
              <a:t>R = R + r</a:t>
            </a:r>
            <a:endParaRPr lang="en-US" sz="2200" b="1" dirty="0">
              <a:solidFill>
                <a:srgbClr val="8064A2"/>
              </a:solidFill>
            </a:endParaRPr>
          </a:p>
          <a:p>
            <a:r>
              <a:rPr lang="en-US" sz="2600" b="1" dirty="0" smtClean="0">
                <a:solidFill>
                  <a:srgbClr val="8064A2"/>
                </a:solidFill>
              </a:rPr>
              <a:t>Route</a:t>
            </a:r>
            <a:r>
              <a:rPr lang="en-US" sz="2600" dirty="0" smtClean="0"/>
              <a:t> according to </a:t>
            </a:r>
            <a:r>
              <a:rPr lang="en-US" sz="2600" b="1" dirty="0" smtClean="0">
                <a:solidFill>
                  <a:srgbClr val="8064A2"/>
                </a:solidFill>
              </a:rPr>
              <a:t>R</a:t>
            </a:r>
          </a:p>
          <a:p>
            <a:pPr lvl="1"/>
            <a:r>
              <a:rPr lang="en-US" sz="2200" dirty="0" smtClean="0"/>
              <a:t>Add observations to O</a:t>
            </a:r>
          </a:p>
          <a:p>
            <a:endParaRPr lang="en-US" sz="2000" dirty="0" smtClean="0"/>
          </a:p>
          <a:p>
            <a:r>
              <a:rPr lang="en-US" sz="2600" dirty="0" smtClean="0"/>
              <a:t>Repeat after t seconds</a:t>
            </a:r>
          </a:p>
          <a:p>
            <a:endParaRPr lang="en-US" dirty="0"/>
          </a:p>
        </p:txBody>
      </p:sp>
      <p:grpSp>
        <p:nvGrpSpPr>
          <p:cNvPr id="56" name="Group 55"/>
          <p:cNvGrpSpPr/>
          <p:nvPr/>
        </p:nvGrpSpPr>
        <p:grpSpPr>
          <a:xfrm>
            <a:off x="6151697" y="1109694"/>
            <a:ext cx="1614344" cy="2164083"/>
            <a:chOff x="4701190" y="1057514"/>
            <a:chExt cx="3653228" cy="5471850"/>
          </a:xfrm>
        </p:grpSpPr>
        <p:cxnSp>
          <p:nvCxnSpPr>
            <p:cNvPr id="4" name="Straight Arrow Connector 3"/>
            <p:cNvCxnSpPr/>
            <p:nvPr/>
          </p:nvCxnSpPr>
          <p:spPr>
            <a:xfrm>
              <a:off x="5719920" y="1941691"/>
              <a:ext cx="0" cy="249766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V="1">
              <a:off x="7590401" y="1941691"/>
              <a:ext cx="0" cy="249766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5"/>
            <a:stretch>
              <a:fillRect/>
            </a:stretch>
          </p:blipFill>
          <p:spPr>
            <a:xfrm>
              <a:off x="5555593" y="1367320"/>
              <a:ext cx="334049" cy="334047"/>
            </a:xfrm>
            <a:prstGeom prst="rect">
              <a:avLst/>
            </a:prstGeom>
          </p:spPr>
        </p:pic>
        <p:pic>
          <p:nvPicPr>
            <p:cNvPr id="7" name="Picture 6"/>
            <p:cNvPicPr>
              <a:picLocks noChangeAspect="1"/>
            </p:cNvPicPr>
            <p:nvPr/>
          </p:nvPicPr>
          <p:blipFill>
            <a:blip r:embed="rId5"/>
            <a:stretch>
              <a:fillRect/>
            </a:stretch>
          </p:blipFill>
          <p:spPr>
            <a:xfrm>
              <a:off x="7423377" y="6195316"/>
              <a:ext cx="334048" cy="334048"/>
            </a:xfrm>
            <a:prstGeom prst="rect">
              <a:avLst/>
            </a:prstGeom>
          </p:spPr>
        </p:pic>
        <p:sp>
          <p:nvSpPr>
            <p:cNvPr id="8" name="TextBox 7"/>
            <p:cNvSpPr txBox="1"/>
            <p:nvPr/>
          </p:nvSpPr>
          <p:spPr>
            <a:xfrm>
              <a:off x="5419340" y="4586477"/>
              <a:ext cx="753160" cy="778209"/>
            </a:xfrm>
            <a:prstGeom prst="rect">
              <a:avLst/>
            </a:prstGeom>
            <a:noFill/>
          </p:spPr>
          <p:txBody>
            <a:bodyPr wrap="none" rtlCol="0">
              <a:spAutoFit/>
            </a:bodyPr>
            <a:lstStyle/>
            <a:p>
              <a:r>
                <a:rPr lang="en-US" sz="1400" dirty="0" smtClean="0"/>
                <a:t>T</a:t>
              </a:r>
              <a:r>
                <a:rPr lang="en-US" sz="1400" baseline="-25000" dirty="0" smtClean="0"/>
                <a:t>1</a:t>
              </a:r>
              <a:endParaRPr lang="en-US" sz="1400" baseline="-25000" dirty="0"/>
            </a:p>
          </p:txBody>
        </p:sp>
        <p:sp>
          <p:nvSpPr>
            <p:cNvPr id="9" name="TextBox 8"/>
            <p:cNvSpPr txBox="1"/>
            <p:nvPr/>
          </p:nvSpPr>
          <p:spPr>
            <a:xfrm>
              <a:off x="7271641" y="1057514"/>
              <a:ext cx="766141" cy="778209"/>
            </a:xfrm>
            <a:prstGeom prst="rect">
              <a:avLst/>
            </a:prstGeom>
            <a:noFill/>
          </p:spPr>
          <p:txBody>
            <a:bodyPr wrap="none" rtlCol="0">
              <a:spAutoFit/>
            </a:bodyPr>
            <a:lstStyle/>
            <a:p>
              <a:r>
                <a:rPr lang="en-US" sz="1400" dirty="0" smtClean="0"/>
                <a:t>T</a:t>
              </a:r>
              <a:r>
                <a:rPr lang="en-US" sz="1400" baseline="-25000" dirty="0"/>
                <a:t>2</a:t>
              </a:r>
            </a:p>
          </p:txBody>
        </p:sp>
        <p:cxnSp>
          <p:nvCxnSpPr>
            <p:cNvPr id="10" name="Straight Connector 9"/>
            <p:cNvCxnSpPr/>
            <p:nvPr/>
          </p:nvCxnSpPr>
          <p:spPr>
            <a:xfrm>
              <a:off x="4794448" y="1790541"/>
              <a:ext cx="0" cy="2841012"/>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701190" y="1838998"/>
              <a:ext cx="3653228" cy="13369"/>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7590401" y="4618185"/>
              <a:ext cx="10599" cy="1488964"/>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4701190" y="4580769"/>
              <a:ext cx="3653228" cy="1620"/>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635736" y="1812262"/>
              <a:ext cx="0" cy="2783495"/>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259513" y="1825629"/>
              <a:ext cx="0" cy="2770127"/>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195198" y="1838998"/>
              <a:ext cx="0" cy="2743392"/>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6229716" y="1869114"/>
              <a:ext cx="0" cy="2743392"/>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261532" y="1852366"/>
              <a:ext cx="0" cy="2743391"/>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906674" y="1812262"/>
              <a:ext cx="0" cy="2743392"/>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799818" y="1790541"/>
              <a:ext cx="0" cy="2743392"/>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701190" y="4580769"/>
              <a:ext cx="1056656" cy="162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701190" y="1838998"/>
              <a:ext cx="1078979" cy="522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8262179" y="1776467"/>
              <a:ext cx="0" cy="2819291"/>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7573206" y="4580770"/>
              <a:ext cx="781212" cy="219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7423378" y="1844222"/>
              <a:ext cx="931040" cy="15688"/>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7590401" y="4533933"/>
              <a:ext cx="10600" cy="1573216"/>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670281" y="1844215"/>
              <a:ext cx="1016001" cy="815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6635736" y="1825630"/>
              <a:ext cx="0" cy="275733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670282" y="4580769"/>
              <a:ext cx="1016000" cy="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585001" y="1852756"/>
              <a:ext cx="1016000" cy="8151"/>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635736" y="4581267"/>
              <a:ext cx="1016000" cy="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7" name="TextBox 56"/>
          <p:cNvSpPr txBox="1"/>
          <p:nvPr/>
        </p:nvSpPr>
        <p:spPr>
          <a:xfrm>
            <a:off x="6014156" y="4196907"/>
            <a:ext cx="3038850" cy="646331"/>
          </a:xfrm>
          <a:prstGeom prst="rect">
            <a:avLst/>
          </a:prstGeom>
          <a:noFill/>
        </p:spPr>
        <p:txBody>
          <a:bodyPr wrap="none" rtlCol="0">
            <a:spAutoFit/>
          </a:bodyPr>
          <a:lstStyle/>
          <a:p>
            <a:r>
              <a:rPr lang="en-US" b="1" dirty="0">
                <a:solidFill>
                  <a:srgbClr val="800000"/>
                </a:solidFill>
              </a:rPr>
              <a:t>“Exploration</a:t>
            </a:r>
            <a:r>
              <a:rPr lang="en-US" b="1" dirty="0" smtClean="0">
                <a:solidFill>
                  <a:srgbClr val="800000"/>
                </a:solidFill>
              </a:rPr>
              <a:t>”</a:t>
            </a:r>
          </a:p>
          <a:p>
            <a:r>
              <a:rPr lang="en-US" b="1" dirty="0" smtClean="0">
                <a:solidFill>
                  <a:srgbClr val="800000"/>
                </a:solidFill>
              </a:rPr>
              <a:t>Incremental Information Gain</a:t>
            </a:r>
          </a:p>
        </p:txBody>
      </p:sp>
      <p:sp>
        <p:nvSpPr>
          <p:cNvPr id="58" name="Right Brace 57"/>
          <p:cNvSpPr/>
          <p:nvPr/>
        </p:nvSpPr>
        <p:spPr>
          <a:xfrm rot="5400000">
            <a:off x="6697226" y="2510065"/>
            <a:ext cx="238691" cy="3206607"/>
          </a:xfrm>
          <a:prstGeom prst="rightBrace">
            <a:avLst/>
          </a:prstGeom>
          <a:ln w="25400">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800000"/>
              </a:solidFill>
              <a:latin typeface="Trebuchet MS"/>
              <a:cs typeface="Trebuchet MS"/>
            </a:endParaRPr>
          </a:p>
        </p:txBody>
      </p:sp>
      <p:sp>
        <p:nvSpPr>
          <p:cNvPr id="59" name="TextBox 58"/>
          <p:cNvSpPr txBox="1"/>
          <p:nvPr/>
        </p:nvSpPr>
        <p:spPr>
          <a:xfrm>
            <a:off x="2959131" y="4162615"/>
            <a:ext cx="1543399" cy="369332"/>
          </a:xfrm>
          <a:prstGeom prst="rect">
            <a:avLst/>
          </a:prstGeom>
          <a:noFill/>
        </p:spPr>
        <p:txBody>
          <a:bodyPr wrap="none" rtlCol="0">
            <a:spAutoFit/>
          </a:bodyPr>
          <a:lstStyle/>
          <a:p>
            <a:r>
              <a:rPr lang="en-US" b="1" dirty="0" smtClean="0">
                <a:solidFill>
                  <a:srgbClr val="800000"/>
                </a:solidFill>
              </a:rPr>
              <a:t>“Exploitation”</a:t>
            </a:r>
          </a:p>
        </p:txBody>
      </p:sp>
      <p:sp>
        <p:nvSpPr>
          <p:cNvPr id="60" name="Right Brace 59"/>
          <p:cNvSpPr/>
          <p:nvPr/>
        </p:nvSpPr>
        <p:spPr>
          <a:xfrm rot="5400000">
            <a:off x="3633005" y="3211716"/>
            <a:ext cx="221301" cy="1785911"/>
          </a:xfrm>
          <a:prstGeom prst="rightBrace">
            <a:avLst/>
          </a:prstGeom>
          <a:ln w="25400">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800000"/>
              </a:solidFill>
              <a:latin typeface="Trebuchet MS"/>
              <a:cs typeface="Trebuchet MS"/>
            </a:endParaRPr>
          </a:p>
        </p:txBody>
      </p:sp>
      <p:sp>
        <p:nvSpPr>
          <p:cNvPr id="80" name="TextBox 79"/>
          <p:cNvSpPr txBox="1"/>
          <p:nvPr/>
        </p:nvSpPr>
        <p:spPr>
          <a:xfrm>
            <a:off x="5199901" y="5475874"/>
            <a:ext cx="3448104" cy="369332"/>
          </a:xfrm>
          <a:prstGeom prst="rect">
            <a:avLst/>
          </a:prstGeom>
          <a:noFill/>
        </p:spPr>
        <p:txBody>
          <a:bodyPr wrap="none" rtlCol="0">
            <a:spAutoFit/>
          </a:bodyPr>
          <a:lstStyle/>
          <a:p>
            <a:r>
              <a:rPr lang="en-US" b="1" dirty="0" smtClean="0">
                <a:solidFill>
                  <a:srgbClr val="800000"/>
                </a:solidFill>
              </a:rPr>
              <a:t>Greedy priority routing (~</a:t>
            </a:r>
            <a:r>
              <a:rPr lang="en-US" b="1" dirty="0" err="1" smtClean="0">
                <a:solidFill>
                  <a:srgbClr val="800000"/>
                </a:solidFill>
              </a:rPr>
              <a:t>Dijkstra</a:t>
            </a:r>
            <a:r>
              <a:rPr lang="en-US" b="1" dirty="0">
                <a:solidFill>
                  <a:srgbClr val="800000"/>
                </a:solidFill>
              </a:rPr>
              <a:t>)</a:t>
            </a:r>
            <a:endParaRPr lang="en-US" b="1" dirty="0" smtClean="0">
              <a:solidFill>
                <a:srgbClr val="800000"/>
              </a:solidFill>
            </a:endParaRPr>
          </a:p>
        </p:txBody>
      </p:sp>
      <p:cxnSp>
        <p:nvCxnSpPr>
          <p:cNvPr id="82" name="Straight Arrow Connector 81"/>
          <p:cNvCxnSpPr/>
          <p:nvPr/>
        </p:nvCxnSpPr>
        <p:spPr>
          <a:xfrm flipH="1" flipV="1">
            <a:off x="4967109" y="4157488"/>
            <a:ext cx="444872" cy="1318386"/>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2403500" y="6348779"/>
            <a:ext cx="6677955" cy="369332"/>
          </a:xfrm>
          <a:prstGeom prst="rect">
            <a:avLst/>
          </a:prstGeom>
          <a:noFill/>
        </p:spPr>
        <p:txBody>
          <a:bodyPr wrap="none" rtlCol="0">
            <a:spAutoFit/>
          </a:bodyPr>
          <a:lstStyle/>
          <a:p>
            <a:r>
              <a:rPr lang="en-US" dirty="0" smtClean="0"/>
              <a:t>[Liu, </a:t>
            </a:r>
            <a:r>
              <a:rPr lang="en-US" b="1" dirty="0" smtClean="0"/>
              <a:t>Yue</a:t>
            </a:r>
            <a:r>
              <a:rPr lang="en-US" dirty="0"/>
              <a:t> </a:t>
            </a:r>
            <a:r>
              <a:rPr lang="en-US" dirty="0" smtClean="0"/>
              <a:t>&amp; Krishnan, KDD 2013] [Liu, </a:t>
            </a:r>
            <a:r>
              <a:rPr lang="en-US" b="1" dirty="0" smtClean="0"/>
              <a:t>Yue</a:t>
            </a:r>
            <a:r>
              <a:rPr lang="en-US" dirty="0" smtClean="0"/>
              <a:t> &amp; Krishnan, (under review)]</a:t>
            </a:r>
            <a:endParaRPr lang="en-US" dirty="0"/>
          </a:p>
        </p:txBody>
      </p:sp>
      <p:sp>
        <p:nvSpPr>
          <p:cNvPr id="88" name="TextBox 87"/>
          <p:cNvSpPr txBox="1"/>
          <p:nvPr/>
        </p:nvSpPr>
        <p:spPr>
          <a:xfrm>
            <a:off x="10597444" y="5348111"/>
            <a:ext cx="184666" cy="369332"/>
          </a:xfrm>
          <a:prstGeom prst="rect">
            <a:avLst/>
          </a:prstGeom>
          <a:noFill/>
        </p:spPr>
        <p:txBody>
          <a:bodyPr wrap="none" rtlCol="0">
            <a:spAutoFit/>
          </a:bodyPr>
          <a:lstStyle/>
          <a:p>
            <a:endParaRPr lang="en-US" dirty="0"/>
          </a:p>
        </p:txBody>
      </p:sp>
      <p:cxnSp>
        <p:nvCxnSpPr>
          <p:cNvPr id="90" name="Straight Connector 89"/>
          <p:cNvCxnSpPr/>
          <p:nvPr/>
        </p:nvCxnSpPr>
        <p:spPr>
          <a:xfrm>
            <a:off x="296333" y="6072764"/>
            <a:ext cx="275963" cy="0"/>
          </a:xfrm>
          <a:prstGeom prst="line">
            <a:avLst/>
          </a:prstGeom>
          <a:ln w="63500">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285750" y="1459381"/>
            <a:ext cx="275963" cy="0"/>
          </a:xfrm>
          <a:prstGeom prst="line">
            <a:avLst/>
          </a:prstGeom>
          <a:ln w="63500">
            <a:solidFill>
              <a:schemeClr val="accent2">
                <a:lumMod val="75000"/>
              </a:schemeClr>
            </a:solidFill>
            <a:tailEnd type="stealth"/>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flipV="1">
            <a:off x="306916" y="1424165"/>
            <a:ext cx="0" cy="4678348"/>
          </a:xfrm>
          <a:prstGeom prst="line">
            <a:avLst/>
          </a:prstGeom>
          <a:ln w="63500">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4816193" y="2206774"/>
            <a:ext cx="1652851" cy="12976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91699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animBg="1"/>
      <p:bldP spid="59" grpId="0"/>
      <p:bldP spid="60" grpId="0" animBg="1"/>
      <p:bldP spid="8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62973"/>
            <a:ext cx="8229600" cy="1143000"/>
          </a:xfrm>
        </p:spPr>
        <p:txBody>
          <a:bodyPr/>
          <a:lstStyle/>
          <a:p>
            <a:r>
              <a:rPr lang="en-US" dirty="0" smtClean="0">
                <a:solidFill>
                  <a:srgbClr val="376092"/>
                </a:solidFill>
              </a:rPr>
              <a:t>Example</a:t>
            </a:r>
            <a:endParaRPr lang="en-US" dirty="0">
              <a:solidFill>
                <a:srgbClr val="376092"/>
              </a:solidFill>
            </a:endParaRPr>
          </a:p>
        </p:txBody>
      </p:sp>
      <p:cxnSp>
        <p:nvCxnSpPr>
          <p:cNvPr id="5" name="Straight Arrow Connector 4"/>
          <p:cNvCxnSpPr/>
          <p:nvPr/>
        </p:nvCxnSpPr>
        <p:spPr>
          <a:xfrm>
            <a:off x="5741327" y="1848115"/>
            <a:ext cx="0" cy="249766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7611808" y="1848115"/>
            <a:ext cx="0" cy="249766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582322" y="4857574"/>
            <a:ext cx="438642" cy="461665"/>
          </a:xfrm>
          <a:prstGeom prst="rect">
            <a:avLst/>
          </a:prstGeom>
          <a:noFill/>
        </p:spPr>
        <p:txBody>
          <a:bodyPr wrap="none" rtlCol="0">
            <a:spAutoFit/>
          </a:bodyPr>
          <a:lstStyle/>
          <a:p>
            <a:r>
              <a:rPr lang="en-US" sz="2400" dirty="0" smtClean="0"/>
              <a:t>T</a:t>
            </a:r>
            <a:r>
              <a:rPr lang="en-US" sz="2400" baseline="-25000" dirty="0" smtClean="0"/>
              <a:t>1</a:t>
            </a:r>
            <a:endParaRPr lang="en-US" sz="2400" baseline="-25000" dirty="0"/>
          </a:p>
        </p:txBody>
      </p:sp>
      <p:sp>
        <p:nvSpPr>
          <p:cNvPr id="10" name="TextBox 9"/>
          <p:cNvSpPr txBox="1"/>
          <p:nvPr/>
        </p:nvSpPr>
        <p:spPr>
          <a:xfrm>
            <a:off x="7406598" y="775331"/>
            <a:ext cx="438642" cy="461665"/>
          </a:xfrm>
          <a:prstGeom prst="rect">
            <a:avLst/>
          </a:prstGeom>
          <a:noFill/>
        </p:spPr>
        <p:txBody>
          <a:bodyPr wrap="none" rtlCol="0">
            <a:spAutoFit/>
          </a:bodyPr>
          <a:lstStyle/>
          <a:p>
            <a:r>
              <a:rPr lang="en-US" sz="2400" dirty="0" smtClean="0"/>
              <a:t>T</a:t>
            </a:r>
            <a:r>
              <a:rPr lang="en-US" sz="2400" baseline="-25000" dirty="0"/>
              <a:t>2</a:t>
            </a:r>
          </a:p>
        </p:txBody>
      </p:sp>
      <p:cxnSp>
        <p:nvCxnSpPr>
          <p:cNvPr id="11" name="Straight Connector 10"/>
          <p:cNvCxnSpPr/>
          <p:nvPr/>
        </p:nvCxnSpPr>
        <p:spPr>
          <a:xfrm>
            <a:off x="4763496" y="1696966"/>
            <a:ext cx="0" cy="2841011"/>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722597" y="1745422"/>
            <a:ext cx="3631421" cy="13758"/>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7611808" y="4524609"/>
            <a:ext cx="10599" cy="1488964"/>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4715541" y="4487193"/>
            <a:ext cx="3638477" cy="1620"/>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657143" y="1718686"/>
            <a:ext cx="0" cy="2783495"/>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8304576" y="1732054"/>
            <a:ext cx="0" cy="2770127"/>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129047" y="1745422"/>
            <a:ext cx="0" cy="2743391"/>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272733" y="1775539"/>
            <a:ext cx="0" cy="2743391"/>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085385" y="1758790"/>
            <a:ext cx="0" cy="2743391"/>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964734" y="1718686"/>
            <a:ext cx="0" cy="2743391"/>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763496" y="1721063"/>
            <a:ext cx="0" cy="2743391"/>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711866" y="4487193"/>
            <a:ext cx="1056655" cy="162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711866" y="1745422"/>
            <a:ext cx="1089710" cy="5218"/>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8304576" y="1705318"/>
            <a:ext cx="0" cy="2819291"/>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7594612" y="4489384"/>
            <a:ext cx="759406" cy="1"/>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576678" y="1759180"/>
            <a:ext cx="727898" cy="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7611808" y="4440357"/>
            <a:ext cx="10600" cy="1573216"/>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691689" y="1750639"/>
            <a:ext cx="1016000" cy="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657143" y="1732054"/>
            <a:ext cx="0" cy="275733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691689" y="4487193"/>
            <a:ext cx="1016000" cy="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606408" y="1750639"/>
            <a:ext cx="1016000" cy="8541"/>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657143" y="4487691"/>
            <a:ext cx="1016000" cy="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652311" y="2916906"/>
            <a:ext cx="2140805" cy="954107"/>
          </a:xfrm>
          <a:prstGeom prst="rect">
            <a:avLst/>
          </a:prstGeom>
          <a:noFill/>
        </p:spPr>
        <p:txBody>
          <a:bodyPr wrap="none" rtlCol="0">
            <a:spAutoFit/>
          </a:bodyPr>
          <a:lstStyle/>
          <a:p>
            <a:r>
              <a:rPr lang="en-US" sz="2800" b="1" dirty="0" smtClean="0"/>
              <a:t>Middle route </a:t>
            </a:r>
          </a:p>
          <a:p>
            <a:r>
              <a:rPr lang="en-US" sz="2800" b="1" dirty="0" smtClean="0"/>
              <a:t>is fast!</a:t>
            </a:r>
            <a:endParaRPr lang="en-US" sz="2800" b="1" dirty="0"/>
          </a:p>
        </p:txBody>
      </p:sp>
      <p:sp>
        <p:nvSpPr>
          <p:cNvPr id="46" name="TextBox 45"/>
          <p:cNvSpPr txBox="1"/>
          <p:nvPr/>
        </p:nvSpPr>
        <p:spPr>
          <a:xfrm>
            <a:off x="3290760" y="5134573"/>
            <a:ext cx="1838965" cy="369332"/>
          </a:xfrm>
          <a:prstGeom prst="rect">
            <a:avLst/>
          </a:prstGeom>
          <a:noFill/>
        </p:spPr>
        <p:txBody>
          <a:bodyPr wrap="none" rtlCol="0">
            <a:spAutoFit/>
          </a:bodyPr>
          <a:lstStyle/>
          <a:p>
            <a:r>
              <a:rPr lang="en-US" b="1" dirty="0" smtClean="0">
                <a:solidFill>
                  <a:srgbClr val="376092"/>
                </a:solidFill>
              </a:rPr>
              <a:t>Canonical Routes</a:t>
            </a:r>
            <a:endParaRPr lang="en-US" b="1" dirty="0">
              <a:solidFill>
                <a:srgbClr val="376092"/>
              </a:solidFill>
            </a:endParaRPr>
          </a:p>
        </p:txBody>
      </p:sp>
      <p:cxnSp>
        <p:nvCxnSpPr>
          <p:cNvPr id="48" name="Straight Arrow Connector 47"/>
          <p:cNvCxnSpPr>
            <a:stCxn id="46" idx="0"/>
          </p:cNvCxnSpPr>
          <p:nvPr/>
        </p:nvCxnSpPr>
        <p:spPr>
          <a:xfrm flipV="1">
            <a:off x="4210243" y="4253538"/>
            <a:ext cx="369390" cy="8810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46" idx="0"/>
          </p:cNvCxnSpPr>
          <p:nvPr/>
        </p:nvCxnSpPr>
        <p:spPr>
          <a:xfrm flipV="1">
            <a:off x="4210243" y="4717556"/>
            <a:ext cx="919482" cy="4170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741327" y="1748375"/>
            <a:ext cx="552574" cy="1"/>
          </a:xfrm>
          <a:prstGeom prst="line">
            <a:avLst/>
          </a:prstGeom>
          <a:ln w="1016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6272733" y="1696966"/>
            <a:ext cx="0" cy="2841011"/>
          </a:xfrm>
          <a:prstGeom prst="line">
            <a:avLst/>
          </a:prstGeom>
          <a:ln w="1016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5741327" y="4487193"/>
            <a:ext cx="552574" cy="2192"/>
          </a:xfrm>
          <a:prstGeom prst="line">
            <a:avLst/>
          </a:prstGeom>
          <a:ln w="101600">
            <a:solidFill>
              <a:schemeClr val="accent4">
                <a:lumMod val="75000"/>
              </a:schemeClr>
            </a:solidFill>
            <a:headEnd type="stealth"/>
            <a:tailEnd type="none"/>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H="1">
            <a:off x="7609270" y="4440357"/>
            <a:ext cx="13137" cy="1573216"/>
          </a:xfrm>
          <a:prstGeom prst="line">
            <a:avLst/>
          </a:prstGeom>
          <a:ln w="1016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7609269" y="4487193"/>
            <a:ext cx="695307" cy="0"/>
          </a:xfrm>
          <a:prstGeom prst="line">
            <a:avLst/>
          </a:prstGeom>
          <a:ln w="1016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V="1">
            <a:off x="8304576" y="1705318"/>
            <a:ext cx="0" cy="2832659"/>
          </a:xfrm>
          <a:prstGeom prst="line">
            <a:avLst/>
          </a:prstGeom>
          <a:ln w="1016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7594612" y="1758790"/>
            <a:ext cx="695307" cy="0"/>
          </a:xfrm>
          <a:prstGeom prst="line">
            <a:avLst/>
          </a:prstGeom>
          <a:ln w="101600">
            <a:solidFill>
              <a:schemeClr val="accent4">
                <a:lumMod val="75000"/>
              </a:schemeClr>
            </a:solidFill>
            <a:headEnd type="stealth"/>
          </a:ln>
          <a:effectLst/>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6115641" y="5455409"/>
            <a:ext cx="981534" cy="646331"/>
          </a:xfrm>
          <a:prstGeom prst="rect">
            <a:avLst/>
          </a:prstGeom>
          <a:noFill/>
        </p:spPr>
        <p:txBody>
          <a:bodyPr wrap="none" rtlCol="0">
            <a:spAutoFit/>
          </a:bodyPr>
          <a:lstStyle/>
          <a:p>
            <a:r>
              <a:rPr lang="en-US" b="1" dirty="0" smtClean="0">
                <a:solidFill>
                  <a:schemeClr val="accent4">
                    <a:lumMod val="75000"/>
                  </a:schemeClr>
                </a:solidFill>
              </a:rPr>
              <a:t>Routing </a:t>
            </a:r>
          </a:p>
          <a:p>
            <a:r>
              <a:rPr lang="en-US" b="1" dirty="0" smtClean="0">
                <a:solidFill>
                  <a:schemeClr val="accent4">
                    <a:lumMod val="75000"/>
                  </a:schemeClr>
                </a:solidFill>
              </a:rPr>
              <a:t>Solution</a:t>
            </a:r>
            <a:endParaRPr lang="en-US" b="1" dirty="0">
              <a:solidFill>
                <a:schemeClr val="accent4">
                  <a:lumMod val="75000"/>
                </a:schemeClr>
              </a:solidFill>
            </a:endParaRPr>
          </a:p>
        </p:txBody>
      </p:sp>
      <p:cxnSp>
        <p:nvCxnSpPr>
          <p:cNvPr id="80" name="Straight Arrow Connector 79"/>
          <p:cNvCxnSpPr>
            <a:stCxn id="79" idx="0"/>
          </p:cNvCxnSpPr>
          <p:nvPr/>
        </p:nvCxnSpPr>
        <p:spPr>
          <a:xfrm flipV="1">
            <a:off x="6606408" y="4857575"/>
            <a:ext cx="838376" cy="597834"/>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stCxn id="79" idx="0"/>
          </p:cNvCxnSpPr>
          <p:nvPr/>
        </p:nvCxnSpPr>
        <p:spPr>
          <a:xfrm flipH="1" flipV="1">
            <a:off x="6197600" y="4610504"/>
            <a:ext cx="408808" cy="844905"/>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6631459" y="4487193"/>
            <a:ext cx="990949" cy="0"/>
          </a:xfrm>
          <a:prstGeom prst="line">
            <a:avLst/>
          </a:prstGeom>
          <a:ln w="1016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V="1">
            <a:off x="6657143" y="1705318"/>
            <a:ext cx="1" cy="2832659"/>
          </a:xfrm>
          <a:prstGeom prst="line">
            <a:avLst/>
          </a:prstGeom>
          <a:ln w="1016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H="1">
            <a:off x="6657144" y="1755219"/>
            <a:ext cx="1015999" cy="1"/>
          </a:xfrm>
          <a:prstGeom prst="line">
            <a:avLst/>
          </a:prstGeom>
          <a:ln w="101600">
            <a:solidFill>
              <a:schemeClr val="accent4">
                <a:lumMod val="75000"/>
              </a:schemeClr>
            </a:solidFill>
            <a:headEnd type="stealth"/>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stretch>
            <a:fillRect/>
          </a:stretch>
        </p:blipFill>
        <p:spPr>
          <a:xfrm>
            <a:off x="5577000" y="1305098"/>
            <a:ext cx="334048" cy="334048"/>
          </a:xfrm>
          <a:prstGeom prst="rect">
            <a:avLst/>
          </a:prstGeom>
        </p:spPr>
      </p:pic>
      <p:pic>
        <p:nvPicPr>
          <p:cNvPr id="8" name="Picture 7"/>
          <p:cNvPicPr>
            <a:picLocks noChangeAspect="1"/>
          </p:cNvPicPr>
          <p:nvPr/>
        </p:nvPicPr>
        <p:blipFill>
          <a:blip r:embed="rId2"/>
          <a:stretch>
            <a:fillRect/>
          </a:stretch>
        </p:blipFill>
        <p:spPr>
          <a:xfrm>
            <a:off x="7444784" y="6101740"/>
            <a:ext cx="334048" cy="334048"/>
          </a:xfrm>
          <a:prstGeom prst="rect">
            <a:avLst/>
          </a:prstGeom>
        </p:spPr>
      </p:pic>
      <p:sp>
        <p:nvSpPr>
          <p:cNvPr id="2" name="TextBox 1"/>
          <p:cNvSpPr txBox="1"/>
          <p:nvPr/>
        </p:nvSpPr>
        <p:spPr>
          <a:xfrm>
            <a:off x="346226" y="1432616"/>
            <a:ext cx="2563322" cy="830997"/>
          </a:xfrm>
          <a:prstGeom prst="rect">
            <a:avLst/>
          </a:prstGeom>
          <a:noFill/>
        </p:spPr>
        <p:txBody>
          <a:bodyPr wrap="none" rtlCol="0">
            <a:spAutoFit/>
          </a:bodyPr>
          <a:lstStyle/>
          <a:p>
            <a:r>
              <a:rPr lang="en-US" sz="2400" dirty="0" smtClean="0"/>
              <a:t>Re-optimize routes </a:t>
            </a:r>
          </a:p>
          <a:p>
            <a:r>
              <a:rPr lang="en-US" sz="2400" dirty="0" smtClean="0"/>
              <a:t>every t seconds</a:t>
            </a:r>
            <a:endParaRPr lang="en-US" sz="2400" dirty="0"/>
          </a:p>
        </p:txBody>
      </p:sp>
    </p:spTree>
    <p:extLst>
      <p:ext uri="{BB962C8B-B14F-4D97-AF65-F5344CB8AC3E}">
        <p14:creationId xmlns:p14="http://schemas.microsoft.com/office/powerpoint/2010/main" val="20151332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dissolve">
                                      <p:cBhvr>
                                        <p:cTn id="10" dur="500"/>
                                        <p:tgtEl>
                                          <p:spTgt spid="23"/>
                                        </p:tgtEl>
                                      </p:cBhvr>
                                    </p:animEffect>
                                  </p:childTnLst>
                                </p:cTn>
                              </p:par>
                              <p:par>
                                <p:cTn id="11" presetID="9"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dissolve">
                                      <p:cBhvr>
                                        <p:cTn id="13" dur="500"/>
                                        <p:tgtEl>
                                          <p:spTgt spid="28"/>
                                        </p:tgtEl>
                                      </p:cBhvr>
                                    </p:animEffect>
                                  </p:childTnLst>
                                </p:cTn>
                              </p:par>
                              <p:par>
                                <p:cTn id="14" presetID="9"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dissolve">
                                      <p:cBhvr>
                                        <p:cTn id="16" dur="500"/>
                                        <p:tgtEl>
                                          <p:spTgt spid="29"/>
                                        </p:tgtEl>
                                      </p:cBhvr>
                                    </p:animEffect>
                                  </p:childTnLst>
                                </p:cTn>
                              </p:par>
                              <p:par>
                                <p:cTn id="17" presetID="9"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500"/>
                                        <p:tgtEl>
                                          <p:spTgt spid="31"/>
                                        </p:tgtEl>
                                      </p:cBhvr>
                                    </p:animEffect>
                                  </p:childTnLst>
                                </p:cTn>
                              </p:par>
                              <p:par>
                                <p:cTn id="20" presetID="9"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dissolve">
                                      <p:cBhvr>
                                        <p:cTn id="22" dur="500"/>
                                        <p:tgtEl>
                                          <p:spTgt spid="26"/>
                                        </p:tgtEl>
                                      </p:cBhvr>
                                    </p:animEffect>
                                  </p:childTnLst>
                                </p:cTn>
                              </p:par>
                              <p:par>
                                <p:cTn id="23" presetID="9"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dissolve">
                                      <p:cBhvr>
                                        <p:cTn id="25" dur="500"/>
                                        <p:tgtEl>
                                          <p:spTgt spid="24"/>
                                        </p:tgtEl>
                                      </p:cBhvr>
                                    </p:animEffect>
                                  </p:childTnLst>
                                </p:cTn>
                              </p:par>
                              <p:par>
                                <p:cTn id="26" presetID="9"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dissolve">
                                      <p:cBhvr>
                                        <p:cTn id="28" dur="500"/>
                                        <p:tgtEl>
                                          <p:spTgt spid="25"/>
                                        </p:tgtEl>
                                      </p:cBhvr>
                                    </p:animEffect>
                                  </p:childTnLst>
                                </p:cTn>
                              </p:par>
                              <p:par>
                                <p:cTn id="29" presetID="9"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dissolve">
                                      <p:cBhvr>
                                        <p:cTn id="31" dur="500"/>
                                        <p:tgtEl>
                                          <p:spTgt spid="32"/>
                                        </p:tgtEl>
                                      </p:cBhvr>
                                    </p:animEffect>
                                  </p:childTnLst>
                                </p:cTn>
                              </p:par>
                              <p:par>
                                <p:cTn id="32" presetID="9" presetClass="entr" presetSubtype="0"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dissolve">
                                      <p:cBhvr>
                                        <p:cTn id="34" dur="500"/>
                                        <p:tgtEl>
                                          <p:spTgt spid="27"/>
                                        </p:tgtEl>
                                      </p:cBhvr>
                                    </p:animEffect>
                                  </p:childTnLst>
                                </p:cTn>
                              </p:par>
                              <p:par>
                                <p:cTn id="35" presetID="9"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dissolve">
                                      <p:cBhvr>
                                        <p:cTn id="37" dur="500"/>
                                        <p:tgtEl>
                                          <p:spTgt spid="30"/>
                                        </p:tgtEl>
                                      </p:cBhvr>
                                    </p:animEffect>
                                  </p:childTnLst>
                                </p:cTn>
                              </p:par>
                              <p:par>
                                <p:cTn id="38" presetID="9"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dissolve">
                                      <p:cBhvr>
                                        <p:cTn id="40" dur="500"/>
                                        <p:tgtEl>
                                          <p:spTgt spid="22"/>
                                        </p:tgtEl>
                                      </p:cBhvr>
                                    </p:animEffect>
                                  </p:childTnLst>
                                </p:cTn>
                              </p:par>
                            </p:childTnLst>
                          </p:cTn>
                        </p:par>
                        <p:par>
                          <p:cTn id="41" fill="hold">
                            <p:stCondLst>
                              <p:cond delay="500"/>
                            </p:stCondLst>
                            <p:childTnLst>
                              <p:par>
                                <p:cTn id="42" presetID="9" presetClass="entr" presetSubtype="0" fill="hold" nodeType="after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dissolve">
                                      <p:cBhvr>
                                        <p:cTn id="44" dur="500"/>
                                        <p:tgtEl>
                                          <p:spTgt spid="50"/>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dissolve">
                                      <p:cBhvr>
                                        <p:cTn id="47" dur="500"/>
                                        <p:tgtEl>
                                          <p:spTgt spid="46"/>
                                        </p:tgtEl>
                                      </p:cBhvr>
                                    </p:animEffect>
                                  </p:childTnLst>
                                </p:cTn>
                              </p:par>
                              <p:par>
                                <p:cTn id="48" presetID="9" presetClass="entr" presetSubtype="0" fill="hold" nodeType="with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dissolve">
                                      <p:cBhvr>
                                        <p:cTn id="50" dur="500"/>
                                        <p:tgtEl>
                                          <p:spTgt spid="48"/>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dissolve">
                                      <p:cBhvr>
                                        <p:cTn id="55" dur="500"/>
                                        <p:tgtEl>
                                          <p:spTgt spid="53"/>
                                        </p:tgtEl>
                                      </p:cBhvr>
                                    </p:animEffect>
                                  </p:childTnLst>
                                </p:cTn>
                              </p:par>
                              <p:par>
                                <p:cTn id="56" presetID="9" presetClass="entr" presetSubtype="0" fill="hold" nodeType="with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dissolve">
                                      <p:cBhvr>
                                        <p:cTn id="58" dur="500"/>
                                        <p:tgtEl>
                                          <p:spTgt spid="55"/>
                                        </p:tgtEl>
                                      </p:cBhvr>
                                    </p:animEffect>
                                  </p:childTnLst>
                                </p:cTn>
                              </p:par>
                              <p:par>
                                <p:cTn id="59" presetID="9" presetClass="entr" presetSubtype="0" fill="hold" nodeType="with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dissolve">
                                      <p:cBhvr>
                                        <p:cTn id="61" dur="500"/>
                                        <p:tgtEl>
                                          <p:spTgt spid="58"/>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dissolve">
                                      <p:cBhvr>
                                        <p:cTn id="66" dur="500"/>
                                        <p:tgtEl>
                                          <p:spTgt spid="62"/>
                                        </p:tgtEl>
                                      </p:cBhvr>
                                    </p:animEffect>
                                  </p:childTnLst>
                                </p:cTn>
                              </p:par>
                              <p:par>
                                <p:cTn id="67" presetID="9" presetClass="entr" presetSubtype="0" fill="hold" nodeType="withEffect">
                                  <p:stCondLst>
                                    <p:cond delay="0"/>
                                  </p:stCondLst>
                                  <p:childTnLst>
                                    <p:set>
                                      <p:cBhvr>
                                        <p:cTn id="68" dur="1" fill="hold">
                                          <p:stCondLst>
                                            <p:cond delay="0"/>
                                          </p:stCondLst>
                                        </p:cTn>
                                        <p:tgtEl>
                                          <p:spTgt spid="68"/>
                                        </p:tgtEl>
                                        <p:attrNameLst>
                                          <p:attrName>style.visibility</p:attrName>
                                        </p:attrNameLst>
                                      </p:cBhvr>
                                      <p:to>
                                        <p:strVal val="visible"/>
                                      </p:to>
                                    </p:set>
                                    <p:animEffect transition="in" filter="dissolve">
                                      <p:cBhvr>
                                        <p:cTn id="69" dur="500"/>
                                        <p:tgtEl>
                                          <p:spTgt spid="68"/>
                                        </p:tgtEl>
                                      </p:cBhvr>
                                    </p:animEffect>
                                  </p:childTnLst>
                                </p:cTn>
                              </p:par>
                              <p:par>
                                <p:cTn id="70" presetID="9" presetClass="entr" presetSubtype="0" fill="hold" nodeType="withEffect">
                                  <p:stCondLst>
                                    <p:cond delay="0"/>
                                  </p:stCondLst>
                                  <p:childTnLst>
                                    <p:set>
                                      <p:cBhvr>
                                        <p:cTn id="71" dur="1" fill="hold">
                                          <p:stCondLst>
                                            <p:cond delay="0"/>
                                          </p:stCondLst>
                                        </p:cTn>
                                        <p:tgtEl>
                                          <p:spTgt spid="71"/>
                                        </p:tgtEl>
                                        <p:attrNameLst>
                                          <p:attrName>style.visibility</p:attrName>
                                        </p:attrNameLst>
                                      </p:cBhvr>
                                      <p:to>
                                        <p:strVal val="visible"/>
                                      </p:to>
                                    </p:set>
                                    <p:animEffect transition="in" filter="dissolve">
                                      <p:cBhvr>
                                        <p:cTn id="72" dur="500"/>
                                        <p:tgtEl>
                                          <p:spTgt spid="71"/>
                                        </p:tgtEl>
                                      </p:cBhvr>
                                    </p:animEffect>
                                  </p:childTnLst>
                                </p:cTn>
                              </p:par>
                              <p:par>
                                <p:cTn id="73" presetID="9" presetClass="entr" presetSubtype="0" fill="hold" nodeType="withEffect">
                                  <p:stCondLst>
                                    <p:cond delay="0"/>
                                  </p:stCondLst>
                                  <p:childTnLst>
                                    <p:set>
                                      <p:cBhvr>
                                        <p:cTn id="74" dur="1" fill="hold">
                                          <p:stCondLst>
                                            <p:cond delay="0"/>
                                          </p:stCondLst>
                                        </p:cTn>
                                        <p:tgtEl>
                                          <p:spTgt spid="74"/>
                                        </p:tgtEl>
                                        <p:attrNameLst>
                                          <p:attrName>style.visibility</p:attrName>
                                        </p:attrNameLst>
                                      </p:cBhvr>
                                      <p:to>
                                        <p:strVal val="visible"/>
                                      </p:to>
                                    </p:set>
                                    <p:animEffect transition="in" filter="dissolve">
                                      <p:cBhvr>
                                        <p:cTn id="75" dur="500"/>
                                        <p:tgtEl>
                                          <p:spTgt spid="74"/>
                                        </p:tgtEl>
                                      </p:cBhvr>
                                    </p:animEffect>
                                  </p:childTnLst>
                                </p:cTn>
                              </p:par>
                            </p:childTnLst>
                          </p:cTn>
                        </p:par>
                        <p:par>
                          <p:cTn id="76" fill="hold">
                            <p:stCondLst>
                              <p:cond delay="500"/>
                            </p:stCondLst>
                            <p:childTnLst>
                              <p:par>
                                <p:cTn id="77" presetID="9" presetClass="entr" presetSubtype="0" fill="hold" nodeType="afterEffect">
                                  <p:stCondLst>
                                    <p:cond delay="0"/>
                                  </p:stCondLst>
                                  <p:childTnLst>
                                    <p:set>
                                      <p:cBhvr>
                                        <p:cTn id="78" dur="1" fill="hold">
                                          <p:stCondLst>
                                            <p:cond delay="0"/>
                                          </p:stCondLst>
                                        </p:cTn>
                                        <p:tgtEl>
                                          <p:spTgt spid="80"/>
                                        </p:tgtEl>
                                        <p:attrNameLst>
                                          <p:attrName>style.visibility</p:attrName>
                                        </p:attrNameLst>
                                      </p:cBhvr>
                                      <p:to>
                                        <p:strVal val="visible"/>
                                      </p:to>
                                    </p:set>
                                    <p:animEffect transition="in" filter="dissolve">
                                      <p:cBhvr>
                                        <p:cTn id="79" dur="500"/>
                                        <p:tgtEl>
                                          <p:spTgt spid="80"/>
                                        </p:tgtEl>
                                      </p:cBhvr>
                                    </p:animEffect>
                                  </p:childTnLst>
                                </p:cTn>
                              </p:par>
                              <p:par>
                                <p:cTn id="80" presetID="9" presetClass="entr" presetSubtype="0" fill="hold" nodeType="withEffect">
                                  <p:stCondLst>
                                    <p:cond delay="0"/>
                                  </p:stCondLst>
                                  <p:childTnLst>
                                    <p:set>
                                      <p:cBhvr>
                                        <p:cTn id="81" dur="1" fill="hold">
                                          <p:stCondLst>
                                            <p:cond delay="0"/>
                                          </p:stCondLst>
                                        </p:cTn>
                                        <p:tgtEl>
                                          <p:spTgt spid="82"/>
                                        </p:tgtEl>
                                        <p:attrNameLst>
                                          <p:attrName>style.visibility</p:attrName>
                                        </p:attrNameLst>
                                      </p:cBhvr>
                                      <p:to>
                                        <p:strVal val="visible"/>
                                      </p:to>
                                    </p:set>
                                    <p:animEffect transition="in" filter="dissolve">
                                      <p:cBhvr>
                                        <p:cTn id="82" dur="500"/>
                                        <p:tgtEl>
                                          <p:spTgt spid="82"/>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79"/>
                                        </p:tgtEl>
                                        <p:attrNameLst>
                                          <p:attrName>style.visibility</p:attrName>
                                        </p:attrNameLst>
                                      </p:cBhvr>
                                      <p:to>
                                        <p:strVal val="visible"/>
                                      </p:to>
                                    </p:set>
                                    <p:animEffect transition="in" filter="dissolve">
                                      <p:cBhvr>
                                        <p:cTn id="85" dur="500"/>
                                        <p:tgtEl>
                                          <p:spTgt spid="79"/>
                                        </p:tgtEl>
                                      </p:cBhvr>
                                    </p:animEffect>
                                  </p:childTnLst>
                                </p:cTn>
                              </p:par>
                            </p:childTnLst>
                          </p:cTn>
                        </p:par>
                        <p:par>
                          <p:cTn id="86" fill="hold">
                            <p:stCondLst>
                              <p:cond delay="1000"/>
                            </p:stCondLst>
                            <p:childTnLst>
                              <p:par>
                                <p:cTn id="87" presetID="9" presetClass="entr" presetSubtype="0" fill="hold" grpId="0" nodeType="afterEffect">
                                  <p:stCondLst>
                                    <p:cond delay="0"/>
                                  </p:stCondLst>
                                  <p:childTnLst>
                                    <p:set>
                                      <p:cBhvr>
                                        <p:cTn id="88" dur="1" fill="hold">
                                          <p:stCondLst>
                                            <p:cond delay="0"/>
                                          </p:stCondLst>
                                        </p:cTn>
                                        <p:tgtEl>
                                          <p:spTgt spid="2"/>
                                        </p:tgtEl>
                                        <p:attrNameLst>
                                          <p:attrName>style.visibility</p:attrName>
                                        </p:attrNameLst>
                                      </p:cBhvr>
                                      <p:to>
                                        <p:strVal val="visible"/>
                                      </p:to>
                                    </p:set>
                                    <p:animEffect transition="in" filter="dissolve">
                                      <p:cBhvr>
                                        <p:cTn id="89" dur="500"/>
                                        <p:tgtEl>
                                          <p:spTgt spid="2"/>
                                        </p:tgtEl>
                                      </p:cBhvr>
                                    </p:animEffect>
                                  </p:childTnLst>
                                </p:cTn>
                              </p:par>
                            </p:childTnLst>
                          </p:cTn>
                        </p:par>
                      </p:childTnLst>
                    </p:cTn>
                  </p:par>
                  <p:par>
                    <p:cTn id="90" fill="hold">
                      <p:stCondLst>
                        <p:cond delay="indefinite"/>
                      </p:stCondLst>
                      <p:childTnLst>
                        <p:par>
                          <p:cTn id="91" fill="hold">
                            <p:stCondLst>
                              <p:cond delay="0"/>
                            </p:stCondLst>
                            <p:childTnLst>
                              <p:par>
                                <p:cTn id="92" presetID="0" presetClass="path" presetSubtype="0" accel="50000" fill="hold" nodeType="clickEffect">
                                  <p:stCondLst>
                                    <p:cond delay="0"/>
                                  </p:stCondLst>
                                  <p:childTnLst>
                                    <p:animMotion origin="layout" path="M 5.27778E-6 -3.33333E-6 L 0.05678 -3.33333E-6 " pathEditMode="relative" ptsTypes="AA">
                                      <p:cBhvr>
                                        <p:cTn id="93" dur="1000" fill="hold"/>
                                        <p:tgtEl>
                                          <p:spTgt spid="7"/>
                                        </p:tgtEl>
                                        <p:attrNameLst>
                                          <p:attrName>ppt_x</p:attrName>
                                          <p:attrName>ppt_y</p:attrName>
                                        </p:attrNameLst>
                                      </p:cBhvr>
                                    </p:animMotion>
                                  </p:childTnLst>
                                </p:cTn>
                              </p:par>
                              <p:par>
                                <p:cTn id="94" presetID="0" presetClass="path" presetSubtype="0" accel="50000" fill="hold" nodeType="withEffect">
                                  <p:stCondLst>
                                    <p:cond delay="0"/>
                                  </p:stCondLst>
                                  <p:childTnLst>
                                    <p:animMotion origin="layout" path="M -1.11111E-6 1.85185E-6 L 0.00156 -0.21737 " pathEditMode="relative" ptsTypes="AA">
                                      <p:cBhvr>
                                        <p:cTn id="95" dur="2000" fill="hold"/>
                                        <p:tgtEl>
                                          <p:spTgt spid="8"/>
                                        </p:tgtEl>
                                        <p:attrNameLst>
                                          <p:attrName>ppt_x</p:attrName>
                                          <p:attrName>ppt_y</p:attrName>
                                        </p:attrNameLst>
                                      </p:cBhvr>
                                    </p:animMotion>
                                  </p:childTnLst>
                                </p:cTn>
                              </p:par>
                              <p:par>
                                <p:cTn id="96" presetID="0" presetClass="path" presetSubtype="0" fill="hold" nodeType="withEffect">
                                  <p:stCondLst>
                                    <p:cond delay="1000"/>
                                  </p:stCondLst>
                                  <p:childTnLst>
                                    <p:animMotion origin="layout" path="M 0.05678 -1.48148E-6 L 0.05678 0.47986 " pathEditMode="relative" ptsTypes="AA">
                                      <p:cBhvr>
                                        <p:cTn id="97" dur="3000" fill="hold"/>
                                        <p:tgtEl>
                                          <p:spTgt spid="7"/>
                                        </p:tgtEl>
                                        <p:attrNameLst>
                                          <p:attrName>ppt_x</p:attrName>
                                          <p:attrName>ppt_y</p:attrName>
                                        </p:attrNameLst>
                                      </p:cBhvr>
                                    </p:animMotion>
                                  </p:childTnLst>
                                </p:cTn>
                              </p:par>
                              <p:par>
                                <p:cTn id="98" presetID="0" presetClass="path" presetSubtype="0" fill="hold" nodeType="withEffect">
                                  <p:stCondLst>
                                    <p:cond delay="2000"/>
                                  </p:stCondLst>
                                  <p:childTnLst>
                                    <p:animMotion origin="layout" path="M 0.00157 -0.21746 L -0.10654 -0.21746 " pathEditMode="relative" rAng="0" ptsTypes="AA">
                                      <p:cBhvr>
                                        <p:cTn id="99" dur="1000" fill="hold"/>
                                        <p:tgtEl>
                                          <p:spTgt spid="8"/>
                                        </p:tgtEl>
                                        <p:attrNameLst>
                                          <p:attrName>ppt_x</p:attrName>
                                          <p:attrName>ppt_y</p:attrName>
                                        </p:attrNameLst>
                                      </p:cBhvr>
                                      <p:rCtr x="-5414" y="0"/>
                                    </p:animMotion>
                                  </p:childTnLst>
                                </p:cTn>
                              </p:par>
                              <p:par>
                                <p:cTn id="100" presetID="0" presetClass="path" presetSubtype="0" decel="50000" fill="hold" nodeType="withEffect">
                                  <p:stCondLst>
                                    <p:cond delay="4000"/>
                                  </p:stCondLst>
                                  <p:childTnLst>
                                    <p:animMotion origin="layout" path="M 0.05712 0.48009 L -3.33333E-6 0.48009 " pathEditMode="relative" ptsTypes="AA">
                                      <p:cBhvr>
                                        <p:cTn id="101" dur="1000" fill="hold"/>
                                        <p:tgtEl>
                                          <p:spTgt spid="7"/>
                                        </p:tgtEl>
                                        <p:attrNameLst>
                                          <p:attrName>ppt_x</p:attrName>
                                          <p:attrName>ppt_y</p:attrName>
                                        </p:attrNameLst>
                                      </p:cBhvr>
                                    </p:animMotion>
                                  </p:childTnLst>
                                </p:cTn>
                              </p:par>
                              <p:par>
                                <p:cTn id="102" presetID="0" presetClass="path" presetSubtype="0" fill="hold" nodeType="withEffect">
                                  <p:stCondLst>
                                    <p:cond delay="3000"/>
                                  </p:stCondLst>
                                  <p:childTnLst>
                                    <p:animMotion origin="layout" path="M -0.10654 -0.21746 L -0.10654 -0.69731 " pathEditMode="relative" ptsTypes="AA">
                                      <p:cBhvr>
                                        <p:cTn id="103" dur="3000" fill="hold"/>
                                        <p:tgtEl>
                                          <p:spTgt spid="8"/>
                                        </p:tgtEl>
                                        <p:attrNameLst>
                                          <p:attrName>ppt_x</p:attrName>
                                          <p:attrName>ppt_y</p:attrName>
                                        </p:attrNameLst>
                                      </p:cBhvr>
                                    </p:animMotion>
                                  </p:childTnLst>
                                </p:cTn>
                              </p:par>
                              <p:par>
                                <p:cTn id="104" presetID="0" presetClass="path" presetSubtype="0" decel="50000" fill="hold" nodeType="withEffect">
                                  <p:stCondLst>
                                    <p:cond delay="6000"/>
                                  </p:stCondLst>
                                  <p:childTnLst>
                                    <p:animMotion origin="layout" path="M -0.10654 -0.69731 L -4.26861E-6 -0.69708 " pathEditMode="relative" ptsTypes="AA">
                                      <p:cBhvr>
                                        <p:cTn id="105" dur="1000" fill="hold"/>
                                        <p:tgtEl>
                                          <p:spTgt spid="8"/>
                                        </p:tgtEl>
                                        <p:attrNameLst>
                                          <p:attrName>ppt_x</p:attrName>
                                          <p:attrName>ppt_y</p:attrName>
                                        </p:attrNameLst>
                                      </p:cBhvr>
                                    </p:animMotion>
                                  </p:childTnLst>
                                </p:cTn>
                              </p:par>
                              <p:par>
                                <p:cTn id="106" presetID="1" presetClass="entr" presetSubtype="0" fill="hold" grpId="0" nodeType="withEffect">
                                  <p:stCondLst>
                                    <p:cond delay="1000"/>
                                  </p:stCondLst>
                                  <p:childTnLst>
                                    <p:set>
                                      <p:cBhvr>
                                        <p:cTn id="107" dur="1" fill="hold">
                                          <p:stCondLst>
                                            <p:cond delay="0"/>
                                          </p:stCondLst>
                                        </p:cTn>
                                        <p:tgtEl>
                                          <p:spTgt spid="33"/>
                                        </p:tgtEl>
                                        <p:attrNameLst>
                                          <p:attrName>style.visibility</p:attrName>
                                        </p:attrNameLst>
                                      </p:cBhvr>
                                      <p:to>
                                        <p:strVal val="visible"/>
                                      </p:to>
                                    </p:set>
                                  </p:childTnLst>
                                </p:cTn>
                              </p:par>
                              <p:par>
                                <p:cTn id="108" presetID="9" presetClass="exit" presetSubtype="0" fill="hold" nodeType="withEffect">
                                  <p:stCondLst>
                                    <p:cond delay="1000"/>
                                  </p:stCondLst>
                                  <p:childTnLst>
                                    <p:animEffect transition="out" filter="dissolve">
                                      <p:cBhvr>
                                        <p:cTn id="109" dur="1000"/>
                                        <p:tgtEl>
                                          <p:spTgt spid="68"/>
                                        </p:tgtEl>
                                      </p:cBhvr>
                                    </p:animEffect>
                                    <p:set>
                                      <p:cBhvr>
                                        <p:cTn id="110" dur="1" fill="hold">
                                          <p:stCondLst>
                                            <p:cond delay="999"/>
                                          </p:stCondLst>
                                        </p:cTn>
                                        <p:tgtEl>
                                          <p:spTgt spid="68"/>
                                        </p:tgtEl>
                                        <p:attrNameLst>
                                          <p:attrName>style.visibility</p:attrName>
                                        </p:attrNameLst>
                                      </p:cBhvr>
                                      <p:to>
                                        <p:strVal val="hidden"/>
                                      </p:to>
                                    </p:set>
                                  </p:childTnLst>
                                </p:cTn>
                              </p:par>
                              <p:par>
                                <p:cTn id="111" presetID="9" presetClass="exit" presetSubtype="0" fill="hold" nodeType="withEffect">
                                  <p:stCondLst>
                                    <p:cond delay="1000"/>
                                  </p:stCondLst>
                                  <p:childTnLst>
                                    <p:animEffect transition="out" filter="dissolve">
                                      <p:cBhvr>
                                        <p:cTn id="112" dur="1000"/>
                                        <p:tgtEl>
                                          <p:spTgt spid="71"/>
                                        </p:tgtEl>
                                      </p:cBhvr>
                                    </p:animEffect>
                                    <p:set>
                                      <p:cBhvr>
                                        <p:cTn id="113" dur="1" fill="hold">
                                          <p:stCondLst>
                                            <p:cond delay="999"/>
                                          </p:stCondLst>
                                        </p:cTn>
                                        <p:tgtEl>
                                          <p:spTgt spid="71"/>
                                        </p:tgtEl>
                                        <p:attrNameLst>
                                          <p:attrName>style.visibility</p:attrName>
                                        </p:attrNameLst>
                                      </p:cBhvr>
                                      <p:to>
                                        <p:strVal val="hidden"/>
                                      </p:to>
                                    </p:set>
                                  </p:childTnLst>
                                </p:cTn>
                              </p:par>
                              <p:par>
                                <p:cTn id="114" presetID="9" presetClass="exit" presetSubtype="0" fill="hold" nodeType="withEffect">
                                  <p:stCondLst>
                                    <p:cond delay="1000"/>
                                  </p:stCondLst>
                                  <p:childTnLst>
                                    <p:animEffect transition="out" filter="dissolve">
                                      <p:cBhvr>
                                        <p:cTn id="115" dur="1000"/>
                                        <p:tgtEl>
                                          <p:spTgt spid="74"/>
                                        </p:tgtEl>
                                      </p:cBhvr>
                                    </p:animEffect>
                                    <p:set>
                                      <p:cBhvr>
                                        <p:cTn id="116" dur="1" fill="hold">
                                          <p:stCondLst>
                                            <p:cond delay="999"/>
                                          </p:stCondLst>
                                        </p:cTn>
                                        <p:tgtEl>
                                          <p:spTgt spid="74"/>
                                        </p:tgtEl>
                                        <p:attrNameLst>
                                          <p:attrName>style.visibility</p:attrName>
                                        </p:attrNameLst>
                                      </p:cBhvr>
                                      <p:to>
                                        <p:strVal val="hidden"/>
                                      </p:to>
                                    </p:set>
                                  </p:childTnLst>
                                </p:cTn>
                              </p:par>
                              <p:par>
                                <p:cTn id="117" presetID="9" presetClass="entr" presetSubtype="0" fill="hold" nodeType="withEffect">
                                  <p:stCondLst>
                                    <p:cond delay="1250"/>
                                  </p:stCondLst>
                                  <p:childTnLst>
                                    <p:set>
                                      <p:cBhvr>
                                        <p:cTn id="118" dur="1" fill="hold">
                                          <p:stCondLst>
                                            <p:cond delay="0"/>
                                          </p:stCondLst>
                                        </p:cTn>
                                        <p:tgtEl>
                                          <p:spTgt spid="88"/>
                                        </p:tgtEl>
                                        <p:attrNameLst>
                                          <p:attrName>style.visibility</p:attrName>
                                        </p:attrNameLst>
                                      </p:cBhvr>
                                      <p:to>
                                        <p:strVal val="visible"/>
                                      </p:to>
                                    </p:set>
                                    <p:animEffect transition="in" filter="dissolve">
                                      <p:cBhvr>
                                        <p:cTn id="119" dur="1000"/>
                                        <p:tgtEl>
                                          <p:spTgt spid="88"/>
                                        </p:tgtEl>
                                      </p:cBhvr>
                                    </p:animEffect>
                                  </p:childTnLst>
                                </p:cTn>
                              </p:par>
                              <p:par>
                                <p:cTn id="120" presetID="9" presetClass="entr" presetSubtype="0" fill="hold" nodeType="withEffect">
                                  <p:stCondLst>
                                    <p:cond delay="1250"/>
                                  </p:stCondLst>
                                  <p:childTnLst>
                                    <p:set>
                                      <p:cBhvr>
                                        <p:cTn id="121" dur="1" fill="hold">
                                          <p:stCondLst>
                                            <p:cond delay="0"/>
                                          </p:stCondLst>
                                        </p:cTn>
                                        <p:tgtEl>
                                          <p:spTgt spid="90"/>
                                        </p:tgtEl>
                                        <p:attrNameLst>
                                          <p:attrName>style.visibility</p:attrName>
                                        </p:attrNameLst>
                                      </p:cBhvr>
                                      <p:to>
                                        <p:strVal val="visible"/>
                                      </p:to>
                                    </p:set>
                                    <p:animEffect transition="in" filter="dissolve">
                                      <p:cBhvr>
                                        <p:cTn id="122" dur="1000"/>
                                        <p:tgtEl>
                                          <p:spTgt spid="90"/>
                                        </p:tgtEl>
                                      </p:cBhvr>
                                    </p:animEffect>
                                  </p:childTnLst>
                                </p:cTn>
                              </p:par>
                              <p:par>
                                <p:cTn id="123" presetID="9" presetClass="entr" presetSubtype="0" fill="hold" nodeType="withEffect">
                                  <p:stCondLst>
                                    <p:cond delay="1250"/>
                                  </p:stCondLst>
                                  <p:childTnLst>
                                    <p:set>
                                      <p:cBhvr>
                                        <p:cTn id="124" dur="1" fill="hold">
                                          <p:stCondLst>
                                            <p:cond delay="0"/>
                                          </p:stCondLst>
                                        </p:cTn>
                                        <p:tgtEl>
                                          <p:spTgt spid="91"/>
                                        </p:tgtEl>
                                        <p:attrNameLst>
                                          <p:attrName>style.visibility</p:attrName>
                                        </p:attrNameLst>
                                      </p:cBhvr>
                                      <p:to>
                                        <p:strVal val="visible"/>
                                      </p:to>
                                    </p:set>
                                    <p:animEffect transition="in" filter="dissolve">
                                      <p:cBhvr>
                                        <p:cTn id="125"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6" grpId="0"/>
      <p:bldP spid="79" grpId="0"/>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62973"/>
            <a:ext cx="8229600" cy="1143000"/>
          </a:xfrm>
        </p:spPr>
        <p:txBody>
          <a:bodyPr/>
          <a:lstStyle/>
          <a:p>
            <a:r>
              <a:rPr lang="en-US" dirty="0" smtClean="0">
                <a:solidFill>
                  <a:srgbClr val="376092"/>
                </a:solidFill>
              </a:rPr>
              <a:t>Example</a:t>
            </a:r>
            <a:endParaRPr lang="en-US" dirty="0">
              <a:solidFill>
                <a:srgbClr val="376092"/>
              </a:solidFill>
            </a:endParaRPr>
          </a:p>
        </p:txBody>
      </p:sp>
      <p:cxnSp>
        <p:nvCxnSpPr>
          <p:cNvPr id="5" name="Straight Arrow Connector 4"/>
          <p:cNvCxnSpPr/>
          <p:nvPr/>
        </p:nvCxnSpPr>
        <p:spPr>
          <a:xfrm>
            <a:off x="5741327" y="1848115"/>
            <a:ext cx="0" cy="249766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7611808" y="1848115"/>
            <a:ext cx="0" cy="249766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582322" y="4857574"/>
            <a:ext cx="438642" cy="461665"/>
          </a:xfrm>
          <a:prstGeom prst="rect">
            <a:avLst/>
          </a:prstGeom>
          <a:noFill/>
        </p:spPr>
        <p:txBody>
          <a:bodyPr wrap="none" rtlCol="0">
            <a:spAutoFit/>
          </a:bodyPr>
          <a:lstStyle/>
          <a:p>
            <a:r>
              <a:rPr lang="en-US" sz="2400" dirty="0" smtClean="0"/>
              <a:t>T</a:t>
            </a:r>
            <a:r>
              <a:rPr lang="en-US" sz="2400" baseline="-25000" dirty="0" smtClean="0"/>
              <a:t>1</a:t>
            </a:r>
            <a:endParaRPr lang="en-US" sz="2400" baseline="-25000" dirty="0"/>
          </a:p>
        </p:txBody>
      </p:sp>
      <p:sp>
        <p:nvSpPr>
          <p:cNvPr id="10" name="TextBox 9"/>
          <p:cNvSpPr txBox="1"/>
          <p:nvPr/>
        </p:nvSpPr>
        <p:spPr>
          <a:xfrm>
            <a:off x="7406598" y="775331"/>
            <a:ext cx="438642" cy="461665"/>
          </a:xfrm>
          <a:prstGeom prst="rect">
            <a:avLst/>
          </a:prstGeom>
          <a:noFill/>
        </p:spPr>
        <p:txBody>
          <a:bodyPr wrap="none" rtlCol="0">
            <a:spAutoFit/>
          </a:bodyPr>
          <a:lstStyle/>
          <a:p>
            <a:r>
              <a:rPr lang="en-US" sz="2400" dirty="0" smtClean="0"/>
              <a:t>T</a:t>
            </a:r>
            <a:r>
              <a:rPr lang="en-US" sz="2400" baseline="-25000" dirty="0"/>
              <a:t>2</a:t>
            </a:r>
          </a:p>
        </p:txBody>
      </p:sp>
      <p:cxnSp>
        <p:nvCxnSpPr>
          <p:cNvPr id="11" name="Straight Connector 10"/>
          <p:cNvCxnSpPr/>
          <p:nvPr/>
        </p:nvCxnSpPr>
        <p:spPr>
          <a:xfrm>
            <a:off x="4763496" y="1696966"/>
            <a:ext cx="0" cy="2841011"/>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722597" y="1745422"/>
            <a:ext cx="3631421" cy="13758"/>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7611808" y="4524609"/>
            <a:ext cx="10599" cy="1488964"/>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4715541" y="4487193"/>
            <a:ext cx="3638477" cy="1620"/>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657143" y="1718686"/>
            <a:ext cx="0" cy="2783495"/>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8304576" y="1732054"/>
            <a:ext cx="0" cy="2770127"/>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129047" y="1745422"/>
            <a:ext cx="0" cy="2743391"/>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272733" y="1775539"/>
            <a:ext cx="0" cy="2743391"/>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085385" y="1758790"/>
            <a:ext cx="0" cy="2743391"/>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964734" y="1718686"/>
            <a:ext cx="0" cy="2743391"/>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763496" y="1721063"/>
            <a:ext cx="0" cy="2743391"/>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711866" y="4487193"/>
            <a:ext cx="1056655" cy="162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711866" y="1745422"/>
            <a:ext cx="1089710" cy="5218"/>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8304576" y="1705318"/>
            <a:ext cx="0" cy="2819291"/>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7594612" y="4489384"/>
            <a:ext cx="759406" cy="1"/>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576678" y="1759180"/>
            <a:ext cx="727898" cy="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7611808" y="4440357"/>
            <a:ext cx="10600" cy="1573216"/>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691689" y="1750639"/>
            <a:ext cx="1016000" cy="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657143" y="1732054"/>
            <a:ext cx="0" cy="275733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691689" y="4487193"/>
            <a:ext cx="1016000" cy="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606408" y="1750639"/>
            <a:ext cx="1016000" cy="8541"/>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657143" y="4487691"/>
            <a:ext cx="1016000" cy="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652311" y="2916906"/>
            <a:ext cx="2140805" cy="954107"/>
          </a:xfrm>
          <a:prstGeom prst="rect">
            <a:avLst/>
          </a:prstGeom>
          <a:noFill/>
        </p:spPr>
        <p:txBody>
          <a:bodyPr wrap="none" rtlCol="0">
            <a:spAutoFit/>
          </a:bodyPr>
          <a:lstStyle/>
          <a:p>
            <a:r>
              <a:rPr lang="en-US" sz="2800" b="1" dirty="0" smtClean="0"/>
              <a:t>Middle route </a:t>
            </a:r>
          </a:p>
          <a:p>
            <a:r>
              <a:rPr lang="en-US" sz="2800" b="1" dirty="0" smtClean="0"/>
              <a:t>is slow!</a:t>
            </a:r>
            <a:endParaRPr lang="en-US" sz="2800" b="1" dirty="0"/>
          </a:p>
        </p:txBody>
      </p:sp>
      <p:sp>
        <p:nvSpPr>
          <p:cNvPr id="34" name="TextBox 33"/>
          <p:cNvSpPr txBox="1"/>
          <p:nvPr/>
        </p:nvSpPr>
        <p:spPr>
          <a:xfrm>
            <a:off x="3290760" y="5134573"/>
            <a:ext cx="1838965" cy="369332"/>
          </a:xfrm>
          <a:prstGeom prst="rect">
            <a:avLst/>
          </a:prstGeom>
          <a:noFill/>
        </p:spPr>
        <p:txBody>
          <a:bodyPr wrap="none" rtlCol="0">
            <a:spAutoFit/>
          </a:bodyPr>
          <a:lstStyle/>
          <a:p>
            <a:r>
              <a:rPr lang="en-US" b="1" dirty="0" smtClean="0">
                <a:solidFill>
                  <a:srgbClr val="376092"/>
                </a:solidFill>
              </a:rPr>
              <a:t>Canonical Routes</a:t>
            </a:r>
            <a:endParaRPr lang="en-US" b="1" dirty="0">
              <a:solidFill>
                <a:srgbClr val="376092"/>
              </a:solidFill>
            </a:endParaRPr>
          </a:p>
        </p:txBody>
      </p:sp>
      <p:cxnSp>
        <p:nvCxnSpPr>
          <p:cNvPr id="35" name="Straight Arrow Connector 34"/>
          <p:cNvCxnSpPr>
            <a:stCxn id="34" idx="0"/>
          </p:cNvCxnSpPr>
          <p:nvPr/>
        </p:nvCxnSpPr>
        <p:spPr>
          <a:xfrm flipV="1">
            <a:off x="4210243" y="4253538"/>
            <a:ext cx="369390" cy="8810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34" idx="0"/>
          </p:cNvCxnSpPr>
          <p:nvPr/>
        </p:nvCxnSpPr>
        <p:spPr>
          <a:xfrm flipV="1">
            <a:off x="4210243" y="4717556"/>
            <a:ext cx="919482" cy="4170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5741327" y="1748375"/>
            <a:ext cx="552574" cy="1"/>
          </a:xfrm>
          <a:prstGeom prst="line">
            <a:avLst/>
          </a:prstGeom>
          <a:ln w="1016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272733" y="1696966"/>
            <a:ext cx="0" cy="2841011"/>
          </a:xfrm>
          <a:prstGeom prst="line">
            <a:avLst/>
          </a:prstGeom>
          <a:ln w="1016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5741327" y="4489385"/>
            <a:ext cx="548910" cy="0"/>
          </a:xfrm>
          <a:prstGeom prst="line">
            <a:avLst/>
          </a:prstGeom>
          <a:ln w="101600">
            <a:solidFill>
              <a:schemeClr val="accent4">
                <a:lumMod val="75000"/>
              </a:schemeClr>
            </a:solidFill>
            <a:headEnd type="stealth"/>
            <a:tailEnd type="none"/>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7609270" y="4440357"/>
            <a:ext cx="13137" cy="1573216"/>
          </a:xfrm>
          <a:prstGeom prst="line">
            <a:avLst/>
          </a:prstGeom>
          <a:ln w="1016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609269" y="4487193"/>
            <a:ext cx="695307" cy="0"/>
          </a:xfrm>
          <a:prstGeom prst="line">
            <a:avLst/>
          </a:prstGeom>
          <a:ln w="1016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8304576" y="1705318"/>
            <a:ext cx="0" cy="2832659"/>
          </a:xfrm>
          <a:prstGeom prst="line">
            <a:avLst/>
          </a:prstGeom>
          <a:ln w="1016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594612" y="1758790"/>
            <a:ext cx="695307" cy="0"/>
          </a:xfrm>
          <a:prstGeom prst="line">
            <a:avLst/>
          </a:prstGeom>
          <a:ln w="101600">
            <a:solidFill>
              <a:schemeClr val="accent4">
                <a:lumMod val="75000"/>
              </a:schemeClr>
            </a:solidFill>
            <a:headEnd type="stealth"/>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6115641" y="5455409"/>
            <a:ext cx="981534" cy="646331"/>
          </a:xfrm>
          <a:prstGeom prst="rect">
            <a:avLst/>
          </a:prstGeom>
          <a:noFill/>
        </p:spPr>
        <p:txBody>
          <a:bodyPr wrap="none" rtlCol="0">
            <a:spAutoFit/>
          </a:bodyPr>
          <a:lstStyle/>
          <a:p>
            <a:r>
              <a:rPr lang="en-US" b="1" dirty="0" smtClean="0">
                <a:solidFill>
                  <a:schemeClr val="accent4">
                    <a:lumMod val="75000"/>
                  </a:schemeClr>
                </a:solidFill>
              </a:rPr>
              <a:t>Routing </a:t>
            </a:r>
          </a:p>
          <a:p>
            <a:r>
              <a:rPr lang="en-US" b="1" dirty="0" smtClean="0">
                <a:solidFill>
                  <a:schemeClr val="accent4">
                    <a:lumMod val="75000"/>
                  </a:schemeClr>
                </a:solidFill>
              </a:rPr>
              <a:t>Solution</a:t>
            </a:r>
            <a:endParaRPr lang="en-US" b="1" dirty="0">
              <a:solidFill>
                <a:schemeClr val="accent4">
                  <a:lumMod val="75000"/>
                </a:schemeClr>
              </a:solidFill>
            </a:endParaRPr>
          </a:p>
        </p:txBody>
      </p:sp>
      <p:cxnSp>
        <p:nvCxnSpPr>
          <p:cNvPr id="45" name="Straight Arrow Connector 44"/>
          <p:cNvCxnSpPr>
            <a:stCxn id="44" idx="0"/>
          </p:cNvCxnSpPr>
          <p:nvPr/>
        </p:nvCxnSpPr>
        <p:spPr>
          <a:xfrm flipV="1">
            <a:off x="6606408" y="4857575"/>
            <a:ext cx="838376" cy="597834"/>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44" idx="0"/>
          </p:cNvCxnSpPr>
          <p:nvPr/>
        </p:nvCxnSpPr>
        <p:spPr>
          <a:xfrm flipH="1" flipV="1">
            <a:off x="6197600" y="4610504"/>
            <a:ext cx="408808" cy="844905"/>
          </a:xfrm>
          <a:prstGeom prst="straightConnector1">
            <a:avLst/>
          </a:prstGeom>
          <a:ln>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a:xfrm>
            <a:off x="403728" y="5805310"/>
            <a:ext cx="4929555" cy="707886"/>
          </a:xfrm>
          <a:prstGeom prst="rect">
            <a:avLst/>
          </a:prstGeom>
          <a:noFill/>
        </p:spPr>
        <p:txBody>
          <a:bodyPr wrap="none" rtlCol="0">
            <a:spAutoFit/>
          </a:bodyPr>
          <a:lstStyle/>
          <a:p>
            <a:r>
              <a:rPr lang="en-US" sz="2000" b="1" dirty="0" smtClean="0"/>
              <a:t>Routes 50 vehicles in ~20 seconds (M=5000).</a:t>
            </a:r>
          </a:p>
          <a:p>
            <a:r>
              <a:rPr lang="en-US" sz="2000" b="1" dirty="0" smtClean="0"/>
              <a:t>Can run </a:t>
            </a:r>
            <a:r>
              <a:rPr lang="en-US" sz="2000" b="1" dirty="0"/>
              <a:t>in </a:t>
            </a:r>
            <a:r>
              <a:rPr lang="en-US" sz="2000" b="1" dirty="0" smtClean="0"/>
              <a:t>real–time!</a:t>
            </a:r>
            <a:endParaRPr lang="en-US" sz="2000" b="1" dirty="0"/>
          </a:p>
        </p:txBody>
      </p:sp>
      <p:pic>
        <p:nvPicPr>
          <p:cNvPr id="7" name="Picture 6"/>
          <p:cNvPicPr>
            <a:picLocks noChangeAspect="1"/>
          </p:cNvPicPr>
          <p:nvPr/>
        </p:nvPicPr>
        <p:blipFill>
          <a:blip r:embed="rId2"/>
          <a:stretch>
            <a:fillRect/>
          </a:stretch>
        </p:blipFill>
        <p:spPr>
          <a:xfrm>
            <a:off x="5577000" y="1305098"/>
            <a:ext cx="334048" cy="334048"/>
          </a:xfrm>
          <a:prstGeom prst="rect">
            <a:avLst/>
          </a:prstGeom>
        </p:spPr>
      </p:pic>
      <p:pic>
        <p:nvPicPr>
          <p:cNvPr id="8" name="Picture 7"/>
          <p:cNvPicPr>
            <a:picLocks noChangeAspect="1"/>
          </p:cNvPicPr>
          <p:nvPr/>
        </p:nvPicPr>
        <p:blipFill>
          <a:blip r:embed="rId2"/>
          <a:stretch>
            <a:fillRect/>
          </a:stretch>
        </p:blipFill>
        <p:spPr>
          <a:xfrm>
            <a:off x="7444784" y="6101740"/>
            <a:ext cx="334048" cy="334048"/>
          </a:xfrm>
          <a:prstGeom prst="rect">
            <a:avLst/>
          </a:prstGeom>
        </p:spPr>
      </p:pic>
      <p:sp>
        <p:nvSpPr>
          <p:cNvPr id="47" name="TextBox 46"/>
          <p:cNvSpPr txBox="1"/>
          <p:nvPr/>
        </p:nvSpPr>
        <p:spPr>
          <a:xfrm>
            <a:off x="346226" y="1432616"/>
            <a:ext cx="2563322" cy="830997"/>
          </a:xfrm>
          <a:prstGeom prst="rect">
            <a:avLst/>
          </a:prstGeom>
          <a:noFill/>
        </p:spPr>
        <p:txBody>
          <a:bodyPr wrap="none" rtlCol="0">
            <a:spAutoFit/>
          </a:bodyPr>
          <a:lstStyle/>
          <a:p>
            <a:r>
              <a:rPr lang="en-US" sz="2400" dirty="0" smtClean="0"/>
              <a:t>Re-optimize routes </a:t>
            </a:r>
          </a:p>
          <a:p>
            <a:r>
              <a:rPr lang="en-US" sz="2400" dirty="0" smtClean="0"/>
              <a:t>every t seconds</a:t>
            </a:r>
            <a:endParaRPr lang="en-US" sz="2400" dirty="0"/>
          </a:p>
        </p:txBody>
      </p:sp>
    </p:spTree>
    <p:extLst>
      <p:ext uri="{BB962C8B-B14F-4D97-AF65-F5344CB8AC3E}">
        <p14:creationId xmlns:p14="http://schemas.microsoft.com/office/powerpoint/2010/main" val="23523124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fill="hold" nodeType="clickEffect">
                                  <p:stCondLst>
                                    <p:cond delay="0"/>
                                  </p:stCondLst>
                                  <p:childTnLst>
                                    <p:animMotion origin="layout" path="M 5.27778E-6 -3.33333E-6 L 0.05678 -3.33333E-6 " pathEditMode="relative" ptsTypes="AA">
                                      <p:cBhvr>
                                        <p:cTn id="6" dur="1000" fill="hold"/>
                                        <p:tgtEl>
                                          <p:spTgt spid="7"/>
                                        </p:tgtEl>
                                        <p:attrNameLst>
                                          <p:attrName>ppt_x</p:attrName>
                                          <p:attrName>ppt_y</p:attrName>
                                        </p:attrNameLst>
                                      </p:cBhvr>
                                    </p:animMotion>
                                  </p:childTnLst>
                                </p:cTn>
                              </p:par>
                              <p:par>
                                <p:cTn id="7" presetID="0" presetClass="path" presetSubtype="0" accel="50000" fill="hold" nodeType="withEffect">
                                  <p:stCondLst>
                                    <p:cond delay="0"/>
                                  </p:stCondLst>
                                  <p:childTnLst>
                                    <p:animMotion origin="layout" path="M -1.11111E-6 1.85185E-6 L 0.00156 -0.21737 " pathEditMode="relative" ptsTypes="AA">
                                      <p:cBhvr>
                                        <p:cTn id="8" dur="2000" fill="hold"/>
                                        <p:tgtEl>
                                          <p:spTgt spid="8"/>
                                        </p:tgtEl>
                                        <p:attrNameLst>
                                          <p:attrName>ppt_x</p:attrName>
                                          <p:attrName>ppt_y</p:attrName>
                                        </p:attrNameLst>
                                      </p:cBhvr>
                                    </p:animMotion>
                                  </p:childTnLst>
                                </p:cTn>
                              </p:par>
                              <p:par>
                                <p:cTn id="9" presetID="0" presetClass="path" presetSubtype="0" fill="hold" nodeType="withEffect">
                                  <p:stCondLst>
                                    <p:cond delay="1000"/>
                                  </p:stCondLst>
                                  <p:childTnLst>
                                    <p:animMotion origin="layout" path="M 0.05678 -1.48148E-6 L 0.05678 0.47986 " pathEditMode="relative" ptsTypes="AA">
                                      <p:cBhvr>
                                        <p:cTn id="10" dur="5000" fill="hold"/>
                                        <p:tgtEl>
                                          <p:spTgt spid="7"/>
                                        </p:tgtEl>
                                        <p:attrNameLst>
                                          <p:attrName>ppt_x</p:attrName>
                                          <p:attrName>ppt_y</p:attrName>
                                        </p:attrNameLst>
                                      </p:cBhvr>
                                    </p:animMotion>
                                  </p:childTnLst>
                                </p:cTn>
                              </p:par>
                              <p:par>
                                <p:cTn id="11" presetID="0" presetClass="path" presetSubtype="0" fill="hold" nodeType="withEffect">
                                  <p:stCondLst>
                                    <p:cond delay="2000"/>
                                  </p:stCondLst>
                                  <p:childTnLst>
                                    <p:animMotion origin="layout" path="M 0.00156 -0.21736 L 0.07517 -0.21736 " pathEditMode="relative" rAng="0" ptsTypes="AA">
                                      <p:cBhvr>
                                        <p:cTn id="12" dur="1000" fill="hold"/>
                                        <p:tgtEl>
                                          <p:spTgt spid="8"/>
                                        </p:tgtEl>
                                        <p:attrNameLst>
                                          <p:attrName>ppt_x</p:attrName>
                                          <p:attrName>ppt_y</p:attrName>
                                        </p:attrNameLst>
                                      </p:cBhvr>
                                      <p:rCtr x="3681" y="0"/>
                                    </p:animMotion>
                                  </p:childTnLst>
                                </p:cTn>
                              </p:par>
                              <p:par>
                                <p:cTn id="13" presetID="0" presetClass="path" presetSubtype="0" decel="50000" fill="hold" nodeType="withEffect">
                                  <p:stCondLst>
                                    <p:cond delay="6000"/>
                                  </p:stCondLst>
                                  <p:childTnLst>
                                    <p:animMotion origin="layout" path="M 0.05712 0.48009 L -3.33333E-6 0.48009 " pathEditMode="relative" ptsTypes="AA">
                                      <p:cBhvr>
                                        <p:cTn id="14" dur="1000" fill="hold"/>
                                        <p:tgtEl>
                                          <p:spTgt spid="7"/>
                                        </p:tgtEl>
                                        <p:attrNameLst>
                                          <p:attrName>ppt_x</p:attrName>
                                          <p:attrName>ppt_y</p:attrName>
                                        </p:attrNameLst>
                                      </p:cBhvr>
                                    </p:animMotion>
                                  </p:childTnLst>
                                </p:cTn>
                              </p:par>
                              <p:par>
                                <p:cTn id="15" presetID="0" presetClass="path" presetSubtype="0" fill="hold" nodeType="withEffect">
                                  <p:stCondLst>
                                    <p:cond delay="3000"/>
                                  </p:stCondLst>
                                  <p:childTnLst>
                                    <p:animMotion origin="layout" path="M 0.07517 -0.21968 L 0.07517 -0.69954 " pathEditMode="relative" rAng="0" ptsTypes="AA">
                                      <p:cBhvr>
                                        <p:cTn id="16" dur="3000" fill="hold"/>
                                        <p:tgtEl>
                                          <p:spTgt spid="8"/>
                                        </p:tgtEl>
                                        <p:attrNameLst>
                                          <p:attrName>ppt_x</p:attrName>
                                          <p:attrName>ppt_y</p:attrName>
                                        </p:attrNameLst>
                                      </p:cBhvr>
                                      <p:rCtr x="0" y="-24005"/>
                                    </p:animMotion>
                                  </p:childTnLst>
                                </p:cTn>
                              </p:par>
                              <p:par>
                                <p:cTn id="17" presetID="0" presetClass="path" presetSubtype="0" decel="50000" fill="hold" nodeType="withEffect">
                                  <p:stCondLst>
                                    <p:cond delay="6000"/>
                                  </p:stCondLst>
                                  <p:childTnLst>
                                    <p:animMotion origin="layout" path="M 0.07517 -0.69954 L -0.00017 -0.69722 " pathEditMode="relative" rAng="0" ptsTypes="AA">
                                      <p:cBhvr>
                                        <p:cTn id="18" dur="2000" fill="hold"/>
                                        <p:tgtEl>
                                          <p:spTgt spid="8"/>
                                        </p:tgtEl>
                                        <p:attrNameLst>
                                          <p:attrName>ppt_x</p:attrName>
                                          <p:attrName>ppt_y</p:attrName>
                                        </p:attrNameLst>
                                      </p:cBhvr>
                                      <p:rCtr x="-3767" y="116"/>
                                    </p:animMotion>
                                  </p:childTnLst>
                                </p:cTn>
                              </p:par>
                              <p:par>
                                <p:cTn id="19" presetID="1" presetClass="entr" presetSubtype="0" fill="hold" grpId="0" nodeType="withEffect">
                                  <p:stCondLst>
                                    <p:cond delay="150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973"/>
            <a:ext cx="8229600" cy="1143000"/>
          </a:xfrm>
        </p:spPr>
        <p:txBody>
          <a:bodyPr>
            <a:normAutofit/>
          </a:bodyPr>
          <a:lstStyle/>
          <a:p>
            <a:r>
              <a:rPr lang="en-US" dirty="0" smtClean="0">
                <a:solidFill>
                  <a:srgbClr val="376092"/>
                </a:solidFill>
              </a:rPr>
              <a:t>Simulation Results </a:t>
            </a:r>
            <a:r>
              <a:rPr lang="en-US" sz="3600" dirty="0" smtClean="0">
                <a:solidFill>
                  <a:srgbClr val="376092"/>
                </a:solidFill>
              </a:rPr>
              <a:t>(50 vehicles)</a:t>
            </a:r>
            <a:endParaRPr lang="en-US" sz="3600" dirty="0">
              <a:solidFill>
                <a:srgbClr val="376092"/>
              </a:solidFill>
            </a:endParaRPr>
          </a:p>
        </p:txBody>
      </p:sp>
      <p:pic>
        <p:nvPicPr>
          <p:cNvPr id="7" name="Picture 6"/>
          <p:cNvPicPr>
            <a:picLocks noChangeAspect="1"/>
          </p:cNvPicPr>
          <p:nvPr/>
        </p:nvPicPr>
        <p:blipFill>
          <a:blip r:embed="rId2"/>
          <a:stretch>
            <a:fillRect/>
          </a:stretch>
        </p:blipFill>
        <p:spPr>
          <a:xfrm>
            <a:off x="1947335" y="1586970"/>
            <a:ext cx="5051777" cy="3750050"/>
          </a:xfrm>
          <a:prstGeom prst="rect">
            <a:avLst/>
          </a:prstGeom>
        </p:spPr>
      </p:pic>
      <p:sp>
        <p:nvSpPr>
          <p:cNvPr id="9" name="Left Arrow 8"/>
          <p:cNvSpPr/>
          <p:nvPr/>
        </p:nvSpPr>
        <p:spPr>
          <a:xfrm rot="16200000">
            <a:off x="-126066" y="3117624"/>
            <a:ext cx="3223790" cy="600983"/>
          </a:xfrm>
          <a:prstGeom prst="leftArrow">
            <a:avLst/>
          </a:prstGeom>
          <a:noFill/>
          <a:ln w="38100">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latin typeface="Trebuchet MS"/>
                <a:cs typeface="Trebuchet MS"/>
              </a:rPr>
              <a:t>B E T T E R</a:t>
            </a:r>
            <a:endParaRPr lang="en-US" sz="2000" b="1" dirty="0">
              <a:solidFill>
                <a:schemeClr val="tx1"/>
              </a:solidFill>
              <a:latin typeface="Trebuchet MS"/>
              <a:cs typeface="Trebuchet MS"/>
            </a:endParaRPr>
          </a:p>
        </p:txBody>
      </p:sp>
      <p:sp>
        <p:nvSpPr>
          <p:cNvPr id="34" name="Rectangle 33"/>
          <p:cNvSpPr/>
          <p:nvPr/>
        </p:nvSpPr>
        <p:spPr>
          <a:xfrm>
            <a:off x="2666999" y="1954389"/>
            <a:ext cx="1566333" cy="10371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a:stCxn id="11" idx="1"/>
          </p:cNvCxnSpPr>
          <p:nvPr/>
        </p:nvCxnSpPr>
        <p:spPr>
          <a:xfrm flipH="1" flipV="1">
            <a:off x="5530172" y="3784220"/>
            <a:ext cx="762000" cy="688358"/>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292172" y="4287912"/>
            <a:ext cx="2287806" cy="369332"/>
          </a:xfrm>
          <a:prstGeom prst="rect">
            <a:avLst/>
          </a:prstGeom>
          <a:solidFill>
            <a:schemeClr val="bg1"/>
          </a:solidFill>
          <a:ln w="25400">
            <a:solidFill>
              <a:srgbClr val="FF0000"/>
            </a:solidFill>
          </a:ln>
        </p:spPr>
        <p:txBody>
          <a:bodyPr wrap="none" rtlCol="0">
            <a:spAutoFit/>
          </a:bodyPr>
          <a:lstStyle/>
          <a:p>
            <a:r>
              <a:rPr lang="en-US" b="1" dirty="0" smtClean="0">
                <a:solidFill>
                  <a:srgbClr val="FF0000"/>
                </a:solidFill>
                <a:latin typeface="Trebuchet MS"/>
                <a:cs typeface="Trebuchet MS"/>
              </a:rPr>
              <a:t>Omniscient Routing</a:t>
            </a:r>
            <a:endParaRPr lang="en-US" b="1" dirty="0">
              <a:solidFill>
                <a:srgbClr val="FF0000"/>
              </a:solidFill>
              <a:latin typeface="Trebuchet MS"/>
              <a:cs typeface="Trebuchet MS"/>
            </a:endParaRPr>
          </a:p>
        </p:txBody>
      </p:sp>
      <p:cxnSp>
        <p:nvCxnSpPr>
          <p:cNvPr id="16" name="Straight Arrow Connector 15"/>
          <p:cNvCxnSpPr>
            <a:stCxn id="17" idx="1"/>
          </p:cNvCxnSpPr>
          <p:nvPr/>
        </p:nvCxnSpPr>
        <p:spPr>
          <a:xfrm flipH="1" flipV="1">
            <a:off x="5997222" y="3358444"/>
            <a:ext cx="472750" cy="39351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469972" y="3567288"/>
            <a:ext cx="1661069" cy="369332"/>
          </a:xfrm>
          <a:prstGeom prst="rect">
            <a:avLst/>
          </a:prstGeom>
          <a:solidFill>
            <a:schemeClr val="bg1"/>
          </a:solidFill>
          <a:ln w="25400">
            <a:solidFill>
              <a:schemeClr val="tx1"/>
            </a:solidFill>
          </a:ln>
        </p:spPr>
        <p:txBody>
          <a:bodyPr wrap="none" rtlCol="0">
            <a:spAutoFit/>
          </a:bodyPr>
          <a:lstStyle/>
          <a:p>
            <a:r>
              <a:rPr lang="en-US" b="1" dirty="0" smtClean="0">
                <a:latin typeface="Trebuchet MS"/>
                <a:cs typeface="Trebuchet MS"/>
              </a:rPr>
              <a:t>Our Approach</a:t>
            </a:r>
            <a:endParaRPr lang="en-US" b="1" dirty="0">
              <a:latin typeface="Trebuchet MS"/>
              <a:cs typeface="Trebuchet MS"/>
            </a:endParaRPr>
          </a:p>
        </p:txBody>
      </p:sp>
      <p:cxnSp>
        <p:nvCxnSpPr>
          <p:cNvPr id="19" name="Straight Arrow Connector 18"/>
          <p:cNvCxnSpPr>
            <a:stCxn id="20" idx="2"/>
          </p:cNvCxnSpPr>
          <p:nvPr/>
        </p:nvCxnSpPr>
        <p:spPr>
          <a:xfrm>
            <a:off x="4772848" y="1771636"/>
            <a:ext cx="995068" cy="627253"/>
          </a:xfrm>
          <a:prstGeom prst="straightConnector1">
            <a:avLst/>
          </a:prstGeom>
          <a:ln w="38100">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929971" y="1402304"/>
            <a:ext cx="1685753" cy="369332"/>
          </a:xfrm>
          <a:prstGeom prst="rect">
            <a:avLst/>
          </a:prstGeom>
          <a:solidFill>
            <a:schemeClr val="bg1"/>
          </a:solidFill>
          <a:ln w="25400">
            <a:solidFill>
              <a:schemeClr val="bg1">
                <a:lumMod val="65000"/>
              </a:schemeClr>
            </a:solidFill>
          </a:ln>
        </p:spPr>
        <p:txBody>
          <a:bodyPr wrap="none" rtlCol="0">
            <a:spAutoFit/>
          </a:bodyPr>
          <a:lstStyle/>
          <a:p>
            <a:r>
              <a:rPr lang="en-US" b="1" dirty="0" smtClean="0">
                <a:solidFill>
                  <a:schemeClr val="bg1">
                    <a:lumMod val="65000"/>
                  </a:schemeClr>
                </a:solidFill>
                <a:latin typeface="Trebuchet MS"/>
                <a:cs typeface="Trebuchet MS"/>
              </a:rPr>
              <a:t>Static Routing</a:t>
            </a:r>
            <a:endParaRPr lang="en-US" b="1" dirty="0">
              <a:solidFill>
                <a:schemeClr val="bg1">
                  <a:lumMod val="65000"/>
                </a:schemeClr>
              </a:solidFill>
              <a:latin typeface="Trebuchet MS"/>
              <a:cs typeface="Trebuchet MS"/>
            </a:endParaRPr>
          </a:p>
        </p:txBody>
      </p:sp>
      <p:cxnSp>
        <p:nvCxnSpPr>
          <p:cNvPr id="23" name="Straight Arrow Connector 22"/>
          <p:cNvCxnSpPr>
            <a:stCxn id="24" idx="2"/>
          </p:cNvCxnSpPr>
          <p:nvPr/>
        </p:nvCxnSpPr>
        <p:spPr>
          <a:xfrm>
            <a:off x="3704818" y="2678802"/>
            <a:ext cx="1241718" cy="799587"/>
          </a:xfrm>
          <a:prstGeom prst="straightConnector1">
            <a:avLst/>
          </a:prstGeom>
          <a:ln w="38100">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2791747" y="2309470"/>
            <a:ext cx="1826141" cy="369332"/>
          </a:xfrm>
          <a:prstGeom prst="rect">
            <a:avLst/>
          </a:prstGeom>
          <a:solidFill>
            <a:schemeClr val="bg1"/>
          </a:solidFill>
          <a:ln w="25400">
            <a:solidFill>
              <a:schemeClr val="bg1">
                <a:lumMod val="50000"/>
              </a:schemeClr>
            </a:solidFill>
          </a:ln>
        </p:spPr>
        <p:txBody>
          <a:bodyPr wrap="none" rtlCol="0">
            <a:spAutoFit/>
          </a:bodyPr>
          <a:lstStyle/>
          <a:p>
            <a:r>
              <a:rPr lang="en-US" b="1" dirty="0" smtClean="0">
                <a:solidFill>
                  <a:schemeClr val="bg1">
                    <a:lumMod val="50000"/>
                  </a:schemeClr>
                </a:solidFill>
                <a:latin typeface="Trebuchet MS"/>
                <a:cs typeface="Trebuchet MS"/>
              </a:rPr>
              <a:t>Myopic </a:t>
            </a:r>
            <a:r>
              <a:rPr lang="en-US" b="1" dirty="0">
                <a:solidFill>
                  <a:schemeClr val="bg1">
                    <a:lumMod val="50000"/>
                  </a:schemeClr>
                </a:solidFill>
                <a:latin typeface="Trebuchet MS"/>
                <a:cs typeface="Trebuchet MS"/>
              </a:rPr>
              <a:t>R</a:t>
            </a:r>
            <a:r>
              <a:rPr lang="en-US" b="1" dirty="0" smtClean="0">
                <a:solidFill>
                  <a:schemeClr val="bg1">
                    <a:lumMod val="50000"/>
                  </a:schemeClr>
                </a:solidFill>
                <a:latin typeface="Trebuchet MS"/>
                <a:cs typeface="Trebuchet MS"/>
              </a:rPr>
              <a:t>outing</a:t>
            </a:r>
            <a:endParaRPr lang="en-US" b="1" dirty="0">
              <a:solidFill>
                <a:schemeClr val="bg1">
                  <a:lumMod val="50000"/>
                </a:schemeClr>
              </a:solidFill>
              <a:latin typeface="Trebuchet MS"/>
              <a:cs typeface="Trebuchet MS"/>
            </a:endParaRPr>
          </a:p>
        </p:txBody>
      </p:sp>
      <p:sp>
        <p:nvSpPr>
          <p:cNvPr id="32" name="TextBox 31"/>
          <p:cNvSpPr txBox="1"/>
          <p:nvPr/>
        </p:nvSpPr>
        <p:spPr>
          <a:xfrm>
            <a:off x="1665109" y="5577605"/>
            <a:ext cx="5836003" cy="461665"/>
          </a:xfrm>
          <a:prstGeom prst="rect">
            <a:avLst/>
          </a:prstGeom>
          <a:noFill/>
        </p:spPr>
        <p:txBody>
          <a:bodyPr wrap="none" rtlCol="0">
            <a:spAutoFit/>
          </a:bodyPr>
          <a:lstStyle/>
          <a:p>
            <a:r>
              <a:rPr lang="en-US" sz="2400" b="1" dirty="0" smtClean="0"/>
              <a:t>We do almost as well as omniscient routing!</a:t>
            </a:r>
          </a:p>
        </p:txBody>
      </p:sp>
      <p:sp>
        <p:nvSpPr>
          <p:cNvPr id="18" name="TextBox 17"/>
          <p:cNvSpPr txBox="1"/>
          <p:nvPr/>
        </p:nvSpPr>
        <p:spPr>
          <a:xfrm>
            <a:off x="5738992" y="6306929"/>
            <a:ext cx="3169708" cy="369332"/>
          </a:xfrm>
          <a:prstGeom prst="rect">
            <a:avLst/>
          </a:prstGeom>
          <a:noFill/>
        </p:spPr>
        <p:txBody>
          <a:bodyPr wrap="none" rtlCol="0">
            <a:spAutoFit/>
          </a:bodyPr>
          <a:lstStyle/>
          <a:p>
            <a:r>
              <a:rPr lang="en-US" dirty="0" smtClean="0"/>
              <a:t>[Liu, </a:t>
            </a:r>
            <a:r>
              <a:rPr lang="en-US" b="1" dirty="0" smtClean="0"/>
              <a:t>Yue</a:t>
            </a:r>
            <a:r>
              <a:rPr lang="en-US" dirty="0"/>
              <a:t> </a:t>
            </a:r>
            <a:r>
              <a:rPr lang="en-US" dirty="0" smtClean="0"/>
              <a:t>&amp; Krishnan, KDD 2013]</a:t>
            </a:r>
            <a:endParaRPr lang="en-US" dirty="0"/>
          </a:p>
        </p:txBody>
      </p:sp>
      <p:sp>
        <p:nvSpPr>
          <p:cNvPr id="3" name="TextBox 2"/>
          <p:cNvSpPr txBox="1"/>
          <p:nvPr/>
        </p:nvSpPr>
        <p:spPr>
          <a:xfrm>
            <a:off x="457200" y="6323263"/>
            <a:ext cx="3559238" cy="369332"/>
          </a:xfrm>
          <a:prstGeom prst="rect">
            <a:avLst/>
          </a:prstGeom>
          <a:noFill/>
        </p:spPr>
        <p:txBody>
          <a:bodyPr wrap="none" rtlCol="0">
            <a:spAutoFit/>
          </a:bodyPr>
          <a:lstStyle/>
          <a:p>
            <a:r>
              <a:rPr lang="en-US" dirty="0" smtClean="0"/>
              <a:t>Simulator based on [Liu et al., 2010]</a:t>
            </a:r>
            <a:endParaRPr lang="en-US" dirty="0"/>
          </a:p>
        </p:txBody>
      </p:sp>
    </p:spTree>
    <p:extLst>
      <p:ext uri="{BB962C8B-B14F-4D97-AF65-F5344CB8AC3E}">
        <p14:creationId xmlns:p14="http://schemas.microsoft.com/office/powerpoint/2010/main" val="23693834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20" grpId="0" animBg="1"/>
      <p:bldP spid="24" grpId="0" animBg="1"/>
      <p:bldP spid="3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973"/>
            <a:ext cx="8229600" cy="1143000"/>
          </a:xfrm>
        </p:spPr>
        <p:txBody>
          <a:bodyPr/>
          <a:lstStyle/>
          <a:p>
            <a:r>
              <a:rPr lang="en-US" dirty="0" smtClean="0">
                <a:solidFill>
                  <a:schemeClr val="accent1">
                    <a:lumMod val="75000"/>
                  </a:schemeClr>
                </a:solidFill>
              </a:rPr>
              <a:t>Preliminary Field Study</a:t>
            </a:r>
            <a:endParaRPr lang="en-US" dirty="0">
              <a:solidFill>
                <a:schemeClr val="accent1">
                  <a:lumMod val="75000"/>
                </a:schemeClr>
              </a:solidFill>
            </a:endParaRPr>
          </a:p>
        </p:txBody>
      </p:sp>
      <p:sp>
        <p:nvSpPr>
          <p:cNvPr id="6" name="TextBox 5"/>
          <p:cNvSpPr txBox="1"/>
          <p:nvPr/>
        </p:nvSpPr>
        <p:spPr>
          <a:xfrm>
            <a:off x="5738992" y="6306929"/>
            <a:ext cx="3169708" cy="369332"/>
          </a:xfrm>
          <a:prstGeom prst="rect">
            <a:avLst/>
          </a:prstGeom>
          <a:noFill/>
        </p:spPr>
        <p:txBody>
          <a:bodyPr wrap="none" rtlCol="0">
            <a:spAutoFit/>
          </a:bodyPr>
          <a:lstStyle/>
          <a:p>
            <a:r>
              <a:rPr lang="en-US" dirty="0" smtClean="0"/>
              <a:t>[Liu, </a:t>
            </a:r>
            <a:r>
              <a:rPr lang="en-US" b="1" dirty="0" smtClean="0"/>
              <a:t>Yue</a:t>
            </a:r>
            <a:r>
              <a:rPr lang="en-US" dirty="0"/>
              <a:t> </a:t>
            </a:r>
            <a:r>
              <a:rPr lang="en-US" dirty="0" smtClean="0"/>
              <a:t>&amp; Krishnan, KDD 2013]</a:t>
            </a:r>
            <a:endParaRPr lang="en-US" dirty="0"/>
          </a:p>
        </p:txBody>
      </p:sp>
      <p:pic>
        <p:nvPicPr>
          <p:cNvPr id="9" name="Picture 8"/>
          <p:cNvPicPr>
            <a:picLocks noChangeAspect="1"/>
          </p:cNvPicPr>
          <p:nvPr/>
        </p:nvPicPr>
        <p:blipFill>
          <a:blip r:embed="rId2"/>
          <a:stretch>
            <a:fillRect/>
          </a:stretch>
        </p:blipFill>
        <p:spPr>
          <a:xfrm>
            <a:off x="1041519" y="1947333"/>
            <a:ext cx="521170" cy="521170"/>
          </a:xfrm>
          <a:prstGeom prst="rect">
            <a:avLst/>
          </a:prstGeom>
        </p:spPr>
      </p:pic>
      <p:pic>
        <p:nvPicPr>
          <p:cNvPr id="11" name="Picture 10"/>
          <p:cNvPicPr>
            <a:picLocks noChangeAspect="1"/>
          </p:cNvPicPr>
          <p:nvPr/>
        </p:nvPicPr>
        <p:blipFill>
          <a:blip r:embed="rId2"/>
          <a:stretch>
            <a:fillRect/>
          </a:stretch>
        </p:blipFill>
        <p:spPr>
          <a:xfrm>
            <a:off x="1648463" y="1947333"/>
            <a:ext cx="521170" cy="521170"/>
          </a:xfrm>
          <a:prstGeom prst="rect">
            <a:avLst/>
          </a:prstGeom>
        </p:spPr>
      </p:pic>
      <p:pic>
        <p:nvPicPr>
          <p:cNvPr id="12" name="Picture 11"/>
          <p:cNvPicPr>
            <a:picLocks noChangeAspect="1"/>
          </p:cNvPicPr>
          <p:nvPr/>
        </p:nvPicPr>
        <p:blipFill>
          <a:blip r:embed="rId2"/>
          <a:stretch>
            <a:fillRect/>
          </a:stretch>
        </p:blipFill>
        <p:spPr>
          <a:xfrm>
            <a:off x="2255737" y="1947333"/>
            <a:ext cx="521170" cy="521170"/>
          </a:xfrm>
          <a:prstGeom prst="rect">
            <a:avLst/>
          </a:prstGeom>
        </p:spPr>
      </p:pic>
      <p:pic>
        <p:nvPicPr>
          <p:cNvPr id="13" name="Picture 12"/>
          <p:cNvPicPr>
            <a:picLocks noChangeAspect="1"/>
          </p:cNvPicPr>
          <p:nvPr/>
        </p:nvPicPr>
        <p:blipFill>
          <a:blip r:embed="rId2"/>
          <a:stretch>
            <a:fillRect/>
          </a:stretch>
        </p:blipFill>
        <p:spPr>
          <a:xfrm>
            <a:off x="428978" y="1947333"/>
            <a:ext cx="521170" cy="521170"/>
          </a:xfrm>
          <a:prstGeom prst="rect">
            <a:avLst/>
          </a:prstGeom>
        </p:spPr>
      </p:pic>
      <p:pic>
        <p:nvPicPr>
          <p:cNvPr id="14" name="Picture 13"/>
          <p:cNvPicPr>
            <a:picLocks noChangeAspect="1"/>
          </p:cNvPicPr>
          <p:nvPr/>
        </p:nvPicPr>
        <p:blipFill>
          <a:blip r:embed="rId2"/>
          <a:stretch>
            <a:fillRect/>
          </a:stretch>
        </p:blipFill>
        <p:spPr>
          <a:xfrm>
            <a:off x="2862187" y="1947333"/>
            <a:ext cx="521170" cy="521170"/>
          </a:xfrm>
          <a:prstGeom prst="rect">
            <a:avLst/>
          </a:prstGeom>
        </p:spPr>
      </p:pic>
      <p:pic>
        <p:nvPicPr>
          <p:cNvPr id="15" name="Picture 14"/>
          <p:cNvPicPr>
            <a:picLocks noChangeAspect="1"/>
          </p:cNvPicPr>
          <p:nvPr/>
        </p:nvPicPr>
        <p:blipFill>
          <a:blip r:embed="rId2"/>
          <a:stretch>
            <a:fillRect/>
          </a:stretch>
        </p:blipFill>
        <p:spPr>
          <a:xfrm>
            <a:off x="3469625" y="1947333"/>
            <a:ext cx="521170" cy="521170"/>
          </a:xfrm>
          <a:prstGeom prst="rect">
            <a:avLst/>
          </a:prstGeom>
        </p:spPr>
      </p:pic>
      <p:pic>
        <p:nvPicPr>
          <p:cNvPr id="24" name="Picture 3" descr="C:\Documents and Settings\yyue\Desktop\male_user_ic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79042"/>
            <a:ext cx="414509" cy="414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 descr="C:\Documents and Settings\yyue\Desktop\male_user_ic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653" y="2679042"/>
            <a:ext cx="414509" cy="414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 descr="C:\Documents and Settings\yyue\Desktop\male_user_ic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904" y="2679042"/>
            <a:ext cx="414509" cy="414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 descr="C:\Documents and Settings\yyue\Desktop\male_user_ic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4308" y="2679042"/>
            <a:ext cx="414509" cy="414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 descr="C:\Documents and Settings\yyue\Desktop\male_user_ic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9926" y="2679042"/>
            <a:ext cx="414509" cy="414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 descr="C:\Documents and Settings\yyue\Desktop\male_user_ic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88" y="2679042"/>
            <a:ext cx="414509" cy="414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p:cNvPicPr>
          <p:nvPr/>
        </p:nvPicPr>
        <p:blipFill>
          <a:blip r:embed="rId2"/>
          <a:stretch>
            <a:fillRect/>
          </a:stretch>
        </p:blipFill>
        <p:spPr>
          <a:xfrm>
            <a:off x="5737695" y="1947333"/>
            <a:ext cx="521170" cy="521170"/>
          </a:xfrm>
          <a:prstGeom prst="rect">
            <a:avLst/>
          </a:prstGeom>
        </p:spPr>
      </p:pic>
      <p:pic>
        <p:nvPicPr>
          <p:cNvPr id="45" name="Picture 44"/>
          <p:cNvPicPr>
            <a:picLocks noChangeAspect="1"/>
          </p:cNvPicPr>
          <p:nvPr/>
        </p:nvPicPr>
        <p:blipFill>
          <a:blip r:embed="rId2"/>
          <a:stretch>
            <a:fillRect/>
          </a:stretch>
        </p:blipFill>
        <p:spPr>
          <a:xfrm>
            <a:off x="6344639" y="1947333"/>
            <a:ext cx="521170" cy="521170"/>
          </a:xfrm>
          <a:prstGeom prst="rect">
            <a:avLst/>
          </a:prstGeom>
        </p:spPr>
      </p:pic>
      <p:pic>
        <p:nvPicPr>
          <p:cNvPr id="46" name="Picture 45"/>
          <p:cNvPicPr>
            <a:picLocks noChangeAspect="1"/>
          </p:cNvPicPr>
          <p:nvPr/>
        </p:nvPicPr>
        <p:blipFill>
          <a:blip r:embed="rId2"/>
          <a:stretch>
            <a:fillRect/>
          </a:stretch>
        </p:blipFill>
        <p:spPr>
          <a:xfrm>
            <a:off x="6951913" y="1947333"/>
            <a:ext cx="521170" cy="521170"/>
          </a:xfrm>
          <a:prstGeom prst="rect">
            <a:avLst/>
          </a:prstGeom>
        </p:spPr>
      </p:pic>
      <p:pic>
        <p:nvPicPr>
          <p:cNvPr id="47" name="Picture 46"/>
          <p:cNvPicPr>
            <a:picLocks noChangeAspect="1"/>
          </p:cNvPicPr>
          <p:nvPr/>
        </p:nvPicPr>
        <p:blipFill>
          <a:blip r:embed="rId2"/>
          <a:stretch>
            <a:fillRect/>
          </a:stretch>
        </p:blipFill>
        <p:spPr>
          <a:xfrm>
            <a:off x="5125154" y="1947333"/>
            <a:ext cx="521170" cy="521170"/>
          </a:xfrm>
          <a:prstGeom prst="rect">
            <a:avLst/>
          </a:prstGeom>
        </p:spPr>
      </p:pic>
      <p:pic>
        <p:nvPicPr>
          <p:cNvPr id="48" name="Picture 47"/>
          <p:cNvPicPr>
            <a:picLocks noChangeAspect="1"/>
          </p:cNvPicPr>
          <p:nvPr/>
        </p:nvPicPr>
        <p:blipFill>
          <a:blip r:embed="rId2"/>
          <a:stretch>
            <a:fillRect/>
          </a:stretch>
        </p:blipFill>
        <p:spPr>
          <a:xfrm>
            <a:off x="7558363" y="1947333"/>
            <a:ext cx="521170" cy="521170"/>
          </a:xfrm>
          <a:prstGeom prst="rect">
            <a:avLst/>
          </a:prstGeom>
        </p:spPr>
      </p:pic>
      <p:pic>
        <p:nvPicPr>
          <p:cNvPr id="49" name="Picture 48"/>
          <p:cNvPicPr>
            <a:picLocks noChangeAspect="1"/>
          </p:cNvPicPr>
          <p:nvPr/>
        </p:nvPicPr>
        <p:blipFill>
          <a:blip r:embed="rId2"/>
          <a:stretch>
            <a:fillRect/>
          </a:stretch>
        </p:blipFill>
        <p:spPr>
          <a:xfrm>
            <a:off x="8165801" y="1947333"/>
            <a:ext cx="521170" cy="521170"/>
          </a:xfrm>
          <a:prstGeom prst="rect">
            <a:avLst/>
          </a:prstGeom>
        </p:spPr>
      </p:pic>
      <p:pic>
        <p:nvPicPr>
          <p:cNvPr id="50" name="Picture 2" descr="C:\Documents and Settings\yyue\Desktop\020-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2223" y="2672443"/>
            <a:ext cx="1462692" cy="156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3"/>
          <p:cNvPicPr>
            <a:picLocks noChangeAspect="1"/>
          </p:cNvPicPr>
          <p:nvPr/>
        </p:nvPicPr>
        <p:blipFill>
          <a:blip r:embed="rId5"/>
          <a:stretch>
            <a:fillRect/>
          </a:stretch>
        </p:blipFill>
        <p:spPr>
          <a:xfrm>
            <a:off x="1035510" y="3414059"/>
            <a:ext cx="1087385" cy="1087385"/>
          </a:xfrm>
          <a:prstGeom prst="rect">
            <a:avLst/>
          </a:prstGeom>
        </p:spPr>
      </p:pic>
      <p:pic>
        <p:nvPicPr>
          <p:cNvPr id="55" name="Picture 54"/>
          <p:cNvPicPr>
            <a:picLocks noChangeAspect="1"/>
          </p:cNvPicPr>
          <p:nvPr/>
        </p:nvPicPr>
        <p:blipFill>
          <a:blip r:embed="rId6"/>
          <a:stretch>
            <a:fillRect/>
          </a:stretch>
        </p:blipFill>
        <p:spPr>
          <a:xfrm>
            <a:off x="2276409" y="3700549"/>
            <a:ext cx="1085839" cy="673895"/>
          </a:xfrm>
          <a:prstGeom prst="rect">
            <a:avLst/>
          </a:prstGeom>
        </p:spPr>
      </p:pic>
      <p:sp>
        <p:nvSpPr>
          <p:cNvPr id="56" name="TextBox 55"/>
          <p:cNvSpPr txBox="1"/>
          <p:nvPr/>
        </p:nvSpPr>
        <p:spPr>
          <a:xfrm>
            <a:off x="1460072" y="4938888"/>
            <a:ext cx="2087481" cy="769441"/>
          </a:xfrm>
          <a:prstGeom prst="rect">
            <a:avLst/>
          </a:prstGeom>
          <a:noFill/>
        </p:spPr>
        <p:txBody>
          <a:bodyPr wrap="none" rtlCol="0">
            <a:spAutoFit/>
          </a:bodyPr>
          <a:lstStyle/>
          <a:p>
            <a:pPr algn="ctr"/>
            <a:r>
              <a:rPr lang="en-US" sz="2400" b="1" dirty="0" smtClean="0"/>
              <a:t>Conventional</a:t>
            </a:r>
          </a:p>
          <a:p>
            <a:pPr algn="ctr"/>
            <a:r>
              <a:rPr lang="en-US" sz="2000" b="1" dirty="0" smtClean="0">
                <a:solidFill>
                  <a:srgbClr val="953735"/>
                </a:solidFill>
              </a:rPr>
              <a:t>“Myopic Routing”</a:t>
            </a:r>
            <a:endParaRPr lang="en-US" sz="2000" b="1" dirty="0">
              <a:solidFill>
                <a:srgbClr val="953735"/>
              </a:solidFill>
            </a:endParaRPr>
          </a:p>
        </p:txBody>
      </p:sp>
      <p:sp>
        <p:nvSpPr>
          <p:cNvPr id="57" name="TextBox 56"/>
          <p:cNvSpPr txBox="1"/>
          <p:nvPr/>
        </p:nvSpPr>
        <p:spPr>
          <a:xfrm>
            <a:off x="5011135" y="4938888"/>
            <a:ext cx="3621504" cy="769441"/>
          </a:xfrm>
          <a:prstGeom prst="rect">
            <a:avLst/>
          </a:prstGeom>
          <a:noFill/>
        </p:spPr>
        <p:txBody>
          <a:bodyPr wrap="none" rtlCol="0">
            <a:spAutoFit/>
          </a:bodyPr>
          <a:lstStyle/>
          <a:p>
            <a:pPr algn="ctr"/>
            <a:r>
              <a:rPr lang="en-US" sz="2400" b="1" dirty="0" smtClean="0"/>
              <a:t>Our Approach</a:t>
            </a:r>
          </a:p>
          <a:p>
            <a:pPr algn="ctr"/>
            <a:r>
              <a:rPr lang="en-US" sz="2000" b="1" dirty="0" smtClean="0">
                <a:solidFill>
                  <a:schemeClr val="accent2">
                    <a:lumMod val="75000"/>
                  </a:schemeClr>
                </a:solidFill>
              </a:rPr>
              <a:t>Planning using Canonical Routes</a:t>
            </a:r>
            <a:endParaRPr lang="en-US" sz="2000" b="1" dirty="0">
              <a:solidFill>
                <a:schemeClr val="accent2">
                  <a:lumMod val="75000"/>
                </a:schemeClr>
              </a:solidFill>
            </a:endParaRPr>
          </a:p>
        </p:txBody>
      </p:sp>
      <p:grpSp>
        <p:nvGrpSpPr>
          <p:cNvPr id="58" name="Group 57"/>
          <p:cNvGrpSpPr/>
          <p:nvPr/>
        </p:nvGrpSpPr>
        <p:grpSpPr>
          <a:xfrm>
            <a:off x="6860141" y="2749309"/>
            <a:ext cx="1400521" cy="1780211"/>
            <a:chOff x="4701190" y="784280"/>
            <a:chExt cx="3653228" cy="5745084"/>
          </a:xfrm>
        </p:grpSpPr>
        <p:cxnSp>
          <p:nvCxnSpPr>
            <p:cNvPr id="59" name="Straight Arrow Connector 58"/>
            <p:cNvCxnSpPr/>
            <p:nvPr/>
          </p:nvCxnSpPr>
          <p:spPr>
            <a:xfrm>
              <a:off x="5719920" y="1941691"/>
              <a:ext cx="0" cy="249766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7590401" y="1941691"/>
              <a:ext cx="0" cy="249766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61" name="Picture 60"/>
            <p:cNvPicPr>
              <a:picLocks noChangeAspect="1"/>
            </p:cNvPicPr>
            <p:nvPr/>
          </p:nvPicPr>
          <p:blipFill>
            <a:blip r:embed="rId2"/>
            <a:stretch>
              <a:fillRect/>
            </a:stretch>
          </p:blipFill>
          <p:spPr>
            <a:xfrm>
              <a:off x="5555592" y="1307596"/>
              <a:ext cx="334047" cy="334047"/>
            </a:xfrm>
            <a:prstGeom prst="rect">
              <a:avLst/>
            </a:prstGeom>
          </p:spPr>
        </p:pic>
        <p:pic>
          <p:nvPicPr>
            <p:cNvPr id="62" name="Picture 61"/>
            <p:cNvPicPr>
              <a:picLocks noChangeAspect="1"/>
            </p:cNvPicPr>
            <p:nvPr/>
          </p:nvPicPr>
          <p:blipFill>
            <a:blip r:embed="rId2"/>
            <a:stretch>
              <a:fillRect/>
            </a:stretch>
          </p:blipFill>
          <p:spPr>
            <a:xfrm>
              <a:off x="7423377" y="6195316"/>
              <a:ext cx="334048" cy="334048"/>
            </a:xfrm>
            <a:prstGeom prst="rect">
              <a:avLst/>
            </a:prstGeom>
          </p:spPr>
        </p:pic>
        <p:sp>
          <p:nvSpPr>
            <p:cNvPr id="63" name="TextBox 62"/>
            <p:cNvSpPr txBox="1"/>
            <p:nvPr/>
          </p:nvSpPr>
          <p:spPr>
            <a:xfrm>
              <a:off x="5345724" y="4586475"/>
              <a:ext cx="868148" cy="993256"/>
            </a:xfrm>
            <a:prstGeom prst="rect">
              <a:avLst/>
            </a:prstGeom>
            <a:noFill/>
          </p:spPr>
          <p:txBody>
            <a:bodyPr wrap="none" rtlCol="0">
              <a:spAutoFit/>
            </a:bodyPr>
            <a:lstStyle/>
            <a:p>
              <a:r>
                <a:rPr lang="en-US" sz="1400" dirty="0" smtClean="0"/>
                <a:t>T</a:t>
              </a:r>
              <a:r>
                <a:rPr lang="en-US" sz="1400" baseline="-25000" dirty="0" smtClean="0"/>
                <a:t>1</a:t>
              </a:r>
              <a:endParaRPr lang="en-US" sz="1400" baseline="-25000" dirty="0"/>
            </a:p>
          </p:txBody>
        </p:sp>
        <p:sp>
          <p:nvSpPr>
            <p:cNvPr id="64" name="TextBox 63"/>
            <p:cNvSpPr txBox="1"/>
            <p:nvPr/>
          </p:nvSpPr>
          <p:spPr>
            <a:xfrm>
              <a:off x="7198025" y="784280"/>
              <a:ext cx="883111" cy="993256"/>
            </a:xfrm>
            <a:prstGeom prst="rect">
              <a:avLst/>
            </a:prstGeom>
            <a:noFill/>
          </p:spPr>
          <p:txBody>
            <a:bodyPr wrap="none" rtlCol="0">
              <a:spAutoFit/>
            </a:bodyPr>
            <a:lstStyle/>
            <a:p>
              <a:r>
                <a:rPr lang="en-US" sz="1400" dirty="0" smtClean="0"/>
                <a:t>T</a:t>
              </a:r>
              <a:r>
                <a:rPr lang="en-US" sz="1400" baseline="-25000" dirty="0"/>
                <a:t>2</a:t>
              </a:r>
            </a:p>
          </p:txBody>
        </p:sp>
        <p:cxnSp>
          <p:nvCxnSpPr>
            <p:cNvPr id="65" name="Straight Connector 64"/>
            <p:cNvCxnSpPr/>
            <p:nvPr/>
          </p:nvCxnSpPr>
          <p:spPr>
            <a:xfrm>
              <a:off x="4794448" y="1790541"/>
              <a:ext cx="0" cy="2841012"/>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4701190" y="1838998"/>
              <a:ext cx="3653228" cy="13369"/>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H="1">
              <a:off x="7590401" y="4618185"/>
              <a:ext cx="10599" cy="1488964"/>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4701190" y="4580769"/>
              <a:ext cx="3653228" cy="1620"/>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6635736" y="1812262"/>
              <a:ext cx="0" cy="2783495"/>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8259513" y="1825629"/>
              <a:ext cx="0" cy="2770127"/>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5195198" y="1838998"/>
              <a:ext cx="0" cy="2743392"/>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6229716" y="1869114"/>
              <a:ext cx="0" cy="2743392"/>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7261532" y="1852366"/>
              <a:ext cx="0" cy="2743391"/>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7906674" y="1812262"/>
              <a:ext cx="0" cy="2743392"/>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4799818" y="1790541"/>
              <a:ext cx="0" cy="2743392"/>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4701190" y="4580769"/>
              <a:ext cx="1056656" cy="162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4701190" y="1838998"/>
              <a:ext cx="1078979" cy="522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8262179" y="1776467"/>
              <a:ext cx="0" cy="2819291"/>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V="1">
              <a:off x="7573206" y="4580770"/>
              <a:ext cx="781212" cy="219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V="1">
              <a:off x="7423378" y="1844222"/>
              <a:ext cx="931040" cy="15688"/>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7590401" y="4533933"/>
              <a:ext cx="10600" cy="1573216"/>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5670282" y="1844215"/>
              <a:ext cx="1016000" cy="8151"/>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6635736" y="1825630"/>
              <a:ext cx="0" cy="275733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5670282" y="4580769"/>
              <a:ext cx="1016000" cy="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6585001" y="1852756"/>
              <a:ext cx="1016000" cy="8151"/>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6635736" y="4581267"/>
              <a:ext cx="1016000" cy="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grpSp>
      <p:cxnSp>
        <p:nvCxnSpPr>
          <p:cNvPr id="87" name="Straight Connector 86"/>
          <p:cNvCxnSpPr/>
          <p:nvPr/>
        </p:nvCxnSpPr>
        <p:spPr>
          <a:xfrm>
            <a:off x="4574822" y="1340557"/>
            <a:ext cx="0" cy="5192889"/>
          </a:xfrm>
          <a:prstGeom prst="line">
            <a:avLst/>
          </a:prstGeom>
          <a:ln w="635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57742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9"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par>
                                <p:cTn id="20" presetID="9"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par>
                          <p:cTn id="23" fill="hold">
                            <p:stCondLst>
                              <p:cond delay="500"/>
                            </p:stCondLst>
                            <p:childTnLst>
                              <p:par>
                                <p:cTn id="24" presetID="9" presetClass="entr" presetSubtype="0" fill="hold" nodeType="after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dissolve">
                                      <p:cBhvr>
                                        <p:cTn id="26" dur="500"/>
                                        <p:tgtEl>
                                          <p:spTgt spid="87"/>
                                        </p:tgtEl>
                                      </p:cBhvr>
                                    </p:animEffect>
                                  </p:childTnLst>
                                </p:cTn>
                              </p:par>
                              <p:par>
                                <p:cTn id="27" presetID="9"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dissolve">
                                      <p:cBhvr>
                                        <p:cTn id="29" dur="500"/>
                                        <p:tgtEl>
                                          <p:spTgt spid="44"/>
                                        </p:tgtEl>
                                      </p:cBhvr>
                                    </p:animEffect>
                                  </p:childTnLst>
                                </p:cTn>
                              </p:par>
                              <p:par>
                                <p:cTn id="30" presetID="9" presetClass="entr" presetSubtype="0"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dissolve">
                                      <p:cBhvr>
                                        <p:cTn id="32" dur="500"/>
                                        <p:tgtEl>
                                          <p:spTgt spid="45"/>
                                        </p:tgtEl>
                                      </p:cBhvr>
                                    </p:animEffect>
                                  </p:childTnLst>
                                </p:cTn>
                              </p:par>
                              <p:par>
                                <p:cTn id="33" presetID="9" presetClass="entr" presetSubtype="0" fill="hold"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dissolve">
                                      <p:cBhvr>
                                        <p:cTn id="35" dur="500"/>
                                        <p:tgtEl>
                                          <p:spTgt spid="46"/>
                                        </p:tgtEl>
                                      </p:cBhvr>
                                    </p:animEffect>
                                  </p:childTnLst>
                                </p:cTn>
                              </p:par>
                              <p:par>
                                <p:cTn id="36" presetID="9" presetClass="entr" presetSubtype="0"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dissolve">
                                      <p:cBhvr>
                                        <p:cTn id="38" dur="500"/>
                                        <p:tgtEl>
                                          <p:spTgt spid="47"/>
                                        </p:tgtEl>
                                      </p:cBhvr>
                                    </p:animEffect>
                                  </p:childTnLst>
                                </p:cTn>
                              </p:par>
                              <p:par>
                                <p:cTn id="39" presetID="9" presetClass="entr" presetSubtype="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dissolve">
                                      <p:cBhvr>
                                        <p:cTn id="41" dur="500"/>
                                        <p:tgtEl>
                                          <p:spTgt spid="48"/>
                                        </p:tgtEl>
                                      </p:cBhvr>
                                    </p:animEffect>
                                  </p:childTnLst>
                                </p:cTn>
                              </p:par>
                              <p:par>
                                <p:cTn id="42" presetID="9"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dissolve">
                                      <p:cBhvr>
                                        <p:cTn id="44" dur="500"/>
                                        <p:tgtEl>
                                          <p:spTgt spid="49"/>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dissolve">
                                      <p:cBhvr>
                                        <p:cTn id="49" dur="500"/>
                                        <p:tgtEl>
                                          <p:spTgt spid="24"/>
                                        </p:tgtEl>
                                      </p:cBhvr>
                                    </p:animEffect>
                                  </p:childTnLst>
                                </p:cTn>
                              </p:par>
                              <p:par>
                                <p:cTn id="50" presetID="9" presetClass="entr" presetSubtype="0"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dissolve">
                                      <p:cBhvr>
                                        <p:cTn id="52" dur="500"/>
                                        <p:tgtEl>
                                          <p:spTgt spid="27"/>
                                        </p:tgtEl>
                                      </p:cBhvr>
                                    </p:animEffect>
                                  </p:childTnLst>
                                </p:cTn>
                              </p:par>
                              <p:par>
                                <p:cTn id="53" presetID="9" presetClass="entr" presetSubtype="0"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dissolve">
                                      <p:cBhvr>
                                        <p:cTn id="55" dur="500"/>
                                        <p:tgtEl>
                                          <p:spTgt spid="28"/>
                                        </p:tgtEl>
                                      </p:cBhvr>
                                    </p:animEffect>
                                  </p:childTnLst>
                                </p:cTn>
                              </p:par>
                              <p:par>
                                <p:cTn id="56" presetID="9" presetClass="entr" presetSubtype="0" fill="hold"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dissolve">
                                      <p:cBhvr>
                                        <p:cTn id="58" dur="500"/>
                                        <p:tgtEl>
                                          <p:spTgt spid="29"/>
                                        </p:tgtEl>
                                      </p:cBhvr>
                                    </p:animEffect>
                                  </p:childTnLst>
                                </p:cTn>
                              </p:par>
                              <p:par>
                                <p:cTn id="59" presetID="9" presetClass="entr" presetSubtype="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dissolve">
                                      <p:cBhvr>
                                        <p:cTn id="61" dur="500"/>
                                        <p:tgtEl>
                                          <p:spTgt spid="30"/>
                                        </p:tgtEl>
                                      </p:cBhvr>
                                    </p:animEffect>
                                  </p:childTnLst>
                                </p:cTn>
                              </p:par>
                              <p:par>
                                <p:cTn id="62" presetID="9" presetClass="entr" presetSubtype="0" fill="hold"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dissolve">
                                      <p:cBhvr>
                                        <p:cTn id="64" dur="500"/>
                                        <p:tgtEl>
                                          <p:spTgt spid="31"/>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dissolve">
                                      <p:cBhvr>
                                        <p:cTn id="69" dur="500"/>
                                        <p:tgtEl>
                                          <p:spTgt spid="54"/>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nodeType="click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dissolve">
                                      <p:cBhvr>
                                        <p:cTn id="74" dur="500"/>
                                        <p:tgtEl>
                                          <p:spTgt spid="55"/>
                                        </p:tgtEl>
                                      </p:cBhvr>
                                    </p:animEffect>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dissolve">
                                      <p:cBhvr>
                                        <p:cTn id="79" dur="500"/>
                                        <p:tgtEl>
                                          <p:spTgt spid="56"/>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ntr" presetSubtype="0" fill="hold" nodeType="click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dissolve">
                                      <p:cBhvr>
                                        <p:cTn id="84" dur="500"/>
                                        <p:tgtEl>
                                          <p:spTgt spid="50"/>
                                        </p:tgtEl>
                                      </p:cBhvr>
                                    </p:animEffect>
                                  </p:childTnLst>
                                </p:cTn>
                              </p:par>
                            </p:childTnLst>
                          </p:cTn>
                        </p:par>
                      </p:childTnLst>
                    </p:cTn>
                  </p:par>
                  <p:par>
                    <p:cTn id="85" fill="hold">
                      <p:stCondLst>
                        <p:cond delay="indefinite"/>
                      </p:stCondLst>
                      <p:childTnLst>
                        <p:par>
                          <p:cTn id="86" fill="hold">
                            <p:stCondLst>
                              <p:cond delay="0"/>
                            </p:stCondLst>
                            <p:childTnLst>
                              <p:par>
                                <p:cTn id="87" presetID="9" presetClass="entr" presetSubtype="0" fill="hold" nodeType="clickEffect">
                                  <p:stCondLst>
                                    <p:cond delay="0"/>
                                  </p:stCondLst>
                                  <p:childTnLst>
                                    <p:set>
                                      <p:cBhvr>
                                        <p:cTn id="88" dur="1" fill="hold">
                                          <p:stCondLst>
                                            <p:cond delay="0"/>
                                          </p:stCondLst>
                                        </p:cTn>
                                        <p:tgtEl>
                                          <p:spTgt spid="58"/>
                                        </p:tgtEl>
                                        <p:attrNameLst>
                                          <p:attrName>style.visibility</p:attrName>
                                        </p:attrNameLst>
                                      </p:cBhvr>
                                      <p:to>
                                        <p:strVal val="visible"/>
                                      </p:to>
                                    </p:set>
                                    <p:animEffect transition="in" filter="dissolve">
                                      <p:cBhvr>
                                        <p:cTn id="89" dur="500"/>
                                        <p:tgtEl>
                                          <p:spTgt spid="58"/>
                                        </p:tgtEl>
                                      </p:cBhvr>
                                    </p:animEffect>
                                  </p:childTnLst>
                                </p:cTn>
                              </p:par>
                            </p:childTnLst>
                          </p:cTn>
                        </p:par>
                        <p:par>
                          <p:cTn id="90" fill="hold">
                            <p:stCondLst>
                              <p:cond delay="500"/>
                            </p:stCondLst>
                            <p:childTnLst>
                              <p:par>
                                <p:cTn id="91" presetID="9" presetClass="entr" presetSubtype="0" fill="hold" grpId="0" nodeType="afterEffect">
                                  <p:stCondLst>
                                    <p:cond delay="0"/>
                                  </p:stCondLst>
                                  <p:childTnLst>
                                    <p:set>
                                      <p:cBhvr>
                                        <p:cTn id="92" dur="1" fill="hold">
                                          <p:stCondLst>
                                            <p:cond delay="0"/>
                                          </p:stCondLst>
                                        </p:cTn>
                                        <p:tgtEl>
                                          <p:spTgt spid="57"/>
                                        </p:tgtEl>
                                        <p:attrNameLst>
                                          <p:attrName>style.visibility</p:attrName>
                                        </p:attrNameLst>
                                      </p:cBhvr>
                                      <p:to>
                                        <p:strVal val="visible"/>
                                      </p:to>
                                    </p:set>
                                    <p:animEffect transition="in" filter="dissolve">
                                      <p:cBhvr>
                                        <p:cTn id="93"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973"/>
            <a:ext cx="8229600" cy="1143000"/>
          </a:xfrm>
        </p:spPr>
        <p:txBody>
          <a:bodyPr/>
          <a:lstStyle/>
          <a:p>
            <a:r>
              <a:rPr lang="en-US" dirty="0" smtClean="0">
                <a:solidFill>
                  <a:schemeClr val="accent1">
                    <a:lumMod val="75000"/>
                  </a:schemeClr>
                </a:solidFill>
              </a:rPr>
              <a:t>Preliminary Field Study</a:t>
            </a:r>
            <a:endParaRPr lang="en-US" dirty="0">
              <a:solidFill>
                <a:schemeClr val="accent1">
                  <a:lumMod val="75000"/>
                </a:schemeClr>
              </a:solidFill>
            </a:endParaRPr>
          </a:p>
        </p:txBody>
      </p:sp>
      <p:graphicFrame>
        <p:nvGraphicFramePr>
          <p:cNvPr id="5" name="Chart 4"/>
          <p:cNvGraphicFramePr/>
          <p:nvPr>
            <p:extLst>
              <p:ext uri="{D42A27DB-BD31-4B8C-83A1-F6EECF244321}">
                <p14:modId xmlns:p14="http://schemas.microsoft.com/office/powerpoint/2010/main" val="1775307729"/>
              </p:ext>
            </p:extLst>
          </p:nvPr>
        </p:nvGraphicFramePr>
        <p:xfrm>
          <a:off x="1646702" y="1459972"/>
          <a:ext cx="7219244" cy="377524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rot="16200000">
            <a:off x="-93425" y="2973611"/>
            <a:ext cx="3000942" cy="461665"/>
          </a:xfrm>
          <a:prstGeom prst="rect">
            <a:avLst/>
          </a:prstGeom>
          <a:noFill/>
        </p:spPr>
        <p:txBody>
          <a:bodyPr wrap="none" rtlCol="0">
            <a:spAutoFit/>
          </a:bodyPr>
          <a:lstStyle/>
          <a:p>
            <a:r>
              <a:rPr lang="en-US" sz="2400" dirty="0" smtClean="0"/>
              <a:t>Travel Time  (Minutes)</a:t>
            </a:r>
            <a:endParaRPr lang="en-US" sz="2400" dirty="0"/>
          </a:p>
        </p:txBody>
      </p:sp>
      <p:sp>
        <p:nvSpPr>
          <p:cNvPr id="8" name="Left Arrow 7"/>
          <p:cNvSpPr/>
          <p:nvPr/>
        </p:nvSpPr>
        <p:spPr>
          <a:xfrm rot="16200000">
            <a:off x="-998644" y="2990625"/>
            <a:ext cx="3223790" cy="600983"/>
          </a:xfrm>
          <a:prstGeom prst="leftArrow">
            <a:avLst/>
          </a:prstGeom>
          <a:noFill/>
          <a:ln w="38100">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latin typeface="Trebuchet MS"/>
                <a:cs typeface="Trebuchet MS"/>
              </a:rPr>
              <a:t>B E T T E R</a:t>
            </a:r>
            <a:endParaRPr lang="en-US" sz="2000" b="1" dirty="0">
              <a:solidFill>
                <a:schemeClr val="tx1"/>
              </a:solidFill>
              <a:latin typeface="Trebuchet MS"/>
              <a:cs typeface="Trebuchet MS"/>
            </a:endParaRPr>
          </a:p>
        </p:txBody>
      </p:sp>
      <p:sp>
        <p:nvSpPr>
          <p:cNvPr id="9" name="TextBox 8"/>
          <p:cNvSpPr txBox="1"/>
          <p:nvPr/>
        </p:nvSpPr>
        <p:spPr>
          <a:xfrm>
            <a:off x="2130778" y="5616223"/>
            <a:ext cx="4937019" cy="461665"/>
          </a:xfrm>
          <a:prstGeom prst="rect">
            <a:avLst/>
          </a:prstGeom>
          <a:noFill/>
        </p:spPr>
        <p:txBody>
          <a:bodyPr wrap="none" rtlCol="0">
            <a:spAutoFit/>
          </a:bodyPr>
          <a:lstStyle/>
          <a:p>
            <a:r>
              <a:rPr lang="en-US" sz="2400" b="1" dirty="0" smtClean="0"/>
              <a:t>30% median reduction in travel time!</a:t>
            </a:r>
            <a:endParaRPr lang="en-US" sz="2400" b="1" dirty="0"/>
          </a:p>
        </p:txBody>
      </p:sp>
      <p:sp>
        <p:nvSpPr>
          <p:cNvPr id="10" name="TextBox 9"/>
          <p:cNvSpPr txBox="1"/>
          <p:nvPr/>
        </p:nvSpPr>
        <p:spPr>
          <a:xfrm>
            <a:off x="5738992" y="6306929"/>
            <a:ext cx="3169708" cy="369332"/>
          </a:xfrm>
          <a:prstGeom prst="rect">
            <a:avLst/>
          </a:prstGeom>
          <a:noFill/>
        </p:spPr>
        <p:txBody>
          <a:bodyPr wrap="none" rtlCol="0">
            <a:spAutoFit/>
          </a:bodyPr>
          <a:lstStyle/>
          <a:p>
            <a:r>
              <a:rPr lang="en-US" dirty="0" smtClean="0"/>
              <a:t>[Liu, </a:t>
            </a:r>
            <a:r>
              <a:rPr lang="en-US" b="1" dirty="0" smtClean="0"/>
              <a:t>Yue</a:t>
            </a:r>
            <a:r>
              <a:rPr lang="en-US" dirty="0"/>
              <a:t> </a:t>
            </a:r>
            <a:r>
              <a:rPr lang="en-US" dirty="0" smtClean="0"/>
              <a:t>&amp; Krishnan, KDD 2013]</a:t>
            </a:r>
            <a:endParaRPr lang="en-US" dirty="0"/>
          </a:p>
        </p:txBody>
      </p:sp>
    </p:spTree>
    <p:extLst>
      <p:ext uri="{BB962C8B-B14F-4D97-AF65-F5344CB8AC3E}">
        <p14:creationId xmlns:p14="http://schemas.microsoft.com/office/powerpoint/2010/main" val="72582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yyue\Desktop\02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0842" y="1872412"/>
            <a:ext cx="1820825" cy="194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eft-Right Arrow 7"/>
          <p:cNvSpPr/>
          <p:nvPr/>
        </p:nvSpPr>
        <p:spPr>
          <a:xfrm>
            <a:off x="3662530" y="2622766"/>
            <a:ext cx="2052470" cy="399953"/>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796820" y="1390616"/>
            <a:ext cx="7572375" cy="2419384"/>
          </a:xfrm>
          <a:prstGeom prst="rect">
            <a:avLst/>
          </a:prstGeom>
          <a:noFill/>
          <a:ln w="3810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4903842" y="552927"/>
            <a:ext cx="3399315" cy="461665"/>
          </a:xfrm>
          <a:prstGeom prst="rect">
            <a:avLst/>
          </a:prstGeom>
          <a:noFill/>
          <a:ln w="38100">
            <a:solidFill>
              <a:schemeClr val="accent4">
                <a:lumMod val="75000"/>
              </a:schemeClr>
            </a:solidFill>
          </a:ln>
        </p:spPr>
        <p:txBody>
          <a:bodyPr wrap="square" rtlCol="0">
            <a:spAutoFit/>
          </a:bodyPr>
          <a:lstStyle/>
          <a:p>
            <a:r>
              <a:rPr lang="en-US" sz="2400" b="1" dirty="0" smtClean="0">
                <a:solidFill>
                  <a:schemeClr val="accent4">
                    <a:lumMod val="75000"/>
                  </a:schemeClr>
                </a:solidFill>
                <a:latin typeface="Trebuchet MS"/>
                <a:cs typeface="Trebuchet MS"/>
              </a:rPr>
              <a:t>Close Loop Interaction</a:t>
            </a:r>
            <a:endParaRPr lang="en-US" sz="2400" b="1" dirty="0">
              <a:solidFill>
                <a:schemeClr val="accent4">
                  <a:lumMod val="75000"/>
                </a:schemeClr>
              </a:solidFill>
              <a:latin typeface="Trebuchet MS"/>
              <a:cs typeface="Trebuchet MS"/>
            </a:endParaRPr>
          </a:p>
        </p:txBody>
      </p:sp>
      <p:cxnSp>
        <p:nvCxnSpPr>
          <p:cNvPr id="29" name="Straight Connector 28"/>
          <p:cNvCxnSpPr>
            <a:stCxn id="10" idx="2"/>
          </p:cNvCxnSpPr>
          <p:nvPr/>
        </p:nvCxnSpPr>
        <p:spPr>
          <a:xfrm>
            <a:off x="6603500" y="1014592"/>
            <a:ext cx="500" cy="376024"/>
          </a:xfrm>
          <a:prstGeom prst="line">
            <a:avLst/>
          </a:prstGeom>
          <a:ln w="38100">
            <a:solidFill>
              <a:schemeClr val="accent4">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5825604" y="1440101"/>
            <a:ext cx="2477060" cy="461665"/>
          </a:xfrm>
          <a:prstGeom prst="rect">
            <a:avLst/>
          </a:prstGeom>
        </p:spPr>
        <p:txBody>
          <a:bodyPr wrap="none">
            <a:spAutoFit/>
          </a:bodyPr>
          <a:lstStyle/>
          <a:p>
            <a:r>
              <a:rPr lang="en-US" sz="2400" b="1" dirty="0">
                <a:solidFill>
                  <a:schemeClr val="accent4">
                    <a:lumMod val="75000"/>
                  </a:schemeClr>
                </a:solidFill>
                <a:latin typeface="Trebuchet MS"/>
                <a:cs typeface="Trebuchet MS"/>
              </a:rPr>
              <a:t>Multiple Rounds</a:t>
            </a:r>
          </a:p>
        </p:txBody>
      </p:sp>
      <p:sp>
        <p:nvSpPr>
          <p:cNvPr id="28" name="Title 1"/>
          <p:cNvSpPr>
            <a:spLocks noGrp="1"/>
          </p:cNvSpPr>
          <p:nvPr>
            <p:ph type="title"/>
          </p:nvPr>
        </p:nvSpPr>
        <p:spPr>
          <a:xfrm>
            <a:off x="1458711" y="4378479"/>
            <a:ext cx="6929966" cy="1546917"/>
          </a:xfrm>
        </p:spPr>
        <p:txBody>
          <a:bodyPr>
            <a:noAutofit/>
          </a:bodyPr>
          <a:lstStyle/>
          <a:p>
            <a:pPr algn="r"/>
            <a:r>
              <a:rPr lang="en-US" sz="4800" b="1" dirty="0" smtClean="0">
                <a:solidFill>
                  <a:srgbClr val="953735"/>
                </a:solidFill>
                <a:latin typeface="Trebuchet MS"/>
                <a:cs typeface="Trebuchet MS"/>
              </a:rPr>
              <a:t>Adaptive Routing Under Uncertainty</a:t>
            </a:r>
            <a:endParaRPr lang="en-US" sz="4800" b="1" dirty="0">
              <a:solidFill>
                <a:srgbClr val="953735"/>
              </a:solidFill>
              <a:latin typeface="Trebuchet MS"/>
              <a:cs typeface="Trebuchet MS"/>
            </a:endParaRPr>
          </a:p>
        </p:txBody>
      </p:sp>
      <p:pic>
        <p:nvPicPr>
          <p:cNvPr id="15" name="Picture 14"/>
          <p:cNvPicPr>
            <a:picLocks noChangeAspect="1"/>
          </p:cNvPicPr>
          <p:nvPr/>
        </p:nvPicPr>
        <p:blipFill>
          <a:blip r:embed="rId3"/>
          <a:stretch>
            <a:fillRect/>
          </a:stretch>
        </p:blipFill>
        <p:spPr>
          <a:xfrm>
            <a:off x="1270768" y="1996339"/>
            <a:ext cx="2031231" cy="1565740"/>
          </a:xfrm>
          <a:prstGeom prst="rect">
            <a:avLst/>
          </a:prstGeom>
          <a:ln>
            <a:solidFill>
              <a:schemeClr val="tx1"/>
            </a:solidFill>
          </a:ln>
        </p:spPr>
      </p:pic>
      <p:pic>
        <p:nvPicPr>
          <p:cNvPr id="16" name="Picture 15"/>
          <p:cNvPicPr>
            <a:picLocks noChangeAspect="1"/>
          </p:cNvPicPr>
          <p:nvPr/>
        </p:nvPicPr>
        <p:blipFill>
          <a:blip r:embed="rId4"/>
          <a:stretch>
            <a:fillRect/>
          </a:stretch>
        </p:blipFill>
        <p:spPr>
          <a:xfrm>
            <a:off x="1621873" y="2120521"/>
            <a:ext cx="334048" cy="334048"/>
          </a:xfrm>
          <a:prstGeom prst="rect">
            <a:avLst/>
          </a:prstGeom>
        </p:spPr>
      </p:pic>
      <p:pic>
        <p:nvPicPr>
          <p:cNvPr id="18" name="Picture 17"/>
          <p:cNvPicPr>
            <a:picLocks noChangeAspect="1"/>
          </p:cNvPicPr>
          <p:nvPr/>
        </p:nvPicPr>
        <p:blipFill>
          <a:blip r:embed="rId4"/>
          <a:stretch>
            <a:fillRect/>
          </a:stretch>
        </p:blipFill>
        <p:spPr>
          <a:xfrm>
            <a:off x="2559961" y="2288718"/>
            <a:ext cx="334048" cy="334048"/>
          </a:xfrm>
          <a:prstGeom prst="rect">
            <a:avLst/>
          </a:prstGeom>
        </p:spPr>
      </p:pic>
      <p:pic>
        <p:nvPicPr>
          <p:cNvPr id="19" name="Picture 18"/>
          <p:cNvPicPr>
            <a:picLocks noChangeAspect="1"/>
          </p:cNvPicPr>
          <p:nvPr/>
        </p:nvPicPr>
        <p:blipFill>
          <a:blip r:embed="rId4"/>
          <a:stretch>
            <a:fillRect/>
          </a:stretch>
        </p:blipFill>
        <p:spPr>
          <a:xfrm>
            <a:off x="2559961" y="3007326"/>
            <a:ext cx="334048" cy="334048"/>
          </a:xfrm>
          <a:prstGeom prst="rect">
            <a:avLst/>
          </a:prstGeom>
        </p:spPr>
      </p:pic>
      <p:pic>
        <p:nvPicPr>
          <p:cNvPr id="20" name="Picture 19"/>
          <p:cNvPicPr>
            <a:picLocks noChangeAspect="1"/>
          </p:cNvPicPr>
          <p:nvPr/>
        </p:nvPicPr>
        <p:blipFill>
          <a:blip r:embed="rId4"/>
          <a:stretch>
            <a:fillRect/>
          </a:stretch>
        </p:blipFill>
        <p:spPr>
          <a:xfrm>
            <a:off x="1515803" y="3007326"/>
            <a:ext cx="334048" cy="334048"/>
          </a:xfrm>
          <a:prstGeom prst="rect">
            <a:avLst/>
          </a:prstGeom>
        </p:spPr>
      </p:pic>
      <p:sp>
        <p:nvSpPr>
          <p:cNvPr id="17" name="Cloud Callout 16"/>
          <p:cNvSpPr/>
          <p:nvPr/>
        </p:nvSpPr>
        <p:spPr>
          <a:xfrm>
            <a:off x="1138471" y="252590"/>
            <a:ext cx="2860664" cy="1524003"/>
          </a:xfrm>
          <a:prstGeom prst="cloudCallout">
            <a:avLst/>
          </a:prstGeom>
          <a:solidFill>
            <a:schemeClr val="accent1">
              <a:lumMod val="20000"/>
              <a:lumOff val="80000"/>
            </a:schemeClr>
          </a:solidFill>
          <a:ln w="2540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accent1">
                    <a:lumMod val="50000"/>
                  </a:schemeClr>
                </a:solidFill>
                <a:latin typeface="Trebuchet MS"/>
                <a:cs typeface="Trebuchet MS"/>
              </a:rPr>
              <a:t>Model</a:t>
            </a:r>
          </a:p>
          <a:p>
            <a:pPr algn="ctr"/>
            <a:r>
              <a:rPr lang="en-US" sz="2400" b="1" dirty="0" smtClean="0">
                <a:solidFill>
                  <a:schemeClr val="accent1">
                    <a:lumMod val="50000"/>
                  </a:schemeClr>
                </a:solidFill>
                <a:latin typeface="Trebuchet MS"/>
                <a:cs typeface="Trebuchet MS"/>
              </a:rPr>
              <a:t>Congestion</a:t>
            </a:r>
            <a:endParaRPr lang="en-US" sz="2400" b="1" dirty="0">
              <a:solidFill>
                <a:schemeClr val="accent1">
                  <a:lumMod val="50000"/>
                </a:schemeClr>
              </a:solidFill>
              <a:latin typeface="Trebuchet MS"/>
              <a:cs typeface="Trebuchet MS"/>
            </a:endParaRPr>
          </a:p>
        </p:txBody>
      </p:sp>
      <p:sp>
        <p:nvSpPr>
          <p:cNvPr id="21" name="Content Placeholder 2"/>
          <p:cNvSpPr>
            <a:spLocks noGrp="1"/>
          </p:cNvSpPr>
          <p:nvPr>
            <p:ph idx="1"/>
          </p:nvPr>
        </p:nvSpPr>
        <p:spPr>
          <a:xfrm>
            <a:off x="392139" y="3943684"/>
            <a:ext cx="8569158" cy="2563554"/>
          </a:xfrm>
        </p:spPr>
        <p:txBody>
          <a:bodyPr>
            <a:noAutofit/>
          </a:bodyPr>
          <a:lstStyle/>
          <a:p>
            <a:r>
              <a:rPr lang="en-US" sz="2800" b="1" dirty="0" smtClean="0">
                <a:solidFill>
                  <a:srgbClr val="953735"/>
                </a:solidFill>
                <a:latin typeface="Trebuchet MS"/>
                <a:cs typeface="Trebuchet MS"/>
              </a:rPr>
              <a:t>Planning using Canonical Routes</a:t>
            </a:r>
          </a:p>
          <a:p>
            <a:pPr lvl="1"/>
            <a:r>
              <a:rPr lang="en-US" sz="2400" dirty="0" smtClean="0">
                <a:latin typeface="Trebuchet MS"/>
                <a:cs typeface="Trebuchet MS"/>
              </a:rPr>
              <a:t>GP model of congestion uncertainty</a:t>
            </a:r>
          </a:p>
          <a:p>
            <a:pPr lvl="1"/>
            <a:r>
              <a:rPr lang="en-US" sz="2400" dirty="0" smtClean="0">
                <a:latin typeface="Trebuchet MS"/>
                <a:cs typeface="Trebuchet MS"/>
              </a:rPr>
              <a:t>Routing that balances explore/exploit</a:t>
            </a:r>
          </a:p>
          <a:p>
            <a:pPr lvl="1"/>
            <a:r>
              <a:rPr lang="en-US" sz="2400" dirty="0" smtClean="0">
                <a:latin typeface="Trebuchet MS"/>
                <a:cs typeface="Trebuchet MS"/>
              </a:rPr>
              <a:t>Efficient, runs in real-time</a:t>
            </a:r>
          </a:p>
          <a:p>
            <a:pPr lvl="1"/>
            <a:r>
              <a:rPr lang="en-US" sz="2400" dirty="0" smtClean="0">
                <a:latin typeface="Trebuchet MS"/>
                <a:cs typeface="Trebuchet MS"/>
              </a:rPr>
              <a:t>Near-optimal in practice</a:t>
            </a:r>
          </a:p>
          <a:p>
            <a:pPr marL="457200" lvl="1" indent="0">
              <a:buNone/>
            </a:pPr>
            <a:endParaRPr lang="en-US" dirty="0">
              <a:latin typeface="Trebuchet MS"/>
              <a:cs typeface="Trebuchet MS"/>
            </a:endParaRPr>
          </a:p>
          <a:p>
            <a:pPr lvl="2"/>
            <a:endParaRPr lang="en-US" dirty="0" smtClean="0">
              <a:latin typeface="Trebuchet MS"/>
              <a:cs typeface="Trebuchet MS"/>
            </a:endParaRPr>
          </a:p>
          <a:p>
            <a:pPr lvl="1"/>
            <a:endParaRPr lang="en-US" dirty="0">
              <a:latin typeface="Trebuchet MS"/>
              <a:cs typeface="Trebuchet MS"/>
            </a:endParaRPr>
          </a:p>
        </p:txBody>
      </p:sp>
      <p:grpSp>
        <p:nvGrpSpPr>
          <p:cNvPr id="22" name="Group 21"/>
          <p:cNvGrpSpPr/>
          <p:nvPr/>
        </p:nvGrpSpPr>
        <p:grpSpPr>
          <a:xfrm>
            <a:off x="6789508" y="4117775"/>
            <a:ext cx="1566204" cy="2208456"/>
            <a:chOff x="4678699" y="990458"/>
            <a:chExt cx="3698210" cy="5538906"/>
          </a:xfrm>
        </p:grpSpPr>
        <p:cxnSp>
          <p:nvCxnSpPr>
            <p:cNvPr id="23" name="Straight Arrow Connector 22"/>
            <p:cNvCxnSpPr/>
            <p:nvPr/>
          </p:nvCxnSpPr>
          <p:spPr>
            <a:xfrm>
              <a:off x="5719920" y="1941691"/>
              <a:ext cx="0" cy="249766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7590401" y="1941691"/>
              <a:ext cx="0" cy="249766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5" name="Picture 24"/>
            <p:cNvPicPr>
              <a:picLocks noChangeAspect="1"/>
            </p:cNvPicPr>
            <p:nvPr/>
          </p:nvPicPr>
          <p:blipFill>
            <a:blip r:embed="rId4"/>
            <a:stretch>
              <a:fillRect/>
            </a:stretch>
          </p:blipFill>
          <p:spPr>
            <a:xfrm>
              <a:off x="5555593" y="1398674"/>
              <a:ext cx="334048" cy="334048"/>
            </a:xfrm>
            <a:prstGeom prst="rect">
              <a:avLst/>
            </a:prstGeom>
          </p:spPr>
        </p:pic>
        <p:pic>
          <p:nvPicPr>
            <p:cNvPr id="26" name="Picture 25"/>
            <p:cNvPicPr>
              <a:picLocks noChangeAspect="1"/>
            </p:cNvPicPr>
            <p:nvPr/>
          </p:nvPicPr>
          <p:blipFill>
            <a:blip r:embed="rId4"/>
            <a:stretch>
              <a:fillRect/>
            </a:stretch>
          </p:blipFill>
          <p:spPr>
            <a:xfrm>
              <a:off x="7423377" y="6195316"/>
              <a:ext cx="334048" cy="334048"/>
            </a:xfrm>
            <a:prstGeom prst="rect">
              <a:avLst/>
            </a:prstGeom>
          </p:spPr>
        </p:pic>
        <p:sp>
          <p:nvSpPr>
            <p:cNvPr id="27" name="TextBox 26"/>
            <p:cNvSpPr txBox="1"/>
            <p:nvPr/>
          </p:nvSpPr>
          <p:spPr>
            <a:xfrm>
              <a:off x="5419340" y="4586476"/>
              <a:ext cx="672554" cy="620575"/>
            </a:xfrm>
            <a:prstGeom prst="rect">
              <a:avLst/>
            </a:prstGeom>
            <a:noFill/>
          </p:spPr>
          <p:txBody>
            <a:bodyPr wrap="none" rtlCol="0">
              <a:spAutoFit/>
            </a:bodyPr>
            <a:lstStyle/>
            <a:p>
              <a:r>
                <a:rPr lang="en-US" sz="1600" dirty="0" smtClean="0"/>
                <a:t>T</a:t>
              </a:r>
              <a:r>
                <a:rPr lang="en-US" sz="1600" baseline="-25000" dirty="0" smtClean="0"/>
                <a:t>1</a:t>
              </a:r>
              <a:endParaRPr lang="en-US" sz="1600" baseline="-25000" dirty="0"/>
            </a:p>
          </p:txBody>
        </p:sp>
        <p:sp>
          <p:nvSpPr>
            <p:cNvPr id="31" name="TextBox 30"/>
            <p:cNvSpPr txBox="1"/>
            <p:nvPr/>
          </p:nvSpPr>
          <p:spPr>
            <a:xfrm>
              <a:off x="7240077" y="990458"/>
              <a:ext cx="672554" cy="620575"/>
            </a:xfrm>
            <a:prstGeom prst="rect">
              <a:avLst/>
            </a:prstGeom>
            <a:noFill/>
          </p:spPr>
          <p:txBody>
            <a:bodyPr wrap="none" rtlCol="0">
              <a:spAutoFit/>
            </a:bodyPr>
            <a:lstStyle/>
            <a:p>
              <a:r>
                <a:rPr lang="en-US" sz="1600" dirty="0" smtClean="0"/>
                <a:t>T</a:t>
              </a:r>
              <a:r>
                <a:rPr lang="en-US" sz="1600" baseline="-25000" dirty="0"/>
                <a:t>2</a:t>
              </a:r>
            </a:p>
          </p:txBody>
        </p:sp>
        <p:cxnSp>
          <p:nvCxnSpPr>
            <p:cNvPr id="32" name="Straight Connector 31"/>
            <p:cNvCxnSpPr/>
            <p:nvPr/>
          </p:nvCxnSpPr>
          <p:spPr>
            <a:xfrm>
              <a:off x="4794448" y="1790541"/>
              <a:ext cx="0" cy="2841012"/>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701190" y="1838998"/>
              <a:ext cx="3653228" cy="13369"/>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7590401" y="4618185"/>
              <a:ext cx="10599" cy="1488964"/>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4701190" y="4580769"/>
              <a:ext cx="3653228" cy="1620"/>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6635736" y="1812262"/>
              <a:ext cx="0" cy="2783495"/>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8259513" y="1825629"/>
              <a:ext cx="0" cy="2770127"/>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5195198" y="1838998"/>
              <a:ext cx="0" cy="2743392"/>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6229716" y="1869114"/>
              <a:ext cx="0" cy="2743392"/>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7261532" y="1852366"/>
              <a:ext cx="0" cy="2743391"/>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906674" y="1812262"/>
              <a:ext cx="0" cy="2743392"/>
            </a:xfrm>
            <a:prstGeom prst="line">
              <a:avLst/>
            </a:prstGeom>
            <a:ln w="101600" cmpd="sng">
              <a:solidFill>
                <a:schemeClr val="accent2">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4799818" y="1790541"/>
              <a:ext cx="0" cy="2743392"/>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4678699" y="4580769"/>
              <a:ext cx="1056655" cy="162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701190" y="1838998"/>
              <a:ext cx="1078979" cy="522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8262179" y="1776467"/>
              <a:ext cx="0" cy="2819291"/>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7595697" y="4580769"/>
              <a:ext cx="781212" cy="219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V="1">
              <a:off x="7423377" y="1844224"/>
              <a:ext cx="938538" cy="8141"/>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a:off x="7590401" y="4533933"/>
              <a:ext cx="10600" cy="1573216"/>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5670282" y="1844215"/>
              <a:ext cx="1016000" cy="8151"/>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6635736" y="1825630"/>
              <a:ext cx="0" cy="275733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5670282" y="4580769"/>
              <a:ext cx="1016000" cy="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6585001" y="1852365"/>
              <a:ext cx="1015999" cy="391"/>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6635736" y="4581267"/>
              <a:ext cx="1016000" cy="0"/>
            </a:xfrm>
            <a:prstGeom prst="line">
              <a:avLst/>
            </a:prstGeom>
            <a:ln w="101600"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604142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dissolve">
                                      <p:cBhvr>
                                        <p:cTn id="11" dur="500"/>
                                        <p:tgtEl>
                                          <p:spTgt spid="2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1">
                                            <p:txEl>
                                              <p:pRg st="1" end="1"/>
                                            </p:txEl>
                                          </p:spTgt>
                                        </p:tgtEl>
                                        <p:attrNameLst>
                                          <p:attrName>style.visibility</p:attrName>
                                        </p:attrNameLst>
                                      </p:cBhvr>
                                      <p:to>
                                        <p:strVal val="visible"/>
                                      </p:to>
                                    </p:set>
                                    <p:animEffect transition="in" filter="dissolve">
                                      <p:cBhvr>
                                        <p:cTn id="16" dur="500"/>
                                        <p:tgtEl>
                                          <p:spTgt spid="2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1">
                                            <p:txEl>
                                              <p:pRg st="2" end="2"/>
                                            </p:txEl>
                                          </p:spTgt>
                                        </p:tgtEl>
                                        <p:attrNameLst>
                                          <p:attrName>style.visibility</p:attrName>
                                        </p:attrNameLst>
                                      </p:cBhvr>
                                      <p:to>
                                        <p:strVal val="visible"/>
                                      </p:to>
                                    </p:set>
                                    <p:animEffect transition="in" filter="dissolve">
                                      <p:cBhvr>
                                        <p:cTn id="21" dur="500"/>
                                        <p:tgtEl>
                                          <p:spTgt spid="21">
                                            <p:txEl>
                                              <p:pRg st="2" end="2"/>
                                            </p:txEl>
                                          </p:spTgt>
                                        </p:tgtEl>
                                      </p:cBhvr>
                                    </p:animEffect>
                                  </p:childTnLst>
                                </p:cTn>
                              </p:par>
                            </p:childTnLst>
                          </p:cTn>
                        </p:par>
                        <p:par>
                          <p:cTn id="22" fill="hold">
                            <p:stCondLst>
                              <p:cond delay="500"/>
                            </p:stCondLst>
                            <p:childTnLst>
                              <p:par>
                                <p:cTn id="23" presetID="9"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dissolv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21">
                                            <p:txEl>
                                              <p:pRg st="3" end="3"/>
                                            </p:txEl>
                                          </p:spTgt>
                                        </p:tgtEl>
                                        <p:attrNameLst>
                                          <p:attrName>style.visibility</p:attrName>
                                        </p:attrNameLst>
                                      </p:cBhvr>
                                      <p:to>
                                        <p:strVal val="visible"/>
                                      </p:to>
                                    </p:set>
                                    <p:animEffect transition="in" filter="dissolve">
                                      <p:cBhvr>
                                        <p:cTn id="30" dur="500"/>
                                        <p:tgtEl>
                                          <p:spTgt spid="21">
                                            <p:txEl>
                                              <p:pRg st="3" end="3"/>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21">
                                            <p:txEl>
                                              <p:pRg st="4" end="4"/>
                                            </p:txEl>
                                          </p:spTgt>
                                        </p:tgtEl>
                                        <p:attrNameLst>
                                          <p:attrName>style.visibility</p:attrName>
                                        </p:attrNameLst>
                                      </p:cBhvr>
                                      <p:to>
                                        <p:strVal val="visible"/>
                                      </p:to>
                                    </p:set>
                                    <p:animEffect transition="in" filter="dissolve">
                                      <p:cBhvr>
                                        <p:cTn id="33"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68"/>
            <a:ext cx="8229600" cy="1143000"/>
          </a:xfrm>
        </p:spPr>
        <p:txBody>
          <a:bodyPr>
            <a:normAutofit fontScale="90000"/>
          </a:bodyPr>
          <a:lstStyle/>
          <a:p>
            <a:r>
              <a:rPr lang="en-US" dirty="0" smtClean="0">
                <a:solidFill>
                  <a:schemeClr val="accent1">
                    <a:lumMod val="75000"/>
                  </a:schemeClr>
                </a:solidFill>
              </a:rPr>
              <a:t>Interactive Structured Prediction</a:t>
            </a:r>
            <a:endParaRPr lang="en-US" dirty="0">
              <a:solidFill>
                <a:schemeClr val="accent1">
                  <a:lumMod val="75000"/>
                </a:schemeClr>
              </a:solidFill>
            </a:endParaRPr>
          </a:p>
        </p:txBody>
      </p:sp>
      <p:sp>
        <p:nvSpPr>
          <p:cNvPr id="3" name="Content Placeholder 2"/>
          <p:cNvSpPr>
            <a:spLocks noGrp="1"/>
          </p:cNvSpPr>
          <p:nvPr>
            <p:ph idx="1"/>
          </p:nvPr>
        </p:nvSpPr>
        <p:spPr>
          <a:xfrm>
            <a:off x="310656" y="1213797"/>
            <a:ext cx="8376144" cy="5325145"/>
          </a:xfrm>
        </p:spPr>
        <p:txBody>
          <a:bodyPr>
            <a:noAutofit/>
          </a:bodyPr>
          <a:lstStyle/>
          <a:p>
            <a:endParaRPr lang="en-US" dirty="0" smtClean="0"/>
          </a:p>
          <a:p>
            <a:endParaRPr lang="en-US" dirty="0" smtClean="0"/>
          </a:p>
          <a:p>
            <a:endParaRPr lang="en-US" sz="8500" dirty="0"/>
          </a:p>
          <a:p>
            <a:pPr marL="0" indent="0">
              <a:buNone/>
            </a:pPr>
            <a:endParaRPr lang="en-US" sz="2800" dirty="0" smtClean="0"/>
          </a:p>
          <a:p>
            <a:pPr marL="0" indent="0">
              <a:buNone/>
            </a:pPr>
            <a:r>
              <a:rPr lang="en-US" sz="1400" b="1" dirty="0" smtClean="0"/>
              <a:t>Linear </a:t>
            </a:r>
            <a:r>
              <a:rPr lang="en-US" sz="1400" b="1" dirty="0" err="1" smtClean="0"/>
              <a:t>Submodular</a:t>
            </a:r>
            <a:r>
              <a:rPr lang="en-US" sz="1400" b="1" dirty="0" smtClean="0"/>
              <a:t> Bandits and their Application to Diversified Retrieval</a:t>
            </a:r>
          </a:p>
          <a:p>
            <a:pPr marL="0" indent="0">
              <a:buNone/>
            </a:pPr>
            <a:r>
              <a:rPr lang="en-US" sz="1400" dirty="0" smtClean="0"/>
              <a:t>Yisong Yue, Carlos </a:t>
            </a:r>
            <a:r>
              <a:rPr lang="en-US" sz="1400" dirty="0" err="1" smtClean="0"/>
              <a:t>Guestrin</a:t>
            </a:r>
            <a:r>
              <a:rPr lang="en-US" sz="1400" dirty="0" smtClean="0"/>
              <a:t>, NIPS 2011</a:t>
            </a:r>
          </a:p>
          <a:p>
            <a:pPr marL="0" indent="0">
              <a:buNone/>
            </a:pPr>
            <a:r>
              <a:rPr lang="en-US" sz="1400" b="1" dirty="0" smtClean="0"/>
              <a:t>Hierarchical Exploration for Accelerating Contextual Bandits</a:t>
            </a:r>
          </a:p>
          <a:p>
            <a:pPr marL="0" indent="0">
              <a:buNone/>
            </a:pPr>
            <a:r>
              <a:rPr lang="en-US" sz="1400" dirty="0" smtClean="0"/>
              <a:t>Yisong Yue, Sue Ann Hong, Carlos </a:t>
            </a:r>
            <a:r>
              <a:rPr lang="en-US" sz="1400" dirty="0" err="1" smtClean="0"/>
              <a:t>Guestrin</a:t>
            </a:r>
            <a:r>
              <a:rPr lang="en-US" sz="1400" dirty="0" smtClean="0"/>
              <a:t>, ICML 2012</a:t>
            </a:r>
          </a:p>
          <a:p>
            <a:pPr marL="0" indent="0">
              <a:buNone/>
            </a:pPr>
            <a:r>
              <a:rPr lang="en-US" sz="1400" b="1" dirty="0" smtClean="0"/>
              <a:t>Adaptive Collective Routing using Gaussian Process Dynamic Congestion Models</a:t>
            </a:r>
          </a:p>
          <a:p>
            <a:pPr marL="0" indent="0">
              <a:buNone/>
            </a:pPr>
            <a:r>
              <a:rPr lang="en-US" sz="1400" dirty="0" err="1" smtClean="0"/>
              <a:t>Siyuan</a:t>
            </a:r>
            <a:r>
              <a:rPr lang="en-US" sz="1400" dirty="0" smtClean="0"/>
              <a:t> Liu, Yisong Yue, </a:t>
            </a:r>
            <a:r>
              <a:rPr lang="en-US" sz="1400" dirty="0" err="1" smtClean="0"/>
              <a:t>Ramayya</a:t>
            </a:r>
            <a:r>
              <a:rPr lang="en-US" sz="1400" dirty="0" smtClean="0"/>
              <a:t> Krishnan, KDD 2013</a:t>
            </a:r>
          </a:p>
          <a:p>
            <a:pPr marL="0" indent="0">
              <a:buNone/>
            </a:pPr>
            <a:r>
              <a:rPr lang="en-US" sz="1400" b="1" dirty="0" smtClean="0"/>
              <a:t>Non-Myopic Adaptive Route Planning in Uncertain Congestion Environments </a:t>
            </a:r>
          </a:p>
          <a:p>
            <a:pPr marL="0" indent="0">
              <a:buNone/>
            </a:pPr>
            <a:r>
              <a:rPr lang="en-US" sz="1400" dirty="0" err="1" smtClean="0"/>
              <a:t>Siyuan</a:t>
            </a:r>
            <a:r>
              <a:rPr lang="en-US" sz="1400" dirty="0" smtClean="0"/>
              <a:t> Liu, Yisong Yue, </a:t>
            </a:r>
            <a:r>
              <a:rPr lang="en-US" sz="1400" dirty="0" err="1" smtClean="0"/>
              <a:t>Ramayya</a:t>
            </a:r>
            <a:r>
              <a:rPr lang="en-US" sz="1400" dirty="0" smtClean="0"/>
              <a:t> Krishnan, (under review)</a:t>
            </a:r>
            <a:endParaRPr lang="en-US" sz="1400" dirty="0"/>
          </a:p>
        </p:txBody>
      </p:sp>
      <p:pic>
        <p:nvPicPr>
          <p:cNvPr id="4" name="Picture 3"/>
          <p:cNvPicPr>
            <a:picLocks noChangeAspect="1"/>
          </p:cNvPicPr>
          <p:nvPr/>
        </p:nvPicPr>
        <p:blipFill>
          <a:blip r:embed="rId2"/>
          <a:stretch>
            <a:fillRect/>
          </a:stretch>
        </p:blipFill>
        <p:spPr>
          <a:xfrm>
            <a:off x="7926357" y="4389352"/>
            <a:ext cx="837142" cy="1128733"/>
          </a:xfrm>
          <a:prstGeom prst="rect">
            <a:avLst/>
          </a:prstGeom>
        </p:spPr>
      </p:pic>
      <p:pic>
        <p:nvPicPr>
          <p:cNvPr id="5" name="Picture 4"/>
          <p:cNvPicPr>
            <a:picLocks noChangeAspect="1"/>
          </p:cNvPicPr>
          <p:nvPr/>
        </p:nvPicPr>
        <p:blipFill>
          <a:blip r:embed="rId3"/>
          <a:stretch>
            <a:fillRect/>
          </a:stretch>
        </p:blipFill>
        <p:spPr>
          <a:xfrm>
            <a:off x="7904314" y="5562015"/>
            <a:ext cx="895820" cy="1128733"/>
          </a:xfrm>
          <a:prstGeom prst="rect">
            <a:avLst/>
          </a:prstGeom>
        </p:spPr>
      </p:pic>
      <p:pic>
        <p:nvPicPr>
          <p:cNvPr id="6" name="Picture 5"/>
          <p:cNvPicPr>
            <a:picLocks noChangeAspect="1"/>
          </p:cNvPicPr>
          <p:nvPr/>
        </p:nvPicPr>
        <p:blipFill>
          <a:blip r:embed="rId4"/>
          <a:stretch>
            <a:fillRect/>
          </a:stretch>
        </p:blipFill>
        <p:spPr>
          <a:xfrm>
            <a:off x="6995689" y="4392822"/>
            <a:ext cx="870348" cy="1128732"/>
          </a:xfrm>
          <a:prstGeom prst="rect">
            <a:avLst/>
          </a:prstGeom>
        </p:spPr>
      </p:pic>
      <p:pic>
        <p:nvPicPr>
          <p:cNvPr id="7" name="Picture 6"/>
          <p:cNvPicPr>
            <a:picLocks noChangeAspect="1"/>
          </p:cNvPicPr>
          <p:nvPr/>
        </p:nvPicPr>
        <p:blipFill>
          <a:blip r:embed="rId5"/>
          <a:stretch>
            <a:fillRect/>
          </a:stretch>
        </p:blipFill>
        <p:spPr>
          <a:xfrm>
            <a:off x="6983017" y="5562016"/>
            <a:ext cx="867342" cy="1128732"/>
          </a:xfrm>
          <a:prstGeom prst="rect">
            <a:avLst/>
          </a:prstGeom>
        </p:spPr>
      </p:pic>
      <p:sp>
        <p:nvSpPr>
          <p:cNvPr id="12" name="TextBox 11"/>
          <p:cNvSpPr txBox="1"/>
          <p:nvPr/>
        </p:nvSpPr>
        <p:spPr>
          <a:xfrm>
            <a:off x="9475431" y="6732728"/>
            <a:ext cx="184666" cy="369332"/>
          </a:xfrm>
          <a:prstGeom prst="rect">
            <a:avLst/>
          </a:prstGeom>
          <a:noFill/>
        </p:spPr>
        <p:txBody>
          <a:bodyPr wrap="none" rtlCol="0">
            <a:spAutoFit/>
          </a:bodyPr>
          <a:lstStyle/>
          <a:p>
            <a:endParaRPr lang="en-US" dirty="0"/>
          </a:p>
        </p:txBody>
      </p:sp>
      <p:sp>
        <p:nvSpPr>
          <p:cNvPr id="13" name="Rectangle 12"/>
          <p:cNvSpPr/>
          <p:nvPr/>
        </p:nvSpPr>
        <p:spPr>
          <a:xfrm>
            <a:off x="310656" y="6538943"/>
            <a:ext cx="7366000" cy="276999"/>
          </a:xfrm>
          <a:prstGeom prst="rect">
            <a:avLst/>
          </a:prstGeom>
        </p:spPr>
        <p:txBody>
          <a:bodyPr wrap="square">
            <a:spAutoFit/>
          </a:bodyPr>
          <a:lstStyle/>
          <a:p>
            <a:r>
              <a:rPr lang="en-US" sz="1200" b="1" dirty="0" smtClean="0">
                <a:solidFill>
                  <a:srgbClr val="000000"/>
                </a:solidFill>
                <a:latin typeface="Trebuchet MS"/>
                <a:cs typeface="Trebuchet MS"/>
              </a:rPr>
              <a:t>Funded in part by: </a:t>
            </a:r>
            <a:r>
              <a:rPr lang="en-US" sz="1200" dirty="0" smtClean="0">
                <a:solidFill>
                  <a:srgbClr val="000000"/>
                </a:solidFill>
                <a:latin typeface="Trebuchet MS"/>
                <a:cs typeface="Trebuchet MS"/>
              </a:rPr>
              <a:t>ONR </a:t>
            </a:r>
            <a:r>
              <a:rPr lang="en-US" sz="1200" dirty="0">
                <a:solidFill>
                  <a:srgbClr val="000000"/>
                </a:solidFill>
                <a:latin typeface="Trebuchet MS"/>
                <a:cs typeface="Trebuchet MS"/>
              </a:rPr>
              <a:t>(PECASE) N000141010672, ONR YIP N00014-08-1-0752</a:t>
            </a:r>
          </a:p>
        </p:txBody>
      </p:sp>
      <p:sp>
        <p:nvSpPr>
          <p:cNvPr id="14" name="TextBox 13"/>
          <p:cNvSpPr txBox="1"/>
          <p:nvPr/>
        </p:nvSpPr>
        <p:spPr>
          <a:xfrm>
            <a:off x="7266486" y="3915421"/>
            <a:ext cx="1190049" cy="461665"/>
          </a:xfrm>
          <a:prstGeom prst="rect">
            <a:avLst/>
          </a:prstGeom>
          <a:noFill/>
        </p:spPr>
        <p:txBody>
          <a:bodyPr wrap="none" rtlCol="0">
            <a:spAutoFit/>
          </a:bodyPr>
          <a:lstStyle/>
          <a:p>
            <a:r>
              <a:rPr lang="en-US" sz="2400" b="1" dirty="0" smtClean="0"/>
              <a:t>Thanks!</a:t>
            </a:r>
            <a:endParaRPr lang="en-US" sz="2400" b="1" dirty="0"/>
          </a:p>
        </p:txBody>
      </p:sp>
      <p:grpSp>
        <p:nvGrpSpPr>
          <p:cNvPr id="11" name="Group 10"/>
          <p:cNvGrpSpPr/>
          <p:nvPr/>
        </p:nvGrpSpPr>
        <p:grpSpPr>
          <a:xfrm>
            <a:off x="2020101" y="1221816"/>
            <a:ext cx="2458056" cy="1340575"/>
            <a:chOff x="5051714" y="1475154"/>
            <a:chExt cx="2628591" cy="1434166"/>
          </a:xfrm>
        </p:grpSpPr>
        <p:pic>
          <p:nvPicPr>
            <p:cNvPr id="8" name="Picture 7"/>
            <p:cNvPicPr>
              <a:picLocks noChangeAspect="1"/>
            </p:cNvPicPr>
            <p:nvPr/>
          </p:nvPicPr>
          <p:blipFill>
            <a:blip r:embed="rId6"/>
            <a:stretch>
              <a:fillRect/>
            </a:stretch>
          </p:blipFill>
          <p:spPr>
            <a:xfrm>
              <a:off x="5051714" y="1475154"/>
              <a:ext cx="2628591" cy="1151082"/>
            </a:xfrm>
            <a:prstGeom prst="rect">
              <a:avLst/>
            </a:prstGeom>
          </p:spPr>
        </p:pic>
        <p:sp>
          <p:nvSpPr>
            <p:cNvPr id="9" name="TextBox 8"/>
            <p:cNvSpPr txBox="1"/>
            <p:nvPr/>
          </p:nvSpPr>
          <p:spPr>
            <a:xfrm>
              <a:off x="5363093" y="2580056"/>
              <a:ext cx="1949875" cy="329264"/>
            </a:xfrm>
            <a:prstGeom prst="rect">
              <a:avLst/>
            </a:prstGeom>
            <a:noFill/>
          </p:spPr>
          <p:txBody>
            <a:bodyPr wrap="none" rtlCol="0">
              <a:spAutoFit/>
            </a:bodyPr>
            <a:lstStyle/>
            <a:p>
              <a:pPr algn="ctr"/>
              <a:r>
                <a:rPr lang="en-US" sz="1400" dirty="0" smtClean="0"/>
                <a:t>[Emma </a:t>
              </a:r>
              <a:r>
                <a:rPr lang="en-US" sz="1400" dirty="0" err="1" smtClean="0"/>
                <a:t>Brunskill</a:t>
              </a:r>
              <a:r>
                <a:rPr lang="en-US" sz="1400" dirty="0" smtClean="0"/>
                <a:t> et al.]</a:t>
              </a:r>
              <a:endParaRPr lang="en-US" sz="1400" dirty="0"/>
            </a:p>
          </p:txBody>
        </p:sp>
      </p:grpSp>
      <p:grpSp>
        <p:nvGrpSpPr>
          <p:cNvPr id="10" name="Group 9"/>
          <p:cNvGrpSpPr/>
          <p:nvPr/>
        </p:nvGrpSpPr>
        <p:grpSpPr>
          <a:xfrm>
            <a:off x="457200" y="1270660"/>
            <a:ext cx="1309196" cy="1549201"/>
            <a:chOff x="457200" y="1442493"/>
            <a:chExt cx="1475640" cy="1757333"/>
          </a:xfrm>
        </p:grpSpPr>
        <p:pic>
          <p:nvPicPr>
            <p:cNvPr id="15" name="Picture 14"/>
            <p:cNvPicPr>
              <a:picLocks noChangeAspect="1"/>
            </p:cNvPicPr>
            <p:nvPr/>
          </p:nvPicPr>
          <p:blipFill>
            <a:blip r:embed="rId7"/>
            <a:stretch>
              <a:fillRect/>
            </a:stretch>
          </p:blipFill>
          <p:spPr>
            <a:xfrm>
              <a:off x="457200" y="1442493"/>
              <a:ext cx="1208582" cy="1226134"/>
            </a:xfrm>
            <a:prstGeom prst="rect">
              <a:avLst/>
            </a:prstGeom>
            <a:ln w="25400">
              <a:solidFill>
                <a:schemeClr val="accent1"/>
              </a:solidFill>
            </a:ln>
          </p:spPr>
        </p:pic>
        <p:pic>
          <p:nvPicPr>
            <p:cNvPr id="16" name="Picture 15"/>
            <p:cNvPicPr>
              <a:picLocks noChangeAspect="1"/>
            </p:cNvPicPr>
            <p:nvPr/>
          </p:nvPicPr>
          <p:blipFill>
            <a:blip r:embed="rId8"/>
            <a:stretch>
              <a:fillRect/>
            </a:stretch>
          </p:blipFill>
          <p:spPr>
            <a:xfrm>
              <a:off x="724258" y="1740700"/>
              <a:ext cx="1208582" cy="1115729"/>
            </a:xfrm>
            <a:prstGeom prst="rect">
              <a:avLst/>
            </a:prstGeom>
            <a:ln w="25400">
              <a:solidFill>
                <a:schemeClr val="accent1"/>
              </a:solidFill>
            </a:ln>
          </p:spPr>
        </p:pic>
        <p:pic>
          <p:nvPicPr>
            <p:cNvPr id="17" name="Picture 16"/>
            <p:cNvPicPr>
              <a:picLocks noChangeAspect="1"/>
            </p:cNvPicPr>
            <p:nvPr/>
          </p:nvPicPr>
          <p:blipFill>
            <a:blip r:embed="rId9"/>
            <a:stretch>
              <a:fillRect/>
            </a:stretch>
          </p:blipFill>
          <p:spPr>
            <a:xfrm>
              <a:off x="590880" y="2501222"/>
              <a:ext cx="698604" cy="698604"/>
            </a:xfrm>
            <a:prstGeom prst="rect">
              <a:avLst/>
            </a:prstGeom>
          </p:spPr>
        </p:pic>
      </p:grpSp>
      <p:pic>
        <p:nvPicPr>
          <p:cNvPr id="18" name="Picture 17"/>
          <p:cNvPicPr>
            <a:picLocks noChangeAspect="1"/>
          </p:cNvPicPr>
          <p:nvPr/>
        </p:nvPicPr>
        <p:blipFill>
          <a:blip r:embed="rId10"/>
          <a:stretch>
            <a:fillRect/>
          </a:stretch>
        </p:blipFill>
        <p:spPr>
          <a:xfrm>
            <a:off x="310656" y="2903732"/>
            <a:ext cx="2421210" cy="1305704"/>
          </a:xfrm>
          <a:prstGeom prst="rect">
            <a:avLst/>
          </a:prstGeom>
        </p:spPr>
      </p:pic>
      <p:grpSp>
        <p:nvGrpSpPr>
          <p:cNvPr id="19" name="Group 18"/>
          <p:cNvGrpSpPr/>
          <p:nvPr/>
        </p:nvGrpSpPr>
        <p:grpSpPr>
          <a:xfrm>
            <a:off x="5014661" y="2748906"/>
            <a:ext cx="1791726" cy="1616580"/>
            <a:chOff x="2394829" y="2722759"/>
            <a:chExt cx="3105044" cy="2702530"/>
          </a:xfrm>
        </p:grpSpPr>
        <p:pic>
          <p:nvPicPr>
            <p:cNvPr id="20" name="Picture 19"/>
            <p:cNvPicPr>
              <a:picLocks noChangeAspect="1"/>
            </p:cNvPicPr>
            <p:nvPr/>
          </p:nvPicPr>
          <p:blipFill>
            <a:blip r:embed="rId11"/>
            <a:stretch>
              <a:fillRect/>
            </a:stretch>
          </p:blipFill>
          <p:spPr>
            <a:xfrm>
              <a:off x="2841360" y="2722759"/>
              <a:ext cx="2103860" cy="1946428"/>
            </a:xfrm>
            <a:prstGeom prst="rect">
              <a:avLst/>
            </a:prstGeom>
            <a:ln>
              <a:solidFill>
                <a:schemeClr val="tx1"/>
              </a:solidFill>
            </a:ln>
          </p:spPr>
        </p:pic>
        <p:sp>
          <p:nvSpPr>
            <p:cNvPr id="21" name="TextBox 20"/>
            <p:cNvSpPr txBox="1"/>
            <p:nvPr/>
          </p:nvSpPr>
          <p:spPr>
            <a:xfrm>
              <a:off x="2394829" y="4550592"/>
              <a:ext cx="3105044" cy="874697"/>
            </a:xfrm>
            <a:prstGeom prst="rect">
              <a:avLst/>
            </a:prstGeom>
            <a:noFill/>
          </p:spPr>
          <p:txBody>
            <a:bodyPr wrap="none" rtlCol="0">
              <a:spAutoFit/>
            </a:bodyPr>
            <a:lstStyle/>
            <a:p>
              <a:r>
                <a:rPr lang="en-US" sz="1400" dirty="0" smtClean="0"/>
                <a:t>[Daniel Sheldon et al.]</a:t>
              </a:r>
            </a:p>
            <a:p>
              <a:r>
                <a:rPr lang="en-US" sz="1400" dirty="0" smtClean="0"/>
                <a:t>[Daniel </a:t>
              </a:r>
              <a:r>
                <a:rPr lang="en-US" sz="1400" dirty="0" err="1" smtClean="0"/>
                <a:t>Golovin</a:t>
              </a:r>
              <a:r>
                <a:rPr lang="en-US" sz="1400" dirty="0" smtClean="0"/>
                <a:t> et al.]</a:t>
              </a:r>
              <a:endParaRPr lang="en-US" sz="1400" dirty="0"/>
            </a:p>
          </p:txBody>
        </p:sp>
      </p:grpSp>
      <p:grpSp>
        <p:nvGrpSpPr>
          <p:cNvPr id="25" name="Group 24"/>
          <p:cNvGrpSpPr/>
          <p:nvPr/>
        </p:nvGrpSpPr>
        <p:grpSpPr>
          <a:xfrm>
            <a:off x="4739038" y="1185183"/>
            <a:ext cx="1770150" cy="1349259"/>
            <a:chOff x="3844925" y="2484355"/>
            <a:chExt cx="1922537" cy="1549202"/>
          </a:xfrm>
        </p:grpSpPr>
        <p:pic>
          <p:nvPicPr>
            <p:cNvPr id="22" name="Picture 21"/>
            <p:cNvPicPr>
              <a:picLocks noChangeAspect="1"/>
            </p:cNvPicPr>
            <p:nvPr/>
          </p:nvPicPr>
          <p:blipFill>
            <a:blip r:embed="rId12"/>
            <a:stretch>
              <a:fillRect/>
            </a:stretch>
          </p:blipFill>
          <p:spPr>
            <a:xfrm>
              <a:off x="3844925" y="2484355"/>
              <a:ext cx="1922537" cy="1247588"/>
            </a:xfrm>
            <a:prstGeom prst="rect">
              <a:avLst/>
            </a:prstGeom>
            <a:ln w="12700">
              <a:solidFill>
                <a:schemeClr val="tx1"/>
              </a:solidFill>
            </a:ln>
          </p:spPr>
        </p:pic>
        <p:pic>
          <p:nvPicPr>
            <p:cNvPr id="24" name="Picture 23"/>
            <p:cNvPicPr>
              <a:picLocks noChangeAspect="1"/>
            </p:cNvPicPr>
            <p:nvPr/>
          </p:nvPicPr>
          <p:blipFill>
            <a:blip r:embed="rId13"/>
            <a:stretch>
              <a:fillRect/>
            </a:stretch>
          </p:blipFill>
          <p:spPr>
            <a:xfrm>
              <a:off x="4266815" y="3772168"/>
              <a:ext cx="1045557" cy="261389"/>
            </a:xfrm>
            <a:prstGeom prst="rect">
              <a:avLst/>
            </a:prstGeom>
          </p:spPr>
        </p:pic>
      </p:grpSp>
      <p:grpSp>
        <p:nvGrpSpPr>
          <p:cNvPr id="29" name="Group 28"/>
          <p:cNvGrpSpPr/>
          <p:nvPr/>
        </p:nvGrpSpPr>
        <p:grpSpPr>
          <a:xfrm>
            <a:off x="6529429" y="1197393"/>
            <a:ext cx="2491619" cy="2447598"/>
            <a:chOff x="6675973" y="1136338"/>
            <a:chExt cx="2491619" cy="2447598"/>
          </a:xfrm>
        </p:grpSpPr>
        <p:pic>
          <p:nvPicPr>
            <p:cNvPr id="27" name="Picture 26"/>
            <p:cNvPicPr>
              <a:picLocks noChangeAspect="1"/>
            </p:cNvPicPr>
            <p:nvPr/>
          </p:nvPicPr>
          <p:blipFill>
            <a:blip r:embed="rId14"/>
            <a:stretch>
              <a:fillRect/>
            </a:stretch>
          </p:blipFill>
          <p:spPr>
            <a:xfrm>
              <a:off x="6675973" y="1136338"/>
              <a:ext cx="2491619" cy="2282741"/>
            </a:xfrm>
            <a:prstGeom prst="rect">
              <a:avLst/>
            </a:prstGeom>
          </p:spPr>
        </p:pic>
        <p:sp>
          <p:nvSpPr>
            <p:cNvPr id="28" name="TextBox 27"/>
            <p:cNvSpPr txBox="1"/>
            <p:nvPr/>
          </p:nvSpPr>
          <p:spPr>
            <a:xfrm>
              <a:off x="7008049" y="3276159"/>
              <a:ext cx="1820568" cy="307777"/>
            </a:xfrm>
            <a:prstGeom prst="rect">
              <a:avLst/>
            </a:prstGeom>
            <a:noFill/>
          </p:spPr>
          <p:txBody>
            <a:bodyPr wrap="none" rtlCol="0">
              <a:spAutoFit/>
            </a:bodyPr>
            <a:lstStyle/>
            <a:p>
              <a:r>
                <a:rPr lang="en-US" sz="1400" dirty="0" smtClean="0"/>
                <a:t>[</a:t>
              </a:r>
              <a:r>
                <a:rPr lang="en-US" sz="1400" dirty="0" err="1" smtClean="0"/>
                <a:t>Ranjitha</a:t>
              </a:r>
              <a:r>
                <a:rPr lang="en-US" sz="1400" dirty="0" smtClean="0"/>
                <a:t> Kumar et al.]</a:t>
              </a:r>
              <a:endParaRPr lang="en-US" sz="1400" dirty="0"/>
            </a:p>
          </p:txBody>
        </p:sp>
      </p:grpSp>
      <p:sp>
        <p:nvSpPr>
          <p:cNvPr id="30" name="TextBox 29"/>
          <p:cNvSpPr txBox="1"/>
          <p:nvPr/>
        </p:nvSpPr>
        <p:spPr>
          <a:xfrm>
            <a:off x="2689531" y="1357611"/>
            <a:ext cx="5755852" cy="1692771"/>
          </a:xfrm>
          <a:prstGeom prst="rect">
            <a:avLst/>
          </a:prstGeom>
          <a:noFill/>
        </p:spPr>
        <p:txBody>
          <a:bodyPr wrap="none" rtlCol="0">
            <a:spAutoFit/>
          </a:bodyPr>
          <a:lstStyle/>
          <a:p>
            <a:r>
              <a:rPr lang="en-US" sz="2600" b="1" dirty="0" smtClean="0"/>
              <a:t>Simple structured prediction problems</a:t>
            </a:r>
          </a:p>
          <a:p>
            <a:endParaRPr lang="en-US" sz="2600" dirty="0"/>
          </a:p>
          <a:p>
            <a:r>
              <a:rPr lang="en-US" sz="2600" b="1" dirty="0" smtClean="0"/>
              <a:t>Contribution:</a:t>
            </a:r>
            <a:r>
              <a:rPr lang="en-US" sz="2600" dirty="0" smtClean="0"/>
              <a:t> model value of exploration</a:t>
            </a:r>
          </a:p>
          <a:p>
            <a:r>
              <a:rPr lang="en-US" sz="2600" dirty="0" smtClean="0"/>
              <a:t>                         compatible with structure</a:t>
            </a:r>
          </a:p>
        </p:txBody>
      </p:sp>
      <p:grpSp>
        <p:nvGrpSpPr>
          <p:cNvPr id="36" name="Group 35"/>
          <p:cNvGrpSpPr/>
          <p:nvPr/>
        </p:nvGrpSpPr>
        <p:grpSpPr>
          <a:xfrm>
            <a:off x="2961102" y="2832304"/>
            <a:ext cx="2090154" cy="1379053"/>
            <a:chOff x="2880894" y="2832304"/>
            <a:chExt cx="2090154" cy="1379053"/>
          </a:xfrm>
        </p:grpSpPr>
        <p:pic>
          <p:nvPicPr>
            <p:cNvPr id="34" name="Picture 33"/>
            <p:cNvPicPr>
              <a:picLocks noChangeAspect="1"/>
            </p:cNvPicPr>
            <p:nvPr/>
          </p:nvPicPr>
          <p:blipFill>
            <a:blip r:embed="rId15"/>
            <a:stretch>
              <a:fillRect/>
            </a:stretch>
          </p:blipFill>
          <p:spPr>
            <a:xfrm>
              <a:off x="3529264" y="2832304"/>
              <a:ext cx="1441784" cy="944617"/>
            </a:xfrm>
            <a:prstGeom prst="rect">
              <a:avLst/>
            </a:prstGeom>
          </p:spPr>
        </p:pic>
        <p:pic>
          <p:nvPicPr>
            <p:cNvPr id="33" name="Picture 32"/>
            <p:cNvPicPr>
              <a:picLocks noChangeAspect="1"/>
            </p:cNvPicPr>
            <p:nvPr/>
          </p:nvPicPr>
          <p:blipFill>
            <a:blip r:embed="rId16"/>
            <a:stretch>
              <a:fillRect/>
            </a:stretch>
          </p:blipFill>
          <p:spPr>
            <a:xfrm>
              <a:off x="2880894" y="2980161"/>
              <a:ext cx="877689" cy="950159"/>
            </a:xfrm>
            <a:prstGeom prst="rect">
              <a:avLst/>
            </a:prstGeom>
          </p:spPr>
        </p:pic>
        <p:sp>
          <p:nvSpPr>
            <p:cNvPr id="35" name="TextBox 34"/>
            <p:cNvSpPr txBox="1"/>
            <p:nvPr/>
          </p:nvSpPr>
          <p:spPr>
            <a:xfrm>
              <a:off x="3022425" y="3903580"/>
              <a:ext cx="1813029" cy="307777"/>
            </a:xfrm>
            <a:prstGeom prst="rect">
              <a:avLst/>
            </a:prstGeom>
            <a:noFill/>
          </p:spPr>
          <p:txBody>
            <a:bodyPr wrap="none" rtlCol="0">
              <a:spAutoFit/>
            </a:bodyPr>
            <a:lstStyle/>
            <a:p>
              <a:r>
                <a:rPr lang="en-US" sz="1400" dirty="0" smtClean="0"/>
                <a:t>[</a:t>
              </a:r>
              <a:r>
                <a:rPr lang="en-US" sz="1400" dirty="0" err="1" smtClean="0"/>
                <a:t>Amarjeet</a:t>
              </a:r>
              <a:r>
                <a:rPr lang="en-US" sz="1400" dirty="0" smtClean="0"/>
                <a:t> Singh et al.]</a:t>
              </a:r>
              <a:endParaRPr lang="en-US" sz="1400" dirty="0"/>
            </a:p>
          </p:txBody>
        </p:sp>
      </p:grpSp>
    </p:spTree>
    <p:extLst>
      <p:ext uri="{BB962C8B-B14F-4D97-AF65-F5344CB8AC3E}">
        <p14:creationId xmlns:p14="http://schemas.microsoft.com/office/powerpoint/2010/main" val="4671504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dissolv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dissolv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dissolve">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dissolv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dissolve">
                                      <p:cBhvr>
                                        <p:cTn id="41" dur="500"/>
                                        <p:tgtEl>
                                          <p:spTgt spid="3">
                                            <p:txEl>
                                              <p:pRg st="4" end="4"/>
                                            </p:txEl>
                                          </p:spTgt>
                                        </p:tgtEl>
                                      </p:cBhvr>
                                    </p:animEffect>
                                  </p:childTnLst>
                                </p:cTn>
                              </p:par>
                              <p:par>
                                <p:cTn id="42" presetID="9" presetClass="entr" presetSubtype="0" fill="hold" nodeType="with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dissolve">
                                      <p:cBhvr>
                                        <p:cTn id="44" dur="500"/>
                                        <p:tgtEl>
                                          <p:spTgt spid="3">
                                            <p:txEl>
                                              <p:pRg st="5" end="5"/>
                                            </p:txEl>
                                          </p:spTgt>
                                        </p:tgtEl>
                                      </p:cBhvr>
                                    </p:animEffect>
                                  </p:childTnLst>
                                </p:cTn>
                              </p:par>
                              <p:par>
                                <p:cTn id="45" presetID="9" presetClass="entr" presetSubtype="0" fill="hold" nodeType="with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dissolve">
                                      <p:cBhvr>
                                        <p:cTn id="47" dur="500"/>
                                        <p:tgtEl>
                                          <p:spTgt spid="3">
                                            <p:txEl>
                                              <p:pRg st="6" end="6"/>
                                            </p:txEl>
                                          </p:spTgt>
                                        </p:tgtEl>
                                      </p:cBhvr>
                                    </p:animEffect>
                                  </p:childTnLst>
                                </p:cTn>
                              </p:par>
                              <p:par>
                                <p:cTn id="48" presetID="9" presetClass="entr" presetSubtype="0" fill="hold" nodeType="with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dissolve">
                                      <p:cBhvr>
                                        <p:cTn id="50" dur="500"/>
                                        <p:tgtEl>
                                          <p:spTgt spid="3">
                                            <p:txEl>
                                              <p:pRg st="7" end="7"/>
                                            </p:txEl>
                                          </p:spTgt>
                                        </p:tgtEl>
                                      </p:cBhvr>
                                    </p:animEffect>
                                  </p:childTnLst>
                                </p:cTn>
                              </p:par>
                              <p:par>
                                <p:cTn id="51" presetID="9" presetClass="entr" presetSubtype="0" fill="hold" nodeType="with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dissolve">
                                      <p:cBhvr>
                                        <p:cTn id="53" dur="500"/>
                                        <p:tgtEl>
                                          <p:spTgt spid="3">
                                            <p:txEl>
                                              <p:pRg st="8" end="8"/>
                                            </p:txEl>
                                          </p:spTgt>
                                        </p:tgtEl>
                                      </p:cBhvr>
                                    </p:animEffect>
                                  </p:childTnLst>
                                </p:cTn>
                              </p:par>
                              <p:par>
                                <p:cTn id="54" presetID="9" presetClass="entr" presetSubtype="0" fill="hold" nodeType="with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dissolve">
                                      <p:cBhvr>
                                        <p:cTn id="56" dur="500"/>
                                        <p:tgtEl>
                                          <p:spTgt spid="3">
                                            <p:txEl>
                                              <p:pRg st="9" end="9"/>
                                            </p:txEl>
                                          </p:spTgt>
                                        </p:tgtEl>
                                      </p:cBhvr>
                                    </p:animEffect>
                                  </p:childTnLst>
                                </p:cTn>
                              </p:par>
                              <p:par>
                                <p:cTn id="57" presetID="9" presetClass="entr" presetSubtype="0" fill="hold" nodeType="with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Effect transition="in" filter="dissolve">
                                      <p:cBhvr>
                                        <p:cTn id="59" dur="500"/>
                                        <p:tgtEl>
                                          <p:spTgt spid="3">
                                            <p:txEl>
                                              <p:pRg st="10" end="10"/>
                                            </p:txEl>
                                          </p:spTgt>
                                        </p:tgtEl>
                                      </p:cBhvr>
                                    </p:animEffect>
                                  </p:childTnLst>
                                </p:cTn>
                              </p:par>
                              <p:par>
                                <p:cTn id="60" presetID="9" presetClass="entr" presetSubtype="0" fill="hold" nodeType="with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dissolve">
                                      <p:cBhvr>
                                        <p:cTn id="62" dur="500"/>
                                        <p:tgtEl>
                                          <p:spTgt spid="3">
                                            <p:txEl>
                                              <p:pRg st="11" end="11"/>
                                            </p:txEl>
                                          </p:spTgt>
                                        </p:tgtEl>
                                      </p:cBhvr>
                                    </p:animEffect>
                                  </p:childTnLst>
                                </p:cTn>
                              </p:par>
                            </p:childTnLst>
                          </p:cTn>
                        </p:par>
                        <p:par>
                          <p:cTn id="63" fill="hold">
                            <p:stCondLst>
                              <p:cond delay="500"/>
                            </p:stCondLst>
                            <p:childTnLst>
                              <p:par>
                                <p:cTn id="64" presetID="9" presetClass="entr" presetSubtype="0" fill="hold" nodeType="after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dissolve">
                                      <p:cBhvr>
                                        <p:cTn id="66" dur="500"/>
                                        <p:tgtEl>
                                          <p:spTgt spid="4"/>
                                        </p:tgtEl>
                                      </p:cBhvr>
                                    </p:animEffect>
                                  </p:childTnLst>
                                </p:cTn>
                              </p:par>
                              <p:par>
                                <p:cTn id="67" presetID="9" presetClass="entr" presetSubtype="0" fill="hold" nodeType="with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dissolve">
                                      <p:cBhvr>
                                        <p:cTn id="69" dur="500"/>
                                        <p:tgtEl>
                                          <p:spTgt spid="5"/>
                                        </p:tgtEl>
                                      </p:cBhvr>
                                    </p:animEffect>
                                  </p:childTnLst>
                                </p:cTn>
                              </p:par>
                              <p:par>
                                <p:cTn id="70" presetID="9" presetClass="entr" presetSubtype="0" fill="hold" nodeType="with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dissolve">
                                      <p:cBhvr>
                                        <p:cTn id="72" dur="500"/>
                                        <p:tgtEl>
                                          <p:spTgt spid="6"/>
                                        </p:tgtEl>
                                      </p:cBhvr>
                                    </p:animEffect>
                                  </p:childTnLst>
                                </p:cTn>
                              </p:par>
                              <p:par>
                                <p:cTn id="73" presetID="9" presetClass="entr" presetSubtype="0" fill="hold" nodeType="with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dissolve">
                                      <p:cBhvr>
                                        <p:cTn id="75" dur="500"/>
                                        <p:tgtEl>
                                          <p:spTgt spid="7"/>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dissolve">
                                      <p:cBhvr>
                                        <p:cTn id="78" dur="500"/>
                                        <p:tgtEl>
                                          <p:spTgt spid="14"/>
                                        </p:tgtEl>
                                      </p:cBhvr>
                                    </p:animEffect>
                                  </p:childTnLst>
                                </p:cTn>
                              </p:par>
                              <p:par>
                                <p:cTn id="79" presetID="9" presetClass="entr" presetSubtype="0" fill="hold" grpId="0" nodeType="with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dissolve">
                                      <p:cBhvr>
                                        <p:cTn id="8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30" grpId="0"/>
      <p:bldP spid="30"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3082"/>
            <a:ext cx="8229600" cy="1143000"/>
          </a:xfrm>
        </p:spPr>
        <p:txBody>
          <a:bodyPr/>
          <a:lstStyle/>
          <a:p>
            <a:r>
              <a:rPr lang="en-US" dirty="0" smtClean="0">
                <a:latin typeface="Trebuchet MS"/>
                <a:cs typeface="Trebuchet MS"/>
              </a:rPr>
              <a:t>Extra Slides</a:t>
            </a:r>
            <a:endParaRPr lang="en-US" dirty="0">
              <a:latin typeface="Trebuchet MS"/>
              <a:cs typeface="Trebuchet MS"/>
            </a:endParaRPr>
          </a:p>
        </p:txBody>
      </p:sp>
    </p:spTree>
    <p:extLst>
      <p:ext uri="{BB962C8B-B14F-4D97-AF65-F5344CB8AC3E}">
        <p14:creationId xmlns:p14="http://schemas.microsoft.com/office/powerpoint/2010/main" val="294456249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6472" y="1294632"/>
            <a:ext cx="8229600" cy="4739759"/>
          </a:xfrm>
          <a:prstGeom prst="rect">
            <a:avLst/>
          </a:prstGeom>
        </p:spPr>
        <p:txBody>
          <a:bodyPr wrap="square">
            <a:spAutoFit/>
          </a:bodyPr>
          <a:lstStyle/>
          <a:p>
            <a:r>
              <a:rPr lang="en-US" sz="2800" b="1" dirty="0" smtClean="0"/>
              <a:t>Loop:</a:t>
            </a:r>
            <a:endParaRPr lang="en-US" sz="2800" b="1" dirty="0"/>
          </a:p>
          <a:p>
            <a:pPr lvl="1"/>
            <a:r>
              <a:rPr lang="en-US" sz="2400" dirty="0"/>
              <a:t>L</a:t>
            </a:r>
            <a:r>
              <a:rPr lang="en-US" sz="2400" dirty="0" smtClean="0"/>
              <a:t>east </a:t>
            </a:r>
            <a:r>
              <a:rPr lang="en-US" sz="2400" dirty="0"/>
              <a:t>squares </a:t>
            </a:r>
            <a:r>
              <a:rPr lang="en-US" sz="2400" dirty="0" smtClean="0"/>
              <a:t>in subspace </a:t>
            </a:r>
          </a:p>
          <a:p>
            <a:pPr lvl="1"/>
            <a:r>
              <a:rPr lang="en-US" sz="2400" dirty="0" smtClean="0"/>
              <a:t>Least squares in full space       </a:t>
            </a:r>
          </a:p>
          <a:p>
            <a:pPr lvl="1"/>
            <a:r>
              <a:rPr lang="en-US" sz="2400" dirty="0"/>
              <a:t>Start with A</a:t>
            </a:r>
            <a:r>
              <a:rPr lang="en-US" sz="2400" baseline="-25000" dirty="0"/>
              <a:t>t</a:t>
            </a:r>
            <a:r>
              <a:rPr lang="en-US" sz="2400" dirty="0"/>
              <a:t> empty </a:t>
            </a:r>
            <a:endParaRPr lang="en-US" sz="2400" dirty="0" smtClean="0"/>
          </a:p>
          <a:p>
            <a:pPr lvl="1"/>
            <a:r>
              <a:rPr lang="en-US" sz="2400" dirty="0" smtClean="0"/>
              <a:t>For </a:t>
            </a:r>
            <a:r>
              <a:rPr lang="en-US" sz="2400" dirty="0" err="1"/>
              <a:t>i</a:t>
            </a:r>
            <a:r>
              <a:rPr lang="en-US" sz="2400" dirty="0"/>
              <a:t>=1,…,L</a:t>
            </a:r>
          </a:p>
          <a:p>
            <a:pPr lvl="2"/>
            <a:r>
              <a:rPr lang="en-US" sz="2400" dirty="0"/>
              <a:t>Recommend article a that maximizes</a:t>
            </a:r>
          </a:p>
          <a:p>
            <a:pPr lvl="1"/>
            <a:endParaRPr lang="en-US" sz="2400" dirty="0"/>
          </a:p>
          <a:p>
            <a:pPr lvl="1"/>
            <a:endParaRPr lang="en-US" sz="2400" dirty="0" smtClean="0"/>
          </a:p>
          <a:p>
            <a:pPr lvl="1"/>
            <a:endParaRPr lang="en-US" sz="2400" dirty="0"/>
          </a:p>
          <a:p>
            <a:pPr lvl="1"/>
            <a:endParaRPr lang="en-US" sz="2400" dirty="0" smtClean="0"/>
          </a:p>
          <a:p>
            <a:pPr lvl="1"/>
            <a:endParaRPr lang="en-US" sz="2400" dirty="0" smtClean="0"/>
          </a:p>
          <a:p>
            <a:pPr lvl="1"/>
            <a:endParaRPr lang="en-US" sz="1000" dirty="0"/>
          </a:p>
          <a:p>
            <a:pPr lvl="1"/>
            <a:r>
              <a:rPr lang="en-US" sz="2400" dirty="0"/>
              <a:t>Receive feedback y</a:t>
            </a:r>
            <a:r>
              <a:rPr lang="en-US" sz="2400" baseline="-25000" dirty="0"/>
              <a:t>t,1</a:t>
            </a:r>
            <a:r>
              <a:rPr lang="en-US" sz="2400" dirty="0"/>
              <a:t>,…,</a:t>
            </a:r>
            <a:r>
              <a:rPr lang="en-US" sz="2400" dirty="0" err="1"/>
              <a:t>y</a:t>
            </a:r>
            <a:r>
              <a:rPr lang="en-US" sz="2400" baseline="-25000" dirty="0" err="1"/>
              <a:t>t,</a:t>
            </a:r>
            <a:r>
              <a:rPr lang="en-US" sz="2400" baseline="-25000" dirty="0" err="1" smtClean="0"/>
              <a:t>L</a:t>
            </a:r>
            <a:endParaRPr lang="en-US" sz="2400" dirty="0"/>
          </a:p>
        </p:txBody>
      </p:sp>
      <p:graphicFrame>
        <p:nvGraphicFramePr>
          <p:cNvPr id="23" name="Object 22"/>
          <p:cNvGraphicFramePr>
            <a:graphicFrameLocks noChangeAspect="1"/>
          </p:cNvGraphicFramePr>
          <p:nvPr>
            <p:extLst>
              <p:ext uri="{D42A27DB-BD31-4B8C-83A1-F6EECF244321}">
                <p14:modId xmlns:p14="http://schemas.microsoft.com/office/powerpoint/2010/main" val="2510714985"/>
              </p:ext>
            </p:extLst>
          </p:nvPr>
        </p:nvGraphicFramePr>
        <p:xfrm>
          <a:off x="3992823" y="1722571"/>
          <a:ext cx="432134" cy="523980"/>
        </p:xfrm>
        <a:graphic>
          <a:graphicData uri="http://schemas.openxmlformats.org/presentationml/2006/ole">
            <mc:AlternateContent xmlns:mc="http://schemas.openxmlformats.org/markup-compatibility/2006">
              <mc:Choice xmlns:v="urn:schemas-microsoft-com:vml" Requires="v">
                <p:oleObj spid="_x0000_s49278" name="Equation" r:id="rId3" imgW="177800" imgH="215900" progId="Equation.3">
                  <p:embed/>
                </p:oleObj>
              </mc:Choice>
              <mc:Fallback>
                <p:oleObj name="Equation" r:id="rId3" imgW="177800" imgH="215900" progId="Equation.3">
                  <p:embed/>
                  <p:pic>
                    <p:nvPicPr>
                      <p:cNvPr id="0" name=""/>
                      <p:cNvPicPr/>
                      <p:nvPr/>
                    </p:nvPicPr>
                    <p:blipFill>
                      <a:blip r:embed="rId4"/>
                      <a:stretch>
                        <a:fillRect/>
                      </a:stretch>
                    </p:blipFill>
                    <p:spPr>
                      <a:xfrm>
                        <a:off x="3992823" y="1722571"/>
                        <a:ext cx="432134" cy="523980"/>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281272571"/>
              </p:ext>
            </p:extLst>
          </p:nvPr>
        </p:nvGraphicFramePr>
        <p:xfrm>
          <a:off x="3984807" y="2102227"/>
          <a:ext cx="432134" cy="523980"/>
        </p:xfrm>
        <a:graphic>
          <a:graphicData uri="http://schemas.openxmlformats.org/presentationml/2006/ole">
            <mc:AlternateContent xmlns:mc="http://schemas.openxmlformats.org/markup-compatibility/2006">
              <mc:Choice xmlns:v="urn:schemas-microsoft-com:vml" Requires="v">
                <p:oleObj spid="_x0000_s49279" name="Equation" r:id="rId5" imgW="177800" imgH="215900" progId="Equation.3">
                  <p:embed/>
                </p:oleObj>
              </mc:Choice>
              <mc:Fallback>
                <p:oleObj name="Equation" r:id="rId5" imgW="177800" imgH="215900" progId="Equation.3">
                  <p:embed/>
                  <p:pic>
                    <p:nvPicPr>
                      <p:cNvPr id="0" name=""/>
                      <p:cNvPicPr/>
                      <p:nvPr/>
                    </p:nvPicPr>
                    <p:blipFill>
                      <a:blip r:embed="rId6"/>
                      <a:stretch>
                        <a:fillRect/>
                      </a:stretch>
                    </p:blipFill>
                    <p:spPr>
                      <a:xfrm>
                        <a:off x="3984807" y="2102227"/>
                        <a:ext cx="432134" cy="523980"/>
                      </a:xfrm>
                      <a:prstGeom prst="rect">
                        <a:avLst/>
                      </a:prstGeom>
                    </p:spPr>
                  </p:pic>
                </p:oleObj>
              </mc:Fallback>
            </mc:AlternateContent>
          </a:graphicData>
        </a:graphic>
      </p:graphicFrame>
      <p:graphicFrame>
        <p:nvGraphicFramePr>
          <p:cNvPr id="47" name="Object 46"/>
          <p:cNvGraphicFramePr>
            <a:graphicFrameLocks noChangeAspect="1"/>
          </p:cNvGraphicFramePr>
          <p:nvPr>
            <p:extLst>
              <p:ext uri="{D42A27DB-BD31-4B8C-83A1-F6EECF244321}">
                <p14:modId xmlns:p14="http://schemas.microsoft.com/office/powerpoint/2010/main" val="1666701729"/>
              </p:ext>
            </p:extLst>
          </p:nvPr>
        </p:nvGraphicFramePr>
        <p:xfrm>
          <a:off x="1113863" y="3702710"/>
          <a:ext cx="6105931" cy="1643491"/>
        </p:xfrm>
        <a:graphic>
          <a:graphicData uri="http://schemas.openxmlformats.org/presentationml/2006/ole">
            <mc:AlternateContent xmlns:mc="http://schemas.openxmlformats.org/markup-compatibility/2006">
              <mc:Choice xmlns:v="urn:schemas-microsoft-com:vml" Requires="v">
                <p:oleObj spid="_x0000_s49280" name="Equation" r:id="rId7" imgW="3200400" imgH="863600" progId="Equation.3">
                  <p:embed/>
                </p:oleObj>
              </mc:Choice>
              <mc:Fallback>
                <p:oleObj name="Equation" r:id="rId7" imgW="3200400" imgH="863600" progId="Equation.3">
                  <p:embed/>
                  <p:pic>
                    <p:nvPicPr>
                      <p:cNvPr id="0" name=""/>
                      <p:cNvPicPr/>
                      <p:nvPr/>
                    </p:nvPicPr>
                    <p:blipFill>
                      <a:blip r:embed="rId8"/>
                      <a:stretch>
                        <a:fillRect/>
                      </a:stretch>
                    </p:blipFill>
                    <p:spPr>
                      <a:xfrm>
                        <a:off x="1113863" y="3702710"/>
                        <a:ext cx="6105931" cy="1643491"/>
                      </a:xfrm>
                      <a:prstGeom prst="rect">
                        <a:avLst/>
                      </a:prstGeom>
                    </p:spPr>
                  </p:pic>
                </p:oleObj>
              </mc:Fallback>
            </mc:AlternateContent>
          </a:graphicData>
        </a:graphic>
      </p:graphicFrame>
      <p:sp>
        <p:nvSpPr>
          <p:cNvPr id="22" name="Rectangle 21"/>
          <p:cNvSpPr>
            <a:spLocks noChangeArrowheads="1"/>
          </p:cNvSpPr>
          <p:nvPr/>
        </p:nvSpPr>
        <p:spPr bwMode="auto">
          <a:xfrm>
            <a:off x="7379369" y="4516857"/>
            <a:ext cx="1631400" cy="420869"/>
          </a:xfrm>
          <a:prstGeom prst="rect">
            <a:avLst/>
          </a:prstGeom>
          <a:solidFill>
            <a:schemeClr val="bg1"/>
          </a:solidFill>
          <a:ln w="38100" algn="ctr">
            <a:noFill/>
            <a:round/>
            <a:headEnd/>
            <a:tailEnd/>
          </a:ln>
        </p:spPr>
        <p:txBody>
          <a:bodyPr wrap="none" anchor="ctr"/>
          <a:lstStyle/>
          <a:p>
            <a:pPr algn="ctr"/>
            <a:r>
              <a:rPr lang="en-US" sz="2000" b="0" dirty="0" smtClean="0">
                <a:solidFill>
                  <a:srgbClr val="4F81BD"/>
                </a:solidFill>
              </a:rPr>
              <a:t>Uncertainty in </a:t>
            </a:r>
          </a:p>
          <a:p>
            <a:pPr algn="ctr"/>
            <a:r>
              <a:rPr lang="en-US" sz="2000" b="0" dirty="0" smtClean="0">
                <a:solidFill>
                  <a:srgbClr val="4F81BD"/>
                </a:solidFill>
              </a:rPr>
              <a:t>Subspace</a:t>
            </a:r>
            <a:endParaRPr lang="en-US" sz="2000" b="0" dirty="0">
              <a:solidFill>
                <a:srgbClr val="4F81BD"/>
              </a:solidFill>
            </a:endParaRPr>
          </a:p>
        </p:txBody>
      </p:sp>
      <p:sp>
        <p:nvSpPr>
          <p:cNvPr id="31" name="Rectangle 30"/>
          <p:cNvSpPr>
            <a:spLocks noChangeArrowheads="1"/>
          </p:cNvSpPr>
          <p:nvPr/>
        </p:nvSpPr>
        <p:spPr bwMode="auto">
          <a:xfrm>
            <a:off x="7379369" y="3702710"/>
            <a:ext cx="1631400" cy="420869"/>
          </a:xfrm>
          <a:prstGeom prst="rect">
            <a:avLst/>
          </a:prstGeom>
          <a:solidFill>
            <a:schemeClr val="bg1"/>
          </a:solidFill>
          <a:ln w="38100" algn="ctr">
            <a:noFill/>
            <a:round/>
            <a:headEnd/>
            <a:tailEnd/>
          </a:ln>
        </p:spPr>
        <p:txBody>
          <a:bodyPr wrap="none" anchor="ctr"/>
          <a:lstStyle/>
          <a:p>
            <a:pPr algn="ctr"/>
            <a:r>
              <a:rPr lang="en-US" sz="2000" b="0" dirty="0" smtClean="0">
                <a:solidFill>
                  <a:srgbClr val="4F81BD"/>
                </a:solidFill>
              </a:rPr>
              <a:t>Uncertainty in</a:t>
            </a:r>
          </a:p>
          <a:p>
            <a:pPr algn="ctr"/>
            <a:r>
              <a:rPr lang="en-US" sz="2000" b="0" dirty="0" smtClean="0">
                <a:solidFill>
                  <a:srgbClr val="4F81BD"/>
                </a:solidFill>
              </a:rPr>
              <a:t>Full Space</a:t>
            </a:r>
            <a:endParaRPr lang="en-US" sz="2000" b="0" dirty="0">
              <a:solidFill>
                <a:srgbClr val="4F81BD"/>
              </a:solidFill>
            </a:endParaRPr>
          </a:p>
        </p:txBody>
      </p:sp>
      <p:sp>
        <p:nvSpPr>
          <p:cNvPr id="35" name="Right Brace 34"/>
          <p:cNvSpPr/>
          <p:nvPr/>
        </p:nvSpPr>
        <p:spPr>
          <a:xfrm>
            <a:off x="7216569" y="3675974"/>
            <a:ext cx="206797" cy="594759"/>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Right Brace 35"/>
          <p:cNvSpPr/>
          <p:nvPr/>
        </p:nvSpPr>
        <p:spPr>
          <a:xfrm>
            <a:off x="7221921" y="4416566"/>
            <a:ext cx="206797" cy="594759"/>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9" name="Group 38"/>
          <p:cNvGrpSpPr/>
          <p:nvPr/>
        </p:nvGrpSpPr>
        <p:grpSpPr>
          <a:xfrm>
            <a:off x="6251026" y="1243916"/>
            <a:ext cx="2264657" cy="1809231"/>
            <a:chOff x="5476707" y="1490129"/>
            <a:chExt cx="3100685" cy="2507029"/>
          </a:xfrm>
        </p:grpSpPr>
        <p:sp>
          <p:nvSpPr>
            <p:cNvPr id="40" name="Oval 39"/>
            <p:cNvSpPr/>
            <p:nvPr/>
          </p:nvSpPr>
          <p:spPr>
            <a:xfrm>
              <a:off x="5882105" y="1613956"/>
              <a:ext cx="2690395" cy="237168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5882105" y="1542092"/>
              <a:ext cx="2690395" cy="2455066"/>
            </a:xfrm>
            <a:prstGeom prst="ellipse">
              <a:avLst/>
            </a:prstGeom>
            <a:noFill/>
            <a:ln w="12700"/>
            <a:scene3d>
              <a:camera prst="isometricOffAxis1Top"/>
              <a:lightRig rig="threePt" dir="t"/>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5882105" y="1490129"/>
              <a:ext cx="2690395" cy="2455066"/>
            </a:xfrm>
            <a:prstGeom prst="ellipse">
              <a:avLst/>
            </a:prstGeom>
            <a:solidFill>
              <a:schemeClr val="tx2">
                <a:lumMod val="60000"/>
                <a:lumOff val="40000"/>
              </a:schemeClr>
            </a:solidFill>
            <a:ln w="12700"/>
            <a:scene3d>
              <a:camera prst="isometricOffAxis1Top"/>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rot="369297">
              <a:off x="5886997" y="1613929"/>
              <a:ext cx="2690395" cy="2371685"/>
            </a:xfrm>
            <a:prstGeom prst="ellipse">
              <a:avLst/>
            </a:prstGeom>
            <a:noFill/>
            <a:scene3d>
              <a:camera prst="isometricOffAxis1Left"/>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Connector 45"/>
            <p:cNvCxnSpPr>
              <a:stCxn id="49" idx="6"/>
            </p:cNvCxnSpPr>
            <p:nvPr/>
          </p:nvCxnSpPr>
          <p:spPr>
            <a:xfrm>
              <a:off x="6444257" y="2598930"/>
              <a:ext cx="774289" cy="81327"/>
            </a:xfrm>
            <a:prstGeom prst="line">
              <a:avLst/>
            </a:prstGeom>
            <a:ln w="19050">
              <a:solidFill>
                <a:srgbClr val="800000"/>
              </a:solidFill>
              <a:prstDash val="lgDash"/>
            </a:ln>
          </p:spPr>
          <p:style>
            <a:lnRef idx="2">
              <a:schemeClr val="accent1"/>
            </a:lnRef>
            <a:fillRef idx="0">
              <a:schemeClr val="accent1"/>
            </a:fillRef>
            <a:effectRef idx="1">
              <a:schemeClr val="accent1"/>
            </a:effectRef>
            <a:fontRef idx="minor">
              <a:schemeClr val="tx1"/>
            </a:fontRef>
          </p:style>
        </p:cxnSp>
        <p:sp>
          <p:nvSpPr>
            <p:cNvPr id="49" name="Connector 48"/>
            <p:cNvSpPr/>
            <p:nvPr/>
          </p:nvSpPr>
          <p:spPr>
            <a:xfrm>
              <a:off x="6361577" y="2565579"/>
              <a:ext cx="82680" cy="66702"/>
            </a:xfrm>
            <a:prstGeom prst="flowChartConnector">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0" name="Straight Arrow Connector 49"/>
            <p:cNvCxnSpPr/>
            <p:nvPr/>
          </p:nvCxnSpPr>
          <p:spPr>
            <a:xfrm>
              <a:off x="5877956" y="2081854"/>
              <a:ext cx="420700" cy="443621"/>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6444257" y="2717554"/>
              <a:ext cx="774289" cy="79722"/>
            </a:xfrm>
            <a:prstGeom prst="line">
              <a:avLst/>
            </a:prstGeom>
            <a:ln w="19050">
              <a:solidFill>
                <a:srgbClr val="800000"/>
              </a:solidFill>
              <a:prstDash val="lgDash"/>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6392232" y="2659044"/>
              <a:ext cx="0" cy="138232"/>
            </a:xfrm>
            <a:prstGeom prst="line">
              <a:avLst/>
            </a:prstGeom>
            <a:ln w="19050">
              <a:solidFill>
                <a:srgbClr val="800000"/>
              </a:solidFill>
              <a:prstDash val="lgDash"/>
            </a:ln>
          </p:spPr>
          <p:style>
            <a:lnRef idx="2">
              <a:schemeClr val="accent1"/>
            </a:lnRef>
            <a:fillRef idx="0">
              <a:schemeClr val="accent1"/>
            </a:fillRef>
            <a:effectRef idx="1">
              <a:schemeClr val="accent1"/>
            </a:effectRef>
            <a:fontRef idx="minor">
              <a:schemeClr val="tx1"/>
            </a:fontRef>
          </p:style>
        </p:cxnSp>
        <p:sp>
          <p:nvSpPr>
            <p:cNvPr id="53" name="Connector 52"/>
            <p:cNvSpPr/>
            <p:nvPr/>
          </p:nvSpPr>
          <p:spPr>
            <a:xfrm>
              <a:off x="6366929" y="2771451"/>
              <a:ext cx="82680" cy="66702"/>
            </a:xfrm>
            <a:prstGeom prst="flowChartConnector">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Straight Arrow Connector 53"/>
            <p:cNvCxnSpPr/>
            <p:nvPr/>
          </p:nvCxnSpPr>
          <p:spPr>
            <a:xfrm flipV="1">
              <a:off x="5918060" y="2878258"/>
              <a:ext cx="434068" cy="61090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55" name="Object 54"/>
            <p:cNvGraphicFramePr>
              <a:graphicFrameLocks noChangeAspect="1"/>
            </p:cNvGraphicFramePr>
            <p:nvPr>
              <p:extLst>
                <p:ext uri="{D42A27DB-BD31-4B8C-83A1-F6EECF244321}">
                  <p14:modId xmlns:p14="http://schemas.microsoft.com/office/powerpoint/2010/main" val="916981774"/>
                </p:ext>
              </p:extLst>
            </p:nvPr>
          </p:nvGraphicFramePr>
          <p:xfrm>
            <a:off x="5551541" y="3365976"/>
            <a:ext cx="432134" cy="523980"/>
          </p:xfrm>
          <a:graphic>
            <a:graphicData uri="http://schemas.openxmlformats.org/presentationml/2006/ole">
              <mc:AlternateContent xmlns:mc="http://schemas.openxmlformats.org/markup-compatibility/2006">
                <mc:Choice xmlns:v="urn:schemas-microsoft-com:vml" Requires="v">
                  <p:oleObj spid="_x0000_s49281" name="Equation" r:id="rId9" imgW="177800" imgH="215900" progId="Equation.3">
                    <p:embed/>
                  </p:oleObj>
                </mc:Choice>
                <mc:Fallback>
                  <p:oleObj name="Equation" r:id="rId9" imgW="177800" imgH="215900" progId="Equation.3">
                    <p:embed/>
                    <p:pic>
                      <p:nvPicPr>
                        <p:cNvPr id="0" name=""/>
                        <p:cNvPicPr/>
                        <p:nvPr/>
                      </p:nvPicPr>
                      <p:blipFill>
                        <a:blip r:embed="rId4"/>
                        <a:stretch>
                          <a:fillRect/>
                        </a:stretch>
                      </p:blipFill>
                      <p:spPr>
                        <a:xfrm>
                          <a:off x="5551541" y="3365976"/>
                          <a:ext cx="432134" cy="523980"/>
                        </a:xfrm>
                        <a:prstGeom prst="rect">
                          <a:avLst/>
                        </a:prstGeom>
                      </p:spPr>
                    </p:pic>
                  </p:oleObj>
                </mc:Fallback>
              </mc:AlternateContent>
            </a:graphicData>
          </a:graphic>
        </p:graphicFrame>
        <p:graphicFrame>
          <p:nvGraphicFramePr>
            <p:cNvPr id="56" name="Object 55"/>
            <p:cNvGraphicFramePr>
              <a:graphicFrameLocks noChangeAspect="1"/>
            </p:cNvGraphicFramePr>
            <p:nvPr>
              <p:extLst>
                <p:ext uri="{D42A27DB-BD31-4B8C-83A1-F6EECF244321}">
                  <p14:modId xmlns:p14="http://schemas.microsoft.com/office/powerpoint/2010/main" val="3103908098"/>
                </p:ext>
              </p:extLst>
            </p:nvPr>
          </p:nvGraphicFramePr>
          <p:xfrm>
            <a:off x="5476707" y="1706783"/>
            <a:ext cx="432134" cy="523980"/>
          </p:xfrm>
          <a:graphic>
            <a:graphicData uri="http://schemas.openxmlformats.org/presentationml/2006/ole">
              <mc:AlternateContent xmlns:mc="http://schemas.openxmlformats.org/markup-compatibility/2006">
                <mc:Choice xmlns:v="urn:schemas-microsoft-com:vml" Requires="v">
                  <p:oleObj spid="_x0000_s49282" name="Equation" r:id="rId10" imgW="177800" imgH="215900" progId="Equation.3">
                    <p:embed/>
                  </p:oleObj>
                </mc:Choice>
                <mc:Fallback>
                  <p:oleObj name="Equation" r:id="rId10" imgW="177800" imgH="215900" progId="Equation.3">
                    <p:embed/>
                    <p:pic>
                      <p:nvPicPr>
                        <p:cNvPr id="0" name=""/>
                        <p:cNvPicPr/>
                        <p:nvPr/>
                      </p:nvPicPr>
                      <p:blipFill>
                        <a:blip r:embed="rId6"/>
                        <a:stretch>
                          <a:fillRect/>
                        </a:stretch>
                      </p:blipFill>
                      <p:spPr>
                        <a:xfrm>
                          <a:off x="5476707" y="1706783"/>
                          <a:ext cx="432134" cy="523980"/>
                        </a:xfrm>
                        <a:prstGeom prst="rect">
                          <a:avLst/>
                        </a:prstGeom>
                      </p:spPr>
                    </p:pic>
                  </p:oleObj>
                </mc:Fallback>
              </mc:AlternateContent>
            </a:graphicData>
          </a:graphic>
        </p:graphicFrame>
      </p:grpSp>
      <p:sp>
        <p:nvSpPr>
          <p:cNvPr id="30" name="Rectangle 29"/>
          <p:cNvSpPr>
            <a:spLocks noChangeArrowheads="1"/>
          </p:cNvSpPr>
          <p:nvPr/>
        </p:nvSpPr>
        <p:spPr bwMode="auto">
          <a:xfrm>
            <a:off x="4383969" y="2366608"/>
            <a:ext cx="1631400" cy="420869"/>
          </a:xfrm>
          <a:prstGeom prst="rect">
            <a:avLst/>
          </a:prstGeom>
          <a:solidFill>
            <a:schemeClr val="bg1"/>
          </a:solidFill>
          <a:ln w="38100" algn="ctr">
            <a:noFill/>
            <a:round/>
            <a:headEnd/>
            <a:tailEnd/>
          </a:ln>
        </p:spPr>
        <p:txBody>
          <a:bodyPr wrap="none" anchor="ctr"/>
          <a:lstStyle/>
          <a:p>
            <a:pPr algn="ctr"/>
            <a:r>
              <a:rPr lang="en-US" sz="2000" dirty="0">
                <a:solidFill>
                  <a:srgbClr val="4F81BD"/>
                </a:solidFill>
              </a:rPr>
              <a:t>r</a:t>
            </a:r>
            <a:r>
              <a:rPr lang="en-US" sz="2000" b="0" dirty="0" smtClean="0">
                <a:solidFill>
                  <a:srgbClr val="4F81BD"/>
                </a:solidFill>
              </a:rPr>
              <a:t>egularized to</a:t>
            </a:r>
            <a:endParaRPr lang="en-US" sz="2000" b="0" dirty="0">
              <a:solidFill>
                <a:srgbClr val="4F81BD"/>
              </a:solidFill>
            </a:endParaRPr>
          </a:p>
        </p:txBody>
      </p:sp>
      <p:sp>
        <p:nvSpPr>
          <p:cNvPr id="8" name="Curved Up Arrow 7"/>
          <p:cNvSpPr/>
          <p:nvPr/>
        </p:nvSpPr>
        <p:spPr>
          <a:xfrm rot="16200000">
            <a:off x="4600334" y="1819265"/>
            <a:ext cx="527836" cy="677261"/>
          </a:xfrm>
          <a:prstGeom prst="curvedUpArrow">
            <a:avLst>
              <a:gd name="adj1" fmla="val 10439"/>
              <a:gd name="adj2" fmla="val 26042"/>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Title 1"/>
          <p:cNvSpPr txBox="1">
            <a:spLocks/>
          </p:cNvSpPr>
          <p:nvPr/>
        </p:nvSpPr>
        <p:spPr>
          <a:xfrm>
            <a:off x="457200" y="416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kern="1200">
                <a:solidFill>
                  <a:schemeClr val="accent2">
                    <a:lumMod val="50000"/>
                  </a:schemeClr>
                </a:solidFill>
                <a:latin typeface="Verdana"/>
                <a:ea typeface="+mj-ea"/>
                <a:cs typeface="Verdana"/>
              </a:defRPr>
            </a:lvl1pPr>
          </a:lstStyle>
          <a:p>
            <a:r>
              <a:rPr lang="en-US" sz="3800" smtClean="0">
                <a:solidFill>
                  <a:srgbClr val="953735"/>
                </a:solidFill>
                <a:latin typeface="Trebuchet MS"/>
                <a:cs typeface="Trebuchet MS"/>
              </a:rPr>
              <a:t>Coarse-to-Fine Bandit Learning</a:t>
            </a:r>
            <a:endParaRPr lang="en-US" sz="3800" dirty="0">
              <a:solidFill>
                <a:srgbClr val="953735"/>
              </a:solidFill>
              <a:latin typeface="Trebuchet MS"/>
              <a:cs typeface="Trebuchet MS"/>
            </a:endParaRPr>
          </a:p>
        </p:txBody>
      </p:sp>
    </p:spTree>
    <p:extLst>
      <p:ext uri="{BB962C8B-B14F-4D97-AF65-F5344CB8AC3E}">
        <p14:creationId xmlns:p14="http://schemas.microsoft.com/office/powerpoint/2010/main" val="27285952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12" end="1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1" grpId="0" animBg="1"/>
      <p:bldP spid="35" grpId="0"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57658" y="286739"/>
            <a:ext cx="2958526" cy="2297139"/>
            <a:chOff x="1955800" y="4041748"/>
            <a:chExt cx="2550483" cy="2334929"/>
          </a:xfrm>
        </p:grpSpPr>
        <p:pic>
          <p:nvPicPr>
            <p:cNvPr id="9" name="Picture 8"/>
            <p:cNvPicPr>
              <a:picLocks noChangeAspect="1"/>
            </p:cNvPicPr>
            <p:nvPr/>
          </p:nvPicPr>
          <p:blipFill>
            <a:blip r:embed="rId2"/>
            <a:stretch>
              <a:fillRect/>
            </a:stretch>
          </p:blipFill>
          <p:spPr>
            <a:xfrm>
              <a:off x="1955800" y="4041748"/>
              <a:ext cx="2550483" cy="2334929"/>
            </a:xfrm>
            <a:prstGeom prst="rect">
              <a:avLst/>
            </a:prstGeom>
          </p:spPr>
        </p:pic>
        <p:sp>
          <p:nvSpPr>
            <p:cNvPr id="7" name="Rectangle 6"/>
            <p:cNvSpPr/>
            <p:nvPr/>
          </p:nvSpPr>
          <p:spPr>
            <a:xfrm>
              <a:off x="2141663" y="4123678"/>
              <a:ext cx="2241719" cy="1065055"/>
            </a:xfrm>
            <a:prstGeom prst="rect">
              <a:avLst/>
            </a:prstGeom>
            <a:solidFill>
              <a:schemeClr val="bg1"/>
            </a:solidFill>
            <a:ln w="38100">
              <a:no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800000"/>
                  </a:solidFill>
                  <a:latin typeface="Times"/>
                  <a:cs typeface="Times"/>
                </a:rPr>
                <a:t>Obama goes big on </a:t>
              </a:r>
              <a:r>
                <a:rPr lang="en-US" sz="2000" b="1" dirty="0">
                  <a:solidFill>
                    <a:srgbClr val="800000"/>
                  </a:solidFill>
                  <a:latin typeface="Times"/>
                  <a:cs typeface="Times"/>
                </a:rPr>
                <a:t>g</a:t>
              </a:r>
              <a:r>
                <a:rPr lang="en-US" sz="2000" b="1" dirty="0" smtClean="0">
                  <a:solidFill>
                    <a:srgbClr val="800000"/>
                  </a:solidFill>
                  <a:latin typeface="Times"/>
                  <a:cs typeface="Times"/>
                </a:rPr>
                <a:t>un control, but can he deliver?</a:t>
              </a:r>
              <a:endParaRPr lang="en-US" sz="2000" b="1" dirty="0">
                <a:solidFill>
                  <a:srgbClr val="800000"/>
                </a:solidFill>
                <a:latin typeface="Times"/>
                <a:cs typeface="Times"/>
              </a:endParaRPr>
            </a:p>
          </p:txBody>
        </p:sp>
      </p:grpSp>
      <p:grpSp>
        <p:nvGrpSpPr>
          <p:cNvPr id="11" name="Group 10"/>
          <p:cNvGrpSpPr/>
          <p:nvPr/>
        </p:nvGrpSpPr>
        <p:grpSpPr>
          <a:xfrm>
            <a:off x="1151968" y="829065"/>
            <a:ext cx="2958526" cy="2297139"/>
            <a:chOff x="1955800" y="4041749"/>
            <a:chExt cx="2550483" cy="2334929"/>
          </a:xfrm>
        </p:grpSpPr>
        <p:pic>
          <p:nvPicPr>
            <p:cNvPr id="12" name="Picture 11"/>
            <p:cNvPicPr>
              <a:picLocks noChangeAspect="1"/>
            </p:cNvPicPr>
            <p:nvPr/>
          </p:nvPicPr>
          <p:blipFill>
            <a:blip r:embed="rId2"/>
            <a:stretch>
              <a:fillRect/>
            </a:stretch>
          </p:blipFill>
          <p:spPr>
            <a:xfrm>
              <a:off x="1955800" y="4041749"/>
              <a:ext cx="2550483" cy="2334929"/>
            </a:xfrm>
            <a:prstGeom prst="rect">
              <a:avLst/>
            </a:prstGeom>
          </p:spPr>
        </p:pic>
        <p:sp>
          <p:nvSpPr>
            <p:cNvPr id="13" name="Rectangle 12"/>
            <p:cNvSpPr/>
            <p:nvPr/>
          </p:nvSpPr>
          <p:spPr>
            <a:xfrm>
              <a:off x="2069947" y="4290734"/>
              <a:ext cx="2344473" cy="1271824"/>
            </a:xfrm>
            <a:prstGeom prst="rect">
              <a:avLst/>
            </a:prstGeom>
            <a:solidFill>
              <a:schemeClr val="bg1"/>
            </a:solidFill>
            <a:ln w="38100">
              <a:no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800000"/>
                  </a:solidFill>
                  <a:latin typeface="Times"/>
                  <a:cs typeface="Times"/>
                </a:rPr>
                <a:t>Several State Legislators Say No to Federal Gun Control Laws</a:t>
              </a:r>
            </a:p>
            <a:p>
              <a:pPr algn="ctr"/>
              <a:endParaRPr lang="en-US" sz="2000" b="1" dirty="0">
                <a:solidFill>
                  <a:srgbClr val="800000"/>
                </a:solidFill>
                <a:latin typeface="Times"/>
                <a:cs typeface="Times"/>
              </a:endParaRPr>
            </a:p>
          </p:txBody>
        </p:sp>
      </p:grpSp>
      <p:grpSp>
        <p:nvGrpSpPr>
          <p:cNvPr id="14" name="Group 13"/>
          <p:cNvGrpSpPr/>
          <p:nvPr/>
        </p:nvGrpSpPr>
        <p:grpSpPr>
          <a:xfrm>
            <a:off x="1741961" y="1451421"/>
            <a:ext cx="2958526" cy="2297139"/>
            <a:chOff x="1955800" y="4041748"/>
            <a:chExt cx="2550483" cy="2334929"/>
          </a:xfrm>
        </p:grpSpPr>
        <p:pic>
          <p:nvPicPr>
            <p:cNvPr id="15" name="Picture 14"/>
            <p:cNvPicPr>
              <a:picLocks noChangeAspect="1"/>
            </p:cNvPicPr>
            <p:nvPr/>
          </p:nvPicPr>
          <p:blipFill>
            <a:blip r:embed="rId2"/>
            <a:stretch>
              <a:fillRect/>
            </a:stretch>
          </p:blipFill>
          <p:spPr>
            <a:xfrm>
              <a:off x="1955800" y="4041748"/>
              <a:ext cx="2550483" cy="2334929"/>
            </a:xfrm>
            <a:prstGeom prst="rect">
              <a:avLst/>
            </a:prstGeom>
          </p:spPr>
        </p:pic>
        <p:sp>
          <p:nvSpPr>
            <p:cNvPr id="16" name="Rectangle 15"/>
            <p:cNvSpPr/>
            <p:nvPr/>
          </p:nvSpPr>
          <p:spPr>
            <a:xfrm>
              <a:off x="2133904" y="4195353"/>
              <a:ext cx="2241719" cy="732025"/>
            </a:xfrm>
            <a:prstGeom prst="rect">
              <a:avLst/>
            </a:prstGeom>
            <a:solidFill>
              <a:schemeClr val="bg1"/>
            </a:solidFill>
            <a:ln w="38100">
              <a:no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800000"/>
                  </a:solidFill>
                  <a:latin typeface="Times"/>
                  <a:cs typeface="Times"/>
                </a:rPr>
                <a:t>In Newtown, calls for more gun control</a:t>
              </a:r>
              <a:endParaRPr lang="en-US" sz="2000" b="1" dirty="0">
                <a:solidFill>
                  <a:srgbClr val="800000"/>
                </a:solidFill>
                <a:latin typeface="Times"/>
                <a:cs typeface="Times"/>
              </a:endParaRPr>
            </a:p>
          </p:txBody>
        </p:sp>
      </p:grpSp>
      <p:sp>
        <p:nvSpPr>
          <p:cNvPr id="28" name="TextBox 27"/>
          <p:cNvSpPr txBox="1"/>
          <p:nvPr/>
        </p:nvSpPr>
        <p:spPr>
          <a:xfrm>
            <a:off x="4701320" y="235940"/>
            <a:ext cx="4188166" cy="1200329"/>
          </a:xfrm>
          <a:prstGeom prst="rect">
            <a:avLst/>
          </a:prstGeom>
          <a:noFill/>
        </p:spPr>
        <p:txBody>
          <a:bodyPr wrap="none" rtlCol="0">
            <a:spAutoFit/>
          </a:bodyPr>
          <a:lstStyle/>
          <a:p>
            <a:pPr algn="r"/>
            <a:r>
              <a:rPr lang="en-US" sz="3600" b="1" dirty="0" smtClean="0">
                <a:latin typeface="Trebuchet MS"/>
                <a:cs typeface="Trebuchet MS"/>
              </a:rPr>
              <a:t>Modeling </a:t>
            </a:r>
          </a:p>
          <a:p>
            <a:r>
              <a:rPr lang="en-US" sz="3600" b="1" dirty="0" smtClean="0">
                <a:latin typeface="Trebuchet MS"/>
                <a:cs typeface="Trebuchet MS"/>
              </a:rPr>
              <a:t>Information Utility</a:t>
            </a:r>
            <a:endParaRPr lang="en-US" sz="3600" b="1" dirty="0">
              <a:latin typeface="Trebuchet MS"/>
              <a:cs typeface="Trebuchet MS"/>
            </a:endParaRPr>
          </a:p>
        </p:txBody>
      </p:sp>
      <p:sp>
        <p:nvSpPr>
          <p:cNvPr id="30" name="Content Placeholder 2"/>
          <p:cNvSpPr>
            <a:spLocks noGrp="1"/>
          </p:cNvSpPr>
          <p:nvPr>
            <p:ph idx="1"/>
          </p:nvPr>
        </p:nvSpPr>
        <p:spPr>
          <a:xfrm>
            <a:off x="372533" y="4148668"/>
            <a:ext cx="8414725" cy="2400830"/>
          </a:xfrm>
        </p:spPr>
        <p:txBody>
          <a:bodyPr>
            <a:normAutofit/>
          </a:bodyPr>
          <a:lstStyle/>
          <a:p>
            <a:r>
              <a:rPr lang="en-US" b="1" dirty="0" smtClean="0">
                <a:solidFill>
                  <a:srgbClr val="800000"/>
                </a:solidFill>
                <a:latin typeface="Trebuchet MS"/>
                <a:cs typeface="Trebuchet MS"/>
              </a:rPr>
              <a:t>Redundancy</a:t>
            </a:r>
            <a:r>
              <a:rPr lang="en-US" b="1" dirty="0" smtClean="0">
                <a:latin typeface="Trebuchet MS"/>
                <a:cs typeface="Trebuchet MS"/>
              </a:rPr>
              <a:t> </a:t>
            </a:r>
            <a:r>
              <a:rPr lang="en-US" dirty="0" smtClean="0">
                <a:latin typeface="Trebuchet MS"/>
                <a:cs typeface="Trebuchet MS"/>
              </a:rPr>
              <a:t>leads to bad user experience</a:t>
            </a:r>
          </a:p>
          <a:p>
            <a:r>
              <a:rPr lang="en-US" dirty="0" smtClean="0">
                <a:latin typeface="Trebuchet MS"/>
                <a:cs typeface="Trebuchet MS"/>
              </a:rPr>
              <a:t>Users</a:t>
            </a:r>
            <a:r>
              <a:rPr lang="en-US" b="1" dirty="0" smtClean="0">
                <a:latin typeface="Trebuchet MS"/>
                <a:cs typeface="Trebuchet MS"/>
              </a:rPr>
              <a:t> </a:t>
            </a:r>
            <a:r>
              <a:rPr lang="en-US" dirty="0" smtClean="0">
                <a:latin typeface="Trebuchet MS"/>
                <a:cs typeface="Trebuchet MS"/>
              </a:rPr>
              <a:t>often interested in </a:t>
            </a:r>
            <a:r>
              <a:rPr lang="en-US" b="1" dirty="0" smtClean="0">
                <a:solidFill>
                  <a:srgbClr val="800000"/>
                </a:solidFill>
                <a:latin typeface="Trebuchet MS"/>
                <a:cs typeface="Trebuchet MS"/>
              </a:rPr>
              <a:t>multiple</a:t>
            </a:r>
            <a:r>
              <a:rPr lang="en-US" dirty="0" smtClean="0">
                <a:solidFill>
                  <a:srgbClr val="800000"/>
                </a:solidFill>
                <a:latin typeface="Trebuchet MS"/>
                <a:cs typeface="Trebuchet MS"/>
              </a:rPr>
              <a:t> </a:t>
            </a:r>
            <a:r>
              <a:rPr lang="en-US" dirty="0" smtClean="0">
                <a:latin typeface="Trebuchet MS"/>
                <a:cs typeface="Trebuchet MS"/>
              </a:rPr>
              <a:t>things</a:t>
            </a:r>
          </a:p>
          <a:p>
            <a:r>
              <a:rPr lang="en-US" dirty="0" smtClean="0">
                <a:latin typeface="Trebuchet MS"/>
                <a:cs typeface="Trebuchet MS"/>
              </a:rPr>
              <a:t>Should “cover all bases” by </a:t>
            </a:r>
            <a:r>
              <a:rPr lang="en-US" b="1" dirty="0" smtClean="0">
                <a:solidFill>
                  <a:srgbClr val="800000"/>
                </a:solidFill>
                <a:latin typeface="Trebuchet MS"/>
                <a:cs typeface="Trebuchet MS"/>
              </a:rPr>
              <a:t>diversifying</a:t>
            </a:r>
            <a:endParaRPr lang="en-US" dirty="0">
              <a:latin typeface="Trebuchet MS"/>
              <a:cs typeface="Trebuchet MS"/>
            </a:endParaRPr>
          </a:p>
          <a:p>
            <a:r>
              <a:rPr lang="en-US" b="1" dirty="0" smtClean="0">
                <a:solidFill>
                  <a:srgbClr val="800000"/>
                </a:solidFill>
                <a:latin typeface="Trebuchet MS"/>
                <a:cs typeface="Trebuchet MS"/>
              </a:rPr>
              <a:t>Structured</a:t>
            </a:r>
            <a:r>
              <a:rPr lang="en-US" dirty="0" smtClean="0">
                <a:solidFill>
                  <a:srgbClr val="800000"/>
                </a:solidFill>
                <a:latin typeface="Trebuchet MS"/>
                <a:cs typeface="Trebuchet MS"/>
              </a:rPr>
              <a:t> </a:t>
            </a:r>
            <a:r>
              <a:rPr lang="en-US" dirty="0" smtClean="0">
                <a:latin typeface="Trebuchet MS"/>
                <a:cs typeface="Trebuchet MS"/>
              </a:rPr>
              <a:t>optimization problem</a:t>
            </a:r>
          </a:p>
          <a:p>
            <a:endParaRPr lang="en-US" dirty="0"/>
          </a:p>
        </p:txBody>
      </p:sp>
      <p:grpSp>
        <p:nvGrpSpPr>
          <p:cNvPr id="31" name="Group 30"/>
          <p:cNvGrpSpPr/>
          <p:nvPr/>
        </p:nvGrpSpPr>
        <p:grpSpPr>
          <a:xfrm>
            <a:off x="1151968" y="829065"/>
            <a:ext cx="2958526" cy="2297139"/>
            <a:chOff x="1955800" y="4041749"/>
            <a:chExt cx="2550483" cy="2334929"/>
          </a:xfrm>
        </p:grpSpPr>
        <p:pic>
          <p:nvPicPr>
            <p:cNvPr id="32" name="Picture 31"/>
            <p:cNvPicPr>
              <a:picLocks noChangeAspect="1"/>
            </p:cNvPicPr>
            <p:nvPr/>
          </p:nvPicPr>
          <p:blipFill>
            <a:blip r:embed="rId2"/>
            <a:stretch>
              <a:fillRect/>
            </a:stretch>
          </p:blipFill>
          <p:spPr>
            <a:xfrm>
              <a:off x="1955800" y="4041749"/>
              <a:ext cx="2550483" cy="2334929"/>
            </a:xfrm>
            <a:prstGeom prst="rect">
              <a:avLst/>
            </a:prstGeom>
          </p:spPr>
        </p:pic>
        <p:sp>
          <p:nvSpPr>
            <p:cNvPr id="33" name="Rectangle 32"/>
            <p:cNvSpPr/>
            <p:nvPr/>
          </p:nvSpPr>
          <p:spPr>
            <a:xfrm>
              <a:off x="2069947" y="4135830"/>
              <a:ext cx="2344473" cy="1042584"/>
            </a:xfrm>
            <a:prstGeom prst="rect">
              <a:avLst/>
            </a:prstGeom>
            <a:solidFill>
              <a:schemeClr val="bg1"/>
            </a:solidFill>
            <a:ln w="38100">
              <a:no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800000"/>
                  </a:solidFill>
                  <a:latin typeface="Times"/>
                  <a:cs typeface="Times"/>
                </a:rPr>
                <a:t>Lance Armstrong admits doping to Oprah</a:t>
              </a:r>
              <a:endParaRPr lang="en-US" sz="2000" b="1" dirty="0">
                <a:solidFill>
                  <a:srgbClr val="800000"/>
                </a:solidFill>
                <a:latin typeface="Times"/>
                <a:cs typeface="Times"/>
              </a:endParaRPr>
            </a:p>
          </p:txBody>
        </p:sp>
      </p:grpSp>
      <p:grpSp>
        <p:nvGrpSpPr>
          <p:cNvPr id="35" name="Group 34"/>
          <p:cNvGrpSpPr/>
          <p:nvPr/>
        </p:nvGrpSpPr>
        <p:grpSpPr>
          <a:xfrm>
            <a:off x="1741961" y="1415160"/>
            <a:ext cx="2958526" cy="2297139"/>
            <a:chOff x="1955800" y="4041749"/>
            <a:chExt cx="2550483" cy="2334929"/>
          </a:xfrm>
        </p:grpSpPr>
        <p:pic>
          <p:nvPicPr>
            <p:cNvPr id="36" name="Picture 35"/>
            <p:cNvPicPr>
              <a:picLocks noChangeAspect="1"/>
            </p:cNvPicPr>
            <p:nvPr/>
          </p:nvPicPr>
          <p:blipFill>
            <a:blip r:embed="rId2"/>
            <a:stretch>
              <a:fillRect/>
            </a:stretch>
          </p:blipFill>
          <p:spPr>
            <a:xfrm>
              <a:off x="1955800" y="4041749"/>
              <a:ext cx="2550483" cy="2334929"/>
            </a:xfrm>
            <a:prstGeom prst="rect">
              <a:avLst/>
            </a:prstGeom>
          </p:spPr>
        </p:pic>
        <p:sp>
          <p:nvSpPr>
            <p:cNvPr id="37" name="Rectangle 36"/>
            <p:cNvSpPr/>
            <p:nvPr/>
          </p:nvSpPr>
          <p:spPr>
            <a:xfrm>
              <a:off x="2069947" y="4135830"/>
              <a:ext cx="2344473" cy="1042584"/>
            </a:xfrm>
            <a:prstGeom prst="rect">
              <a:avLst/>
            </a:prstGeom>
            <a:solidFill>
              <a:schemeClr val="bg1"/>
            </a:solidFill>
            <a:ln w="38100">
              <a:no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rgbClr val="800000"/>
                  </a:solidFill>
                  <a:latin typeface="Times"/>
                  <a:cs typeface="Times"/>
                </a:rPr>
                <a:t>Algeria hostage crisis ends; death toll unclear</a:t>
              </a:r>
              <a:endParaRPr lang="en-US" sz="2000" b="1" dirty="0">
                <a:solidFill>
                  <a:srgbClr val="800000"/>
                </a:solidFill>
                <a:latin typeface="Times"/>
                <a:cs typeface="Times"/>
              </a:endParaRPr>
            </a:p>
          </p:txBody>
        </p:sp>
      </p:grpSp>
      <p:sp>
        <p:nvSpPr>
          <p:cNvPr id="38" name="TextBox 37"/>
          <p:cNvSpPr txBox="1"/>
          <p:nvPr/>
        </p:nvSpPr>
        <p:spPr>
          <a:xfrm>
            <a:off x="5113867" y="2533428"/>
            <a:ext cx="1851138" cy="461665"/>
          </a:xfrm>
          <a:prstGeom prst="rect">
            <a:avLst/>
          </a:prstGeom>
          <a:noFill/>
        </p:spPr>
        <p:txBody>
          <a:bodyPr wrap="none" rtlCol="0">
            <a:spAutoFit/>
          </a:bodyPr>
          <a:lstStyle/>
          <a:p>
            <a:r>
              <a:rPr lang="en-US" sz="2400" b="1" dirty="0" smtClean="0">
                <a:solidFill>
                  <a:srgbClr val="800000"/>
                </a:solidFill>
                <a:latin typeface="Trebuchet MS"/>
                <a:cs typeface="Trebuchet MS"/>
              </a:rPr>
              <a:t>Redundant!</a:t>
            </a:r>
            <a:endParaRPr lang="en-US" sz="2400" b="1" dirty="0">
              <a:solidFill>
                <a:srgbClr val="800000"/>
              </a:solidFill>
              <a:latin typeface="Trebuchet MS"/>
              <a:cs typeface="Trebuchet MS"/>
            </a:endParaRPr>
          </a:p>
        </p:txBody>
      </p:sp>
      <p:sp>
        <p:nvSpPr>
          <p:cNvPr id="39" name="TextBox 38"/>
          <p:cNvSpPr txBox="1"/>
          <p:nvPr/>
        </p:nvSpPr>
        <p:spPr>
          <a:xfrm>
            <a:off x="5118105" y="2537666"/>
            <a:ext cx="2886728" cy="461665"/>
          </a:xfrm>
          <a:prstGeom prst="rect">
            <a:avLst/>
          </a:prstGeom>
          <a:noFill/>
        </p:spPr>
        <p:txBody>
          <a:bodyPr wrap="none" rtlCol="0">
            <a:spAutoFit/>
          </a:bodyPr>
          <a:lstStyle/>
          <a:p>
            <a:r>
              <a:rPr lang="en-US" sz="2400" b="1" dirty="0" smtClean="0">
                <a:solidFill>
                  <a:srgbClr val="800000"/>
                </a:solidFill>
                <a:latin typeface="Trebuchet MS"/>
                <a:cs typeface="Trebuchet MS"/>
              </a:rPr>
              <a:t>Diverse and Novel!</a:t>
            </a:r>
            <a:endParaRPr lang="en-US" sz="2400" b="1" dirty="0">
              <a:solidFill>
                <a:srgbClr val="800000"/>
              </a:solidFill>
              <a:latin typeface="Trebuchet MS"/>
              <a:cs typeface="Trebuchet MS"/>
            </a:endParaRPr>
          </a:p>
        </p:txBody>
      </p:sp>
    </p:spTree>
    <p:extLst>
      <p:ext uri="{BB962C8B-B14F-4D97-AF65-F5344CB8AC3E}">
        <p14:creationId xmlns:p14="http://schemas.microsoft.com/office/powerpoint/2010/main" val="42279178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nodeType="clickEffect">
                                  <p:stCondLst>
                                    <p:cond delay="0"/>
                                  </p:stCondLst>
                                  <p:childTnLst>
                                    <p:animEffect transition="out" filter="dissolv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par>
                                <p:cTn id="24" presetID="9" presetClass="exit" presetSubtype="0" fill="hold" nodeType="withEffect">
                                  <p:stCondLst>
                                    <p:cond delay="0"/>
                                  </p:stCondLst>
                                  <p:childTnLst>
                                    <p:animEffect transition="out" filter="dissolv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9" presetClass="exit" presetSubtype="0" fill="hold" grpId="1" nodeType="withEffect">
                                  <p:stCondLst>
                                    <p:cond delay="0"/>
                                  </p:stCondLst>
                                  <p:childTnLst>
                                    <p:animEffect transition="out" filter="dissolve">
                                      <p:cBhvr>
                                        <p:cTn id="28" dur="500"/>
                                        <p:tgtEl>
                                          <p:spTgt spid="38"/>
                                        </p:tgtEl>
                                      </p:cBhvr>
                                    </p:animEffect>
                                    <p:set>
                                      <p:cBhvr>
                                        <p:cTn id="29" dur="1" fill="hold">
                                          <p:stCondLst>
                                            <p:cond delay="499"/>
                                          </p:stCondLst>
                                        </p:cTn>
                                        <p:tgtEl>
                                          <p:spTgt spid="3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additive="base">
                                        <p:cTn id="34" dur="500" fill="hold"/>
                                        <p:tgtEl>
                                          <p:spTgt spid="31"/>
                                        </p:tgtEl>
                                        <p:attrNameLst>
                                          <p:attrName>ppt_x</p:attrName>
                                        </p:attrNameLst>
                                      </p:cBhvr>
                                      <p:tavLst>
                                        <p:tav tm="0">
                                          <p:val>
                                            <p:strVal val="#ppt_x"/>
                                          </p:val>
                                        </p:tav>
                                        <p:tav tm="100000">
                                          <p:val>
                                            <p:strVal val="#ppt_x"/>
                                          </p:val>
                                        </p:tav>
                                      </p:tavLst>
                                    </p:anim>
                                    <p:anim calcmode="lin" valueType="num">
                                      <p:cBhvr additive="base">
                                        <p:cTn id="3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500" fill="hold"/>
                                        <p:tgtEl>
                                          <p:spTgt spid="35"/>
                                        </p:tgtEl>
                                        <p:attrNameLst>
                                          <p:attrName>ppt_x</p:attrName>
                                        </p:attrNameLst>
                                      </p:cBhvr>
                                      <p:tavLst>
                                        <p:tav tm="0">
                                          <p:val>
                                            <p:strVal val="#ppt_x"/>
                                          </p:val>
                                        </p:tav>
                                        <p:tav tm="100000">
                                          <p:val>
                                            <p:strVal val="#ppt_x"/>
                                          </p:val>
                                        </p:tav>
                                      </p:tavLst>
                                    </p:anim>
                                    <p:anim calcmode="lin" valueType="num">
                                      <p:cBhvr additive="base">
                                        <p:cTn id="4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dissolve">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8" grpId="0"/>
      <p:bldP spid="38" grpId="1"/>
      <p:bldP spid="3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118"/>
            <a:ext cx="8229600" cy="1143000"/>
          </a:xfrm>
        </p:spPr>
        <p:txBody>
          <a:bodyPr>
            <a:normAutofit fontScale="90000"/>
          </a:bodyPr>
          <a:lstStyle/>
          <a:p>
            <a:r>
              <a:rPr lang="en-US" dirty="0" smtClean="0">
                <a:solidFill>
                  <a:srgbClr val="376092"/>
                </a:solidFill>
              </a:rPr>
              <a:t>Gaussian Process Goodness of Fit</a:t>
            </a:r>
            <a:endParaRPr lang="en-US" dirty="0">
              <a:solidFill>
                <a:srgbClr val="376092"/>
              </a:solidFill>
            </a:endParaRPr>
          </a:p>
        </p:txBody>
      </p:sp>
      <p:pic>
        <p:nvPicPr>
          <p:cNvPr id="6" name="Picture 5"/>
          <p:cNvPicPr>
            <a:picLocks noChangeAspect="1"/>
          </p:cNvPicPr>
          <p:nvPr/>
        </p:nvPicPr>
        <p:blipFill>
          <a:blip r:embed="rId2"/>
          <a:stretch>
            <a:fillRect/>
          </a:stretch>
        </p:blipFill>
        <p:spPr>
          <a:xfrm>
            <a:off x="1940422" y="1636295"/>
            <a:ext cx="5221774" cy="3617494"/>
          </a:xfrm>
          <a:prstGeom prst="rect">
            <a:avLst/>
          </a:prstGeom>
        </p:spPr>
      </p:pic>
      <p:sp>
        <p:nvSpPr>
          <p:cNvPr id="7" name="Left Arrow 6"/>
          <p:cNvSpPr/>
          <p:nvPr/>
        </p:nvSpPr>
        <p:spPr>
          <a:xfrm rot="16200000">
            <a:off x="-126065" y="3027906"/>
            <a:ext cx="3223790" cy="600983"/>
          </a:xfrm>
          <a:prstGeom prst="leftArrow">
            <a:avLst/>
          </a:prstGeom>
          <a:noFill/>
          <a:ln w="38100">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solidFill>
                  <a:schemeClr val="tx1"/>
                </a:solidFill>
                <a:latin typeface="Trebuchet MS"/>
                <a:cs typeface="Trebuchet MS"/>
              </a:rPr>
              <a:t>B E T T E R</a:t>
            </a:r>
            <a:endParaRPr lang="en-US" sz="2000" b="1" dirty="0">
              <a:solidFill>
                <a:schemeClr val="tx1"/>
              </a:solidFill>
              <a:latin typeface="Trebuchet MS"/>
              <a:cs typeface="Trebuchet MS"/>
            </a:endParaRPr>
          </a:p>
        </p:txBody>
      </p:sp>
      <p:sp>
        <p:nvSpPr>
          <p:cNvPr id="5" name="TextBox 4"/>
          <p:cNvSpPr txBox="1"/>
          <p:nvPr/>
        </p:nvSpPr>
        <p:spPr>
          <a:xfrm>
            <a:off x="5738992" y="6373769"/>
            <a:ext cx="3169708" cy="369332"/>
          </a:xfrm>
          <a:prstGeom prst="rect">
            <a:avLst/>
          </a:prstGeom>
          <a:noFill/>
        </p:spPr>
        <p:txBody>
          <a:bodyPr wrap="none" rtlCol="0">
            <a:spAutoFit/>
          </a:bodyPr>
          <a:lstStyle/>
          <a:p>
            <a:r>
              <a:rPr lang="en-US" dirty="0" smtClean="0"/>
              <a:t>[Liu, </a:t>
            </a:r>
            <a:r>
              <a:rPr lang="en-US" b="1" dirty="0" smtClean="0"/>
              <a:t>Yue</a:t>
            </a:r>
            <a:r>
              <a:rPr lang="en-US" dirty="0"/>
              <a:t> </a:t>
            </a:r>
            <a:r>
              <a:rPr lang="en-US" dirty="0" smtClean="0"/>
              <a:t>&amp; Krishnan, KDD 2013]</a:t>
            </a:r>
            <a:endParaRPr lang="en-US" dirty="0"/>
          </a:p>
        </p:txBody>
      </p:sp>
    </p:spTree>
    <p:extLst>
      <p:ext uri="{BB962C8B-B14F-4D97-AF65-F5344CB8AC3E}">
        <p14:creationId xmlns:p14="http://schemas.microsoft.com/office/powerpoint/2010/main" val="25628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12" descr="C:\Users\yyue\Desktop\talks\graphics\topic_cover3.jpg"/>
          <p:cNvPicPr>
            <a:picLocks noChangeAspect="1" noChangeArrowheads="1"/>
          </p:cNvPicPr>
          <p:nvPr/>
        </p:nvPicPr>
        <p:blipFill>
          <a:blip r:embed="rId2" cstate="print"/>
          <a:srcRect/>
          <a:stretch>
            <a:fillRect/>
          </a:stretch>
        </p:blipFill>
        <p:spPr bwMode="auto">
          <a:xfrm>
            <a:off x="1257300" y="418405"/>
            <a:ext cx="6667500" cy="4064000"/>
          </a:xfrm>
          <a:prstGeom prst="rect">
            <a:avLst/>
          </a:prstGeom>
          <a:noFill/>
          <a:ln w="9525">
            <a:noFill/>
            <a:miter lim="800000"/>
            <a:headEnd/>
            <a:tailEnd/>
          </a:ln>
        </p:spPr>
      </p:pic>
    </p:spTree>
    <p:extLst>
      <p:ext uri="{BB962C8B-B14F-4D97-AF65-F5344CB8AC3E}">
        <p14:creationId xmlns:p14="http://schemas.microsoft.com/office/powerpoint/2010/main" val="171170811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533400" y="5560197"/>
            <a:ext cx="8153400" cy="523220"/>
          </a:xfrm>
          <a:prstGeom prst="rect">
            <a:avLst/>
          </a:prstGeom>
          <a:noFill/>
          <a:ln w="9525">
            <a:noFill/>
            <a:miter lim="800000"/>
            <a:headEnd/>
            <a:tailEnd/>
          </a:ln>
        </p:spPr>
        <p:txBody>
          <a:bodyPr>
            <a:spAutoFit/>
          </a:bodyPr>
          <a:lstStyle/>
          <a:p>
            <a:pPr lvl="1"/>
            <a:r>
              <a:rPr lang="en-US" sz="2800" b="1" dirty="0" smtClean="0">
                <a:solidFill>
                  <a:srgbClr val="800000"/>
                </a:solidFill>
                <a:latin typeface="Trebuchet MS"/>
                <a:cs typeface="Trebuchet MS"/>
              </a:rPr>
              <a:t>Greedy Coverage Solution</a:t>
            </a:r>
            <a:r>
              <a:rPr lang="en-US" sz="2800" b="1" dirty="0">
                <a:solidFill>
                  <a:srgbClr val="800000"/>
                </a:solidFill>
                <a:latin typeface="Trebuchet MS"/>
                <a:cs typeface="Trebuchet MS"/>
              </a:rPr>
              <a:t>:		</a:t>
            </a:r>
            <a:r>
              <a:rPr lang="en-US" sz="2800" b="1" dirty="0" smtClean="0">
                <a:solidFill>
                  <a:srgbClr val="800000"/>
                </a:solidFill>
                <a:latin typeface="Trebuchet MS"/>
                <a:cs typeface="Trebuchet MS"/>
              </a:rPr>
              <a:t>D3</a:t>
            </a:r>
            <a:endParaRPr lang="en-US" sz="2800" b="1" dirty="0">
              <a:solidFill>
                <a:srgbClr val="800000"/>
              </a:solidFill>
              <a:latin typeface="Trebuchet MS"/>
              <a:cs typeface="Trebuchet MS"/>
            </a:endParaRPr>
          </a:p>
        </p:txBody>
      </p:sp>
      <p:pic>
        <p:nvPicPr>
          <p:cNvPr id="30723" name="Picture 12" descr="C:\Users\yyue\Desktop\talks\graphics\topic_cover3.jpg"/>
          <p:cNvPicPr>
            <a:picLocks noChangeAspect="1" noChangeArrowheads="1"/>
          </p:cNvPicPr>
          <p:nvPr/>
        </p:nvPicPr>
        <p:blipFill>
          <a:blip r:embed="rId2" cstate="print"/>
          <a:srcRect/>
          <a:stretch>
            <a:fillRect/>
          </a:stretch>
        </p:blipFill>
        <p:spPr bwMode="auto">
          <a:xfrm>
            <a:off x="1257300" y="418405"/>
            <a:ext cx="6667500" cy="4064000"/>
          </a:xfrm>
          <a:prstGeom prst="rect">
            <a:avLst/>
          </a:prstGeom>
          <a:noFill/>
          <a:ln w="9525">
            <a:noFill/>
            <a:miter lim="800000"/>
            <a:headEnd/>
            <a:tailEnd/>
          </a:ln>
        </p:spPr>
      </p:pic>
      <p:pic>
        <p:nvPicPr>
          <p:cNvPr id="4" name="Picture 4" descr="C:\Users\yyue\Desktop\talks\graphics\check.png"/>
          <p:cNvPicPr>
            <a:picLocks noChangeAspect="1" noChangeArrowheads="1"/>
          </p:cNvPicPr>
          <p:nvPr/>
        </p:nvPicPr>
        <p:blipFill>
          <a:blip r:embed="rId3" cstate="print"/>
          <a:srcRect/>
          <a:stretch>
            <a:fillRect/>
          </a:stretch>
        </p:blipFill>
        <p:spPr bwMode="auto">
          <a:xfrm>
            <a:off x="4419600" y="1053405"/>
            <a:ext cx="609600" cy="485192"/>
          </a:xfrm>
          <a:prstGeom prst="rect">
            <a:avLst/>
          </a:prstGeom>
          <a:noFill/>
        </p:spPr>
      </p:pic>
    </p:spTree>
    <p:extLst>
      <p:ext uri="{BB962C8B-B14F-4D97-AF65-F5344CB8AC3E}">
        <p14:creationId xmlns:p14="http://schemas.microsoft.com/office/powerpoint/2010/main" val="253715464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12" descr="C:\Users\yyue\Desktop\talks\graphics\topic_cover3.jpg"/>
          <p:cNvPicPr>
            <a:picLocks noChangeAspect="1" noChangeArrowheads="1"/>
          </p:cNvPicPr>
          <p:nvPr/>
        </p:nvPicPr>
        <p:blipFill>
          <a:blip r:embed="rId2" cstate="print"/>
          <a:srcRect/>
          <a:stretch>
            <a:fillRect/>
          </a:stretch>
        </p:blipFill>
        <p:spPr bwMode="auto">
          <a:xfrm>
            <a:off x="1257300" y="418405"/>
            <a:ext cx="6667500" cy="4064000"/>
          </a:xfrm>
          <a:prstGeom prst="rect">
            <a:avLst/>
          </a:prstGeom>
          <a:noFill/>
          <a:ln w="9525">
            <a:noFill/>
            <a:miter lim="800000"/>
            <a:headEnd/>
            <a:tailEnd/>
          </a:ln>
        </p:spPr>
      </p:pic>
      <p:pic>
        <p:nvPicPr>
          <p:cNvPr id="4" name="Picture 4" descr="C:\Users\yyue\Desktop\talks\graphics\check.png"/>
          <p:cNvPicPr>
            <a:picLocks noChangeAspect="1" noChangeArrowheads="1"/>
          </p:cNvPicPr>
          <p:nvPr/>
        </p:nvPicPr>
        <p:blipFill>
          <a:blip r:embed="rId3" cstate="print"/>
          <a:srcRect/>
          <a:stretch>
            <a:fillRect/>
          </a:stretch>
        </p:blipFill>
        <p:spPr bwMode="auto">
          <a:xfrm>
            <a:off x="4419600" y="1053405"/>
            <a:ext cx="609600" cy="485192"/>
          </a:xfrm>
          <a:prstGeom prst="rect">
            <a:avLst/>
          </a:prstGeom>
          <a:noFill/>
        </p:spPr>
      </p:pic>
      <p:pic>
        <p:nvPicPr>
          <p:cNvPr id="5" name="Picture 4" descr="C:\Users\yyue\Desktop\talks\graphics\check.png"/>
          <p:cNvPicPr>
            <a:picLocks noChangeAspect="1" noChangeArrowheads="1"/>
          </p:cNvPicPr>
          <p:nvPr/>
        </p:nvPicPr>
        <p:blipFill>
          <a:blip r:embed="rId3" cstate="print"/>
          <a:srcRect/>
          <a:stretch>
            <a:fillRect/>
          </a:stretch>
        </p:blipFill>
        <p:spPr bwMode="auto">
          <a:xfrm>
            <a:off x="2057400" y="1510605"/>
            <a:ext cx="609600" cy="485192"/>
          </a:xfrm>
          <a:prstGeom prst="rect">
            <a:avLst/>
          </a:prstGeom>
          <a:noFill/>
        </p:spPr>
      </p:pic>
      <p:sp>
        <p:nvSpPr>
          <p:cNvPr id="6" name="Text Box 4"/>
          <p:cNvSpPr txBox="1">
            <a:spLocks noChangeArrowheads="1"/>
          </p:cNvSpPr>
          <p:nvPr/>
        </p:nvSpPr>
        <p:spPr bwMode="auto">
          <a:xfrm>
            <a:off x="533400" y="5560197"/>
            <a:ext cx="8153400" cy="523220"/>
          </a:xfrm>
          <a:prstGeom prst="rect">
            <a:avLst/>
          </a:prstGeom>
          <a:noFill/>
          <a:ln w="9525">
            <a:noFill/>
            <a:miter lim="800000"/>
            <a:headEnd/>
            <a:tailEnd/>
          </a:ln>
        </p:spPr>
        <p:txBody>
          <a:bodyPr>
            <a:spAutoFit/>
          </a:bodyPr>
          <a:lstStyle/>
          <a:p>
            <a:pPr lvl="1"/>
            <a:r>
              <a:rPr lang="en-US" sz="2800" b="1" dirty="0" smtClean="0">
                <a:solidFill>
                  <a:srgbClr val="800000"/>
                </a:solidFill>
                <a:latin typeface="Trebuchet MS"/>
                <a:cs typeface="Trebuchet MS"/>
              </a:rPr>
              <a:t>Greedy Coverage Solution</a:t>
            </a:r>
            <a:r>
              <a:rPr lang="en-US" sz="2800" b="1" dirty="0">
                <a:solidFill>
                  <a:srgbClr val="800000"/>
                </a:solidFill>
                <a:latin typeface="Trebuchet MS"/>
                <a:cs typeface="Trebuchet MS"/>
              </a:rPr>
              <a:t>:		</a:t>
            </a:r>
            <a:r>
              <a:rPr lang="en-US" sz="2800" b="1" dirty="0" smtClean="0">
                <a:solidFill>
                  <a:srgbClr val="800000"/>
                </a:solidFill>
                <a:latin typeface="Trebuchet MS"/>
                <a:cs typeface="Trebuchet MS"/>
              </a:rPr>
              <a:t>D3   D1</a:t>
            </a:r>
            <a:endParaRPr lang="en-US" sz="2800" b="1" dirty="0">
              <a:solidFill>
                <a:srgbClr val="800000"/>
              </a:solidFill>
              <a:latin typeface="Trebuchet MS"/>
              <a:cs typeface="Trebuchet MS"/>
            </a:endParaRPr>
          </a:p>
        </p:txBody>
      </p:sp>
    </p:spTree>
    <p:extLst>
      <p:ext uri="{BB962C8B-B14F-4D97-AF65-F5344CB8AC3E}">
        <p14:creationId xmlns:p14="http://schemas.microsoft.com/office/powerpoint/2010/main" val="3537085405"/>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h: X \longrightarrow Y&#10;\end{eqnarray*}&#10;\end{document}&#10;"/>
  <p:tag name="EXTERNALNAME" val="txp_fig"/>
  <p:tag name="BLEND" val="False"/>
  <p:tag name="TRANSPARENT" val="False"/>
  <p:tag name="KEEPFILES" val="False"/>
  <p:tag name="DEBUGPAUSE" val="False"/>
  <p:tag name="RESOLUTION" val="300"/>
  <p:tag name="TIMEOUT" val="15"/>
  <p:tag name="BITMAPFORMAT" val="bmpmono"/>
  <p:tag name="DEBUGINTERACTIVE" val="True"/>
  <p:tag name="ORIGWIDTH" val="110.875"/>
  <p:tag name="PICTUREFILESIZE" val="378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9198</TotalTime>
  <Words>2343</Words>
  <Application>Microsoft Macintosh PowerPoint</Application>
  <PresentationFormat>On-screen Show (4:3)</PresentationFormat>
  <Paragraphs>726</Paragraphs>
  <Slides>60</Slides>
  <Notes>10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62" baseType="lpstr">
      <vt:lpstr>Office Theme</vt:lpstr>
      <vt:lpstr>Equation</vt:lpstr>
      <vt:lpstr>Balancing the Explore/Exploit Tradeoff in Interactive Structured Prediction</vt:lpstr>
      <vt:lpstr>PowerPoint Presentation</vt:lpstr>
      <vt:lpstr>PowerPoint Presentation</vt:lpstr>
      <vt:lpstr>PowerPoint Presentation</vt:lpstr>
      <vt:lpstr>Personalized  News Recommendation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Personalized  News Recommendation</vt:lpstr>
      <vt:lpstr>PowerPoint Presentation</vt:lpstr>
      <vt:lpstr>PowerPoint Presentation</vt:lpstr>
      <vt:lpstr>PowerPoint Presentation</vt:lpstr>
      <vt:lpstr>PowerPoint Presentation</vt:lpstr>
      <vt:lpstr>PowerPoint Presentation</vt:lpstr>
      <vt:lpstr>PowerPoint Presentation</vt:lpstr>
      <vt:lpstr>Linear Submodular Bandits Problem</vt:lpstr>
      <vt:lpstr>PowerPoint Presentation</vt:lpstr>
      <vt:lpstr>Learning Submodular Coverage Models</vt:lpstr>
      <vt:lpstr>Local Linearity</vt:lpstr>
      <vt:lpstr>User Model</vt:lpstr>
      <vt:lpstr>Estimating User Preferences</vt:lpstr>
      <vt:lpstr>Balancing Exploration vs Exploitation</vt:lpstr>
      <vt:lpstr>PowerPoint Presentation</vt:lpstr>
      <vt:lpstr>PowerPoint Presentation</vt:lpstr>
      <vt:lpstr>PowerPoint Presentation</vt:lpstr>
      <vt:lpstr>PowerPoint Presentation</vt:lpstr>
      <vt:lpstr>PowerPoint Presentation</vt:lpstr>
      <vt:lpstr>PowerPoint Presentation</vt:lpstr>
      <vt:lpstr>Balancing Explore/Exploit</vt:lpstr>
      <vt:lpstr>Regret Guarantee</vt:lpstr>
      <vt:lpstr>User Study</vt:lpstr>
      <vt:lpstr>User Study</vt:lpstr>
      <vt:lpstr>Inspecting Learned Weights  Submodular Bandits (dark) vs. MW (light)</vt:lpstr>
      <vt:lpstr>The Price of Exploration</vt:lpstr>
      <vt:lpstr>PowerPoint Presentation</vt:lpstr>
      <vt:lpstr>PowerPoint Presentation</vt:lpstr>
      <vt:lpstr>Coarse-to-Fine Bandit Learning</vt:lpstr>
      <vt:lpstr>User Study</vt:lpstr>
      <vt:lpstr>PowerPoint Presentation</vt:lpstr>
      <vt:lpstr>Adaptive Routing Under Uncertainty</vt:lpstr>
      <vt:lpstr>PowerPoint Presentation</vt:lpstr>
      <vt:lpstr>PowerPoint Presentation</vt:lpstr>
      <vt:lpstr>PowerPoint Presentation</vt:lpstr>
      <vt:lpstr>Congestion Model</vt:lpstr>
      <vt:lpstr>Canonical Routes</vt:lpstr>
      <vt:lpstr>Planning using Canonical Routes</vt:lpstr>
      <vt:lpstr>Example</vt:lpstr>
      <vt:lpstr>Example</vt:lpstr>
      <vt:lpstr>Simulation Results (50 vehicles)</vt:lpstr>
      <vt:lpstr>Preliminary Field Study</vt:lpstr>
      <vt:lpstr>Preliminary Field Study</vt:lpstr>
      <vt:lpstr>Adaptive Routing Under Uncertainty</vt:lpstr>
      <vt:lpstr>Interactive Structured Prediction</vt:lpstr>
      <vt:lpstr>Extra Slides</vt:lpstr>
      <vt:lpstr>PowerPoint Presentation</vt:lpstr>
      <vt:lpstr>Gaussian Process Goodness of Fit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Interactive Structured Prediction Balancing Exploration vs Exploitation</dc:title>
  <dc:creator>Yisong Yue</dc:creator>
  <cp:lastModifiedBy>Yisong Yue</cp:lastModifiedBy>
  <cp:revision>230</cp:revision>
  <dcterms:created xsi:type="dcterms:W3CDTF">2013-09-06T19:24:41Z</dcterms:created>
  <dcterms:modified xsi:type="dcterms:W3CDTF">2014-12-06T05:44:13Z</dcterms:modified>
</cp:coreProperties>
</file>