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7" r:id="rId4"/>
    <p:sldId id="273" r:id="rId5"/>
    <p:sldId id="274" r:id="rId6"/>
    <p:sldId id="282" r:id="rId7"/>
    <p:sldId id="269" r:id="rId8"/>
    <p:sldId id="283" r:id="rId9"/>
    <p:sldId id="260" r:id="rId10"/>
    <p:sldId id="271" r:id="rId11"/>
    <p:sldId id="276" r:id="rId12"/>
    <p:sldId id="277" r:id="rId13"/>
    <p:sldId id="278" r:id="rId14"/>
    <p:sldId id="279" r:id="rId15"/>
    <p:sldId id="280" r:id="rId16"/>
    <p:sldId id="284" r:id="rId17"/>
    <p:sldId id="285" r:id="rId18"/>
    <p:sldId id="294" r:id="rId19"/>
    <p:sldId id="286" r:id="rId20"/>
    <p:sldId id="287" r:id="rId21"/>
    <p:sldId id="288" r:id="rId22"/>
    <p:sldId id="262" r:id="rId23"/>
    <p:sldId id="289" r:id="rId24"/>
    <p:sldId id="290" r:id="rId25"/>
    <p:sldId id="291" r:id="rId26"/>
    <p:sldId id="292" r:id="rId27"/>
    <p:sldId id="263" r:id="rId28"/>
    <p:sldId id="296" r:id="rId29"/>
    <p:sldId id="297" r:id="rId30"/>
    <p:sldId id="298" r:id="rId31"/>
    <p:sldId id="299" r:id="rId32"/>
    <p:sldId id="300" r:id="rId33"/>
    <p:sldId id="301" r:id="rId34"/>
    <p:sldId id="295" r:id="rId35"/>
    <p:sldId id="265" r:id="rId36"/>
    <p:sldId id="305" r:id="rId37"/>
    <p:sldId id="302" r:id="rId38"/>
    <p:sldId id="266" r:id="rId39"/>
    <p:sldId id="303" r:id="rId40"/>
    <p:sldId id="306" r:id="rId41"/>
    <p:sldId id="30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31" autoAdjust="0"/>
  </p:normalViewPr>
  <p:slideViewPr>
    <p:cSldViewPr snapToGrid="0" snapToObjects="1">
      <p:cViewPr varScale="1">
        <p:scale>
          <a:sx n="97" d="100"/>
          <a:sy n="97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2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4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6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8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79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1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1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0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51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6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C7C26-088D-8945-9DED-37D465B1C2E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67852-03B7-BC41-86C5-549C3305F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tistics.berkeley.edu/sites/default/files/tech-reports/421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tistics.berkeley.edu/sites/default/files/tech-reports/421.pdf" TargetMode="External"/><Relationship Id="rId3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z.berkeley.edu/~breiman/random-forests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tweb.stanford.edu/~jhf/ftp/trebst.pdf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.emf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2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s.princeton.edu/~schapire/papers/explaining-adaboost.pdf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hyperlink" Target="https://www.cs.princeton.edu/~schapire/papers/explaining-adaboost.pdf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://www.niculescu-mizil.org/papers/KDDCup09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3.emf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rinceton.edu/~schapire/papers/explaining-adaboost.pdf" TargetMode="External"/><Relationship Id="rId4" Type="http://schemas.openxmlformats.org/officeDocument/2006/relationships/hyperlink" Target="http://statweb.stanford.edu/~jhf/ftp/trebst.pdf" TargetMode="External"/><Relationship Id="rId5" Type="http://schemas.openxmlformats.org/officeDocument/2006/relationships/hyperlink" Target="http://additivegroves.net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tistics.berkeley.edu/sites/default/files/tech-reports/421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145" y="1971807"/>
            <a:ext cx="8609710" cy="192518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An Introduction to Ensemble Methods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Boosting, Bagging, Random Forests and More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7191"/>
            <a:ext cx="6400800" cy="1752600"/>
          </a:xfrm>
        </p:spPr>
        <p:txBody>
          <a:bodyPr/>
          <a:lstStyle/>
          <a:p>
            <a:r>
              <a:rPr lang="en-US" dirty="0" smtClean="0"/>
              <a:t>Yisong Yue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96" y="393900"/>
            <a:ext cx="2474180" cy="7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4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95"/>
            <a:ext cx="8229600" cy="1143000"/>
          </a:xfrm>
        </p:spPr>
        <p:txBody>
          <a:bodyPr/>
          <a:lstStyle/>
          <a:p>
            <a:r>
              <a:rPr lang="en-US" dirty="0" smtClean="0"/>
              <a:t>Bias/Variance Tradeoff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9679"/>
            <a:ext cx="8229600" cy="5250168"/>
          </a:xfrm>
        </p:spPr>
        <p:txBody>
          <a:bodyPr/>
          <a:lstStyle/>
          <a:p>
            <a:r>
              <a:rPr lang="en-US" sz="2400" dirty="0"/>
              <a:t>Squared loss: f(</a:t>
            </a:r>
            <a:r>
              <a:rPr lang="en-US" sz="2400" dirty="0" err="1"/>
              <a:t>a,b</a:t>
            </a:r>
            <a:r>
              <a:rPr lang="en-US" sz="2400" dirty="0"/>
              <a:t>) = (a-b)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r>
              <a:rPr lang="en-US" sz="2400" dirty="0" smtClean="0"/>
              <a:t>Consider one data point (</a:t>
            </a:r>
            <a:r>
              <a:rPr lang="en-US" sz="2400" dirty="0" err="1" smtClean="0"/>
              <a:t>x,y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Notation: </a:t>
            </a:r>
          </a:p>
          <a:p>
            <a:pPr lvl="1"/>
            <a:r>
              <a:rPr lang="en-US" sz="2400" dirty="0" smtClean="0"/>
              <a:t>Z = h(</a:t>
            </a:r>
            <a:r>
              <a:rPr lang="en-US" sz="2400" dirty="0" err="1" smtClean="0"/>
              <a:t>x|S</a:t>
            </a:r>
            <a:r>
              <a:rPr lang="en-US" sz="2400" dirty="0" smtClean="0"/>
              <a:t>) – y </a:t>
            </a:r>
          </a:p>
          <a:p>
            <a:pPr lvl="1"/>
            <a:r>
              <a:rPr lang="en-US" sz="2400" dirty="0" err="1" smtClean="0"/>
              <a:t>ž</a:t>
            </a:r>
            <a:r>
              <a:rPr lang="en-US" sz="2400" dirty="0"/>
              <a:t> </a:t>
            </a:r>
            <a:r>
              <a:rPr lang="en-US" sz="2400" dirty="0" smtClean="0"/>
              <a:t>= E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[Z]</a:t>
            </a:r>
          </a:p>
          <a:p>
            <a:pPr lvl="1"/>
            <a:r>
              <a:rPr lang="en-US" sz="2400" dirty="0" smtClean="0"/>
              <a:t>Z-</a:t>
            </a:r>
            <a:r>
              <a:rPr lang="en-US" sz="2400" dirty="0" err="1" smtClean="0"/>
              <a:t>ž</a:t>
            </a:r>
            <a:r>
              <a:rPr lang="en-US" sz="2400" dirty="0" smtClean="0"/>
              <a:t> = h(</a:t>
            </a:r>
            <a:r>
              <a:rPr lang="en-US" sz="2400" dirty="0" err="1" smtClean="0"/>
              <a:t>x|S</a:t>
            </a:r>
            <a:r>
              <a:rPr lang="en-US" sz="2400" dirty="0" smtClean="0"/>
              <a:t>) – E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[h(</a:t>
            </a:r>
            <a:r>
              <a:rPr lang="en-US" sz="2400" dirty="0" err="1" smtClean="0"/>
              <a:t>x|S</a:t>
            </a:r>
            <a:r>
              <a:rPr lang="en-US" sz="2400" dirty="0" smtClean="0"/>
              <a:t>)]</a:t>
            </a:r>
          </a:p>
          <a:p>
            <a:endParaRPr lang="en-US" baseline="30000" dirty="0"/>
          </a:p>
          <a:p>
            <a:pPr marL="0" indent="0">
              <a:buNone/>
            </a:pPr>
            <a:endParaRPr lang="en-US" sz="2400" baseline="30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21129" y="4333287"/>
            <a:ext cx="3937296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S</a:t>
            </a:r>
            <a:r>
              <a:rPr lang="en-US" sz="2400" dirty="0"/>
              <a:t>[(Z-</a:t>
            </a:r>
            <a:r>
              <a:rPr lang="en-US" sz="2400" dirty="0" err="1"/>
              <a:t>ž</a:t>
            </a:r>
            <a:r>
              <a:rPr lang="en-US" sz="2400" dirty="0"/>
              <a:t>)</a:t>
            </a:r>
            <a:r>
              <a:rPr lang="en-US" sz="2400" baseline="30000" dirty="0"/>
              <a:t>2</a:t>
            </a:r>
            <a:r>
              <a:rPr lang="en-US" sz="2400" dirty="0"/>
              <a:t>] = E</a:t>
            </a:r>
            <a:r>
              <a:rPr lang="en-US" sz="2400" baseline="-25000" dirty="0"/>
              <a:t>S</a:t>
            </a:r>
            <a:r>
              <a:rPr lang="en-US" sz="2400" dirty="0"/>
              <a:t>[Z</a:t>
            </a:r>
            <a:r>
              <a:rPr lang="en-US" sz="2400" baseline="30000" dirty="0"/>
              <a:t>2</a:t>
            </a:r>
            <a:r>
              <a:rPr lang="en-US" sz="2400" dirty="0"/>
              <a:t> – 2Zž + ž</a:t>
            </a:r>
            <a:r>
              <a:rPr lang="en-US" sz="2400" baseline="30000" dirty="0"/>
              <a:t>2</a:t>
            </a:r>
            <a:r>
              <a:rPr lang="en-US" sz="2400" dirty="0"/>
              <a:t>]</a:t>
            </a:r>
            <a:endParaRPr lang="en-US" sz="2400" baseline="30000" dirty="0"/>
          </a:p>
          <a:p>
            <a:r>
              <a:rPr lang="en-US" sz="2400" dirty="0"/>
              <a:t>               </a:t>
            </a:r>
            <a:r>
              <a:rPr lang="en-US" sz="2400" dirty="0" smtClean="0"/>
              <a:t>  = </a:t>
            </a:r>
            <a:r>
              <a:rPr lang="en-US" sz="2400" dirty="0"/>
              <a:t>E</a:t>
            </a:r>
            <a:r>
              <a:rPr lang="en-US" sz="2400" baseline="-25000" dirty="0"/>
              <a:t>S</a:t>
            </a:r>
            <a:r>
              <a:rPr lang="en-US" sz="2400" dirty="0"/>
              <a:t>[Z</a:t>
            </a:r>
            <a:r>
              <a:rPr lang="en-US" sz="2400" baseline="30000" dirty="0"/>
              <a:t>2</a:t>
            </a:r>
            <a:r>
              <a:rPr lang="en-US" sz="2400" dirty="0"/>
              <a:t>] – 2E</a:t>
            </a:r>
            <a:r>
              <a:rPr lang="en-US" sz="2400" baseline="-25000" dirty="0"/>
              <a:t>S</a:t>
            </a:r>
            <a:r>
              <a:rPr lang="en-US" sz="2400" dirty="0"/>
              <a:t>[Z]</a:t>
            </a:r>
            <a:r>
              <a:rPr lang="en-US" sz="2400" dirty="0" err="1"/>
              <a:t>ž</a:t>
            </a:r>
            <a:r>
              <a:rPr lang="en-US" sz="2400" dirty="0"/>
              <a:t> + ž</a:t>
            </a:r>
            <a:r>
              <a:rPr lang="en-US" sz="2400" baseline="30000" dirty="0"/>
              <a:t>2</a:t>
            </a:r>
          </a:p>
          <a:p>
            <a:r>
              <a:rPr lang="en-US" sz="2400" baseline="30000" dirty="0"/>
              <a:t>                         </a:t>
            </a:r>
            <a:r>
              <a:rPr lang="en-US" sz="2400" dirty="0" smtClean="0"/>
              <a:t>= </a:t>
            </a:r>
            <a:r>
              <a:rPr lang="en-US" sz="2400" dirty="0"/>
              <a:t>E</a:t>
            </a:r>
            <a:r>
              <a:rPr lang="en-US" sz="2400" baseline="-25000" dirty="0"/>
              <a:t>S</a:t>
            </a:r>
            <a:r>
              <a:rPr lang="en-US" sz="2400" dirty="0"/>
              <a:t>[Z</a:t>
            </a:r>
            <a:r>
              <a:rPr lang="en-US" sz="2400" baseline="30000" dirty="0"/>
              <a:t>2</a:t>
            </a:r>
            <a:r>
              <a:rPr lang="en-US" sz="2400" dirty="0"/>
              <a:t>] – </a:t>
            </a:r>
            <a:r>
              <a:rPr lang="en-US" sz="2400" dirty="0" smtClean="0"/>
              <a:t>ž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4838535" y="4333287"/>
            <a:ext cx="3790285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S</a:t>
            </a:r>
            <a:r>
              <a:rPr lang="en-US" sz="2400" dirty="0"/>
              <a:t>[f(h(</a:t>
            </a:r>
            <a:r>
              <a:rPr lang="en-US" sz="2400" dirty="0" err="1"/>
              <a:t>x|S</a:t>
            </a:r>
            <a:r>
              <a:rPr lang="en-US" sz="2400" dirty="0"/>
              <a:t>),y)] = E</a:t>
            </a:r>
            <a:r>
              <a:rPr lang="en-US" sz="2400" baseline="-25000" dirty="0"/>
              <a:t>S</a:t>
            </a:r>
            <a:r>
              <a:rPr lang="en-US" sz="2400" dirty="0"/>
              <a:t>[Z</a:t>
            </a:r>
            <a:r>
              <a:rPr lang="en-US" sz="2400" baseline="30000" dirty="0"/>
              <a:t>2</a:t>
            </a:r>
            <a:r>
              <a:rPr lang="en-US" sz="2400" dirty="0"/>
              <a:t>]</a:t>
            </a:r>
          </a:p>
          <a:p>
            <a:r>
              <a:rPr lang="en-US" sz="2400" dirty="0"/>
              <a:t>                         </a:t>
            </a:r>
            <a:r>
              <a:rPr lang="en-US" sz="2400" dirty="0" smtClean="0"/>
              <a:t> = </a:t>
            </a:r>
            <a:r>
              <a:rPr lang="en-US" sz="2400" dirty="0"/>
              <a:t>E</a:t>
            </a:r>
            <a:r>
              <a:rPr lang="en-US" sz="2400" baseline="-25000" dirty="0"/>
              <a:t>S</a:t>
            </a:r>
            <a:r>
              <a:rPr lang="en-US" sz="2400" dirty="0"/>
              <a:t>[(Z</a:t>
            </a:r>
            <a:r>
              <a:rPr lang="en-US" sz="2400" dirty="0" smtClean="0"/>
              <a:t>-</a:t>
            </a:r>
            <a:r>
              <a:rPr lang="en-US" sz="2400" dirty="0" err="1" smtClean="0"/>
              <a:t>ž</a:t>
            </a:r>
            <a:r>
              <a:rPr lang="en-US" sz="2400" dirty="0" smtClean="0"/>
              <a:t>)</a:t>
            </a:r>
            <a:r>
              <a:rPr lang="en-US" sz="2400" baseline="30000" dirty="0"/>
              <a:t>2</a:t>
            </a:r>
            <a:r>
              <a:rPr lang="en-US" sz="2400" dirty="0"/>
              <a:t>] + </a:t>
            </a:r>
            <a:r>
              <a:rPr lang="en-US" sz="2400" dirty="0" smtClean="0"/>
              <a:t>ž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095639" y="6062996"/>
            <a:ext cx="707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Bias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604" y="6062996"/>
            <a:ext cx="1304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Variance</a:t>
            </a:r>
          </a:p>
        </p:txBody>
      </p:sp>
      <p:cxnSp>
        <p:nvCxnSpPr>
          <p:cNvPr id="9" name="Straight Arrow Connector 8"/>
          <p:cNvCxnSpPr>
            <a:stCxn id="6" idx="0"/>
          </p:cNvCxnSpPr>
          <p:nvPr/>
        </p:nvCxnSpPr>
        <p:spPr>
          <a:xfrm flipV="1">
            <a:off x="8449387" y="5254788"/>
            <a:ext cx="0" cy="80820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7009811" y="5254788"/>
            <a:ext cx="212007" cy="80820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26170" y="3132170"/>
            <a:ext cx="206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32523"/>
                </a:solidFill>
              </a:rPr>
              <a:t>Expected Error</a:t>
            </a:r>
            <a:endParaRPr lang="en-US" sz="2400" b="1" dirty="0">
              <a:solidFill>
                <a:srgbClr val="632523"/>
              </a:solidFill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5839709" y="3593835"/>
            <a:ext cx="419106" cy="66478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1129" y="5714502"/>
            <a:ext cx="49812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Bias/Variance for all (</a:t>
            </a:r>
            <a:r>
              <a:rPr lang="en-US" dirty="0" err="1" smtClean="0"/>
              <a:t>x,y</a:t>
            </a:r>
            <a:r>
              <a:rPr lang="en-US" dirty="0" smtClean="0"/>
              <a:t>) is expectation over P(</a:t>
            </a:r>
            <a:r>
              <a:rPr lang="en-US" dirty="0" err="1" smtClean="0"/>
              <a:t>x,y</a:t>
            </a:r>
            <a:r>
              <a:rPr lang="en-US" dirty="0" smtClean="0"/>
              <a:t>).</a:t>
            </a:r>
          </a:p>
          <a:p>
            <a:endParaRPr lang="en-US" sz="300" dirty="0" smtClean="0"/>
          </a:p>
          <a:p>
            <a:r>
              <a:rPr lang="en-US" dirty="0" smtClean="0"/>
              <a:t>Can also incorporate measurement noise.</a:t>
            </a:r>
          </a:p>
          <a:p>
            <a:endParaRPr lang="en-US" sz="300" dirty="0" smtClean="0"/>
          </a:p>
          <a:p>
            <a:r>
              <a:rPr lang="en-US" dirty="0"/>
              <a:t>(Similar flavor of analysis for other loss functions.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0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as_variance_points-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77" y="917879"/>
            <a:ext cx="7442200" cy="458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1317" y="269318"/>
            <a:ext cx="16373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Example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22945" y="5590177"/>
            <a:ext cx="295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10504" y="2913794"/>
            <a:ext cx="30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836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as_variance_sample_1-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0" y="1111201"/>
            <a:ext cx="8186420" cy="5043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8482" y="598339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2920" y="3766855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12165" y="3894833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708" y="738528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77834" y="262975"/>
            <a:ext cx="12043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h(</a:t>
            </a:r>
            <a:r>
              <a:rPr lang="en-US" sz="3200" dirty="0" err="1" smtClean="0"/>
              <a:t>x|S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313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as_variance_sample_2-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" y="1119272"/>
            <a:ext cx="8186420" cy="5043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8482" y="598339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2920" y="3766855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12165" y="3894833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708" y="738528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77834" y="262975"/>
            <a:ext cx="12043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h(</a:t>
            </a:r>
            <a:r>
              <a:rPr lang="en-US" sz="3200" dirty="0" err="1" smtClean="0"/>
              <a:t>x|S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5106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as_variance_sample_3-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6" y="1113254"/>
            <a:ext cx="8186420" cy="5043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8482" y="598339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2920" y="3766855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12165" y="3894833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708" y="738528"/>
            <a:ext cx="4384235" cy="301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77834" y="262975"/>
            <a:ext cx="12043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h(</a:t>
            </a:r>
            <a:r>
              <a:rPr lang="en-US" sz="3200" dirty="0" err="1" smtClean="0"/>
              <a:t>x|S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267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as_variance_2-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1" y="671241"/>
            <a:ext cx="8409940" cy="4414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4125" y="5346800"/>
            <a:ext cx="391911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[(h(</a:t>
            </a:r>
            <a:r>
              <a:rPr lang="en-US" sz="2400" dirty="0" err="1" smtClean="0"/>
              <a:t>x|S</a:t>
            </a:r>
            <a:r>
              <a:rPr lang="en-US" sz="2400" dirty="0" smtClean="0"/>
              <a:t>) - y)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] = </a:t>
            </a:r>
            <a:r>
              <a:rPr lang="en-US" sz="2400" dirty="0" smtClean="0">
                <a:solidFill>
                  <a:srgbClr val="008000"/>
                </a:solidFill>
              </a:rPr>
              <a:t>E</a:t>
            </a:r>
            <a:r>
              <a:rPr lang="en-US" sz="2400" baseline="-25000" dirty="0" smtClean="0">
                <a:solidFill>
                  <a:srgbClr val="008000"/>
                </a:solidFill>
              </a:rPr>
              <a:t>S</a:t>
            </a:r>
            <a:r>
              <a:rPr lang="en-US" sz="2400" dirty="0" smtClean="0">
                <a:solidFill>
                  <a:srgbClr val="008000"/>
                </a:solidFill>
              </a:rPr>
              <a:t>[(Z-</a:t>
            </a:r>
            <a:r>
              <a:rPr lang="en-US" sz="2400" dirty="0" err="1" smtClean="0">
                <a:solidFill>
                  <a:srgbClr val="008000"/>
                </a:solidFill>
              </a:rPr>
              <a:t>ž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  <a:r>
              <a:rPr lang="en-US" sz="2400" baseline="30000" dirty="0" smtClean="0">
                <a:solidFill>
                  <a:srgbClr val="008000"/>
                </a:solidFill>
              </a:rPr>
              <a:t>2</a:t>
            </a:r>
            <a:r>
              <a:rPr lang="en-US" sz="2400" dirty="0" smtClean="0">
                <a:solidFill>
                  <a:srgbClr val="008000"/>
                </a:solidFill>
              </a:rPr>
              <a:t>] </a:t>
            </a:r>
            <a:r>
              <a:rPr lang="en-US" sz="2400" dirty="0" smtClean="0"/>
              <a:t>+ ž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848581" y="6178763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Variance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83393" y="5347766"/>
            <a:ext cx="1929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Z </a:t>
            </a:r>
            <a:r>
              <a:rPr lang="en-US" sz="2400" dirty="0"/>
              <a:t>= h(</a:t>
            </a:r>
            <a:r>
              <a:rPr lang="en-US" sz="2400" dirty="0" err="1"/>
              <a:t>x|S</a:t>
            </a:r>
            <a:r>
              <a:rPr lang="en-US" sz="2400" dirty="0"/>
              <a:t>) – y </a:t>
            </a:r>
          </a:p>
          <a:p>
            <a:r>
              <a:rPr lang="en-US" sz="2400" dirty="0" err="1"/>
              <a:t>ž</a:t>
            </a:r>
            <a:r>
              <a:rPr lang="en-US" sz="2400" dirty="0"/>
              <a:t> = E</a:t>
            </a:r>
            <a:r>
              <a:rPr lang="en-US" sz="2400" baseline="-25000" dirty="0"/>
              <a:t>S</a:t>
            </a:r>
            <a:r>
              <a:rPr lang="en-US" sz="2400" dirty="0"/>
              <a:t>[Z]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4434" y="6178763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10" name="Straight Arrow Connector 9"/>
          <p:cNvCxnSpPr>
            <a:stCxn id="7" idx="0"/>
          </p:cNvCxnSpPr>
          <p:nvPr/>
        </p:nvCxnSpPr>
        <p:spPr>
          <a:xfrm flipV="1">
            <a:off x="3360820" y="5897911"/>
            <a:ext cx="0" cy="2808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4332828" y="5897911"/>
            <a:ext cx="0" cy="280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60226" y="3486611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Variance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flipH="1">
            <a:off x="2160226" y="3855943"/>
            <a:ext cx="512239" cy="9063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35749" y="3467923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23" name="Straight Arrow Connector 22"/>
          <p:cNvCxnSpPr>
            <a:stCxn id="19" idx="2"/>
          </p:cNvCxnSpPr>
          <p:nvPr/>
        </p:nvCxnSpPr>
        <p:spPr>
          <a:xfrm flipH="1">
            <a:off x="933855" y="3837255"/>
            <a:ext cx="490288" cy="3840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827809" y="3510279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Variance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>
            <a:off x="5340048" y="3879611"/>
            <a:ext cx="175924" cy="9063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16454" y="3520707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28" name="Straight Arrow Connector 27"/>
          <p:cNvCxnSpPr>
            <a:stCxn id="27" idx="2"/>
          </p:cNvCxnSpPr>
          <p:nvPr/>
        </p:nvCxnSpPr>
        <p:spPr>
          <a:xfrm flipH="1">
            <a:off x="3807865" y="3890039"/>
            <a:ext cx="496983" cy="3840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582542" y="3467923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Variance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>
            <a:off x="8094781" y="3837255"/>
            <a:ext cx="421980" cy="43679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71197" y="3483351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>
            <a:off x="7059591" y="3852683"/>
            <a:ext cx="112418" cy="7795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415220" y="2820982"/>
            <a:ext cx="10282802" cy="2277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88888" y="6188698"/>
            <a:ext cx="15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Error</a:t>
            </a:r>
            <a:endParaRPr lang="en-US" dirty="0"/>
          </a:p>
        </p:txBody>
      </p:sp>
      <p:sp>
        <p:nvSpPr>
          <p:cNvPr id="39" name="Left Brace 38"/>
          <p:cNvSpPr/>
          <p:nvPr/>
        </p:nvSpPr>
        <p:spPr>
          <a:xfrm rot="16200000">
            <a:off x="1519120" y="5298665"/>
            <a:ext cx="315971" cy="164345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374652" y="5171480"/>
            <a:ext cx="10282802" cy="1510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0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266" y="3573448"/>
            <a:ext cx="304044" cy="310445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077" y="4023865"/>
            <a:ext cx="341489" cy="348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15" y="6606214"/>
            <a:ext cx="304044" cy="310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33" y="5878939"/>
            <a:ext cx="341489" cy="348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246" y="451232"/>
            <a:ext cx="341489" cy="348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666" y="3673496"/>
            <a:ext cx="341489" cy="3486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022" y="2098322"/>
            <a:ext cx="341489" cy="348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872" y="4664999"/>
            <a:ext cx="341489" cy="3486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045" y="4253356"/>
            <a:ext cx="341489" cy="348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07" y="2894262"/>
            <a:ext cx="341489" cy="3486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865" y="6130593"/>
            <a:ext cx="341489" cy="348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11" y="5060378"/>
            <a:ext cx="341489" cy="348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212" y="1997275"/>
            <a:ext cx="341489" cy="3486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011" y="1114911"/>
            <a:ext cx="341489" cy="3486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257" y="829819"/>
            <a:ext cx="341489" cy="3486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556" y="1899707"/>
            <a:ext cx="341489" cy="3486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" y="882745"/>
            <a:ext cx="304044" cy="31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00" y="3403137"/>
            <a:ext cx="304044" cy="3104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00" y="5168900"/>
            <a:ext cx="304044" cy="3104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8" y="3611905"/>
            <a:ext cx="304044" cy="3104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3" y="5853690"/>
            <a:ext cx="304044" cy="3104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410" y="2698874"/>
            <a:ext cx="341489" cy="34867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789" y="1590722"/>
            <a:ext cx="304044" cy="3104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115" y="6477981"/>
            <a:ext cx="304044" cy="31044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100" y="6212039"/>
            <a:ext cx="304044" cy="31044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137" y="5923012"/>
            <a:ext cx="304044" cy="3104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045" y="5719798"/>
            <a:ext cx="304044" cy="3104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640" y="5543245"/>
            <a:ext cx="304044" cy="310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321" y="5940239"/>
            <a:ext cx="304044" cy="31044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080" y="1794924"/>
            <a:ext cx="341489" cy="34867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258" y="45023"/>
            <a:ext cx="304044" cy="3104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244" y="1209762"/>
            <a:ext cx="341489" cy="34867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98" y="804466"/>
            <a:ext cx="304044" cy="31044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00" y="1923983"/>
            <a:ext cx="341489" cy="34867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54" y="6094389"/>
            <a:ext cx="341489" cy="34867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8" y="5460228"/>
            <a:ext cx="341489" cy="34867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477" y="6154959"/>
            <a:ext cx="304044" cy="3104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89" y="6470108"/>
            <a:ext cx="304044" cy="31044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955" y="2755528"/>
            <a:ext cx="304044" cy="31044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97" y="1527175"/>
            <a:ext cx="341489" cy="34867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44" y="739556"/>
            <a:ext cx="341489" cy="34867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526" y="139594"/>
            <a:ext cx="341489" cy="34867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490" y="2880495"/>
            <a:ext cx="341489" cy="34867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30" y="6470108"/>
            <a:ext cx="341489" cy="348678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87" y="2267036"/>
            <a:ext cx="304044" cy="3104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32" y="2898935"/>
            <a:ext cx="304044" cy="31044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461" y="1527175"/>
            <a:ext cx="341489" cy="34867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2357850"/>
            <a:ext cx="304044" cy="31044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59" y="4462371"/>
            <a:ext cx="304044" cy="310445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00" y="3922017"/>
            <a:ext cx="304044" cy="310445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11" y="5383645"/>
            <a:ext cx="304044" cy="310445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13" y="346778"/>
            <a:ext cx="304044" cy="31044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222" y="-10196"/>
            <a:ext cx="341489" cy="348678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65" y="1288939"/>
            <a:ext cx="341489" cy="34867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768" y="2447000"/>
            <a:ext cx="341489" cy="34867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5" y="2894791"/>
            <a:ext cx="341489" cy="348678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8" y="6408780"/>
            <a:ext cx="304044" cy="310445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460" y="158710"/>
            <a:ext cx="341489" cy="34867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579" y="721595"/>
            <a:ext cx="341489" cy="348678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040" y="126742"/>
            <a:ext cx="341489" cy="34867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283" y="1384101"/>
            <a:ext cx="341489" cy="348678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53" y="1197449"/>
            <a:ext cx="341489" cy="34867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325" y="6095462"/>
            <a:ext cx="341489" cy="348678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" y="451232"/>
            <a:ext cx="341489" cy="348678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802" y="219330"/>
            <a:ext cx="304044" cy="310445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73" y="1550396"/>
            <a:ext cx="304044" cy="310445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53" y="4320345"/>
            <a:ext cx="304044" cy="310445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00" y="6438602"/>
            <a:ext cx="304044" cy="310445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704" y="2709722"/>
            <a:ext cx="341489" cy="348678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" y="2136555"/>
            <a:ext cx="304044" cy="310445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62" y="6547376"/>
            <a:ext cx="304044" cy="310445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3" y="4727442"/>
            <a:ext cx="304044" cy="310445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15" y="5087689"/>
            <a:ext cx="304044" cy="31044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111" y="5188655"/>
            <a:ext cx="304044" cy="310445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16" y="5159690"/>
            <a:ext cx="304044" cy="310445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536" y="3630001"/>
            <a:ext cx="341489" cy="348678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36" y="3403137"/>
            <a:ext cx="341489" cy="348678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746" y="2524535"/>
            <a:ext cx="341489" cy="348678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64" y="2590482"/>
            <a:ext cx="341489" cy="348678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957" y="2707922"/>
            <a:ext cx="341489" cy="348678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521" y="2013733"/>
            <a:ext cx="341489" cy="34867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323" y="4345630"/>
            <a:ext cx="304044" cy="310445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56" y="4664999"/>
            <a:ext cx="304044" cy="310445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49" y="5381853"/>
            <a:ext cx="304044" cy="310445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232" y="6537405"/>
            <a:ext cx="304044" cy="310445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49" y="5532849"/>
            <a:ext cx="304044" cy="310445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511" y="5524128"/>
            <a:ext cx="341489" cy="348678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366" y="4581371"/>
            <a:ext cx="304044" cy="310445"/>
          </a:xfrm>
          <a:prstGeom prst="rect">
            <a:avLst/>
          </a:prstGeom>
        </p:spPr>
      </p:pic>
      <p:cxnSp>
        <p:nvCxnSpPr>
          <p:cNvPr id="166" name="Straight Connector 165"/>
          <p:cNvCxnSpPr/>
          <p:nvPr/>
        </p:nvCxnSpPr>
        <p:spPr>
          <a:xfrm>
            <a:off x="1079987" y="2540848"/>
            <a:ext cx="0" cy="764447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0" y="836543"/>
            <a:ext cx="2214966" cy="1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3081059" y="579028"/>
            <a:ext cx="0" cy="2821018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V="1">
            <a:off x="6894472" y="0"/>
            <a:ext cx="0" cy="579028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0" y="5409056"/>
            <a:ext cx="1205478" cy="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4620954" y="3383482"/>
            <a:ext cx="0" cy="3497162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5590819" y="6057229"/>
            <a:ext cx="1172582" cy="1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6731674" y="5940239"/>
            <a:ext cx="2540345" cy="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1205478" y="3362173"/>
            <a:ext cx="0" cy="3610305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6763401" y="3341126"/>
            <a:ext cx="0" cy="3610305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0" y="2540848"/>
            <a:ext cx="2214966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2214966" y="579028"/>
            <a:ext cx="7057053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585933" y="3400046"/>
            <a:ext cx="0" cy="3572432"/>
          </a:xfrm>
          <a:prstGeom prst="line">
            <a:avLst/>
          </a:prstGeom>
          <a:ln w="10160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2214966" y="-74474"/>
            <a:ext cx="0" cy="3457955"/>
          </a:xfrm>
          <a:prstGeom prst="line">
            <a:avLst/>
          </a:prstGeom>
          <a:ln w="10160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6" name="Picture 2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45" y="663293"/>
            <a:ext cx="341489" cy="348678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55" y="1300429"/>
            <a:ext cx="304044" cy="310445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295" y="64107"/>
            <a:ext cx="304044" cy="310445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872" y="135400"/>
            <a:ext cx="304044" cy="310445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98" y="72318"/>
            <a:ext cx="341489" cy="348678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32" y="91434"/>
            <a:ext cx="304044" cy="310445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403" y="6547376"/>
            <a:ext cx="304044" cy="310445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44" y="5378070"/>
            <a:ext cx="341489" cy="348678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253" y="4767038"/>
            <a:ext cx="341489" cy="348678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549" y="5505012"/>
            <a:ext cx="341489" cy="348678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33" y="4709420"/>
            <a:ext cx="304044" cy="310445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57" y="3361125"/>
            <a:ext cx="304044" cy="310445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53" y="3533583"/>
            <a:ext cx="304044" cy="310445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490" y="3410017"/>
            <a:ext cx="304044" cy="310445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0" y="3362172"/>
            <a:ext cx="9272019" cy="54128"/>
          </a:xfrm>
          <a:prstGeom prst="line">
            <a:avLst/>
          </a:prstGeom>
          <a:ln w="152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9" name="Picture 2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338" y="6247862"/>
            <a:ext cx="341489" cy="348678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275" y="5799755"/>
            <a:ext cx="304044" cy="310445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721" y="6567861"/>
            <a:ext cx="304044" cy="31044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27" y="4727442"/>
            <a:ext cx="341489" cy="348678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97" y="1100514"/>
            <a:ext cx="304044" cy="310445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04" y="1778007"/>
            <a:ext cx="304044" cy="310445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181" y="4232693"/>
            <a:ext cx="341489" cy="348678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354" y="4200061"/>
            <a:ext cx="341489" cy="348678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111" y="3646243"/>
            <a:ext cx="341489" cy="348678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966" y="6450991"/>
            <a:ext cx="304044" cy="310445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0" y="5646762"/>
            <a:ext cx="341489" cy="348678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32" y="3611905"/>
            <a:ext cx="341489" cy="348678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07" y="1794924"/>
            <a:ext cx="304044" cy="310445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120" y="6164135"/>
            <a:ext cx="341489" cy="348678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08" y="3751815"/>
            <a:ext cx="304044" cy="310445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76" y="2378218"/>
            <a:ext cx="304044" cy="310445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219" y="4023865"/>
            <a:ext cx="304044" cy="31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3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266" y="3573448"/>
            <a:ext cx="304044" cy="310445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077" y="4023865"/>
            <a:ext cx="341489" cy="348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15" y="6606214"/>
            <a:ext cx="304044" cy="310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33" y="5878939"/>
            <a:ext cx="341489" cy="348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246" y="451232"/>
            <a:ext cx="341489" cy="348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666" y="3673496"/>
            <a:ext cx="341489" cy="3486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022" y="2098322"/>
            <a:ext cx="341489" cy="348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872" y="4664999"/>
            <a:ext cx="341489" cy="3486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045" y="4253356"/>
            <a:ext cx="341489" cy="348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07" y="2894262"/>
            <a:ext cx="341489" cy="3486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865" y="6130593"/>
            <a:ext cx="341489" cy="348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11" y="5060378"/>
            <a:ext cx="341489" cy="348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212" y="1997275"/>
            <a:ext cx="341489" cy="3486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011" y="1114911"/>
            <a:ext cx="341489" cy="3486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257" y="829819"/>
            <a:ext cx="341489" cy="3486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556" y="1899707"/>
            <a:ext cx="341489" cy="3486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" y="882745"/>
            <a:ext cx="304044" cy="31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00" y="3403137"/>
            <a:ext cx="304044" cy="3104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00" y="5168900"/>
            <a:ext cx="304044" cy="3104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8" y="3611905"/>
            <a:ext cx="304044" cy="3104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3" y="5853690"/>
            <a:ext cx="304044" cy="3104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410" y="2698874"/>
            <a:ext cx="341489" cy="34867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789" y="1590722"/>
            <a:ext cx="304044" cy="3104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115" y="6477981"/>
            <a:ext cx="304044" cy="31044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100" y="6212039"/>
            <a:ext cx="304044" cy="31044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137" y="5923012"/>
            <a:ext cx="304044" cy="3104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045" y="5719798"/>
            <a:ext cx="304044" cy="3104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640" y="5543245"/>
            <a:ext cx="304044" cy="310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321" y="5940239"/>
            <a:ext cx="304044" cy="31044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080" y="1794924"/>
            <a:ext cx="341489" cy="34867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258" y="45023"/>
            <a:ext cx="304044" cy="3104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244" y="1209762"/>
            <a:ext cx="341489" cy="34867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98" y="804466"/>
            <a:ext cx="304044" cy="31044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00" y="1923983"/>
            <a:ext cx="341489" cy="34867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54" y="6094389"/>
            <a:ext cx="341489" cy="34867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8" y="5460228"/>
            <a:ext cx="341489" cy="34867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477" y="6154959"/>
            <a:ext cx="304044" cy="3104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89" y="6470108"/>
            <a:ext cx="304044" cy="31044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955" y="2755528"/>
            <a:ext cx="304044" cy="31044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97" y="1527175"/>
            <a:ext cx="341489" cy="34867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44" y="739556"/>
            <a:ext cx="341489" cy="34867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526" y="139594"/>
            <a:ext cx="341489" cy="34867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490" y="2880495"/>
            <a:ext cx="341489" cy="34867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30" y="6470108"/>
            <a:ext cx="341489" cy="348678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87" y="2267036"/>
            <a:ext cx="304044" cy="3104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32" y="2898935"/>
            <a:ext cx="304044" cy="31044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461" y="1527175"/>
            <a:ext cx="341489" cy="34867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2357850"/>
            <a:ext cx="304044" cy="31044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59" y="4462371"/>
            <a:ext cx="304044" cy="310445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00" y="3922017"/>
            <a:ext cx="304044" cy="310445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11" y="5383645"/>
            <a:ext cx="304044" cy="310445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13" y="346778"/>
            <a:ext cx="304044" cy="31044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222" y="-10196"/>
            <a:ext cx="341489" cy="348678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65" y="1288939"/>
            <a:ext cx="341489" cy="34867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768" y="2447000"/>
            <a:ext cx="341489" cy="34867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5" y="2894791"/>
            <a:ext cx="341489" cy="348678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8" y="6408780"/>
            <a:ext cx="304044" cy="310445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460" y="158710"/>
            <a:ext cx="341489" cy="34867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579" y="721595"/>
            <a:ext cx="341489" cy="348678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040" y="126742"/>
            <a:ext cx="341489" cy="34867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283" y="1384101"/>
            <a:ext cx="341489" cy="348678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53" y="1197449"/>
            <a:ext cx="341489" cy="34867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325" y="6095462"/>
            <a:ext cx="341489" cy="348678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" y="451232"/>
            <a:ext cx="341489" cy="348678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802" y="219330"/>
            <a:ext cx="304044" cy="310445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73" y="1550396"/>
            <a:ext cx="304044" cy="310445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53" y="4320345"/>
            <a:ext cx="304044" cy="310445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00" y="6438602"/>
            <a:ext cx="304044" cy="310445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704" y="2709722"/>
            <a:ext cx="341489" cy="348678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" y="2136555"/>
            <a:ext cx="304044" cy="310445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62" y="6547376"/>
            <a:ext cx="304044" cy="310445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3" y="4727442"/>
            <a:ext cx="304044" cy="310445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15" y="5087689"/>
            <a:ext cx="304044" cy="31044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111" y="5188655"/>
            <a:ext cx="304044" cy="310445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16" y="5159690"/>
            <a:ext cx="304044" cy="310445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536" y="3630001"/>
            <a:ext cx="341489" cy="348678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36" y="3403137"/>
            <a:ext cx="341489" cy="348678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746" y="2524535"/>
            <a:ext cx="341489" cy="348678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64" y="2590482"/>
            <a:ext cx="341489" cy="348678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957" y="2707922"/>
            <a:ext cx="341489" cy="348678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521" y="2013733"/>
            <a:ext cx="341489" cy="34867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323" y="4345630"/>
            <a:ext cx="304044" cy="310445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56" y="4664999"/>
            <a:ext cx="304044" cy="310445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49" y="5381853"/>
            <a:ext cx="304044" cy="310445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232" y="6537405"/>
            <a:ext cx="304044" cy="310445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49" y="5532849"/>
            <a:ext cx="304044" cy="310445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511" y="5524128"/>
            <a:ext cx="341489" cy="348678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366" y="4581371"/>
            <a:ext cx="304044" cy="310445"/>
          </a:xfrm>
          <a:prstGeom prst="rect">
            <a:avLst/>
          </a:prstGeom>
        </p:spPr>
      </p:pic>
      <p:cxnSp>
        <p:nvCxnSpPr>
          <p:cNvPr id="166" name="Straight Connector 165"/>
          <p:cNvCxnSpPr/>
          <p:nvPr/>
        </p:nvCxnSpPr>
        <p:spPr>
          <a:xfrm>
            <a:off x="1079987" y="2540848"/>
            <a:ext cx="0" cy="764447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0" y="836543"/>
            <a:ext cx="2214966" cy="1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3081059" y="579028"/>
            <a:ext cx="0" cy="2821018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V="1">
            <a:off x="6894472" y="0"/>
            <a:ext cx="0" cy="579028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0" y="5409056"/>
            <a:ext cx="1205478" cy="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4620954" y="3383482"/>
            <a:ext cx="0" cy="3497162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5590819" y="6057229"/>
            <a:ext cx="1172582" cy="1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6731674" y="5940239"/>
            <a:ext cx="2540345" cy="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1205478" y="3362173"/>
            <a:ext cx="0" cy="3610305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6763401" y="3341126"/>
            <a:ext cx="0" cy="3610305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0" y="2540848"/>
            <a:ext cx="2214966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2214966" y="579028"/>
            <a:ext cx="7057053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585933" y="3400046"/>
            <a:ext cx="0" cy="3572432"/>
          </a:xfrm>
          <a:prstGeom prst="line">
            <a:avLst/>
          </a:prstGeom>
          <a:ln w="10160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2214966" y="-74474"/>
            <a:ext cx="0" cy="3457955"/>
          </a:xfrm>
          <a:prstGeom prst="line">
            <a:avLst/>
          </a:prstGeom>
          <a:ln w="10160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6" name="Picture 2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45" y="663293"/>
            <a:ext cx="341489" cy="348678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55" y="1300429"/>
            <a:ext cx="304044" cy="310445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295" y="64107"/>
            <a:ext cx="304044" cy="310445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872" y="135400"/>
            <a:ext cx="304044" cy="310445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98" y="72318"/>
            <a:ext cx="341489" cy="348678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32" y="91434"/>
            <a:ext cx="304044" cy="310445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403" y="6547376"/>
            <a:ext cx="304044" cy="310445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44" y="5378070"/>
            <a:ext cx="341489" cy="348678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253" y="4767038"/>
            <a:ext cx="341489" cy="348678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549" y="5505012"/>
            <a:ext cx="341489" cy="348678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33" y="4709420"/>
            <a:ext cx="304044" cy="310445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57" y="3361125"/>
            <a:ext cx="304044" cy="310445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53" y="3533583"/>
            <a:ext cx="304044" cy="310445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490" y="3410017"/>
            <a:ext cx="304044" cy="310445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0" y="3362172"/>
            <a:ext cx="9272019" cy="54128"/>
          </a:xfrm>
          <a:prstGeom prst="line">
            <a:avLst/>
          </a:prstGeom>
          <a:ln w="152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9" name="Picture 2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338" y="6247862"/>
            <a:ext cx="341489" cy="348678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275" y="5799755"/>
            <a:ext cx="304044" cy="310445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721" y="6567861"/>
            <a:ext cx="304044" cy="31044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27" y="4727442"/>
            <a:ext cx="341489" cy="348678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97" y="1100514"/>
            <a:ext cx="304044" cy="310445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04" y="1778007"/>
            <a:ext cx="304044" cy="310445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181" y="4232693"/>
            <a:ext cx="341489" cy="348678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354" y="4200061"/>
            <a:ext cx="341489" cy="348678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111" y="3646243"/>
            <a:ext cx="341489" cy="348678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966" y="6450991"/>
            <a:ext cx="304044" cy="310445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0" y="5646762"/>
            <a:ext cx="341489" cy="348678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32" y="3611905"/>
            <a:ext cx="341489" cy="348678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07" y="1794924"/>
            <a:ext cx="304044" cy="310445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120" y="6164135"/>
            <a:ext cx="341489" cy="348678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08" y="3751815"/>
            <a:ext cx="304044" cy="310445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76" y="2378218"/>
            <a:ext cx="304044" cy="310445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219" y="4023865"/>
            <a:ext cx="304044" cy="310445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844" y="2345953"/>
            <a:ext cx="150780" cy="1539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23" y="1871001"/>
            <a:ext cx="144807" cy="147855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25" y="1789557"/>
            <a:ext cx="150780" cy="153954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841" y="1373221"/>
            <a:ext cx="150780" cy="153954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426" y="858017"/>
            <a:ext cx="150780" cy="153954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842" y="2002097"/>
            <a:ext cx="150780" cy="153954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555" y="1558440"/>
            <a:ext cx="150780" cy="153954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34" y="858017"/>
            <a:ext cx="150780" cy="153954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842" y="1146475"/>
            <a:ext cx="150780" cy="15395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35" y="728791"/>
            <a:ext cx="150780" cy="15395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939" y="960957"/>
            <a:ext cx="150780" cy="153954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704" y="2577481"/>
            <a:ext cx="150780" cy="153954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121" y="220598"/>
            <a:ext cx="150780" cy="153954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872" y="1274231"/>
            <a:ext cx="150780" cy="153954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287" y="1965773"/>
            <a:ext cx="150780" cy="153954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672" y="1579031"/>
            <a:ext cx="150780" cy="153954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794" y="883980"/>
            <a:ext cx="150780" cy="153954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176" y="1648083"/>
            <a:ext cx="150780" cy="153954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872" y="2036231"/>
            <a:ext cx="150780" cy="153954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35" y="321466"/>
            <a:ext cx="150780" cy="153954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527" y="243602"/>
            <a:ext cx="150780" cy="153954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910" y="1109014"/>
            <a:ext cx="150780" cy="153954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540" y="370372"/>
            <a:ext cx="150780" cy="153954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642" y="320579"/>
            <a:ext cx="150780" cy="153954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457" y="2136555"/>
            <a:ext cx="150780" cy="153954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110" y="291891"/>
            <a:ext cx="150780" cy="153954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721" y="830198"/>
            <a:ext cx="150780" cy="153954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267" y="831752"/>
            <a:ext cx="150780" cy="153954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13" y="4284049"/>
            <a:ext cx="150780" cy="153954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910" y="2916569"/>
            <a:ext cx="144807" cy="147855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481" y="2647823"/>
            <a:ext cx="144807" cy="147855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99" y="3095614"/>
            <a:ext cx="144807" cy="147855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727" y="3076814"/>
            <a:ext cx="144807" cy="147855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515" y="3144445"/>
            <a:ext cx="144807" cy="147855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344" y="3040046"/>
            <a:ext cx="144807" cy="147855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87" y="3009585"/>
            <a:ext cx="144807" cy="147855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035" y="2681600"/>
            <a:ext cx="144807" cy="147855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164" y="2888022"/>
            <a:ext cx="144807" cy="147855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065" y="3040422"/>
            <a:ext cx="144807" cy="147855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47" y="3114349"/>
            <a:ext cx="144807" cy="147855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80" y="3600413"/>
            <a:ext cx="150780" cy="153954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621" y="2899738"/>
            <a:ext cx="144807" cy="147855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192" y="3192191"/>
            <a:ext cx="144807" cy="147855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280" y="1384101"/>
            <a:ext cx="144807" cy="147855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518" y="882745"/>
            <a:ext cx="144807" cy="147855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415" y="1516794"/>
            <a:ext cx="144807" cy="147855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043" y="1733830"/>
            <a:ext cx="144807" cy="147855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45" y="4158534"/>
            <a:ext cx="144807" cy="147855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198" y="3567826"/>
            <a:ext cx="144807" cy="147855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288" y="1000293"/>
            <a:ext cx="144807" cy="147855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276" y="103226"/>
            <a:ext cx="144807" cy="147855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68" y="320579"/>
            <a:ext cx="150780" cy="153954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847" y="996380"/>
            <a:ext cx="150780" cy="153954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63" y="1262968"/>
            <a:ext cx="150780" cy="153954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96" y="1706182"/>
            <a:ext cx="150780" cy="153954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88" y="2156051"/>
            <a:ext cx="150780" cy="153954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863" y="1667736"/>
            <a:ext cx="150780" cy="153954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83" y="1253321"/>
            <a:ext cx="150780" cy="153954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8" y="1373221"/>
            <a:ext cx="150780" cy="153954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63" y="2177368"/>
            <a:ext cx="150780" cy="153954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90" y="573498"/>
            <a:ext cx="144807" cy="147855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41" y="217963"/>
            <a:ext cx="144807" cy="147855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005" y="103071"/>
            <a:ext cx="144807" cy="147855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64" y="514885"/>
            <a:ext cx="144807" cy="147855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44" y="481798"/>
            <a:ext cx="144807" cy="147855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39" y="-10196"/>
            <a:ext cx="144807" cy="147855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02" y="1463589"/>
            <a:ext cx="150780" cy="153954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72" y="2059578"/>
            <a:ext cx="150780" cy="153954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20" y="1032037"/>
            <a:ext cx="150780" cy="153954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75" y="2088664"/>
            <a:ext cx="150780" cy="153954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77" y="2331322"/>
            <a:ext cx="150780" cy="153954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25" y="2740837"/>
            <a:ext cx="150780" cy="153954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22" y="2636122"/>
            <a:ext cx="150780" cy="153954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12" y="1965773"/>
            <a:ext cx="144807" cy="147855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76" y="2009453"/>
            <a:ext cx="144807" cy="147855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80" y="1688901"/>
            <a:ext cx="144807" cy="147855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920" y="1197254"/>
            <a:ext cx="150780" cy="153954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095" y="2272661"/>
            <a:ext cx="150780" cy="153954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192" y="2408299"/>
            <a:ext cx="150780" cy="153954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955" y="739556"/>
            <a:ext cx="150780" cy="153954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910" y="1871014"/>
            <a:ext cx="150780" cy="153954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077" y="3066377"/>
            <a:ext cx="150780" cy="153954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59" y="4750310"/>
            <a:ext cx="144807" cy="147855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835" y="2986400"/>
            <a:ext cx="144807" cy="147855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852" y="3870235"/>
            <a:ext cx="144807" cy="147855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260" y="4186455"/>
            <a:ext cx="144807" cy="147855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729" y="4282033"/>
            <a:ext cx="144807" cy="147855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043" y="4817888"/>
            <a:ext cx="144807" cy="147855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325" y="3761875"/>
            <a:ext cx="144807" cy="147855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836" y="4204122"/>
            <a:ext cx="144807" cy="147855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23" y="2175801"/>
            <a:ext cx="144807" cy="147855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551" y="3870573"/>
            <a:ext cx="144807" cy="147855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50" y="3936617"/>
            <a:ext cx="144807" cy="147855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46" y="4298615"/>
            <a:ext cx="144807" cy="147855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43" y="2755528"/>
            <a:ext cx="144807" cy="147855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23" y="2937801"/>
            <a:ext cx="144807" cy="147855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300" y="3854421"/>
            <a:ext cx="150780" cy="153954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530" y="3597861"/>
            <a:ext cx="150780" cy="153954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41" y="3559628"/>
            <a:ext cx="150780" cy="153954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120" y="2967244"/>
            <a:ext cx="150780" cy="153954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424" y="4480118"/>
            <a:ext cx="150780" cy="153954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283" y="4229412"/>
            <a:ext cx="150780" cy="153954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11" y="4811789"/>
            <a:ext cx="150780" cy="153954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083" y="4534212"/>
            <a:ext cx="150780" cy="153954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964" y="5321157"/>
            <a:ext cx="150780" cy="153954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057" y="5332079"/>
            <a:ext cx="150780" cy="153954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283" y="4991412"/>
            <a:ext cx="150780" cy="153954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073" y="4547666"/>
            <a:ext cx="150780" cy="153954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00" y="4159221"/>
            <a:ext cx="150780" cy="153954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280" y="4772816"/>
            <a:ext cx="150780" cy="153954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384" y="5166603"/>
            <a:ext cx="150780" cy="153954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222" y="5141552"/>
            <a:ext cx="150780" cy="153954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448" y="5701393"/>
            <a:ext cx="144807" cy="147855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652" y="4175035"/>
            <a:ext cx="144807" cy="147855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384" y="3809965"/>
            <a:ext cx="144807" cy="147855"/>
          </a:xfrm>
          <a:prstGeom prst="rect">
            <a:avLst/>
          </a:prstGeom>
        </p:spPr>
      </p:pic>
      <p:pic>
        <p:nvPicPr>
          <p:cNvPr id="328" name="Picture 3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262" y="4662870"/>
            <a:ext cx="144807" cy="147855"/>
          </a:xfrm>
          <a:prstGeom prst="rect">
            <a:avLst/>
          </a:prstGeom>
        </p:spPr>
      </p:pic>
      <p:pic>
        <p:nvPicPr>
          <p:cNvPr id="329" name="Picture 3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776" y="4479835"/>
            <a:ext cx="150780" cy="153954"/>
          </a:xfrm>
          <a:prstGeom prst="rect">
            <a:avLst/>
          </a:prstGeom>
        </p:spPr>
      </p:pic>
      <p:pic>
        <p:nvPicPr>
          <p:cNvPr id="330" name="Picture 3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220" y="5562186"/>
            <a:ext cx="150780" cy="153954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011" y="5268989"/>
            <a:ext cx="150780" cy="153954"/>
          </a:xfrm>
          <a:prstGeom prst="rect">
            <a:avLst/>
          </a:prstGeom>
        </p:spPr>
      </p:pic>
      <p:pic>
        <p:nvPicPr>
          <p:cNvPr id="332" name="Picture 3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87" y="6672070"/>
            <a:ext cx="150780" cy="153954"/>
          </a:xfrm>
          <a:prstGeom prst="rect">
            <a:avLst/>
          </a:prstGeom>
        </p:spPr>
      </p:pic>
      <p:pic>
        <p:nvPicPr>
          <p:cNvPr id="333" name="Picture 3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476" y="6316154"/>
            <a:ext cx="150780" cy="153954"/>
          </a:xfrm>
          <a:prstGeom prst="rect">
            <a:avLst/>
          </a:prstGeom>
        </p:spPr>
      </p:pic>
      <p:pic>
        <p:nvPicPr>
          <p:cNvPr id="334" name="Picture 3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20" y="6019386"/>
            <a:ext cx="150780" cy="153954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0" y="6331803"/>
            <a:ext cx="150780" cy="153954"/>
          </a:xfrm>
          <a:prstGeom prst="rect">
            <a:avLst/>
          </a:prstGeom>
        </p:spPr>
      </p:pic>
      <p:pic>
        <p:nvPicPr>
          <p:cNvPr id="336" name="Picture 3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486" y="6607482"/>
            <a:ext cx="150780" cy="153954"/>
          </a:xfrm>
          <a:prstGeom prst="rect">
            <a:avLst/>
          </a:prstGeom>
        </p:spPr>
      </p:pic>
      <p:pic>
        <p:nvPicPr>
          <p:cNvPr id="337" name="Picture 3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989" y="4986450"/>
            <a:ext cx="144807" cy="147855"/>
          </a:xfrm>
          <a:prstGeom prst="rect">
            <a:avLst/>
          </a:prstGeom>
        </p:spPr>
      </p:pic>
      <p:pic>
        <p:nvPicPr>
          <p:cNvPr id="338" name="Picture 3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596" y="4210121"/>
            <a:ext cx="144807" cy="147855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15" y="6338809"/>
            <a:ext cx="144807" cy="147855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811" y="4924234"/>
            <a:ext cx="144807" cy="147855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769" y="3948246"/>
            <a:ext cx="144807" cy="147855"/>
          </a:xfrm>
          <a:prstGeom prst="rect">
            <a:avLst/>
          </a:prstGeom>
        </p:spPr>
      </p:pic>
      <p:pic>
        <p:nvPicPr>
          <p:cNvPr id="342" name="Picture 3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118" y="4023865"/>
            <a:ext cx="144807" cy="147855"/>
          </a:xfrm>
          <a:prstGeom prst="rect">
            <a:avLst/>
          </a:prstGeom>
        </p:spPr>
      </p:pic>
      <p:pic>
        <p:nvPicPr>
          <p:cNvPr id="343" name="Picture 3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34" y="5532849"/>
            <a:ext cx="144807" cy="147855"/>
          </a:xfrm>
          <a:prstGeom prst="rect">
            <a:avLst/>
          </a:prstGeom>
        </p:spPr>
      </p:pic>
      <p:pic>
        <p:nvPicPr>
          <p:cNvPr id="344" name="Picture 3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677" y="5072089"/>
            <a:ext cx="144807" cy="147855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867" y="5644668"/>
            <a:ext cx="144807" cy="147855"/>
          </a:xfrm>
          <a:prstGeom prst="rect">
            <a:avLst/>
          </a:prstGeom>
        </p:spPr>
      </p:pic>
      <p:pic>
        <p:nvPicPr>
          <p:cNvPr id="346" name="Picture 3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236" y="5118522"/>
            <a:ext cx="144807" cy="147855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341" y="6088582"/>
            <a:ext cx="144807" cy="147855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036" y="5423322"/>
            <a:ext cx="144807" cy="147855"/>
          </a:xfrm>
          <a:prstGeom prst="rect">
            <a:avLst/>
          </a:prstGeom>
        </p:spPr>
      </p:pic>
      <p:pic>
        <p:nvPicPr>
          <p:cNvPr id="349" name="Picture 3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436" y="5995440"/>
            <a:ext cx="144807" cy="147855"/>
          </a:xfrm>
          <a:prstGeom prst="rect">
            <a:avLst/>
          </a:prstGeom>
        </p:spPr>
      </p:pic>
      <p:pic>
        <p:nvPicPr>
          <p:cNvPr id="350" name="Picture 3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633" y="5766317"/>
            <a:ext cx="150780" cy="153954"/>
          </a:xfrm>
          <a:prstGeom prst="rect">
            <a:avLst/>
          </a:prstGeom>
        </p:spPr>
      </p:pic>
      <p:pic>
        <p:nvPicPr>
          <p:cNvPr id="351" name="Picture 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0" y="4446470"/>
            <a:ext cx="150780" cy="153954"/>
          </a:xfrm>
          <a:prstGeom prst="rect">
            <a:avLst/>
          </a:prstGeom>
        </p:spPr>
      </p:pic>
      <p:pic>
        <p:nvPicPr>
          <p:cNvPr id="352" name="Picture 3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4" y="4100554"/>
            <a:ext cx="144807" cy="147855"/>
          </a:xfrm>
          <a:prstGeom prst="rect">
            <a:avLst/>
          </a:prstGeom>
        </p:spPr>
      </p:pic>
      <p:pic>
        <p:nvPicPr>
          <p:cNvPr id="353" name="Picture 3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57" y="4706250"/>
            <a:ext cx="144807" cy="147855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704" y="3157440"/>
            <a:ext cx="144807" cy="147855"/>
          </a:xfrm>
          <a:prstGeom prst="rect">
            <a:avLst/>
          </a:prstGeom>
        </p:spPr>
      </p:pic>
      <p:pic>
        <p:nvPicPr>
          <p:cNvPr id="355" name="Picture 3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482" y="3133424"/>
            <a:ext cx="144807" cy="147855"/>
          </a:xfrm>
          <a:prstGeom prst="rect">
            <a:avLst/>
          </a:prstGeom>
        </p:spPr>
      </p:pic>
      <p:pic>
        <p:nvPicPr>
          <p:cNvPr id="356" name="Picture 3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66" y="4746379"/>
            <a:ext cx="144807" cy="147855"/>
          </a:xfrm>
          <a:prstGeom prst="rect">
            <a:avLst/>
          </a:prstGeom>
        </p:spPr>
      </p:pic>
      <p:pic>
        <p:nvPicPr>
          <p:cNvPr id="357" name="Picture 3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267" y="4328665"/>
            <a:ext cx="144807" cy="147855"/>
          </a:xfrm>
          <a:prstGeom prst="rect">
            <a:avLst/>
          </a:prstGeom>
        </p:spPr>
      </p:pic>
      <p:pic>
        <p:nvPicPr>
          <p:cNvPr id="358" name="Picture 3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2" y="5064202"/>
            <a:ext cx="144807" cy="147855"/>
          </a:xfrm>
          <a:prstGeom prst="rect">
            <a:avLst/>
          </a:prstGeom>
        </p:spPr>
      </p:pic>
      <p:pic>
        <p:nvPicPr>
          <p:cNvPr id="359" name="Picture 3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83" y="5998546"/>
            <a:ext cx="144807" cy="147855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9" y="6159460"/>
            <a:ext cx="150780" cy="153954"/>
          </a:xfrm>
          <a:prstGeom prst="rect">
            <a:avLst/>
          </a:prstGeom>
        </p:spPr>
      </p:pic>
      <p:pic>
        <p:nvPicPr>
          <p:cNvPr id="361" name="Picture 3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72" y="6489582"/>
            <a:ext cx="144807" cy="147855"/>
          </a:xfrm>
          <a:prstGeom prst="rect">
            <a:avLst/>
          </a:prstGeom>
        </p:spPr>
      </p:pic>
      <p:pic>
        <p:nvPicPr>
          <p:cNvPr id="362" name="Picture 3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547" y="1704786"/>
            <a:ext cx="150780" cy="153954"/>
          </a:xfrm>
          <a:prstGeom prst="rect">
            <a:avLst/>
          </a:prstGeom>
        </p:spPr>
      </p:pic>
      <p:pic>
        <p:nvPicPr>
          <p:cNvPr id="363" name="Picture 3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165" y="2418413"/>
            <a:ext cx="150780" cy="153954"/>
          </a:xfrm>
          <a:prstGeom prst="rect">
            <a:avLst/>
          </a:prstGeom>
        </p:spPr>
      </p:pic>
      <p:pic>
        <p:nvPicPr>
          <p:cNvPr id="364" name="Picture 3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941" y="303377"/>
            <a:ext cx="144807" cy="147855"/>
          </a:xfrm>
          <a:prstGeom prst="rect">
            <a:avLst/>
          </a:prstGeom>
        </p:spPr>
      </p:pic>
      <p:pic>
        <p:nvPicPr>
          <p:cNvPr id="365" name="Picture 3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772" y="144035"/>
            <a:ext cx="144807" cy="147855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2" y="2476932"/>
            <a:ext cx="150780" cy="153954"/>
          </a:xfrm>
          <a:prstGeom prst="rect">
            <a:avLst/>
          </a:prstGeom>
        </p:spPr>
      </p:pic>
      <p:pic>
        <p:nvPicPr>
          <p:cNvPr id="367" name="Picture 3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98" y="2832446"/>
            <a:ext cx="150780" cy="153954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43" y="3134255"/>
            <a:ext cx="144807" cy="147855"/>
          </a:xfrm>
          <a:prstGeom prst="rect">
            <a:avLst/>
          </a:prstGeom>
        </p:spPr>
      </p:pic>
      <p:pic>
        <p:nvPicPr>
          <p:cNvPr id="369" name="Picture 3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453" y="6374014"/>
            <a:ext cx="150780" cy="153954"/>
          </a:xfrm>
          <a:prstGeom prst="rect">
            <a:avLst/>
          </a:prstGeom>
        </p:spPr>
      </p:pic>
      <p:pic>
        <p:nvPicPr>
          <p:cNvPr id="370" name="Picture 3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096" y="6110200"/>
            <a:ext cx="150780" cy="153954"/>
          </a:xfrm>
          <a:prstGeom prst="rect">
            <a:avLst/>
          </a:prstGeom>
        </p:spPr>
      </p:pic>
      <p:pic>
        <p:nvPicPr>
          <p:cNvPr id="371" name="Picture 3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814" y="6585583"/>
            <a:ext cx="150780" cy="153954"/>
          </a:xfrm>
          <a:prstGeom prst="rect">
            <a:avLst/>
          </a:prstGeom>
        </p:spPr>
      </p:pic>
      <p:pic>
        <p:nvPicPr>
          <p:cNvPr id="372" name="Picture 3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412" y="6402294"/>
            <a:ext cx="150780" cy="153954"/>
          </a:xfrm>
          <a:prstGeom prst="rect">
            <a:avLst/>
          </a:prstGeom>
        </p:spPr>
      </p:pic>
      <p:pic>
        <p:nvPicPr>
          <p:cNvPr id="373" name="Picture 3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026" y="3565727"/>
            <a:ext cx="144807" cy="147855"/>
          </a:xfrm>
          <a:prstGeom prst="rect">
            <a:avLst/>
          </a:prstGeom>
        </p:spPr>
      </p:pic>
      <p:pic>
        <p:nvPicPr>
          <p:cNvPr id="374" name="Picture 3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939" y="4032663"/>
            <a:ext cx="144807" cy="147855"/>
          </a:xfrm>
          <a:prstGeom prst="rect">
            <a:avLst/>
          </a:prstGeom>
        </p:spPr>
      </p:pic>
      <p:pic>
        <p:nvPicPr>
          <p:cNvPr id="375" name="Picture 3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792" y="3540337"/>
            <a:ext cx="144807" cy="147855"/>
          </a:xfrm>
          <a:prstGeom prst="rect">
            <a:avLst/>
          </a:prstGeom>
        </p:spPr>
      </p:pic>
      <p:pic>
        <p:nvPicPr>
          <p:cNvPr id="376" name="Picture 3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999" y="4101812"/>
            <a:ext cx="144807" cy="147855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837" y="3573448"/>
            <a:ext cx="144807" cy="147855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258" y="3868615"/>
            <a:ext cx="150780" cy="153954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705" y="4204022"/>
            <a:ext cx="150780" cy="153954"/>
          </a:xfrm>
          <a:prstGeom prst="rect">
            <a:avLst/>
          </a:prstGeom>
        </p:spPr>
      </p:pic>
      <p:pic>
        <p:nvPicPr>
          <p:cNvPr id="380" name="Picture 3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60" y="5158337"/>
            <a:ext cx="150780" cy="153954"/>
          </a:xfrm>
          <a:prstGeom prst="rect">
            <a:avLst/>
          </a:prstGeom>
        </p:spPr>
      </p:pic>
      <p:pic>
        <p:nvPicPr>
          <p:cNvPr id="381" name="Picture 3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378" y="5603727"/>
            <a:ext cx="150780" cy="153954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680" y="4344314"/>
            <a:ext cx="150780" cy="153954"/>
          </a:xfrm>
          <a:prstGeom prst="rect">
            <a:avLst/>
          </a:prstGeom>
        </p:spPr>
      </p:pic>
      <p:pic>
        <p:nvPicPr>
          <p:cNvPr id="383" name="Picture 3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956" y="4808475"/>
            <a:ext cx="150780" cy="153954"/>
          </a:xfrm>
          <a:prstGeom prst="rect">
            <a:avLst/>
          </a:prstGeom>
        </p:spPr>
      </p:pic>
      <p:pic>
        <p:nvPicPr>
          <p:cNvPr id="384" name="Picture 3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231" y="5111678"/>
            <a:ext cx="150780" cy="153954"/>
          </a:xfrm>
          <a:prstGeom prst="rect">
            <a:avLst/>
          </a:prstGeom>
        </p:spPr>
      </p:pic>
      <p:pic>
        <p:nvPicPr>
          <p:cNvPr id="385" name="Picture 3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412" y="4843781"/>
            <a:ext cx="150780" cy="153954"/>
          </a:xfrm>
          <a:prstGeom prst="rect">
            <a:avLst/>
          </a:prstGeom>
        </p:spPr>
      </p:pic>
      <p:pic>
        <p:nvPicPr>
          <p:cNvPr id="386" name="Picture 3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340" y="4361836"/>
            <a:ext cx="144807" cy="147855"/>
          </a:xfrm>
          <a:prstGeom prst="rect">
            <a:avLst/>
          </a:prstGeom>
        </p:spPr>
      </p:pic>
      <p:pic>
        <p:nvPicPr>
          <p:cNvPr id="387" name="Picture 3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484" y="6264881"/>
            <a:ext cx="144807" cy="147855"/>
          </a:xfrm>
          <a:prstGeom prst="rect">
            <a:avLst/>
          </a:prstGeom>
        </p:spPr>
      </p:pic>
      <p:pic>
        <p:nvPicPr>
          <p:cNvPr id="388" name="Picture 3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469" y="3064424"/>
            <a:ext cx="150780" cy="153954"/>
          </a:xfrm>
          <a:prstGeom prst="rect">
            <a:avLst/>
          </a:prstGeom>
        </p:spPr>
      </p:pic>
      <p:pic>
        <p:nvPicPr>
          <p:cNvPr id="389" name="Picture 3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617" y="5523977"/>
            <a:ext cx="144807" cy="147855"/>
          </a:xfrm>
          <a:prstGeom prst="rect">
            <a:avLst/>
          </a:prstGeom>
        </p:spPr>
      </p:pic>
      <p:pic>
        <p:nvPicPr>
          <p:cNvPr id="390" name="Picture 3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50" y="5461603"/>
            <a:ext cx="144807" cy="147855"/>
          </a:xfrm>
          <a:prstGeom prst="rect">
            <a:avLst/>
          </a:prstGeom>
        </p:spPr>
      </p:pic>
      <p:pic>
        <p:nvPicPr>
          <p:cNvPr id="391" name="Picture 3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81" y="3105023"/>
            <a:ext cx="144807" cy="147855"/>
          </a:xfrm>
          <a:prstGeom prst="rect">
            <a:avLst/>
          </a:prstGeom>
        </p:spPr>
      </p:pic>
      <p:pic>
        <p:nvPicPr>
          <p:cNvPr id="392" name="Picture 3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002" y="896664"/>
            <a:ext cx="150780" cy="153954"/>
          </a:xfrm>
          <a:prstGeom prst="rect">
            <a:avLst/>
          </a:prstGeom>
        </p:spPr>
      </p:pic>
      <p:pic>
        <p:nvPicPr>
          <p:cNvPr id="393" name="Picture 3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895" y="2418413"/>
            <a:ext cx="150780" cy="153954"/>
          </a:xfrm>
          <a:prstGeom prst="rect">
            <a:avLst/>
          </a:prstGeom>
        </p:spPr>
      </p:pic>
      <p:pic>
        <p:nvPicPr>
          <p:cNvPr id="394" name="Picture 3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995" y="5044594"/>
            <a:ext cx="144807" cy="147855"/>
          </a:xfrm>
          <a:prstGeom prst="rect">
            <a:avLst/>
          </a:prstGeom>
        </p:spPr>
      </p:pic>
      <p:pic>
        <p:nvPicPr>
          <p:cNvPr id="395" name="Picture 3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036" y="5423322"/>
            <a:ext cx="144807" cy="147855"/>
          </a:xfrm>
          <a:prstGeom prst="rect">
            <a:avLst/>
          </a:prstGeom>
        </p:spPr>
      </p:pic>
      <p:pic>
        <p:nvPicPr>
          <p:cNvPr id="396" name="Picture 3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696" y="5995036"/>
            <a:ext cx="144807" cy="147855"/>
          </a:xfrm>
          <a:prstGeom prst="rect">
            <a:avLst/>
          </a:prstGeom>
        </p:spPr>
      </p:pic>
      <p:pic>
        <p:nvPicPr>
          <p:cNvPr id="397" name="Picture 3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439" y="4928265"/>
            <a:ext cx="144807" cy="147855"/>
          </a:xfrm>
          <a:prstGeom prst="rect">
            <a:avLst/>
          </a:prstGeom>
        </p:spPr>
      </p:pic>
      <p:pic>
        <p:nvPicPr>
          <p:cNvPr id="398" name="Picture 3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348" y="3085912"/>
            <a:ext cx="144807" cy="147855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567" y="3110611"/>
            <a:ext cx="150780" cy="1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1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739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90"/>
            <a:ext cx="8229600" cy="49448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Bias/Variance Tradeoff</a:t>
            </a:r>
          </a:p>
          <a:p>
            <a:endParaRPr lang="en-US" sz="2000" dirty="0" smtClean="0"/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Ensemble methods that minimize variance</a:t>
            </a:r>
          </a:p>
          <a:p>
            <a:pPr lvl="1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Bagging</a:t>
            </a:r>
          </a:p>
          <a:p>
            <a:pPr lvl="1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Random Forests</a:t>
            </a:r>
          </a:p>
          <a:p>
            <a:pPr lvl="1"/>
            <a:endParaRPr lang="en-US" sz="2000" dirty="0"/>
          </a:p>
          <a:p>
            <a:r>
              <a:rPr lang="en-US" dirty="0" smtClean="0"/>
              <a:t>Ensemble methods that minimize bias</a:t>
            </a:r>
          </a:p>
          <a:p>
            <a:pPr lvl="1"/>
            <a:r>
              <a:rPr lang="en-US" dirty="0" smtClean="0"/>
              <a:t>Functional Gradient </a:t>
            </a:r>
            <a:r>
              <a:rPr lang="en-US" dirty="0"/>
              <a:t>D</a:t>
            </a:r>
            <a:r>
              <a:rPr lang="en-US" dirty="0" smtClean="0"/>
              <a:t>escent</a:t>
            </a:r>
          </a:p>
          <a:p>
            <a:pPr lvl="1"/>
            <a:r>
              <a:rPr lang="en-US" dirty="0" smtClean="0"/>
              <a:t>Boosting</a:t>
            </a:r>
          </a:p>
          <a:p>
            <a:pPr lvl="1"/>
            <a:r>
              <a:rPr lang="en-US" dirty="0" smtClean="0"/>
              <a:t>Ensemble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9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90"/>
            <a:ext cx="8229600" cy="4525963"/>
          </a:xfrm>
        </p:spPr>
        <p:txBody>
          <a:bodyPr/>
          <a:lstStyle/>
          <a:p>
            <a:r>
              <a:rPr lang="en-US" b="1" dirty="0" smtClean="0"/>
              <a:t>Goal: </a:t>
            </a:r>
            <a:r>
              <a:rPr lang="en-US" dirty="0" smtClean="0"/>
              <a:t>reduce variance</a:t>
            </a:r>
          </a:p>
          <a:p>
            <a:pPr lvl="1"/>
            <a:endParaRPr lang="en-US" sz="2000" dirty="0" smtClean="0"/>
          </a:p>
          <a:p>
            <a:r>
              <a:rPr lang="en-US" b="1" dirty="0" smtClean="0"/>
              <a:t>Ideal setting: </a:t>
            </a:r>
            <a:r>
              <a:rPr lang="en-US" dirty="0" smtClean="0"/>
              <a:t>many training sets S’</a:t>
            </a:r>
          </a:p>
          <a:p>
            <a:pPr lvl="1"/>
            <a:r>
              <a:rPr lang="en-US" dirty="0" smtClean="0"/>
              <a:t>Train model using each S’</a:t>
            </a:r>
          </a:p>
          <a:p>
            <a:pPr lvl="1"/>
            <a:r>
              <a:rPr lang="en-US" dirty="0" smtClean="0"/>
              <a:t>Average predictions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629265" y="4620848"/>
            <a:ext cx="391911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[(h(</a:t>
            </a:r>
            <a:r>
              <a:rPr lang="en-US" sz="2400" dirty="0" err="1" smtClean="0"/>
              <a:t>x|S</a:t>
            </a:r>
            <a:r>
              <a:rPr lang="en-US" sz="2400" dirty="0" smtClean="0"/>
              <a:t>) - y)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] = </a:t>
            </a:r>
            <a:r>
              <a:rPr lang="en-US" sz="2400" dirty="0" smtClean="0">
                <a:solidFill>
                  <a:srgbClr val="008000"/>
                </a:solidFill>
              </a:rPr>
              <a:t>E</a:t>
            </a:r>
            <a:r>
              <a:rPr lang="en-US" sz="2400" baseline="-25000" dirty="0" smtClean="0">
                <a:solidFill>
                  <a:srgbClr val="008000"/>
                </a:solidFill>
              </a:rPr>
              <a:t>S</a:t>
            </a:r>
            <a:r>
              <a:rPr lang="en-US" sz="2400" dirty="0" smtClean="0">
                <a:solidFill>
                  <a:srgbClr val="008000"/>
                </a:solidFill>
              </a:rPr>
              <a:t>[(Z-</a:t>
            </a:r>
            <a:r>
              <a:rPr lang="en-US" sz="2400" dirty="0" err="1" smtClean="0">
                <a:solidFill>
                  <a:srgbClr val="008000"/>
                </a:solidFill>
              </a:rPr>
              <a:t>ž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  <a:r>
              <a:rPr lang="en-US" sz="2400" baseline="30000" dirty="0" smtClean="0">
                <a:solidFill>
                  <a:srgbClr val="008000"/>
                </a:solidFill>
              </a:rPr>
              <a:t>2</a:t>
            </a:r>
            <a:r>
              <a:rPr lang="en-US" sz="2400" dirty="0" smtClean="0">
                <a:solidFill>
                  <a:srgbClr val="008000"/>
                </a:solidFill>
              </a:rPr>
              <a:t>] </a:t>
            </a:r>
            <a:r>
              <a:rPr lang="en-US" sz="2400" dirty="0" smtClean="0"/>
              <a:t>+ ž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03721" y="5452811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Variance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9574" y="5452811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3315960" y="5171959"/>
            <a:ext cx="0" cy="2808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4287968" y="5171959"/>
            <a:ext cx="0" cy="280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4028" y="5462746"/>
            <a:ext cx="15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Error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 rot="16200000">
            <a:off x="1474260" y="4572713"/>
            <a:ext cx="315971" cy="164345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07112" y="4620198"/>
            <a:ext cx="1929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Z </a:t>
            </a:r>
            <a:r>
              <a:rPr lang="en-US" sz="2400" dirty="0"/>
              <a:t>= h(</a:t>
            </a:r>
            <a:r>
              <a:rPr lang="en-US" sz="2400" dirty="0" err="1"/>
              <a:t>x|S</a:t>
            </a:r>
            <a:r>
              <a:rPr lang="en-US" sz="2400" dirty="0"/>
              <a:t>) – y </a:t>
            </a:r>
          </a:p>
          <a:p>
            <a:r>
              <a:rPr lang="en-US" sz="2400" dirty="0" err="1"/>
              <a:t>ž</a:t>
            </a:r>
            <a:r>
              <a:rPr lang="en-US" sz="2400" dirty="0"/>
              <a:t> = E</a:t>
            </a:r>
            <a:r>
              <a:rPr lang="en-US" sz="2400" baseline="-25000" dirty="0"/>
              <a:t>S</a:t>
            </a:r>
            <a:r>
              <a:rPr lang="en-US" sz="2400" dirty="0"/>
              <a:t>[Z]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3633" y="6457939"/>
            <a:ext cx="715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://statistics.berkeley.edu/sites/default/files/tech-reports/421.</a:t>
            </a:r>
            <a:r>
              <a:rPr lang="en-US" sz="1200" dirty="0" smtClean="0">
                <a:hlinkClick r:id="rId2"/>
              </a:rPr>
              <a:t>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93096" y="6215396"/>
            <a:ext cx="3677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“Bagging Predictors”</a:t>
            </a:r>
            <a:r>
              <a:rPr lang="en-US" sz="1600" dirty="0" smtClean="0"/>
              <a:t> [Leo </a:t>
            </a:r>
            <a:r>
              <a:rPr lang="en-US" sz="1600" dirty="0" err="1" smtClean="0"/>
              <a:t>Breiman</a:t>
            </a:r>
            <a:r>
              <a:rPr lang="en-US" sz="1600" dirty="0" smtClean="0"/>
              <a:t>, 1994]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885607" y="3209991"/>
            <a:ext cx="2801193" cy="707886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Variance reduces linearly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Bias unchanged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3734" y="1739852"/>
            <a:ext cx="3199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ampled independently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6533609" y="2201517"/>
            <a:ext cx="699932" cy="28952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255" y="866981"/>
            <a:ext cx="346319" cy="9100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351" y="975252"/>
            <a:ext cx="526353" cy="537690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7233541" y="1025724"/>
            <a:ext cx="2321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33541" y="1244097"/>
            <a:ext cx="2321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47790" y="1440898"/>
            <a:ext cx="2321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41745" y="605920"/>
            <a:ext cx="34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S’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590683" y="488440"/>
            <a:ext cx="70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14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Goal:</a:t>
            </a:r>
            <a:r>
              <a:rPr lang="en-US" dirty="0" smtClean="0"/>
              <a:t> learn predictor h(x) </a:t>
            </a:r>
          </a:p>
          <a:p>
            <a:pPr lvl="1"/>
            <a:r>
              <a:rPr lang="en-US" dirty="0" smtClean="0"/>
              <a:t>High accuracy (low error)</a:t>
            </a:r>
            <a:endParaRPr lang="en-US" dirty="0"/>
          </a:p>
          <a:p>
            <a:pPr lvl="1"/>
            <a:r>
              <a:rPr lang="en-US" dirty="0" smtClean="0"/>
              <a:t>Using training data {(x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1</a:t>
            </a:r>
            <a:r>
              <a:rPr lang="en-US" dirty="0" smtClean="0"/>
              <a:t>),…,(</a:t>
            </a:r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r>
              <a:rPr lang="en-US" dirty="0" err="1" smtClean="0"/>
              <a:t>,y</a:t>
            </a:r>
            <a:r>
              <a:rPr lang="en-US" baseline="-25000" dirty="0" err="1" smtClean="0"/>
              <a:t>n</a:t>
            </a:r>
            <a:r>
              <a:rPr lang="en-US" dirty="0" smtClean="0"/>
              <a:t>)}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558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90"/>
            <a:ext cx="8229600" cy="4525963"/>
          </a:xfrm>
        </p:spPr>
        <p:txBody>
          <a:bodyPr/>
          <a:lstStyle/>
          <a:p>
            <a:r>
              <a:rPr lang="en-US" b="1" dirty="0" smtClean="0"/>
              <a:t>Goal: </a:t>
            </a:r>
            <a:r>
              <a:rPr lang="en-US" dirty="0" smtClean="0"/>
              <a:t>reduce variance</a:t>
            </a:r>
          </a:p>
          <a:p>
            <a:pPr lvl="1"/>
            <a:endParaRPr lang="en-US" sz="2000" dirty="0" smtClean="0"/>
          </a:p>
          <a:p>
            <a:r>
              <a:rPr lang="en-US" b="1" dirty="0" smtClean="0"/>
              <a:t>In practice: </a:t>
            </a:r>
            <a:r>
              <a:rPr lang="en-US" dirty="0" smtClean="0"/>
              <a:t>resample S’ with replacement</a:t>
            </a:r>
          </a:p>
          <a:p>
            <a:pPr lvl="1"/>
            <a:r>
              <a:rPr lang="en-US" dirty="0" smtClean="0"/>
              <a:t>Train model using each S’</a:t>
            </a:r>
          </a:p>
          <a:p>
            <a:pPr lvl="1"/>
            <a:r>
              <a:rPr lang="en-US" dirty="0" smtClean="0"/>
              <a:t>Average predictions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629265" y="4620848"/>
            <a:ext cx="391911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E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[(h(</a:t>
            </a:r>
            <a:r>
              <a:rPr lang="en-US" sz="2400" dirty="0" err="1" smtClean="0"/>
              <a:t>x|S</a:t>
            </a:r>
            <a:r>
              <a:rPr lang="en-US" sz="2400" dirty="0" smtClean="0"/>
              <a:t>) - y)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] = </a:t>
            </a:r>
            <a:r>
              <a:rPr lang="en-US" sz="2400" dirty="0" smtClean="0">
                <a:solidFill>
                  <a:srgbClr val="008000"/>
                </a:solidFill>
              </a:rPr>
              <a:t>E</a:t>
            </a:r>
            <a:r>
              <a:rPr lang="en-US" sz="2400" baseline="-25000" dirty="0" smtClean="0">
                <a:solidFill>
                  <a:srgbClr val="008000"/>
                </a:solidFill>
              </a:rPr>
              <a:t>S</a:t>
            </a:r>
            <a:r>
              <a:rPr lang="en-US" sz="2400" dirty="0" smtClean="0">
                <a:solidFill>
                  <a:srgbClr val="008000"/>
                </a:solidFill>
              </a:rPr>
              <a:t>[(Z-</a:t>
            </a:r>
            <a:r>
              <a:rPr lang="en-US" sz="2400" dirty="0" err="1" smtClean="0">
                <a:solidFill>
                  <a:srgbClr val="008000"/>
                </a:solidFill>
              </a:rPr>
              <a:t>ž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  <a:r>
              <a:rPr lang="en-US" sz="2400" baseline="30000" dirty="0" smtClean="0">
                <a:solidFill>
                  <a:srgbClr val="008000"/>
                </a:solidFill>
              </a:rPr>
              <a:t>2</a:t>
            </a:r>
            <a:r>
              <a:rPr lang="en-US" sz="2400" dirty="0" smtClean="0">
                <a:solidFill>
                  <a:srgbClr val="008000"/>
                </a:solidFill>
              </a:rPr>
              <a:t>] </a:t>
            </a:r>
            <a:r>
              <a:rPr lang="en-US" sz="2400" dirty="0" smtClean="0"/>
              <a:t>+ ž</a:t>
            </a:r>
            <a:r>
              <a:rPr lang="en-US" sz="2400" baseline="30000" dirty="0" smtClean="0"/>
              <a:t>2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03721" y="5452811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Variance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9574" y="5452811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3315960" y="5171959"/>
            <a:ext cx="0" cy="2808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4287968" y="5171959"/>
            <a:ext cx="0" cy="2808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4028" y="5462746"/>
            <a:ext cx="15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Error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 rot="16200000">
            <a:off x="1474260" y="4572713"/>
            <a:ext cx="315971" cy="164345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07112" y="4620198"/>
            <a:ext cx="1929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Z </a:t>
            </a:r>
            <a:r>
              <a:rPr lang="en-US" sz="2400" dirty="0"/>
              <a:t>= h(</a:t>
            </a:r>
            <a:r>
              <a:rPr lang="en-US" sz="2400" dirty="0" err="1"/>
              <a:t>x|S</a:t>
            </a:r>
            <a:r>
              <a:rPr lang="en-US" sz="2400" dirty="0"/>
              <a:t>) – y </a:t>
            </a:r>
          </a:p>
          <a:p>
            <a:r>
              <a:rPr lang="en-US" sz="2400" dirty="0" err="1"/>
              <a:t>ž</a:t>
            </a:r>
            <a:r>
              <a:rPr lang="en-US" sz="2400" dirty="0"/>
              <a:t> = E</a:t>
            </a:r>
            <a:r>
              <a:rPr lang="en-US" sz="2400" baseline="-25000" dirty="0"/>
              <a:t>S</a:t>
            </a:r>
            <a:r>
              <a:rPr lang="en-US" sz="2400" dirty="0"/>
              <a:t>[Z]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4123" y="1798578"/>
            <a:ext cx="102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rom S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 flipH="1">
            <a:off x="6985468" y="2260243"/>
            <a:ext cx="809823" cy="35291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13633" y="6457939"/>
            <a:ext cx="715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://statistics.berkeley.edu/sites/default/files/tech-reports/421.</a:t>
            </a:r>
            <a:r>
              <a:rPr lang="en-US" sz="1200" dirty="0" smtClean="0">
                <a:hlinkClick r:id="rId2"/>
              </a:rPr>
              <a:t>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93096" y="6215396"/>
            <a:ext cx="3689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“Bagging Predictors”</a:t>
            </a:r>
            <a:r>
              <a:rPr lang="en-US" sz="1600" dirty="0" smtClean="0"/>
              <a:t> [Leo </a:t>
            </a:r>
            <a:r>
              <a:rPr lang="en-US" sz="1600" dirty="0" err="1" smtClean="0"/>
              <a:t>Breiman</a:t>
            </a:r>
            <a:r>
              <a:rPr lang="en-US" sz="1600" dirty="0" smtClean="0"/>
              <a:t>, 1994]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437192" y="3209991"/>
            <a:ext cx="3249608" cy="1015663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Variance reduces sub-linearly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(Because S’ are correlated)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Bias often increases slightly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281" y="1209245"/>
            <a:ext cx="526353" cy="53769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7721471" y="1259717"/>
            <a:ext cx="2321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721471" y="1478090"/>
            <a:ext cx="2321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735720" y="1674891"/>
            <a:ext cx="2321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05" y="1209245"/>
            <a:ext cx="526353" cy="53769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32296" y="790586"/>
            <a:ext cx="34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S’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216409" y="79058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30981" y="6007940"/>
            <a:ext cx="32558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Bagging = Bootstrap Aggregation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99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24" grpId="0"/>
      <p:bldP spid="25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17" y="249588"/>
            <a:ext cx="4581403" cy="52113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536" y="6104385"/>
            <a:ext cx="84242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“An </a:t>
            </a:r>
            <a:r>
              <a:rPr lang="en-US" sz="1600" b="1" dirty="0"/>
              <a:t>Empirical Comparison of Voting Classification Algorithms: Bagging, Boosting, and </a:t>
            </a:r>
            <a:r>
              <a:rPr lang="en-US" sz="1600" b="1" dirty="0" smtClean="0"/>
              <a:t>Variants”</a:t>
            </a:r>
          </a:p>
          <a:p>
            <a:r>
              <a:rPr lang="en-US" sz="1600" dirty="0" smtClean="0"/>
              <a:t>Eric Bauer &amp; Ron </a:t>
            </a:r>
            <a:r>
              <a:rPr lang="en-US" sz="1600" dirty="0" err="1" smtClean="0"/>
              <a:t>Kohavi</a:t>
            </a:r>
            <a:r>
              <a:rPr lang="en-US" sz="1600" dirty="0" smtClean="0"/>
              <a:t>, </a:t>
            </a:r>
            <a:r>
              <a:rPr lang="de-DE" sz="1600" dirty="0" err="1"/>
              <a:t>Machine</a:t>
            </a:r>
            <a:r>
              <a:rPr lang="de-DE" sz="1600" dirty="0"/>
              <a:t> Learning 36, 105–139 (1999) 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624355" y="1293291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Variance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9049" y="5528735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>
            <a:off x="3797678" y="1477957"/>
            <a:ext cx="2826677" cy="66380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4286536" y="1477957"/>
            <a:ext cx="2337819" cy="124905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4731534" y="1477957"/>
            <a:ext cx="1892821" cy="133621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1"/>
          </p:cNvCxnSpPr>
          <p:nvPr/>
        </p:nvCxnSpPr>
        <p:spPr>
          <a:xfrm flipH="1">
            <a:off x="5201815" y="1477957"/>
            <a:ext cx="1422540" cy="133621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</p:cNvCxnSpPr>
          <p:nvPr/>
        </p:nvCxnSpPr>
        <p:spPr>
          <a:xfrm flipV="1">
            <a:off x="2827443" y="4611039"/>
            <a:ext cx="1194361" cy="9176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0"/>
          </p:cNvCxnSpPr>
          <p:nvPr/>
        </p:nvCxnSpPr>
        <p:spPr>
          <a:xfrm flipV="1">
            <a:off x="2827443" y="4611039"/>
            <a:ext cx="710210" cy="9176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94524" y="5528735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H="1" flipV="1">
            <a:off x="5201815" y="4611039"/>
            <a:ext cx="581103" cy="9176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0"/>
          </p:cNvCxnSpPr>
          <p:nvPr/>
        </p:nvCxnSpPr>
        <p:spPr>
          <a:xfrm flipH="1" flipV="1">
            <a:off x="4619471" y="4611039"/>
            <a:ext cx="1163447" cy="9176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329531" y="4856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DT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71613" y="485632"/>
            <a:ext cx="11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Bagged DT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61" name="Left Arrow 60"/>
          <p:cNvSpPr/>
          <p:nvPr/>
        </p:nvSpPr>
        <p:spPr>
          <a:xfrm rot="16200000">
            <a:off x="-64148" y="2634246"/>
            <a:ext cx="3992801" cy="385392"/>
          </a:xfrm>
          <a:prstGeom prst="leftArrow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Better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21804" y="4725655"/>
            <a:ext cx="597667" cy="268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Random Forests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90"/>
            <a:ext cx="8229600" cy="4525963"/>
          </a:xfrm>
        </p:spPr>
        <p:txBody>
          <a:bodyPr/>
          <a:lstStyle/>
          <a:p>
            <a:r>
              <a:rPr lang="en-US" b="1" dirty="0" smtClean="0"/>
              <a:t>Goal:</a:t>
            </a:r>
            <a:r>
              <a:rPr lang="en-US" dirty="0" smtClean="0"/>
              <a:t> reduce variance</a:t>
            </a:r>
          </a:p>
          <a:p>
            <a:pPr lvl="1"/>
            <a:r>
              <a:rPr lang="en-US" dirty="0" smtClean="0"/>
              <a:t>Bagging can only do so much</a:t>
            </a:r>
          </a:p>
          <a:p>
            <a:pPr lvl="1"/>
            <a:r>
              <a:rPr lang="en-US" dirty="0" smtClean="0"/>
              <a:t>Resampling training data asymptotes</a:t>
            </a:r>
          </a:p>
          <a:p>
            <a:endParaRPr lang="en-US" sz="1600" dirty="0" smtClean="0"/>
          </a:p>
          <a:p>
            <a:r>
              <a:rPr lang="en-US" b="1" dirty="0" smtClean="0"/>
              <a:t>Random Forests: </a:t>
            </a:r>
            <a:r>
              <a:rPr lang="en-US" dirty="0" smtClean="0"/>
              <a:t>sample data &amp; features!</a:t>
            </a:r>
          </a:p>
          <a:p>
            <a:pPr lvl="1"/>
            <a:r>
              <a:rPr lang="en-US" dirty="0" smtClean="0"/>
              <a:t>Sample </a:t>
            </a:r>
            <a:r>
              <a:rPr lang="en-US" dirty="0" smtClean="0"/>
              <a:t>S’ </a:t>
            </a:r>
            <a:endParaRPr lang="en-US" dirty="0"/>
          </a:p>
          <a:p>
            <a:pPr lvl="1"/>
            <a:r>
              <a:rPr lang="en-US" dirty="0" smtClean="0"/>
              <a:t>Train DT</a:t>
            </a:r>
          </a:p>
          <a:p>
            <a:pPr lvl="2"/>
            <a:r>
              <a:rPr lang="en-US" dirty="0" smtClean="0"/>
              <a:t>At each node, sample features (</a:t>
            </a:r>
            <a:r>
              <a:rPr lang="en-US" dirty="0" err="1" smtClean="0"/>
              <a:t>sqrt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Average predictions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6203185"/>
            <a:ext cx="5100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“Random Forests – Random Features” [Leo </a:t>
            </a:r>
            <a:r>
              <a:rPr lang="en-US" sz="1600" dirty="0" err="1" smtClean="0"/>
              <a:t>Breiman</a:t>
            </a:r>
            <a:r>
              <a:rPr lang="en-US" sz="1600" dirty="0" smtClean="0"/>
              <a:t>, 1997]</a:t>
            </a:r>
          </a:p>
          <a:p>
            <a:r>
              <a:rPr lang="en-US" sz="1200" dirty="0">
                <a:hlinkClick r:id="rId2"/>
              </a:rPr>
              <a:t>http://oz.berkeley.edu/~breiman/random-</a:t>
            </a:r>
            <a:r>
              <a:rPr lang="en-US" sz="1200" dirty="0" smtClean="0">
                <a:hlinkClick r:id="rId2"/>
              </a:rPr>
              <a:t>forests.pdf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068127" y="4133944"/>
            <a:ext cx="2997811" cy="40011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Further de-correlates trees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flipH="1">
            <a:off x="5190250" y="4534054"/>
            <a:ext cx="1376783" cy="46024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38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/>
          <p:cNvSpPr/>
          <p:nvPr/>
        </p:nvSpPr>
        <p:spPr>
          <a:xfrm rot="5400000">
            <a:off x="-1734819" y="2444774"/>
            <a:ext cx="4725462" cy="544154"/>
          </a:xfrm>
          <a:prstGeom prst="leftArrow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Better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369" y="5445415"/>
            <a:ext cx="4113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performance over many datasets</a:t>
            </a:r>
          </a:p>
          <a:p>
            <a:r>
              <a:rPr lang="en-US" dirty="0" smtClean="0"/>
              <a:t>Random Forests perform the best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36" y="305275"/>
            <a:ext cx="7723783" cy="52023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6369" y="6163087"/>
            <a:ext cx="604374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“An </a:t>
            </a:r>
            <a:r>
              <a:rPr lang="en-US" sz="1600" b="1" dirty="0"/>
              <a:t>Empirical Evaluation of Supervised Learning in High </a:t>
            </a:r>
            <a:r>
              <a:rPr lang="en-US" sz="1600" b="1" dirty="0" smtClean="0"/>
              <a:t>Dimensions”</a:t>
            </a:r>
          </a:p>
          <a:p>
            <a:r>
              <a:rPr lang="en-US" sz="1600" dirty="0" err="1" smtClean="0"/>
              <a:t>Caruana</a:t>
            </a:r>
            <a:r>
              <a:rPr lang="en-US" sz="1600" dirty="0" smtClean="0"/>
              <a:t>, </a:t>
            </a:r>
            <a:r>
              <a:rPr lang="en-US" sz="1600" dirty="0" err="1" smtClean="0"/>
              <a:t>Karampatziakis</a:t>
            </a:r>
            <a:r>
              <a:rPr lang="en-US" sz="1600" dirty="0" smtClean="0"/>
              <a:t> &amp; </a:t>
            </a:r>
            <a:r>
              <a:rPr lang="en-US" sz="1600" dirty="0" err="1" smtClean="0"/>
              <a:t>Yessenalina</a:t>
            </a:r>
            <a:r>
              <a:rPr lang="en-US" sz="1600" dirty="0" smtClean="0"/>
              <a:t>, ICML 2008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151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Structured Random Forests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9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DTs normally train on unary labels y=0/1 </a:t>
            </a:r>
          </a:p>
          <a:p>
            <a:endParaRPr lang="en-US" sz="1600" dirty="0" smtClean="0"/>
          </a:p>
          <a:p>
            <a:r>
              <a:rPr lang="en-US" dirty="0" smtClean="0"/>
              <a:t>What about structured labels?</a:t>
            </a:r>
          </a:p>
          <a:p>
            <a:pPr lvl="1"/>
            <a:r>
              <a:rPr lang="en-US" dirty="0" smtClean="0"/>
              <a:t>Must define information gain of structured labels</a:t>
            </a:r>
          </a:p>
          <a:p>
            <a:pPr lvl="1"/>
            <a:endParaRPr lang="en-US" sz="1600" dirty="0"/>
          </a:p>
          <a:p>
            <a:r>
              <a:rPr lang="en-US" dirty="0" smtClean="0"/>
              <a:t>Edge detection:</a:t>
            </a:r>
          </a:p>
          <a:p>
            <a:pPr lvl="1"/>
            <a:r>
              <a:rPr lang="en-US" dirty="0" smtClean="0"/>
              <a:t>E.g., </a:t>
            </a:r>
            <a:r>
              <a:rPr lang="en-US" dirty="0"/>
              <a:t>s</a:t>
            </a:r>
            <a:r>
              <a:rPr lang="en-US" dirty="0" smtClean="0"/>
              <a:t>tructured label is a 16x16 image patch</a:t>
            </a:r>
          </a:p>
          <a:p>
            <a:pPr lvl="1"/>
            <a:r>
              <a:rPr lang="en-US" dirty="0" smtClean="0"/>
              <a:t>Map structured labels to another space </a:t>
            </a:r>
          </a:p>
          <a:p>
            <a:pPr lvl="2"/>
            <a:r>
              <a:rPr lang="en-US" dirty="0" smtClean="0"/>
              <a:t>where entropy is well defined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1798" y="6042941"/>
            <a:ext cx="4716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“Structured Random Forests for Fast Edge Detection”</a:t>
            </a:r>
          </a:p>
          <a:p>
            <a:r>
              <a:rPr lang="en-US" sz="1600" dirty="0" err="1" smtClean="0"/>
              <a:t>Dollár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Zitnick</a:t>
            </a:r>
            <a:r>
              <a:rPr lang="en-US" sz="1600" dirty="0" smtClean="0"/>
              <a:t>, ICCV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97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793" y="497368"/>
            <a:ext cx="4143614" cy="93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793" y="1840577"/>
            <a:ext cx="4143614" cy="938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793" y="3260335"/>
            <a:ext cx="4143614" cy="938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64" y="323501"/>
            <a:ext cx="4048805" cy="3936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4938" y="1367631"/>
            <a:ext cx="76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88420" y="2720049"/>
            <a:ext cx="146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Ground Truth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35204" y="4223503"/>
            <a:ext cx="142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Prediction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1798" y="4811781"/>
            <a:ext cx="5209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Comparable accuracy </a:t>
            </a:r>
            <a:r>
              <a:rPr lang="en-US" sz="2400" dirty="0" err="1" smtClean="0"/>
              <a:t>vs</a:t>
            </a:r>
            <a:r>
              <a:rPr lang="en-US" sz="2400" dirty="0" smtClean="0"/>
              <a:t> state-of-the-art </a:t>
            </a:r>
          </a:p>
          <a:p>
            <a:r>
              <a:rPr lang="en-US" sz="2400" dirty="0" smtClean="0"/>
              <a:t>Orders of magnitude faster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1798" y="6042941"/>
            <a:ext cx="4716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“Structured Random Forests for Fast Edge Detection”</a:t>
            </a:r>
          </a:p>
          <a:p>
            <a:r>
              <a:rPr lang="en-US" sz="1600" dirty="0" err="1" smtClean="0"/>
              <a:t>Dollár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Zitnick</a:t>
            </a:r>
            <a:r>
              <a:rPr lang="en-US" sz="1600" dirty="0" smtClean="0"/>
              <a:t>, ICCV 2013</a:t>
            </a:r>
            <a:endParaRPr lang="en-US" sz="1600" dirty="0"/>
          </a:p>
        </p:txBody>
      </p:sp>
      <p:sp>
        <p:nvSpPr>
          <p:cNvPr id="13" name="Rounded Rectangle 12"/>
          <p:cNvSpPr/>
          <p:nvPr/>
        </p:nvSpPr>
        <p:spPr>
          <a:xfrm>
            <a:off x="331798" y="3394657"/>
            <a:ext cx="3991371" cy="82884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739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90"/>
            <a:ext cx="8229600" cy="49448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Bias/Variance Tradeoff</a:t>
            </a:r>
          </a:p>
          <a:p>
            <a:endParaRPr lang="en-US" sz="2000" dirty="0" smtClean="0"/>
          </a:p>
          <a:p>
            <a:r>
              <a:rPr lang="en-US" dirty="0" smtClean="0"/>
              <a:t>Ensemble methods that minimize variance</a:t>
            </a:r>
          </a:p>
          <a:p>
            <a:pPr lvl="1"/>
            <a:r>
              <a:rPr lang="en-US" dirty="0" smtClean="0"/>
              <a:t>Bagging</a:t>
            </a:r>
          </a:p>
          <a:p>
            <a:pPr lvl="1"/>
            <a:r>
              <a:rPr lang="en-US" dirty="0" smtClean="0"/>
              <a:t>Random Forests</a:t>
            </a:r>
          </a:p>
          <a:p>
            <a:pPr lvl="1"/>
            <a:endParaRPr lang="en-US" sz="2000" dirty="0"/>
          </a:p>
          <a:p>
            <a:r>
              <a:rPr lang="en-US" b="1" dirty="0" smtClean="0">
                <a:solidFill>
                  <a:srgbClr val="953735"/>
                </a:solidFill>
              </a:rPr>
              <a:t>Ensemble methods that minimize bias</a:t>
            </a:r>
          </a:p>
          <a:p>
            <a:pPr lvl="1"/>
            <a:r>
              <a:rPr lang="en-US" b="1" dirty="0" smtClean="0">
                <a:solidFill>
                  <a:srgbClr val="953735"/>
                </a:solidFill>
              </a:rPr>
              <a:t>Functional Gradient </a:t>
            </a:r>
            <a:r>
              <a:rPr lang="en-US" b="1" dirty="0">
                <a:solidFill>
                  <a:srgbClr val="953735"/>
                </a:solidFill>
              </a:rPr>
              <a:t>D</a:t>
            </a:r>
            <a:r>
              <a:rPr lang="en-US" b="1" dirty="0" smtClean="0">
                <a:solidFill>
                  <a:srgbClr val="953735"/>
                </a:solidFill>
              </a:rPr>
              <a:t>escent</a:t>
            </a:r>
          </a:p>
          <a:p>
            <a:pPr lvl="1"/>
            <a:r>
              <a:rPr lang="en-US" b="1" dirty="0" smtClean="0">
                <a:solidFill>
                  <a:srgbClr val="953735"/>
                </a:solidFill>
              </a:rPr>
              <a:t>Boosting</a:t>
            </a:r>
          </a:p>
          <a:p>
            <a:pPr lvl="1"/>
            <a:r>
              <a:rPr lang="en-US" b="1" dirty="0" smtClean="0">
                <a:solidFill>
                  <a:srgbClr val="953735"/>
                </a:solidFill>
              </a:rPr>
              <a:t>Ensemble Selection</a:t>
            </a:r>
            <a:endParaRPr lang="en-US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6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Functional Gradient Descent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374393"/>
            <a:ext cx="5606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http://statweb.stanford.edu/~jhf/ftp/trebst.pdf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grpSp>
        <p:nvGrpSpPr>
          <p:cNvPr id="88" name="Group 87"/>
          <p:cNvGrpSpPr/>
          <p:nvPr/>
        </p:nvGrpSpPr>
        <p:grpSpPr>
          <a:xfrm>
            <a:off x="889987" y="3709952"/>
            <a:ext cx="1383803" cy="1516366"/>
            <a:chOff x="1108938" y="2672595"/>
            <a:chExt cx="1383803" cy="1516366"/>
          </a:xfrm>
        </p:grpSpPr>
        <p:sp>
          <p:nvSpPr>
            <p:cNvPr id="13" name="Rounded Rectangle 12"/>
            <p:cNvSpPr/>
            <p:nvPr/>
          </p:nvSpPr>
          <p:spPr>
            <a:xfrm>
              <a:off x="1712278" y="2794862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Arrow Connector 19"/>
            <p:cNvCxnSpPr>
              <a:stCxn id="13" idx="2"/>
              <a:endCxn id="69" idx="0"/>
            </p:cNvCxnSpPr>
            <p:nvPr/>
          </p:nvCxnSpPr>
          <p:spPr>
            <a:xfrm flipH="1">
              <a:off x="1508572" y="2976099"/>
              <a:ext cx="309539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3" idx="2"/>
              <a:endCxn id="70" idx="0"/>
            </p:cNvCxnSpPr>
            <p:nvPr/>
          </p:nvCxnSpPr>
          <p:spPr>
            <a:xfrm>
              <a:off x="1818111" y="2976099"/>
              <a:ext cx="273437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69" idx="2"/>
              <a:endCxn id="73" idx="0"/>
            </p:cNvCxnSpPr>
            <p:nvPr/>
          </p:nvCxnSpPr>
          <p:spPr>
            <a:xfrm flipH="1">
              <a:off x="1338662" y="3488960"/>
              <a:ext cx="169910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69" idx="2"/>
              <a:endCxn id="74" idx="0"/>
            </p:cNvCxnSpPr>
            <p:nvPr/>
          </p:nvCxnSpPr>
          <p:spPr>
            <a:xfrm>
              <a:off x="1508572" y="3488960"/>
              <a:ext cx="148249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70" idx="2"/>
              <a:endCxn id="75" idx="0"/>
            </p:cNvCxnSpPr>
            <p:nvPr/>
          </p:nvCxnSpPr>
          <p:spPr>
            <a:xfrm flipH="1">
              <a:off x="1962137" y="3488960"/>
              <a:ext cx="129411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70" idx="2"/>
              <a:endCxn id="76" idx="0"/>
            </p:cNvCxnSpPr>
            <p:nvPr/>
          </p:nvCxnSpPr>
          <p:spPr>
            <a:xfrm>
              <a:off x="2091548" y="3488960"/>
              <a:ext cx="167614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/>
            <p:cNvSpPr/>
            <p:nvPr/>
          </p:nvSpPr>
          <p:spPr>
            <a:xfrm>
              <a:off x="1402739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1985715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12328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1550988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1856304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21533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1108938" y="2672595"/>
              <a:ext cx="1383803" cy="1516366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41686" y="1557450"/>
            <a:ext cx="177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dirty="0" smtClean="0"/>
              <a:t>(x) = h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(x)</a:t>
            </a:r>
            <a:endParaRPr lang="en-US" sz="2800" dirty="0"/>
          </a:p>
        </p:txBody>
      </p:sp>
      <p:sp>
        <p:nvSpPr>
          <p:cNvPr id="91" name="TextBox 90"/>
          <p:cNvSpPr txBox="1"/>
          <p:nvPr/>
        </p:nvSpPr>
        <p:spPr>
          <a:xfrm>
            <a:off x="990046" y="2764366"/>
            <a:ext cx="121822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S’ = {(</a:t>
            </a:r>
            <a:r>
              <a:rPr lang="en-US" sz="2000" dirty="0" err="1" smtClean="0"/>
              <a:t>x,y</a:t>
            </a:r>
            <a:r>
              <a:rPr lang="en-US" sz="2000" dirty="0" smtClean="0"/>
              <a:t>)}</a:t>
            </a:r>
            <a:endParaRPr lang="en-US" sz="2000" dirty="0"/>
          </a:p>
        </p:txBody>
      </p:sp>
      <p:sp>
        <p:nvSpPr>
          <p:cNvPr id="92" name="Down Arrow 91"/>
          <p:cNvSpPr/>
          <p:nvPr/>
        </p:nvSpPr>
        <p:spPr>
          <a:xfrm>
            <a:off x="1332721" y="3262450"/>
            <a:ext cx="526947" cy="3362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257600" y="5292145"/>
            <a:ext cx="67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(x)</a:t>
            </a:r>
            <a:endParaRPr lang="en-US" sz="2000" dirty="0"/>
          </a:p>
        </p:txBody>
      </p:sp>
      <p:grpSp>
        <p:nvGrpSpPr>
          <p:cNvPr id="94" name="Group 93"/>
          <p:cNvGrpSpPr/>
          <p:nvPr/>
        </p:nvGrpSpPr>
        <p:grpSpPr>
          <a:xfrm>
            <a:off x="3205843" y="3709952"/>
            <a:ext cx="1383803" cy="1516366"/>
            <a:chOff x="1108938" y="2672595"/>
            <a:chExt cx="1383803" cy="1516366"/>
          </a:xfrm>
        </p:grpSpPr>
        <p:sp>
          <p:nvSpPr>
            <p:cNvPr id="95" name="Rounded Rectangle 94"/>
            <p:cNvSpPr/>
            <p:nvPr/>
          </p:nvSpPr>
          <p:spPr>
            <a:xfrm>
              <a:off x="1712278" y="2794862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6" name="Straight Arrow Connector 95"/>
            <p:cNvCxnSpPr>
              <a:stCxn id="95" idx="2"/>
              <a:endCxn id="102" idx="0"/>
            </p:cNvCxnSpPr>
            <p:nvPr/>
          </p:nvCxnSpPr>
          <p:spPr>
            <a:xfrm flipH="1">
              <a:off x="1508572" y="2976099"/>
              <a:ext cx="309539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95" idx="2"/>
              <a:endCxn id="103" idx="0"/>
            </p:cNvCxnSpPr>
            <p:nvPr/>
          </p:nvCxnSpPr>
          <p:spPr>
            <a:xfrm>
              <a:off x="1818111" y="2976099"/>
              <a:ext cx="273437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102" idx="2"/>
              <a:endCxn id="104" idx="0"/>
            </p:cNvCxnSpPr>
            <p:nvPr/>
          </p:nvCxnSpPr>
          <p:spPr>
            <a:xfrm flipH="1">
              <a:off x="1338662" y="3488960"/>
              <a:ext cx="169910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stCxn id="102" idx="2"/>
              <a:endCxn id="105" idx="0"/>
            </p:cNvCxnSpPr>
            <p:nvPr/>
          </p:nvCxnSpPr>
          <p:spPr>
            <a:xfrm>
              <a:off x="1508572" y="3488960"/>
              <a:ext cx="148249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103" idx="2"/>
              <a:endCxn id="106" idx="0"/>
            </p:cNvCxnSpPr>
            <p:nvPr/>
          </p:nvCxnSpPr>
          <p:spPr>
            <a:xfrm flipH="1">
              <a:off x="1962137" y="3488960"/>
              <a:ext cx="129411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103" idx="2"/>
              <a:endCxn id="107" idx="0"/>
            </p:cNvCxnSpPr>
            <p:nvPr/>
          </p:nvCxnSpPr>
          <p:spPr>
            <a:xfrm>
              <a:off x="2091548" y="3488960"/>
              <a:ext cx="167614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ounded Rectangle 101"/>
            <p:cNvSpPr/>
            <p:nvPr/>
          </p:nvSpPr>
          <p:spPr>
            <a:xfrm>
              <a:off x="1402739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1985715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12328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1550988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1856304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21533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1108938" y="2672595"/>
              <a:ext cx="1383803" cy="1516366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3000956" y="2764366"/>
            <a:ext cx="182812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S’ = {(x,y-h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(x))}</a:t>
            </a:r>
            <a:endParaRPr lang="en-US" sz="2000" dirty="0"/>
          </a:p>
        </p:txBody>
      </p:sp>
      <p:sp>
        <p:nvSpPr>
          <p:cNvPr id="110" name="Down Arrow 109"/>
          <p:cNvSpPr/>
          <p:nvPr/>
        </p:nvSpPr>
        <p:spPr>
          <a:xfrm>
            <a:off x="3648577" y="3262450"/>
            <a:ext cx="526947" cy="3362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3623260" y="5292145"/>
            <a:ext cx="67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en-US" sz="2000" baseline="-25000" dirty="0"/>
              <a:t>2</a:t>
            </a:r>
            <a:r>
              <a:rPr lang="en-US" sz="2000" dirty="0" smtClean="0"/>
              <a:t>(x)</a:t>
            </a:r>
            <a:endParaRPr lang="en-US" sz="2000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6496009" y="3709952"/>
            <a:ext cx="1383803" cy="1516366"/>
            <a:chOff x="1108938" y="2672595"/>
            <a:chExt cx="1383803" cy="1516366"/>
          </a:xfrm>
        </p:grpSpPr>
        <p:sp>
          <p:nvSpPr>
            <p:cNvPr id="113" name="Rounded Rectangle 112"/>
            <p:cNvSpPr/>
            <p:nvPr/>
          </p:nvSpPr>
          <p:spPr>
            <a:xfrm>
              <a:off x="1712278" y="2794862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4" name="Straight Arrow Connector 113"/>
            <p:cNvCxnSpPr>
              <a:stCxn id="113" idx="2"/>
              <a:endCxn id="120" idx="0"/>
            </p:cNvCxnSpPr>
            <p:nvPr/>
          </p:nvCxnSpPr>
          <p:spPr>
            <a:xfrm flipH="1">
              <a:off x="1508572" y="2976099"/>
              <a:ext cx="309539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13" idx="2"/>
              <a:endCxn id="121" idx="0"/>
            </p:cNvCxnSpPr>
            <p:nvPr/>
          </p:nvCxnSpPr>
          <p:spPr>
            <a:xfrm>
              <a:off x="1818111" y="2976099"/>
              <a:ext cx="273437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20" idx="2"/>
              <a:endCxn id="122" idx="0"/>
            </p:cNvCxnSpPr>
            <p:nvPr/>
          </p:nvCxnSpPr>
          <p:spPr>
            <a:xfrm flipH="1">
              <a:off x="1338662" y="3488960"/>
              <a:ext cx="169910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20" idx="2"/>
              <a:endCxn id="123" idx="0"/>
            </p:cNvCxnSpPr>
            <p:nvPr/>
          </p:nvCxnSpPr>
          <p:spPr>
            <a:xfrm>
              <a:off x="1508572" y="3488960"/>
              <a:ext cx="148249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21" idx="2"/>
              <a:endCxn id="124" idx="0"/>
            </p:cNvCxnSpPr>
            <p:nvPr/>
          </p:nvCxnSpPr>
          <p:spPr>
            <a:xfrm flipH="1">
              <a:off x="1962137" y="3488960"/>
              <a:ext cx="129411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stCxn id="121" idx="2"/>
              <a:endCxn id="125" idx="0"/>
            </p:cNvCxnSpPr>
            <p:nvPr/>
          </p:nvCxnSpPr>
          <p:spPr>
            <a:xfrm>
              <a:off x="2091548" y="3488960"/>
              <a:ext cx="167614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ounded Rectangle 119"/>
            <p:cNvSpPr/>
            <p:nvPr/>
          </p:nvSpPr>
          <p:spPr>
            <a:xfrm>
              <a:off x="1402739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1985715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2328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1550988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1856304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21533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1108938" y="2672595"/>
              <a:ext cx="1383803" cy="1516366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5749457" y="2764366"/>
            <a:ext cx="295407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S’ = {(x,y-h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(x) - … - h</a:t>
            </a:r>
            <a:r>
              <a:rPr lang="en-US" sz="2000" baseline="-25000" dirty="0" smtClean="0"/>
              <a:t>n-1</a:t>
            </a:r>
            <a:r>
              <a:rPr lang="en-US" sz="2000" dirty="0" smtClean="0"/>
              <a:t>(x))}</a:t>
            </a:r>
            <a:endParaRPr lang="en-US" sz="2000" dirty="0"/>
          </a:p>
        </p:txBody>
      </p:sp>
      <p:sp>
        <p:nvSpPr>
          <p:cNvPr id="128" name="Down Arrow 127"/>
          <p:cNvSpPr/>
          <p:nvPr/>
        </p:nvSpPr>
        <p:spPr>
          <a:xfrm>
            <a:off x="6938743" y="3262450"/>
            <a:ext cx="526947" cy="3362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6863622" y="5292145"/>
            <a:ext cx="675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(x)</a:t>
            </a:r>
            <a:endParaRPr lang="en-US" sz="2000" dirty="0"/>
          </a:p>
        </p:txBody>
      </p:sp>
      <p:sp>
        <p:nvSpPr>
          <p:cNvPr id="130" name="TextBox 129"/>
          <p:cNvSpPr txBox="1"/>
          <p:nvPr/>
        </p:nvSpPr>
        <p:spPr>
          <a:xfrm>
            <a:off x="5242033" y="4011192"/>
            <a:ext cx="622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…</a:t>
            </a:r>
            <a:endParaRPr lang="en-US" sz="48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2420621" y="1557450"/>
            <a:ext cx="1127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(x) </a:t>
            </a:r>
            <a:endParaRPr lang="en-US" sz="2800" dirty="0"/>
          </a:p>
        </p:txBody>
      </p:sp>
      <p:sp>
        <p:nvSpPr>
          <p:cNvPr id="132" name="TextBox 131"/>
          <p:cNvSpPr txBox="1"/>
          <p:nvPr/>
        </p:nvSpPr>
        <p:spPr>
          <a:xfrm>
            <a:off x="3485371" y="1557450"/>
            <a:ext cx="1721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 … + </a:t>
            </a:r>
            <a:r>
              <a:rPr lang="en-US" sz="2800" dirty="0" err="1" smtClean="0"/>
              <a:t>h</a:t>
            </a:r>
            <a:r>
              <a:rPr lang="en-US" sz="2800" baseline="-25000" dirty="0" err="1" smtClean="0"/>
              <a:t>n</a:t>
            </a:r>
            <a:r>
              <a:rPr lang="en-US" sz="2800" dirty="0" smtClean="0"/>
              <a:t>(x)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969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/>
      <p:bldP spid="127" grpId="0" animBg="1"/>
      <p:bldP spid="128" grpId="0" animBg="1"/>
      <p:bldP spid="129" grpId="0"/>
      <p:bldP spid="130" grpId="0"/>
      <p:bldP spid="131" grpId="0"/>
      <p:bldP spid="1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Coordinate 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w so that h(x) = </a:t>
            </a:r>
            <a:r>
              <a:rPr lang="en-US" dirty="0" err="1" smtClean="0"/>
              <a:t>w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Coordinate descent</a:t>
            </a:r>
          </a:p>
          <a:p>
            <a:pPr lvl="1"/>
            <a:r>
              <a:rPr lang="en-US" dirty="0" err="1" smtClean="0"/>
              <a:t>Init</a:t>
            </a:r>
            <a:r>
              <a:rPr lang="en-US" dirty="0" smtClean="0"/>
              <a:t> w = 0</a:t>
            </a:r>
          </a:p>
          <a:p>
            <a:pPr lvl="1"/>
            <a:r>
              <a:rPr lang="en-US" dirty="0" smtClean="0"/>
              <a:t>Choose dimension with highest gain</a:t>
            </a:r>
          </a:p>
          <a:p>
            <a:pPr lvl="2"/>
            <a:r>
              <a:rPr lang="en-US" dirty="0" smtClean="0"/>
              <a:t>Set component of w</a:t>
            </a:r>
          </a:p>
          <a:p>
            <a:pPr lvl="1"/>
            <a:r>
              <a:rPr lang="en-US" dirty="0" smtClean="0"/>
              <a:t>Repeat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7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Coordinate 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w so that h(x) = </a:t>
            </a:r>
            <a:r>
              <a:rPr lang="en-US" dirty="0" err="1" smtClean="0"/>
              <a:t>w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Coordinate descent</a:t>
            </a:r>
          </a:p>
          <a:p>
            <a:pPr lvl="1"/>
            <a:r>
              <a:rPr lang="en-US" dirty="0" err="1" smtClean="0"/>
              <a:t>Init</a:t>
            </a:r>
            <a:r>
              <a:rPr lang="en-US" dirty="0" smtClean="0"/>
              <a:t> w = 0</a:t>
            </a:r>
          </a:p>
          <a:p>
            <a:pPr lvl="1"/>
            <a:r>
              <a:rPr lang="en-US" dirty="0" smtClean="0"/>
              <a:t>Choose dimension with highest gain</a:t>
            </a:r>
          </a:p>
          <a:p>
            <a:pPr lvl="2"/>
            <a:r>
              <a:rPr lang="en-US" dirty="0" smtClean="0"/>
              <a:t>Set component of w</a:t>
            </a:r>
          </a:p>
          <a:p>
            <a:pPr lvl="1"/>
            <a:r>
              <a:rPr lang="en-US" dirty="0" smtClean="0"/>
              <a:t>Repeat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28909"/>
              </p:ext>
            </p:extLst>
          </p:nvPr>
        </p:nvGraphicFramePr>
        <p:xfrm>
          <a:off x="7111259" y="2009775"/>
          <a:ext cx="114300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Equation" r:id="rId3" imgW="635000" imgH="2082800" progId="Equation.3">
                  <p:embed/>
                </p:oleObj>
              </mc:Choice>
              <mc:Fallback>
                <p:oleObj name="Equation" r:id="rId3" imgW="635000" imgH="208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11259" y="2009775"/>
                        <a:ext cx="1143000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179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477600"/>
              </p:ext>
            </p:extLst>
          </p:nvPr>
        </p:nvGraphicFramePr>
        <p:xfrm>
          <a:off x="3894668" y="606775"/>
          <a:ext cx="4035773" cy="41063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2204"/>
                <a:gridCol w="882204"/>
                <a:gridCol w="882204"/>
                <a:gridCol w="1389161"/>
              </a:tblGrid>
              <a:tr h="605423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Male?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Height &gt; 55”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Alice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Bob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Carol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Dave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Erin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Frank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Gena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877527"/>
              </p:ext>
            </p:extLst>
          </p:nvPr>
        </p:nvGraphicFramePr>
        <p:xfrm>
          <a:off x="2894564" y="5136886"/>
          <a:ext cx="2289175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" name="Equation" r:id="rId3" imgW="1130300" imgH="584200" progId="Equation.3">
                  <p:embed/>
                </p:oleObj>
              </mc:Choice>
              <mc:Fallback>
                <p:oleObj name="Equation" r:id="rId3" imgW="11303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4564" y="5136886"/>
                        <a:ext cx="2289175" cy="118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22273"/>
              </p:ext>
            </p:extLst>
          </p:nvPr>
        </p:nvGraphicFramePr>
        <p:xfrm>
          <a:off x="5480070" y="5136886"/>
          <a:ext cx="2958374" cy="113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" name="Equation" r:id="rId5" imgW="1460500" imgH="558800" progId="Equation.3">
                  <p:embed/>
                </p:oleObj>
              </mc:Choice>
              <mc:Fallback>
                <p:oleObj name="Equation" r:id="rId5" imgW="14605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0070" y="5136886"/>
                        <a:ext cx="2958374" cy="113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41114" y="1384391"/>
            <a:ext cx="25328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/>
              <a:t>h(x) = sign(</a:t>
            </a:r>
            <a:r>
              <a:rPr lang="en-US" sz="2600" dirty="0" err="1"/>
              <a:t>w</a:t>
            </a:r>
            <a:r>
              <a:rPr lang="en-US" sz="2600" baseline="30000" dirty="0" err="1"/>
              <a:t>T</a:t>
            </a:r>
            <a:r>
              <a:rPr lang="en-US" sz="2600" dirty="0" err="1"/>
              <a:t>x</a:t>
            </a:r>
            <a:r>
              <a:rPr lang="en-US" sz="2600" dirty="0"/>
              <a:t>-b)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313354"/>
              </p:ext>
            </p:extLst>
          </p:nvPr>
        </p:nvGraphicFramePr>
        <p:xfrm>
          <a:off x="655225" y="2248606"/>
          <a:ext cx="1179512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" name="Equation" r:id="rId7" imgW="609600" imgH="685800" progId="Equation.3">
                  <p:embed/>
                </p:oleObj>
              </mc:Choice>
              <mc:Fallback>
                <p:oleObj name="Equation" r:id="rId7" imgW="609600" imgH="685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5225" y="2248606"/>
                        <a:ext cx="1179512" cy="132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1979" y="1227667"/>
            <a:ext cx="387153" cy="346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0466" y="3815645"/>
            <a:ext cx="296787" cy="302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2244" y="1734405"/>
            <a:ext cx="387153" cy="346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090" y="2269291"/>
            <a:ext cx="387153" cy="346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090" y="2754082"/>
            <a:ext cx="387153" cy="346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265" y="4240761"/>
            <a:ext cx="387153" cy="3465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6941" y="3273033"/>
            <a:ext cx="296787" cy="3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5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Coordinate 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w so that h(x) = </a:t>
            </a:r>
            <a:r>
              <a:rPr lang="en-US" dirty="0" err="1" smtClean="0"/>
              <a:t>w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Coordinate descent</a:t>
            </a:r>
          </a:p>
          <a:p>
            <a:pPr lvl="1"/>
            <a:r>
              <a:rPr lang="en-US" dirty="0" err="1" smtClean="0"/>
              <a:t>Init</a:t>
            </a:r>
            <a:r>
              <a:rPr lang="en-US" dirty="0" smtClean="0"/>
              <a:t> w = 0</a:t>
            </a:r>
          </a:p>
          <a:p>
            <a:pPr lvl="1"/>
            <a:r>
              <a:rPr lang="en-US" dirty="0" smtClean="0"/>
              <a:t>Choose dimension with highest gain</a:t>
            </a:r>
          </a:p>
          <a:p>
            <a:pPr lvl="2"/>
            <a:r>
              <a:rPr lang="en-US" dirty="0" smtClean="0"/>
              <a:t>Set component of w</a:t>
            </a:r>
          </a:p>
          <a:p>
            <a:pPr lvl="1"/>
            <a:r>
              <a:rPr lang="en-US" dirty="0" smtClean="0"/>
              <a:t>Repeat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484394"/>
              </p:ext>
            </p:extLst>
          </p:nvPr>
        </p:nvGraphicFramePr>
        <p:xfrm>
          <a:off x="7104180" y="2009775"/>
          <a:ext cx="1281113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Equation" r:id="rId3" imgW="711200" imgH="2082800" progId="Equation.3">
                  <p:embed/>
                </p:oleObj>
              </mc:Choice>
              <mc:Fallback>
                <p:oleObj name="Equation" r:id="rId3" imgW="711200" imgH="208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04180" y="2009775"/>
                        <a:ext cx="1281113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45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Coordinate 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w so that h(x) = </a:t>
            </a:r>
            <a:r>
              <a:rPr lang="en-US" dirty="0" err="1" smtClean="0"/>
              <a:t>w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Coordinate descent</a:t>
            </a:r>
          </a:p>
          <a:p>
            <a:pPr lvl="1"/>
            <a:r>
              <a:rPr lang="en-US" dirty="0" err="1" smtClean="0"/>
              <a:t>Init</a:t>
            </a:r>
            <a:r>
              <a:rPr lang="en-US" dirty="0" smtClean="0"/>
              <a:t> w = 0</a:t>
            </a:r>
          </a:p>
          <a:p>
            <a:pPr lvl="1"/>
            <a:r>
              <a:rPr lang="en-US" dirty="0" smtClean="0"/>
              <a:t>Choose dimension with highest gain</a:t>
            </a:r>
          </a:p>
          <a:p>
            <a:pPr lvl="2"/>
            <a:r>
              <a:rPr lang="en-US" dirty="0" smtClean="0"/>
              <a:t>Set component of w</a:t>
            </a:r>
          </a:p>
          <a:p>
            <a:pPr lvl="1"/>
            <a:r>
              <a:rPr lang="en-US" dirty="0" smtClean="0"/>
              <a:t>Repeat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021559"/>
              </p:ext>
            </p:extLst>
          </p:nvPr>
        </p:nvGraphicFramePr>
        <p:xfrm>
          <a:off x="7112488" y="2009775"/>
          <a:ext cx="148590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7" name="Equation" r:id="rId3" imgW="825500" imgH="2082800" progId="Equation.3">
                  <p:embed/>
                </p:oleObj>
              </mc:Choice>
              <mc:Fallback>
                <p:oleObj name="Equation" r:id="rId3" imgW="825500" imgH="208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12488" y="2009775"/>
                        <a:ext cx="1485900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691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Coordinate 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w so that h(x) = </a:t>
            </a:r>
            <a:r>
              <a:rPr lang="en-US" dirty="0" err="1" smtClean="0"/>
              <a:t>w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Coordinate descent</a:t>
            </a:r>
          </a:p>
          <a:p>
            <a:pPr lvl="1"/>
            <a:r>
              <a:rPr lang="en-US" dirty="0" err="1" smtClean="0"/>
              <a:t>Init</a:t>
            </a:r>
            <a:r>
              <a:rPr lang="en-US" dirty="0" smtClean="0"/>
              <a:t> w = 0</a:t>
            </a:r>
          </a:p>
          <a:p>
            <a:pPr lvl="1"/>
            <a:r>
              <a:rPr lang="en-US" dirty="0" smtClean="0"/>
              <a:t>Choose dimension with highest gain</a:t>
            </a:r>
          </a:p>
          <a:p>
            <a:pPr lvl="2"/>
            <a:r>
              <a:rPr lang="en-US" dirty="0" smtClean="0"/>
              <a:t>Set component of w </a:t>
            </a:r>
          </a:p>
          <a:p>
            <a:pPr lvl="1"/>
            <a:r>
              <a:rPr lang="en-US" dirty="0" smtClean="0"/>
              <a:t>Repeat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78456"/>
              </p:ext>
            </p:extLst>
          </p:nvPr>
        </p:nvGraphicFramePr>
        <p:xfrm>
          <a:off x="7112488" y="2009775"/>
          <a:ext cx="148590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1" name="Equation" r:id="rId3" imgW="825500" imgH="2082800" progId="Equation.3">
                  <p:embed/>
                </p:oleObj>
              </mc:Choice>
              <mc:Fallback>
                <p:oleObj name="Equation" r:id="rId3" imgW="825500" imgH="208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12488" y="2009775"/>
                        <a:ext cx="1485900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052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Coordinate 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w so that h(x) = </a:t>
            </a:r>
            <a:r>
              <a:rPr lang="en-US" dirty="0" err="1" smtClean="0"/>
              <a:t>w</a:t>
            </a:r>
            <a:r>
              <a:rPr lang="en-US" baseline="30000" dirty="0" err="1" smtClean="0"/>
              <a:t>T</a:t>
            </a:r>
            <a:r>
              <a:rPr lang="en-US" dirty="0" err="1" smtClean="0"/>
              <a:t>x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Coordinate descent</a:t>
            </a:r>
          </a:p>
          <a:p>
            <a:pPr lvl="1"/>
            <a:r>
              <a:rPr lang="en-US" dirty="0" err="1" smtClean="0"/>
              <a:t>Init</a:t>
            </a:r>
            <a:r>
              <a:rPr lang="en-US" dirty="0" smtClean="0"/>
              <a:t> w = 0</a:t>
            </a:r>
          </a:p>
          <a:p>
            <a:pPr lvl="1"/>
            <a:r>
              <a:rPr lang="en-US" dirty="0" smtClean="0"/>
              <a:t>Choose dimension with highest gain</a:t>
            </a:r>
          </a:p>
          <a:p>
            <a:pPr lvl="2"/>
            <a:r>
              <a:rPr lang="en-US" dirty="0" smtClean="0"/>
              <a:t>Set component of w</a:t>
            </a:r>
          </a:p>
          <a:p>
            <a:pPr lvl="1"/>
            <a:r>
              <a:rPr lang="en-US" dirty="0" smtClean="0"/>
              <a:t>Repeat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748026"/>
              </p:ext>
            </p:extLst>
          </p:nvPr>
        </p:nvGraphicFramePr>
        <p:xfrm>
          <a:off x="7112488" y="2009775"/>
          <a:ext cx="148590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5" name="Equation" r:id="rId3" imgW="825500" imgH="2082800" progId="Equation.3">
                  <p:embed/>
                </p:oleObj>
              </mc:Choice>
              <mc:Fallback>
                <p:oleObj name="Equation" r:id="rId3" imgW="825500" imgH="208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12488" y="2009775"/>
                        <a:ext cx="1485900" cy="375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953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Functional Gradient Descent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28" y="1555134"/>
            <a:ext cx="4583450" cy="1879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434" y="4853335"/>
            <a:ext cx="322852" cy="338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37" y="5255970"/>
            <a:ext cx="322852" cy="338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078" y="4853335"/>
            <a:ext cx="322852" cy="338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373" y="5376983"/>
            <a:ext cx="322852" cy="338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562" y="5192196"/>
            <a:ext cx="322852" cy="338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600" y="5322569"/>
            <a:ext cx="322852" cy="338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988" y="5715844"/>
            <a:ext cx="322852" cy="3388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312" y="6043641"/>
            <a:ext cx="322852" cy="3388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225" y="5885274"/>
            <a:ext cx="322852" cy="338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225" y="4963729"/>
            <a:ext cx="322852" cy="338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860" y="5594831"/>
            <a:ext cx="322852" cy="3388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785" y="5322569"/>
            <a:ext cx="322852" cy="3388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551" y="6213071"/>
            <a:ext cx="322852" cy="3388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211" y="5885274"/>
            <a:ext cx="322852" cy="3388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211" y="4794298"/>
            <a:ext cx="322852" cy="3388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074" y="5221909"/>
            <a:ext cx="322852" cy="3388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86" y="6224135"/>
            <a:ext cx="322852" cy="338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648" y="6041316"/>
            <a:ext cx="322852" cy="3388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585" y="4922753"/>
            <a:ext cx="322852" cy="3388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249" y="5560770"/>
            <a:ext cx="322852" cy="3388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823" y="6090159"/>
            <a:ext cx="322852" cy="3388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93" y="5871885"/>
            <a:ext cx="322852" cy="3388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79" y="6259589"/>
            <a:ext cx="322852" cy="3388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259" y="5764261"/>
            <a:ext cx="322852" cy="338861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457200" y="4640178"/>
            <a:ext cx="5197120" cy="207586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886354" y="5324688"/>
            <a:ext cx="2379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“Function Space”</a:t>
            </a:r>
          </a:p>
          <a:p>
            <a:r>
              <a:rPr lang="en-US" sz="2400" b="1" dirty="0" smtClean="0"/>
              <a:t>(All possible DTs)</a:t>
            </a:r>
            <a:endParaRPr lang="en-US" sz="2400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504" y="5860367"/>
            <a:ext cx="322852" cy="3388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70" y="4814248"/>
            <a:ext cx="322852" cy="3388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30" y="6210746"/>
            <a:ext cx="322852" cy="3388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68" y="4828370"/>
            <a:ext cx="322852" cy="3388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307" y="5420574"/>
            <a:ext cx="322852" cy="33886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095" y="4946698"/>
            <a:ext cx="322852" cy="33886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713" y="4794298"/>
            <a:ext cx="322852" cy="3388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897" y="5376983"/>
            <a:ext cx="322852" cy="33886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259" y="6263285"/>
            <a:ext cx="322852" cy="338861"/>
          </a:xfrm>
          <a:prstGeom prst="rect">
            <a:avLst/>
          </a:prstGeom>
        </p:spPr>
      </p:pic>
      <p:cxnSp>
        <p:nvCxnSpPr>
          <p:cNvPr id="42" name="Straight Arrow Connector 41"/>
          <p:cNvCxnSpPr>
            <a:stCxn id="35" idx="0"/>
          </p:cNvCxnSpPr>
          <p:nvPr/>
        </p:nvCxnSpPr>
        <p:spPr>
          <a:xfrm flipH="1" flipV="1">
            <a:off x="996545" y="3434784"/>
            <a:ext cx="33849" cy="1393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0" idx="0"/>
          </p:cNvCxnSpPr>
          <p:nvPr/>
        </p:nvCxnSpPr>
        <p:spPr>
          <a:xfrm flipV="1">
            <a:off x="2046026" y="3434784"/>
            <a:ext cx="195286" cy="18877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6" idx="0"/>
          </p:cNvCxnSpPr>
          <p:nvPr/>
        </p:nvCxnSpPr>
        <p:spPr>
          <a:xfrm flipV="1">
            <a:off x="3742211" y="3434784"/>
            <a:ext cx="322852" cy="18877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867074" y="3422221"/>
            <a:ext cx="4054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Coordinate descent in function space</a:t>
            </a:r>
          </a:p>
          <a:p>
            <a:r>
              <a:rPr lang="en-US" sz="2000" dirty="0" smtClean="0"/>
              <a:t>Restrict weights to be 0,1,2,…</a:t>
            </a:r>
            <a:endParaRPr lang="en-US" sz="2000" dirty="0"/>
          </a:p>
        </p:txBody>
      </p:sp>
      <p:sp>
        <p:nvSpPr>
          <p:cNvPr id="55" name="Rectangle 54"/>
          <p:cNvSpPr/>
          <p:nvPr/>
        </p:nvSpPr>
        <p:spPr>
          <a:xfrm>
            <a:off x="1487061" y="1295528"/>
            <a:ext cx="1618893" cy="2138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105954" y="1295880"/>
            <a:ext cx="2046619" cy="21389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31026" y="1402286"/>
            <a:ext cx="1056035" cy="20321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867074" y="2949504"/>
            <a:ext cx="1544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  <a:r>
              <a:rPr lang="en-US" sz="2400" dirty="0" smtClean="0"/>
              <a:t>(x) = 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(x)</a:t>
            </a:r>
            <a:endParaRPr lang="en-US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6267803" y="2949504"/>
            <a:ext cx="99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(x) 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7137161" y="2949504"/>
            <a:ext cx="1501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 … + </a:t>
            </a:r>
            <a:r>
              <a:rPr lang="en-US" sz="2400" dirty="0" err="1" smtClean="0"/>
              <a:t>h</a:t>
            </a:r>
            <a:r>
              <a:rPr lang="en-US" sz="2400" baseline="-25000" dirty="0" err="1" smtClean="0"/>
              <a:t>n</a:t>
            </a:r>
            <a:r>
              <a:rPr lang="en-US" sz="2400" dirty="0" smtClean="0"/>
              <a:t>(x)</a:t>
            </a:r>
            <a:endParaRPr lang="en-US" sz="2400" dirty="0"/>
          </a:p>
        </p:txBody>
      </p:sp>
      <p:sp>
        <p:nvSpPr>
          <p:cNvPr id="61" name="Rounded Rectangle 60"/>
          <p:cNvSpPr/>
          <p:nvPr/>
        </p:nvSpPr>
        <p:spPr>
          <a:xfrm>
            <a:off x="4808978" y="2901342"/>
            <a:ext cx="4112261" cy="129102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0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5" grpId="0" animBg="1"/>
      <p:bldP spid="56" grpId="0" animBg="1"/>
      <p:bldP spid="57" grpId="0" animBg="1"/>
      <p:bldP spid="58" grpId="0"/>
      <p:bldP spid="59" grpId="0"/>
      <p:bldP spid="60" grpId="0"/>
      <p:bldP spid="6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/>
          <a:lstStyle/>
          <a:p>
            <a:r>
              <a:rPr lang="en-US" dirty="0" smtClean="0"/>
              <a:t>Boosting (</a:t>
            </a:r>
            <a:r>
              <a:rPr lang="en-US" dirty="0" err="1" smtClean="0"/>
              <a:t>AdaBoost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89987" y="3404677"/>
            <a:ext cx="1383803" cy="1516366"/>
            <a:chOff x="1108938" y="2672595"/>
            <a:chExt cx="1383803" cy="1516366"/>
          </a:xfrm>
        </p:grpSpPr>
        <p:sp>
          <p:nvSpPr>
            <p:cNvPr id="5" name="Rounded Rectangle 4"/>
            <p:cNvSpPr/>
            <p:nvPr/>
          </p:nvSpPr>
          <p:spPr>
            <a:xfrm>
              <a:off x="1712278" y="2794862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Arrow Connector 5"/>
            <p:cNvCxnSpPr>
              <a:stCxn id="5" idx="2"/>
              <a:endCxn id="12" idx="0"/>
            </p:cNvCxnSpPr>
            <p:nvPr/>
          </p:nvCxnSpPr>
          <p:spPr>
            <a:xfrm flipH="1">
              <a:off x="1508572" y="2976099"/>
              <a:ext cx="309539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5" idx="2"/>
              <a:endCxn id="13" idx="0"/>
            </p:cNvCxnSpPr>
            <p:nvPr/>
          </p:nvCxnSpPr>
          <p:spPr>
            <a:xfrm>
              <a:off x="1818111" y="2976099"/>
              <a:ext cx="273437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12" idx="2"/>
              <a:endCxn id="14" idx="0"/>
            </p:cNvCxnSpPr>
            <p:nvPr/>
          </p:nvCxnSpPr>
          <p:spPr>
            <a:xfrm flipH="1">
              <a:off x="1338662" y="3488960"/>
              <a:ext cx="169910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12" idx="2"/>
              <a:endCxn id="15" idx="0"/>
            </p:cNvCxnSpPr>
            <p:nvPr/>
          </p:nvCxnSpPr>
          <p:spPr>
            <a:xfrm>
              <a:off x="1508572" y="3488960"/>
              <a:ext cx="148249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13" idx="2"/>
              <a:endCxn id="16" idx="0"/>
            </p:cNvCxnSpPr>
            <p:nvPr/>
          </p:nvCxnSpPr>
          <p:spPr>
            <a:xfrm flipH="1">
              <a:off x="1962137" y="3488960"/>
              <a:ext cx="129411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3" idx="2"/>
              <a:endCxn id="17" idx="0"/>
            </p:cNvCxnSpPr>
            <p:nvPr/>
          </p:nvCxnSpPr>
          <p:spPr>
            <a:xfrm>
              <a:off x="2091548" y="3488960"/>
              <a:ext cx="167614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1402739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985715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2328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550988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856304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533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108938" y="2672595"/>
              <a:ext cx="1383803" cy="1516366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41686" y="1459762"/>
            <a:ext cx="2125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  <a:r>
              <a:rPr lang="en-US" sz="2800" dirty="0" smtClean="0"/>
              <a:t>(x) = a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h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(x)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855714" y="2459091"/>
            <a:ext cx="152267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S’ = {(x,y,u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)}</a:t>
            </a:r>
            <a:endParaRPr lang="en-US" sz="2000" dirty="0"/>
          </a:p>
        </p:txBody>
      </p:sp>
      <p:sp>
        <p:nvSpPr>
          <p:cNvPr id="21" name="Down Arrow 20"/>
          <p:cNvSpPr/>
          <p:nvPr/>
        </p:nvSpPr>
        <p:spPr>
          <a:xfrm>
            <a:off x="1332721" y="2957175"/>
            <a:ext cx="526947" cy="3362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57600" y="4986870"/>
            <a:ext cx="67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(x)</a:t>
            </a:r>
            <a:endParaRPr lang="en-US" sz="20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205843" y="3404677"/>
            <a:ext cx="1383803" cy="1516366"/>
            <a:chOff x="1108938" y="2672595"/>
            <a:chExt cx="1383803" cy="1516366"/>
          </a:xfrm>
        </p:grpSpPr>
        <p:sp>
          <p:nvSpPr>
            <p:cNvPr id="24" name="Rounded Rectangle 23"/>
            <p:cNvSpPr/>
            <p:nvPr/>
          </p:nvSpPr>
          <p:spPr>
            <a:xfrm>
              <a:off x="1712278" y="2794862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/>
            <p:cNvCxnSpPr>
              <a:stCxn id="24" idx="2"/>
              <a:endCxn id="31" idx="0"/>
            </p:cNvCxnSpPr>
            <p:nvPr/>
          </p:nvCxnSpPr>
          <p:spPr>
            <a:xfrm flipH="1">
              <a:off x="1508572" y="2976099"/>
              <a:ext cx="309539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4" idx="2"/>
              <a:endCxn id="32" idx="0"/>
            </p:cNvCxnSpPr>
            <p:nvPr/>
          </p:nvCxnSpPr>
          <p:spPr>
            <a:xfrm>
              <a:off x="1818111" y="2976099"/>
              <a:ext cx="273437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1" idx="2"/>
              <a:endCxn id="33" idx="0"/>
            </p:cNvCxnSpPr>
            <p:nvPr/>
          </p:nvCxnSpPr>
          <p:spPr>
            <a:xfrm flipH="1">
              <a:off x="1338662" y="3488960"/>
              <a:ext cx="169910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2"/>
              <a:endCxn id="34" idx="0"/>
            </p:cNvCxnSpPr>
            <p:nvPr/>
          </p:nvCxnSpPr>
          <p:spPr>
            <a:xfrm>
              <a:off x="1508572" y="3488960"/>
              <a:ext cx="148249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32" idx="2"/>
              <a:endCxn id="35" idx="0"/>
            </p:cNvCxnSpPr>
            <p:nvPr/>
          </p:nvCxnSpPr>
          <p:spPr>
            <a:xfrm flipH="1">
              <a:off x="1962137" y="3488960"/>
              <a:ext cx="129411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32" idx="2"/>
              <a:endCxn id="36" idx="0"/>
            </p:cNvCxnSpPr>
            <p:nvPr/>
          </p:nvCxnSpPr>
          <p:spPr>
            <a:xfrm>
              <a:off x="2091548" y="3488960"/>
              <a:ext cx="167614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1402739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985715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2328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550988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856304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1533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108938" y="2672595"/>
              <a:ext cx="1383803" cy="1516366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110864" y="2459091"/>
            <a:ext cx="154696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S’ = {(x,y,u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)}</a:t>
            </a:r>
            <a:endParaRPr lang="en-US" sz="2000" dirty="0"/>
          </a:p>
        </p:txBody>
      </p:sp>
      <p:sp>
        <p:nvSpPr>
          <p:cNvPr id="39" name="Down Arrow 38"/>
          <p:cNvSpPr/>
          <p:nvPr/>
        </p:nvSpPr>
        <p:spPr>
          <a:xfrm>
            <a:off x="3648577" y="2957175"/>
            <a:ext cx="526947" cy="3362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623260" y="4986870"/>
            <a:ext cx="67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en-US" sz="2000" baseline="-25000" dirty="0"/>
              <a:t>2</a:t>
            </a:r>
            <a:r>
              <a:rPr lang="en-US" sz="2000" dirty="0" smtClean="0"/>
              <a:t>(x)</a:t>
            </a:r>
            <a:endParaRPr lang="en-US" sz="20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6496009" y="3404677"/>
            <a:ext cx="1383803" cy="1516366"/>
            <a:chOff x="1108938" y="2672595"/>
            <a:chExt cx="1383803" cy="1516366"/>
          </a:xfrm>
        </p:grpSpPr>
        <p:sp>
          <p:nvSpPr>
            <p:cNvPr id="42" name="Rounded Rectangle 41"/>
            <p:cNvSpPr/>
            <p:nvPr/>
          </p:nvSpPr>
          <p:spPr>
            <a:xfrm>
              <a:off x="1712278" y="2794862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Arrow Connector 42"/>
            <p:cNvCxnSpPr>
              <a:stCxn id="42" idx="2"/>
              <a:endCxn id="49" idx="0"/>
            </p:cNvCxnSpPr>
            <p:nvPr/>
          </p:nvCxnSpPr>
          <p:spPr>
            <a:xfrm flipH="1">
              <a:off x="1508572" y="2976099"/>
              <a:ext cx="309539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42" idx="2"/>
              <a:endCxn id="50" idx="0"/>
            </p:cNvCxnSpPr>
            <p:nvPr/>
          </p:nvCxnSpPr>
          <p:spPr>
            <a:xfrm>
              <a:off x="1818111" y="2976099"/>
              <a:ext cx="273437" cy="3316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9" idx="2"/>
              <a:endCxn id="51" idx="0"/>
            </p:cNvCxnSpPr>
            <p:nvPr/>
          </p:nvCxnSpPr>
          <p:spPr>
            <a:xfrm flipH="1">
              <a:off x="1338662" y="3488960"/>
              <a:ext cx="169910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49" idx="2"/>
              <a:endCxn id="52" idx="0"/>
            </p:cNvCxnSpPr>
            <p:nvPr/>
          </p:nvCxnSpPr>
          <p:spPr>
            <a:xfrm>
              <a:off x="1508572" y="3488960"/>
              <a:ext cx="148249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50" idx="2"/>
              <a:endCxn id="53" idx="0"/>
            </p:cNvCxnSpPr>
            <p:nvPr/>
          </p:nvCxnSpPr>
          <p:spPr>
            <a:xfrm flipH="1">
              <a:off x="1962137" y="3488960"/>
              <a:ext cx="129411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50" idx="2"/>
              <a:endCxn id="54" idx="0"/>
            </p:cNvCxnSpPr>
            <p:nvPr/>
          </p:nvCxnSpPr>
          <p:spPr>
            <a:xfrm>
              <a:off x="2091548" y="3488960"/>
              <a:ext cx="167614" cy="333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ounded Rectangle 48"/>
            <p:cNvSpPr/>
            <p:nvPr/>
          </p:nvSpPr>
          <p:spPr>
            <a:xfrm>
              <a:off x="1402739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985715" y="3307723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2328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550988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1856304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2153329" y="3822245"/>
              <a:ext cx="211666" cy="18123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1108938" y="2672595"/>
              <a:ext cx="1383803" cy="1516366"/>
            </a:xfrm>
            <a:prstGeom prst="roundRect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389305" y="2459091"/>
            <a:ext cx="158820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S’ = {(x,y,u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))}</a:t>
            </a:r>
            <a:endParaRPr lang="en-US" sz="2000" dirty="0"/>
          </a:p>
        </p:txBody>
      </p:sp>
      <p:sp>
        <p:nvSpPr>
          <p:cNvPr id="57" name="Down Arrow 56"/>
          <p:cNvSpPr/>
          <p:nvPr/>
        </p:nvSpPr>
        <p:spPr>
          <a:xfrm>
            <a:off x="6938743" y="2957175"/>
            <a:ext cx="526947" cy="3362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863622" y="4986870"/>
            <a:ext cx="675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h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(x)</a:t>
            </a:r>
            <a:endParaRPr lang="en-US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5242033" y="3705917"/>
            <a:ext cx="622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…</a:t>
            </a:r>
            <a:endParaRPr lang="en-US" sz="48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677073" y="1459762"/>
            <a:ext cx="142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 a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(x) </a:t>
            </a:r>
            <a:endParaRPr lang="en-US" sz="2800" dirty="0"/>
          </a:p>
        </p:txBody>
      </p:sp>
      <p:sp>
        <p:nvSpPr>
          <p:cNvPr id="61" name="TextBox 60"/>
          <p:cNvSpPr txBox="1"/>
          <p:nvPr/>
        </p:nvSpPr>
        <p:spPr>
          <a:xfrm>
            <a:off x="3998275" y="1459762"/>
            <a:ext cx="207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 … + a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h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(x)</a:t>
            </a:r>
            <a:endParaRPr lang="en-US" sz="2800" dirty="0"/>
          </a:p>
        </p:txBody>
      </p:sp>
      <p:sp>
        <p:nvSpPr>
          <p:cNvPr id="63" name="Rectangle 62"/>
          <p:cNvSpPr/>
          <p:nvPr/>
        </p:nvSpPr>
        <p:spPr>
          <a:xfrm>
            <a:off x="345596" y="6353959"/>
            <a:ext cx="56915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https://www.cs.princeton.edu/~schapire/papers/explaining-</a:t>
            </a:r>
            <a:r>
              <a:rPr lang="en-US" sz="1200" dirty="0" smtClean="0">
                <a:hlinkClick r:id="rId2"/>
              </a:rPr>
              <a:t>adaboost.pdf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390803" y="5543792"/>
            <a:ext cx="3554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 – weighting on data points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 – weight of linear combination</a:t>
            </a:r>
            <a:endParaRPr lang="en-US" sz="2000" dirty="0"/>
          </a:p>
        </p:txBody>
      </p:sp>
      <p:sp>
        <p:nvSpPr>
          <p:cNvPr id="66" name="TextBox 65"/>
          <p:cNvSpPr txBox="1"/>
          <p:nvPr/>
        </p:nvSpPr>
        <p:spPr>
          <a:xfrm>
            <a:off x="6222243" y="5707628"/>
            <a:ext cx="225393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Stop when validation </a:t>
            </a:r>
          </a:p>
          <a:p>
            <a:r>
              <a:rPr lang="en-US" dirty="0" smtClean="0"/>
              <a:t>performance plateaus</a:t>
            </a:r>
          </a:p>
          <a:p>
            <a:r>
              <a:rPr lang="en-US" dirty="0" smtClean="0"/>
              <a:t>(will discuss later)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1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56" grpId="0" animBg="1"/>
      <p:bldP spid="57" grpId="0" animBg="1"/>
      <p:bldP spid="58" grpId="0"/>
      <p:bldP spid="59" grpId="0"/>
      <p:bldP spid="60" grpId="0"/>
      <p:bldP spid="61" grpId="0"/>
      <p:bldP spid="6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58" y="288635"/>
            <a:ext cx="8474253" cy="5114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516" y="5531918"/>
            <a:ext cx="8255280" cy="584776"/>
          </a:xfrm>
          <a:prstGeom prst="rect">
            <a:avLst/>
          </a:prstGeom>
          <a:solidFill>
            <a:schemeClr val="accent4">
              <a:lumMod val="20000"/>
              <a:lumOff val="80000"/>
              <a:alpha val="9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Theorem: </a:t>
            </a:r>
            <a:r>
              <a:rPr lang="en-US" sz="3200" dirty="0" smtClean="0"/>
              <a:t>training error drops exponentially fast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45596" y="6353959"/>
            <a:ext cx="56915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https://www.cs.princeton.edu/~schapire/papers/explaining-</a:t>
            </a:r>
            <a:r>
              <a:rPr lang="en-US" sz="1200" dirty="0" smtClean="0">
                <a:hlinkClick r:id="rId3"/>
              </a:rPr>
              <a:t>adaboost.pdf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3632698" y="2035300"/>
            <a:ext cx="2191447" cy="348660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88984" y="2494138"/>
            <a:ext cx="1747210" cy="609005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198449" y="3215639"/>
            <a:ext cx="3052154" cy="636043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324525" y="4451373"/>
            <a:ext cx="2487169" cy="803418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47474" y="1120690"/>
            <a:ext cx="3710519" cy="519118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210769" y="604547"/>
            <a:ext cx="2698971" cy="304457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69379" y="580580"/>
            <a:ext cx="260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Initial Distribution of Data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5" name="Straight Arrow Connector 4"/>
          <p:cNvCxnSpPr>
            <a:stCxn id="2" idx="1"/>
          </p:cNvCxnSpPr>
          <p:nvPr/>
        </p:nvCxnSpPr>
        <p:spPr>
          <a:xfrm flipH="1" flipV="1">
            <a:off x="4045815" y="756776"/>
            <a:ext cx="1623564" cy="847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22924" y="1201667"/>
            <a:ext cx="1309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Train model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4499360" y="1377863"/>
            <a:ext cx="1623564" cy="847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51429" y="2004588"/>
            <a:ext cx="155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Error of model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5958547" y="2189254"/>
            <a:ext cx="892882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35172" y="2624250"/>
            <a:ext cx="208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Coefficient of model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3285246" y="2808916"/>
            <a:ext cx="2149926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98135" y="3364361"/>
            <a:ext cx="204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Update Distribution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>
            <a:off x="6302975" y="3549027"/>
            <a:ext cx="49516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853072" y="4669036"/>
            <a:ext cx="142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Final average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>
            <a:off x="5958547" y="4853702"/>
            <a:ext cx="894525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54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" grpId="0"/>
      <p:bldP spid="16" grpId="0"/>
      <p:bldP spid="18" grpId="0"/>
      <p:bldP spid="21" grpId="0"/>
      <p:bldP spid="25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03" y="293065"/>
            <a:ext cx="4615755" cy="5128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6861" y="4725655"/>
            <a:ext cx="597667" cy="268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04588" y="4753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DT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4192" y="1743363"/>
            <a:ext cx="11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953735"/>
                </a:solidFill>
              </a:rPr>
              <a:t>AdaBoost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 rot="16200000">
            <a:off x="-989091" y="2634246"/>
            <a:ext cx="3992801" cy="385392"/>
          </a:xfrm>
          <a:prstGeom prst="leftArrow">
            <a:avLst/>
          </a:prstGeom>
          <a:noFill/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Better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3245" y="109943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Bagging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3538" y="2141762"/>
            <a:ext cx="102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Variance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4106" y="5528735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2845734" y="2326428"/>
            <a:ext cx="307780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>
            <a:off x="3337169" y="2326428"/>
            <a:ext cx="2586369" cy="57978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>
            <a:off x="3801238" y="2326428"/>
            <a:ext cx="2122300" cy="9216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</p:cNvCxnSpPr>
          <p:nvPr/>
        </p:nvCxnSpPr>
        <p:spPr>
          <a:xfrm flipH="1">
            <a:off x="4375219" y="2326428"/>
            <a:ext cx="1548319" cy="99496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0"/>
          </p:cNvCxnSpPr>
          <p:nvPr/>
        </p:nvCxnSpPr>
        <p:spPr>
          <a:xfrm flipV="1">
            <a:off x="1902500" y="4611039"/>
            <a:ext cx="1194361" cy="9176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0"/>
          </p:cNvCxnSpPr>
          <p:nvPr/>
        </p:nvCxnSpPr>
        <p:spPr>
          <a:xfrm flipV="1">
            <a:off x="1902500" y="4611039"/>
            <a:ext cx="710210" cy="9176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69581" y="5528735"/>
            <a:ext cx="5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Bias</a:t>
            </a:r>
            <a:endParaRPr lang="en-US" b="1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4276872" y="4611039"/>
            <a:ext cx="581103" cy="9176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9" idx="0"/>
          </p:cNvCxnSpPr>
          <p:nvPr/>
        </p:nvCxnSpPr>
        <p:spPr>
          <a:xfrm flipH="1" flipV="1">
            <a:off x="3694528" y="4611039"/>
            <a:ext cx="1163447" cy="9176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68838" y="3699931"/>
            <a:ext cx="3393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Boosting often uses weak models</a:t>
            </a:r>
          </a:p>
          <a:p>
            <a:r>
              <a:rPr lang="en-US" dirty="0" err="1" smtClean="0"/>
              <a:t>E.g</a:t>
            </a:r>
            <a:r>
              <a:rPr lang="en-US" dirty="0" smtClean="0"/>
              <a:t>, “shallow” decision trees</a:t>
            </a:r>
          </a:p>
          <a:p>
            <a:r>
              <a:rPr lang="en-US" dirty="0" smtClean="0"/>
              <a:t>Weak models have lower variance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46536" y="6104385"/>
            <a:ext cx="84242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“An </a:t>
            </a:r>
            <a:r>
              <a:rPr lang="en-US" sz="1600" b="1" dirty="0"/>
              <a:t>Empirical Comparison of Voting Classification Algorithms: Bagging, Boosting, and </a:t>
            </a:r>
            <a:r>
              <a:rPr lang="en-US" sz="1600" b="1" dirty="0" smtClean="0"/>
              <a:t>Variants”</a:t>
            </a:r>
          </a:p>
          <a:p>
            <a:r>
              <a:rPr lang="en-US" sz="1600" dirty="0" smtClean="0"/>
              <a:t>Eric Bauer &amp; Ron </a:t>
            </a:r>
            <a:r>
              <a:rPr lang="en-US" sz="1600" dirty="0" err="1" smtClean="0"/>
              <a:t>Kohavi</a:t>
            </a:r>
            <a:r>
              <a:rPr lang="en-US" sz="1600" dirty="0" smtClean="0"/>
              <a:t>, </a:t>
            </a:r>
            <a:r>
              <a:rPr lang="de-DE" sz="1600" dirty="0" err="1"/>
              <a:t>Machine</a:t>
            </a:r>
            <a:r>
              <a:rPr lang="de-DE" sz="1600" dirty="0"/>
              <a:t> Learning 36, 105–139 (1999)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25575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/>
          <a:lstStyle/>
          <a:p>
            <a:r>
              <a:rPr lang="en-US" dirty="0" smtClean="0"/>
              <a:t>Ensemble Selection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05766"/>
            <a:ext cx="4484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“Ensemble Selection from Libraries of Models”</a:t>
            </a:r>
          </a:p>
          <a:p>
            <a:r>
              <a:rPr lang="en-US" sz="1600" dirty="0" err="1" smtClean="0"/>
              <a:t>Caruana</a:t>
            </a:r>
            <a:r>
              <a:rPr lang="en-US" sz="1600" dirty="0" smtClean="0"/>
              <a:t>, </a:t>
            </a:r>
            <a:r>
              <a:rPr lang="en-US" sz="1600" dirty="0" err="1" smtClean="0"/>
              <a:t>Niculescu-Mizil</a:t>
            </a:r>
            <a:r>
              <a:rPr lang="en-US" sz="1600" dirty="0" smtClean="0"/>
              <a:t>, Crew &amp; </a:t>
            </a:r>
            <a:r>
              <a:rPr lang="en-US" sz="1600" dirty="0" err="1" smtClean="0"/>
              <a:t>Ksikes</a:t>
            </a:r>
            <a:r>
              <a:rPr lang="en-US" sz="1600" dirty="0" smtClean="0"/>
              <a:t>, ICML 2004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7" y="1787597"/>
            <a:ext cx="653580" cy="667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74" y="1563826"/>
            <a:ext cx="488964" cy="499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574" y="2188680"/>
            <a:ext cx="488964" cy="499494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 flipV="1">
            <a:off x="1238797" y="1813573"/>
            <a:ext cx="335777" cy="3078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7" idx="1"/>
          </p:cNvCxnSpPr>
          <p:nvPr/>
        </p:nvCxnSpPr>
        <p:spPr>
          <a:xfrm>
            <a:off x="1238797" y="2121426"/>
            <a:ext cx="335777" cy="3170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13343" y="1658186"/>
            <a:ext cx="115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S’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13343" y="2206969"/>
            <a:ext cx="136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Validation V’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91675" y="1819311"/>
            <a:ext cx="3749744" cy="40011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H = {2000 models trained using S’}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648258" y="1880208"/>
            <a:ext cx="846695" cy="26884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3544621"/>
            <a:ext cx="3205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h(x) = h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(x) +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(x) + … + </a:t>
            </a:r>
            <a:r>
              <a:rPr lang="en-US" sz="2000" dirty="0" err="1" smtClean="0"/>
              <a:t>h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(x) 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3162837"/>
            <a:ext cx="512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Maintain ensemble model as combination of H: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4629839"/>
            <a:ext cx="5748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Add model from H that maximizes performance on V’ 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3548650" y="3525591"/>
            <a:ext cx="1033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 h</a:t>
            </a:r>
            <a:r>
              <a:rPr lang="en-US" sz="2000" baseline="-25000" dirty="0" smtClean="0"/>
              <a:t>n+1</a:t>
            </a:r>
            <a:r>
              <a:rPr lang="en-US" sz="2000" dirty="0" smtClean="0"/>
              <a:t>(x) </a:t>
            </a:r>
            <a:endParaRPr lang="en-US" sz="2000" dirty="0"/>
          </a:p>
        </p:txBody>
      </p:sp>
      <p:sp>
        <p:nvSpPr>
          <p:cNvPr id="24" name="Right Arrow 23"/>
          <p:cNvSpPr/>
          <p:nvPr/>
        </p:nvSpPr>
        <p:spPr>
          <a:xfrm rot="8363990">
            <a:off x="4719998" y="2527179"/>
            <a:ext cx="826768" cy="26108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400000">
            <a:off x="1930331" y="4237278"/>
            <a:ext cx="526737" cy="26032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-Turn Arrow 27"/>
          <p:cNvSpPr/>
          <p:nvPr/>
        </p:nvSpPr>
        <p:spPr>
          <a:xfrm rot="5400000" flipH="1">
            <a:off x="6419836" y="4467741"/>
            <a:ext cx="496172" cy="717991"/>
          </a:xfrm>
          <a:prstGeom prst="uturnArrow">
            <a:avLst>
              <a:gd name="adj1" fmla="val 20181"/>
              <a:gd name="adj2" fmla="val 19984"/>
              <a:gd name="adj3" fmla="val 25000"/>
              <a:gd name="adj4" fmla="val 43750"/>
              <a:gd name="adj5" fmla="val 100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87854" y="512466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57200" y="3157457"/>
            <a:ext cx="5111863" cy="8207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59537" y="2416344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071609" y="4104070"/>
            <a:ext cx="0" cy="47458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096517" y="420931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Denote as h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n+1</a:t>
            </a:r>
            <a:endParaRPr lang="en-US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01965" y="5736780"/>
            <a:ext cx="29344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Models are trained on S’</a:t>
            </a:r>
          </a:p>
          <a:p>
            <a:r>
              <a:rPr lang="en-US" dirty="0" smtClean="0"/>
              <a:t>Ensemble built to optimize V’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19" grpId="0"/>
      <p:bldP spid="20" grpId="0"/>
      <p:bldP spid="21" grpId="0"/>
      <p:bldP spid="22" grpId="0"/>
      <p:bldP spid="24" grpId="0" animBg="1"/>
      <p:bldP spid="25" grpId="0" animBg="1"/>
      <p:bldP spid="28" grpId="0" animBg="1"/>
      <p:bldP spid="29" grpId="0"/>
      <p:bldP spid="30" grpId="0" animBg="1"/>
      <p:bldP spid="40" grpId="0"/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84" y="651209"/>
            <a:ext cx="8336694" cy="300834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8252" y="1182950"/>
            <a:ext cx="8230377" cy="199234"/>
          </a:xfrm>
          <a:prstGeom prst="round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6105766"/>
            <a:ext cx="4484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“Ensemble Selection from Libraries of Models”</a:t>
            </a:r>
          </a:p>
          <a:p>
            <a:r>
              <a:rPr lang="en-US" sz="1600" dirty="0" err="1" smtClean="0"/>
              <a:t>Caruana</a:t>
            </a:r>
            <a:r>
              <a:rPr lang="en-US" sz="1600" dirty="0" smtClean="0"/>
              <a:t>, </a:t>
            </a:r>
            <a:r>
              <a:rPr lang="en-US" sz="1600" dirty="0" err="1" smtClean="0"/>
              <a:t>Niculescu-Mizil</a:t>
            </a:r>
            <a:r>
              <a:rPr lang="en-US" sz="1600" dirty="0" smtClean="0"/>
              <a:t>, Crew &amp; </a:t>
            </a:r>
            <a:r>
              <a:rPr lang="en-US" sz="1600" dirty="0" err="1" smtClean="0"/>
              <a:t>Ksikes</a:t>
            </a:r>
            <a:r>
              <a:rPr lang="en-US" sz="1600" dirty="0" smtClean="0"/>
              <a:t>, ICML 2004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69651" y="4308430"/>
            <a:ext cx="804288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 Selection often outperforms a more homogenous sets of models.</a:t>
            </a:r>
          </a:p>
          <a:p>
            <a:r>
              <a:rPr lang="en-US" sz="2000" dirty="0" smtClean="0"/>
              <a:t>Reduces </a:t>
            </a:r>
            <a:r>
              <a:rPr lang="en-US" sz="2000" dirty="0" err="1" smtClean="0"/>
              <a:t>overfitting</a:t>
            </a:r>
            <a:r>
              <a:rPr lang="en-US" sz="2000" dirty="0" smtClean="0"/>
              <a:t> by building model using validation set.</a:t>
            </a:r>
          </a:p>
          <a:p>
            <a:endParaRPr lang="en-US" sz="2000" dirty="0"/>
          </a:p>
          <a:p>
            <a:r>
              <a:rPr lang="en-US" sz="2000" dirty="0" smtClean="0"/>
              <a:t>Ensemble Selection won KDD Cup 2009</a:t>
            </a:r>
            <a:r>
              <a:rPr lang="en-US" dirty="0" smtClean="0"/>
              <a:t> </a:t>
            </a:r>
          </a:p>
          <a:p>
            <a:r>
              <a:rPr lang="en-US" sz="1200" dirty="0">
                <a:hlinkClick r:id="rId3"/>
              </a:rPr>
              <a:t>http://www.niculescu-mizil.org/papers/KDDCup09.</a:t>
            </a:r>
            <a:r>
              <a:rPr lang="en-US" sz="1200" dirty="0" smtClean="0">
                <a:hlinkClick r:id="rId3"/>
              </a:rPr>
              <a:t>pdf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929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973621"/>
              </p:ext>
            </p:extLst>
          </p:nvPr>
        </p:nvGraphicFramePr>
        <p:xfrm>
          <a:off x="3894668" y="606775"/>
          <a:ext cx="4035773" cy="41063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2204"/>
                <a:gridCol w="882204"/>
                <a:gridCol w="882204"/>
                <a:gridCol w="1389161"/>
              </a:tblGrid>
              <a:tr h="605423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Male?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Height &gt; 55”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Alice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Bob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Carol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Dave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Erin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Frank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Gena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898680"/>
              </p:ext>
            </p:extLst>
          </p:nvPr>
        </p:nvGraphicFramePr>
        <p:xfrm>
          <a:off x="2894564" y="5136886"/>
          <a:ext cx="2289175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" name="Equation" r:id="rId3" imgW="1130300" imgH="584200" progId="Equation.3">
                  <p:embed/>
                </p:oleObj>
              </mc:Choice>
              <mc:Fallback>
                <p:oleObj name="Equation" r:id="rId3" imgW="11303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4564" y="5136886"/>
                        <a:ext cx="2289175" cy="118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117848"/>
              </p:ext>
            </p:extLst>
          </p:nvPr>
        </p:nvGraphicFramePr>
        <p:xfrm>
          <a:off x="5480070" y="5136886"/>
          <a:ext cx="2958374" cy="1131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" name="Equation" r:id="rId5" imgW="1460500" imgH="558800" progId="Equation.3">
                  <p:embed/>
                </p:oleObj>
              </mc:Choice>
              <mc:Fallback>
                <p:oleObj name="Equation" r:id="rId5" imgW="14605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0070" y="5136886"/>
                        <a:ext cx="2958374" cy="1131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979" y="1227667"/>
            <a:ext cx="387153" cy="346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0466" y="3815645"/>
            <a:ext cx="296787" cy="302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244" y="1734405"/>
            <a:ext cx="387153" cy="346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090" y="2269291"/>
            <a:ext cx="387153" cy="346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090" y="2754082"/>
            <a:ext cx="387153" cy="346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8265" y="4240761"/>
            <a:ext cx="387153" cy="3465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6941" y="3273033"/>
            <a:ext cx="296787" cy="30272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439333" y="1067431"/>
            <a:ext cx="832556" cy="5067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Male?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627943" y="2247344"/>
            <a:ext cx="1001889" cy="5067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Age&gt;9?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2060222" y="2247344"/>
            <a:ext cx="1157111" cy="5067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Age&gt;10?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16276" y="3354878"/>
            <a:ext cx="423333" cy="5067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227666" y="3354878"/>
            <a:ext cx="423333" cy="5067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2003777" y="3354878"/>
            <a:ext cx="423333" cy="5067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92777" y="3354878"/>
            <a:ext cx="423333" cy="5067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5" idx="2"/>
            <a:endCxn id="16" idx="0"/>
          </p:cNvCxnSpPr>
          <p:nvPr/>
        </p:nvCxnSpPr>
        <p:spPr>
          <a:xfrm flipH="1">
            <a:off x="1128888" y="1574169"/>
            <a:ext cx="726723" cy="67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2"/>
            <a:endCxn id="17" idx="0"/>
          </p:cNvCxnSpPr>
          <p:nvPr/>
        </p:nvCxnSpPr>
        <p:spPr>
          <a:xfrm>
            <a:off x="1855611" y="1574169"/>
            <a:ext cx="783167" cy="67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2"/>
            <a:endCxn id="18" idx="0"/>
          </p:cNvCxnSpPr>
          <p:nvPr/>
        </p:nvCxnSpPr>
        <p:spPr>
          <a:xfrm flipH="1">
            <a:off x="627943" y="2754082"/>
            <a:ext cx="500945" cy="600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6" idx="2"/>
            <a:endCxn id="20" idx="0"/>
          </p:cNvCxnSpPr>
          <p:nvPr/>
        </p:nvCxnSpPr>
        <p:spPr>
          <a:xfrm>
            <a:off x="1128888" y="2754082"/>
            <a:ext cx="310445" cy="600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7" idx="2"/>
            <a:endCxn id="21" idx="0"/>
          </p:cNvCxnSpPr>
          <p:nvPr/>
        </p:nvCxnSpPr>
        <p:spPr>
          <a:xfrm flipH="1">
            <a:off x="2215444" y="2754082"/>
            <a:ext cx="423334" cy="600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7" idx="2"/>
            <a:endCxn id="22" idx="0"/>
          </p:cNvCxnSpPr>
          <p:nvPr/>
        </p:nvCxnSpPr>
        <p:spPr>
          <a:xfrm>
            <a:off x="2638778" y="2754082"/>
            <a:ext cx="465666" cy="6007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31329" y="165513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48453" y="281183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907732" y="2819937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033889" y="2836197"/>
            <a:ext cx="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427110" y="1655131"/>
            <a:ext cx="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371991" y="2836197"/>
            <a:ext cx="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7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266022"/>
              </p:ext>
            </p:extLst>
          </p:nvPr>
        </p:nvGraphicFramePr>
        <p:xfrm>
          <a:off x="323741" y="336206"/>
          <a:ext cx="8504307" cy="4014976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245136"/>
                <a:gridCol w="2203898"/>
                <a:gridCol w="2627247"/>
                <a:gridCol w="2428026"/>
              </a:tblGrid>
              <a:tr h="510538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Minimize Bias?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Minimize Variance?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r>
                        <a:rPr lang="en-US" baseline="0" dirty="0" smtClean="0"/>
                        <a:t> Comments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84483">
                <a:tc>
                  <a:txBody>
                    <a:bodyPr/>
                    <a:lstStyle/>
                    <a:p>
                      <a:r>
                        <a:rPr lang="en-US" dirty="0" smtClean="0"/>
                        <a:t>Bagging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Complex model class. (Deep DTs)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Bootstrap</a:t>
                      </a:r>
                      <a:r>
                        <a:rPr lang="en-US" baseline="0" dirty="0" smtClean="0"/>
                        <a:t> aggregation (resampling training data)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Does</a:t>
                      </a:r>
                      <a:r>
                        <a:rPr lang="en-US" baseline="0" dirty="0" smtClean="0"/>
                        <a:t> not work for simple models.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72031">
                <a:tc>
                  <a:txBody>
                    <a:bodyPr/>
                    <a:lstStyle/>
                    <a:p>
                      <a:r>
                        <a:rPr lang="en-US" dirty="0" smtClean="0"/>
                        <a:t>Random Forests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Complex model class.</a:t>
                      </a:r>
                    </a:p>
                    <a:p>
                      <a:r>
                        <a:rPr lang="en-US" dirty="0" smtClean="0"/>
                        <a:t>(Deep DTs)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Bootstrap aggregation</a:t>
                      </a:r>
                    </a:p>
                    <a:p>
                      <a:r>
                        <a:rPr lang="en-US" dirty="0" smtClean="0"/>
                        <a:t>+ bootstrapping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Only for decision trees.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033525">
                <a:tc>
                  <a:txBody>
                    <a:bodyPr/>
                    <a:lstStyle/>
                    <a:p>
                      <a:r>
                        <a:rPr lang="en-US" dirty="0" smtClean="0"/>
                        <a:t>Gradient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Boosting</a:t>
                      </a:r>
                    </a:p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AdaBoost</a:t>
                      </a:r>
                      <a:r>
                        <a:rPr lang="en-US" dirty="0" smtClean="0"/>
                        <a:t>)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 </a:t>
                      </a:r>
                      <a:r>
                        <a:rPr lang="en-US" baseline="0" dirty="0" smtClean="0"/>
                        <a:t>training performance.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Simple model class.</a:t>
                      </a:r>
                    </a:p>
                    <a:p>
                      <a:r>
                        <a:rPr lang="en-US" dirty="0" smtClean="0"/>
                        <a:t>(Shallow DTs)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Determines which model to add at run-time.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61991">
                <a:tc>
                  <a:txBody>
                    <a:bodyPr/>
                    <a:lstStyle/>
                    <a:p>
                      <a:r>
                        <a:rPr lang="en-US" dirty="0" smtClean="0"/>
                        <a:t>Ensemble Selection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</a:t>
                      </a:r>
                      <a:r>
                        <a:rPr lang="en-US" baseline="0" dirty="0" smtClean="0"/>
                        <a:t> validation performance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Optimize validation</a:t>
                      </a:r>
                      <a:r>
                        <a:rPr lang="en-US" baseline="0" dirty="0" smtClean="0"/>
                        <a:t> performance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Pre-specified</a:t>
                      </a:r>
                      <a:r>
                        <a:rPr lang="en-US" baseline="0" dirty="0" smtClean="0"/>
                        <a:t> dictionary of models learned on training set.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918583"/>
            <a:ext cx="8229600" cy="159387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State</a:t>
            </a:r>
            <a:r>
              <a:rPr lang="en-US" sz="2800" dirty="0"/>
              <a:t>-of-the-art prediction performance</a:t>
            </a:r>
          </a:p>
          <a:p>
            <a:pPr lvl="1"/>
            <a:r>
              <a:rPr lang="en-US" sz="2400" dirty="0" smtClean="0"/>
              <a:t>Won </a:t>
            </a:r>
            <a:r>
              <a:rPr lang="en-US" sz="2400" dirty="0"/>
              <a:t>Netflix Challenge</a:t>
            </a:r>
          </a:p>
          <a:p>
            <a:pPr lvl="1"/>
            <a:r>
              <a:rPr lang="en-US" sz="2400" dirty="0"/>
              <a:t>Won numerous KDD Cups</a:t>
            </a:r>
          </a:p>
          <a:p>
            <a:pPr lvl="1"/>
            <a:r>
              <a:rPr lang="en-US" sz="2400" dirty="0"/>
              <a:t>Industry standard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3545" y="4362471"/>
            <a:ext cx="443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…and many other ensemble methods as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3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502"/>
            <a:ext cx="8229600" cy="54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References &amp; Further Reading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043" y="610154"/>
            <a:ext cx="8395748" cy="6176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“An Empirical Comparison of Voting Classification Algorithms: Bagging, Boosting, and Variants</a:t>
            </a:r>
            <a:r>
              <a:rPr lang="en-US" sz="1400" b="1" dirty="0" smtClean="0"/>
              <a:t>” </a:t>
            </a:r>
            <a:r>
              <a:rPr lang="en-US" sz="1400" dirty="0" smtClean="0"/>
              <a:t>Bauer </a:t>
            </a:r>
            <a:r>
              <a:rPr lang="en-US" sz="1400" dirty="0"/>
              <a:t>&amp; </a:t>
            </a:r>
            <a:r>
              <a:rPr lang="en-US" sz="1400" dirty="0" err="1" smtClean="0"/>
              <a:t>Kohavi</a:t>
            </a:r>
            <a:r>
              <a:rPr lang="en-US" sz="1400" dirty="0"/>
              <a:t>, </a:t>
            </a:r>
            <a:r>
              <a:rPr lang="de-DE" sz="1400" dirty="0" err="1"/>
              <a:t>Machine</a:t>
            </a:r>
            <a:r>
              <a:rPr lang="de-DE" sz="1400" dirty="0"/>
              <a:t> </a:t>
            </a:r>
            <a:r>
              <a:rPr lang="de-DE" sz="1400" dirty="0" smtClean="0"/>
              <a:t>Learning, </a:t>
            </a:r>
            <a:r>
              <a:rPr lang="de-DE" sz="1400" dirty="0"/>
              <a:t>36, 105–139 (1999) </a:t>
            </a:r>
          </a:p>
          <a:p>
            <a:pPr marL="0" indent="0">
              <a:buNone/>
            </a:pPr>
            <a:endParaRPr lang="de-DE" sz="500" dirty="0" smtClean="0"/>
          </a:p>
          <a:p>
            <a:pPr marL="0" indent="0">
              <a:buNone/>
            </a:pPr>
            <a:r>
              <a:rPr lang="en-US" sz="1400" b="1" dirty="0"/>
              <a:t>“Bagging Predictors”</a:t>
            </a:r>
            <a:r>
              <a:rPr lang="en-US" sz="1400" dirty="0"/>
              <a:t> </a:t>
            </a:r>
            <a:r>
              <a:rPr lang="en-US" sz="1400" dirty="0" smtClean="0"/>
              <a:t>Leo </a:t>
            </a:r>
            <a:r>
              <a:rPr lang="en-US" sz="1400" dirty="0" err="1"/>
              <a:t>Breiman</a:t>
            </a:r>
            <a:r>
              <a:rPr lang="en-US" sz="1400" dirty="0"/>
              <a:t>, </a:t>
            </a:r>
            <a:r>
              <a:rPr lang="en-US" sz="1400" dirty="0" smtClean="0"/>
              <a:t>Tech Report #421, UC Berkeley, 1994, </a:t>
            </a:r>
            <a:r>
              <a:rPr lang="en-US" sz="1400" dirty="0">
                <a:hlinkClick r:id="rId2"/>
              </a:rPr>
              <a:t>http://statistics.berkeley.edu/sites/default/files/tech-reports/421.pdf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>
              <a:buNone/>
            </a:pPr>
            <a:endParaRPr lang="de-DE" sz="500" dirty="0"/>
          </a:p>
          <a:p>
            <a:pPr marL="0" indent="0">
              <a:buNone/>
            </a:pPr>
            <a:r>
              <a:rPr lang="en-US" sz="1400" b="1" dirty="0" smtClean="0"/>
              <a:t>“An Empirical Comparison of Supervised Learning Algorithms”</a:t>
            </a:r>
            <a:r>
              <a:rPr lang="en-US" sz="1400" dirty="0" smtClean="0"/>
              <a:t> </a:t>
            </a:r>
            <a:r>
              <a:rPr lang="en-US" sz="1400" dirty="0" err="1" smtClean="0"/>
              <a:t>Caruana</a:t>
            </a:r>
            <a:r>
              <a:rPr lang="en-US" sz="1400" dirty="0" smtClean="0"/>
              <a:t> &amp; </a:t>
            </a:r>
            <a:r>
              <a:rPr lang="en-US" sz="1400" dirty="0" err="1" smtClean="0"/>
              <a:t>Niculescu-Mizil</a:t>
            </a:r>
            <a:r>
              <a:rPr lang="en-US" sz="1400" dirty="0" smtClean="0"/>
              <a:t>, ICML 2006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sz="1400" b="1" dirty="0" smtClean="0"/>
              <a:t>“An Empirical Evaluation of Supervised Learning in High Dimensions”</a:t>
            </a:r>
            <a:r>
              <a:rPr lang="en-US" sz="1400" dirty="0" smtClean="0"/>
              <a:t> </a:t>
            </a:r>
            <a:r>
              <a:rPr lang="en-US" sz="1400" dirty="0" err="1" smtClean="0"/>
              <a:t>Caruana</a:t>
            </a:r>
            <a:r>
              <a:rPr lang="en-US" sz="1400" dirty="0" smtClean="0"/>
              <a:t>, </a:t>
            </a:r>
            <a:r>
              <a:rPr lang="en-US" sz="1400" dirty="0" err="1" smtClean="0"/>
              <a:t>Karampatziakis</a:t>
            </a:r>
            <a:r>
              <a:rPr lang="en-US" sz="1400" dirty="0" smtClean="0"/>
              <a:t> &amp; </a:t>
            </a:r>
            <a:r>
              <a:rPr lang="en-US" sz="1400" dirty="0" err="1" smtClean="0"/>
              <a:t>Yessenalina</a:t>
            </a:r>
            <a:r>
              <a:rPr lang="en-US" sz="1400" dirty="0" smtClean="0"/>
              <a:t>, ICML 2008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sz="1400" b="1" dirty="0" smtClean="0"/>
              <a:t>“Ensemble Methods in Machine Learning” </a:t>
            </a:r>
            <a:r>
              <a:rPr lang="en-US" sz="1400" dirty="0" smtClean="0"/>
              <a:t>Thomas </a:t>
            </a:r>
            <a:r>
              <a:rPr lang="en-US" sz="1400" dirty="0" err="1" smtClean="0"/>
              <a:t>Dietterich</a:t>
            </a:r>
            <a:r>
              <a:rPr lang="en-US" sz="1400" i="1" dirty="0" smtClean="0"/>
              <a:t>, Multiple Classifier Systems</a:t>
            </a:r>
            <a:r>
              <a:rPr lang="en-US" sz="1400" dirty="0" smtClean="0"/>
              <a:t>, 2000</a:t>
            </a:r>
            <a:endParaRPr lang="en-US" sz="1400" b="1" i="1" dirty="0" smtClean="0"/>
          </a:p>
          <a:p>
            <a:pPr marL="0" indent="0">
              <a:buNone/>
            </a:pPr>
            <a:endParaRPr lang="en-US" sz="500" i="1" dirty="0" smtClean="0"/>
          </a:p>
          <a:p>
            <a:pPr marL="0" indent="0">
              <a:buNone/>
            </a:pPr>
            <a:r>
              <a:rPr lang="en-US" sz="1400" b="1" dirty="0" smtClean="0"/>
              <a:t>“</a:t>
            </a:r>
            <a:r>
              <a:rPr lang="en-US" sz="1400" b="1" dirty="0"/>
              <a:t>Ensemble Selection from Libraries of Models</a:t>
            </a:r>
            <a:r>
              <a:rPr lang="en-US" sz="1400" b="1" dirty="0" smtClean="0"/>
              <a:t>” </a:t>
            </a:r>
            <a:r>
              <a:rPr lang="en-US" sz="1400" dirty="0" err="1" smtClean="0"/>
              <a:t>Caruana</a:t>
            </a:r>
            <a:r>
              <a:rPr lang="en-US" sz="1400" dirty="0"/>
              <a:t>, </a:t>
            </a:r>
            <a:r>
              <a:rPr lang="en-US" sz="1400" dirty="0" err="1"/>
              <a:t>Niculescu-Mizil</a:t>
            </a:r>
            <a:r>
              <a:rPr lang="en-US" sz="1400" dirty="0"/>
              <a:t>, Crew &amp; </a:t>
            </a:r>
            <a:r>
              <a:rPr lang="en-US" sz="1400" dirty="0" err="1"/>
              <a:t>Ksikes</a:t>
            </a:r>
            <a:r>
              <a:rPr lang="en-US" sz="1400" dirty="0"/>
              <a:t>, ICML </a:t>
            </a:r>
            <a:r>
              <a:rPr lang="en-US" sz="1400" dirty="0" smtClean="0"/>
              <a:t>2004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sz="1400" b="1" dirty="0" smtClean="0"/>
              <a:t>“Getting the Most Out of Ensemble Selection”</a:t>
            </a:r>
            <a:r>
              <a:rPr lang="en-US" sz="1400" dirty="0" smtClean="0"/>
              <a:t> </a:t>
            </a:r>
            <a:r>
              <a:rPr lang="en-US" sz="1400" dirty="0" err="1" smtClean="0"/>
              <a:t>Caruana</a:t>
            </a:r>
            <a:r>
              <a:rPr lang="en-US" sz="1400" dirty="0" smtClean="0"/>
              <a:t>, Munson, &amp; </a:t>
            </a:r>
            <a:r>
              <a:rPr lang="en-US" sz="1400" dirty="0" err="1" smtClean="0"/>
              <a:t>Niculescu-Mizil</a:t>
            </a:r>
            <a:r>
              <a:rPr lang="en-US" sz="1400" dirty="0" smtClean="0"/>
              <a:t>, ICDM 2006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400" b="1" dirty="0" smtClean="0"/>
              <a:t>“Explaining </a:t>
            </a:r>
            <a:r>
              <a:rPr lang="en-US" sz="1400" b="1" dirty="0" err="1" smtClean="0"/>
              <a:t>AdaBoost</a:t>
            </a:r>
            <a:r>
              <a:rPr lang="en-US" sz="1400" b="1" dirty="0" smtClean="0"/>
              <a:t>”</a:t>
            </a:r>
            <a:r>
              <a:rPr lang="en-US" sz="1400" dirty="0" smtClean="0"/>
              <a:t> Rob </a:t>
            </a:r>
            <a:r>
              <a:rPr lang="en-US" sz="1400" dirty="0" err="1" smtClean="0"/>
              <a:t>Schapire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://www.cs.princeton.edu/~schapire/papers/explaining-adaboost.pdf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400" b="1" dirty="0" smtClean="0"/>
              <a:t>“Greedy Function Approximation: A Gradient Boosting Machine”</a:t>
            </a:r>
            <a:r>
              <a:rPr lang="en-US" sz="1400" dirty="0" smtClean="0"/>
              <a:t>, Jerome Friedman, 2001,  </a:t>
            </a:r>
            <a:r>
              <a:rPr lang="en-US" sz="1400" dirty="0" smtClean="0">
                <a:hlinkClick r:id="rId4"/>
              </a:rPr>
              <a:t>http://statweb.stanford.edu/~jhf/ftp/trebst.pdf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sz="1400" b="1" dirty="0" smtClean="0"/>
              <a:t>“Random Forests – Random Features”</a:t>
            </a:r>
            <a:r>
              <a:rPr lang="en-US" sz="1400" dirty="0" smtClean="0"/>
              <a:t> Leo </a:t>
            </a:r>
            <a:r>
              <a:rPr lang="en-US" sz="1400" dirty="0" err="1" smtClean="0"/>
              <a:t>Breiman</a:t>
            </a:r>
            <a:r>
              <a:rPr lang="en-US" sz="1400" dirty="0" smtClean="0"/>
              <a:t>, Tech Report #567, UC Berkeley, 1999, </a:t>
            </a:r>
          </a:p>
          <a:p>
            <a:pPr marL="0" indent="0">
              <a:buNone/>
            </a:pPr>
            <a:endParaRPr lang="en-US" sz="500" dirty="0" smtClean="0"/>
          </a:p>
          <a:p>
            <a:pPr marL="0" indent="0">
              <a:buNone/>
            </a:pPr>
            <a:r>
              <a:rPr lang="en-US" sz="1400" b="1" dirty="0"/>
              <a:t>“Structured Random Forests for Fast Edge Detection</a:t>
            </a:r>
            <a:r>
              <a:rPr lang="en-US" sz="1400" b="1" dirty="0" smtClean="0"/>
              <a:t>” </a:t>
            </a:r>
            <a:r>
              <a:rPr lang="en-US" sz="1400" dirty="0" err="1" smtClean="0"/>
              <a:t>Dollár</a:t>
            </a:r>
            <a:r>
              <a:rPr lang="en-US" sz="1400" dirty="0" smtClean="0"/>
              <a:t> </a:t>
            </a:r>
            <a:r>
              <a:rPr lang="en-US" sz="1400" dirty="0"/>
              <a:t>&amp; </a:t>
            </a:r>
            <a:r>
              <a:rPr lang="en-US" sz="1400" dirty="0" err="1"/>
              <a:t>Zitnick</a:t>
            </a:r>
            <a:r>
              <a:rPr lang="en-US" sz="1400" dirty="0"/>
              <a:t>, ICCV </a:t>
            </a:r>
            <a:r>
              <a:rPr lang="en-US" sz="1400" dirty="0" smtClean="0"/>
              <a:t>2013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400" b="1" dirty="0" smtClean="0"/>
              <a:t>“ABC</a:t>
            </a:r>
            <a:r>
              <a:rPr lang="en-US" sz="1400" b="1" dirty="0"/>
              <a:t>-Boost: Adaptive Base Class Boost for Multi-class </a:t>
            </a:r>
            <a:r>
              <a:rPr lang="en-US" sz="1400" b="1" dirty="0" smtClean="0"/>
              <a:t>Classification”</a:t>
            </a:r>
            <a:r>
              <a:rPr lang="en-US" sz="1400" dirty="0" smtClean="0"/>
              <a:t> Ping Li, ICML 2009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400" b="1" dirty="0" smtClean="0"/>
              <a:t>“Additive Groves of Regression Trees” </a:t>
            </a:r>
            <a:r>
              <a:rPr lang="en-US" sz="1400" dirty="0" err="1" smtClean="0"/>
              <a:t>Sorokina</a:t>
            </a:r>
            <a:r>
              <a:rPr lang="en-US" sz="1400" dirty="0" smtClean="0"/>
              <a:t>, </a:t>
            </a:r>
            <a:r>
              <a:rPr lang="en-US" sz="1400" dirty="0" err="1" smtClean="0"/>
              <a:t>Caruana</a:t>
            </a:r>
            <a:r>
              <a:rPr lang="en-US" sz="1400" dirty="0"/>
              <a:t> </a:t>
            </a:r>
            <a:r>
              <a:rPr lang="en-US" sz="1400" dirty="0" smtClean="0"/>
              <a:t>&amp; </a:t>
            </a:r>
            <a:r>
              <a:rPr lang="en-US" sz="1400" dirty="0" err="1" smtClean="0"/>
              <a:t>Riedewald</a:t>
            </a:r>
            <a:r>
              <a:rPr lang="en-US" sz="1400" dirty="0" smtClean="0"/>
              <a:t>, </a:t>
            </a:r>
            <a:r>
              <a:rPr lang="en-US" sz="1400" dirty="0"/>
              <a:t>ECML 2007, </a:t>
            </a:r>
            <a:r>
              <a:rPr lang="en-US" sz="1400" dirty="0">
                <a:hlinkClick r:id="rId5"/>
              </a:rPr>
              <a:t>http://additivegroves.net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400" b="1" dirty="0" smtClean="0"/>
              <a:t>“Winning </a:t>
            </a:r>
            <a:r>
              <a:rPr lang="en-US" sz="1400" b="1" dirty="0"/>
              <a:t>the KDD Cup Orange Challenge with </a:t>
            </a:r>
            <a:r>
              <a:rPr lang="en-US" sz="1400" b="1" dirty="0" smtClean="0"/>
              <a:t>Ensemble Selection”</a:t>
            </a:r>
            <a:r>
              <a:rPr lang="en-US" sz="1400" dirty="0" smtClean="0"/>
              <a:t>, </a:t>
            </a:r>
            <a:r>
              <a:rPr lang="en-US" sz="1400" dirty="0" err="1" smtClean="0"/>
              <a:t>Niculescu-Mizil</a:t>
            </a:r>
            <a:r>
              <a:rPr lang="en-US" sz="1400" dirty="0" smtClean="0"/>
              <a:t> et al., KDD 2009</a:t>
            </a:r>
            <a:endParaRPr lang="en-US" sz="1400" b="1" dirty="0"/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400" b="1" dirty="0"/>
              <a:t>“Lessons from the Netﬂix Prize </a:t>
            </a:r>
            <a:r>
              <a:rPr lang="en-US" sz="1400" b="1" dirty="0" smtClean="0"/>
              <a:t>Challenge” </a:t>
            </a:r>
            <a:r>
              <a:rPr lang="en-US" sz="1400" dirty="0" smtClean="0"/>
              <a:t>Bell &amp; </a:t>
            </a:r>
            <a:r>
              <a:rPr lang="en-US" sz="1400" dirty="0" err="1" smtClean="0"/>
              <a:t>Koren</a:t>
            </a:r>
            <a:r>
              <a:rPr lang="en-US" sz="1400" dirty="0" smtClean="0"/>
              <a:t>, SIGKDD </a:t>
            </a:r>
            <a:r>
              <a:rPr lang="en-US" sz="1400" dirty="0" err="1" smtClean="0"/>
              <a:t>Exporations</a:t>
            </a:r>
            <a:r>
              <a:rPr lang="en-US" sz="1400" dirty="0" smtClean="0"/>
              <a:t> 9(2), 75—79, 2007</a:t>
            </a:r>
            <a:endParaRPr lang="en-US" sz="1400" b="1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4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266" y="3573448"/>
            <a:ext cx="304044" cy="310445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077" y="4023865"/>
            <a:ext cx="341489" cy="348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15" y="6606214"/>
            <a:ext cx="304044" cy="310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33" y="5878939"/>
            <a:ext cx="341489" cy="348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246" y="451232"/>
            <a:ext cx="341489" cy="348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666" y="3673496"/>
            <a:ext cx="341489" cy="3486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022" y="2098322"/>
            <a:ext cx="341489" cy="348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872" y="4664999"/>
            <a:ext cx="341489" cy="3486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045" y="4253356"/>
            <a:ext cx="341489" cy="348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07" y="2894262"/>
            <a:ext cx="341489" cy="3486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865" y="6130593"/>
            <a:ext cx="341489" cy="348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11" y="5060378"/>
            <a:ext cx="341489" cy="348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212" y="1997275"/>
            <a:ext cx="341489" cy="3486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011" y="1114911"/>
            <a:ext cx="341489" cy="3486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257" y="829819"/>
            <a:ext cx="341489" cy="3486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556" y="1899707"/>
            <a:ext cx="341489" cy="3486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" y="882745"/>
            <a:ext cx="304044" cy="31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00" y="3403137"/>
            <a:ext cx="304044" cy="3104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00" y="5168900"/>
            <a:ext cx="304044" cy="3104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8" y="3611905"/>
            <a:ext cx="304044" cy="3104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3" y="5853690"/>
            <a:ext cx="304044" cy="3104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410" y="2698874"/>
            <a:ext cx="341489" cy="34867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789" y="1590722"/>
            <a:ext cx="304044" cy="3104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115" y="6477981"/>
            <a:ext cx="304044" cy="31044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100" y="6212039"/>
            <a:ext cx="304044" cy="31044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137" y="5923012"/>
            <a:ext cx="304044" cy="3104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045" y="5719798"/>
            <a:ext cx="304044" cy="3104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640" y="5543245"/>
            <a:ext cx="304044" cy="310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321" y="5940239"/>
            <a:ext cx="304044" cy="31044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080" y="1794924"/>
            <a:ext cx="341489" cy="34867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258" y="45023"/>
            <a:ext cx="304044" cy="3104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244" y="1209762"/>
            <a:ext cx="341489" cy="34867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98" y="804466"/>
            <a:ext cx="304044" cy="31044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00" y="1923983"/>
            <a:ext cx="341489" cy="34867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54" y="6094389"/>
            <a:ext cx="341489" cy="34867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68" y="5460228"/>
            <a:ext cx="341489" cy="348678"/>
          </a:xfrm>
          <a:prstGeom prst="rect">
            <a:avLst/>
          </a:prstGeom>
        </p:spPr>
      </p:pic>
      <p:cxnSp>
        <p:nvCxnSpPr>
          <p:cNvPr id="70" name="Straight Connector 69"/>
          <p:cNvCxnSpPr/>
          <p:nvPr/>
        </p:nvCxnSpPr>
        <p:spPr>
          <a:xfrm>
            <a:off x="117454" y="26314"/>
            <a:ext cx="7772360" cy="6831507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477" y="6154959"/>
            <a:ext cx="304044" cy="3104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89" y="6470108"/>
            <a:ext cx="304044" cy="31044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955" y="2755528"/>
            <a:ext cx="304044" cy="31044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97" y="1527175"/>
            <a:ext cx="341489" cy="34867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344" y="739556"/>
            <a:ext cx="341489" cy="34867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526" y="139594"/>
            <a:ext cx="341489" cy="34867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490" y="2880495"/>
            <a:ext cx="341489" cy="34867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30" y="6470108"/>
            <a:ext cx="341489" cy="348678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87" y="2267036"/>
            <a:ext cx="304044" cy="3104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32" y="2898935"/>
            <a:ext cx="304044" cy="310445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461" y="1527175"/>
            <a:ext cx="341489" cy="34867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2357850"/>
            <a:ext cx="304044" cy="31044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459" y="4462371"/>
            <a:ext cx="304044" cy="310445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200" y="3922017"/>
            <a:ext cx="304044" cy="310445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11" y="5383645"/>
            <a:ext cx="304044" cy="310445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13" y="346778"/>
            <a:ext cx="304044" cy="31044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222" y="-10196"/>
            <a:ext cx="341489" cy="348678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65" y="1288939"/>
            <a:ext cx="341489" cy="34867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768" y="2447000"/>
            <a:ext cx="341489" cy="34867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55" y="2894791"/>
            <a:ext cx="341489" cy="348678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8" y="6408780"/>
            <a:ext cx="304044" cy="310445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460" y="158710"/>
            <a:ext cx="341489" cy="34867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579" y="721595"/>
            <a:ext cx="341489" cy="348678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040" y="126742"/>
            <a:ext cx="341489" cy="348678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283" y="1384101"/>
            <a:ext cx="341489" cy="348678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53" y="1197449"/>
            <a:ext cx="341489" cy="348678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325" y="6095462"/>
            <a:ext cx="341489" cy="348678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" y="451232"/>
            <a:ext cx="341489" cy="348678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802" y="219330"/>
            <a:ext cx="304044" cy="310445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73" y="1550396"/>
            <a:ext cx="304044" cy="310445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53" y="4320345"/>
            <a:ext cx="304044" cy="310445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00" y="6438602"/>
            <a:ext cx="304044" cy="310445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704" y="2709722"/>
            <a:ext cx="341489" cy="348678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" y="2136555"/>
            <a:ext cx="304044" cy="310445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62" y="6547376"/>
            <a:ext cx="304044" cy="310445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3" y="4727442"/>
            <a:ext cx="304044" cy="310445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15" y="5087689"/>
            <a:ext cx="304044" cy="31044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111" y="5188655"/>
            <a:ext cx="304044" cy="310445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16" y="5159690"/>
            <a:ext cx="304044" cy="310445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1536" y="3630001"/>
            <a:ext cx="341489" cy="348678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336" y="3403137"/>
            <a:ext cx="341489" cy="348678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746" y="2524535"/>
            <a:ext cx="341489" cy="348678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64" y="2590482"/>
            <a:ext cx="341489" cy="348678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957" y="2707922"/>
            <a:ext cx="341489" cy="348678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521" y="2013733"/>
            <a:ext cx="341489" cy="34867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323" y="4345630"/>
            <a:ext cx="304044" cy="310445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56" y="4664999"/>
            <a:ext cx="304044" cy="310445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49" y="5381853"/>
            <a:ext cx="304044" cy="310445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232" y="6537405"/>
            <a:ext cx="304044" cy="310445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49" y="5532849"/>
            <a:ext cx="304044" cy="310445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511" y="5524128"/>
            <a:ext cx="341489" cy="348678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366" y="4581371"/>
            <a:ext cx="304044" cy="310445"/>
          </a:xfrm>
          <a:prstGeom prst="rect">
            <a:avLst/>
          </a:prstGeom>
        </p:spPr>
      </p:pic>
      <p:cxnSp>
        <p:nvCxnSpPr>
          <p:cNvPr id="166" name="Straight Connector 165"/>
          <p:cNvCxnSpPr/>
          <p:nvPr/>
        </p:nvCxnSpPr>
        <p:spPr>
          <a:xfrm>
            <a:off x="1079987" y="2540848"/>
            <a:ext cx="0" cy="764447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H="1" flipV="1">
            <a:off x="0" y="836543"/>
            <a:ext cx="2214966" cy="1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3081059" y="579028"/>
            <a:ext cx="0" cy="2821018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V="1">
            <a:off x="6894472" y="0"/>
            <a:ext cx="0" cy="579028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0" y="5409056"/>
            <a:ext cx="1205478" cy="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4620954" y="3383482"/>
            <a:ext cx="0" cy="3497162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5590819" y="6057229"/>
            <a:ext cx="1172582" cy="1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6731674" y="5940239"/>
            <a:ext cx="2540345" cy="0"/>
          </a:xfrm>
          <a:prstGeom prst="line">
            <a:avLst/>
          </a:prstGeom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1205478" y="3362173"/>
            <a:ext cx="0" cy="3610305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6763401" y="3341126"/>
            <a:ext cx="0" cy="3610305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0" y="2540848"/>
            <a:ext cx="2214966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2214966" y="579028"/>
            <a:ext cx="7057053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585933" y="3400046"/>
            <a:ext cx="0" cy="3572432"/>
          </a:xfrm>
          <a:prstGeom prst="line">
            <a:avLst/>
          </a:prstGeom>
          <a:ln w="10160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2214966" y="-74474"/>
            <a:ext cx="0" cy="3457955"/>
          </a:xfrm>
          <a:prstGeom prst="line">
            <a:avLst/>
          </a:prstGeom>
          <a:ln w="101600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6" name="Picture 2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45" y="663293"/>
            <a:ext cx="341489" cy="348678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55" y="1300429"/>
            <a:ext cx="304044" cy="310445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295" y="64107"/>
            <a:ext cx="304044" cy="310445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872" y="135400"/>
            <a:ext cx="304044" cy="310445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98" y="72318"/>
            <a:ext cx="341489" cy="348678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932" y="91434"/>
            <a:ext cx="304044" cy="310445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403" y="6547376"/>
            <a:ext cx="304044" cy="310445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44" y="5378070"/>
            <a:ext cx="341489" cy="348678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253" y="4767038"/>
            <a:ext cx="341489" cy="348678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549" y="5505012"/>
            <a:ext cx="341489" cy="348678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33" y="4709420"/>
            <a:ext cx="304044" cy="310445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57" y="3361125"/>
            <a:ext cx="304044" cy="310445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53" y="3533583"/>
            <a:ext cx="304044" cy="310445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490" y="3410017"/>
            <a:ext cx="304044" cy="310445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0" y="3362172"/>
            <a:ext cx="9272019" cy="54128"/>
          </a:xfrm>
          <a:prstGeom prst="line">
            <a:avLst/>
          </a:prstGeom>
          <a:ln w="152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9" name="Picture 2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338" y="6247862"/>
            <a:ext cx="341489" cy="348678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275" y="5799755"/>
            <a:ext cx="304044" cy="310445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721" y="6567861"/>
            <a:ext cx="304044" cy="31044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27" y="4727442"/>
            <a:ext cx="341489" cy="348678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97" y="1100514"/>
            <a:ext cx="304044" cy="310445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04" y="1778007"/>
            <a:ext cx="304044" cy="310445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181" y="4232693"/>
            <a:ext cx="341489" cy="348678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354" y="4200061"/>
            <a:ext cx="341489" cy="348678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111" y="3646243"/>
            <a:ext cx="341489" cy="348678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966" y="6450991"/>
            <a:ext cx="304044" cy="310445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0" y="5646762"/>
            <a:ext cx="341489" cy="348678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32" y="3611905"/>
            <a:ext cx="341489" cy="348678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707" y="1794924"/>
            <a:ext cx="304044" cy="310445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120" y="6164135"/>
            <a:ext cx="341489" cy="348678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08" y="3751815"/>
            <a:ext cx="304044" cy="310445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76" y="2378218"/>
            <a:ext cx="304044" cy="3104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046" y="2002739"/>
            <a:ext cx="7189388" cy="954107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 w="254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Splitting Criterion: </a:t>
            </a:r>
            <a:r>
              <a:rPr lang="en-US" sz="2800" dirty="0" smtClean="0"/>
              <a:t>entropy reduction (info gain)</a:t>
            </a:r>
          </a:p>
          <a:p>
            <a:r>
              <a:rPr lang="en-US" sz="2800" b="1" dirty="0" smtClean="0"/>
              <a:t>Complexity:</a:t>
            </a:r>
            <a:r>
              <a:rPr lang="en-US" sz="2800" dirty="0" smtClean="0"/>
              <a:t> number of leaves, size of leaves</a:t>
            </a:r>
            <a:endParaRPr lang="en-US" sz="2800" dirty="0"/>
          </a:p>
        </p:txBody>
      </p:sp>
      <p:pic>
        <p:nvPicPr>
          <p:cNvPr id="315" name="Picture 3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219" y="4023865"/>
            <a:ext cx="304044" cy="31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7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739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090"/>
            <a:ext cx="8229600" cy="494489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Bias/Variance Tradeoff</a:t>
            </a:r>
          </a:p>
          <a:p>
            <a:endParaRPr lang="en-US" sz="2000" dirty="0" smtClean="0"/>
          </a:p>
          <a:p>
            <a:r>
              <a:rPr lang="en-US" dirty="0" smtClean="0"/>
              <a:t>Ensemble methods that minimize variance</a:t>
            </a:r>
          </a:p>
          <a:p>
            <a:pPr lvl="1"/>
            <a:r>
              <a:rPr lang="en-US" dirty="0" smtClean="0"/>
              <a:t>Bagging</a:t>
            </a:r>
          </a:p>
          <a:p>
            <a:pPr lvl="1"/>
            <a:r>
              <a:rPr lang="en-US" dirty="0" smtClean="0"/>
              <a:t>Random Forests</a:t>
            </a:r>
          </a:p>
          <a:p>
            <a:pPr lvl="1"/>
            <a:endParaRPr lang="en-US" sz="2000" dirty="0"/>
          </a:p>
          <a:p>
            <a:r>
              <a:rPr lang="en-US" dirty="0" smtClean="0"/>
              <a:t>Ensemble methods that minimize bias</a:t>
            </a:r>
          </a:p>
          <a:p>
            <a:pPr lvl="1"/>
            <a:r>
              <a:rPr lang="en-US" dirty="0" smtClean="0"/>
              <a:t>Functional Gradient </a:t>
            </a:r>
            <a:r>
              <a:rPr lang="en-US" dirty="0"/>
              <a:t>D</a:t>
            </a:r>
            <a:r>
              <a:rPr lang="en-US" dirty="0" smtClean="0"/>
              <a:t>escent</a:t>
            </a:r>
          </a:p>
          <a:p>
            <a:pPr lvl="1"/>
            <a:r>
              <a:rPr lang="en-US" dirty="0" smtClean="0"/>
              <a:t>Boosting</a:t>
            </a:r>
          </a:p>
          <a:p>
            <a:pPr lvl="1"/>
            <a:r>
              <a:rPr lang="en-US" dirty="0" smtClean="0"/>
              <a:t>Ensemble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8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73"/>
            <a:ext cx="8229600" cy="1143000"/>
          </a:xfrm>
        </p:spPr>
        <p:txBody>
          <a:bodyPr/>
          <a:lstStyle/>
          <a:p>
            <a:r>
              <a:rPr lang="en-US" dirty="0" smtClean="0"/>
              <a:t>Generalization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769"/>
            <a:ext cx="8229600" cy="5128058"/>
          </a:xfrm>
        </p:spPr>
        <p:txBody>
          <a:bodyPr>
            <a:normAutofit/>
          </a:bodyPr>
          <a:lstStyle/>
          <a:p>
            <a:r>
              <a:rPr lang="en-US" b="1" dirty="0" smtClean="0"/>
              <a:t>“True” distribution:</a:t>
            </a:r>
            <a:r>
              <a:rPr lang="en-US" dirty="0" smtClean="0"/>
              <a:t> P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 smtClean="0"/>
              <a:t>Unknown to us</a:t>
            </a:r>
            <a:endParaRPr lang="en-US" dirty="0"/>
          </a:p>
          <a:p>
            <a:endParaRPr lang="en-US" sz="1600" b="1" dirty="0" smtClean="0"/>
          </a:p>
          <a:p>
            <a:r>
              <a:rPr lang="en-US" b="1" dirty="0" smtClean="0"/>
              <a:t>Train:</a:t>
            </a:r>
            <a:r>
              <a:rPr lang="en-US" dirty="0" smtClean="0"/>
              <a:t> h(x) = y </a:t>
            </a:r>
          </a:p>
          <a:p>
            <a:pPr lvl="1"/>
            <a:r>
              <a:rPr lang="en-US" dirty="0" smtClean="0"/>
              <a:t>Using training data S = {</a:t>
            </a:r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),…,(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  <a:r>
              <a:rPr lang="en-US" dirty="0" smtClean="0"/>
              <a:t>}</a:t>
            </a:r>
          </a:p>
          <a:p>
            <a:pPr lvl="1"/>
            <a:r>
              <a:rPr lang="en-US" dirty="0"/>
              <a:t>Sampled from P(</a:t>
            </a:r>
            <a:r>
              <a:rPr lang="en-US" dirty="0" err="1"/>
              <a:t>x,y</a:t>
            </a:r>
            <a:r>
              <a:rPr lang="en-US" dirty="0" smtClean="0"/>
              <a:t>)</a:t>
            </a:r>
            <a:endParaRPr lang="en-US" dirty="0"/>
          </a:p>
          <a:p>
            <a:endParaRPr lang="en-US" sz="1600" dirty="0" smtClean="0"/>
          </a:p>
          <a:p>
            <a:r>
              <a:rPr lang="en-US" b="1" dirty="0" smtClean="0"/>
              <a:t>Generalization Error: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latin typeface="Lucida Calligraphy"/>
                <a:cs typeface="Lucida Calligraphy"/>
              </a:rPr>
              <a:t>L</a:t>
            </a:r>
            <a:r>
              <a:rPr lang="en-US" dirty="0" smtClean="0"/>
              <a:t>(h) = E</a:t>
            </a:r>
            <a:r>
              <a:rPr lang="en-US" baseline="-25000" dirty="0"/>
              <a:t>(</a:t>
            </a:r>
            <a:r>
              <a:rPr lang="en-US" baseline="-25000" dirty="0" err="1"/>
              <a:t>x,y</a:t>
            </a:r>
            <a:r>
              <a:rPr lang="en-US" baseline="-25000" dirty="0"/>
              <a:t>)~P(</a:t>
            </a:r>
            <a:r>
              <a:rPr lang="en-US" baseline="-25000" dirty="0" err="1"/>
              <a:t>x,y</a:t>
            </a:r>
            <a:r>
              <a:rPr lang="en-US" baseline="-25000" dirty="0"/>
              <a:t>)</a:t>
            </a:r>
            <a:r>
              <a:rPr lang="en-US" dirty="0" smtClean="0"/>
              <a:t>[ </a:t>
            </a:r>
            <a:r>
              <a:rPr lang="en-US" dirty="0" smtClean="0">
                <a:cs typeface="Apple Chancery"/>
              </a:rPr>
              <a:t>f</a:t>
            </a:r>
            <a:r>
              <a:rPr lang="en-US" dirty="0" smtClean="0"/>
              <a:t>(h</a:t>
            </a:r>
            <a:r>
              <a:rPr lang="en-US" dirty="0"/>
              <a:t>(x</a:t>
            </a:r>
            <a:r>
              <a:rPr lang="en-US" dirty="0" smtClean="0"/>
              <a:t>),y) ]  </a:t>
            </a:r>
          </a:p>
          <a:p>
            <a:pPr lvl="1"/>
            <a:r>
              <a:rPr lang="en-US" dirty="0" smtClean="0"/>
              <a:t>E.g., f(</a:t>
            </a:r>
            <a:r>
              <a:rPr lang="en-US" dirty="0" err="1" smtClean="0"/>
              <a:t>a,b</a:t>
            </a:r>
            <a:r>
              <a:rPr lang="en-US" dirty="0" smtClean="0"/>
              <a:t>) = (a-b)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9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830415"/>
              </p:ext>
            </p:extLst>
          </p:nvPr>
        </p:nvGraphicFramePr>
        <p:xfrm>
          <a:off x="3894668" y="445345"/>
          <a:ext cx="4035773" cy="41063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2204"/>
                <a:gridCol w="882204"/>
                <a:gridCol w="882204"/>
                <a:gridCol w="1389161"/>
              </a:tblGrid>
              <a:tr h="605423">
                <a:tc>
                  <a:txBody>
                    <a:bodyPr/>
                    <a:lstStyle/>
                    <a:p>
                      <a:r>
                        <a:rPr lang="en-US" dirty="0" smtClean="0"/>
                        <a:t>Person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Male?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Height &gt; 55”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Alice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Bob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Carol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Dave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Erin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smtClean="0"/>
                        <a:t>Frank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0131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Gena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979" y="1066237"/>
            <a:ext cx="387153" cy="346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466" y="3654215"/>
            <a:ext cx="296787" cy="302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244" y="1572975"/>
            <a:ext cx="387153" cy="346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90" y="2107861"/>
            <a:ext cx="387153" cy="346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90" y="2592652"/>
            <a:ext cx="387153" cy="346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265" y="4079331"/>
            <a:ext cx="387153" cy="3465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941" y="3111603"/>
            <a:ext cx="296787" cy="30272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805692"/>
              </p:ext>
            </p:extLst>
          </p:nvPr>
        </p:nvGraphicFramePr>
        <p:xfrm>
          <a:off x="339401" y="186715"/>
          <a:ext cx="2322892" cy="58241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13163"/>
                <a:gridCol w="403007"/>
                <a:gridCol w="488494"/>
                <a:gridCol w="818228"/>
              </a:tblGrid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Person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Age</a:t>
                      </a:r>
                      <a:endParaRPr lang="en-US" sz="9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Male?</a:t>
                      </a:r>
                      <a:endParaRPr lang="en-US" sz="9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Height</a:t>
                      </a:r>
                      <a:r>
                        <a:rPr lang="en-US" sz="900" baseline="0" dirty="0" smtClean="0"/>
                        <a:t> &gt; 55”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James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Jessica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14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Alice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14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Amy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12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Bob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Xavier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9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Cathy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9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Carol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Eugene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Rafael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12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Dave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8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Peter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9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Henry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Erin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Rose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7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Iain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8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Paulo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12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Margaret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Frank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9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Jill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13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Leon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Sarah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12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err="1" smtClean="0"/>
                        <a:t>Gena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8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0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2965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Patrick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5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 rot="5400000">
            <a:off x="1350197" y="5949433"/>
            <a:ext cx="403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96629" y="1013513"/>
            <a:ext cx="1001413" cy="267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796629" y="1495260"/>
            <a:ext cx="1001413" cy="258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96629" y="2196511"/>
            <a:ext cx="1001413" cy="957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796629" y="2776562"/>
            <a:ext cx="1001413" cy="78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796629" y="3303893"/>
            <a:ext cx="1001413" cy="2718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796629" y="3852749"/>
            <a:ext cx="1001413" cy="854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796629" y="4425833"/>
            <a:ext cx="1001413" cy="1203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04201" y="5640101"/>
            <a:ext cx="3436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Lucida Calligraphy"/>
                <a:cs typeface="Lucida Calligraphy"/>
              </a:rPr>
              <a:t>L</a:t>
            </a:r>
            <a:r>
              <a:rPr lang="en-US" sz="2400" dirty="0"/>
              <a:t>(h) = E</a:t>
            </a:r>
            <a:r>
              <a:rPr lang="en-US" sz="2400" baseline="-25000" dirty="0"/>
              <a:t>(</a:t>
            </a:r>
            <a:r>
              <a:rPr lang="en-US" sz="2400" baseline="-25000" dirty="0" err="1"/>
              <a:t>x,y</a:t>
            </a:r>
            <a:r>
              <a:rPr lang="en-US" sz="2400" baseline="-25000" dirty="0"/>
              <a:t>)~P(</a:t>
            </a:r>
            <a:r>
              <a:rPr lang="en-US" sz="2400" baseline="-25000" dirty="0" err="1"/>
              <a:t>x,y</a:t>
            </a:r>
            <a:r>
              <a:rPr lang="en-US" sz="2400" baseline="-25000" dirty="0"/>
              <a:t>)</a:t>
            </a:r>
            <a:r>
              <a:rPr lang="en-US" sz="2400" dirty="0"/>
              <a:t>[ </a:t>
            </a:r>
            <a:r>
              <a:rPr lang="en-US" sz="2400" dirty="0">
                <a:cs typeface="Apple Chancery"/>
              </a:rPr>
              <a:t>f</a:t>
            </a:r>
            <a:r>
              <a:rPr lang="en-US" sz="2400" dirty="0"/>
              <a:t>(h(x),y) ]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25618" y="5197503"/>
            <a:ext cx="285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Generalization Error: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980344" y="4851295"/>
            <a:ext cx="682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</a:t>
            </a:r>
            <a:r>
              <a:rPr lang="en-US" sz="2400" b="1" dirty="0" smtClean="0"/>
              <a:t>(x)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054390" y="4823343"/>
            <a:ext cx="34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y</a:t>
            </a:r>
          </a:p>
        </p:txBody>
      </p:sp>
      <p:sp>
        <p:nvSpPr>
          <p:cNvPr id="39" name="Left Brace 38"/>
          <p:cNvSpPr/>
          <p:nvPr/>
        </p:nvSpPr>
        <p:spPr>
          <a:xfrm rot="16200000">
            <a:off x="7124584" y="4132399"/>
            <a:ext cx="189341" cy="125306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e 39"/>
          <p:cNvSpPr/>
          <p:nvPr/>
        </p:nvSpPr>
        <p:spPr>
          <a:xfrm rot="16200000">
            <a:off x="8210793" y="4541785"/>
            <a:ext cx="189341" cy="42967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9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P spid="35" grpId="0"/>
      <p:bldP spid="36" grpId="0"/>
      <p:bldP spid="37" grpId="0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Bias/Variance Tradeoff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Treat h(</a:t>
            </a:r>
            <a:r>
              <a:rPr lang="en-US" dirty="0" err="1" smtClean="0"/>
              <a:t>x</a:t>
            </a:r>
            <a:r>
              <a:rPr lang="en-US" dirty="0" err="1" smtClean="0"/>
              <a:t>|S</a:t>
            </a:r>
            <a:r>
              <a:rPr lang="en-US" dirty="0" smtClean="0"/>
              <a:t>) </a:t>
            </a:r>
            <a:r>
              <a:rPr lang="en-US" dirty="0" smtClean="0"/>
              <a:t>has a random function </a:t>
            </a:r>
          </a:p>
          <a:p>
            <a:pPr lvl="1"/>
            <a:r>
              <a:rPr lang="en-US" dirty="0" smtClean="0"/>
              <a:t>Depends on training data S</a:t>
            </a:r>
          </a:p>
          <a:p>
            <a:pPr lvl="1"/>
            <a:endParaRPr lang="en-US" dirty="0"/>
          </a:p>
          <a:p>
            <a:r>
              <a:rPr lang="en-US" dirty="0" smtClean="0">
                <a:latin typeface="Lucida Calligraphy"/>
                <a:cs typeface="Lucida Calligraphy"/>
              </a:rPr>
              <a:t>L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E</a:t>
            </a:r>
            <a:r>
              <a:rPr lang="en-US" baseline="-25000" dirty="0" smtClean="0"/>
              <a:t>S</a:t>
            </a:r>
            <a:r>
              <a:rPr lang="en-US" dirty="0" smtClean="0"/>
              <a:t>[ </a:t>
            </a:r>
            <a:r>
              <a:rPr lang="en-US" sz="2800" dirty="0" smtClean="0"/>
              <a:t>E</a:t>
            </a:r>
            <a:r>
              <a:rPr lang="en-US" sz="2800" baseline="-25000" dirty="0" smtClean="0"/>
              <a:t>(</a:t>
            </a:r>
            <a:r>
              <a:rPr lang="en-US" sz="2800" baseline="-25000" dirty="0" err="1" smtClean="0"/>
              <a:t>x,y</a:t>
            </a:r>
            <a:r>
              <a:rPr lang="en-US" sz="2800" baseline="-25000" dirty="0" smtClean="0"/>
              <a:t>)~P(</a:t>
            </a:r>
            <a:r>
              <a:rPr lang="en-US" sz="2800" baseline="-25000" dirty="0" err="1" smtClean="0"/>
              <a:t>x,y</a:t>
            </a:r>
            <a:r>
              <a:rPr lang="en-US" sz="2800" baseline="-25000" dirty="0" smtClean="0"/>
              <a:t>)</a:t>
            </a:r>
            <a:r>
              <a:rPr lang="en-US" sz="2800" dirty="0" smtClean="0"/>
              <a:t>[ </a:t>
            </a:r>
            <a:r>
              <a:rPr lang="en-US" sz="2800" dirty="0" smtClean="0">
                <a:cs typeface="Apple Chancery"/>
              </a:rPr>
              <a:t>f</a:t>
            </a:r>
            <a:r>
              <a:rPr lang="en-US" sz="2800" dirty="0" smtClean="0"/>
              <a:t>(h(</a:t>
            </a:r>
            <a:r>
              <a:rPr lang="en-US" sz="2800" dirty="0" err="1" smtClean="0"/>
              <a:t>x|S</a:t>
            </a:r>
            <a:r>
              <a:rPr lang="en-US" sz="2800" dirty="0" smtClean="0"/>
              <a:t>),y) ]</a:t>
            </a:r>
            <a:r>
              <a:rPr lang="en-US" dirty="0" smtClean="0"/>
              <a:t> ]</a:t>
            </a:r>
          </a:p>
          <a:p>
            <a:pPr lvl="1"/>
            <a:r>
              <a:rPr lang="en-US" dirty="0" smtClean="0"/>
              <a:t>Expected generalization error</a:t>
            </a:r>
          </a:p>
          <a:p>
            <a:pPr lvl="1"/>
            <a:r>
              <a:rPr lang="en-US" dirty="0" smtClean="0"/>
              <a:t>Over the randomness of 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0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4272</TotalTime>
  <Words>2435</Words>
  <Application>Microsoft Macintosh PowerPoint</Application>
  <PresentationFormat>On-screen Show (4:3)</PresentationFormat>
  <Paragraphs>589</Paragraphs>
  <Slides>41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An Introduction to Ensemble Methods Boosting, Bagging, Random Forests and More</vt:lpstr>
      <vt:lpstr>Supervised Learning</vt:lpstr>
      <vt:lpstr>PowerPoint Presentation</vt:lpstr>
      <vt:lpstr>PowerPoint Presentation</vt:lpstr>
      <vt:lpstr>PowerPoint Presentation</vt:lpstr>
      <vt:lpstr>Outline</vt:lpstr>
      <vt:lpstr>Generalization Error</vt:lpstr>
      <vt:lpstr>PowerPoint Presentation</vt:lpstr>
      <vt:lpstr>Bias/Variance Tradeoff</vt:lpstr>
      <vt:lpstr>Bias/Variance Tradeoff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Bagging</vt:lpstr>
      <vt:lpstr>Bagging</vt:lpstr>
      <vt:lpstr>PowerPoint Presentation</vt:lpstr>
      <vt:lpstr>Random Forests</vt:lpstr>
      <vt:lpstr>PowerPoint Presentation</vt:lpstr>
      <vt:lpstr>Structured Random Forests</vt:lpstr>
      <vt:lpstr>PowerPoint Presentation</vt:lpstr>
      <vt:lpstr>Outline</vt:lpstr>
      <vt:lpstr>Functional Gradient Descent</vt:lpstr>
      <vt:lpstr>Coordinate Gradient Descent</vt:lpstr>
      <vt:lpstr>Coordinate Gradient Descent</vt:lpstr>
      <vt:lpstr>Coordinate Gradient Descent</vt:lpstr>
      <vt:lpstr>Coordinate Gradient Descent</vt:lpstr>
      <vt:lpstr>Coordinate Gradient Descent</vt:lpstr>
      <vt:lpstr>Coordinate Gradient Descent</vt:lpstr>
      <vt:lpstr>Functional Gradient Descent</vt:lpstr>
      <vt:lpstr>Boosting (AdaBoost)</vt:lpstr>
      <vt:lpstr>PowerPoint Presentation</vt:lpstr>
      <vt:lpstr>PowerPoint Presentation</vt:lpstr>
      <vt:lpstr>Ensemble Selection</vt:lpstr>
      <vt:lpstr>PowerPoint Presentation</vt:lpstr>
      <vt:lpstr>PowerPoint Presentation</vt:lpstr>
      <vt:lpstr>References &amp; Further Reading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Ensemble Methods Boosting, Bagging, Random Forests and More</dc:title>
  <dc:creator>Yisong Yue</dc:creator>
  <cp:lastModifiedBy>Yisong Yue</cp:lastModifiedBy>
  <cp:revision>249</cp:revision>
  <dcterms:created xsi:type="dcterms:W3CDTF">2014-03-26T00:59:24Z</dcterms:created>
  <dcterms:modified xsi:type="dcterms:W3CDTF">2014-04-02T04:56:39Z</dcterms:modified>
</cp:coreProperties>
</file>