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67" r:id="rId4"/>
    <p:sldId id="263" r:id="rId5"/>
    <p:sldId id="264" r:id="rId6"/>
    <p:sldId id="265" r:id="rId7"/>
    <p:sldId id="260" r:id="rId8"/>
    <p:sldId id="259" r:id="rId9"/>
    <p:sldId id="289" r:id="rId10"/>
    <p:sldId id="277" r:id="rId11"/>
    <p:sldId id="262" r:id="rId12"/>
    <p:sldId id="271" r:id="rId13"/>
    <p:sldId id="290" r:id="rId14"/>
    <p:sldId id="272" r:id="rId15"/>
    <p:sldId id="270" r:id="rId16"/>
    <p:sldId id="273" r:id="rId17"/>
    <p:sldId id="274" r:id="rId18"/>
    <p:sldId id="279" r:id="rId19"/>
    <p:sldId id="278" r:id="rId20"/>
    <p:sldId id="276" r:id="rId21"/>
    <p:sldId id="291" r:id="rId22"/>
    <p:sldId id="275" r:id="rId23"/>
    <p:sldId id="280" r:id="rId24"/>
    <p:sldId id="281" r:id="rId25"/>
    <p:sldId id="269" r:id="rId26"/>
    <p:sldId id="283" r:id="rId27"/>
    <p:sldId id="284" r:id="rId28"/>
    <p:sldId id="282" r:id="rId29"/>
    <p:sldId id="287" r:id="rId30"/>
    <p:sldId id="257" r:id="rId31"/>
    <p:sldId id="288" r:id="rId32"/>
    <p:sldId id="292" r:id="rId33"/>
    <p:sldId id="286" r:id="rId34"/>
    <p:sldId id="285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545" autoAdjust="0"/>
  </p:normalViewPr>
  <p:slideViewPr>
    <p:cSldViewPr snapToGrid="0" snapToObjects="1">
      <p:cViewPr varScale="1">
        <p:scale>
          <a:sx n="75" d="100"/>
          <a:sy n="75" d="100"/>
        </p:scale>
        <p:origin x="-120" y="-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19.6</c:v>
                </c:pt>
                <c:pt idx="1">
                  <c:v>45.4</c:v>
                </c:pt>
                <c:pt idx="2">
                  <c:v>26.1</c:v>
                </c:pt>
                <c:pt idx="3">
                  <c:v>31.9</c:v>
                </c:pt>
                <c:pt idx="4">
                  <c:v>56.1</c:v>
                </c:pt>
                <c:pt idx="5">
                  <c:v>32.1</c:v>
                </c:pt>
                <c:pt idx="6">
                  <c:v>61.9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3906648"/>
        <c:axId val="-2133903672"/>
      </c:barChart>
      <c:catAx>
        <c:axId val="-2133906648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3903672"/>
        <c:crosses val="autoZero"/>
        <c:auto val="1"/>
        <c:lblAlgn val="ctr"/>
        <c:lblOffset val="100"/>
        <c:noMultiLvlLbl val="0"/>
      </c:catAx>
      <c:valAx>
        <c:axId val="-213390367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-2133906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24.7</c:v>
                </c:pt>
                <c:pt idx="1">
                  <c:v>0.0</c:v>
                </c:pt>
                <c:pt idx="2">
                  <c:v>0.0</c:v>
                </c:pt>
                <c:pt idx="3">
                  <c:v>0.1</c:v>
                </c:pt>
                <c:pt idx="4">
                  <c:v>19.8</c:v>
                </c:pt>
                <c:pt idx="5">
                  <c:v>0.7</c:v>
                </c:pt>
                <c:pt idx="6">
                  <c:v>36.7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6195352"/>
        <c:axId val="-2136192376"/>
      </c:barChart>
      <c:catAx>
        <c:axId val="-2136195352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6192376"/>
        <c:crosses val="autoZero"/>
        <c:auto val="1"/>
        <c:lblAlgn val="ctr"/>
        <c:lblOffset val="100"/>
        <c:noMultiLvlLbl val="0"/>
      </c:catAx>
      <c:valAx>
        <c:axId val="-213619237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-21361953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Hold 50% </c:v>
                </c:pt>
              </c:strCache>
            </c:strRef>
          </c:tx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 w="25400" cap="flat" cmpd="sng" algn="ctr">
                <a:solidFill>
                  <a:schemeClr val="accent2">
                    <a:shade val="50000"/>
                  </a:schemeClr>
                </a:solidFill>
                <a:prstDash val="solid"/>
              </a:ln>
              <a:effectLst/>
            </c:spPr>
          </c:dPt>
          <c:cat>
            <c:strRef>
              <c:f>Sheet1!$A$2:$A$8</c:f>
              <c:strCache>
                <c:ptCount val="7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  <c:pt idx="4">
                  <c:v> </c:v>
                </c:pt>
                <c:pt idx="5">
                  <c:v> </c:v>
                </c:pt>
                <c:pt idx="6">
                  <c:v>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23.6</c:v>
                </c:pt>
                <c:pt idx="1">
                  <c:v>30.1</c:v>
                </c:pt>
                <c:pt idx="2">
                  <c:v>25.2</c:v>
                </c:pt>
                <c:pt idx="3">
                  <c:v>35.1</c:v>
                </c:pt>
                <c:pt idx="4">
                  <c:v>46.3</c:v>
                </c:pt>
                <c:pt idx="5">
                  <c:v>31.1</c:v>
                </c:pt>
                <c:pt idx="6">
                  <c:v>55.7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4869208"/>
        <c:axId val="-2134872200"/>
      </c:barChart>
      <c:catAx>
        <c:axId val="-2134869208"/>
        <c:scaling>
          <c:orientation val="minMax"/>
        </c:scaling>
        <c:delete val="0"/>
        <c:axPos val="b"/>
        <c:majorTickMark val="none"/>
        <c:minorTickMark val="none"/>
        <c:tickLblPos val="nextTo"/>
        <c:crossAx val="-2134872200"/>
        <c:crosses val="autoZero"/>
        <c:auto val="1"/>
        <c:lblAlgn val="ctr"/>
        <c:lblOffset val="100"/>
        <c:noMultiLvlLbl val="0"/>
      </c:catAx>
      <c:valAx>
        <c:axId val="-21348722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crossAx val="-21348692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04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4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51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5680"/>
            <a:ext cx="8229600" cy="488067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85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9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13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8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31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74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9ACA0-024C-CC46-B604-6A9481FBCDC2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DA6A1-26EF-E949-A38E-E0E13E28F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4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4.png"/><Relationship Id="rId5" Type="http://schemas.openxmlformats.org/officeDocument/2006/relationships/image" Target="../media/image30.png"/><Relationship Id="rId6" Type="http://schemas.openxmlformats.org/officeDocument/2006/relationships/image" Target="../media/image34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24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9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40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4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png"/><Relationship Id="rId6" Type="http://schemas.openxmlformats.org/officeDocument/2006/relationships/image" Target="../media/image9.jpe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projects.yisongyue.com/collab_cluster/" TargetMode="External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://www.pinterest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jpeg"/><Relationship Id="rId1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720" y="1244356"/>
            <a:ext cx="861656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Personalized Collaborative Clustering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00197"/>
            <a:ext cx="6400800" cy="91297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Yisong Yue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433" y="4740898"/>
            <a:ext cx="876300" cy="9779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625" y="4729153"/>
            <a:ext cx="952500" cy="1003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077" y="4727243"/>
            <a:ext cx="990600" cy="1041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45354" y="4127561"/>
            <a:ext cx="1853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Joint </a:t>
            </a:r>
            <a:r>
              <a:rPr lang="en-US" sz="2000" dirty="0"/>
              <a:t>w</a:t>
            </a:r>
            <a:r>
              <a:rPr lang="en-US" sz="2000" dirty="0" smtClean="0"/>
              <a:t>ork with: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469296" y="5797008"/>
            <a:ext cx="137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Chong Wang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778141" y="5797008"/>
            <a:ext cx="14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Khalid El-</a:t>
            </a:r>
            <a:r>
              <a:rPr lang="en-US" dirty="0" err="1" smtClean="0"/>
              <a:t>Arini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58758" y="5789653"/>
            <a:ext cx="162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Carlos </a:t>
            </a:r>
            <a:r>
              <a:rPr lang="en-US" dirty="0" err="1" smtClean="0"/>
              <a:t>Guestrin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2755" y="202894"/>
            <a:ext cx="1707525" cy="79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8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Training Data: </a:t>
            </a:r>
            <a:r>
              <a:rPr lang="en-US" dirty="0" smtClean="0"/>
              <a:t>N items, M users</a:t>
            </a:r>
          </a:p>
          <a:p>
            <a:r>
              <a:rPr lang="en-US" dirty="0" smtClean="0"/>
              <a:t>Y = {Y</a:t>
            </a:r>
            <a:r>
              <a:rPr lang="en-US" baseline="-25000" dirty="0" smtClean="0"/>
              <a:t>1</a:t>
            </a:r>
            <a:r>
              <a:rPr lang="en-US" dirty="0" smtClean="0"/>
              <a:t> … Y</a:t>
            </a:r>
            <a:r>
              <a:rPr lang="en-US" baseline="-25000" dirty="0" smtClean="0"/>
              <a:t>M</a:t>
            </a:r>
            <a:r>
              <a:rPr lang="en-US" dirty="0" smtClean="0"/>
              <a:t>}</a:t>
            </a:r>
          </a:p>
          <a:p>
            <a:endParaRPr lang="en-US" dirty="0" smtClean="0"/>
          </a:p>
          <a:p>
            <a:r>
              <a:rPr lang="en-US" dirty="0" err="1"/>
              <a:t>Y</a:t>
            </a:r>
            <a:r>
              <a:rPr lang="en-US" baseline="-25000" dirty="0" err="1"/>
              <a:t>m</a:t>
            </a:r>
            <a:r>
              <a:rPr lang="en-US" dirty="0"/>
              <a:t> </a:t>
            </a:r>
            <a:r>
              <a:rPr lang="en-US" dirty="0" smtClean="0"/>
              <a:t>=</a:t>
            </a:r>
          </a:p>
          <a:p>
            <a:endParaRPr lang="en-US" sz="6400" dirty="0"/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k</a:t>
            </a:r>
            <a:r>
              <a:rPr lang="en-US" dirty="0" smtClean="0"/>
              <a:t>  = </a:t>
            </a:r>
            <a:endParaRPr lang="en-US" baseline="-25000" dirty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08953" y="4468634"/>
            <a:ext cx="31884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   ,    ), (     ,</a:t>
            </a:r>
            <a:r>
              <a:rPr lang="en-US" sz="3600" dirty="0"/>
              <a:t> </a:t>
            </a:r>
            <a:r>
              <a:rPr lang="en-US" sz="3600" dirty="0" smtClean="0"/>
              <a:t>   ),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3600" dirty="0" smtClean="0"/>
              <a:t>(     ,</a:t>
            </a:r>
            <a:r>
              <a:rPr lang="en-US" sz="3600" dirty="0"/>
              <a:t> </a:t>
            </a:r>
            <a:r>
              <a:rPr lang="en-US" sz="3600" dirty="0" smtClean="0"/>
              <a:t>   ),   …</a:t>
            </a: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Filtering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299" y="2776545"/>
            <a:ext cx="457204" cy="62988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>
            <a:off x="1802906" y="2716593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 flipH="1">
            <a:off x="5117535" y="2716593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96741" y="2704382"/>
            <a:ext cx="318841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(     ,    ), (     ,    ),</a:t>
            </a:r>
          </a:p>
          <a:p>
            <a:r>
              <a:rPr lang="en-US" sz="1000" dirty="0" smtClean="0"/>
              <a:t> </a:t>
            </a:r>
          </a:p>
          <a:p>
            <a:r>
              <a:rPr lang="en-US" sz="3600" dirty="0" smtClean="0"/>
              <a:t>(     ,    ),   …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425" y="2919039"/>
            <a:ext cx="491931" cy="4037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657" y="3540746"/>
            <a:ext cx="486846" cy="513304"/>
          </a:xfrm>
          <a:prstGeom prst="rect">
            <a:avLst/>
          </a:prstGeom>
        </p:spPr>
      </p:pic>
      <p:sp>
        <p:nvSpPr>
          <p:cNvPr id="13" name="Left Brace 12"/>
          <p:cNvSpPr/>
          <p:nvPr/>
        </p:nvSpPr>
        <p:spPr>
          <a:xfrm>
            <a:off x="1802906" y="448084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5129747" y="4480845"/>
            <a:ext cx="228165" cy="1354217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08" y="5361540"/>
            <a:ext cx="491931" cy="4037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208" y="4612314"/>
            <a:ext cx="491931" cy="4869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713" y="4534495"/>
            <a:ext cx="467311" cy="66591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210376" y="3891489"/>
            <a:ext cx="2341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Each user rates a</a:t>
            </a:r>
          </a:p>
          <a:p>
            <a:r>
              <a:rPr lang="en-US" sz="2400" dirty="0">
                <a:solidFill>
                  <a:srgbClr val="953735"/>
                </a:solidFill>
              </a:rPr>
              <a:t>a</a:t>
            </a:r>
            <a:r>
              <a:rPr lang="en-US" sz="2400" dirty="0" smtClean="0">
                <a:solidFill>
                  <a:srgbClr val="953735"/>
                </a:solidFill>
              </a:rPr>
              <a:t> subset of items</a:t>
            </a:r>
          </a:p>
        </p:txBody>
      </p:sp>
      <p:cxnSp>
        <p:nvCxnSpPr>
          <p:cNvPr id="21" name="Straight Arrow Connector 20"/>
          <p:cNvCxnSpPr>
            <a:stCxn id="20" idx="1"/>
          </p:cNvCxnSpPr>
          <p:nvPr/>
        </p:nvCxnSpPr>
        <p:spPr>
          <a:xfrm flipH="1" flipV="1">
            <a:off x="5462300" y="3641282"/>
            <a:ext cx="748076" cy="66570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>
            <a:off x="5462300" y="4306988"/>
            <a:ext cx="748076" cy="604151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5497" y="2787551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7092" y="4603947"/>
            <a:ext cx="401906" cy="4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07092" y="2911147"/>
            <a:ext cx="401906" cy="495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3431" y="3490938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85882" y="4557448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73431" y="5242777"/>
            <a:ext cx="383637" cy="472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215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 animBg="1"/>
      <p:bldP spid="6" grpId="0" animBg="1"/>
      <p:bldP spid="8" grpId="0"/>
      <p:bldP spid="13" grpId="0" animBg="1"/>
      <p:bldP spid="14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Training Data: </a:t>
            </a:r>
            <a:r>
              <a:rPr lang="en-US" dirty="0" smtClean="0"/>
              <a:t>N items, M users</a:t>
            </a:r>
          </a:p>
          <a:p>
            <a:r>
              <a:rPr lang="en-US" dirty="0" smtClean="0"/>
              <a:t>Y = {Y</a:t>
            </a:r>
            <a:r>
              <a:rPr lang="en-US" baseline="-25000" dirty="0" smtClean="0"/>
              <a:t>1</a:t>
            </a:r>
            <a:r>
              <a:rPr lang="en-US" dirty="0"/>
              <a:t> </a:t>
            </a:r>
            <a:r>
              <a:rPr lang="en-US" dirty="0" smtClean="0"/>
              <a:t>… Y</a:t>
            </a:r>
            <a:r>
              <a:rPr lang="en-US" baseline="-25000" dirty="0" smtClean="0"/>
              <a:t>M</a:t>
            </a:r>
            <a:r>
              <a:rPr lang="en-US" dirty="0" smtClean="0"/>
              <a:t>}</a:t>
            </a: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Y</a:t>
            </a:r>
            <a:r>
              <a:rPr lang="en-US" baseline="-25000" dirty="0" err="1" smtClean="0"/>
              <a:t>m</a:t>
            </a:r>
            <a:r>
              <a:rPr lang="en-US" dirty="0" smtClean="0"/>
              <a:t> =</a:t>
            </a:r>
          </a:p>
          <a:p>
            <a:endParaRPr lang="en-US" sz="6400" dirty="0"/>
          </a:p>
          <a:p>
            <a:r>
              <a:rPr lang="en-US" dirty="0" err="1" smtClean="0"/>
              <a:t>Y</a:t>
            </a:r>
            <a:r>
              <a:rPr lang="en-US" baseline="-25000" dirty="0" err="1"/>
              <a:t>k</a:t>
            </a:r>
            <a:r>
              <a:rPr lang="en-US" dirty="0" smtClean="0"/>
              <a:t>  =</a:t>
            </a:r>
            <a:endParaRPr lang="en-US" dirty="0"/>
          </a:p>
        </p:txBody>
      </p:sp>
      <p:sp>
        <p:nvSpPr>
          <p:cNvPr id="27" name="Left Brace 26"/>
          <p:cNvSpPr/>
          <p:nvPr/>
        </p:nvSpPr>
        <p:spPr>
          <a:xfrm>
            <a:off x="1802906" y="2726100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e 27"/>
          <p:cNvSpPr/>
          <p:nvPr/>
        </p:nvSpPr>
        <p:spPr>
          <a:xfrm flipH="1">
            <a:off x="5137629" y="2726100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071" y="4510259"/>
            <a:ext cx="2956849" cy="132053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71" y="2726100"/>
            <a:ext cx="2956849" cy="1320535"/>
          </a:xfrm>
          <a:prstGeom prst="rect">
            <a:avLst/>
          </a:prstGeom>
        </p:spPr>
      </p:pic>
      <p:sp>
        <p:nvSpPr>
          <p:cNvPr id="55" name="Left Brace 54"/>
          <p:cNvSpPr/>
          <p:nvPr/>
        </p:nvSpPr>
        <p:spPr>
          <a:xfrm>
            <a:off x="1802906" y="4485484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Left Brace 55"/>
          <p:cNvSpPr/>
          <p:nvPr/>
        </p:nvSpPr>
        <p:spPr>
          <a:xfrm flipH="1">
            <a:off x="5137629" y="4485484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6190586" y="3702864"/>
            <a:ext cx="246654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Each user clusters </a:t>
            </a:r>
          </a:p>
          <a:p>
            <a:r>
              <a:rPr lang="en-US" sz="2400" dirty="0">
                <a:solidFill>
                  <a:srgbClr val="953735"/>
                </a:solidFill>
              </a:rPr>
              <a:t>a</a:t>
            </a:r>
            <a:r>
              <a:rPr lang="en-US" sz="2400" dirty="0" smtClean="0">
                <a:solidFill>
                  <a:srgbClr val="953735"/>
                </a:solidFill>
              </a:rPr>
              <a:t> subset of items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(partial clustering)</a:t>
            </a:r>
            <a:endParaRPr lang="en-US" sz="2400" dirty="0">
              <a:solidFill>
                <a:srgbClr val="953735"/>
              </a:solidFill>
            </a:endParaRPr>
          </a:p>
        </p:txBody>
      </p:sp>
      <p:cxnSp>
        <p:nvCxnSpPr>
          <p:cNvPr id="72" name="Straight Arrow Connector 71"/>
          <p:cNvCxnSpPr>
            <a:stCxn id="69" idx="1"/>
          </p:cNvCxnSpPr>
          <p:nvPr/>
        </p:nvCxnSpPr>
        <p:spPr>
          <a:xfrm flipH="1">
            <a:off x="5442510" y="4303028"/>
            <a:ext cx="748076" cy="60016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69" idx="1"/>
          </p:cNvCxnSpPr>
          <p:nvPr/>
        </p:nvCxnSpPr>
        <p:spPr>
          <a:xfrm flipH="1" flipV="1">
            <a:off x="5442510" y="3702864"/>
            <a:ext cx="748076" cy="600164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78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55" grpId="0" animBg="1"/>
      <p:bldP spid="56" grpId="0" animBg="1"/>
      <p:bldP spid="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239768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Learning goal</a:t>
            </a:r>
            <a:r>
              <a:rPr lang="en-US" sz="3600" b="1" dirty="0"/>
              <a:t>: </a:t>
            </a:r>
            <a:r>
              <a:rPr lang="en-US" sz="3600" dirty="0" smtClean="0"/>
              <a:t>F</a:t>
            </a:r>
            <a:r>
              <a:rPr lang="en-US" sz="3600" dirty="0"/>
              <a:t>(</a:t>
            </a:r>
            <a:r>
              <a:rPr lang="en-US" sz="3600" dirty="0" err="1"/>
              <a:t>m,i,j</a:t>
            </a:r>
            <a:r>
              <a:rPr lang="en-US" sz="3600" dirty="0"/>
              <a:t>) ≈ </a:t>
            </a:r>
            <a:r>
              <a:rPr lang="en-US" sz="3600" dirty="0" err="1" smtClean="0"/>
              <a:t>y</a:t>
            </a:r>
            <a:r>
              <a:rPr lang="en-US" sz="3600" baseline="-25000" dirty="0" err="1" smtClean="0"/>
              <a:t>mij</a:t>
            </a:r>
            <a:r>
              <a:rPr lang="en-US" sz="3600" baseline="-25000" dirty="0" smtClean="0"/>
              <a:t> </a:t>
            </a:r>
            <a:r>
              <a:rPr lang="en-US" sz="3600" dirty="0" smtClean="0"/>
              <a:t>        </a:t>
            </a:r>
            <a:r>
              <a:rPr lang="en-US" sz="2400" dirty="0" smtClean="0"/>
              <a:t>(+1 or -1)</a:t>
            </a:r>
            <a:endParaRPr lang="en-US" sz="2400" baseline="-25000" dirty="0" smtClean="0"/>
          </a:p>
          <a:p>
            <a:endParaRPr lang="en-US" sz="5400" baseline="-25000" dirty="0"/>
          </a:p>
          <a:p>
            <a:r>
              <a:rPr lang="en-US" dirty="0" err="1"/>
              <a:t>Y</a:t>
            </a:r>
            <a:r>
              <a:rPr lang="en-US" baseline="-25000" dirty="0" err="1"/>
              <a:t>m</a:t>
            </a:r>
            <a:r>
              <a:rPr lang="en-US" dirty="0"/>
              <a:t> =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dirty="0" smtClean="0"/>
              <a:t>F(m,      ,      ) </a:t>
            </a:r>
            <a:r>
              <a:rPr lang="en-US" dirty="0"/>
              <a:t>≈</a:t>
            </a:r>
            <a:r>
              <a:rPr lang="en-US" dirty="0" smtClean="0"/>
              <a:t> +1</a:t>
            </a:r>
          </a:p>
          <a:p>
            <a:endParaRPr lang="en-US" sz="1600" baseline="-25000" dirty="0" smtClean="0"/>
          </a:p>
          <a:p>
            <a:r>
              <a:rPr lang="en-US" dirty="0"/>
              <a:t>F(m,      ,      ) ≈</a:t>
            </a:r>
            <a:r>
              <a:rPr lang="en-US" dirty="0" smtClean="0"/>
              <a:t> -1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b="1" dirty="0" smtClean="0"/>
              <a:t>Prediction goal:</a:t>
            </a:r>
            <a:r>
              <a:rPr lang="en-US" dirty="0" smtClean="0"/>
              <a:t> F(</a:t>
            </a:r>
            <a:r>
              <a:rPr lang="en-US" dirty="0" err="1" smtClean="0"/>
              <a:t>m,i,j</a:t>
            </a:r>
            <a:r>
              <a:rPr lang="en-US" dirty="0" smtClean="0"/>
              <a:t>) for new items</a:t>
            </a:r>
            <a:endParaRPr lang="en-US" dirty="0"/>
          </a:p>
          <a:p>
            <a:endParaRPr lang="en-US" baseline="-25000" dirty="0"/>
          </a:p>
          <a:p>
            <a:endParaRPr lang="en-US" dirty="0"/>
          </a:p>
        </p:txBody>
      </p:sp>
      <p:sp>
        <p:nvSpPr>
          <p:cNvPr id="13" name="Left Brace 12"/>
          <p:cNvSpPr/>
          <p:nvPr/>
        </p:nvSpPr>
        <p:spPr>
          <a:xfrm>
            <a:off x="1712261" y="2281368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flipH="1">
            <a:off x="5046984" y="2281368"/>
            <a:ext cx="228165" cy="134531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84" y="3951570"/>
            <a:ext cx="413878" cy="5005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071" y="2290844"/>
            <a:ext cx="2956849" cy="13205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571" y="3951570"/>
            <a:ext cx="456228" cy="4222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261" y="4768011"/>
            <a:ext cx="432533" cy="41851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572" y="4752713"/>
            <a:ext cx="456228" cy="5161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75149" y="4252779"/>
            <a:ext cx="2995982" cy="830997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953735"/>
                </a:solidFill>
              </a:rPr>
              <a:t>Clustering analogue to </a:t>
            </a:r>
          </a:p>
          <a:p>
            <a:r>
              <a:rPr lang="en-US" sz="2400" dirty="0" smtClean="0">
                <a:solidFill>
                  <a:srgbClr val="953735"/>
                </a:solidFill>
              </a:rPr>
              <a:t>Collaborative Filtering</a:t>
            </a:r>
            <a:endParaRPr lang="en-US" sz="24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5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04" y="3320342"/>
            <a:ext cx="8167896" cy="3227966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“Collaborative Clustering”</a:t>
            </a:r>
          </a:p>
          <a:p>
            <a:pPr lvl="1"/>
            <a:r>
              <a:rPr lang="en-US" sz="2400" dirty="0" smtClean="0"/>
              <a:t>Formal </a:t>
            </a:r>
            <a:r>
              <a:rPr lang="en-US" sz="2400" dirty="0"/>
              <a:t>Learning </a:t>
            </a:r>
            <a:r>
              <a:rPr lang="en-US" sz="2400" dirty="0" smtClean="0"/>
              <a:t>Framework</a:t>
            </a:r>
          </a:p>
          <a:p>
            <a:pPr lvl="1"/>
            <a:endParaRPr lang="en-US" sz="300" dirty="0"/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Latent Collaborative Clustering</a:t>
            </a:r>
          </a:p>
          <a:p>
            <a:pPr lvl="1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Learning 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algorithm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endParaRPr lang="en-US" sz="300" dirty="0"/>
          </a:p>
          <a:p>
            <a:r>
              <a:rPr lang="en-US" sz="2800" dirty="0" smtClean="0"/>
              <a:t>Data Collection User Study</a:t>
            </a:r>
          </a:p>
          <a:p>
            <a:endParaRPr lang="en-US" sz="300" dirty="0"/>
          </a:p>
          <a:p>
            <a:r>
              <a:rPr lang="en-US" sz="2800" dirty="0" smtClean="0"/>
              <a:t>Evaluation</a:t>
            </a:r>
          </a:p>
          <a:p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01106" y="1346978"/>
            <a:ext cx="1248815" cy="1747235"/>
            <a:chOff x="2357216" y="1392875"/>
            <a:chExt cx="1345936" cy="1640252"/>
          </a:xfrm>
        </p:grpSpPr>
        <p:grpSp>
          <p:nvGrpSpPr>
            <p:cNvPr id="8" name="Group 7"/>
            <p:cNvGrpSpPr/>
            <p:nvPr/>
          </p:nvGrpSpPr>
          <p:grpSpPr>
            <a:xfrm>
              <a:off x="2357216" y="1412759"/>
              <a:ext cx="1345936" cy="1620368"/>
              <a:chOff x="214238" y="3461697"/>
              <a:chExt cx="2384407" cy="287058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0639" y="5267402"/>
                <a:ext cx="1100590" cy="101074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221" y="3998978"/>
                <a:ext cx="1123050" cy="134765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375" y="3994204"/>
                <a:ext cx="1089359" cy="124658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14238" y="3461697"/>
                <a:ext cx="2384407" cy="2870582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446128" y="1392875"/>
              <a:ext cx="1126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Architecture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7593" y="1350987"/>
            <a:ext cx="1248815" cy="1676244"/>
            <a:chOff x="3762897" y="1396884"/>
            <a:chExt cx="1345936" cy="1573608"/>
          </a:xfrm>
        </p:grpSpPr>
        <p:grpSp>
          <p:nvGrpSpPr>
            <p:cNvPr id="16" name="Group 15"/>
            <p:cNvGrpSpPr/>
            <p:nvPr/>
          </p:nvGrpSpPr>
          <p:grpSpPr>
            <a:xfrm>
              <a:off x="3762897" y="1406807"/>
              <a:ext cx="1345936" cy="1563685"/>
              <a:chOff x="3112169" y="3461697"/>
              <a:chExt cx="2384407" cy="277016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7218" y="3998978"/>
                <a:ext cx="1123050" cy="175195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9147" y="4001649"/>
                <a:ext cx="1100588" cy="107812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0053" y="5103028"/>
                <a:ext cx="1123050" cy="107812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112169" y="3461697"/>
                <a:ext cx="2384407" cy="2770163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813642" y="1396884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 Museums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90646" y="1351095"/>
            <a:ext cx="1248815" cy="1571547"/>
            <a:chOff x="5167307" y="1401092"/>
            <a:chExt cx="1345936" cy="1475322"/>
          </a:xfrm>
        </p:grpSpPr>
        <p:grpSp>
          <p:nvGrpSpPr>
            <p:cNvPr id="21" name="Group 20"/>
            <p:cNvGrpSpPr/>
            <p:nvPr/>
          </p:nvGrpSpPr>
          <p:grpSpPr>
            <a:xfrm>
              <a:off x="5167307" y="1412759"/>
              <a:ext cx="1345936" cy="1463655"/>
              <a:chOff x="5996188" y="3461698"/>
              <a:chExt cx="2384407" cy="259295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5150" y="4002054"/>
                <a:ext cx="1100590" cy="108935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08671" y="3987151"/>
                <a:ext cx="1100589" cy="123535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7287" y="5095421"/>
                <a:ext cx="1111821" cy="87598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996188" y="3461698"/>
                <a:ext cx="2384407" cy="2592954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371834" y="1401092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Outdoors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9" name="Left-Right Arrow 28"/>
          <p:cNvSpPr/>
          <p:nvPr/>
        </p:nvSpPr>
        <p:spPr>
          <a:xfrm>
            <a:off x="1545337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16" y="1446108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" y="1752549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eft-Right Arrow 29"/>
          <p:cNvSpPr/>
          <p:nvPr/>
        </p:nvSpPr>
        <p:spPr>
          <a:xfrm>
            <a:off x="6761862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9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Factor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/>
          <a:lstStyle/>
          <a:p>
            <a:r>
              <a:rPr lang="en-US" b="1" dirty="0" smtClean="0"/>
              <a:t>Collaborative Filtering:</a:t>
            </a:r>
            <a:r>
              <a:rPr lang="en-US" dirty="0" smtClean="0"/>
              <a:t> N items, M users</a:t>
            </a:r>
          </a:p>
          <a:p>
            <a:r>
              <a:rPr lang="en-US" dirty="0" smtClean="0"/>
              <a:t>Users rate items (</a:t>
            </a:r>
            <a:r>
              <a:rPr lang="en-US" dirty="0" err="1" smtClean="0"/>
              <a:t>y</a:t>
            </a:r>
            <a:r>
              <a:rPr lang="en-US" baseline="-25000" dirty="0" err="1" smtClean="0"/>
              <a:t>mi</a:t>
            </a:r>
            <a:r>
              <a:rPr lang="en-US" dirty="0" smtClean="0"/>
              <a:t>)</a:t>
            </a:r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 smtClean="0"/>
          </a:p>
          <a:p>
            <a:endParaRPr lang="en-US" baseline="-25000" dirty="0"/>
          </a:p>
          <a:p>
            <a:endParaRPr lang="en-US" baseline="-25000" dirty="0" smtClean="0"/>
          </a:p>
          <a:p>
            <a:pPr marL="0" indent="0">
              <a:buNone/>
            </a:pPr>
            <a:endParaRPr lang="en-US" baseline="-25000" dirty="0" smtClean="0"/>
          </a:p>
          <a:p>
            <a:r>
              <a:rPr lang="en-US" b="1" dirty="0" smtClean="0"/>
              <a:t>Prediction: </a:t>
            </a:r>
            <a:r>
              <a:rPr lang="en-US" dirty="0" smtClean="0"/>
              <a:t>F(</a:t>
            </a:r>
            <a:r>
              <a:rPr lang="en-US" dirty="0" err="1" smtClean="0"/>
              <a:t>m,i</a:t>
            </a:r>
            <a:r>
              <a:rPr lang="en-US" dirty="0" smtClean="0"/>
              <a:t>) = &lt;u</a:t>
            </a:r>
            <a:r>
              <a:rPr lang="en-US" baseline="-25000" dirty="0" smtClean="0"/>
              <a:t>m</a:t>
            </a:r>
            <a:r>
              <a:rPr lang="en-US" dirty="0" smtClean="0"/>
              <a:t>, x</a:t>
            </a:r>
            <a:r>
              <a:rPr lang="en-US" baseline="-25000" dirty="0" smtClean="0"/>
              <a:t>i</a:t>
            </a:r>
            <a:r>
              <a:rPr lang="en-US" dirty="0" smtClean="0"/>
              <a:t>&gt;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91546" y="2973467"/>
            <a:ext cx="1774866" cy="22796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6" name="Rectangle 5"/>
          <p:cNvSpPr/>
          <p:nvPr/>
        </p:nvSpPr>
        <p:spPr>
          <a:xfrm>
            <a:off x="4055436" y="2973467"/>
            <a:ext cx="750335" cy="227962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</a:t>
            </a:r>
          </a:p>
        </p:txBody>
      </p:sp>
      <p:sp>
        <p:nvSpPr>
          <p:cNvPr id="7" name="Rectangle 6"/>
          <p:cNvSpPr/>
          <p:nvPr/>
        </p:nvSpPr>
        <p:spPr>
          <a:xfrm>
            <a:off x="4957564" y="2973467"/>
            <a:ext cx="1791379" cy="6890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X</a:t>
            </a:r>
            <a:endParaRPr lang="en-US" sz="4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941874" y="3505459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680067" y="2558240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8424" y="3950482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661992" y="2558240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55581" y="3950482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257085" y="2558240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25692" y="304812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35839" y="4108692"/>
            <a:ext cx="33644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Users and items modeled </a:t>
            </a:r>
          </a:p>
          <a:p>
            <a:r>
              <a:rPr lang="en-US" sz="2400" dirty="0" smtClean="0"/>
              <a:t>as K-dimensional factors.</a:t>
            </a:r>
          </a:p>
          <a:p>
            <a:r>
              <a:rPr lang="en-US" sz="2400" dirty="0" smtClean="0"/>
              <a:t>(matrix factorization)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24246" y="4569421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(Missing Values)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2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12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120" y="1475680"/>
            <a:ext cx="8229600" cy="4880670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679848" y="1601301"/>
            <a:ext cx="2187969" cy="2706680"/>
          </a:xfrm>
          <a:prstGeom prst="cub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Y</a:t>
            </a:r>
            <a:endParaRPr lang="en-US" sz="4400" b="1" dirty="0"/>
          </a:p>
        </p:txBody>
      </p:sp>
      <p:sp>
        <p:nvSpPr>
          <p:cNvPr id="10" name="Cube 9"/>
          <p:cNvSpPr/>
          <p:nvPr/>
        </p:nvSpPr>
        <p:spPr>
          <a:xfrm>
            <a:off x="4001475" y="3270458"/>
            <a:ext cx="915236" cy="2135611"/>
          </a:xfrm>
          <a:prstGeom prst="cube">
            <a:avLst>
              <a:gd name="adj" fmla="val 13407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U</a:t>
            </a:r>
          </a:p>
        </p:txBody>
      </p:sp>
      <p:sp>
        <p:nvSpPr>
          <p:cNvPr id="12" name="Cube 11"/>
          <p:cNvSpPr/>
          <p:nvPr/>
        </p:nvSpPr>
        <p:spPr>
          <a:xfrm>
            <a:off x="5008458" y="2336298"/>
            <a:ext cx="1836068" cy="842366"/>
          </a:xfrm>
          <a:prstGeom prst="cube">
            <a:avLst>
              <a:gd name="adj" fmla="val 17781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X</a:t>
            </a:r>
            <a:endParaRPr lang="en-US" sz="4400" b="1" dirty="0"/>
          </a:p>
        </p:txBody>
      </p:sp>
      <p:sp>
        <p:nvSpPr>
          <p:cNvPr id="14" name="Cube 13"/>
          <p:cNvSpPr/>
          <p:nvPr/>
        </p:nvSpPr>
        <p:spPr>
          <a:xfrm>
            <a:off x="4212889" y="1426535"/>
            <a:ext cx="1482109" cy="884207"/>
          </a:xfrm>
          <a:prstGeom prst="cube">
            <a:avLst>
              <a:gd name="adj" fmla="val 6828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4212889" y="2159695"/>
            <a:ext cx="703822" cy="1077218"/>
            <a:chOff x="4498417" y="2102773"/>
            <a:chExt cx="703822" cy="1077218"/>
          </a:xfrm>
        </p:grpSpPr>
        <p:sp>
          <p:nvSpPr>
            <p:cNvPr id="17" name="TextBox 16"/>
            <p:cNvSpPr txBox="1"/>
            <p:nvPr/>
          </p:nvSpPr>
          <p:spPr>
            <a:xfrm>
              <a:off x="4498417" y="2102773"/>
              <a:ext cx="70382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400" b="1" dirty="0" smtClean="0"/>
                <a:t>×</a:t>
              </a:r>
              <a:endParaRPr lang="en-US" sz="64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4523275" y="2443848"/>
              <a:ext cx="541257" cy="561588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112625" y="2044918"/>
            <a:ext cx="6445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=</a:t>
            </a:r>
            <a:endParaRPr lang="en-US" sz="7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62340" y="3715492"/>
            <a:ext cx="171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(Missing Values)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34750" y="1528593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232039" y="3037052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1445075" y="1699030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3538366" y="4262627"/>
            <a:ext cx="44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4227239" y="534120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813372" y="2549536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96020" y="3084325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217727" y="1372601"/>
            <a:ext cx="383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5039060" y="1015737"/>
            <a:ext cx="34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K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92871" y="1301665"/>
            <a:ext cx="508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X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554551" y="5870592"/>
            <a:ext cx="5171340" cy="584776"/>
            <a:chOff x="730207" y="5969322"/>
            <a:chExt cx="5171340" cy="584776"/>
          </a:xfrm>
        </p:grpSpPr>
        <p:sp>
          <p:nvSpPr>
            <p:cNvPr id="35" name="Rectangle 34"/>
            <p:cNvSpPr/>
            <p:nvPr/>
          </p:nvSpPr>
          <p:spPr>
            <a:xfrm>
              <a:off x="730207" y="5969322"/>
              <a:ext cx="5171340" cy="58477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3200" b="1" dirty="0"/>
                <a:t>Prediction: </a:t>
              </a:r>
              <a:r>
                <a:rPr lang="en-US" sz="3200" dirty="0"/>
                <a:t>F(</a:t>
              </a:r>
              <a:r>
                <a:rPr lang="en-US" sz="3200" dirty="0" err="1"/>
                <a:t>m</a:t>
              </a:r>
              <a:r>
                <a:rPr lang="en-US" sz="3200" dirty="0" err="1" smtClean="0"/>
                <a:t>,</a:t>
              </a:r>
              <a:r>
                <a:rPr lang="en-US" sz="3200" dirty="0" err="1"/>
                <a:t>i</a:t>
              </a:r>
              <a:r>
                <a:rPr lang="en-US" sz="3200" dirty="0" err="1" smtClean="0"/>
                <a:t>,j</a:t>
              </a:r>
              <a:r>
                <a:rPr lang="en-US" sz="3200" dirty="0" smtClean="0"/>
                <a:t>) </a:t>
              </a:r>
              <a:r>
                <a:rPr lang="en-US" sz="3200" dirty="0"/>
                <a:t>= </a:t>
              </a:r>
              <a:r>
                <a:rPr lang="en-US" sz="3200" dirty="0" smtClean="0"/>
                <a:t>x</a:t>
              </a:r>
              <a:r>
                <a:rPr lang="en-US" sz="3200" baseline="-25000" dirty="0" smtClean="0"/>
                <a:t>i</a:t>
              </a:r>
              <a:r>
                <a:rPr lang="en-US" sz="3200" dirty="0"/>
                <a:t> </a:t>
              </a:r>
              <a:r>
                <a:rPr lang="en-US" sz="3200" dirty="0" smtClean="0"/>
                <a:t>  u</a:t>
              </a:r>
              <a:r>
                <a:rPr lang="en-US" sz="3200" baseline="-25000" dirty="0" smtClean="0"/>
                <a:t>m</a:t>
              </a:r>
              <a:r>
                <a:rPr lang="en-US" sz="3200" dirty="0" smtClean="0">
                  <a:latin typeface="Calibri"/>
                  <a:ea typeface="Wingdings"/>
                  <a:cs typeface="Calibri"/>
                  <a:sym typeface="Wingdings"/>
                </a:rPr>
                <a:t>   </a:t>
              </a:r>
              <a:r>
                <a:rPr lang="en-US" sz="3200" dirty="0" err="1" smtClean="0"/>
                <a:t>x</a:t>
              </a:r>
              <a:r>
                <a:rPr lang="en-US" sz="3200" baseline="-25000" dirty="0" err="1" smtClean="0"/>
                <a:t>j</a:t>
              </a:r>
              <a:endParaRPr lang="en-US" sz="32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5331831" y="6270063"/>
              <a:ext cx="79241" cy="862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634588" y="6270063"/>
              <a:ext cx="79241" cy="86287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973582" y="5332758"/>
            <a:ext cx="1958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Hadamard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Product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383625" y="5702090"/>
            <a:ext cx="589957" cy="33109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335839" y="3964658"/>
            <a:ext cx="33644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Users and items modeled </a:t>
            </a:r>
          </a:p>
          <a:p>
            <a:r>
              <a:rPr lang="en-US" sz="2400" dirty="0" smtClean="0"/>
              <a:t>as K-dimensional factors.</a:t>
            </a:r>
          </a:p>
          <a:p>
            <a:r>
              <a:rPr lang="en-US" sz="2400" dirty="0" smtClean="0"/>
              <a:t>(tensor factorization)</a:t>
            </a:r>
            <a:endParaRPr lang="en-US" sz="2400" dirty="0"/>
          </a:p>
        </p:txBody>
      </p:sp>
      <p:sp>
        <p:nvSpPr>
          <p:cNvPr id="53" name="TextBox 52"/>
          <p:cNvSpPr txBox="1"/>
          <p:nvPr/>
        </p:nvSpPr>
        <p:spPr>
          <a:xfrm>
            <a:off x="6561798" y="6033184"/>
            <a:ext cx="213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model slightly </a:t>
            </a:r>
          </a:p>
          <a:p>
            <a:r>
              <a:rPr lang="en-US" dirty="0" smtClean="0"/>
              <a:t>more complicated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3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2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40" grpId="0"/>
      <p:bldP spid="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Latent Collaborative Clustering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F(</a:t>
            </a:r>
            <a:r>
              <a:rPr lang="en-US" dirty="0" err="1" smtClean="0"/>
              <a:t>m,i,j</a:t>
            </a:r>
            <a:r>
              <a:rPr lang="en-US" dirty="0" smtClean="0"/>
              <a:t>) = x</a:t>
            </a:r>
            <a:r>
              <a:rPr lang="en-US" baseline="-25000" dirty="0" smtClean="0"/>
              <a:t>i</a:t>
            </a:r>
            <a:r>
              <a:rPr lang="en-US" dirty="0" smtClean="0"/>
              <a:t>   u</a:t>
            </a:r>
            <a:r>
              <a:rPr lang="en-US" baseline="-25000" dirty="0" smtClean="0"/>
              <a:t>m</a:t>
            </a:r>
            <a:r>
              <a:rPr lang="en-US" dirty="0" smtClean="0">
                <a:ea typeface="Wingdings"/>
                <a:cs typeface="Calibri"/>
                <a:sym typeface="Wingdings"/>
              </a:rPr>
              <a:t>   </a:t>
            </a:r>
            <a:r>
              <a:rPr lang="en-US" dirty="0" err="1"/>
              <a:t>x</a:t>
            </a:r>
            <a:r>
              <a:rPr lang="en-US" baseline="-25000" dirty="0" err="1"/>
              <a:t>j</a:t>
            </a:r>
            <a:r>
              <a:rPr lang="en-US" dirty="0" smtClean="0"/>
              <a:t> </a:t>
            </a:r>
          </a:p>
          <a:p>
            <a:endParaRPr lang="en-US" sz="1000" dirty="0" smtClean="0"/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dirty="0" smtClean="0"/>
              <a:t>F(</a:t>
            </a:r>
            <a:r>
              <a:rPr lang="en-US" dirty="0" err="1" smtClean="0"/>
              <a:t>m,i,j</a:t>
            </a:r>
            <a:r>
              <a:rPr lang="en-US" dirty="0" smtClean="0"/>
              <a:t>) =</a:t>
            </a:r>
          </a:p>
          <a:p>
            <a:endParaRPr lang="en-US" sz="3600" dirty="0" smtClean="0"/>
          </a:p>
          <a:p>
            <a:endParaRPr lang="en-US" sz="500" dirty="0"/>
          </a:p>
          <a:p>
            <a:r>
              <a:rPr lang="en-US" dirty="0" err="1" smtClean="0"/>
              <a:t>Diag</a:t>
            </a:r>
            <a:r>
              <a:rPr lang="en-US" dirty="0" smtClean="0"/>
              <a:t>(u</a:t>
            </a:r>
            <a:r>
              <a:rPr lang="en-US" baseline="-25000" dirty="0" smtClean="0"/>
              <a:t>m</a:t>
            </a:r>
            <a:r>
              <a:rPr lang="en-US" dirty="0" smtClean="0"/>
              <a:t>) = user-specific transform</a:t>
            </a:r>
          </a:p>
          <a:p>
            <a:pPr lvl="1"/>
            <a:r>
              <a:rPr lang="en-US" dirty="0" smtClean="0"/>
              <a:t>Metric learning (i.e., </a:t>
            </a:r>
            <a:r>
              <a:rPr lang="en-US" dirty="0" err="1" smtClean="0"/>
              <a:t>Mahanalobis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Diag</a:t>
            </a:r>
            <a:r>
              <a:rPr lang="en-US" dirty="0" smtClean="0"/>
              <a:t>(u</a:t>
            </a:r>
            <a:r>
              <a:rPr lang="en-US" baseline="-25000" dirty="0" smtClean="0"/>
              <a:t>m</a:t>
            </a:r>
            <a:r>
              <a:rPr lang="en-US" dirty="0" smtClean="0"/>
              <a:t>) positive semi-definite </a:t>
            </a:r>
          </a:p>
          <a:p>
            <a:pPr lvl="2"/>
            <a:r>
              <a:rPr lang="en-US" dirty="0" smtClean="0"/>
              <a:t>u</a:t>
            </a:r>
            <a:r>
              <a:rPr lang="en-US" baseline="-25000" dirty="0" smtClean="0"/>
              <a:t>m </a:t>
            </a:r>
            <a:r>
              <a:rPr lang="en-US" dirty="0" smtClean="0"/>
              <a:t>≥ 0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2752411" y="1791678"/>
            <a:ext cx="79241" cy="86287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436082" y="1791678"/>
            <a:ext cx="79241" cy="86287"/>
          </a:xfrm>
          <a:prstGeom prst="ellipse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249103" y="2926410"/>
            <a:ext cx="671611" cy="710439"/>
          </a:xfrm>
          <a:prstGeom prst="rect">
            <a:avLst/>
          </a:prstGeom>
          <a:ln w="508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/>
          <p:nvPr/>
        </p:nvSpPr>
        <p:spPr>
          <a:xfrm>
            <a:off x="2474970" y="2926411"/>
            <a:ext cx="667813" cy="13776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4048695" y="2926410"/>
            <a:ext cx="152954" cy="71043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3249103" y="2926410"/>
            <a:ext cx="671611" cy="710439"/>
          </a:xfrm>
          <a:prstGeom prst="line">
            <a:avLst/>
          </a:prstGeom>
          <a:ln w="63500">
            <a:solidFill>
              <a:schemeClr val="accent4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56042" y="2121649"/>
            <a:ext cx="196369" cy="723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211750" y="2121649"/>
            <a:ext cx="186979" cy="723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806235" y="2121649"/>
            <a:ext cx="242460" cy="7239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61798" y="6033184"/>
            <a:ext cx="2138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Actual model slightly </a:t>
            </a:r>
          </a:p>
          <a:p>
            <a:r>
              <a:rPr lang="en-US" dirty="0" smtClean="0"/>
              <a:t>more complicated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07165" y="3591103"/>
            <a:ext cx="98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Diag</a:t>
            </a:r>
            <a:r>
              <a:rPr lang="en-US" dirty="0" smtClean="0"/>
              <a:t>(u</a:t>
            </a:r>
            <a:r>
              <a:rPr lang="en-US" baseline="-25000" dirty="0" smtClean="0"/>
              <a:t>m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848476"/>
              </p:ext>
            </p:extLst>
          </p:nvPr>
        </p:nvGraphicFramePr>
        <p:xfrm>
          <a:off x="5099050" y="2790825"/>
          <a:ext cx="3173413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6" name="Equation" r:id="rId3" imgW="1536700" imgH="558800" progId="Equation.3">
                  <p:embed/>
                </p:oleObj>
              </mc:Choice>
              <mc:Fallback>
                <p:oleObj name="Equation" r:id="rId3" imgW="15367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099050" y="2790825"/>
                        <a:ext cx="3173413" cy="1157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5081851" y="2723052"/>
            <a:ext cx="3210049" cy="124959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76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2625247"/>
              </p:ext>
            </p:extLst>
          </p:nvPr>
        </p:nvGraphicFramePr>
        <p:xfrm>
          <a:off x="1626999" y="4199161"/>
          <a:ext cx="5261159" cy="923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0" name="Equation" r:id="rId3" imgW="2387600" imgH="419100" progId="Equation.3">
                  <p:embed/>
                </p:oleObj>
              </mc:Choice>
              <mc:Fallback>
                <p:oleObj name="Equation" r:id="rId3" imgW="2387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6999" y="4199161"/>
                        <a:ext cx="5261159" cy="9238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521289"/>
              </p:ext>
            </p:extLst>
          </p:nvPr>
        </p:nvGraphicFramePr>
        <p:xfrm>
          <a:off x="1626999" y="1981592"/>
          <a:ext cx="5829456" cy="99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" name="Equation" r:id="rId5" imgW="2082800" imgH="355600" progId="Equation.3">
                  <p:embed/>
                </p:oleObj>
              </mc:Choice>
              <mc:Fallback>
                <p:oleObj name="Equation" r:id="rId5" imgW="20828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6999" y="1981592"/>
                        <a:ext cx="5829456" cy="99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3969509"/>
              </p:ext>
            </p:extLst>
          </p:nvPr>
        </p:nvGraphicFramePr>
        <p:xfrm>
          <a:off x="1600200" y="5284788"/>
          <a:ext cx="3414713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2" name="Equation" r:id="rId7" imgW="1549400" imgH="254000" progId="Equation.3">
                  <p:embed/>
                </p:oleObj>
              </mc:Choice>
              <mc:Fallback>
                <p:oleObj name="Equation" r:id="rId7" imgW="154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00200" y="5284788"/>
                        <a:ext cx="3414713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Left Brace 6"/>
          <p:cNvSpPr/>
          <p:nvPr/>
        </p:nvSpPr>
        <p:spPr>
          <a:xfrm rot="16200000">
            <a:off x="4151717" y="1689619"/>
            <a:ext cx="298097" cy="2613124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 rot="16200000">
            <a:off x="6589553" y="2317743"/>
            <a:ext cx="296980" cy="1355756"/>
          </a:xfrm>
          <a:prstGeom prst="leftBrac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441280" y="3168225"/>
            <a:ext cx="1715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Regularization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5289" y="3168225"/>
            <a:ext cx="2390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953735"/>
                </a:solidFill>
              </a:rPr>
              <a:t>Reconstruction Error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973" y="3568335"/>
            <a:ext cx="185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Enforces Metric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14" name="Straight Arrow Connector 13"/>
          <p:cNvCxnSpPr>
            <a:stCxn id="11" idx="0"/>
          </p:cNvCxnSpPr>
          <p:nvPr/>
        </p:nvCxnSpPr>
        <p:spPr>
          <a:xfrm flipV="1">
            <a:off x="1626999" y="2976866"/>
            <a:ext cx="688252" cy="591469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558801" y="6084218"/>
            <a:ext cx="300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(optimization details in paper)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290063" y="4262237"/>
            <a:ext cx="1111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53735"/>
                </a:solidFill>
              </a:rPr>
              <a:t>a</a:t>
            </a:r>
            <a:r>
              <a:rPr lang="en-US" dirty="0" smtClean="0">
                <a:solidFill>
                  <a:srgbClr val="953735"/>
                </a:solidFill>
              </a:rPr>
              <a:t>lso tried </a:t>
            </a:r>
          </a:p>
          <a:p>
            <a:r>
              <a:rPr lang="en-US" dirty="0" smtClean="0">
                <a:solidFill>
                  <a:srgbClr val="953735"/>
                </a:solidFill>
              </a:rPr>
              <a:t>hinge loss</a:t>
            </a:r>
            <a:endParaRPr lang="en-US" dirty="0">
              <a:solidFill>
                <a:srgbClr val="953735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7768" y="1324404"/>
            <a:ext cx="1836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User Transform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46591" y="1341962"/>
            <a:ext cx="140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Item Factor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19" name="Straight Arrow Connector 18"/>
          <p:cNvCxnSpPr>
            <a:stCxn id="15" idx="2"/>
          </p:cNvCxnSpPr>
          <p:nvPr/>
        </p:nvCxnSpPr>
        <p:spPr>
          <a:xfrm>
            <a:off x="3385898" y="1724514"/>
            <a:ext cx="253383" cy="32158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8" idx="2"/>
          </p:cNvCxnSpPr>
          <p:nvPr/>
        </p:nvCxnSpPr>
        <p:spPr>
          <a:xfrm flipH="1">
            <a:off x="5435381" y="1742072"/>
            <a:ext cx="514876" cy="30812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52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7" grpId="0"/>
      <p:bldP spid="15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sz="4000" dirty="0" smtClean="0"/>
          </a:p>
          <a:p>
            <a:r>
              <a:rPr lang="en-US" dirty="0" smtClean="0"/>
              <a:t>Alternating least squares optimization </a:t>
            </a:r>
          </a:p>
          <a:p>
            <a:pPr lvl="1"/>
            <a:r>
              <a:rPr lang="en-US" dirty="0" smtClean="0"/>
              <a:t>(convex in </a:t>
            </a:r>
            <a:r>
              <a:rPr lang="en-US" b="1" dirty="0" smtClean="0"/>
              <a:t>U</a:t>
            </a:r>
            <a:r>
              <a:rPr lang="en-US" dirty="0" smtClean="0"/>
              <a:t> and each x, but not jointly)</a:t>
            </a:r>
          </a:p>
          <a:p>
            <a:pPr lvl="1"/>
            <a:endParaRPr lang="en-US" sz="2000" dirty="0" smtClean="0"/>
          </a:p>
          <a:p>
            <a:r>
              <a:rPr lang="en-US" dirty="0" smtClean="0"/>
              <a:t>Iterative closed form solutions</a:t>
            </a:r>
          </a:p>
          <a:p>
            <a:pPr lvl="1"/>
            <a:r>
              <a:rPr lang="en-US" dirty="0" smtClean="0"/>
              <a:t>(use ADMM to solve </a:t>
            </a:r>
            <a:r>
              <a:rPr lang="en-US" b="1" dirty="0" smtClean="0"/>
              <a:t>U</a:t>
            </a:r>
            <a:r>
              <a:rPr lang="en-US" dirty="0" smtClean="0"/>
              <a:t>≥0)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4290983"/>
              </p:ext>
            </p:extLst>
          </p:nvPr>
        </p:nvGraphicFramePr>
        <p:xfrm>
          <a:off x="1626999" y="1981592"/>
          <a:ext cx="5829456" cy="995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" name="Equation" r:id="rId3" imgW="2082800" imgH="355600" progId="Equation.3">
                  <p:embed/>
                </p:oleObj>
              </mc:Choice>
              <mc:Fallback>
                <p:oleObj name="Equation" r:id="rId3" imgW="2082800" imgH="355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26999" y="1981592"/>
                        <a:ext cx="5829456" cy="995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58801" y="6084218"/>
            <a:ext cx="300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(optimization details in paper)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67768" y="1324404"/>
            <a:ext cx="1836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User Transform</a:t>
            </a:r>
            <a:endParaRPr lang="en-US" sz="2000" b="1" dirty="0">
              <a:solidFill>
                <a:srgbClr val="95373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6591" y="1341962"/>
            <a:ext cx="140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Item Factor</a:t>
            </a:r>
            <a:endParaRPr lang="en-US" sz="2000" b="1" dirty="0">
              <a:solidFill>
                <a:srgbClr val="953735"/>
              </a:solidFill>
            </a:endParaRPr>
          </a:p>
        </p:txBody>
      </p:sp>
      <p:cxnSp>
        <p:nvCxnSpPr>
          <p:cNvPr id="8" name="Straight Arrow Connector 7"/>
          <p:cNvCxnSpPr>
            <a:stCxn id="6" idx="2"/>
          </p:cNvCxnSpPr>
          <p:nvPr/>
        </p:nvCxnSpPr>
        <p:spPr>
          <a:xfrm>
            <a:off x="3385898" y="1724514"/>
            <a:ext cx="253383" cy="32158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5435381" y="1742072"/>
            <a:ext cx="514876" cy="308128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25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53"/>
            <a:ext cx="8229600" cy="2173597"/>
          </a:xfrm>
        </p:spPr>
        <p:txBody>
          <a:bodyPr>
            <a:normAutofit/>
          </a:bodyPr>
          <a:lstStyle/>
          <a:p>
            <a:r>
              <a:rPr lang="en-US" dirty="0" smtClean="0"/>
              <a:t>Everyone Loves Anecdotes</a:t>
            </a:r>
            <a:br>
              <a:rPr lang="en-US" dirty="0" smtClean="0"/>
            </a:br>
            <a:r>
              <a:rPr lang="en-US" sz="2700" dirty="0" smtClean="0"/>
              <a:t>(I know I do)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33587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328" y="4168586"/>
            <a:ext cx="1237345" cy="309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605" y="3231291"/>
            <a:ext cx="1870790" cy="914224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4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40" y="1342200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eft-Right Arrow 4"/>
          <p:cNvSpPr/>
          <p:nvPr/>
        </p:nvSpPr>
        <p:spPr>
          <a:xfrm>
            <a:off x="2220602" y="185001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Right Arrow 5"/>
          <p:cNvSpPr/>
          <p:nvPr/>
        </p:nvSpPr>
        <p:spPr>
          <a:xfrm>
            <a:off x="6030127" y="185001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6988" y="1466755"/>
            <a:ext cx="910024" cy="110004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Explosion 1 7"/>
          <p:cNvSpPr/>
          <p:nvPr/>
        </p:nvSpPr>
        <p:spPr>
          <a:xfrm rot="20400000">
            <a:off x="3864294" y="1912006"/>
            <a:ext cx="964109" cy="70009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</a:rPr>
              <a:t>Click</a:t>
            </a:r>
          </a:p>
        </p:txBody>
      </p:sp>
      <p:pic>
        <p:nvPicPr>
          <p:cNvPr id="9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7" y="1603305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7" y="3361398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-Right Arrow 12"/>
          <p:cNvSpPr/>
          <p:nvPr/>
        </p:nvSpPr>
        <p:spPr>
          <a:xfrm>
            <a:off x="2220602" y="3585745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6030127" y="3585745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40" y="3069181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3549" y="5799774"/>
            <a:ext cx="301910" cy="372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30079" y="5896851"/>
            <a:ext cx="316287" cy="38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 27"/>
          <p:cNvGrpSpPr/>
          <p:nvPr/>
        </p:nvGrpSpPr>
        <p:grpSpPr>
          <a:xfrm>
            <a:off x="4040696" y="5047445"/>
            <a:ext cx="1062608" cy="692190"/>
            <a:chOff x="3566083" y="5167976"/>
            <a:chExt cx="1312812" cy="87575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77654" y="5625169"/>
              <a:ext cx="410760" cy="41076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21136" y="5630127"/>
              <a:ext cx="410040" cy="4100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02845" y="5167976"/>
              <a:ext cx="457193" cy="45719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66083" y="5175263"/>
              <a:ext cx="441691" cy="44169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464143" y="5628974"/>
              <a:ext cx="414752" cy="41475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467714" y="5204123"/>
              <a:ext cx="396750" cy="396750"/>
            </a:xfrm>
            <a:prstGeom prst="rect">
              <a:avLst/>
            </a:prstGeom>
          </p:spPr>
        </p:pic>
      </p:grpSp>
      <p:sp>
        <p:nvSpPr>
          <p:cNvPr id="29" name="Left-Right Arrow 28"/>
          <p:cNvSpPr/>
          <p:nvPr/>
        </p:nvSpPr>
        <p:spPr>
          <a:xfrm>
            <a:off x="2220602" y="5243335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eft-Right Arrow 29"/>
          <p:cNvSpPr/>
          <p:nvPr/>
        </p:nvSpPr>
        <p:spPr>
          <a:xfrm>
            <a:off x="6030127" y="5243335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840" y="4723016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37" y="5029457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/>
          <a:lstStyle/>
          <a:p>
            <a:r>
              <a:rPr lang="en-US" dirty="0" smtClean="0"/>
              <a:t>User Feedback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429167" y="2184583"/>
            <a:ext cx="6292583" cy="227754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Learning preferences from user feedback</a:t>
            </a:r>
          </a:p>
          <a:p>
            <a:endParaRPr lang="en-US" sz="1000" b="1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Typically based on simple interactions</a:t>
            </a:r>
          </a:p>
          <a:p>
            <a:pPr marL="457200" indent="-457200">
              <a:buFont typeface="Arial"/>
              <a:buChar char="•"/>
            </a:pPr>
            <a:endParaRPr lang="en-US" sz="10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E.g., star rating, “like”, “</a:t>
            </a:r>
            <a:r>
              <a:rPr lang="en-US" sz="2800" dirty="0" err="1"/>
              <a:t>r</a:t>
            </a:r>
            <a:r>
              <a:rPr lang="en-US" sz="2800" dirty="0" err="1" smtClean="0"/>
              <a:t>etweet</a:t>
            </a:r>
            <a:r>
              <a:rPr lang="en-US" sz="2800" dirty="0" smtClean="0"/>
              <a:t>”</a:t>
            </a:r>
          </a:p>
          <a:p>
            <a:pPr marL="457200" indent="-457200">
              <a:buFont typeface="Arial"/>
              <a:buChar char="•"/>
            </a:pPr>
            <a:endParaRPr lang="en-US" sz="10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Fundamentally limiting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709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3" grpId="0" animBg="1"/>
      <p:bldP spid="14" grpId="0" animBg="1"/>
      <p:bldP spid="29" grpId="0" animBg="1"/>
      <p:bldP spid="30" grpId="0" animBg="1"/>
      <p:bldP spid="3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78" y="3742935"/>
            <a:ext cx="3740223" cy="2578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18" y="749330"/>
            <a:ext cx="4162195" cy="1818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061" y="749331"/>
            <a:ext cx="4200647" cy="17007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293" y="3779096"/>
            <a:ext cx="3685752" cy="243296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572000" y="0"/>
            <a:ext cx="0" cy="6858000"/>
          </a:xfrm>
          <a:prstGeom prst="line">
            <a:avLst/>
          </a:prstGeom>
          <a:ln w="762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05269" y="193095"/>
            <a:ext cx="2841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 Clustering</a:t>
            </a:r>
            <a:endParaRPr lang="en-US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5435441" y="187331"/>
            <a:ext cx="28418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Input Clustering</a:t>
            </a:r>
            <a:endParaRPr lang="en-US" sz="32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072022" y="2936541"/>
            <a:ext cx="2446653" cy="707887"/>
            <a:chOff x="821282" y="2679852"/>
            <a:chExt cx="2482809" cy="752324"/>
          </a:xfrm>
        </p:grpSpPr>
        <p:sp>
          <p:nvSpPr>
            <p:cNvPr id="18" name="TextBox 17"/>
            <p:cNvSpPr txBox="1"/>
            <p:nvPr/>
          </p:nvSpPr>
          <p:spPr>
            <a:xfrm>
              <a:off x="821282" y="2679852"/>
              <a:ext cx="2482809" cy="75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F(m,      , ?)</a:t>
              </a:r>
              <a:endParaRPr lang="en-US" sz="4000" dirty="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3219" y="2746944"/>
              <a:ext cx="692297" cy="68523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5664693" y="2903528"/>
            <a:ext cx="2446653" cy="709402"/>
            <a:chOff x="5108871" y="2679852"/>
            <a:chExt cx="2482809" cy="753934"/>
          </a:xfrm>
        </p:grpSpPr>
        <p:sp>
          <p:nvSpPr>
            <p:cNvPr id="19" name="TextBox 18"/>
            <p:cNvSpPr txBox="1"/>
            <p:nvPr/>
          </p:nvSpPr>
          <p:spPr>
            <a:xfrm>
              <a:off x="5108871" y="2679852"/>
              <a:ext cx="2482809" cy="7523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/>
                <a:t>F(m,      , ?)</a:t>
              </a:r>
              <a:endParaRPr lang="en-US" sz="4000" dirty="0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39415" y="2746944"/>
              <a:ext cx="693923" cy="686842"/>
            </a:xfrm>
            <a:prstGeom prst="rect">
              <a:avLst/>
            </a:prstGeom>
          </p:spPr>
        </p:pic>
      </p:grpSp>
      <p:cxnSp>
        <p:nvCxnSpPr>
          <p:cNvPr id="24" name="Straight Connector 23"/>
          <p:cNvCxnSpPr/>
          <p:nvPr/>
        </p:nvCxnSpPr>
        <p:spPr>
          <a:xfrm>
            <a:off x="0" y="2810945"/>
            <a:ext cx="9144000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453383" y="3077134"/>
            <a:ext cx="4239059" cy="136766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441172" y="3101557"/>
            <a:ext cx="4256242" cy="1265935"/>
            <a:chOff x="5108871" y="2679852"/>
            <a:chExt cx="2983355" cy="684606"/>
          </a:xfrm>
        </p:grpSpPr>
        <p:sp>
          <p:nvSpPr>
            <p:cNvPr id="26" name="TextBox 25"/>
            <p:cNvSpPr txBox="1"/>
            <p:nvPr/>
          </p:nvSpPr>
          <p:spPr>
            <a:xfrm>
              <a:off x="5108871" y="2679852"/>
              <a:ext cx="2983355" cy="6491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dirty="0" smtClean="0"/>
                <a:t>F(m,      , ?)</a:t>
              </a:r>
              <a:endParaRPr lang="en-US" sz="7200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68996" y="2713926"/>
              <a:ext cx="824484" cy="6505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280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04" y="3320342"/>
            <a:ext cx="8167896" cy="3227966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“Collaborative Clustering”</a:t>
            </a:r>
          </a:p>
          <a:p>
            <a:pPr lvl="1"/>
            <a:r>
              <a:rPr lang="en-US" sz="2400" dirty="0" smtClean="0"/>
              <a:t>Problem definition</a:t>
            </a:r>
          </a:p>
          <a:p>
            <a:pPr lvl="1"/>
            <a:endParaRPr lang="en-US" sz="300" dirty="0"/>
          </a:p>
          <a:p>
            <a:r>
              <a:rPr lang="en-US" sz="2800" dirty="0"/>
              <a:t>Latent Collaborative Clustering</a:t>
            </a:r>
          </a:p>
          <a:p>
            <a:pPr lvl="1"/>
            <a:r>
              <a:rPr lang="en-US" sz="2400" dirty="0"/>
              <a:t>Learning </a:t>
            </a:r>
            <a:r>
              <a:rPr lang="en-US" sz="2400" dirty="0" smtClean="0"/>
              <a:t>algorithm</a:t>
            </a:r>
            <a:endParaRPr lang="en-US" sz="2400" dirty="0"/>
          </a:p>
          <a:p>
            <a:pPr lvl="1"/>
            <a:endParaRPr lang="en-US" sz="300" dirty="0"/>
          </a:p>
          <a:p>
            <a:r>
              <a:rPr lang="en-US" sz="2800" b="1" dirty="0" smtClean="0">
                <a:solidFill>
                  <a:srgbClr val="953735"/>
                </a:solidFill>
              </a:rPr>
              <a:t>Data Collection User Study</a:t>
            </a:r>
          </a:p>
          <a:p>
            <a:endParaRPr lang="en-US" sz="300" b="1" dirty="0">
              <a:solidFill>
                <a:srgbClr val="953735"/>
              </a:solidFill>
            </a:endParaRPr>
          </a:p>
          <a:p>
            <a:r>
              <a:rPr lang="en-US" sz="2800" b="1" dirty="0" smtClean="0">
                <a:solidFill>
                  <a:srgbClr val="953735"/>
                </a:solidFill>
              </a:rPr>
              <a:t>Evaluation</a:t>
            </a:r>
          </a:p>
          <a:p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01106" y="1346978"/>
            <a:ext cx="1248815" cy="1747235"/>
            <a:chOff x="2357216" y="1392875"/>
            <a:chExt cx="1345936" cy="1640252"/>
          </a:xfrm>
        </p:grpSpPr>
        <p:grpSp>
          <p:nvGrpSpPr>
            <p:cNvPr id="8" name="Group 7"/>
            <p:cNvGrpSpPr/>
            <p:nvPr/>
          </p:nvGrpSpPr>
          <p:grpSpPr>
            <a:xfrm>
              <a:off x="2357216" y="1412759"/>
              <a:ext cx="1345936" cy="1620368"/>
              <a:chOff x="214238" y="3461697"/>
              <a:chExt cx="2384407" cy="287058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0639" y="5267402"/>
                <a:ext cx="1100590" cy="101074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221" y="3998978"/>
                <a:ext cx="1123050" cy="134765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375" y="3994204"/>
                <a:ext cx="1089359" cy="124658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14238" y="3461697"/>
                <a:ext cx="2384407" cy="2870582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446128" y="1392875"/>
              <a:ext cx="1126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Architecture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7593" y="1350987"/>
            <a:ext cx="1248815" cy="1676244"/>
            <a:chOff x="3762897" y="1396884"/>
            <a:chExt cx="1345936" cy="1573608"/>
          </a:xfrm>
        </p:grpSpPr>
        <p:grpSp>
          <p:nvGrpSpPr>
            <p:cNvPr id="16" name="Group 15"/>
            <p:cNvGrpSpPr/>
            <p:nvPr/>
          </p:nvGrpSpPr>
          <p:grpSpPr>
            <a:xfrm>
              <a:off x="3762897" y="1406807"/>
              <a:ext cx="1345936" cy="1563685"/>
              <a:chOff x="3112169" y="3461697"/>
              <a:chExt cx="2384407" cy="277016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7218" y="3998978"/>
                <a:ext cx="1123050" cy="175195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9147" y="4001649"/>
                <a:ext cx="1100588" cy="107812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0053" y="5103028"/>
                <a:ext cx="1123050" cy="107812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112169" y="3461697"/>
                <a:ext cx="2384407" cy="2770163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813642" y="1396884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 Museums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90646" y="1351095"/>
            <a:ext cx="1248815" cy="1571547"/>
            <a:chOff x="5167307" y="1401092"/>
            <a:chExt cx="1345936" cy="1475322"/>
          </a:xfrm>
        </p:grpSpPr>
        <p:grpSp>
          <p:nvGrpSpPr>
            <p:cNvPr id="21" name="Group 20"/>
            <p:cNvGrpSpPr/>
            <p:nvPr/>
          </p:nvGrpSpPr>
          <p:grpSpPr>
            <a:xfrm>
              <a:off x="5167307" y="1412759"/>
              <a:ext cx="1345936" cy="1463655"/>
              <a:chOff x="5996188" y="3461698"/>
              <a:chExt cx="2384407" cy="259295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5150" y="4002054"/>
                <a:ext cx="1100590" cy="108935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08671" y="3987151"/>
                <a:ext cx="1100589" cy="123535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7287" y="5095421"/>
                <a:ext cx="1111821" cy="87598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996188" y="3461698"/>
                <a:ext cx="2384407" cy="2592954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371834" y="1401092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Outdoors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9" name="Left-Right Arrow 28"/>
          <p:cNvSpPr/>
          <p:nvPr/>
        </p:nvSpPr>
        <p:spPr>
          <a:xfrm>
            <a:off x="1545337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16" y="1446108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" y="1752549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eft-Right Arrow 29"/>
          <p:cNvSpPr/>
          <p:nvPr/>
        </p:nvSpPr>
        <p:spPr>
          <a:xfrm>
            <a:off x="6761862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34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349" y="1427948"/>
            <a:ext cx="4719796" cy="47457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6862" y="1427947"/>
            <a:ext cx="5577840" cy="37960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788" y="1427948"/>
            <a:ext cx="4719796" cy="33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6957" y="1337275"/>
            <a:ext cx="263477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953735"/>
                </a:solidFill>
              </a:rPr>
              <a:t>New User Study: </a:t>
            </a:r>
            <a:r>
              <a:rPr lang="en-US" sz="2000" b="1" dirty="0" smtClean="0"/>
              <a:t>Hypothetical trip to Paris</a:t>
            </a:r>
          </a:p>
          <a:p>
            <a:endParaRPr lang="en-US" sz="2000" b="1" dirty="0" smtClean="0"/>
          </a:p>
          <a:p>
            <a:r>
              <a:rPr lang="en-US" sz="2000" b="1" dirty="0"/>
              <a:t>Mechanical Turk</a:t>
            </a:r>
          </a:p>
          <a:p>
            <a:endParaRPr lang="en-US" sz="2000" b="1" dirty="0"/>
          </a:p>
          <a:p>
            <a:r>
              <a:rPr lang="en-US" sz="2000" b="1" dirty="0" smtClean="0"/>
              <a:t>Cluster interesting attractions</a:t>
            </a:r>
          </a:p>
          <a:p>
            <a:endParaRPr lang="en-US" sz="2000" b="1" dirty="0"/>
          </a:p>
          <a:p>
            <a:r>
              <a:rPr lang="en-US" sz="2000" b="1" dirty="0" smtClean="0"/>
              <a:t>250 attractions</a:t>
            </a:r>
          </a:p>
          <a:p>
            <a:r>
              <a:rPr lang="en-US" sz="2000" b="1" dirty="0" smtClean="0"/>
              <a:t>(from </a:t>
            </a:r>
            <a:r>
              <a:rPr lang="en-US" sz="2000" b="1" dirty="0" err="1" smtClean="0"/>
              <a:t>TripAdvisor</a:t>
            </a:r>
            <a:r>
              <a:rPr lang="en-US" sz="2000" b="1" dirty="0" smtClean="0"/>
              <a:t>)</a:t>
            </a:r>
          </a:p>
          <a:p>
            <a:endParaRPr lang="en-US" sz="2000" b="1" dirty="0" smtClean="0"/>
          </a:p>
          <a:p>
            <a:r>
              <a:rPr lang="en-US" sz="2000" b="1" dirty="0" smtClean="0"/>
              <a:t>218 users</a:t>
            </a:r>
            <a:endParaRPr lang="en-US" sz="2000" b="1" dirty="0"/>
          </a:p>
          <a:p>
            <a:r>
              <a:rPr lang="en-US" sz="2000" b="1" dirty="0" smtClean="0"/>
              <a:t>18.7 items per user</a:t>
            </a:r>
          </a:p>
          <a:p>
            <a:r>
              <a:rPr lang="en-US" sz="2000" b="1" dirty="0" smtClean="0"/>
              <a:t>4.5 clusters per user</a:t>
            </a:r>
          </a:p>
          <a:p>
            <a:endParaRPr lang="en-US" sz="2000" b="1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/>
          <a:lstStyle/>
          <a:p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324279" y="1333648"/>
            <a:ext cx="8550423" cy="484002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118" y="1605961"/>
            <a:ext cx="7903122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0000"/>
                </a:solidFill>
              </a:rPr>
              <a:t>“Very interesting - I feel like I learned a bit about Paris!”</a:t>
            </a: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>
                <a:solidFill>
                  <a:srgbClr val="000000"/>
                </a:solidFill>
              </a:rPr>
              <a:t>“I have never been to Paris but now I want to go even more.”</a:t>
            </a: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/>
              <a:t>“We would just about sell our souls to get there! Thank you for letting me travel there vicariously through this HIT!!!”</a:t>
            </a:r>
          </a:p>
          <a:p>
            <a:r>
              <a:rPr lang="en-US" sz="2400" dirty="0"/>
              <a:t>(HIT refers to “Human Intelligence Task”)</a:t>
            </a:r>
            <a:endParaRPr lang="en-US" sz="2400" i="1" dirty="0">
              <a:solidFill>
                <a:srgbClr val="000000"/>
              </a:solidFill>
            </a:endParaRPr>
          </a:p>
          <a:p>
            <a:endParaRPr lang="en-US" sz="2400" b="1" i="1" dirty="0">
              <a:solidFill>
                <a:srgbClr val="000000"/>
              </a:solidFill>
            </a:endParaRPr>
          </a:p>
          <a:p>
            <a:r>
              <a:rPr lang="en-US" sz="2400" b="1" i="1" dirty="0">
                <a:solidFill>
                  <a:srgbClr val="000000"/>
                </a:solidFill>
              </a:rPr>
              <a:t>“Great format. Have been to Paris several times but still learned about many great new places to visit”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9877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Attractions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288" y="1522787"/>
            <a:ext cx="5393440" cy="4524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712" y="1486097"/>
            <a:ext cx="252875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 sets of features</a:t>
            </a:r>
          </a:p>
          <a:p>
            <a:endParaRPr lang="en-US" sz="2400" b="1" dirty="0"/>
          </a:p>
          <a:p>
            <a:r>
              <a:rPr lang="en-US" sz="2400" b="1" dirty="0" smtClean="0"/>
              <a:t>Wikipedia </a:t>
            </a:r>
            <a:r>
              <a:rPr lang="en-US" sz="2400" b="1" dirty="0" err="1" smtClean="0"/>
              <a:t>tf-idf</a:t>
            </a:r>
            <a:endParaRPr lang="en-US" sz="2400" b="1" dirty="0" smtClean="0"/>
          </a:p>
          <a:p>
            <a:r>
              <a:rPr lang="en-US" sz="2400" dirty="0" smtClean="0"/>
              <a:t>(~3.5K features)</a:t>
            </a:r>
          </a:p>
          <a:p>
            <a:endParaRPr lang="en-US" sz="2400" b="1" dirty="0"/>
          </a:p>
          <a:p>
            <a:r>
              <a:rPr lang="en-US" sz="2400" b="1" dirty="0"/>
              <a:t>Mechanical Turk</a:t>
            </a:r>
          </a:p>
          <a:p>
            <a:r>
              <a:rPr lang="en-US" sz="2400" b="1" dirty="0"/>
              <a:t>Tagging (right</a:t>
            </a:r>
            <a:r>
              <a:rPr lang="en-US" sz="2400" b="1" dirty="0" smtClean="0"/>
              <a:t>)</a:t>
            </a:r>
          </a:p>
          <a:p>
            <a:r>
              <a:rPr lang="en-US" sz="2400" dirty="0" smtClean="0"/>
              <a:t>(~40 features)</a:t>
            </a:r>
          </a:p>
          <a:p>
            <a:endParaRPr lang="en-US" sz="2400" b="1" dirty="0"/>
          </a:p>
          <a:p>
            <a:r>
              <a:rPr lang="en-US" sz="2400" b="1" dirty="0" smtClean="0"/>
              <a:t>Used for baselines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6923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For each test user:</a:t>
            </a:r>
          </a:p>
          <a:p>
            <a:pPr lvl="1"/>
            <a:r>
              <a:rPr lang="en-US" dirty="0" smtClean="0"/>
              <a:t>Hold out some attractions</a:t>
            </a:r>
          </a:p>
          <a:p>
            <a:pPr lvl="1"/>
            <a:r>
              <a:rPr lang="en-US" dirty="0" smtClean="0"/>
              <a:t>Predict cluster membership (or new cluster)</a:t>
            </a:r>
          </a:p>
          <a:p>
            <a:pPr lvl="2"/>
            <a:endParaRPr lang="en-US" sz="1000" dirty="0" smtClean="0"/>
          </a:p>
          <a:p>
            <a:pPr lvl="2"/>
            <a:endParaRPr lang="en-US" sz="1000" dirty="0"/>
          </a:p>
          <a:p>
            <a:r>
              <a:rPr lang="en-US" b="1" dirty="0" smtClean="0"/>
              <a:t>Feature-based baselines:</a:t>
            </a:r>
          </a:p>
          <a:p>
            <a:pPr lvl="1"/>
            <a:r>
              <a:rPr lang="en-US" dirty="0" smtClean="0"/>
              <a:t>Diagonal metric (per user)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[</a:t>
            </a:r>
            <a:r>
              <a:rPr lang="en-US" sz="1800" dirty="0" err="1" smtClean="0"/>
              <a:t>Wagstaff</a:t>
            </a:r>
            <a:r>
              <a:rPr lang="en-US" sz="1800" dirty="0" smtClean="0"/>
              <a:t> &amp; </a:t>
            </a:r>
            <a:r>
              <a:rPr lang="en-US" sz="1800" dirty="0" err="1" smtClean="0"/>
              <a:t>Cardie</a:t>
            </a:r>
            <a:r>
              <a:rPr lang="en-US" sz="1800" dirty="0" smtClean="0"/>
              <a:t>, 2000] [Xing et al., 2002] [Schultz &amp; Joachims, 2003]</a:t>
            </a:r>
          </a:p>
          <a:p>
            <a:pPr marL="45720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 [Davis et al., 2007] [</a:t>
            </a:r>
            <a:r>
              <a:rPr lang="en-US" sz="1800" dirty="0" err="1" smtClean="0"/>
              <a:t>Parameswaran</a:t>
            </a:r>
            <a:r>
              <a:rPr lang="en-US" sz="1800" dirty="0" smtClean="0"/>
              <a:t> &amp; Weinberger, 2010]</a:t>
            </a:r>
          </a:p>
          <a:p>
            <a:pPr lvl="1"/>
            <a:r>
              <a:rPr lang="en-US" dirty="0" smtClean="0"/>
              <a:t>Latent feature transform      </a:t>
            </a:r>
            <a:r>
              <a:rPr lang="en-US" sz="2400" dirty="0" smtClean="0">
                <a:solidFill>
                  <a:srgbClr val="953735"/>
                </a:solidFill>
              </a:rPr>
              <a:t>(significantly slower)</a:t>
            </a:r>
          </a:p>
          <a:p>
            <a:pPr marL="457200" lvl="1" indent="0">
              <a:buNone/>
            </a:pPr>
            <a:r>
              <a:rPr lang="en-US" sz="1800" dirty="0" smtClean="0"/>
              <a:t>      [Blitzer &amp; Weston, 2012]</a:t>
            </a:r>
          </a:p>
        </p:txBody>
      </p:sp>
    </p:spTree>
    <p:extLst>
      <p:ext uri="{BB962C8B-B14F-4D97-AF65-F5344CB8AC3E}">
        <p14:creationId xmlns:p14="http://schemas.microsoft.com/office/powerpoint/2010/main" val="130806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39613"/>
            <a:ext cx="8229600" cy="2816737"/>
          </a:xfrm>
        </p:spPr>
        <p:txBody>
          <a:bodyPr/>
          <a:lstStyle/>
          <a:p>
            <a:r>
              <a:rPr lang="en-US" b="1" dirty="0" smtClean="0"/>
              <a:t>Predict cluster membership</a:t>
            </a:r>
          </a:p>
          <a:p>
            <a:endParaRPr lang="en-US" sz="1600" dirty="0"/>
          </a:p>
          <a:p>
            <a:pPr lvl="1"/>
            <a:r>
              <a:rPr lang="en-US" dirty="0" smtClean="0"/>
              <a:t>Existing cluster: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New cluster: 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335" y="5367918"/>
            <a:ext cx="852774" cy="7521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3846" y="4278069"/>
            <a:ext cx="841191" cy="8692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813" y="1320138"/>
            <a:ext cx="4877701" cy="197487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791094" y="4403358"/>
            <a:ext cx="3994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Cluster with highest average F(</a:t>
            </a:r>
            <a:r>
              <a:rPr lang="en-US" sz="2000" dirty="0" err="1" smtClean="0"/>
              <a:t>m,i,j</a:t>
            </a:r>
            <a:r>
              <a:rPr lang="en-US" sz="2000" dirty="0" smtClean="0"/>
              <a:t>).</a:t>
            </a:r>
          </a:p>
          <a:p>
            <a:r>
              <a:rPr lang="en-US" sz="2000" b="1" dirty="0" smtClean="0"/>
              <a:t>(conventional classification)</a:t>
            </a:r>
            <a:endParaRPr lang="en-US" sz="20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4791094" y="5398743"/>
            <a:ext cx="3672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All clusters have negative F(</a:t>
            </a:r>
            <a:r>
              <a:rPr lang="en-US" sz="2000" dirty="0" err="1" smtClean="0"/>
              <a:t>m,i,j</a:t>
            </a:r>
            <a:r>
              <a:rPr lang="en-US" sz="2000" dirty="0" smtClean="0"/>
              <a:t>).</a:t>
            </a:r>
          </a:p>
          <a:p>
            <a:r>
              <a:rPr lang="en-US" sz="2000" b="1" dirty="0" smtClean="0"/>
              <a:t>(predicting novelty)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4492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346598111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1632" y="432321"/>
            <a:ext cx="55607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Conventional Prediction Setting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121066"/>
            <a:ext cx="1882615" cy="3378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60137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25% from each cluster (no empty clusters)</a:t>
            </a:r>
            <a:endParaRPr lang="en-US" sz="2000" dirty="0"/>
          </a:p>
          <a:p>
            <a:r>
              <a:rPr lang="en-US" sz="2000" dirty="0" smtClean="0"/>
              <a:t>Predict cluster membership (conventional classification)</a:t>
            </a:r>
            <a:endParaRPr lang="en-US" sz="2000" dirty="0"/>
          </a:p>
        </p:txBody>
      </p:sp>
      <p:sp>
        <p:nvSpPr>
          <p:cNvPr id="16" name="Left Arrow 1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6320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675836641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08724" y="418810"/>
            <a:ext cx="33265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Predicting Novelty</a:t>
            </a:r>
            <a:endParaRPr lang="en-US" sz="3200" b="1" dirty="0"/>
          </a:p>
        </p:txBody>
      </p:sp>
      <p:sp>
        <p:nvSpPr>
          <p:cNvPr id="6" name="Left Arrow 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148086"/>
            <a:ext cx="1882615" cy="33512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3974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one entire cluster</a:t>
            </a:r>
          </a:p>
          <a:p>
            <a:r>
              <a:rPr lang="en-US" sz="2000" dirty="0" smtClean="0"/>
              <a:t>Predict new cluster (predict novelty)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6013269" y="1139701"/>
            <a:ext cx="169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53735"/>
                </a:solidFill>
              </a:rPr>
              <a:t>O</a:t>
            </a:r>
            <a:r>
              <a:rPr lang="en-US" b="1" dirty="0" smtClean="0">
                <a:solidFill>
                  <a:srgbClr val="953735"/>
                </a:solidFill>
              </a:rPr>
              <a:t>nly method to </a:t>
            </a:r>
          </a:p>
          <a:p>
            <a:r>
              <a:rPr lang="en-US" b="1" dirty="0" smtClean="0">
                <a:solidFill>
                  <a:srgbClr val="953735"/>
                </a:solidFill>
              </a:rPr>
              <a:t>beat random!</a:t>
            </a:r>
            <a:endParaRPr lang="en-US" b="1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08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48725252"/>
              </p:ext>
            </p:extLst>
          </p:nvPr>
        </p:nvGraphicFramePr>
        <p:xfrm>
          <a:off x="1053908" y="648479"/>
          <a:ext cx="7796213" cy="4512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65517" y="418810"/>
            <a:ext cx="141296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Overall</a:t>
            </a:r>
            <a:endParaRPr lang="en-US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49341" y="4791477"/>
            <a:ext cx="1056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Random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34044" y="4797113"/>
            <a:ext cx="939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Largest</a:t>
            </a:r>
          </a:p>
          <a:p>
            <a:pPr algn="ctr"/>
            <a:r>
              <a:rPr lang="en-US" sz="2000" dirty="0" smtClean="0"/>
              <a:t>Cluster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3783259" y="4800903"/>
            <a:ext cx="16942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5813778" y="4797113"/>
            <a:ext cx="16942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Transformed</a:t>
            </a:r>
          </a:p>
          <a:p>
            <a:pPr algn="ctr"/>
            <a:r>
              <a:rPr lang="en-US" sz="2000" dirty="0" smtClean="0"/>
              <a:t>Feature-Based</a:t>
            </a:r>
          </a:p>
          <a:p>
            <a:pPr algn="ctr"/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897235" y="4791477"/>
            <a:ext cx="566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LCC</a:t>
            </a:r>
          </a:p>
          <a:p>
            <a:pPr algn="ctr"/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643925" y="2391265"/>
            <a:ext cx="1882615" cy="31080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742722" y="1462867"/>
            <a:ext cx="3765299" cy="41437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97236" y="1084591"/>
            <a:ext cx="696166" cy="44241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589877" y="4651052"/>
            <a:ext cx="7260244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1004" y="5647973"/>
            <a:ext cx="6142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Hold 50% of attractions at random (some clusters empty)</a:t>
            </a:r>
          </a:p>
          <a:p>
            <a:r>
              <a:rPr lang="en-US" sz="2000" dirty="0" smtClean="0"/>
              <a:t>Predict cluster membership (or new cluster)</a:t>
            </a:r>
            <a:endParaRPr lang="en-US" sz="2000" dirty="0"/>
          </a:p>
        </p:txBody>
      </p:sp>
      <p:sp>
        <p:nvSpPr>
          <p:cNvPr id="16" name="Left Arrow 15"/>
          <p:cNvSpPr/>
          <p:nvPr/>
        </p:nvSpPr>
        <p:spPr>
          <a:xfrm rot="5400000" flipV="1">
            <a:off x="-955639" y="2314693"/>
            <a:ext cx="3388983" cy="573984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81450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99" y="3541185"/>
            <a:ext cx="2439873" cy="18212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Clustering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12407" y="6098259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http://projects.yisongyue.com/collab_cluster/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753" y="3541186"/>
            <a:ext cx="2572495" cy="1725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0761" y="1280425"/>
            <a:ext cx="5782479" cy="15205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46357" y="2725581"/>
            <a:ext cx="2251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Rich User Feedback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6992" y="5226931"/>
            <a:ext cx="2061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Learning Problem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1147" y="5251381"/>
            <a:ext cx="2341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Latent Factor Model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8318" y="3605841"/>
            <a:ext cx="2271521" cy="154589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6474143" y="5252364"/>
            <a:ext cx="1901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User Study Data</a:t>
            </a:r>
          </a:p>
          <a:p>
            <a:pPr algn="ctr"/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Evaluation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41563" y="304053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06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rebuchet MS"/>
                <a:cs typeface="Trebuchet MS"/>
              </a:rPr>
              <a:t>Richer Interactions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5" name="Picture 1" descr="Y:\doc\wsdm11-interrank\dynamic_ranking\wsdm11-interrank\figs\svm_static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058" y="1497991"/>
            <a:ext cx="2874217" cy="3474380"/>
          </a:xfrm>
          <a:prstGeom prst="rect">
            <a:avLst/>
          </a:prstGeom>
          <a:noFill/>
        </p:spPr>
      </p:pic>
      <p:pic>
        <p:nvPicPr>
          <p:cNvPr id="7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0" y="2684196"/>
            <a:ext cx="997785" cy="997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338030"/>
            <a:ext cx="1600200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xplosion 1 8"/>
          <p:cNvSpPr/>
          <p:nvPr/>
        </p:nvSpPr>
        <p:spPr>
          <a:xfrm rot="20400000">
            <a:off x="3258774" y="2485163"/>
            <a:ext cx="985473" cy="709468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500" dirty="0">
                <a:solidFill>
                  <a:schemeClr val="tx1"/>
                </a:solidFill>
              </a:rPr>
              <a:t>Click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210" y="5454317"/>
            <a:ext cx="752456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rebuchet MS"/>
                <a:cs typeface="Trebuchet MS"/>
              </a:rPr>
              <a:t>We can only learn as much as interface permits</a:t>
            </a:r>
          </a:p>
          <a:p>
            <a:endParaRPr lang="en-US" sz="500" dirty="0" smtClean="0">
              <a:latin typeface="Trebuchet MS"/>
              <a:cs typeface="Trebuchet MS"/>
            </a:endParaRPr>
          </a:p>
          <a:p>
            <a:r>
              <a:rPr lang="en-US" sz="2400" dirty="0" smtClean="0">
                <a:latin typeface="Trebuchet MS"/>
                <a:cs typeface="Trebuchet MS"/>
              </a:rPr>
              <a:t>(We can only help user as much as interface permits)</a:t>
            </a:r>
            <a:endParaRPr lang="en-US" sz="2400" dirty="0">
              <a:latin typeface="Trebuchet MS"/>
              <a:cs typeface="Trebuchet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7057" y="1497991"/>
            <a:ext cx="2874217" cy="3474380"/>
          </a:xfrm>
          <a:prstGeom prst="rect">
            <a:avLst/>
          </a:prstGeom>
          <a:solidFill>
            <a:schemeClr val="bg1">
              <a:alpha val="70000"/>
            </a:schemeClr>
          </a:solidFill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093228" y="1955690"/>
            <a:ext cx="1116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 b="1" dirty="0" smtClean="0">
                <a:latin typeface="Trebuchet MS"/>
                <a:cs typeface="Trebuchet MS"/>
              </a:rPr>
              <a:t>?</a:t>
            </a:r>
            <a:endParaRPr lang="en-US" sz="14400" b="1" dirty="0">
              <a:latin typeface="Trebuchet MS"/>
              <a:cs typeface="Trebuchet MS"/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2050646" y="304007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Right Arrow 13"/>
          <p:cNvSpPr/>
          <p:nvPr/>
        </p:nvSpPr>
        <p:spPr>
          <a:xfrm>
            <a:off x="6286731" y="3040073"/>
            <a:ext cx="827179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82822" y="4943952"/>
            <a:ext cx="2355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Information Bottleneck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42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3118"/>
            <a:ext cx="8229600" cy="5063232"/>
          </a:xfrm>
        </p:spPr>
        <p:txBody>
          <a:bodyPr>
            <a:normAutofit/>
          </a:bodyPr>
          <a:lstStyle/>
          <a:p>
            <a:r>
              <a:rPr lang="en-US" dirty="0">
                <a:cs typeface="Calibri (body)"/>
              </a:rPr>
              <a:t>Context, scalability, transfer learning, etc</a:t>
            </a:r>
            <a:r>
              <a:rPr lang="en-US" dirty="0" smtClean="0">
                <a:cs typeface="Calibri (body)"/>
              </a:rPr>
              <a:t>.</a:t>
            </a:r>
          </a:p>
          <a:p>
            <a:endParaRPr lang="en-US" sz="800" dirty="0">
              <a:cs typeface="Calibri (body)"/>
            </a:endParaRPr>
          </a:p>
          <a:p>
            <a:r>
              <a:rPr lang="en-US" dirty="0">
                <a:cs typeface="Calibri (body)"/>
              </a:rPr>
              <a:t>How to model interactive setting?</a:t>
            </a:r>
          </a:p>
          <a:p>
            <a:pPr lvl="1"/>
            <a:r>
              <a:rPr lang="en-US" dirty="0">
                <a:cs typeface="Calibri (body)"/>
              </a:rPr>
              <a:t>Exploration </a:t>
            </a:r>
            <a:r>
              <a:rPr lang="en-US" dirty="0" err="1">
                <a:cs typeface="Calibri (body)"/>
              </a:rPr>
              <a:t>vs</a:t>
            </a:r>
            <a:r>
              <a:rPr lang="en-US" dirty="0">
                <a:cs typeface="Calibri (body)"/>
              </a:rPr>
              <a:t> Exploitation</a:t>
            </a:r>
          </a:p>
          <a:p>
            <a:pPr lvl="1"/>
            <a:r>
              <a:rPr lang="en-US" dirty="0">
                <a:cs typeface="Calibri (body)"/>
              </a:rPr>
              <a:t>User goals?</a:t>
            </a:r>
          </a:p>
          <a:p>
            <a:endParaRPr lang="en-US" sz="800" dirty="0" smtClean="0">
              <a:solidFill>
                <a:srgbClr val="000000"/>
              </a:solidFill>
              <a:cs typeface="Calibri (body)"/>
            </a:endParaRPr>
          </a:p>
          <a:p>
            <a:r>
              <a:rPr lang="en-US" dirty="0" smtClean="0">
                <a:solidFill>
                  <a:srgbClr val="000000"/>
                </a:solidFill>
                <a:cs typeface="Calibri (body)"/>
              </a:rPr>
              <a:t>How to model other rich interactions?</a:t>
            </a: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>
              <a:solidFill>
                <a:srgbClr val="000000"/>
              </a:solidFill>
              <a:cs typeface="Calibri (body)"/>
            </a:endParaRPr>
          </a:p>
          <a:p>
            <a:pPr lvl="1"/>
            <a:endParaRPr lang="en-US" sz="1100" dirty="0" smtClean="0">
              <a:solidFill>
                <a:srgbClr val="000000"/>
              </a:solidFill>
              <a:cs typeface="Calibri (body)"/>
            </a:endParaRPr>
          </a:p>
          <a:p>
            <a:endParaRPr lang="en-US" sz="2200" dirty="0" smtClean="0">
              <a:solidFill>
                <a:srgbClr val="000000"/>
              </a:solidFill>
              <a:cs typeface="Calibri (body)"/>
            </a:endParaRPr>
          </a:p>
          <a:p>
            <a:endParaRPr lang="en-US" sz="600" dirty="0">
              <a:cs typeface="Calibri (body)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90" y="4747474"/>
            <a:ext cx="929350" cy="980414"/>
          </a:xfrm>
          <a:prstGeom prst="rect">
            <a:avLst/>
          </a:prstGeom>
          <a:ln>
            <a:solidFill>
              <a:srgbClr val="8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626" y="4767249"/>
            <a:ext cx="798618" cy="1036044"/>
          </a:xfrm>
          <a:prstGeom prst="rect">
            <a:avLst/>
          </a:prstGeom>
          <a:ln w="12700">
            <a:solidFill>
              <a:schemeClr val="accent2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596612" y="4388476"/>
            <a:ext cx="1058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Zooming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64" y="4378141"/>
            <a:ext cx="2028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Dynamic Rankings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9725" y="4378141"/>
            <a:ext cx="14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Highlighting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0247" y="4388476"/>
            <a:ext cx="68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Etc…</a:t>
            </a:r>
            <a:endParaRPr lang="en-US" dirty="0">
              <a:latin typeface="Trebuchet MS"/>
              <a:cs typeface="Trebuchet M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611" y="4740359"/>
            <a:ext cx="832948" cy="9865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061" y="4767249"/>
            <a:ext cx="1477209" cy="941989"/>
          </a:xfrm>
          <a:prstGeom prst="rect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33016" y="5705036"/>
            <a:ext cx="1642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[Brandt et al., 2011]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341788" y="5717247"/>
            <a:ext cx="164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Shahaf</a:t>
            </a:r>
            <a:r>
              <a:rPr lang="en-US" sz="1400" dirty="0" smtClean="0"/>
              <a:t> et al., 2013]</a:t>
            </a:r>
            <a:endParaRPr lang="en-US" sz="1400" dirty="0"/>
          </a:p>
        </p:txBody>
      </p:sp>
      <p:sp>
        <p:nvSpPr>
          <p:cNvPr id="17" name="Rectangle 16"/>
          <p:cNvSpPr/>
          <p:nvPr/>
        </p:nvSpPr>
        <p:spPr>
          <a:xfrm>
            <a:off x="827292" y="6271826"/>
            <a:ext cx="74894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cs typeface="Calibri (body)"/>
              </a:rPr>
              <a:t>Research supported by: </a:t>
            </a:r>
            <a:r>
              <a:rPr lang="en-US" sz="1600" dirty="0" smtClean="0">
                <a:solidFill>
                  <a:srgbClr val="000000"/>
                </a:solidFill>
                <a:cs typeface="Calibri (body)"/>
              </a:rPr>
              <a:t>ONR </a:t>
            </a:r>
            <a:r>
              <a:rPr lang="en-US" sz="1600" dirty="0">
                <a:solidFill>
                  <a:srgbClr val="000000"/>
                </a:solidFill>
                <a:cs typeface="Calibri (body)"/>
              </a:rPr>
              <a:t>(PECASE) </a:t>
            </a:r>
            <a:r>
              <a:rPr lang="en-US" sz="1600" dirty="0" smtClean="0">
                <a:solidFill>
                  <a:srgbClr val="000000"/>
                </a:solidFill>
                <a:cs typeface="Calibri (body)"/>
              </a:rPr>
              <a:t>N000141010672 and </a:t>
            </a:r>
            <a:r>
              <a:rPr lang="en-US" sz="1600" dirty="0">
                <a:solidFill>
                  <a:srgbClr val="000000"/>
                </a:solidFill>
                <a:cs typeface="Calibri (body)"/>
              </a:rPr>
              <a:t>ONR YIP N00014-08-1-0752</a:t>
            </a:r>
          </a:p>
        </p:txBody>
      </p:sp>
    </p:spTree>
    <p:extLst>
      <p:ext uri="{BB962C8B-B14F-4D97-AF65-F5344CB8AC3E}">
        <p14:creationId xmlns:p14="http://schemas.microsoft.com/office/powerpoint/2010/main" val="3038044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72520"/>
            <a:ext cx="8229600" cy="1143000"/>
          </a:xfrm>
        </p:spPr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53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31" y="164211"/>
            <a:ext cx="5731668" cy="50532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091103" y="943058"/>
            <a:ext cx="3599977" cy="19194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19471" y="3698273"/>
            <a:ext cx="4071609" cy="18212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41702" y="5604980"/>
            <a:ext cx="3949378" cy="66628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103" y="943058"/>
            <a:ext cx="3588565" cy="1919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9213" y="3732369"/>
            <a:ext cx="4379961" cy="1734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702" y="5604980"/>
            <a:ext cx="3801005" cy="63896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8316" y="5715155"/>
            <a:ext cx="27110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(Also efficient methods for </a:t>
            </a:r>
          </a:p>
          <a:p>
            <a:r>
              <a:rPr lang="en-US" dirty="0" smtClean="0"/>
              <a:t>speeding up computation.)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59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xtBox 62"/>
          <p:cNvSpPr txBox="1"/>
          <p:nvPr/>
        </p:nvSpPr>
        <p:spPr>
          <a:xfrm>
            <a:off x="7826548" y="5567218"/>
            <a:ext cx="3211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Prediction Experiment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798" y="2724516"/>
            <a:ext cx="621255" cy="5705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320" y="2008524"/>
            <a:ext cx="633933" cy="760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4890" y="2005829"/>
            <a:ext cx="614915" cy="7036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44461" y="1705243"/>
            <a:ext cx="1345936" cy="1620368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5405" y="2002572"/>
            <a:ext cx="633933" cy="988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640" y="2004080"/>
            <a:ext cx="621253" cy="608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0506" y="2625780"/>
            <a:ext cx="633933" cy="6085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28687" y="1699291"/>
            <a:ext cx="1345936" cy="1563685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6214" y="2010260"/>
            <a:ext cx="621255" cy="6149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6057" y="2001848"/>
            <a:ext cx="621254" cy="6973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7420" y="2627437"/>
            <a:ext cx="627594" cy="49446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811642" y="1705243"/>
            <a:ext cx="1345936" cy="1463655"/>
          </a:xfrm>
          <a:prstGeom prst="rect">
            <a:avLst/>
          </a:prstGeom>
          <a:noFill/>
          <a:ln w="127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766355" y="1685359"/>
            <a:ext cx="1126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Architecture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28905" y="1689368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Art Museums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5642" y="1693576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Outdoors</a:t>
            </a:r>
            <a:endParaRPr lang="en-US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8526" y="2176657"/>
            <a:ext cx="1969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Ground Truth:</a:t>
            </a:r>
            <a:endParaRPr lang="en-US" sz="24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487" y="1579034"/>
            <a:ext cx="633933" cy="7607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702" y="1579034"/>
            <a:ext cx="614915" cy="7036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487" y="2418849"/>
            <a:ext cx="621255" cy="5705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76" y="1579034"/>
            <a:ext cx="633933" cy="9889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1702" y="2353026"/>
            <a:ext cx="621253" cy="6085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022" y="3057664"/>
            <a:ext cx="633933" cy="6085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554" y="2627311"/>
            <a:ext cx="621255" cy="6149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9876" y="3322647"/>
            <a:ext cx="627594" cy="4944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5487" y="3055914"/>
            <a:ext cx="621254" cy="697326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2222678" y="1579033"/>
            <a:ext cx="613940" cy="70366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tent Placeholder 2"/>
          <p:cNvSpPr>
            <a:spLocks noGrp="1"/>
          </p:cNvSpPr>
          <p:nvPr>
            <p:ph idx="1"/>
          </p:nvPr>
        </p:nvSpPr>
        <p:spPr>
          <a:xfrm>
            <a:off x="457200" y="4244487"/>
            <a:ext cx="8229600" cy="1823038"/>
          </a:xfrm>
        </p:spPr>
        <p:txBody>
          <a:bodyPr/>
          <a:lstStyle/>
          <a:p>
            <a:r>
              <a:rPr lang="en-US" sz="2800" dirty="0" smtClean="0"/>
              <a:t>Recommend item</a:t>
            </a:r>
          </a:p>
          <a:p>
            <a:r>
              <a:rPr lang="en-US" sz="2800" dirty="0" smtClean="0"/>
              <a:t>Simulate user response</a:t>
            </a:r>
          </a:p>
          <a:p>
            <a:r>
              <a:rPr lang="en-US" sz="2800" dirty="0" smtClean="0"/>
              <a:t>Repeat</a:t>
            </a:r>
          </a:p>
          <a:p>
            <a:endParaRPr lang="en-US" sz="1600" dirty="0"/>
          </a:p>
        </p:txBody>
      </p:sp>
      <p:sp>
        <p:nvSpPr>
          <p:cNvPr id="54" name="Rounded Rectangle 53"/>
          <p:cNvSpPr/>
          <p:nvPr/>
        </p:nvSpPr>
        <p:spPr>
          <a:xfrm>
            <a:off x="809876" y="1579033"/>
            <a:ext cx="620889" cy="988935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5693856" y="5560472"/>
            <a:ext cx="2287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smtClean="0"/>
              <a:t># Clusters Created:</a:t>
            </a:r>
            <a:r>
              <a:rPr lang="en-US" sz="2100" b="1" dirty="0" smtClean="0">
                <a:solidFill>
                  <a:schemeClr val="accent4">
                    <a:lumMod val="75000"/>
                  </a:schemeClr>
                </a:solidFill>
              </a:rPr>
              <a:t>  </a:t>
            </a:r>
            <a:endParaRPr lang="en-US" sz="21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18495" y="5567218"/>
            <a:ext cx="3211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/>
              <a:t>0</a:t>
            </a:r>
            <a:endParaRPr lang="en-US" sz="2100" dirty="0"/>
          </a:p>
        </p:txBody>
      </p:sp>
      <p:sp>
        <p:nvSpPr>
          <p:cNvPr id="57" name="Rectangle 56"/>
          <p:cNvSpPr/>
          <p:nvPr/>
        </p:nvSpPr>
        <p:spPr>
          <a:xfrm>
            <a:off x="5693855" y="5567218"/>
            <a:ext cx="2463721" cy="393364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812758" y="5567218"/>
            <a:ext cx="3211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821591" y="5560472"/>
            <a:ext cx="3211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/>
              <a:t>2</a:t>
            </a:r>
            <a:endParaRPr lang="en-US" sz="2100" dirty="0"/>
          </a:p>
        </p:txBody>
      </p:sp>
      <p:sp>
        <p:nvSpPr>
          <p:cNvPr id="60" name="Rounded Rectangle 59"/>
          <p:cNvSpPr/>
          <p:nvPr/>
        </p:nvSpPr>
        <p:spPr>
          <a:xfrm>
            <a:off x="1515487" y="1579033"/>
            <a:ext cx="621254" cy="760719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ounded Rectangle 60"/>
          <p:cNvSpPr/>
          <p:nvPr/>
        </p:nvSpPr>
        <p:spPr>
          <a:xfrm>
            <a:off x="1515487" y="3084864"/>
            <a:ext cx="621254" cy="663982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715058" y="3902021"/>
            <a:ext cx="2442519" cy="150810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Goal: </a:t>
            </a:r>
            <a:r>
              <a:rPr lang="en-US" sz="2600" dirty="0" smtClean="0"/>
              <a:t>Maximize </a:t>
            </a:r>
          </a:p>
          <a:p>
            <a:r>
              <a:rPr lang="en-US" sz="2600" dirty="0" smtClean="0"/>
              <a:t>Clusters Created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(</a:t>
            </a:r>
            <a:r>
              <a:rPr lang="en-US" sz="2000" dirty="0">
                <a:solidFill>
                  <a:srgbClr val="953735"/>
                </a:solidFill>
              </a:rPr>
              <a:t>Predict item with </a:t>
            </a:r>
          </a:p>
          <a:p>
            <a:r>
              <a:rPr lang="en-US" sz="2000" dirty="0" smtClean="0">
                <a:solidFill>
                  <a:srgbClr val="953735"/>
                </a:solidFill>
              </a:rPr>
              <a:t>lowest </a:t>
            </a:r>
            <a:r>
              <a:rPr lang="en-US" sz="2000" dirty="0">
                <a:solidFill>
                  <a:srgbClr val="953735"/>
                </a:solidFill>
              </a:rPr>
              <a:t>F(</a:t>
            </a:r>
            <a:r>
              <a:rPr lang="en-US" sz="2000" dirty="0" err="1">
                <a:solidFill>
                  <a:srgbClr val="953735"/>
                </a:solidFill>
              </a:rPr>
              <a:t>m,i,j</a:t>
            </a:r>
            <a:r>
              <a:rPr lang="en-US" sz="2000" dirty="0">
                <a:solidFill>
                  <a:srgbClr val="953735"/>
                </a:solidFill>
              </a:rPr>
              <a:t>) </a:t>
            </a:r>
            <a:r>
              <a:rPr lang="en-US" sz="2000" dirty="0" smtClean="0">
                <a:solidFill>
                  <a:srgbClr val="953735"/>
                </a:solidFill>
              </a:rPr>
              <a:t>scores) </a:t>
            </a:r>
            <a:endParaRPr lang="en-US" sz="2000" dirty="0">
              <a:solidFill>
                <a:srgbClr val="95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3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8" grpId="0" animBg="1"/>
      <p:bldP spid="8" grpId="1" animBg="1"/>
      <p:bldP spid="13" grpId="0" animBg="1"/>
      <p:bldP spid="13" grpId="1" animBg="1"/>
      <p:bldP spid="18" grpId="0" animBg="1"/>
      <p:bldP spid="18" grpId="1" animBg="1"/>
      <p:bldP spid="19" grpId="0"/>
      <p:bldP spid="19" grpId="1"/>
      <p:bldP spid="20" grpId="0"/>
      <p:bldP spid="20" grpId="1"/>
      <p:bldP spid="21" grpId="0"/>
      <p:bldP spid="21" grpId="1"/>
      <p:bldP spid="22" grpId="0"/>
      <p:bldP spid="33" grpId="0" animBg="1"/>
      <p:bldP spid="33" grpId="1" animBg="1"/>
      <p:bldP spid="54" grpId="0" animBg="1"/>
      <p:bldP spid="54" grpId="1" animBg="1"/>
      <p:bldP spid="55" grpId="0"/>
      <p:bldP spid="56" grpId="0"/>
      <p:bldP spid="56" grpId="1"/>
      <p:bldP spid="57" grpId="0" animBg="1"/>
      <p:bldP spid="58" grpId="0"/>
      <p:bldP spid="58" grpId="1"/>
      <p:bldP spid="59" grpId="0"/>
      <p:bldP spid="59" grpId="1"/>
      <p:bldP spid="60" grpId="0" animBg="1"/>
      <p:bldP spid="60" grpId="1" animBg="1"/>
      <p:bldP spid="61" grpId="0" animBg="1"/>
      <p:bldP spid="61" grpId="1" animBg="1"/>
      <p:bldP spid="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Sequential Prediction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76" y="1406125"/>
            <a:ext cx="5795036" cy="4004435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 rot="5400000" flipV="1">
            <a:off x="387021" y="2930989"/>
            <a:ext cx="2293571" cy="534487"/>
          </a:xfrm>
          <a:prstGeom prst="leftArrow">
            <a:avLst/>
          </a:prstGeom>
          <a:noFill/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rebuchet MS"/>
                <a:cs typeface="Trebuchet MS"/>
              </a:rPr>
              <a:t>B E T T E R</a:t>
            </a:r>
            <a:endParaRPr lang="en-US" b="1" dirty="0">
              <a:solidFill>
                <a:schemeClr val="tx1"/>
              </a:solidFill>
              <a:latin typeface="Trebuchet MS"/>
              <a:cs typeface="Trebuchet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7304" y="5788012"/>
            <a:ext cx="486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LCC outperforms competing methods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0239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613" y="226783"/>
            <a:ext cx="6306775" cy="57742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4367" y="6061794"/>
            <a:ext cx="816222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</a:t>
            </a:r>
            <a:r>
              <a:rPr lang="en-US" sz="1600" b="1" dirty="0" err="1" smtClean="0"/>
              <a:t>ReGroup</a:t>
            </a:r>
            <a:r>
              <a:rPr lang="en-US" sz="1600" b="1" dirty="0"/>
              <a:t>: Interactive Machine Learning for On-Demand Group Creation in </a:t>
            </a:r>
            <a:r>
              <a:rPr lang="en-US" sz="1600" b="1" dirty="0" smtClean="0"/>
              <a:t>Social Networks”  </a:t>
            </a:r>
          </a:p>
          <a:p>
            <a:r>
              <a:rPr lang="en-US" sz="1600" b="1" dirty="0" smtClean="0"/>
              <a:t>[</a:t>
            </a:r>
            <a:r>
              <a:rPr lang="en-US" sz="1600" smtClean="0"/>
              <a:t>Amershi</a:t>
            </a:r>
            <a:r>
              <a:rPr lang="en-US" sz="1600" dirty="0" smtClean="0"/>
              <a:t> </a:t>
            </a:r>
            <a:r>
              <a:rPr lang="en-US" sz="1600" dirty="0" smtClean="0"/>
              <a:t>et al., CHI 2012]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25432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10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131" y="6363760"/>
            <a:ext cx="267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http://www.pinterest.com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901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62" y="-43290"/>
            <a:ext cx="9144000" cy="6057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863" y="6072828"/>
            <a:ext cx="911513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“</a:t>
            </a:r>
            <a:r>
              <a:rPr lang="en-US" sz="1600" b="1" dirty="0" err="1" smtClean="0"/>
              <a:t>Apolo</a:t>
            </a:r>
            <a:r>
              <a:rPr lang="en-US" sz="1600" b="1" dirty="0"/>
              <a:t>: Making Sense of Large Network Data by </a:t>
            </a:r>
            <a:r>
              <a:rPr lang="en-US" sz="1600" b="1" dirty="0" smtClean="0"/>
              <a:t>Combining Rich </a:t>
            </a:r>
            <a:r>
              <a:rPr lang="en-US" sz="1600" b="1" dirty="0"/>
              <a:t>User Interaction and Machine </a:t>
            </a:r>
            <a:r>
              <a:rPr lang="en-US" sz="1600" b="1" dirty="0" smtClean="0"/>
              <a:t>Learning”</a:t>
            </a:r>
          </a:p>
          <a:p>
            <a:r>
              <a:rPr lang="en-US" sz="1600" dirty="0" smtClean="0"/>
              <a:t>[</a:t>
            </a:r>
            <a:r>
              <a:rPr lang="en-US" sz="1600" dirty="0" err="1" smtClean="0"/>
              <a:t>Chau</a:t>
            </a:r>
            <a:r>
              <a:rPr lang="en-US" sz="1600" dirty="0" smtClean="0"/>
              <a:t> et al., CHI 2011]</a:t>
            </a:r>
            <a:r>
              <a:rPr lang="en-US" sz="1600" b="1" dirty="0" smtClean="0"/>
              <a:t> 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2269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117"/>
            <a:ext cx="8229600" cy="1666376"/>
          </a:xfrm>
        </p:spPr>
        <p:txBody>
          <a:bodyPr>
            <a:normAutofit/>
          </a:bodyPr>
          <a:lstStyle/>
          <a:p>
            <a:r>
              <a:rPr lang="en-US" dirty="0"/>
              <a:t>Demo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</a:rPr>
              <a:t>Goal Oriented Data 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Browsing)</a:t>
            </a:r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4762" y="2250259"/>
            <a:ext cx="2473749" cy="185531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867" y="2176418"/>
            <a:ext cx="2212266" cy="2168459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690" y="2369133"/>
            <a:ext cx="2396957" cy="1714856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97810" y="4768334"/>
            <a:ext cx="52013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rebuchet MS"/>
                <a:cs typeface="Trebuchet MS"/>
              </a:rPr>
              <a:t>Planning a vacation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000" b="1" dirty="0" smtClean="0">
                <a:latin typeface="Trebuchet MS"/>
                <a:cs typeface="Trebuchet MS"/>
              </a:rPr>
              <a:t>Planning meals for the week</a:t>
            </a:r>
            <a:endParaRPr lang="en-US" sz="2000" b="1" dirty="0">
              <a:latin typeface="Trebuchet MS"/>
              <a:cs typeface="Trebuchet MS"/>
            </a:endParaRPr>
          </a:p>
          <a:p>
            <a:endParaRPr lang="en-US" sz="1000" b="1" dirty="0" smtClean="0">
              <a:latin typeface="Trebuchet MS"/>
              <a:cs typeface="Trebuchet MS"/>
            </a:endParaRPr>
          </a:p>
          <a:p>
            <a:r>
              <a:rPr lang="en-US" sz="2000" b="1" dirty="0">
                <a:latin typeface="Trebuchet MS"/>
                <a:cs typeface="Trebuchet MS"/>
              </a:rPr>
              <a:t>Literature review for grant </a:t>
            </a:r>
            <a:r>
              <a:rPr lang="en-US" sz="2000" b="1" dirty="0" smtClean="0">
                <a:latin typeface="Trebuchet MS"/>
                <a:cs typeface="Trebuchet MS"/>
              </a:rPr>
              <a:t>proposal</a:t>
            </a:r>
          </a:p>
          <a:p>
            <a:endParaRPr lang="en-US" sz="1000" b="1" dirty="0" smtClean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9514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04" y="3320342"/>
            <a:ext cx="8167896" cy="3227966"/>
          </a:xfrm>
        </p:spPr>
        <p:txBody>
          <a:bodyPr>
            <a:noAutofit/>
          </a:bodyPr>
          <a:lstStyle/>
          <a:p>
            <a:r>
              <a:rPr lang="en-US" sz="2800" dirty="0" smtClean="0"/>
              <a:t>“Collaborative Clustering”</a:t>
            </a:r>
          </a:p>
          <a:p>
            <a:pPr lvl="1"/>
            <a:r>
              <a:rPr lang="en-US" sz="2400" dirty="0" smtClean="0"/>
              <a:t>Problem definition</a:t>
            </a:r>
          </a:p>
          <a:p>
            <a:pPr lvl="1"/>
            <a:endParaRPr lang="en-US" sz="300" dirty="0"/>
          </a:p>
          <a:p>
            <a:r>
              <a:rPr lang="en-US" sz="2800" dirty="0"/>
              <a:t>Latent Collaborative Clustering</a:t>
            </a:r>
          </a:p>
          <a:p>
            <a:pPr lvl="1"/>
            <a:r>
              <a:rPr lang="en-US" sz="2400" dirty="0"/>
              <a:t>Learning </a:t>
            </a:r>
            <a:r>
              <a:rPr lang="en-US" sz="2400" dirty="0" smtClean="0"/>
              <a:t>algorithm</a:t>
            </a:r>
            <a:endParaRPr lang="en-US" sz="2400" dirty="0"/>
          </a:p>
          <a:p>
            <a:pPr lvl="1"/>
            <a:endParaRPr lang="en-US" sz="300" dirty="0"/>
          </a:p>
          <a:p>
            <a:r>
              <a:rPr lang="en-US" sz="2800" dirty="0" smtClean="0"/>
              <a:t>Data Collection User Study</a:t>
            </a:r>
          </a:p>
          <a:p>
            <a:endParaRPr lang="en-US" sz="300" dirty="0"/>
          </a:p>
          <a:p>
            <a:r>
              <a:rPr lang="en-US" sz="2800" dirty="0" smtClean="0"/>
              <a:t>Evaluation</a:t>
            </a:r>
          </a:p>
          <a:p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01106" y="1346978"/>
            <a:ext cx="1248815" cy="1747235"/>
            <a:chOff x="2357216" y="1392875"/>
            <a:chExt cx="1345936" cy="1640252"/>
          </a:xfrm>
        </p:grpSpPr>
        <p:grpSp>
          <p:nvGrpSpPr>
            <p:cNvPr id="8" name="Group 7"/>
            <p:cNvGrpSpPr/>
            <p:nvPr/>
          </p:nvGrpSpPr>
          <p:grpSpPr>
            <a:xfrm>
              <a:off x="2357216" y="1412759"/>
              <a:ext cx="1345936" cy="1620368"/>
              <a:chOff x="214238" y="3461697"/>
              <a:chExt cx="2384407" cy="287058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0639" y="5267402"/>
                <a:ext cx="1100590" cy="101074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221" y="3998978"/>
                <a:ext cx="1123050" cy="134765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375" y="3994204"/>
                <a:ext cx="1089359" cy="124658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14238" y="3461697"/>
                <a:ext cx="2384407" cy="2870582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446128" y="1392875"/>
              <a:ext cx="1126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Architecture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7593" y="1350987"/>
            <a:ext cx="1248815" cy="1676244"/>
            <a:chOff x="3762897" y="1396884"/>
            <a:chExt cx="1345936" cy="1573608"/>
          </a:xfrm>
        </p:grpSpPr>
        <p:grpSp>
          <p:nvGrpSpPr>
            <p:cNvPr id="16" name="Group 15"/>
            <p:cNvGrpSpPr/>
            <p:nvPr/>
          </p:nvGrpSpPr>
          <p:grpSpPr>
            <a:xfrm>
              <a:off x="3762897" y="1406807"/>
              <a:ext cx="1345936" cy="1563685"/>
              <a:chOff x="3112169" y="3461697"/>
              <a:chExt cx="2384407" cy="277016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7218" y="3998978"/>
                <a:ext cx="1123050" cy="175195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9147" y="4001649"/>
                <a:ext cx="1100588" cy="107812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0053" y="5103028"/>
                <a:ext cx="1123050" cy="107812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112169" y="3461697"/>
                <a:ext cx="2384407" cy="2770163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813642" y="1396884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 Museums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90646" y="1351095"/>
            <a:ext cx="1248815" cy="1571547"/>
            <a:chOff x="5167307" y="1401092"/>
            <a:chExt cx="1345936" cy="1475322"/>
          </a:xfrm>
        </p:grpSpPr>
        <p:grpSp>
          <p:nvGrpSpPr>
            <p:cNvPr id="21" name="Group 20"/>
            <p:cNvGrpSpPr/>
            <p:nvPr/>
          </p:nvGrpSpPr>
          <p:grpSpPr>
            <a:xfrm>
              <a:off x="5167307" y="1412759"/>
              <a:ext cx="1345936" cy="1463655"/>
              <a:chOff x="5996188" y="3461698"/>
              <a:chExt cx="2384407" cy="259295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5150" y="4002054"/>
                <a:ext cx="1100590" cy="108935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08671" y="3987151"/>
                <a:ext cx="1100589" cy="123535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7287" y="5095421"/>
                <a:ext cx="1111821" cy="87598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996188" y="3461698"/>
                <a:ext cx="2384407" cy="2592954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371834" y="1401092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Outdoors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9" name="Left-Right Arrow 28"/>
          <p:cNvSpPr/>
          <p:nvPr/>
        </p:nvSpPr>
        <p:spPr>
          <a:xfrm>
            <a:off x="1545337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16" y="1446108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" y="1752549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eft-Right Arrow 29"/>
          <p:cNvSpPr/>
          <p:nvPr/>
        </p:nvSpPr>
        <p:spPr>
          <a:xfrm>
            <a:off x="6761862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11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Clustering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04" y="3320342"/>
            <a:ext cx="8167896" cy="3227966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“Collaborative Clustering”</a:t>
            </a:r>
          </a:p>
          <a:p>
            <a:pPr lvl="1"/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Problem definition</a:t>
            </a:r>
          </a:p>
          <a:p>
            <a:pPr lvl="1"/>
            <a:endParaRPr lang="en-US" sz="300" dirty="0"/>
          </a:p>
          <a:p>
            <a:r>
              <a:rPr lang="en-US" sz="2800" dirty="0"/>
              <a:t>Latent Collaborative Clustering</a:t>
            </a:r>
          </a:p>
          <a:p>
            <a:pPr lvl="1"/>
            <a:r>
              <a:rPr lang="en-US" sz="2400" dirty="0"/>
              <a:t>Learning </a:t>
            </a:r>
            <a:r>
              <a:rPr lang="en-US" sz="2400" dirty="0" smtClean="0"/>
              <a:t>algorithm</a:t>
            </a:r>
            <a:endParaRPr lang="en-US" sz="2400" dirty="0"/>
          </a:p>
          <a:p>
            <a:pPr lvl="1"/>
            <a:endParaRPr lang="en-US" sz="300" dirty="0"/>
          </a:p>
          <a:p>
            <a:r>
              <a:rPr lang="en-US" sz="2800" dirty="0" smtClean="0"/>
              <a:t>Data Collection User Study</a:t>
            </a:r>
          </a:p>
          <a:p>
            <a:endParaRPr lang="en-US" sz="300" dirty="0"/>
          </a:p>
          <a:p>
            <a:r>
              <a:rPr lang="en-US" sz="2800" dirty="0" smtClean="0"/>
              <a:t>Evaluation</a:t>
            </a:r>
          </a:p>
          <a:p>
            <a:endParaRPr 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01106" y="1346978"/>
            <a:ext cx="1248815" cy="1747235"/>
            <a:chOff x="2357216" y="1392875"/>
            <a:chExt cx="1345936" cy="1640252"/>
          </a:xfrm>
        </p:grpSpPr>
        <p:grpSp>
          <p:nvGrpSpPr>
            <p:cNvPr id="8" name="Group 7"/>
            <p:cNvGrpSpPr/>
            <p:nvPr/>
          </p:nvGrpSpPr>
          <p:grpSpPr>
            <a:xfrm>
              <a:off x="2357216" y="1412759"/>
              <a:ext cx="1345936" cy="1620368"/>
              <a:chOff x="214238" y="3461697"/>
              <a:chExt cx="2384407" cy="2870582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10639" y="5267402"/>
                <a:ext cx="1100590" cy="101074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221" y="3998978"/>
                <a:ext cx="1123050" cy="1347659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7375" y="3994204"/>
                <a:ext cx="1089359" cy="1246586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214238" y="3461697"/>
                <a:ext cx="2384407" cy="2870582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446128" y="1392875"/>
              <a:ext cx="11262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Architecture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947593" y="1350987"/>
            <a:ext cx="1248815" cy="1676244"/>
            <a:chOff x="3762897" y="1396884"/>
            <a:chExt cx="1345936" cy="1573608"/>
          </a:xfrm>
        </p:grpSpPr>
        <p:grpSp>
          <p:nvGrpSpPr>
            <p:cNvPr id="16" name="Group 15"/>
            <p:cNvGrpSpPr/>
            <p:nvPr/>
          </p:nvGrpSpPr>
          <p:grpSpPr>
            <a:xfrm>
              <a:off x="3762897" y="1406807"/>
              <a:ext cx="1345936" cy="1563685"/>
              <a:chOff x="3112169" y="3461697"/>
              <a:chExt cx="2384407" cy="277016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77218" y="3998978"/>
                <a:ext cx="1123050" cy="1751958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29147" y="4001649"/>
                <a:ext cx="1100588" cy="107812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20053" y="5103028"/>
                <a:ext cx="1123050" cy="1078128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112169" y="3461697"/>
                <a:ext cx="2384407" cy="2770163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813642" y="1396884"/>
              <a:ext cx="12105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Art Museums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290646" y="1351095"/>
            <a:ext cx="1248815" cy="1571547"/>
            <a:chOff x="5167307" y="1401092"/>
            <a:chExt cx="1345936" cy="1475322"/>
          </a:xfrm>
        </p:grpSpPr>
        <p:grpSp>
          <p:nvGrpSpPr>
            <p:cNvPr id="21" name="Group 20"/>
            <p:cNvGrpSpPr/>
            <p:nvPr/>
          </p:nvGrpSpPr>
          <p:grpSpPr>
            <a:xfrm>
              <a:off x="5167307" y="1412759"/>
              <a:ext cx="1345936" cy="1463655"/>
              <a:chOff x="5996188" y="3461698"/>
              <a:chExt cx="2384407" cy="259295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75150" y="4002054"/>
                <a:ext cx="1100590" cy="1089359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08671" y="3987151"/>
                <a:ext cx="1100589" cy="1235356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77287" y="5095421"/>
                <a:ext cx="1111821" cy="875980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996188" y="3461698"/>
                <a:ext cx="2384407" cy="2592954"/>
              </a:xfrm>
              <a:prstGeom prst="rect">
                <a:avLst/>
              </a:prstGeom>
              <a:noFill/>
              <a:ln w="12700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5371834" y="1401092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Outdoors</a:t>
              </a:r>
              <a:endPara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9" name="Left-Right Arrow 28"/>
          <p:cNvSpPr/>
          <p:nvPr/>
        </p:nvSpPr>
        <p:spPr>
          <a:xfrm>
            <a:off x="1545337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 descr="C:\Documents and Settings\yyue\Desktop\020-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16" y="1446108"/>
            <a:ext cx="1242689" cy="132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 descr="C:\Documents and Settings\yyue\Desktop\male_user_ico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5" y="1752549"/>
            <a:ext cx="774864" cy="77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Left-Right Arrow 29"/>
          <p:cNvSpPr/>
          <p:nvPr/>
        </p:nvSpPr>
        <p:spPr>
          <a:xfrm>
            <a:off x="6761862" y="1966427"/>
            <a:ext cx="810950" cy="30169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45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6958</TotalTime>
  <Words>1200</Words>
  <Application>Microsoft Macintosh PowerPoint</Application>
  <PresentationFormat>On-screen Show (4:3)</PresentationFormat>
  <Paragraphs>358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Equation</vt:lpstr>
      <vt:lpstr>Personalized Collaborative Clustering</vt:lpstr>
      <vt:lpstr>User Feedback</vt:lpstr>
      <vt:lpstr>Richer Interactions</vt:lpstr>
      <vt:lpstr>PowerPoint Presentation</vt:lpstr>
      <vt:lpstr>PowerPoint Presentation</vt:lpstr>
      <vt:lpstr>PowerPoint Presentation</vt:lpstr>
      <vt:lpstr>Demo  (Goal Oriented Data Browsing)</vt:lpstr>
      <vt:lpstr>Clustering Interaction</vt:lpstr>
      <vt:lpstr>Clustering Interaction</vt:lpstr>
      <vt:lpstr>Collaborative Filtering</vt:lpstr>
      <vt:lpstr>Collaborative Clustering</vt:lpstr>
      <vt:lpstr>Collaborative Clustering</vt:lpstr>
      <vt:lpstr>Clustering Interaction</vt:lpstr>
      <vt:lpstr>Latent Factor Models</vt:lpstr>
      <vt:lpstr>Latent Collaborative Clustering</vt:lpstr>
      <vt:lpstr>Latent Collaborative Clustering</vt:lpstr>
      <vt:lpstr>Learning</vt:lpstr>
      <vt:lpstr>Learning</vt:lpstr>
      <vt:lpstr>Everyone Loves Anecdotes (I know I do)</vt:lpstr>
      <vt:lpstr>PowerPoint Presentation</vt:lpstr>
      <vt:lpstr>Clustering Interaction</vt:lpstr>
      <vt:lpstr>Data Collection</vt:lpstr>
      <vt:lpstr>Features for Attractions</vt:lpstr>
      <vt:lpstr>Evaluation</vt:lpstr>
      <vt:lpstr>Prediction Tasks</vt:lpstr>
      <vt:lpstr>PowerPoint Presentation</vt:lpstr>
      <vt:lpstr>PowerPoint Presentation</vt:lpstr>
      <vt:lpstr>PowerPoint Presentation</vt:lpstr>
      <vt:lpstr>Collaborative Clustering</vt:lpstr>
      <vt:lpstr>Future Work</vt:lpstr>
      <vt:lpstr>Extra Slides</vt:lpstr>
      <vt:lpstr>PowerPoint Presentation</vt:lpstr>
      <vt:lpstr>Sequential Prediction Experiment</vt:lpstr>
      <vt:lpstr>Sequential Prediction Experiment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Personalized Collaborative Clustering</dc:title>
  <dc:creator>Yisong Yue</dc:creator>
  <cp:lastModifiedBy>Yisong Yue</cp:lastModifiedBy>
  <cp:revision>412</cp:revision>
  <dcterms:created xsi:type="dcterms:W3CDTF">2014-04-02T04:10:50Z</dcterms:created>
  <dcterms:modified xsi:type="dcterms:W3CDTF">2014-12-13T21:05:06Z</dcterms:modified>
</cp:coreProperties>
</file>