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918400" cy="43891200"/>
  <p:notesSz cx="6858000" cy="9144000"/>
  <p:defaultTextStyle>
    <a:defPPr>
      <a:defRPr lang="en-US"/>
    </a:defPPr>
    <a:lvl1pPr marL="0" algn="l" defTabSz="217471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7359" algn="l" defTabSz="217471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4718" algn="l" defTabSz="217471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2076" algn="l" defTabSz="217471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49435" algn="l" defTabSz="217471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36794" algn="l" defTabSz="217471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24153" algn="l" defTabSz="217471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11511" algn="l" defTabSz="217471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698870" algn="l" defTabSz="217471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FFFF"/>
    <a:srgbClr val="FF4343"/>
    <a:srgbClr val="FF0101"/>
    <a:srgbClr val="FF5B5B"/>
    <a:srgbClr val="FF85D9"/>
    <a:srgbClr val="5D87FD"/>
    <a:srgbClr val="3399FF"/>
    <a:srgbClr val="0000FF"/>
    <a:srgbClr val="FFFF99"/>
    <a:srgbClr val="F6F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33" d="100"/>
          <a:sy n="33" d="100"/>
        </p:scale>
        <p:origin x="-58" y="614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5"/>
            <a:ext cx="27980640" cy="9408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7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4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49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36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1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98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02F1-86E5-4EF0-9CCF-A54079D2CA22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DA86-8E10-4213-86C7-D019E72F5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02F1-86E5-4EF0-9CCF-A54079D2CA22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DA86-8E10-4213-86C7-D019E72F5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1757688"/>
            <a:ext cx="7406640" cy="37449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1757688"/>
            <a:ext cx="21671280" cy="37449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02F1-86E5-4EF0-9CCF-A54079D2CA22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DA86-8E10-4213-86C7-D019E72F5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02F1-86E5-4EF0-9CCF-A54079D2CA22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DA86-8E10-4213-86C7-D019E72F5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28204163"/>
            <a:ext cx="27980640" cy="871728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18602966"/>
            <a:ext cx="27980640" cy="9601197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735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471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207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4943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3679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2415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15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69887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02F1-86E5-4EF0-9CCF-A54079D2CA22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DA86-8E10-4213-86C7-D019E72F5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10241285"/>
            <a:ext cx="14538960" cy="28966163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10241285"/>
            <a:ext cx="14538960" cy="28966163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02F1-86E5-4EF0-9CCF-A54079D2CA22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DA86-8E10-4213-86C7-D019E72F5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9824723"/>
            <a:ext cx="14544678" cy="4094477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7359" indent="0">
              <a:buNone/>
              <a:defRPr sz="4800" b="1"/>
            </a:lvl2pPr>
            <a:lvl3pPr marL="2174718" indent="0">
              <a:buNone/>
              <a:defRPr sz="4300" b="1"/>
            </a:lvl3pPr>
            <a:lvl4pPr marL="3262076" indent="0">
              <a:buNone/>
              <a:defRPr sz="3800" b="1"/>
            </a:lvl4pPr>
            <a:lvl5pPr marL="4349435" indent="0">
              <a:buNone/>
              <a:defRPr sz="3800" b="1"/>
            </a:lvl5pPr>
            <a:lvl6pPr marL="5436794" indent="0">
              <a:buNone/>
              <a:defRPr sz="3800" b="1"/>
            </a:lvl6pPr>
            <a:lvl7pPr marL="6524153" indent="0">
              <a:buNone/>
              <a:defRPr sz="3800" b="1"/>
            </a:lvl7pPr>
            <a:lvl8pPr marL="7611511" indent="0">
              <a:buNone/>
              <a:defRPr sz="3800" b="1"/>
            </a:lvl8pPr>
            <a:lvl9pPr marL="8698870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1" y="13919200"/>
            <a:ext cx="14544678" cy="25288243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6" y="9824723"/>
            <a:ext cx="14550392" cy="4094477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7359" indent="0">
              <a:buNone/>
              <a:defRPr sz="4800" b="1"/>
            </a:lvl2pPr>
            <a:lvl3pPr marL="2174718" indent="0">
              <a:buNone/>
              <a:defRPr sz="4300" b="1"/>
            </a:lvl3pPr>
            <a:lvl4pPr marL="3262076" indent="0">
              <a:buNone/>
              <a:defRPr sz="3800" b="1"/>
            </a:lvl4pPr>
            <a:lvl5pPr marL="4349435" indent="0">
              <a:buNone/>
              <a:defRPr sz="3800" b="1"/>
            </a:lvl5pPr>
            <a:lvl6pPr marL="5436794" indent="0">
              <a:buNone/>
              <a:defRPr sz="3800" b="1"/>
            </a:lvl6pPr>
            <a:lvl7pPr marL="6524153" indent="0">
              <a:buNone/>
              <a:defRPr sz="3800" b="1"/>
            </a:lvl7pPr>
            <a:lvl8pPr marL="7611511" indent="0">
              <a:buNone/>
              <a:defRPr sz="3800" b="1"/>
            </a:lvl8pPr>
            <a:lvl9pPr marL="8698870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6" y="13919200"/>
            <a:ext cx="14550392" cy="25288243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02F1-86E5-4EF0-9CCF-A54079D2CA22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DA86-8E10-4213-86C7-D019E72F5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02F1-86E5-4EF0-9CCF-A54079D2CA22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DA86-8E10-4213-86C7-D019E72F5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02F1-86E5-4EF0-9CCF-A54079D2CA22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DA86-8E10-4213-86C7-D019E72F5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3" y="1747520"/>
            <a:ext cx="10829926" cy="743712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2" y="1747523"/>
            <a:ext cx="18402300" cy="37459923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3" y="9184643"/>
            <a:ext cx="10829926" cy="30022803"/>
          </a:xfrm>
        </p:spPr>
        <p:txBody>
          <a:bodyPr/>
          <a:lstStyle>
            <a:lvl1pPr marL="0" indent="0">
              <a:buNone/>
              <a:defRPr sz="3300"/>
            </a:lvl1pPr>
            <a:lvl2pPr marL="1087359" indent="0">
              <a:buNone/>
              <a:defRPr sz="2900"/>
            </a:lvl2pPr>
            <a:lvl3pPr marL="2174718" indent="0">
              <a:buNone/>
              <a:defRPr sz="2400"/>
            </a:lvl3pPr>
            <a:lvl4pPr marL="3262076" indent="0">
              <a:buNone/>
              <a:defRPr sz="2100"/>
            </a:lvl4pPr>
            <a:lvl5pPr marL="4349435" indent="0">
              <a:buNone/>
              <a:defRPr sz="2100"/>
            </a:lvl5pPr>
            <a:lvl6pPr marL="5436794" indent="0">
              <a:buNone/>
              <a:defRPr sz="2100"/>
            </a:lvl6pPr>
            <a:lvl7pPr marL="6524153" indent="0">
              <a:buNone/>
              <a:defRPr sz="2100"/>
            </a:lvl7pPr>
            <a:lvl8pPr marL="7611511" indent="0">
              <a:buNone/>
              <a:defRPr sz="2100"/>
            </a:lvl8pPr>
            <a:lvl9pPr marL="869887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02F1-86E5-4EF0-9CCF-A54079D2CA22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DA86-8E10-4213-86C7-D019E72F5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8" y="30723840"/>
            <a:ext cx="19751040" cy="3627123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8" y="3921760"/>
            <a:ext cx="19751040" cy="26334720"/>
          </a:xfrm>
        </p:spPr>
        <p:txBody>
          <a:bodyPr/>
          <a:lstStyle>
            <a:lvl1pPr marL="0" indent="0">
              <a:buNone/>
              <a:defRPr sz="7600"/>
            </a:lvl1pPr>
            <a:lvl2pPr marL="1087359" indent="0">
              <a:buNone/>
              <a:defRPr sz="6700"/>
            </a:lvl2pPr>
            <a:lvl3pPr marL="2174718" indent="0">
              <a:buNone/>
              <a:defRPr sz="5700"/>
            </a:lvl3pPr>
            <a:lvl4pPr marL="3262076" indent="0">
              <a:buNone/>
              <a:defRPr sz="4800"/>
            </a:lvl4pPr>
            <a:lvl5pPr marL="4349435" indent="0">
              <a:buNone/>
              <a:defRPr sz="4800"/>
            </a:lvl5pPr>
            <a:lvl6pPr marL="5436794" indent="0">
              <a:buNone/>
              <a:defRPr sz="4800"/>
            </a:lvl6pPr>
            <a:lvl7pPr marL="6524153" indent="0">
              <a:buNone/>
              <a:defRPr sz="4800"/>
            </a:lvl7pPr>
            <a:lvl8pPr marL="7611511" indent="0">
              <a:buNone/>
              <a:defRPr sz="4800"/>
            </a:lvl8pPr>
            <a:lvl9pPr marL="869887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8" y="34350963"/>
            <a:ext cx="19751040" cy="5151117"/>
          </a:xfrm>
        </p:spPr>
        <p:txBody>
          <a:bodyPr/>
          <a:lstStyle>
            <a:lvl1pPr marL="0" indent="0">
              <a:buNone/>
              <a:defRPr sz="3300"/>
            </a:lvl1pPr>
            <a:lvl2pPr marL="1087359" indent="0">
              <a:buNone/>
              <a:defRPr sz="2900"/>
            </a:lvl2pPr>
            <a:lvl3pPr marL="2174718" indent="0">
              <a:buNone/>
              <a:defRPr sz="2400"/>
            </a:lvl3pPr>
            <a:lvl4pPr marL="3262076" indent="0">
              <a:buNone/>
              <a:defRPr sz="2100"/>
            </a:lvl4pPr>
            <a:lvl5pPr marL="4349435" indent="0">
              <a:buNone/>
              <a:defRPr sz="2100"/>
            </a:lvl5pPr>
            <a:lvl6pPr marL="5436794" indent="0">
              <a:buNone/>
              <a:defRPr sz="2100"/>
            </a:lvl6pPr>
            <a:lvl7pPr marL="6524153" indent="0">
              <a:buNone/>
              <a:defRPr sz="2100"/>
            </a:lvl7pPr>
            <a:lvl8pPr marL="7611511" indent="0">
              <a:buNone/>
              <a:defRPr sz="2100"/>
            </a:lvl8pPr>
            <a:lvl9pPr marL="869887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02F1-86E5-4EF0-9CCF-A54079D2CA22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DA86-8E10-4213-86C7-D019E72F5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 vert="horz" lIns="217472" tIns="108736" rIns="217472" bIns="10873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85"/>
            <a:ext cx="29626560" cy="28966163"/>
          </a:xfrm>
          <a:prstGeom prst="rect">
            <a:avLst/>
          </a:prstGeom>
        </p:spPr>
        <p:txBody>
          <a:bodyPr vert="horz" lIns="217472" tIns="108736" rIns="217472" bIns="10873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44"/>
            <a:ext cx="7680960" cy="2336800"/>
          </a:xfrm>
          <a:prstGeom prst="rect">
            <a:avLst/>
          </a:prstGeom>
        </p:spPr>
        <p:txBody>
          <a:bodyPr vert="horz" lIns="217472" tIns="108736" rIns="217472" bIns="108736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802F1-86E5-4EF0-9CCF-A54079D2CA22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44"/>
            <a:ext cx="10424160" cy="2336800"/>
          </a:xfrm>
          <a:prstGeom prst="rect">
            <a:avLst/>
          </a:prstGeom>
        </p:spPr>
        <p:txBody>
          <a:bodyPr vert="horz" lIns="217472" tIns="108736" rIns="217472" bIns="108736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44"/>
            <a:ext cx="7680960" cy="2336800"/>
          </a:xfrm>
          <a:prstGeom prst="rect">
            <a:avLst/>
          </a:prstGeom>
        </p:spPr>
        <p:txBody>
          <a:bodyPr vert="horz" lIns="217472" tIns="108736" rIns="217472" bIns="108736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3DA86-8E10-4213-86C7-D019E72F5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7471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5519" indent="-815519" algn="l" defTabSz="217471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6958" indent="-679599" algn="l" defTabSz="217471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18397" indent="-543679" algn="l" defTabSz="217471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5756" indent="-543679" algn="l" defTabSz="217471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3114" indent="-543679" algn="l" defTabSz="217471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0473" indent="-543679" algn="l" defTabSz="217471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67832" indent="-543679" algn="l" defTabSz="217471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55191" indent="-543679" algn="l" defTabSz="217471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42549" indent="-543679" algn="l" defTabSz="217471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471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7359" algn="l" defTabSz="217471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4718" algn="l" defTabSz="217471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2076" algn="l" defTabSz="217471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49435" algn="l" defTabSz="217471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36794" algn="l" defTabSz="217471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4153" algn="l" defTabSz="217471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1511" algn="l" defTabSz="217471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98870" algn="l" defTabSz="217471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18" Type="http://schemas.openxmlformats.org/officeDocument/2006/relationships/oleObject" Target="../embeddings/oleObject3.bin"/><Relationship Id="rId26" Type="http://schemas.openxmlformats.org/officeDocument/2006/relationships/oleObject" Target="../embeddings/oleObject7.bin"/><Relationship Id="rId3" Type="http://schemas.openxmlformats.org/officeDocument/2006/relationships/image" Target="../media/image10.png"/><Relationship Id="rId21" Type="http://schemas.openxmlformats.org/officeDocument/2006/relationships/image" Target="../media/image4.emf"/><Relationship Id="rId34" Type="http://schemas.openxmlformats.org/officeDocument/2006/relationships/image" Target="../media/image9.emf"/><Relationship Id="rId7" Type="http://schemas.openxmlformats.org/officeDocument/2006/relationships/image" Target="../media/image14.png"/><Relationship Id="rId12" Type="http://schemas.openxmlformats.org/officeDocument/2006/relationships/image" Target="../media/image19.gif"/><Relationship Id="rId17" Type="http://schemas.openxmlformats.org/officeDocument/2006/relationships/image" Target="../media/image2.emf"/><Relationship Id="rId25" Type="http://schemas.openxmlformats.org/officeDocument/2006/relationships/image" Target="../media/image6.emf"/><Relationship Id="rId3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.bin"/><Relationship Id="rId20" Type="http://schemas.openxmlformats.org/officeDocument/2006/relationships/oleObject" Target="../embeddings/oleObject4.bin"/><Relationship Id="rId29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oleObject" Target="../embeddings/oleObject6.bin"/><Relationship Id="rId32" Type="http://schemas.openxmlformats.org/officeDocument/2006/relationships/image" Target="../media/image23.png"/><Relationship Id="rId5" Type="http://schemas.openxmlformats.org/officeDocument/2006/relationships/image" Target="../media/image12.png"/><Relationship Id="rId15" Type="http://schemas.openxmlformats.org/officeDocument/2006/relationships/image" Target="../media/image1.emf"/><Relationship Id="rId23" Type="http://schemas.openxmlformats.org/officeDocument/2006/relationships/image" Target="../media/image5.emf"/><Relationship Id="rId28" Type="http://schemas.openxmlformats.org/officeDocument/2006/relationships/image" Target="../media/image21.emf"/><Relationship Id="rId10" Type="http://schemas.openxmlformats.org/officeDocument/2006/relationships/image" Target="../media/image17.png"/><Relationship Id="rId19" Type="http://schemas.openxmlformats.org/officeDocument/2006/relationships/image" Target="../media/image3.emf"/><Relationship Id="rId31" Type="http://schemas.openxmlformats.org/officeDocument/2006/relationships/image" Target="../media/image22.emf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oleObject" Target="../embeddings/oleObject1.bin"/><Relationship Id="rId22" Type="http://schemas.openxmlformats.org/officeDocument/2006/relationships/oleObject" Target="../embeddings/oleObject5.bin"/><Relationship Id="rId27" Type="http://schemas.openxmlformats.org/officeDocument/2006/relationships/image" Target="../media/image7.emf"/><Relationship Id="rId30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6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76683"/>
            <a:ext cx="6737821" cy="208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" name="TextBox 94"/>
          <p:cNvSpPr txBox="1"/>
          <p:nvPr/>
        </p:nvSpPr>
        <p:spPr>
          <a:xfrm>
            <a:off x="16909452" y="28575000"/>
            <a:ext cx="14891113" cy="1491177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3000" dirty="0"/>
          </a:p>
          <a:p>
            <a:endParaRPr lang="en-US" sz="30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500" dirty="0"/>
          </a:p>
          <a:p>
            <a:endParaRPr lang="en-US" sz="500" dirty="0" smtClean="0"/>
          </a:p>
          <a:p>
            <a:endParaRPr lang="en-US" sz="500" dirty="0"/>
          </a:p>
          <a:p>
            <a:endParaRPr lang="en-US" sz="500" dirty="0" smtClean="0"/>
          </a:p>
          <a:p>
            <a:endParaRPr lang="en-US" sz="500" dirty="0"/>
          </a:p>
          <a:p>
            <a:endParaRPr lang="en-US" sz="500" dirty="0" smtClean="0"/>
          </a:p>
          <a:p>
            <a:endParaRPr lang="en-US" sz="500" dirty="0" smtClean="0"/>
          </a:p>
        </p:txBody>
      </p:sp>
      <p:pic>
        <p:nvPicPr>
          <p:cNvPr id="5" name="Picture 4" descr="heinz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9104" y="400103"/>
            <a:ext cx="5949696" cy="15048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051000" y="2209800"/>
            <a:ext cx="4221728" cy="17869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72401" y="326572"/>
            <a:ext cx="1717274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800000"/>
                </a:solidFill>
              </a:rPr>
              <a:t>Hierarchical Exploration for</a:t>
            </a:r>
          </a:p>
          <a:p>
            <a:pPr algn="ctr"/>
            <a:r>
              <a:rPr lang="en-US" sz="10000" b="1" dirty="0" smtClean="0">
                <a:solidFill>
                  <a:srgbClr val="800000"/>
                </a:solidFill>
              </a:rPr>
              <a:t>Accelerating Contextual Bandits</a:t>
            </a:r>
            <a:endParaRPr lang="en-US" sz="8000" b="1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64284" y="3496671"/>
            <a:ext cx="140526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00" b="1" dirty="0" smtClean="0"/>
              <a:t>Yisong </a:t>
            </a:r>
            <a:r>
              <a:rPr lang="en-US" sz="5600" b="1" dirty="0" smtClean="0"/>
              <a:t>Yue, </a:t>
            </a:r>
            <a:r>
              <a:rPr lang="en-US" sz="5600" b="1" dirty="0" smtClean="0"/>
              <a:t>Sue Ann Hong </a:t>
            </a:r>
            <a:r>
              <a:rPr lang="en-US" sz="5600" b="1" dirty="0" smtClean="0"/>
              <a:t>and</a:t>
            </a:r>
            <a:r>
              <a:rPr lang="en-US" sz="5600" b="1" dirty="0" smtClean="0"/>
              <a:t> </a:t>
            </a:r>
            <a:r>
              <a:rPr lang="en-US" sz="5600" b="1" dirty="0" smtClean="0"/>
              <a:t>Carlos Guestrin </a:t>
            </a:r>
            <a:endParaRPr lang="en-US" sz="56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28625" y="4627051"/>
            <a:ext cx="32062248" cy="21149"/>
          </a:xfrm>
          <a:prstGeom prst="line">
            <a:avLst/>
          </a:prstGeom>
          <a:ln w="50800" cap="rnd">
            <a:solidFill>
              <a:srgbClr val="800000"/>
            </a:solidFill>
            <a:prstDash val="solid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85850" y="5068460"/>
            <a:ext cx="14916150" cy="697114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3000" dirty="0"/>
          </a:p>
          <a:p>
            <a:endParaRPr lang="en-US" sz="3000" dirty="0" smtClean="0"/>
          </a:p>
          <a:p>
            <a:endParaRPr lang="en-US" sz="2400" dirty="0" smtClean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253566" y="5192486"/>
            <a:ext cx="14572011" cy="979714"/>
          </a:xfrm>
          <a:prstGeom prst="rect">
            <a:avLst/>
          </a:prstGeom>
        </p:spPr>
        <p:txBody>
          <a:bodyPr vert="horz" lIns="438840" tIns="219422" rIns="438840" bIns="219422" rtlCol="0" anchor="ctr">
            <a:noAutofit/>
          </a:bodyPr>
          <a:lstStyle>
            <a:lvl1pPr algn="ctr" defTabSz="219421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00" b="1" dirty="0" smtClean="0">
                <a:solidFill>
                  <a:srgbClr val="800000"/>
                </a:solidFill>
                <a:latin typeface="Calibri" charset="0"/>
              </a:rPr>
              <a:t>Personalized Recommender Systems</a:t>
            </a:r>
            <a:endParaRPr lang="en-US" sz="5300" b="1" dirty="0">
              <a:solidFill>
                <a:srgbClr val="800000"/>
              </a:solidFill>
              <a:latin typeface="Calibri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0643" y="6410503"/>
            <a:ext cx="10220415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600" dirty="0" smtClean="0">
                <a:latin typeface="Calibri" charset="0"/>
              </a:rPr>
              <a:t>Every day, user </a:t>
            </a:r>
            <a:r>
              <a:rPr lang="en-US" sz="3600" dirty="0" smtClean="0">
                <a:latin typeface="Calibri" charset="0"/>
              </a:rPr>
              <a:t>visits </a:t>
            </a:r>
            <a:r>
              <a:rPr lang="en-US" sz="3600" dirty="0" smtClean="0">
                <a:latin typeface="Calibri" charset="0"/>
              </a:rPr>
              <a:t>news portal</a:t>
            </a:r>
          </a:p>
          <a:p>
            <a:pPr marL="457200" indent="-457200">
              <a:buFont typeface="Arial"/>
              <a:buChar char="•"/>
            </a:pPr>
            <a:r>
              <a:rPr lang="en-US" sz="3600" dirty="0" smtClean="0">
                <a:latin typeface="Calibri" charset="0"/>
              </a:rPr>
              <a:t>Wish to personalize to her </a:t>
            </a:r>
            <a:r>
              <a:rPr lang="en-US" sz="3600" dirty="0" smtClean="0">
                <a:latin typeface="Calibri" charset="0"/>
              </a:rPr>
              <a:t>preferences</a:t>
            </a:r>
          </a:p>
          <a:p>
            <a:pPr marL="457200" indent="-457200">
              <a:buFont typeface="Arial"/>
              <a:buChar char="•"/>
            </a:pPr>
            <a:endParaRPr lang="en-US" sz="1500" dirty="0" smtClean="0">
              <a:latin typeface="Calibri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3600" dirty="0" smtClean="0">
                <a:latin typeface="Calibri" charset="0"/>
              </a:rPr>
              <a:t>Can only learn from feedback</a:t>
            </a:r>
          </a:p>
          <a:p>
            <a:pPr marL="1544559" lvl="1" indent="-457200">
              <a:buFont typeface="Arial"/>
              <a:buChar char="•"/>
            </a:pPr>
            <a:r>
              <a:rPr lang="en-US" sz="3600" dirty="0" smtClean="0">
                <a:latin typeface="Calibri" charset="0"/>
              </a:rPr>
              <a:t>E.g., user clicks on or “likes” </a:t>
            </a:r>
            <a:r>
              <a:rPr lang="en-US" sz="3600" dirty="0" smtClean="0">
                <a:latin typeface="Calibri" charset="0"/>
              </a:rPr>
              <a:t>article</a:t>
            </a:r>
          </a:p>
          <a:p>
            <a:pPr marL="1544559" lvl="1" indent="-457200">
              <a:buFont typeface="Arial"/>
              <a:buChar char="•"/>
            </a:pPr>
            <a:endParaRPr lang="en-US" sz="1500" dirty="0" smtClean="0">
              <a:latin typeface="Calibri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3600" dirty="0" smtClean="0">
                <a:latin typeface="Calibri" charset="0"/>
              </a:rPr>
              <a:t>Leads to exploration </a:t>
            </a:r>
            <a:r>
              <a:rPr lang="en-US" sz="3600" dirty="0" err="1" smtClean="0">
                <a:latin typeface="Calibri" charset="0"/>
              </a:rPr>
              <a:t>vs</a:t>
            </a:r>
            <a:r>
              <a:rPr lang="en-US" sz="3600" dirty="0" smtClean="0">
                <a:latin typeface="Calibri" charset="0"/>
              </a:rPr>
              <a:t> exploitation dilemma</a:t>
            </a:r>
          </a:p>
          <a:p>
            <a:pPr marL="1544559" lvl="1" indent="-457200">
              <a:buFont typeface="Arial"/>
              <a:buChar char="•"/>
            </a:pPr>
            <a:r>
              <a:rPr lang="en-US" sz="3600" dirty="0" smtClean="0">
                <a:latin typeface="Calibri" charset="0"/>
              </a:rPr>
              <a:t>Goal is to satisfy user</a:t>
            </a:r>
          </a:p>
          <a:p>
            <a:pPr marL="1544559" lvl="1" indent="-457200">
              <a:buFont typeface="Arial"/>
              <a:buChar char="•"/>
            </a:pPr>
            <a:r>
              <a:rPr lang="en-US" sz="3600" dirty="0" smtClean="0">
                <a:latin typeface="Calibri" charset="0"/>
              </a:rPr>
              <a:t>Must make exploratory recommendations to learn user’s preferences</a:t>
            </a:r>
          </a:p>
          <a:p>
            <a:pPr marL="1544559" lvl="1" indent="-457200">
              <a:buFont typeface="Arial"/>
              <a:buChar char="•"/>
            </a:pPr>
            <a:r>
              <a:rPr lang="en-US" sz="3600" dirty="0" smtClean="0">
                <a:latin typeface="Calibri" charset="0"/>
              </a:rPr>
              <a:t>Formalized as a contextual bandit problem</a:t>
            </a:r>
            <a:endParaRPr lang="en-US" sz="3600" dirty="0" smtClean="0">
              <a:latin typeface="Calibri" charset="0"/>
            </a:endParaRPr>
          </a:p>
          <a:p>
            <a:pPr marL="457200" indent="-457200">
              <a:buFont typeface="Arial"/>
              <a:buChar char="•"/>
            </a:pPr>
            <a:endParaRPr lang="en-US" sz="3600" dirty="0">
              <a:latin typeface="Calibri" charset="0"/>
            </a:endParaRPr>
          </a:p>
          <a:p>
            <a:pPr marL="457200" indent="-457200">
              <a:buFont typeface="Arial"/>
              <a:buChar char="•"/>
            </a:pPr>
            <a:endParaRPr lang="en-US" sz="3600" dirty="0" smtClean="0">
              <a:latin typeface="Calibri" charset="0"/>
            </a:endParaRPr>
          </a:p>
          <a:p>
            <a:pPr marL="457200" indent="-457200">
              <a:buFont typeface="Arial"/>
              <a:buChar char="•"/>
            </a:pPr>
            <a:endParaRPr lang="en-US" sz="2000" dirty="0">
              <a:latin typeface="Calibri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5850" y="12518572"/>
            <a:ext cx="14916150" cy="803296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792915" y="12573000"/>
            <a:ext cx="13311379" cy="1313222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>
            <a:lvl1pPr algn="ctr" defTabSz="219456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300" b="1" dirty="0" smtClean="0">
                <a:solidFill>
                  <a:srgbClr val="800000"/>
                </a:solidFill>
                <a:latin typeface="Calibri" charset="0"/>
              </a:rPr>
              <a:t>Linear Stochastic Bandit Problem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6800" y="21036976"/>
            <a:ext cx="14916150" cy="1043362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4000" dirty="0"/>
          </a:p>
          <a:p>
            <a:endParaRPr lang="en-US" dirty="0"/>
          </a:p>
          <a:p>
            <a:endParaRPr lang="en-US" sz="2000" dirty="0"/>
          </a:p>
          <a:p>
            <a:endParaRPr lang="en-US" sz="1000" dirty="0" smtClean="0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2578794" y="21363548"/>
            <a:ext cx="11613456" cy="979714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>
            <a:lvl1pPr algn="ctr" defTabSz="219456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00" b="1" dirty="0" smtClean="0">
                <a:solidFill>
                  <a:srgbClr val="800000"/>
                </a:solidFill>
                <a:latin typeface="Calibri" charset="0"/>
              </a:rPr>
              <a:t>Balancing Exploration </a:t>
            </a:r>
            <a:r>
              <a:rPr lang="en-US" sz="5300" b="1" dirty="0" smtClean="0">
                <a:solidFill>
                  <a:srgbClr val="800000"/>
                </a:solidFill>
                <a:latin typeface="Calibri" charset="0"/>
              </a:rPr>
              <a:t>vs. </a:t>
            </a:r>
            <a:r>
              <a:rPr lang="en-US" sz="5300" b="1" dirty="0" smtClean="0">
                <a:solidFill>
                  <a:srgbClr val="800000"/>
                </a:solidFill>
                <a:latin typeface="Calibri" charset="0"/>
              </a:rPr>
              <a:t>Exploitation</a:t>
            </a:r>
            <a:endParaRPr lang="en-US" sz="5300" b="1" dirty="0">
              <a:solidFill>
                <a:srgbClr val="800000"/>
              </a:solidFill>
              <a:latin typeface="Calibri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916399" y="5087760"/>
            <a:ext cx="14916150" cy="1535805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sz="3000" dirty="0"/>
          </a:p>
          <a:p>
            <a:endParaRPr lang="en-US" dirty="0" smtClean="0"/>
          </a:p>
          <a:p>
            <a:endParaRPr lang="en-US" dirty="0"/>
          </a:p>
          <a:p>
            <a:endParaRPr lang="en-US" sz="38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sz="5000" dirty="0"/>
          </a:p>
          <a:p>
            <a:endParaRPr lang="en-US" sz="5000" dirty="0" smtClean="0"/>
          </a:p>
          <a:p>
            <a:endParaRPr lang="en-US" sz="5000" dirty="0"/>
          </a:p>
          <a:p>
            <a:endParaRPr lang="en-US" dirty="0" smtClean="0"/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8288000" y="5410200"/>
            <a:ext cx="12601575" cy="914400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>
            <a:lvl1pPr algn="ctr" defTabSz="219456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00" b="1" dirty="0" err="1" smtClean="0">
                <a:solidFill>
                  <a:srgbClr val="800000"/>
                </a:solidFill>
                <a:latin typeface="Calibri" charset="0"/>
              </a:rPr>
              <a:t>CoFineUCB</a:t>
            </a:r>
            <a:r>
              <a:rPr lang="en-US" sz="5300" b="1" dirty="0" smtClean="0">
                <a:solidFill>
                  <a:srgbClr val="800000"/>
                </a:solidFill>
                <a:latin typeface="Calibri" charset="0"/>
              </a:rPr>
              <a:t>: </a:t>
            </a:r>
          </a:p>
          <a:p>
            <a:r>
              <a:rPr lang="en-US" sz="5300" b="1" dirty="0" smtClean="0">
                <a:solidFill>
                  <a:srgbClr val="800000"/>
                </a:solidFill>
                <a:latin typeface="Calibri" charset="0"/>
              </a:rPr>
              <a:t>Coarse-to-Fine Hierarchical Exploration</a:t>
            </a:r>
            <a:endParaRPr lang="en-US" sz="5300" b="1" dirty="0">
              <a:solidFill>
                <a:srgbClr val="800000"/>
              </a:solidFill>
              <a:latin typeface="Calibri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66800" y="32080200"/>
            <a:ext cx="14916150" cy="1134156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800" dirty="0" smtClean="0"/>
          </a:p>
          <a:p>
            <a:endParaRPr lang="en-US" sz="3800" dirty="0" smtClean="0"/>
          </a:p>
          <a:p>
            <a:endParaRPr lang="en-US" sz="3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2712144" y="32190057"/>
            <a:ext cx="11613456" cy="979714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>
            <a:lvl1pPr algn="ctr" defTabSz="219456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00" b="1" dirty="0" smtClean="0">
                <a:solidFill>
                  <a:srgbClr val="800000"/>
                </a:solidFill>
                <a:latin typeface="Calibri" charset="0"/>
              </a:rPr>
              <a:t>Feature Hierarchies</a:t>
            </a:r>
            <a:endParaRPr lang="en-US" sz="5300" b="1" dirty="0">
              <a:solidFill>
                <a:srgbClr val="800000"/>
              </a:solidFill>
              <a:latin typeface="Calibri" charset="0"/>
            </a:endParaRP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1416744" y="33245970"/>
            <a:ext cx="14078780" cy="10175796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>
            <a:lvl1pPr marL="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1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9456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1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8912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1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58368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77824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16736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36192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55648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Calibri" charset="0"/>
              </a:rPr>
              <a:t>Suppose “stereotypical users” span K-dimensional space</a:t>
            </a:r>
          </a:p>
          <a:p>
            <a:pPr marL="571500" indent="-571500" algn="l"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Calibri" charset="0"/>
              </a:rPr>
              <a:t>E.g., “European </a:t>
            </a:r>
            <a:r>
              <a:rPr lang="en-US" sz="3600" dirty="0" smtClean="0">
                <a:solidFill>
                  <a:schemeClr val="tx1"/>
                </a:solidFill>
                <a:latin typeface="Calibri" charset="0"/>
              </a:rPr>
              <a:t>vs. </a:t>
            </a:r>
            <a:r>
              <a:rPr lang="en-US" sz="3600" dirty="0" smtClean="0">
                <a:solidFill>
                  <a:schemeClr val="tx1"/>
                </a:solidFill>
                <a:latin typeface="Calibri" charset="0"/>
              </a:rPr>
              <a:t>Asian news”</a:t>
            </a:r>
          </a:p>
          <a:p>
            <a:pPr marL="571500" indent="-571500" algn="l">
              <a:buFont typeface="Arial"/>
              <a:buChar char="•"/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571500" indent="-571500" algn="l"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Calibri" charset="0"/>
              </a:rPr>
              <a:t>Let</a:t>
            </a:r>
            <a:r>
              <a:rPr lang="en-US" sz="3200" dirty="0" smtClean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Calibri" charset="0"/>
              </a:rPr>
              <a:t>U = </a:t>
            </a:r>
            <a:r>
              <a:rPr lang="en-US" sz="3600" dirty="0" smtClean="0">
                <a:solidFill>
                  <a:srgbClr val="000000"/>
                </a:solidFill>
                <a:latin typeface="Calibri" charset="0"/>
              </a:rPr>
              <a:t>D x K </a:t>
            </a:r>
            <a:r>
              <a:rPr lang="en-US" sz="3600" dirty="0" smtClean="0">
                <a:solidFill>
                  <a:srgbClr val="000000"/>
                </a:solidFill>
                <a:latin typeface="Calibri" charset="0"/>
              </a:rPr>
              <a:t>matrix</a:t>
            </a:r>
          </a:p>
          <a:p>
            <a:pPr marL="571500" indent="-571500" algn="l"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571500" indent="-571500" algn="l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Calibri" charset="0"/>
              </a:rPr>
              <a:t>Define projection of articles into subspace:</a:t>
            </a:r>
          </a:p>
          <a:p>
            <a:pPr marL="571500" indent="-571500" algn="l"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571500" indent="-571500" algn="l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Calibri" charset="0"/>
              </a:rPr>
              <a:t>Define representation of user profile:</a:t>
            </a:r>
          </a:p>
          <a:p>
            <a:pPr marL="571500" indent="-571500" algn="l"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571500" indent="-571500" algn="l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Calibri" charset="0"/>
              </a:rPr>
              <a:t>Thus:</a:t>
            </a:r>
          </a:p>
          <a:p>
            <a:pPr marL="571500" indent="-571500" algn="l"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6" name="Rectangle 2"/>
          <p:cNvSpPr txBox="1">
            <a:spLocks noChangeArrowheads="1"/>
          </p:cNvSpPr>
          <p:nvPr/>
        </p:nvSpPr>
        <p:spPr>
          <a:xfrm>
            <a:off x="17099279" y="28575000"/>
            <a:ext cx="14218921" cy="914400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>
            <a:lvl1pPr algn="ctr" defTabSz="219456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00" b="1" dirty="0" smtClean="0">
                <a:solidFill>
                  <a:srgbClr val="800000"/>
                </a:solidFill>
                <a:latin typeface="Calibri" charset="0"/>
              </a:rPr>
              <a:t>News Recommender </a:t>
            </a:r>
            <a:r>
              <a:rPr lang="en-US" sz="5300" b="1" dirty="0" smtClean="0">
                <a:solidFill>
                  <a:srgbClr val="800000"/>
                </a:solidFill>
                <a:latin typeface="Calibri" charset="0"/>
              </a:rPr>
              <a:t>Simulations &amp; User Study</a:t>
            </a:r>
            <a:endParaRPr lang="en-US" sz="5300" b="1" dirty="0">
              <a:solidFill>
                <a:srgbClr val="800000"/>
              </a:solidFill>
              <a:latin typeface="Calibri" charset="0"/>
            </a:endParaRPr>
          </a:p>
        </p:txBody>
      </p:sp>
      <p:pic>
        <p:nvPicPr>
          <p:cNvPr id="6" name="Picture 5" descr="ML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19367"/>
            <a:ext cx="2362200" cy="1666833"/>
          </a:xfrm>
          <a:prstGeom prst="rect">
            <a:avLst/>
          </a:prstGeom>
        </p:spPr>
      </p:pic>
      <p:pic>
        <p:nvPicPr>
          <p:cNvPr id="1101" name="Picture 7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622" y="7017122"/>
            <a:ext cx="5233178" cy="4108078"/>
          </a:xfrm>
          <a:prstGeom prst="rect">
            <a:avLst/>
          </a:prstGeom>
          <a:solidFill>
            <a:srgbClr val="F6F4B2">
              <a:alpha val="73000"/>
            </a:srgb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isometricLeftDown"/>
            <a:lightRig rig="threePt" dir="t"/>
          </a:scene3d>
        </p:spPr>
      </p:pic>
      <p:sp>
        <p:nvSpPr>
          <p:cNvPr id="128" name="Rectangle 3"/>
          <p:cNvSpPr txBox="1">
            <a:spLocks noChangeArrowheads="1"/>
          </p:cNvSpPr>
          <p:nvPr/>
        </p:nvSpPr>
        <p:spPr>
          <a:xfrm>
            <a:off x="16909453" y="35661600"/>
            <a:ext cx="14332547" cy="2519361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>
            <a:lvl1pPr marL="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1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9456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1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8912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1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58368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77824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16736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36192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55648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itchFamily="34" charset="0"/>
              <a:buChar char="•"/>
            </a:pPr>
            <a:endParaRPr lang="en-US" sz="3600" dirty="0" smtClean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126" name="Rectangle 3"/>
          <p:cNvSpPr txBox="1">
            <a:spLocks noChangeArrowheads="1"/>
          </p:cNvSpPr>
          <p:nvPr/>
        </p:nvSpPr>
        <p:spPr>
          <a:xfrm>
            <a:off x="18668454" y="6553200"/>
            <a:ext cx="11354345" cy="2660658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>
            <a:lvl1pPr marL="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1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9456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1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8912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1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58368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77824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16736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36192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55648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Two tiered </a:t>
            </a:r>
            <a:r>
              <a:rPr lang="en-US" sz="4000" b="1" dirty="0" smtClean="0">
                <a:solidFill>
                  <a:srgbClr val="000000"/>
                </a:solidFill>
              </a:rPr>
              <a:t>exploration:</a:t>
            </a:r>
          </a:p>
          <a:p>
            <a:pPr marL="2766060" lvl="1" indent="-571500" algn="l"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First in subspace </a:t>
            </a:r>
          </a:p>
          <a:p>
            <a:pPr marL="2766060" lvl="1" indent="-571500" algn="l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Then </a:t>
            </a:r>
            <a:r>
              <a:rPr lang="en-US" sz="3600" dirty="0">
                <a:solidFill>
                  <a:srgbClr val="000000"/>
                </a:solidFill>
              </a:rPr>
              <a:t>in full space </a:t>
            </a:r>
            <a:endParaRPr lang="en-US" sz="5600" b="1" dirty="0">
              <a:solidFill>
                <a:srgbClr val="000000"/>
              </a:solidFill>
              <a:latin typeface="Calibri" charset="0"/>
            </a:endParaRPr>
          </a:p>
          <a:p>
            <a:pPr marL="571500" indent="-571500" algn="l">
              <a:buFont typeface="Arial"/>
              <a:buChar char="•"/>
            </a:pPr>
            <a:endParaRPr lang="en-US" sz="5600" dirty="0">
              <a:solidFill>
                <a:srgbClr val="000000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17934739" y="17602200"/>
            <a:ext cx="13154861" cy="2554545"/>
          </a:xfrm>
          <a:prstGeom prst="rect">
            <a:avLst/>
          </a:prstGeom>
          <a:solidFill>
            <a:srgbClr val="F6F4B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4000" b="1" dirty="0" smtClean="0">
                <a:solidFill>
                  <a:schemeClr val="tx1"/>
                </a:solidFill>
                <a:latin typeface="Calibri" charset="0"/>
              </a:rPr>
              <a:t>Theorem:</a:t>
            </a:r>
            <a:r>
              <a:rPr lang="en-US" sz="4000" dirty="0" smtClean="0">
                <a:solidFill>
                  <a:schemeClr val="tx1"/>
                </a:solidFill>
                <a:latin typeface="Calibri" charset="0"/>
              </a:rPr>
              <a:t>  with prob</a:t>
            </a:r>
            <a:r>
              <a:rPr lang="en-US" sz="4000" dirty="0" smtClean="0">
                <a:latin typeface="Calibri" charset="0"/>
              </a:rPr>
              <a:t>ability 1- </a:t>
            </a:r>
            <a:r>
              <a:rPr lang="el-GR" sz="4000" dirty="0" smtClean="0">
                <a:latin typeface="Times New Roman"/>
                <a:cs typeface="Times New Roman"/>
              </a:rPr>
              <a:t>δ</a:t>
            </a:r>
            <a:r>
              <a:rPr lang="en-US" sz="4000" dirty="0">
                <a:latin typeface="Calibri" charset="0"/>
              </a:rPr>
              <a:t> </a:t>
            </a:r>
            <a:r>
              <a:rPr lang="en-US" sz="4000" dirty="0" smtClean="0">
                <a:latin typeface="Calibri" charset="0"/>
              </a:rPr>
              <a:t>a</a:t>
            </a:r>
            <a:r>
              <a:rPr lang="en-US" sz="4000" dirty="0" smtClean="0">
                <a:solidFill>
                  <a:schemeClr val="tx1"/>
                </a:solidFill>
                <a:latin typeface="Calibri" charset="0"/>
              </a:rPr>
              <a:t>verage bounded by</a:t>
            </a:r>
          </a:p>
          <a:p>
            <a:pPr marL="457200" indent="-457200"/>
            <a:endParaRPr lang="en-US" sz="4000" dirty="0" smtClean="0">
              <a:latin typeface="Calibri" charset="0"/>
            </a:endParaRPr>
          </a:p>
          <a:p>
            <a:pPr marL="457200" indent="-457200"/>
            <a:endParaRPr lang="en-US" sz="4000" dirty="0">
              <a:latin typeface="Calibri" charset="0"/>
            </a:endParaRPr>
          </a:p>
          <a:p>
            <a:pPr marL="1544559" lvl="1" indent="-457200"/>
            <a:r>
              <a:rPr lang="en-US" sz="4000" dirty="0" smtClean="0">
                <a:solidFill>
                  <a:schemeClr val="tx1"/>
                </a:solidFill>
                <a:latin typeface="Calibri" charset="0"/>
              </a:rPr>
              <a:t> </a:t>
            </a:r>
          </a:p>
        </p:txBody>
      </p:sp>
      <p:graphicFrame>
        <p:nvGraphicFramePr>
          <p:cNvPr id="1120" name="Table 1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642562"/>
              </p:ext>
            </p:extLst>
          </p:nvPr>
        </p:nvGraphicFramePr>
        <p:xfrm>
          <a:off x="18668454" y="41300400"/>
          <a:ext cx="11309821" cy="1917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3429000"/>
                <a:gridCol w="2851621"/>
              </a:tblGrid>
              <a:tr h="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Comparison</a:t>
                      </a:r>
                      <a:endParaRPr lang="en-US" sz="3200" dirty="0"/>
                    </a:p>
                  </a:txBody>
                  <a:tcPr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Win / Tie / Loss</a:t>
                      </a:r>
                      <a:endParaRPr lang="en-US" sz="3200" dirty="0"/>
                    </a:p>
                  </a:txBody>
                  <a:tcPr marT="39189" marB="3918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</a:t>
                      </a:r>
                      <a:r>
                        <a:rPr lang="en-US" sz="3200" baseline="0" dirty="0" smtClean="0"/>
                        <a:t>Gain / Day</a:t>
                      </a:r>
                      <a:endParaRPr lang="en-US" sz="3200" dirty="0"/>
                    </a:p>
                  </a:txBody>
                  <a:tcPr marT="39189" marB="3918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5799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CoFineUCB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dirty="0" smtClean="0"/>
                        <a:t>vs. Naïve</a:t>
                      </a:r>
                      <a:r>
                        <a:rPr lang="en-US" sz="3200" baseline="0" dirty="0" smtClean="0"/>
                        <a:t> </a:t>
                      </a:r>
                      <a:endParaRPr lang="en-US" sz="3200" dirty="0"/>
                    </a:p>
                  </a:txBody>
                  <a:tcPr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24 / </a:t>
                      </a:r>
                      <a:r>
                        <a:rPr lang="en-US" sz="3200" dirty="0" smtClean="0"/>
                        <a:t>1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smtClean="0"/>
                        <a:t>/ </a:t>
                      </a:r>
                      <a:r>
                        <a:rPr lang="en-US" sz="3200" baseline="0" dirty="0" smtClean="0"/>
                        <a:t>3</a:t>
                      </a:r>
                      <a:endParaRPr lang="en-US" sz="3200" dirty="0"/>
                    </a:p>
                  </a:txBody>
                  <a:tcPr marT="39189" marB="39189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</a:t>
                      </a:r>
                      <a:r>
                        <a:rPr lang="en-US" sz="3200" dirty="0" smtClean="0"/>
                        <a:t>0.69</a:t>
                      </a:r>
                      <a:endParaRPr lang="en-US" sz="3200" dirty="0"/>
                    </a:p>
                  </a:txBody>
                  <a:tcPr marT="39189" marB="3918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5799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CoFineUCB</a:t>
                      </a:r>
                      <a:r>
                        <a:rPr lang="en-US" sz="3200" dirty="0" smtClean="0"/>
                        <a:t> vs. Reshaped</a:t>
                      </a:r>
                      <a:endParaRPr lang="en-US" sz="3200" dirty="0"/>
                    </a:p>
                  </a:txBody>
                  <a:tcPr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</a:t>
                      </a:r>
                      <a:r>
                        <a:rPr lang="en-US" sz="3200" dirty="0" smtClean="0"/>
                        <a:t>21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smtClean="0"/>
                        <a:t>/ </a:t>
                      </a:r>
                      <a:r>
                        <a:rPr lang="en-US" sz="3200" baseline="0" dirty="0" smtClean="0"/>
                        <a:t>3 </a:t>
                      </a:r>
                      <a:r>
                        <a:rPr lang="en-US" sz="3200" baseline="0" dirty="0" smtClean="0"/>
                        <a:t>/ </a:t>
                      </a:r>
                      <a:r>
                        <a:rPr lang="en-US" sz="3200" baseline="0" dirty="0" smtClean="0"/>
                        <a:t>6</a:t>
                      </a:r>
                      <a:endParaRPr lang="en-US" sz="3200" dirty="0"/>
                    </a:p>
                  </a:txBody>
                  <a:tcPr marT="39189" marB="3918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</a:t>
                      </a:r>
                      <a:r>
                        <a:rPr lang="en-US" sz="3200" dirty="0" smtClean="0"/>
                        <a:t>0.27</a:t>
                      </a:r>
                      <a:endParaRPr lang="en-US" sz="3200" dirty="0"/>
                    </a:p>
                  </a:txBody>
                  <a:tcPr marT="39189" marB="3918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1981200" y="27448968"/>
            <a:ext cx="13258800" cy="3570208"/>
            <a:chOff x="1524000" y="29768800"/>
            <a:chExt cx="13258800" cy="4165243"/>
          </a:xfrm>
        </p:grpSpPr>
        <p:sp>
          <p:nvSpPr>
            <p:cNvPr id="29" name="TextBox 28"/>
            <p:cNvSpPr txBox="1"/>
            <p:nvPr/>
          </p:nvSpPr>
          <p:spPr>
            <a:xfrm>
              <a:off x="1524000" y="29768800"/>
              <a:ext cx="13258800" cy="416524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3200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sz="3600" dirty="0"/>
            </a:p>
            <a:p>
              <a:endParaRPr lang="en-US" sz="3600" dirty="0" smtClean="0"/>
            </a:p>
            <a:p>
              <a:endParaRPr lang="en-US" sz="36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057400" y="30124400"/>
              <a:ext cx="5676379" cy="8797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Mean Estimate by Topic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907084" y="30124400"/>
              <a:ext cx="5613643" cy="8797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Uncertainty of Estimate</a:t>
              </a:r>
            </a:p>
          </p:txBody>
        </p:sp>
        <p:pic>
          <p:nvPicPr>
            <p:cNvPr id="115" name="Picture 11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398262" y="32252852"/>
              <a:ext cx="557828" cy="862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6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 l="24837" r="19969"/>
            <a:stretch>
              <a:fillRect/>
            </a:stretch>
          </p:blipFill>
          <p:spPr bwMode="auto">
            <a:xfrm>
              <a:off x="10051418" y="31719235"/>
              <a:ext cx="998452" cy="155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7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 l="3765" t="2619" r="5882" b="3110"/>
            <a:stretch>
              <a:fillRect/>
            </a:stretch>
          </p:blipFill>
          <p:spPr bwMode="auto">
            <a:xfrm>
              <a:off x="11118218" y="31946977"/>
              <a:ext cx="758090" cy="1301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10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7290" y="31667669"/>
              <a:ext cx="1254452" cy="1659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0290" y="31719237"/>
              <a:ext cx="1428672" cy="1635086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47838" y="31286668"/>
              <a:ext cx="1231252" cy="1904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2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 l="24837" r="19969"/>
            <a:stretch>
              <a:fillRect/>
            </a:stretch>
          </p:blipFill>
          <p:spPr bwMode="auto">
            <a:xfrm>
              <a:off x="3531457" y="31972468"/>
              <a:ext cx="728813" cy="113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3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 l="3765" t="2619" r="5882" b="3110"/>
            <a:stretch>
              <a:fillRect/>
            </a:stretch>
          </p:blipFill>
          <p:spPr bwMode="auto">
            <a:xfrm>
              <a:off x="4317290" y="31514025"/>
              <a:ext cx="1009008" cy="1732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" name="Picture 10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090" y="32238602"/>
              <a:ext cx="681763" cy="901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290" y="31568528"/>
              <a:ext cx="1534559" cy="1756271"/>
            </a:xfrm>
            <a:prstGeom prst="rect">
              <a:avLst/>
            </a:prstGeom>
          </p:spPr>
        </p:pic>
        <p:sp>
          <p:nvSpPr>
            <p:cNvPr id="129" name="TextBox 128"/>
            <p:cNvSpPr txBox="1"/>
            <p:nvPr/>
          </p:nvSpPr>
          <p:spPr>
            <a:xfrm>
              <a:off x="7746290" y="31058069"/>
              <a:ext cx="919167" cy="21723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00" b="1" dirty="0" smtClean="0"/>
                <a:t>+</a:t>
              </a:r>
              <a:endParaRPr lang="en-US" sz="11500" b="1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0036440" y="38724817"/>
            <a:ext cx="4876800" cy="3913732"/>
            <a:chOff x="5446051" y="1490129"/>
            <a:chExt cx="3131341" cy="2507029"/>
          </a:xfrm>
        </p:grpSpPr>
        <p:sp>
          <p:nvSpPr>
            <p:cNvPr id="80" name="Oval 79"/>
            <p:cNvSpPr/>
            <p:nvPr/>
          </p:nvSpPr>
          <p:spPr>
            <a:xfrm>
              <a:off x="5882105" y="1613956"/>
              <a:ext cx="2690395" cy="2371685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5882105" y="1542092"/>
              <a:ext cx="2690395" cy="2455066"/>
            </a:xfrm>
            <a:prstGeom prst="ellipse">
              <a:avLst/>
            </a:prstGeom>
            <a:noFill/>
            <a:ln w="12700"/>
            <a:scene3d>
              <a:camera prst="isometricOffAxis1Top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5882105" y="1490129"/>
              <a:ext cx="2690395" cy="245506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  <a:scene3d>
              <a:camera prst="isometricOffAxis1Top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 rot="369297">
              <a:off x="5886997" y="1613929"/>
              <a:ext cx="2690395" cy="2371685"/>
            </a:xfrm>
            <a:prstGeom prst="ellipse">
              <a:avLst/>
            </a:prstGeom>
            <a:noFill/>
            <a:scene3d>
              <a:camera prst="isometricOffAxis1Left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/>
            <p:cNvCxnSpPr>
              <a:stCxn id="85" idx="6"/>
            </p:cNvCxnSpPr>
            <p:nvPr/>
          </p:nvCxnSpPr>
          <p:spPr>
            <a:xfrm>
              <a:off x="6444257" y="2598930"/>
              <a:ext cx="774289" cy="81327"/>
            </a:xfrm>
            <a:prstGeom prst="line">
              <a:avLst/>
            </a:prstGeom>
            <a:ln w="19050">
              <a:solidFill>
                <a:srgbClr val="800000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Connector 84"/>
            <p:cNvSpPr/>
            <p:nvPr/>
          </p:nvSpPr>
          <p:spPr>
            <a:xfrm>
              <a:off x="6361577" y="2565579"/>
              <a:ext cx="82680" cy="66702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5877956" y="2081854"/>
              <a:ext cx="420700" cy="443621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6444257" y="2717554"/>
              <a:ext cx="774289" cy="79722"/>
            </a:xfrm>
            <a:prstGeom prst="line">
              <a:avLst/>
            </a:prstGeom>
            <a:ln w="19050">
              <a:solidFill>
                <a:srgbClr val="800000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6392232" y="2659044"/>
              <a:ext cx="0" cy="138232"/>
            </a:xfrm>
            <a:prstGeom prst="line">
              <a:avLst/>
            </a:prstGeom>
            <a:ln w="19050">
              <a:solidFill>
                <a:srgbClr val="800000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Connector 88"/>
            <p:cNvSpPr/>
            <p:nvPr/>
          </p:nvSpPr>
          <p:spPr>
            <a:xfrm>
              <a:off x="6366929" y="2771451"/>
              <a:ext cx="82680" cy="66702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flipV="1">
              <a:off x="5949693" y="2878258"/>
              <a:ext cx="402435" cy="582559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1" name="Object 9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2233626"/>
                </p:ext>
              </p:extLst>
            </p:nvPr>
          </p:nvGraphicFramePr>
          <p:xfrm>
            <a:off x="5520502" y="3380366"/>
            <a:ext cx="494883" cy="4938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5" name="Equation" r:id="rId14" imgW="203200" imgH="203200" progId="Equation.3">
                    <p:embed/>
                  </p:oleObj>
                </mc:Choice>
                <mc:Fallback>
                  <p:oleObj name="Equation" r:id="rId14" imgW="2032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520502" y="3380366"/>
                          <a:ext cx="494883" cy="4938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630885"/>
                </p:ext>
              </p:extLst>
            </p:nvPr>
          </p:nvGraphicFramePr>
          <p:xfrm>
            <a:off x="5446051" y="1721061"/>
            <a:ext cx="493789" cy="4938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6" name="Equation" r:id="rId16" imgW="203200" imgH="203200" progId="Equation.3">
                    <p:embed/>
                  </p:oleObj>
                </mc:Choice>
                <mc:Fallback>
                  <p:oleObj name="Equation" r:id="rId16" imgW="2032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446051" y="1721061"/>
                          <a:ext cx="493789" cy="4938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8" name="Content Placeholder 2"/>
          <p:cNvSpPr txBox="1">
            <a:spLocks/>
          </p:cNvSpPr>
          <p:nvPr/>
        </p:nvSpPr>
        <p:spPr>
          <a:xfrm>
            <a:off x="1524000" y="13890172"/>
            <a:ext cx="14020800" cy="5159829"/>
          </a:xfrm>
          <a:prstGeom prst="rect">
            <a:avLst/>
          </a:prstGeom>
        </p:spPr>
        <p:txBody>
          <a:bodyPr vert="horz" lIns="217472" tIns="108736" rIns="217472" bIns="108736" rtlCol="0">
            <a:noAutofit/>
          </a:bodyPr>
          <a:lstStyle>
            <a:lvl1pPr marL="0" indent="0" algn="ctr" defTabSz="2174718" rtl="0" eaLnBrk="1" latinLnBrk="0" hangingPunct="1">
              <a:spcBef>
                <a:spcPct val="20000"/>
              </a:spcBef>
              <a:buFont typeface="Arial" pitchFamily="34" charset="0"/>
              <a:buNone/>
              <a:defRPr sz="7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87359" indent="0" algn="ctr" defTabSz="2174718" rtl="0" eaLnBrk="1" latinLnBrk="0" hangingPunct="1">
              <a:spcBef>
                <a:spcPct val="20000"/>
              </a:spcBef>
              <a:buFont typeface="Arial" pitchFamily="34" charset="0"/>
              <a:buNone/>
              <a:defRPr sz="6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174718" indent="0" algn="ctr" defTabSz="2174718" rtl="0" eaLnBrk="1" latinLnBrk="0" hangingPunct="1">
              <a:spcBef>
                <a:spcPct val="20000"/>
              </a:spcBef>
              <a:buFont typeface="Arial" pitchFamily="34" charset="0"/>
              <a:buNone/>
              <a:defRPr sz="5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62076" indent="0" algn="ctr" defTabSz="2174718" rtl="0" eaLnBrk="1" latinLnBrk="0" hangingPunct="1">
              <a:spcBef>
                <a:spcPct val="20000"/>
              </a:spcBef>
              <a:buFont typeface="Arial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349435" indent="0" algn="ctr" defTabSz="2174718" rtl="0" eaLnBrk="1" latinLnBrk="0" hangingPunct="1">
              <a:spcBef>
                <a:spcPct val="20000"/>
              </a:spcBef>
              <a:buFont typeface="Arial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436794" indent="0" algn="ctr" defTabSz="2174718" rtl="0" eaLnBrk="1" latinLnBrk="0" hangingPunct="1">
              <a:spcBef>
                <a:spcPct val="20000"/>
              </a:spcBef>
              <a:buFont typeface="Arial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153" indent="0" algn="ctr" defTabSz="2174718" rtl="0" eaLnBrk="1" latinLnBrk="0" hangingPunct="1">
              <a:spcBef>
                <a:spcPct val="20000"/>
              </a:spcBef>
              <a:buFont typeface="Arial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1511" indent="0" algn="ctr" defTabSz="2174718" rtl="0" eaLnBrk="1" latinLnBrk="0" hangingPunct="1">
              <a:spcBef>
                <a:spcPct val="20000"/>
              </a:spcBef>
              <a:buFont typeface="Arial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8870" indent="0" algn="ctr" defTabSz="2174718" rtl="0" eaLnBrk="1" latinLnBrk="0" hangingPunct="1">
              <a:spcBef>
                <a:spcPct val="20000"/>
              </a:spcBef>
              <a:buFont typeface="Arial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en-US" sz="3600" b="1" dirty="0" smtClean="0">
                <a:solidFill>
                  <a:srgbClr val="000000"/>
                </a:solidFill>
              </a:rPr>
              <a:t>At each iteration t:</a:t>
            </a:r>
          </a:p>
          <a:p>
            <a:pPr marL="1544559" lvl="1" indent="-457200" algn="l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Set of available actions </a:t>
            </a:r>
            <a:r>
              <a:rPr lang="en-US" sz="3600" dirty="0" err="1" smtClean="0">
                <a:solidFill>
                  <a:srgbClr val="000000"/>
                </a:solidFill>
              </a:rPr>
              <a:t>X</a:t>
            </a:r>
            <a:r>
              <a:rPr lang="en-US" sz="3600" baseline="-25000" dirty="0" err="1" smtClean="0">
                <a:solidFill>
                  <a:srgbClr val="000000"/>
                </a:solidFill>
              </a:rPr>
              <a:t>t</a:t>
            </a:r>
            <a:r>
              <a:rPr lang="en-US" sz="3600" dirty="0" smtClean="0">
                <a:solidFill>
                  <a:srgbClr val="000000"/>
                </a:solidFill>
              </a:rPr>
              <a:t> = {x</a:t>
            </a:r>
            <a:r>
              <a:rPr lang="en-US" sz="3600" baseline="-25000" dirty="0" smtClean="0">
                <a:solidFill>
                  <a:srgbClr val="000000"/>
                </a:solidFill>
              </a:rPr>
              <a:t>t,1</a:t>
            </a:r>
            <a:r>
              <a:rPr lang="en-US" sz="3600" dirty="0" smtClean="0">
                <a:solidFill>
                  <a:srgbClr val="000000"/>
                </a:solidFill>
              </a:rPr>
              <a:t>, …, </a:t>
            </a:r>
            <a:r>
              <a:rPr lang="en-US" sz="3600" dirty="0" err="1">
                <a:solidFill>
                  <a:srgbClr val="000000"/>
                </a:solidFill>
              </a:rPr>
              <a:t>x</a:t>
            </a:r>
            <a:r>
              <a:rPr lang="en-US" sz="3600" baseline="-25000" dirty="0" err="1" smtClean="0">
                <a:solidFill>
                  <a:srgbClr val="000000"/>
                </a:solidFill>
              </a:rPr>
              <a:t>t,n</a:t>
            </a:r>
            <a:r>
              <a:rPr lang="en-US" sz="3600" dirty="0" smtClean="0">
                <a:solidFill>
                  <a:srgbClr val="000000"/>
                </a:solidFill>
              </a:rPr>
              <a:t>}</a:t>
            </a:r>
            <a:r>
              <a:rPr lang="en-US" sz="3600" baseline="-25000" dirty="0">
                <a:solidFill>
                  <a:srgbClr val="000000"/>
                </a:solidFill>
              </a:rPr>
              <a:t>  </a:t>
            </a:r>
            <a:r>
              <a:rPr lang="en-US" sz="3600" dirty="0" smtClean="0">
                <a:solidFill>
                  <a:srgbClr val="000000"/>
                </a:solidFill>
              </a:rPr>
              <a:t>   (available articles)</a:t>
            </a:r>
          </a:p>
          <a:p>
            <a:pPr marL="1544559" lvl="1" indent="-457200" algn="l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Algorithm chooses action </a:t>
            </a:r>
            <a:r>
              <a:rPr lang="en-US" sz="3600" dirty="0" err="1">
                <a:solidFill>
                  <a:srgbClr val="000000"/>
                </a:solidFill>
              </a:rPr>
              <a:t>x</a:t>
            </a:r>
            <a:r>
              <a:rPr lang="en-US" sz="3600" baseline="-25000" dirty="0" err="1" smtClean="0">
                <a:solidFill>
                  <a:srgbClr val="000000"/>
                </a:solidFill>
              </a:rPr>
              <a:t>t</a:t>
            </a:r>
            <a:r>
              <a:rPr lang="en-US" sz="3600" baseline="-25000" dirty="0" smtClean="0">
                <a:solidFill>
                  <a:srgbClr val="000000"/>
                </a:solidFill>
              </a:rPr>
              <a:t> </a:t>
            </a:r>
            <a:r>
              <a:rPr lang="en-US" sz="3600" dirty="0" smtClean="0">
                <a:solidFill>
                  <a:srgbClr val="000000"/>
                </a:solidFill>
              </a:rPr>
              <a:t>from </a:t>
            </a:r>
            <a:r>
              <a:rPr lang="en-US" sz="3600" dirty="0" err="1" smtClean="0">
                <a:solidFill>
                  <a:srgbClr val="000000"/>
                </a:solidFill>
              </a:rPr>
              <a:t>X</a:t>
            </a:r>
            <a:r>
              <a:rPr lang="en-US" sz="3600" baseline="-25000" dirty="0" err="1" smtClean="0">
                <a:solidFill>
                  <a:srgbClr val="000000"/>
                </a:solidFill>
              </a:rPr>
              <a:t>t</a:t>
            </a:r>
            <a:r>
              <a:rPr lang="en-US" sz="3600" dirty="0" smtClean="0">
                <a:solidFill>
                  <a:srgbClr val="000000"/>
                </a:solidFill>
              </a:rPr>
              <a:t>    (recommends an article)</a:t>
            </a:r>
          </a:p>
          <a:p>
            <a:pPr marL="1544559" lvl="1" indent="-457200" algn="l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User provides </a:t>
            </a:r>
            <a:r>
              <a:rPr lang="en-US" sz="3600" dirty="0" smtClean="0">
                <a:solidFill>
                  <a:srgbClr val="000000"/>
                </a:solidFill>
              </a:rPr>
              <a:t>feedback </a:t>
            </a:r>
            <a:r>
              <a:rPr lang="en-US" sz="3600" dirty="0" err="1" smtClean="0">
                <a:solidFill>
                  <a:srgbClr val="000000"/>
                </a:solidFill>
              </a:rPr>
              <a:t>ŷ</a:t>
            </a:r>
            <a:r>
              <a:rPr lang="en-US" sz="3600" baseline="-25000" dirty="0" err="1" smtClean="0">
                <a:solidFill>
                  <a:srgbClr val="000000"/>
                </a:solidFill>
              </a:rPr>
              <a:t>t</a:t>
            </a:r>
            <a:r>
              <a:rPr lang="en-US" sz="3600" baseline="-25000" dirty="0">
                <a:solidFill>
                  <a:srgbClr val="000000"/>
                </a:solidFill>
              </a:rPr>
              <a:t> </a:t>
            </a:r>
            <a:r>
              <a:rPr lang="en-US" sz="3600" dirty="0" smtClean="0">
                <a:solidFill>
                  <a:srgbClr val="000000"/>
                </a:solidFill>
              </a:rPr>
              <a:t>   </a:t>
            </a:r>
            <a:r>
              <a:rPr lang="en-US" sz="3600" dirty="0" smtClean="0">
                <a:solidFill>
                  <a:srgbClr val="000000"/>
                </a:solidFill>
              </a:rPr>
              <a:t>(user </a:t>
            </a:r>
            <a:r>
              <a:rPr lang="en-US" sz="3600" dirty="0" smtClean="0">
                <a:solidFill>
                  <a:srgbClr val="000000"/>
                </a:solidFill>
              </a:rPr>
              <a:t>clicks on or “likes” the article)</a:t>
            </a:r>
          </a:p>
          <a:p>
            <a:pPr marL="1544559" lvl="1" indent="-457200" algn="l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Algorithm incorporates feedback</a:t>
            </a:r>
          </a:p>
          <a:p>
            <a:pPr marL="1544559" lvl="1" indent="-457200" algn="l">
              <a:buFont typeface="Arial"/>
              <a:buChar char="•"/>
            </a:pPr>
            <a:endParaRPr lang="en-US" sz="1000" dirty="0" smtClean="0">
              <a:solidFill>
                <a:srgbClr val="000000"/>
              </a:solidFill>
            </a:endParaRPr>
          </a:p>
          <a:p>
            <a:pPr marL="1544559" lvl="1" indent="-457200" algn="l">
              <a:buFont typeface="Arial"/>
              <a:buChar char="•"/>
            </a:pPr>
            <a:endParaRPr lang="en-US" sz="1000" dirty="0" smtClean="0">
              <a:solidFill>
                <a:srgbClr val="000000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3600" b="1" dirty="0" smtClean="0">
                <a:solidFill>
                  <a:srgbClr val="000000"/>
                </a:solidFill>
              </a:rPr>
              <a:t>Assumptions:  </a:t>
            </a:r>
            <a:r>
              <a:rPr lang="en-US" sz="3600" dirty="0" smtClean="0">
                <a:solidFill>
                  <a:srgbClr val="000000"/>
                </a:solidFill>
              </a:rPr>
              <a:t>E[</a:t>
            </a:r>
            <a:r>
              <a:rPr lang="en-US" sz="3600" dirty="0" err="1" smtClean="0">
                <a:solidFill>
                  <a:srgbClr val="000000"/>
                </a:solidFill>
              </a:rPr>
              <a:t>ŷ</a:t>
            </a:r>
            <a:r>
              <a:rPr lang="en-US" sz="3600" baseline="-25000" dirty="0" err="1" smtClean="0">
                <a:solidFill>
                  <a:srgbClr val="000000"/>
                </a:solidFill>
              </a:rPr>
              <a:t>t</a:t>
            </a:r>
            <a:r>
              <a:rPr lang="en-US" sz="3600" dirty="0">
                <a:solidFill>
                  <a:srgbClr val="000000"/>
                </a:solidFill>
              </a:rPr>
              <a:t>] = </a:t>
            </a:r>
            <a:r>
              <a:rPr lang="en-US" sz="3600" dirty="0" smtClean="0">
                <a:solidFill>
                  <a:srgbClr val="000000"/>
                </a:solidFill>
              </a:rPr>
              <a:t>w</a:t>
            </a:r>
            <a:r>
              <a:rPr lang="en-US" sz="3600" baseline="30000" dirty="0" smtClean="0">
                <a:solidFill>
                  <a:srgbClr val="000000"/>
                </a:solidFill>
              </a:rPr>
              <a:t>*T</a:t>
            </a:r>
            <a:r>
              <a:rPr lang="en-US" sz="3600" dirty="0">
                <a:solidFill>
                  <a:srgbClr val="000000"/>
                </a:solidFill>
              </a:rPr>
              <a:t>x</a:t>
            </a:r>
            <a:r>
              <a:rPr lang="en-US" sz="3600" baseline="-25000" dirty="0" smtClean="0">
                <a:solidFill>
                  <a:srgbClr val="000000"/>
                </a:solidFill>
              </a:rPr>
              <a:t>t     </a:t>
            </a:r>
            <a:r>
              <a:rPr lang="en-US" sz="3600" dirty="0">
                <a:solidFill>
                  <a:srgbClr val="000000"/>
                </a:solidFill>
              </a:rPr>
              <a:t>(w</a:t>
            </a:r>
            <a:r>
              <a:rPr lang="en-US" sz="3600" baseline="30000" dirty="0">
                <a:solidFill>
                  <a:srgbClr val="000000"/>
                </a:solidFill>
              </a:rPr>
              <a:t>*</a:t>
            </a:r>
            <a:r>
              <a:rPr lang="en-US" sz="3600" dirty="0">
                <a:solidFill>
                  <a:srgbClr val="000000"/>
                </a:solidFill>
              </a:rPr>
              <a:t> is </a:t>
            </a:r>
            <a:r>
              <a:rPr lang="en-US" sz="3600" dirty="0" smtClean="0">
                <a:solidFill>
                  <a:srgbClr val="000000"/>
                </a:solidFill>
              </a:rPr>
              <a:t>unknown to system)</a:t>
            </a:r>
            <a:endParaRPr lang="en-US" sz="1000" baseline="-25000" dirty="0" smtClean="0">
              <a:solidFill>
                <a:srgbClr val="000000"/>
              </a:solidFill>
            </a:endParaRPr>
          </a:p>
          <a:p>
            <a:pPr marL="1544559" lvl="1" indent="-457200" algn="l">
              <a:buFont typeface="Arial"/>
              <a:buChar char="•"/>
            </a:pPr>
            <a:endParaRPr lang="en-US" sz="1000" baseline="-25000" dirty="0" smtClean="0">
              <a:solidFill>
                <a:srgbClr val="000000"/>
              </a:solidFill>
            </a:endParaRPr>
          </a:p>
          <a:p>
            <a:pPr marL="1544559" lvl="1" indent="-457200" algn="l">
              <a:buFont typeface="Arial"/>
              <a:buChar char="•"/>
            </a:pPr>
            <a:endParaRPr lang="en-US" sz="1000" baseline="-25000" dirty="0">
              <a:solidFill>
                <a:srgbClr val="000000"/>
              </a:solidFill>
            </a:endParaRPr>
          </a:p>
          <a:p>
            <a:pPr marL="1544559" lvl="1" indent="-457200" algn="l">
              <a:buFont typeface="Arial"/>
              <a:buChar char="•"/>
            </a:pPr>
            <a:endParaRPr lang="en-US" sz="1000" baseline="-25000" dirty="0" smtClean="0">
              <a:solidFill>
                <a:srgbClr val="000000"/>
              </a:solidFill>
            </a:endParaRPr>
          </a:p>
          <a:p>
            <a:pPr marL="1544559" lvl="1" indent="-457200" algn="l">
              <a:buFont typeface="Arial"/>
              <a:buChar char="•"/>
            </a:pPr>
            <a:endParaRPr lang="en-US" sz="1000" baseline="-25000" dirty="0">
              <a:solidFill>
                <a:srgbClr val="000000"/>
              </a:solidFill>
            </a:endParaRPr>
          </a:p>
          <a:p>
            <a:pPr marL="1544559" lvl="1" indent="-457200" algn="l">
              <a:buFont typeface="Arial"/>
              <a:buChar char="•"/>
            </a:pPr>
            <a:endParaRPr lang="en-US" sz="1000" baseline="-25000" dirty="0">
              <a:solidFill>
                <a:srgbClr val="000000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3600" b="1" dirty="0" smtClean="0">
                <a:solidFill>
                  <a:srgbClr val="000000"/>
                </a:solidFill>
              </a:rPr>
              <a:t>Regret:</a:t>
            </a:r>
          </a:p>
          <a:p>
            <a:pPr marL="1544559" lvl="1" indent="-457200" algn="l">
              <a:buFont typeface="Arial"/>
              <a:buChar char="•"/>
            </a:pPr>
            <a:endParaRPr lang="en-US" sz="3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01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303740"/>
              </p:ext>
            </p:extLst>
          </p:nvPr>
        </p:nvGraphicFramePr>
        <p:xfrm>
          <a:off x="3858685" y="18707474"/>
          <a:ext cx="5884330" cy="1485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" name="Equation" r:id="rId18" imgW="1473200" imgH="368300" progId="Equation.3">
                  <p:embed/>
                </p:oleObj>
              </mc:Choice>
              <mc:Fallback>
                <p:oleObj name="Equation" r:id="rId18" imgW="14732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8685" y="18707474"/>
                        <a:ext cx="5884330" cy="148552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Content Placeholder 2"/>
          <p:cNvSpPr txBox="1">
            <a:spLocks/>
          </p:cNvSpPr>
          <p:nvPr/>
        </p:nvSpPr>
        <p:spPr>
          <a:xfrm>
            <a:off x="1905000" y="22567779"/>
            <a:ext cx="13030200" cy="3879397"/>
          </a:xfrm>
          <a:prstGeom prst="rect">
            <a:avLst/>
          </a:prstGeom>
        </p:spPr>
        <p:txBody>
          <a:bodyPr vert="horz" lIns="217472" tIns="108736" rIns="217472" bIns="108736" rtlCol="0">
            <a:noAutofit/>
          </a:bodyPr>
          <a:lstStyle>
            <a:lvl1pPr marL="0" indent="0" algn="ctr" defTabSz="2174718" rtl="0" eaLnBrk="1" latinLnBrk="0" hangingPunct="1">
              <a:spcBef>
                <a:spcPct val="20000"/>
              </a:spcBef>
              <a:buFont typeface="Arial" pitchFamily="34" charset="0"/>
              <a:buNone/>
              <a:defRPr sz="7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87359" indent="0" algn="ctr" defTabSz="2174718" rtl="0" eaLnBrk="1" latinLnBrk="0" hangingPunct="1">
              <a:spcBef>
                <a:spcPct val="20000"/>
              </a:spcBef>
              <a:buFont typeface="Arial" pitchFamily="34" charset="0"/>
              <a:buNone/>
              <a:defRPr sz="6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174718" indent="0" algn="ctr" defTabSz="2174718" rtl="0" eaLnBrk="1" latinLnBrk="0" hangingPunct="1">
              <a:spcBef>
                <a:spcPct val="20000"/>
              </a:spcBef>
              <a:buFont typeface="Arial" pitchFamily="34" charset="0"/>
              <a:buNone/>
              <a:defRPr sz="5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62076" indent="0" algn="ctr" defTabSz="2174718" rtl="0" eaLnBrk="1" latinLnBrk="0" hangingPunct="1">
              <a:spcBef>
                <a:spcPct val="20000"/>
              </a:spcBef>
              <a:buFont typeface="Arial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349435" indent="0" algn="ctr" defTabSz="2174718" rtl="0" eaLnBrk="1" latinLnBrk="0" hangingPunct="1">
              <a:spcBef>
                <a:spcPct val="20000"/>
              </a:spcBef>
              <a:buFont typeface="Arial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436794" indent="0" algn="ctr" defTabSz="2174718" rtl="0" eaLnBrk="1" latinLnBrk="0" hangingPunct="1">
              <a:spcBef>
                <a:spcPct val="20000"/>
              </a:spcBef>
              <a:buFont typeface="Arial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153" indent="0" algn="ctr" defTabSz="2174718" rtl="0" eaLnBrk="1" latinLnBrk="0" hangingPunct="1">
              <a:spcBef>
                <a:spcPct val="20000"/>
              </a:spcBef>
              <a:buFont typeface="Arial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1511" indent="0" algn="ctr" defTabSz="2174718" rtl="0" eaLnBrk="1" latinLnBrk="0" hangingPunct="1">
              <a:spcBef>
                <a:spcPct val="20000"/>
              </a:spcBef>
              <a:buFont typeface="Arial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8870" indent="0" algn="ctr" defTabSz="2174718" rtl="0" eaLnBrk="1" latinLnBrk="0" hangingPunct="1">
              <a:spcBef>
                <a:spcPct val="20000"/>
              </a:spcBef>
              <a:buFont typeface="Arial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/>
              <a:buChar char="•"/>
            </a:pPr>
            <a:endParaRPr lang="en-US" sz="3600" dirty="0" smtClean="0">
              <a:solidFill>
                <a:srgbClr val="000000"/>
              </a:solidFill>
            </a:endParaRPr>
          </a:p>
          <a:p>
            <a:pPr marL="571500" indent="-571500" algn="l">
              <a:buFont typeface="Arial"/>
              <a:buChar char="•"/>
            </a:pPr>
            <a:endParaRPr lang="en-US" sz="3600" dirty="0" smtClean="0">
              <a:solidFill>
                <a:srgbClr val="000000"/>
              </a:solidFill>
            </a:endParaRPr>
          </a:p>
          <a:p>
            <a:pPr marL="571500" indent="-571500" algn="l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At each iteration:</a:t>
            </a:r>
          </a:p>
          <a:p>
            <a:pPr algn="l"/>
            <a:endParaRPr lang="en-US" sz="3600" dirty="0" smtClean="0">
              <a:solidFill>
                <a:srgbClr val="000000"/>
              </a:solidFill>
            </a:endParaRPr>
          </a:p>
          <a:p>
            <a:pPr algn="l"/>
            <a:endParaRPr lang="en-US" sz="3600" dirty="0" smtClean="0">
              <a:solidFill>
                <a:srgbClr val="000000"/>
              </a:solidFill>
            </a:endParaRPr>
          </a:p>
          <a:p>
            <a:pPr algn="l"/>
            <a:endParaRPr lang="en-US" sz="3600" dirty="0" smtClean="0">
              <a:solidFill>
                <a:srgbClr val="000000"/>
              </a:solidFill>
            </a:endParaRPr>
          </a:p>
          <a:p>
            <a:pPr marL="571500" indent="-571500" algn="l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In example below: select article on economy:</a:t>
            </a:r>
          </a:p>
          <a:p>
            <a:pPr lvl="1" algn="l"/>
            <a:endParaRPr lang="en-US" sz="36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40" name="Object 1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686435"/>
              </p:ext>
            </p:extLst>
          </p:nvPr>
        </p:nvGraphicFramePr>
        <p:xfrm>
          <a:off x="6858000" y="23780176"/>
          <a:ext cx="515309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" name="Equation" r:id="rId20" imgW="1219200" imgH="342900" progId="Equation.3">
                  <p:embed/>
                </p:oleObj>
              </mc:Choice>
              <mc:Fallback>
                <p:oleObj name="Equation" r:id="rId20" imgW="12192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858000" y="23780176"/>
                        <a:ext cx="5153095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" name="Rectangle 140"/>
          <p:cNvSpPr>
            <a:spLocks noChangeArrowheads="1"/>
          </p:cNvSpPr>
          <p:nvPr/>
        </p:nvSpPr>
        <p:spPr bwMode="auto">
          <a:xfrm>
            <a:off x="10820400" y="25476831"/>
            <a:ext cx="1600200" cy="360745"/>
          </a:xfrm>
          <a:prstGeom prst="rect">
            <a:avLst/>
          </a:prstGeom>
          <a:noFill/>
          <a:ln w="381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Uncertainty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7239000" y="25343645"/>
            <a:ext cx="3085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Estimated </a:t>
            </a:r>
            <a:r>
              <a:rPr lang="en-US" sz="3600" b="1" dirty="0" smtClean="0">
                <a:solidFill>
                  <a:srgbClr val="0000FF"/>
                </a:solidFill>
              </a:rPr>
              <a:t>Gain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43" name="Right Brace 142"/>
          <p:cNvSpPr/>
          <p:nvPr/>
        </p:nvSpPr>
        <p:spPr>
          <a:xfrm rot="5400000">
            <a:off x="9240431" y="24496101"/>
            <a:ext cx="439050" cy="1089112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ight Brace 143"/>
          <p:cNvSpPr/>
          <p:nvPr/>
        </p:nvSpPr>
        <p:spPr>
          <a:xfrm rot="5400000">
            <a:off x="11049000" y="24440131"/>
            <a:ext cx="457200" cy="1219200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>
            <a:spLocks noChangeArrowheads="1"/>
          </p:cNvSpPr>
          <p:nvPr/>
        </p:nvSpPr>
        <p:spPr bwMode="auto">
          <a:xfrm>
            <a:off x="8077200" y="22571860"/>
            <a:ext cx="5234077" cy="751116"/>
          </a:xfrm>
          <a:prstGeom prst="rect">
            <a:avLst/>
          </a:prstGeom>
          <a:noFill/>
          <a:ln w="381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“Upper Confidence Bound”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46" name="Right Brace 145"/>
          <p:cNvSpPr/>
          <p:nvPr/>
        </p:nvSpPr>
        <p:spPr>
          <a:xfrm rot="16200000">
            <a:off x="10069288" y="22125550"/>
            <a:ext cx="587832" cy="2895601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graphicFrame>
        <p:nvGraphicFramePr>
          <p:cNvPr id="1121" name="Object 11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508915"/>
              </p:ext>
            </p:extLst>
          </p:nvPr>
        </p:nvGraphicFramePr>
        <p:xfrm>
          <a:off x="10636944" y="35942907"/>
          <a:ext cx="2227263" cy="960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" name="Equation" r:id="rId22" imgW="546100" imgH="228600" progId="Equation.3">
                  <p:embed/>
                </p:oleObj>
              </mc:Choice>
              <mc:Fallback>
                <p:oleObj name="Equation" r:id="rId22" imgW="546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0636944" y="35942907"/>
                        <a:ext cx="2227263" cy="960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" name="Objec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194250"/>
              </p:ext>
            </p:extLst>
          </p:nvPr>
        </p:nvGraphicFramePr>
        <p:xfrm>
          <a:off x="9722544" y="36957000"/>
          <a:ext cx="3675063" cy="960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" name="Equation" r:id="rId24" imgW="901700" imgH="228600" progId="Equation.3">
                  <p:embed/>
                </p:oleObj>
              </mc:Choice>
              <mc:Fallback>
                <p:oleObj name="Equation" r:id="rId24" imgW="901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722544" y="36957000"/>
                        <a:ext cx="3675063" cy="960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" name="Object 1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380546"/>
              </p:ext>
            </p:extLst>
          </p:nvPr>
        </p:nvGraphicFramePr>
        <p:xfrm>
          <a:off x="3702744" y="37970371"/>
          <a:ext cx="4916487" cy="960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" name="Equation" r:id="rId26" imgW="1206500" imgH="228600" progId="Equation.3">
                  <p:embed/>
                </p:oleObj>
              </mc:Choice>
              <mc:Fallback>
                <p:oleObj name="Equation" r:id="rId26" imgW="1206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702744" y="37970371"/>
                        <a:ext cx="4916487" cy="960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3" name="Picture 112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8745200" y="8915400"/>
            <a:ext cx="11582400" cy="83070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graphicFrame>
        <p:nvGraphicFramePr>
          <p:cNvPr id="151" name="Object 1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845806"/>
              </p:ext>
            </p:extLst>
          </p:nvPr>
        </p:nvGraphicFramePr>
        <p:xfrm>
          <a:off x="20666582" y="18364200"/>
          <a:ext cx="7832218" cy="1476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" name="Equation" r:id="rId29" imgW="1689100" imgH="317500" progId="Equation.3">
                  <p:embed/>
                </p:oleObj>
              </mc:Choice>
              <mc:Fallback>
                <p:oleObj name="Equation" r:id="rId29" imgW="16891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6582" y="18364200"/>
                        <a:ext cx="7832218" cy="147697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" name="TextBox 151"/>
          <p:cNvSpPr txBox="1"/>
          <p:nvPr/>
        </p:nvSpPr>
        <p:spPr>
          <a:xfrm>
            <a:off x="16916400" y="20966125"/>
            <a:ext cx="14916150" cy="717119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sz="3000" dirty="0"/>
          </a:p>
          <a:p>
            <a:endParaRPr lang="en-US" dirty="0" smtClean="0"/>
          </a:p>
          <a:p>
            <a:endParaRPr lang="en-US" dirty="0"/>
          </a:p>
          <a:p>
            <a:endParaRPr lang="en-US" sz="38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4800" dirty="0" smtClean="0"/>
          </a:p>
        </p:txBody>
      </p:sp>
      <p:sp>
        <p:nvSpPr>
          <p:cNvPr id="154" name="Rectangle 3"/>
          <p:cNvSpPr txBox="1">
            <a:spLocks noChangeArrowheads="1"/>
          </p:cNvSpPr>
          <p:nvPr/>
        </p:nvSpPr>
        <p:spPr>
          <a:xfrm>
            <a:off x="17660185" y="22718725"/>
            <a:ext cx="13734215" cy="5703875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>
            <a:lvl1pPr marL="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1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9456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1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8912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1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58368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77824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16736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36192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55648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Given empirical sample of learned profiles W</a:t>
            </a:r>
          </a:p>
          <a:p>
            <a:pPr marL="571500" indent="-571500" algn="l">
              <a:buFont typeface="Arial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571500" indent="-571500" algn="l">
              <a:buFont typeface="Arial"/>
              <a:buChar char="•"/>
            </a:pPr>
            <a:endParaRPr lang="en-US" sz="3600" b="1" dirty="0" smtClean="0">
              <a:solidFill>
                <a:srgbClr val="000000"/>
              </a:solidFill>
            </a:endParaRPr>
          </a:p>
          <a:p>
            <a:pPr marL="571500" indent="-571500" algn="l">
              <a:buFont typeface="Arial"/>
              <a:buChar char="•"/>
            </a:pPr>
            <a:endParaRPr lang="en-US" sz="3600" b="1" dirty="0">
              <a:solidFill>
                <a:srgbClr val="000000"/>
              </a:solidFill>
            </a:endParaRPr>
          </a:p>
          <a:p>
            <a:pPr marL="571500" indent="-571500" algn="l">
              <a:buFont typeface="Arial"/>
              <a:buChar char="•"/>
            </a:pPr>
            <a:endParaRPr lang="en-US" sz="3600" b="1" dirty="0" smtClean="0">
              <a:solidFill>
                <a:srgbClr val="000000"/>
              </a:solidFill>
            </a:endParaRPr>
          </a:p>
          <a:p>
            <a:pPr marL="571500" indent="-571500" algn="l">
              <a:buFont typeface="Arial"/>
              <a:buChar char="•"/>
            </a:pPr>
            <a:endParaRPr lang="en-US" sz="3600" b="1" dirty="0">
              <a:solidFill>
                <a:srgbClr val="000000"/>
              </a:solidFill>
            </a:endParaRPr>
          </a:p>
          <a:p>
            <a:pPr algn="l"/>
            <a:endParaRPr lang="en-US" sz="3600" b="1" dirty="0" smtClean="0">
              <a:solidFill>
                <a:srgbClr val="000000"/>
              </a:solidFill>
            </a:endParaRPr>
          </a:p>
          <a:p>
            <a:pPr marL="571500" indent="-571500" algn="l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Can also be used to reshape full space (use </a:t>
            </a:r>
            <a:r>
              <a:rPr lang="en-US" sz="3600" dirty="0" err="1" smtClean="0">
                <a:solidFill>
                  <a:srgbClr val="000000"/>
                </a:solidFill>
              </a:rPr>
              <a:t>LearnU</a:t>
            </a:r>
            <a:r>
              <a:rPr lang="en-US" sz="3600" dirty="0" smtClean="0">
                <a:solidFill>
                  <a:srgbClr val="000000"/>
                </a:solidFill>
              </a:rPr>
              <a:t>(W,D</a:t>
            </a:r>
            <a:r>
              <a:rPr lang="en-US" sz="3600" dirty="0" smtClean="0">
                <a:solidFill>
                  <a:srgbClr val="000000"/>
                </a:solidFill>
              </a:rPr>
              <a:t>))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53" name="Rectangle 2"/>
          <p:cNvSpPr txBox="1">
            <a:spLocks noChangeArrowheads="1"/>
          </p:cNvSpPr>
          <p:nvPr/>
        </p:nvSpPr>
        <p:spPr>
          <a:xfrm>
            <a:off x="18440400" y="21499525"/>
            <a:ext cx="12601575" cy="914400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>
            <a:lvl1pPr algn="ctr" defTabSz="219456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00" b="1" dirty="0" smtClean="0">
                <a:solidFill>
                  <a:srgbClr val="800000"/>
                </a:solidFill>
                <a:latin typeface="Calibri" charset="0"/>
              </a:rPr>
              <a:t>Constructing Feature Hierarchies </a:t>
            </a:r>
          </a:p>
          <a:p>
            <a:r>
              <a:rPr lang="en-US" sz="5300" b="1" dirty="0" smtClean="0">
                <a:solidFill>
                  <a:srgbClr val="800000"/>
                </a:solidFill>
                <a:latin typeface="Calibri" charset="0"/>
              </a:rPr>
              <a:t>Using Prior Knowledge</a:t>
            </a:r>
          </a:p>
        </p:txBody>
      </p:sp>
      <p:pic>
        <p:nvPicPr>
          <p:cNvPr id="1125" name="Picture 112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0052613" y="30403800"/>
            <a:ext cx="11417987" cy="48526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cxnSp>
        <p:nvCxnSpPr>
          <p:cNvPr id="171" name="Straight Arrow Connector 170"/>
          <p:cNvCxnSpPr/>
          <p:nvPr/>
        </p:nvCxnSpPr>
        <p:spPr>
          <a:xfrm>
            <a:off x="22139339" y="30093138"/>
            <a:ext cx="568261" cy="11716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27813000" y="35334268"/>
            <a:ext cx="24384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“Atypical Users”</a:t>
            </a:r>
            <a:endParaRPr lang="en-US" sz="2400" dirty="0"/>
          </a:p>
        </p:txBody>
      </p:sp>
      <p:pic>
        <p:nvPicPr>
          <p:cNvPr id="1341" name="Picture 317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7937" y="23556925"/>
            <a:ext cx="11407263" cy="367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20878800" y="29483538"/>
            <a:ext cx="3071062" cy="609600"/>
          </a:xfrm>
          <a:prstGeom prst="roundRect">
            <a:avLst/>
          </a:prstGeom>
          <a:solidFill>
            <a:srgbClr val="5D87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Naïve </a:t>
            </a:r>
            <a:r>
              <a:rPr lang="en-US" sz="3200" dirty="0" err="1" smtClean="0">
                <a:solidFill>
                  <a:schemeClr val="tx1"/>
                </a:solidFill>
              </a:rPr>
              <a:t>LinUCB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17544795" y="30632400"/>
            <a:ext cx="2126380" cy="1051167"/>
          </a:xfrm>
          <a:prstGeom prst="roundRect">
            <a:avLst/>
          </a:prstGeom>
          <a:solidFill>
            <a:srgbClr val="FF8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Reshaped Full Space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1945600" y="35339029"/>
            <a:ext cx="24384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</a:t>
            </a:r>
            <a:r>
              <a:rPr lang="en-US" sz="2400" dirty="0" smtClean="0"/>
              <a:t>All </a:t>
            </a:r>
            <a:r>
              <a:rPr lang="en-US" sz="2400" dirty="0" smtClean="0"/>
              <a:t>Users”</a:t>
            </a:r>
            <a:endParaRPr lang="en-US" sz="2400" dirty="0"/>
          </a:p>
        </p:txBody>
      </p:sp>
      <p:sp>
        <p:nvSpPr>
          <p:cNvPr id="26" name="Rounded Rectangle 25"/>
          <p:cNvSpPr/>
          <p:nvPr/>
        </p:nvSpPr>
        <p:spPr>
          <a:xfrm>
            <a:off x="22414331" y="33391908"/>
            <a:ext cx="2694378" cy="1048466"/>
          </a:xfrm>
          <a:prstGeom prst="roundRect">
            <a:avLst/>
          </a:prstGeom>
          <a:solidFill>
            <a:srgbClr val="FF4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Coarse-to-Fine Approach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7437719" y="32586959"/>
            <a:ext cx="1958550" cy="683774"/>
          </a:xfrm>
          <a:prstGeom prst="roundRect">
            <a:avLst/>
          </a:prstGeom>
          <a:solidFill>
            <a:srgbClr val="79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Subspace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19671175" y="31138781"/>
            <a:ext cx="2468164" cy="11700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V="1">
            <a:off x="19396269" y="32680635"/>
            <a:ext cx="3311331" cy="3474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H="1" flipV="1">
            <a:off x="23949862" y="32680635"/>
            <a:ext cx="395764" cy="6949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 flipV="1">
            <a:off x="23416977" y="32461200"/>
            <a:ext cx="372318" cy="93529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6" name="Rectangle 1145"/>
          <p:cNvSpPr/>
          <p:nvPr/>
        </p:nvSpPr>
        <p:spPr>
          <a:xfrm>
            <a:off x="28346400" y="32756835"/>
            <a:ext cx="2788920" cy="183794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2" name="Rectangle 3"/>
          <p:cNvSpPr txBox="1">
            <a:spLocks noChangeArrowheads="1"/>
          </p:cNvSpPr>
          <p:nvPr/>
        </p:nvSpPr>
        <p:spPr>
          <a:xfrm>
            <a:off x="17947099" y="35673923"/>
            <a:ext cx="12990101" cy="6248400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>
            <a:lvl1pPr marL="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1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9456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1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8912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1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58368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77824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16736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36192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556480" indent="0" algn="ctr" defTabSz="2194560" rtl="0" eaLnBrk="1" latinLnBrk="0" hangingPunct="1">
              <a:spcBef>
                <a:spcPct val="20000"/>
              </a:spcBef>
              <a:buFont typeface="Arial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/>
              <a:buChar char="•"/>
            </a:pPr>
            <a:r>
              <a:rPr lang="en-US" sz="3600" b="1" dirty="0" smtClean="0">
                <a:solidFill>
                  <a:srgbClr val="000000"/>
                </a:solidFill>
              </a:rPr>
              <a:t>Leave-one-out simulation validation</a:t>
            </a:r>
          </a:p>
          <a:p>
            <a:pPr marL="2766060" lvl="1" indent="-571500" algn="l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Compared against hierarchy-free  baselines</a:t>
            </a:r>
          </a:p>
          <a:p>
            <a:pPr marL="2766060" lvl="1" indent="-571500" algn="l">
              <a:buFont typeface="Arial"/>
              <a:buChar char="•"/>
            </a:pPr>
            <a:r>
              <a:rPr lang="en-US" sz="3600" dirty="0" err="1" smtClean="0">
                <a:solidFill>
                  <a:srgbClr val="000000"/>
                </a:solidFill>
              </a:rPr>
              <a:t>CoFineUCB</a:t>
            </a:r>
            <a:r>
              <a:rPr lang="en-US" sz="3600" dirty="0" smtClean="0">
                <a:solidFill>
                  <a:srgbClr val="000000"/>
                </a:solidFill>
              </a:rPr>
              <a:t> combines efficiency of Subspace Learning with flexibility of Full Space Learning</a:t>
            </a:r>
          </a:p>
          <a:p>
            <a:pPr marL="2766060" lvl="1" indent="-571500" algn="l">
              <a:buFont typeface="Arial"/>
              <a:buChar char="•"/>
            </a:pPr>
            <a:endParaRPr lang="en-US" sz="1100" b="1" dirty="0" smtClean="0">
              <a:solidFill>
                <a:srgbClr val="000000"/>
              </a:solidFill>
            </a:endParaRPr>
          </a:p>
          <a:p>
            <a:pPr marL="571500" indent="-571500" algn="l">
              <a:buFont typeface="Arial"/>
              <a:buChar char="•"/>
            </a:pPr>
            <a:r>
              <a:rPr lang="en-US" sz="3600" b="1" dirty="0" smtClean="0">
                <a:solidFill>
                  <a:srgbClr val="000000"/>
                </a:solidFill>
              </a:rPr>
              <a:t>Live User Study</a:t>
            </a:r>
          </a:p>
          <a:p>
            <a:pPr marL="2766060" lvl="1" indent="-571500" algn="l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Showed real users real articles </a:t>
            </a:r>
          </a:p>
          <a:p>
            <a:pPr marL="2766060" lvl="1" indent="-571500" algn="l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10 articles/day, 10 days</a:t>
            </a:r>
          </a:p>
          <a:p>
            <a:pPr marL="2766060" lvl="1" indent="-571500" algn="l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Counted #likes</a:t>
            </a:r>
            <a:endParaRPr lang="en-US" sz="3600" dirty="0">
              <a:solidFill>
                <a:srgbClr val="000000"/>
              </a:solidFill>
            </a:endParaRPr>
          </a:p>
          <a:p>
            <a:pPr marL="571500" indent="-571500" algn="l">
              <a:buFont typeface="Arial"/>
              <a:buChar char="•"/>
            </a:pPr>
            <a:endParaRPr lang="en-US" sz="5600" dirty="0">
              <a:solidFill>
                <a:srgbClr val="000000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1745134" y="39407336"/>
            <a:ext cx="7170266" cy="3247043"/>
          </a:xfrm>
          <a:prstGeom prst="rect">
            <a:avLst/>
          </a:prstGeom>
          <a:solidFill>
            <a:srgbClr val="F6F4B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charset="0"/>
              </a:rPr>
              <a:t>If                           </a:t>
            </a:r>
            <a:r>
              <a:rPr lang="en-US" sz="3600" dirty="0" smtClean="0">
                <a:solidFill>
                  <a:srgbClr val="000000"/>
                </a:solidFill>
                <a:latin typeface="Calibri" charset="0"/>
              </a:rPr>
              <a:t>then </a:t>
            </a:r>
            <a:r>
              <a:rPr lang="en-US" sz="3600" dirty="0">
                <a:solidFill>
                  <a:srgbClr val="000000"/>
                </a:solidFill>
                <a:latin typeface="Calibri" charset="0"/>
              </a:rPr>
              <a:t>suffices </a:t>
            </a:r>
            <a:r>
              <a:rPr lang="en-US" sz="3600" dirty="0" smtClean="0">
                <a:solidFill>
                  <a:srgbClr val="000000"/>
                </a:solidFill>
                <a:latin typeface="Calibri" charset="0"/>
              </a:rPr>
              <a:t>to learn </a:t>
            </a:r>
            <a:r>
              <a:rPr lang="en-US" sz="3600" dirty="0">
                <a:solidFill>
                  <a:srgbClr val="000000"/>
                </a:solidFill>
                <a:latin typeface="Calibri" charset="0"/>
              </a:rPr>
              <a:t>primarily in subspace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1050" dirty="0">
              <a:solidFill>
                <a:srgbClr val="000000"/>
              </a:solidFill>
              <a:latin typeface="Calibri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charset="0"/>
              </a:rPr>
              <a:t>K-dimensional space much more</a:t>
            </a:r>
          </a:p>
          <a:p>
            <a:r>
              <a:rPr lang="en-US" sz="3600" dirty="0">
                <a:solidFill>
                  <a:srgbClr val="000000"/>
                </a:solidFill>
                <a:latin typeface="Calibri" charset="0"/>
              </a:rPr>
              <a:t>     efficient to explore</a:t>
            </a:r>
          </a:p>
          <a:p>
            <a:endParaRPr lang="en-US" sz="1050" dirty="0">
              <a:solidFill>
                <a:srgbClr val="000000"/>
              </a:solidFill>
              <a:latin typeface="Calibri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charset="0"/>
              </a:rPr>
              <a:t>Explore full space as </a:t>
            </a:r>
            <a:r>
              <a:rPr lang="en-US" sz="3600" dirty="0" smtClean="0">
                <a:solidFill>
                  <a:srgbClr val="000000"/>
                </a:solidFill>
                <a:latin typeface="Calibri" charset="0"/>
              </a:rPr>
              <a:t>needed</a:t>
            </a:r>
            <a:endParaRPr lang="en-US" sz="3600" dirty="0">
              <a:latin typeface="Calibri" charset="0"/>
            </a:endParaRPr>
          </a:p>
        </p:txBody>
      </p:sp>
      <p:graphicFrame>
        <p:nvGraphicFramePr>
          <p:cNvPr id="149" name="Object 1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105613"/>
              </p:ext>
            </p:extLst>
          </p:nvPr>
        </p:nvGraphicFramePr>
        <p:xfrm>
          <a:off x="2822057" y="39352434"/>
          <a:ext cx="2530732" cy="642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" name="Equation" r:id="rId33" imgW="787400" imgH="203200" progId="Equation.3">
                  <p:embed/>
                </p:oleObj>
              </mc:Choice>
              <mc:Fallback>
                <p:oleObj name="Equation" r:id="rId33" imgW="787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2822057" y="39352434"/>
                        <a:ext cx="2530732" cy="642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0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380</Words>
  <Application>Microsoft Office PowerPoint</Application>
  <PresentationFormat>Custom</PresentationFormat>
  <Paragraphs>236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Equation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Yisong Yue</dc:creator>
  <cp:lastModifiedBy>Jing Xiang</cp:lastModifiedBy>
  <cp:revision>56</cp:revision>
  <dcterms:created xsi:type="dcterms:W3CDTF">2011-12-07T23:23:02Z</dcterms:created>
  <dcterms:modified xsi:type="dcterms:W3CDTF">2012-06-20T08:03:59Z</dcterms:modified>
</cp:coreProperties>
</file>