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5ED79"/>
    <a:srgbClr val="E9E1E1"/>
    <a:srgbClr val="C9B5B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89492" autoAdjust="0"/>
  </p:normalViewPr>
  <p:slideViewPr>
    <p:cSldViewPr snapToGrid="0" snapToObjects="1">
      <p:cViewPr>
        <p:scale>
          <a:sx n="25" d="100"/>
          <a:sy n="25" d="100"/>
        </p:scale>
        <p:origin x="-1242" y="-7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2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5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59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3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890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74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70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70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934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061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9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21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41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262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683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10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525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5946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367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481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7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7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549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210" indent="0">
              <a:buNone/>
              <a:defRPr sz="9600" b="1"/>
            </a:lvl2pPr>
            <a:lvl3pPr marL="4388419" indent="0">
              <a:buNone/>
              <a:defRPr sz="8600" b="1"/>
            </a:lvl3pPr>
            <a:lvl4pPr marL="6582629" indent="0">
              <a:buNone/>
              <a:defRPr sz="7700" b="1"/>
            </a:lvl4pPr>
            <a:lvl5pPr marL="8776834" indent="0">
              <a:buNone/>
              <a:defRPr sz="7700" b="1"/>
            </a:lvl5pPr>
            <a:lvl6pPr marL="10971043" indent="0">
              <a:buNone/>
              <a:defRPr sz="7700" b="1"/>
            </a:lvl6pPr>
            <a:lvl7pPr marL="13165253" indent="0">
              <a:buNone/>
              <a:defRPr sz="7700" b="1"/>
            </a:lvl7pPr>
            <a:lvl8pPr marL="15359462" indent="0">
              <a:buNone/>
              <a:defRPr sz="7700" b="1"/>
            </a:lvl8pPr>
            <a:lvl9pPr marL="17553672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210" indent="0">
              <a:buNone/>
              <a:defRPr sz="9600" b="1"/>
            </a:lvl2pPr>
            <a:lvl3pPr marL="4388419" indent="0">
              <a:buNone/>
              <a:defRPr sz="8600" b="1"/>
            </a:lvl3pPr>
            <a:lvl4pPr marL="6582629" indent="0">
              <a:buNone/>
              <a:defRPr sz="7700" b="1"/>
            </a:lvl4pPr>
            <a:lvl5pPr marL="8776834" indent="0">
              <a:buNone/>
              <a:defRPr sz="7700" b="1"/>
            </a:lvl5pPr>
            <a:lvl6pPr marL="10971043" indent="0">
              <a:buNone/>
              <a:defRPr sz="7700" b="1"/>
            </a:lvl6pPr>
            <a:lvl7pPr marL="13165253" indent="0">
              <a:buNone/>
              <a:defRPr sz="7700" b="1"/>
            </a:lvl7pPr>
            <a:lvl8pPr marL="15359462" indent="0">
              <a:buNone/>
              <a:defRPr sz="7700" b="1"/>
            </a:lvl8pPr>
            <a:lvl9pPr marL="17553672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63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185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2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7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7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210" indent="0">
              <a:buNone/>
              <a:defRPr sz="5800"/>
            </a:lvl2pPr>
            <a:lvl3pPr marL="4388419" indent="0">
              <a:buNone/>
              <a:defRPr sz="4800"/>
            </a:lvl3pPr>
            <a:lvl4pPr marL="6582629" indent="0">
              <a:buNone/>
              <a:defRPr sz="4300"/>
            </a:lvl4pPr>
            <a:lvl5pPr marL="8776834" indent="0">
              <a:buNone/>
              <a:defRPr sz="4300"/>
            </a:lvl5pPr>
            <a:lvl6pPr marL="10971043" indent="0">
              <a:buNone/>
              <a:defRPr sz="4300"/>
            </a:lvl6pPr>
            <a:lvl7pPr marL="13165253" indent="0">
              <a:buNone/>
              <a:defRPr sz="4300"/>
            </a:lvl7pPr>
            <a:lvl8pPr marL="15359462" indent="0">
              <a:buNone/>
              <a:defRPr sz="4300"/>
            </a:lvl8pPr>
            <a:lvl9pPr marL="17553672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943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210" indent="0">
              <a:buNone/>
              <a:defRPr sz="13400"/>
            </a:lvl2pPr>
            <a:lvl3pPr marL="4388419" indent="0">
              <a:buNone/>
              <a:defRPr sz="11500"/>
            </a:lvl3pPr>
            <a:lvl4pPr marL="6582629" indent="0">
              <a:buNone/>
              <a:defRPr sz="9600"/>
            </a:lvl4pPr>
            <a:lvl5pPr marL="8776834" indent="0">
              <a:buNone/>
              <a:defRPr sz="9600"/>
            </a:lvl5pPr>
            <a:lvl6pPr marL="10971043" indent="0">
              <a:buNone/>
              <a:defRPr sz="9600"/>
            </a:lvl6pPr>
            <a:lvl7pPr marL="13165253" indent="0">
              <a:buNone/>
              <a:defRPr sz="9600"/>
            </a:lvl7pPr>
            <a:lvl8pPr marL="15359462" indent="0">
              <a:buNone/>
              <a:defRPr sz="9600"/>
            </a:lvl8pPr>
            <a:lvl9pPr marL="17553672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210" indent="0">
              <a:buNone/>
              <a:defRPr sz="5800"/>
            </a:lvl2pPr>
            <a:lvl3pPr marL="4388419" indent="0">
              <a:buNone/>
              <a:defRPr sz="4800"/>
            </a:lvl3pPr>
            <a:lvl4pPr marL="6582629" indent="0">
              <a:buNone/>
              <a:defRPr sz="4300"/>
            </a:lvl4pPr>
            <a:lvl5pPr marL="8776834" indent="0">
              <a:buNone/>
              <a:defRPr sz="4300"/>
            </a:lvl5pPr>
            <a:lvl6pPr marL="10971043" indent="0">
              <a:buNone/>
              <a:defRPr sz="4300"/>
            </a:lvl6pPr>
            <a:lvl7pPr marL="13165253" indent="0">
              <a:buNone/>
              <a:defRPr sz="4300"/>
            </a:lvl7pPr>
            <a:lvl8pPr marL="15359462" indent="0">
              <a:buNone/>
              <a:defRPr sz="4300"/>
            </a:lvl8pPr>
            <a:lvl9pPr marL="17553672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328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40" tIns="219422" rIns="438840" bIns="2194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7"/>
            <a:ext cx="39502080" cy="21724622"/>
          </a:xfrm>
          <a:prstGeom prst="rect">
            <a:avLst/>
          </a:prstGeom>
        </p:spPr>
        <p:txBody>
          <a:bodyPr vert="horz" lIns="438840" tIns="219422" rIns="438840" bIns="2194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40" tIns="219422" rIns="438840" bIns="219422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1F562-1B61-2542-A805-2C46E4FFFD0A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40" tIns="219422" rIns="438840" bIns="219422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40" tIns="219422" rIns="438840" bIns="219422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9DB91-6453-994D-9818-AE09DE404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716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219421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656" indent="-1645656" algn="l" defTabSz="219421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89" indent="-1371379" algn="l" defTabSz="219421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522" indent="-1097102" algn="l" defTabSz="219421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79731" indent="-1097102" algn="l" defTabSz="21942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941" indent="-1097102" algn="l" defTabSz="219421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150" indent="-1097102" algn="l" defTabSz="21942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360" indent="-1097102" algn="l" defTabSz="21942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565" indent="-1097102" algn="l" defTabSz="21942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0774" indent="-1097102" algn="l" defTabSz="21942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210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419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629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6834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043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253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9462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3672" algn="l" defTabSz="21942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hyperlink" Target="http://arXiv.org" TargetMode="External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33578801" y="13164180"/>
            <a:ext cx="9244624" cy="11430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33578800" y="25001974"/>
            <a:ext cx="9244624" cy="722376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5050499" y="24970513"/>
            <a:ext cx="17850275" cy="73152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9194754" y="5187489"/>
            <a:ext cx="13533120" cy="758952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5084801" y="5174121"/>
            <a:ext cx="13258800" cy="758952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034423" y="23550761"/>
            <a:ext cx="13258800" cy="877824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962312" y="5110618"/>
            <a:ext cx="13258800" cy="512064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989640" y="10537693"/>
            <a:ext cx="13258800" cy="585216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34423" y="16747326"/>
            <a:ext cx="13258800" cy="64008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43214" y="684833"/>
            <a:ext cx="1558326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200" b="1" dirty="0" smtClean="0">
                <a:solidFill>
                  <a:srgbClr val="800000"/>
                </a:solidFill>
              </a:rPr>
              <a:t>Beat the Mean Bandit</a:t>
            </a:r>
            <a:endParaRPr lang="en-US" sz="13200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9565" y="2875872"/>
            <a:ext cx="149417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dirty="0" smtClean="0"/>
              <a:t>Yisong Yue (CMU)   &amp;   Thorsten </a:t>
            </a:r>
            <a:r>
              <a:rPr lang="en-US" sz="5600" dirty="0" err="1" smtClean="0"/>
              <a:t>Joachims</a:t>
            </a:r>
            <a:r>
              <a:rPr lang="en-US" sz="5600" dirty="0" smtClean="0"/>
              <a:t> (Cornell)</a:t>
            </a:r>
            <a:endParaRPr lang="en-US" sz="56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627417" y="10590346"/>
            <a:ext cx="8229600" cy="11430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 fontScale="25000" lnSpcReduction="20000"/>
          </a:bodyPr>
          <a:lstStyle>
            <a:lvl1pPr algn="ctr" defTabSz="219456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9200" b="1" dirty="0" smtClean="0">
                <a:solidFill>
                  <a:srgbClr val="800000"/>
                </a:solidFill>
                <a:latin typeface="Calibri" charset="0"/>
              </a:rPr>
              <a:t>Team Draft Interleaving</a:t>
            </a:r>
          </a:p>
          <a:p>
            <a:r>
              <a:rPr lang="en-GB" sz="12800" b="1" dirty="0" smtClean="0">
                <a:solidFill>
                  <a:srgbClr val="800000"/>
                </a:solidFill>
                <a:latin typeface="Calibri" charset="0"/>
              </a:rPr>
              <a:t>(Comparison Oracle for Search)</a:t>
            </a:r>
            <a:endParaRPr lang="en-GB" sz="128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96068" y="11871122"/>
            <a:ext cx="4000500" cy="32924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Calibri" pitchFamily="34" charset="0"/>
              </a:rPr>
              <a:t>Ranking A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GB" sz="1600" dirty="0">
                <a:latin typeface="Calibri" pitchFamily="34" charset="0"/>
              </a:rPr>
              <a:t>Napa Valley – The authority for lodging...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www.napavalley.com</a:t>
            </a:r>
          </a:p>
          <a:p>
            <a:pPr marL="342900" indent="-342900">
              <a:buFontTx/>
              <a:buAutoNum type="arabicPeriod" startAt="2"/>
              <a:defRPr/>
            </a:pPr>
            <a:r>
              <a:rPr lang="en-GB" sz="1600" dirty="0">
                <a:latin typeface="Calibri" pitchFamily="34" charset="0"/>
              </a:rPr>
              <a:t>Napa Valley Wineries - Plan your wine...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www.napavalley.com/wineries</a:t>
            </a:r>
          </a:p>
          <a:p>
            <a:pPr marL="342900" indent="-342900">
              <a:buFontTx/>
              <a:buAutoNum type="arabicPeriod" startAt="3"/>
              <a:defRPr/>
            </a:pPr>
            <a:r>
              <a:rPr lang="en-GB" sz="1600" dirty="0">
                <a:latin typeface="Calibri" pitchFamily="34" charset="0"/>
              </a:rPr>
              <a:t>Napa Valley College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www.napavalley.edu/homex.asp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4.	Been There | Tips | Napa Valley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www.ivebeenthere.co.uk/tips/16681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5.	Napa Valley Wineries and Wine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www.napavintners.com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6.	Napa Country, California – Wikipedia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en.wikipedia.org/wiki/</a:t>
            </a:r>
            <a:r>
              <a:rPr lang="en-GB" sz="1600" dirty="0" err="1">
                <a:latin typeface="Calibri" pitchFamily="34" charset="0"/>
              </a:rPr>
              <a:t>Napa_Valley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75373" y="11837256"/>
            <a:ext cx="3929062" cy="329247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Calibri" pitchFamily="34" charset="0"/>
              </a:rPr>
              <a:t>Ranking B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1.	Napa Country, California – Wikipedia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en.wikipedia.org/wiki/</a:t>
            </a:r>
            <a:r>
              <a:rPr lang="en-GB" sz="1600" dirty="0" err="1">
                <a:latin typeface="Calibri" pitchFamily="34" charset="0"/>
              </a:rPr>
              <a:t>Napa_Valley</a:t>
            </a:r>
            <a:endParaRPr lang="en-GB" sz="1600" dirty="0">
              <a:latin typeface="Calibri" pitchFamily="34" charset="0"/>
            </a:endParaRP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2.	Napa Valley – The authority for lodging...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www.napavalley.com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3.	Napa: The Story of an American Eden...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books.google.co.uk/</a:t>
            </a:r>
            <a:r>
              <a:rPr lang="en-GB" sz="1600" dirty="0" err="1">
                <a:latin typeface="Calibri" pitchFamily="34" charset="0"/>
              </a:rPr>
              <a:t>books?isbn</a:t>
            </a:r>
            <a:r>
              <a:rPr lang="en-GB" sz="1600" dirty="0">
                <a:latin typeface="Calibri" pitchFamily="34" charset="0"/>
              </a:rPr>
              <a:t>=...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4.	Napa Valley Hotels – Bed and Breakfast...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www.napalinks.com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5.	NapaValley.org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www.napavalley.org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6.	The Napa Valley Marathon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www.napavalleymarathon.org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643124" y="12208862"/>
            <a:ext cx="4000500" cy="3714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652649" y="12531125"/>
            <a:ext cx="3979863" cy="33924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654237" y="13032775"/>
            <a:ext cx="3978275" cy="939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651062" y="14434537"/>
            <a:ext cx="3979862" cy="530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649474" y="15453712"/>
            <a:ext cx="3979863" cy="469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649474" y="12208862"/>
            <a:ext cx="4000500" cy="3786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Calibri" pitchFamily="34" charset="0"/>
              </a:rPr>
              <a:t>Presented Ranking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GB" sz="1600" dirty="0">
                <a:latin typeface="Calibri" pitchFamily="34" charset="0"/>
              </a:rPr>
              <a:t>Napa Valley – The authority for lodging...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www.napavalley.com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2.	Napa Country, California – Wikipedia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en.wikipedia.org/wiki/</a:t>
            </a:r>
            <a:r>
              <a:rPr lang="en-GB" sz="1600" dirty="0" err="1">
                <a:latin typeface="Calibri" pitchFamily="34" charset="0"/>
              </a:rPr>
              <a:t>Napa_Valley</a:t>
            </a:r>
            <a:endParaRPr lang="en-GB" sz="1600" dirty="0">
              <a:latin typeface="Calibri" pitchFamily="34" charset="0"/>
            </a:endParaRP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3.	Napa: The Story of an American Eden...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books.google.co.uk/</a:t>
            </a:r>
            <a:r>
              <a:rPr lang="en-GB" sz="1600" dirty="0" err="1">
                <a:latin typeface="Calibri" pitchFamily="34" charset="0"/>
              </a:rPr>
              <a:t>books?isbn</a:t>
            </a:r>
            <a:r>
              <a:rPr lang="en-GB" sz="1600" dirty="0">
                <a:latin typeface="Calibri" pitchFamily="34" charset="0"/>
              </a:rPr>
              <a:t>=...</a:t>
            </a:r>
          </a:p>
          <a:p>
            <a:pPr marL="342900" indent="-342900">
              <a:buFontTx/>
              <a:buAutoNum type="arabicPeriod" startAt="4"/>
              <a:defRPr/>
            </a:pPr>
            <a:r>
              <a:rPr lang="en-GB" sz="1600" dirty="0">
                <a:latin typeface="Calibri" pitchFamily="34" charset="0"/>
              </a:rPr>
              <a:t>Napa Valley Wineries – Plan your wine...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www.napavalley.com/wineries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5.	Napa Valley Hotels – Bed and Breakfast...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www.napalinks.com </a:t>
            </a:r>
          </a:p>
          <a:p>
            <a:pPr marL="342900" indent="-342900">
              <a:buFontTx/>
              <a:buAutoNum type="arabicPeriod" startAt="6"/>
              <a:defRPr/>
            </a:pPr>
            <a:r>
              <a:rPr lang="en-GB" sz="1600" dirty="0">
                <a:latin typeface="Calibri" pitchFamily="34" charset="0"/>
              </a:rPr>
              <a:t>Napa </a:t>
            </a:r>
            <a:r>
              <a:rPr lang="en-GB" sz="1600" dirty="0" err="1">
                <a:latin typeface="Calibri" pitchFamily="34" charset="0"/>
              </a:rPr>
              <a:t>Balley</a:t>
            </a:r>
            <a:r>
              <a:rPr lang="en-GB" sz="1600" dirty="0">
                <a:latin typeface="Calibri" pitchFamily="34" charset="0"/>
              </a:rPr>
              <a:t> College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www.napavalley.edu/homex.asp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7	NapaValley.org</a:t>
            </a:r>
          </a:p>
          <a:p>
            <a:pPr marL="342900" indent="-342900">
              <a:defRPr/>
            </a:pPr>
            <a:r>
              <a:rPr lang="en-GB" sz="1600" dirty="0">
                <a:latin typeface="Calibri" pitchFamily="34" charset="0"/>
              </a:rPr>
              <a:t>	www.napavalley.org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636774" y="14464700"/>
            <a:ext cx="4000500" cy="484187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2" name="Explosion 1 21"/>
          <p:cNvSpPr/>
          <p:nvPr/>
        </p:nvSpPr>
        <p:spPr>
          <a:xfrm>
            <a:off x="12307748" y="11312931"/>
            <a:ext cx="1679575" cy="912812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</a:rPr>
              <a:t>B wins!</a:t>
            </a:r>
          </a:p>
        </p:txBody>
      </p:sp>
      <p:sp>
        <p:nvSpPr>
          <p:cNvPr id="23" name="Explosion 1 22"/>
          <p:cNvSpPr/>
          <p:nvPr/>
        </p:nvSpPr>
        <p:spPr>
          <a:xfrm rot="20400000">
            <a:off x="8934655" y="14148762"/>
            <a:ext cx="1143000" cy="78581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</a:rPr>
              <a:t>Click</a:t>
            </a:r>
          </a:p>
        </p:txBody>
      </p: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10992688" y="15660333"/>
            <a:ext cx="31293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[</a:t>
            </a:r>
            <a:r>
              <a:rPr lang="en-US" dirty="0" err="1"/>
              <a:t>Radlinski</a:t>
            </a:r>
            <a:r>
              <a:rPr lang="en-US" dirty="0"/>
              <a:t> et al. 2008]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655824" y="13001025"/>
            <a:ext cx="4000500" cy="484187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Explosion 1 25"/>
          <p:cNvSpPr/>
          <p:nvPr/>
        </p:nvSpPr>
        <p:spPr>
          <a:xfrm rot="20400000">
            <a:off x="8900404" y="12723570"/>
            <a:ext cx="1143000" cy="78581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</a:rPr>
              <a:t>Click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3748546" y="16717107"/>
            <a:ext cx="8229600" cy="1143000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 algn="ctr" defTabSz="219456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Dueling Bandits Problem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1847261" y="17586101"/>
            <a:ext cx="11537406" cy="569140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>
            <a:lvl1pPr marL="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6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12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68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24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80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36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92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480" indent="0" algn="ctr" defTabSz="219456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Given K bandits b</a:t>
            </a:r>
            <a:r>
              <a:rPr lang="en-US" sz="3200" baseline="-25000" dirty="0" smtClean="0">
                <a:solidFill>
                  <a:schemeClr val="tx1"/>
                </a:solidFill>
                <a:latin typeface="Calibri" charset="0"/>
              </a:rPr>
              <a:t>1</a:t>
            </a: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, …, </a:t>
            </a:r>
            <a:r>
              <a:rPr lang="en-US" sz="3200" dirty="0" err="1" smtClean="0">
                <a:solidFill>
                  <a:schemeClr val="tx1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chemeClr val="tx1"/>
                </a:solidFill>
                <a:latin typeface="Calibri" charset="0"/>
              </a:rPr>
              <a:t>K</a:t>
            </a:r>
            <a:endParaRPr lang="en-US" sz="3200" baseline="-25000" dirty="0" smtClean="0">
              <a:solidFill>
                <a:schemeClr val="tx1"/>
              </a:solidFill>
              <a:latin typeface="Calibri" charset="0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Each iteration: compare (duel) two bandits</a:t>
            </a: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      (E.g., interleaving two retrieval functions)</a:t>
            </a:r>
          </a:p>
          <a:p>
            <a:pPr marL="2366010" lvl="1" indent="-171450" algn="l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  <a:latin typeface="Calibri" charset="0"/>
            </a:endParaRPr>
          </a:p>
          <a:p>
            <a:pPr marL="457200" indent="-457200" algn="l">
              <a:buFont typeface="Arial"/>
              <a:buChar char="•"/>
            </a:pPr>
            <a:endParaRPr lang="en-US" sz="1000" dirty="0">
              <a:solidFill>
                <a:schemeClr val="tx1"/>
              </a:solidFill>
              <a:latin typeface="Calibri" charset="0"/>
            </a:endParaRPr>
          </a:p>
          <a:p>
            <a:pPr marL="457200" indent="-457200" algn="l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  <a:latin typeface="Calibri" charset="0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Cost function (regret):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Calibri" charset="0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(</a:t>
            </a:r>
            <a:r>
              <a:rPr lang="en-US" sz="3200" dirty="0" err="1" smtClean="0">
                <a:solidFill>
                  <a:schemeClr val="tx1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chemeClr val="tx1"/>
                </a:solidFill>
                <a:latin typeface="Calibri" charset="0"/>
              </a:rPr>
              <a:t>t</a:t>
            </a: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chemeClr val="tx1"/>
                </a:solidFill>
                <a:latin typeface="Calibri" charset="0"/>
              </a:rPr>
              <a:t>t</a:t>
            </a:r>
            <a:r>
              <a:rPr lang="ja-JP" altLang="en-US" sz="3200" dirty="0" smtClean="0">
                <a:solidFill>
                  <a:schemeClr val="tx1"/>
                </a:solidFill>
                <a:latin typeface="Calibri" charset="0"/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  <a:latin typeface="Calibri" charset="0"/>
              </a:rPr>
              <a:t>) are the two bandits chosen</a:t>
            </a:r>
          </a:p>
          <a:p>
            <a:pPr marL="342900" indent="-3429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b</a:t>
            </a:r>
            <a:r>
              <a:rPr lang="en-US" sz="3200" baseline="30000" dirty="0" smtClean="0">
                <a:solidFill>
                  <a:schemeClr val="tx1"/>
                </a:solidFill>
                <a:latin typeface="Calibri" charset="0"/>
              </a:rPr>
              <a:t>*</a:t>
            </a: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 is the overall best one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alibri" charset="0"/>
              </a:rPr>
              <a:t>(% users who prefer best bandit over chosen ones)</a:t>
            </a:r>
            <a:endParaRPr lang="en-US" sz="2800" dirty="0">
              <a:solidFill>
                <a:schemeClr val="tx1"/>
              </a:solidFill>
              <a:latin typeface="Calibri" charset="0"/>
            </a:endParaRPr>
          </a:p>
        </p:txBody>
      </p:sp>
      <p:graphicFrame>
        <p:nvGraphicFramePr>
          <p:cNvPr id="2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97990035"/>
              </p:ext>
            </p:extLst>
          </p:nvPr>
        </p:nvGraphicFramePr>
        <p:xfrm>
          <a:off x="6964655" y="19786152"/>
          <a:ext cx="5771367" cy="1273694"/>
        </p:xfrm>
        <a:graphic>
          <a:graphicData uri="http://schemas.openxmlformats.org/presentationml/2006/ole">
            <p:oleObj spid="_x0000_s1117" name="Equation" r:id="rId3" imgW="2057040" imgH="447840" progId="Equation.3">
              <p:embed/>
            </p:oleObj>
          </a:graphicData>
        </a:graphic>
      </p:graphicFrame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11629112" y="22385185"/>
            <a:ext cx="2408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[Yue et al. 2009]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1728633" y="23291428"/>
            <a:ext cx="11306308" cy="1570321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 algn="ctr" defTabSz="219456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Example Pairwise Preferences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graphicFrame>
        <p:nvGraphicFramePr>
          <p:cNvPr id="3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70280781"/>
              </p:ext>
            </p:extLst>
          </p:nvPr>
        </p:nvGraphicFramePr>
        <p:xfrm>
          <a:off x="1685628" y="24806679"/>
          <a:ext cx="6360154" cy="3626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040"/>
                <a:gridCol w="1052384"/>
                <a:gridCol w="937029"/>
                <a:gridCol w="1004282"/>
                <a:gridCol w="1004282"/>
                <a:gridCol w="1004282"/>
                <a:gridCol w="903855"/>
              </a:tblGrid>
              <a:tr h="3961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19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0.05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0.05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0.04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0.11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0.11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19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-0.05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0.05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0.06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0.08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0.10</a:t>
                      </a:r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19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-0.05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-0.05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0.04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0.06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19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-0.04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-0.04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-0.04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0.04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19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-0.11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-0.08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-0.04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19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</a:t>
                      </a:r>
                      <a:endParaRPr lang="en-US" sz="24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-0.11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-0.10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-0.06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-0.01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T="45708" marB="457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728633" y="28481891"/>
            <a:ext cx="6317149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600" dirty="0"/>
              <a:t>Values are </a:t>
            </a:r>
            <a:r>
              <a:rPr lang="en-US" sz="2600" dirty="0" err="1"/>
              <a:t>Pr</a:t>
            </a:r>
            <a:r>
              <a:rPr lang="en-US" sz="2600" dirty="0"/>
              <a:t>(row &gt; col) – 0.5</a:t>
            </a:r>
          </a:p>
          <a:p>
            <a:pPr eaLnBrk="1" hangingPunct="1">
              <a:buFont typeface="Arial" charset="0"/>
              <a:buChar char="•"/>
            </a:pPr>
            <a:r>
              <a:rPr lang="en-US" sz="2600" dirty="0"/>
              <a:t>Derived from interleaving experiments on </a:t>
            </a:r>
            <a:r>
              <a:rPr lang="en-US" sz="2600" dirty="0">
                <a:hlinkClick r:id="rId4"/>
              </a:rPr>
              <a:t>http://arXiv.org</a:t>
            </a:r>
            <a:r>
              <a:rPr lang="en-US" sz="2600" dirty="0"/>
              <a:t> </a:t>
            </a:r>
            <a:endParaRPr lang="en-US" sz="2600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8891780" y="24810949"/>
            <a:ext cx="4501586" cy="2062103"/>
          </a:xfrm>
          <a:prstGeom prst="rect">
            <a:avLst/>
          </a:prstGeom>
          <a:solidFill>
            <a:srgbClr val="F5ED79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smtClean="0"/>
              <a:t>Compare E &amp; F:</a:t>
            </a:r>
            <a:endParaRPr lang="en-US" sz="3200" dirty="0" smtClean="0"/>
          </a:p>
          <a:p>
            <a:pPr>
              <a:buFont typeface="Arial" charset="0"/>
              <a:buChar char="•"/>
            </a:pPr>
            <a:r>
              <a:rPr lang="en-US" sz="3200" dirty="0" smtClean="0"/>
              <a:t>P(A &gt; E) = 0.61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P(A &gt; F</a:t>
            </a:r>
            <a:r>
              <a:rPr lang="en-US" altLang="ja-JP" sz="3200" dirty="0" smtClean="0"/>
              <a:t>) = 0.61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Incurred Regret = 0.22</a:t>
            </a:r>
            <a:endParaRPr lang="en-US" sz="3200" dirty="0"/>
          </a:p>
        </p:txBody>
      </p:sp>
      <p:sp>
        <p:nvSpPr>
          <p:cNvPr id="42" name="Rectangle 41"/>
          <p:cNvSpPr/>
          <p:nvPr/>
        </p:nvSpPr>
        <p:spPr>
          <a:xfrm>
            <a:off x="8891780" y="27399264"/>
            <a:ext cx="4501586" cy="2062103"/>
          </a:xfrm>
          <a:prstGeom prst="rect">
            <a:avLst/>
          </a:prstGeom>
          <a:solidFill>
            <a:srgbClr val="F5ED79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smtClean="0"/>
              <a:t>Compare D &amp; F:</a:t>
            </a:r>
            <a:endParaRPr lang="en-US" sz="3200" dirty="0" smtClean="0"/>
          </a:p>
          <a:p>
            <a:pPr>
              <a:buFont typeface="Arial" charset="0"/>
              <a:buChar char="•"/>
            </a:pPr>
            <a:r>
              <a:rPr lang="en-US" sz="3200" dirty="0" smtClean="0"/>
              <a:t>P(A &gt; D) = 0.54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P(A &gt; F</a:t>
            </a:r>
            <a:r>
              <a:rPr lang="en-US" altLang="ja-JP" sz="3200" dirty="0" smtClean="0"/>
              <a:t>) = 0.61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Incurred Regret = 0.15</a:t>
            </a:r>
            <a:endParaRPr lang="en-US" sz="3200" dirty="0"/>
          </a:p>
        </p:txBody>
      </p:sp>
      <p:sp>
        <p:nvSpPr>
          <p:cNvPr id="44" name="Rectangle 43"/>
          <p:cNvSpPr/>
          <p:nvPr/>
        </p:nvSpPr>
        <p:spPr>
          <a:xfrm>
            <a:off x="8891780" y="29943439"/>
            <a:ext cx="4501586" cy="2062103"/>
          </a:xfrm>
          <a:prstGeom prst="rect">
            <a:avLst/>
          </a:prstGeom>
          <a:solidFill>
            <a:srgbClr val="F5ED79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smtClean="0"/>
              <a:t>Compare A &amp; B:</a:t>
            </a:r>
            <a:endParaRPr lang="en-US" sz="3200" dirty="0" smtClean="0"/>
          </a:p>
          <a:p>
            <a:pPr>
              <a:buFont typeface="Arial" charset="0"/>
              <a:buChar char="•"/>
            </a:pPr>
            <a:r>
              <a:rPr lang="en-US" sz="3200" dirty="0" smtClean="0"/>
              <a:t>P(A &gt; A) = 0.50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P(A &gt; B</a:t>
            </a:r>
            <a:r>
              <a:rPr lang="en-US" altLang="ja-JP" sz="3200" dirty="0" smtClean="0"/>
              <a:t>) = 0.55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Incurred Regret = 0.05</a:t>
            </a:r>
            <a:endParaRPr lang="en-US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1728633" y="30052944"/>
            <a:ext cx="6317149" cy="18928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smtClean="0">
                <a:cs typeface="Arial" charset="0"/>
              </a:rPr>
              <a:t>Violation </a:t>
            </a:r>
            <a:r>
              <a:rPr lang="en-US" sz="2800" b="1" dirty="0">
                <a:cs typeface="Arial" charset="0"/>
              </a:rPr>
              <a:t>in internal consistency!</a:t>
            </a:r>
          </a:p>
          <a:p>
            <a:pPr>
              <a:defRPr/>
            </a:pPr>
            <a:endParaRPr lang="en-US" sz="500" b="1" dirty="0">
              <a:cs typeface="Arial" charset="0"/>
            </a:endParaRPr>
          </a:p>
          <a:p>
            <a:pPr>
              <a:defRPr/>
            </a:pPr>
            <a:r>
              <a:rPr lang="en-US" sz="2800" b="1" dirty="0">
                <a:cs typeface="Arial" charset="0"/>
              </a:rPr>
              <a:t>For strong stochastic transitivity: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800" b="1" dirty="0">
                <a:cs typeface="Arial" charset="0"/>
              </a:rPr>
              <a:t>A &gt; D should be at least 0.06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800" b="1" dirty="0">
                <a:cs typeface="Arial" charset="0"/>
              </a:rPr>
              <a:t>C &gt; E should be at least 0.04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761024" y="4547326"/>
            <a:ext cx="42062400" cy="0"/>
          </a:xfrm>
          <a:prstGeom prst="line">
            <a:avLst/>
          </a:prstGeom>
          <a:ln w="50800" cap="rnd">
            <a:solidFill>
              <a:srgbClr val="800000"/>
            </a:solidFill>
            <a:prstDash val="solid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6208858"/>
              </p:ext>
            </p:extLst>
          </p:nvPr>
        </p:nvGraphicFramePr>
        <p:xfrm>
          <a:off x="15050499" y="13136057"/>
          <a:ext cx="8762999" cy="564674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02079"/>
                <a:gridCol w="701040"/>
                <a:gridCol w="701040"/>
                <a:gridCol w="701040"/>
                <a:gridCol w="701040"/>
                <a:gridCol w="701040"/>
                <a:gridCol w="701040"/>
                <a:gridCol w="981028"/>
                <a:gridCol w="1046574"/>
                <a:gridCol w="1127078"/>
              </a:tblGrid>
              <a:tr h="761963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B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rgbClr val="FFFFFF"/>
                          </a:solidFill>
                        </a:rPr>
                        <a:t>Mean</a:t>
                      </a:r>
                    </a:p>
                    <a:p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Lower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Upper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22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A wins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0.59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B wins </a:t>
                      </a:r>
                    </a:p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14</a:t>
                      </a:r>
                    </a:p>
                    <a:p>
                      <a:r>
                        <a:rPr lang="en-US" sz="2200" dirty="0" smtClean="0"/>
                        <a:t>30</a:t>
                      </a:r>
                      <a:endParaRPr lang="en-US" sz="2200" dirty="0"/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13</a:t>
                      </a:r>
                    </a:p>
                    <a:p>
                      <a:r>
                        <a:rPr lang="en-US" sz="2200" baseline="0" dirty="0" smtClean="0"/>
                        <a:t>19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</a:t>
                      </a:r>
                    </a:p>
                    <a:p>
                      <a:r>
                        <a:rPr lang="en-US" sz="2200" dirty="0" smtClean="0"/>
                        <a:t>20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0.73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12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</a:t>
                      </a:r>
                    </a:p>
                    <a:p>
                      <a:r>
                        <a:rPr lang="en-US" sz="2200" dirty="0" smtClean="0"/>
                        <a:t>22 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13</a:t>
                      </a:r>
                    </a:p>
                    <a:p>
                      <a:r>
                        <a:rPr lang="en-US" sz="2200" dirty="0" smtClean="0"/>
                        <a:t>23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</a:t>
                      </a:r>
                    </a:p>
                    <a:p>
                      <a:r>
                        <a:rPr lang="en-US" sz="2200" dirty="0" smtClean="0"/>
                        <a:t>28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20</a:t>
                      </a:r>
                    </a:p>
                    <a:p>
                      <a:r>
                        <a:rPr lang="en-US" sz="2200" dirty="0" smtClean="0"/>
                        <a:t>24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D wins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E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0.32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0.52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wins </a:t>
                      </a:r>
                    </a:p>
                    <a:p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0.33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5" name="Title 1"/>
          <p:cNvSpPr txBox="1">
            <a:spLocks/>
          </p:cNvSpPr>
          <p:nvPr/>
        </p:nvSpPr>
        <p:spPr>
          <a:xfrm>
            <a:off x="1111391" y="5090426"/>
            <a:ext cx="12952899" cy="1143000"/>
          </a:xfrm>
          <a:prstGeom prst="rect">
            <a:avLst/>
          </a:prstGeom>
        </p:spPr>
        <p:txBody>
          <a:bodyPr vert="horz" lIns="438840" tIns="219422" rIns="438840" bIns="219422" rtlCol="0" anchor="ctr">
            <a:noAutofit/>
          </a:bodyPr>
          <a:lstStyle>
            <a:lvl1pPr algn="ctr" defTabSz="219421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Optimizing Information Retrieval Systems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58396" y="6325334"/>
            <a:ext cx="10926389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 smtClean="0">
                <a:latin typeface="Calibri" charset="0"/>
              </a:rPr>
              <a:t>Increasingly reliant on user feedback</a:t>
            </a:r>
          </a:p>
          <a:p>
            <a:pPr algn="dist"/>
            <a:r>
              <a:rPr lang="en-US" sz="3200" dirty="0" smtClean="0">
                <a:latin typeface="Calibri" charset="0"/>
              </a:rPr>
              <a:t>      (</a:t>
            </a:r>
            <a:r>
              <a:rPr lang="en-US" sz="3200" dirty="0" smtClean="0">
                <a:latin typeface="Calibri" charset="0"/>
              </a:rPr>
              <a:t>E.g., clicks on search results)</a:t>
            </a:r>
          </a:p>
          <a:p>
            <a:pPr marL="2651760" lvl="1" indent="-457200">
              <a:buFont typeface="Arial"/>
              <a:buChar char="•"/>
            </a:pPr>
            <a:endParaRPr lang="en-US" sz="2000" dirty="0" smtClean="0">
              <a:latin typeface="Calibri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latin typeface="Calibri" charset="0"/>
              </a:rPr>
              <a:t>Online learning is a popular modeling tool</a:t>
            </a:r>
          </a:p>
          <a:p>
            <a:r>
              <a:rPr lang="en-US" sz="3200" dirty="0">
                <a:latin typeface="Calibri" charset="0"/>
              </a:rPr>
              <a:t> </a:t>
            </a:r>
            <a:r>
              <a:rPr lang="en-US" sz="3200" dirty="0" smtClean="0">
                <a:latin typeface="Calibri" charset="0"/>
              </a:rPr>
              <a:t>     (Especially partial-information (bandit) settings)</a:t>
            </a:r>
          </a:p>
          <a:p>
            <a:pPr marL="2651760" lvl="1" indent="-457200">
              <a:buFont typeface="Arial"/>
              <a:buChar char="•"/>
            </a:pPr>
            <a:endParaRPr lang="en-US" sz="2000" dirty="0" smtClean="0">
              <a:latin typeface="Calibri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3200" b="1" dirty="0" smtClean="0">
                <a:latin typeface="Calibri" charset="0"/>
              </a:rPr>
              <a:t>Our focus: </a:t>
            </a:r>
            <a:r>
              <a:rPr lang="en-US" sz="3200" dirty="0" smtClean="0">
                <a:latin typeface="Calibri" charset="0"/>
              </a:rPr>
              <a:t>learning from relative preferences</a:t>
            </a:r>
          </a:p>
          <a:p>
            <a:r>
              <a:rPr lang="en-US" sz="3200" dirty="0" smtClean="0">
                <a:latin typeface="Calibri" charset="0"/>
              </a:rPr>
              <a:t>      Motivated by recent work on interleaved retrieval evaluation</a:t>
            </a:r>
          </a:p>
        </p:txBody>
      </p:sp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425858"/>
              </p:ext>
            </p:extLst>
          </p:nvPr>
        </p:nvGraphicFramePr>
        <p:xfrm>
          <a:off x="15050499" y="18999608"/>
          <a:ext cx="8762999" cy="564674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02079"/>
                <a:gridCol w="701040"/>
                <a:gridCol w="701040"/>
                <a:gridCol w="701040"/>
                <a:gridCol w="701040"/>
                <a:gridCol w="701040"/>
                <a:gridCol w="701040"/>
                <a:gridCol w="981028"/>
                <a:gridCol w="1046574"/>
                <a:gridCol w="1127078"/>
              </a:tblGrid>
              <a:tr h="761963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B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rgbClr val="FFFFFF"/>
                          </a:solidFill>
                        </a:rPr>
                        <a:t>Mean</a:t>
                      </a:r>
                    </a:p>
                    <a:p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Lower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Upper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22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A wins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0.58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0.67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B wins </a:t>
                      </a:r>
                    </a:p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14</a:t>
                      </a:r>
                    </a:p>
                    <a:p>
                      <a:r>
                        <a:rPr lang="en-US" sz="2200" dirty="0" smtClean="0"/>
                        <a:t>30</a:t>
                      </a:r>
                      <a:endParaRPr lang="en-US" sz="2200" dirty="0"/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13</a:t>
                      </a:r>
                    </a:p>
                    <a:p>
                      <a:r>
                        <a:rPr lang="en-US" sz="2200" baseline="0" dirty="0" smtClean="0"/>
                        <a:t>19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</a:t>
                      </a:r>
                    </a:p>
                    <a:p>
                      <a:r>
                        <a:rPr lang="en-US" sz="2200" dirty="0" smtClean="0"/>
                        <a:t>20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0.62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124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0.73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12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</a:t>
                      </a:r>
                    </a:p>
                    <a:p>
                      <a:r>
                        <a:rPr lang="en-US" sz="2200" dirty="0" smtClean="0"/>
                        <a:t>22 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13</a:t>
                      </a:r>
                    </a:p>
                    <a:p>
                      <a:r>
                        <a:rPr lang="en-US" sz="2200" dirty="0" smtClean="0"/>
                        <a:t>23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</a:t>
                      </a:r>
                    </a:p>
                    <a:p>
                      <a:r>
                        <a:rPr lang="en-US" sz="2200" dirty="0" smtClean="0"/>
                        <a:t>28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0.39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D wins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0.38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0.32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0.52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wins </a:t>
                      </a:r>
                    </a:p>
                    <a:p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0.42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120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0.31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0.53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91365191"/>
              </p:ext>
            </p:extLst>
          </p:nvPr>
        </p:nvGraphicFramePr>
        <p:xfrm>
          <a:off x="24247883" y="13136057"/>
          <a:ext cx="8762999" cy="564674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02079"/>
                <a:gridCol w="701040"/>
                <a:gridCol w="701040"/>
                <a:gridCol w="701040"/>
                <a:gridCol w="701040"/>
                <a:gridCol w="701040"/>
                <a:gridCol w="701040"/>
                <a:gridCol w="981028"/>
                <a:gridCol w="1046574"/>
                <a:gridCol w="1127078"/>
              </a:tblGrid>
              <a:tr h="761963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B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rgbClr val="FFFFFF"/>
                          </a:solidFill>
                        </a:rPr>
                        <a:t>Mean</a:t>
                      </a:r>
                    </a:p>
                    <a:p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Lower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Upper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22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A wins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0.67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B wins </a:t>
                      </a:r>
                    </a:p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</a:t>
                      </a:r>
                    </a:p>
                    <a:p>
                      <a:r>
                        <a:rPr lang="en-US" sz="2200" dirty="0" smtClean="0"/>
                        <a:t>33</a:t>
                      </a:r>
                      <a:endParaRPr lang="en-US" sz="2200" dirty="0"/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15</a:t>
                      </a:r>
                    </a:p>
                    <a:p>
                      <a:r>
                        <a:rPr lang="en-US" sz="2200" baseline="0" dirty="0" smtClean="0"/>
                        <a:t>24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20</a:t>
                      </a:r>
                    </a:p>
                    <a:p>
                      <a:r>
                        <a:rPr lang="en-US" sz="2200" dirty="0" smtClean="0"/>
                        <a:t>27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0.44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31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11</a:t>
                      </a:r>
                    </a:p>
                    <a:p>
                      <a:r>
                        <a:rPr lang="en-US" sz="2200" dirty="0" smtClean="0"/>
                        <a:t>28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14</a:t>
                      </a:r>
                    </a:p>
                    <a:p>
                      <a:r>
                        <a:rPr lang="en-US" sz="2200" dirty="0" smtClean="0"/>
                        <a:t>29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</a:t>
                      </a:r>
                    </a:p>
                    <a:p>
                      <a:r>
                        <a:rPr lang="en-US" sz="2200" dirty="0" smtClean="0"/>
                        <a:t>30</a:t>
                      </a:r>
                      <a:endParaRPr lang="en-US" sz="2200" dirty="0"/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118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0.33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0.57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D wins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17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33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0.48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0.36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0.60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0.32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0.52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F</a:t>
                      </a:r>
                      <a:r>
                        <a:rPr lang="en-US" sz="2200" baseline="0" dirty="0" smtClean="0">
                          <a:solidFill>
                            <a:srgbClr val="595959"/>
                          </a:solidFill>
                        </a:rPr>
                        <a:t> wins </a:t>
                      </a:r>
                    </a:p>
                    <a:p>
                      <a:r>
                        <a:rPr lang="en-US" sz="2200" baseline="0" dirty="0" smtClean="0">
                          <a:solidFill>
                            <a:srgbClr val="595959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12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32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7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0.41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145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0.31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0.51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2933729"/>
              </p:ext>
            </p:extLst>
          </p:nvPr>
        </p:nvGraphicFramePr>
        <p:xfrm>
          <a:off x="24197083" y="18995108"/>
          <a:ext cx="8762999" cy="564674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02079"/>
                <a:gridCol w="701040"/>
                <a:gridCol w="701040"/>
                <a:gridCol w="701040"/>
                <a:gridCol w="701040"/>
                <a:gridCol w="701040"/>
                <a:gridCol w="701040"/>
                <a:gridCol w="981028"/>
                <a:gridCol w="1046574"/>
                <a:gridCol w="1127078"/>
              </a:tblGrid>
              <a:tr h="761963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B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C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D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rgbClr val="FFFFFF"/>
                          </a:solidFill>
                        </a:rPr>
                        <a:t>Mean</a:t>
                      </a:r>
                    </a:p>
                    <a:p>
                      <a:endParaRPr lang="en-US" sz="2200" dirty="0">
                        <a:solidFill>
                          <a:srgbClr val="FFFFFF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Lower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</a:rPr>
                        <a:t>Upper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Bound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22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A wins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44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75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38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70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42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75</a:t>
                      </a: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0.51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80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0.38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000000"/>
                          </a:solidFill>
                        </a:rPr>
                        <a:t>0.64</a:t>
                      </a:r>
                      <a:endParaRPr lang="en-US" sz="22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B wins </a:t>
                      </a:r>
                    </a:p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31</a:t>
                      </a:r>
                    </a:p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69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38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78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rgbClr val="595959"/>
                          </a:solidFill>
                        </a:rPr>
                        <a:t>47</a:t>
                      </a:r>
                    </a:p>
                    <a:p>
                      <a:r>
                        <a:rPr lang="en-US" sz="2200" baseline="0" dirty="0" smtClean="0">
                          <a:solidFill>
                            <a:srgbClr val="595959"/>
                          </a:solidFill>
                        </a:rPr>
                        <a:t>78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51</a:t>
                      </a:r>
                    </a:p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75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23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27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0.52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147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0.45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0.49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33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77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77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70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39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76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0.33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225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0.24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0.42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 wins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 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76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77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74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73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17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33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0.35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0.49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 wins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</a:p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150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0.32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0.52</a:t>
                      </a:r>
                      <a:endParaRPr lang="en-US" sz="2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80931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595959"/>
                          </a:solidFill>
                        </a:rPr>
                        <a:t>F</a:t>
                      </a:r>
                      <a:r>
                        <a:rPr lang="en-US" sz="2200" baseline="0" dirty="0" smtClean="0">
                          <a:solidFill>
                            <a:srgbClr val="595959"/>
                          </a:solidFill>
                        </a:rPr>
                        <a:t> wins </a:t>
                      </a:r>
                    </a:p>
                    <a:p>
                      <a:r>
                        <a:rPr lang="en-US" sz="2200" baseline="0" dirty="0" smtClean="0">
                          <a:solidFill>
                            <a:srgbClr val="595959"/>
                          </a:solidFill>
                        </a:rPr>
                        <a:t>Total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12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32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7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26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13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28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14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30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15</a:t>
                      </a:r>
                    </a:p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29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0.41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145</a:t>
                      </a:r>
                    </a:p>
                  </a:txBody>
                  <a:tcPr marT="45705" marB="45705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0.31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>
                          <a:solidFill>
                            <a:srgbClr val="595959"/>
                          </a:solidFill>
                        </a:rPr>
                        <a:t>0.51</a:t>
                      </a:r>
                      <a:endParaRPr lang="en-US" sz="2200" b="0" dirty="0">
                        <a:solidFill>
                          <a:srgbClr val="595959"/>
                        </a:solidFill>
                      </a:endParaRPr>
                    </a:p>
                  </a:txBody>
                  <a:tcPr marT="45705" marB="4570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1" name="Picture 80" descr="pic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93214" y="26144717"/>
            <a:ext cx="8481027" cy="3920222"/>
          </a:xfrm>
          <a:prstGeom prst="rect">
            <a:avLst/>
          </a:prstGeom>
        </p:spPr>
      </p:pic>
      <p:pic>
        <p:nvPicPr>
          <p:cNvPr id="82" name="Picture 81" descr="pic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68503" y="26151096"/>
            <a:ext cx="8683735" cy="3929913"/>
          </a:xfrm>
          <a:prstGeom prst="rect">
            <a:avLst/>
          </a:prstGeom>
        </p:spPr>
      </p:pic>
      <p:sp>
        <p:nvSpPr>
          <p:cNvPr id="83" name="Title 1"/>
          <p:cNvSpPr txBox="1">
            <a:spLocks/>
          </p:cNvSpPr>
          <p:nvPr/>
        </p:nvSpPr>
        <p:spPr>
          <a:xfrm>
            <a:off x="32473925" y="5153874"/>
            <a:ext cx="8229600" cy="1143000"/>
          </a:xfrm>
          <a:prstGeom prst="rect">
            <a:avLst/>
          </a:prstGeom>
        </p:spPr>
        <p:txBody>
          <a:bodyPr vert="horz" lIns="438840" tIns="219422" rIns="438840" bIns="219422" rtlCol="0" anchor="ctr">
            <a:noAutofit/>
          </a:bodyPr>
          <a:lstStyle>
            <a:lvl1pPr algn="ctr" defTabSz="219421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Regret Guarantee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84" name="Content Placeholder 2"/>
          <p:cNvSpPr txBox="1">
            <a:spLocks/>
          </p:cNvSpPr>
          <p:nvPr/>
        </p:nvSpPr>
        <p:spPr>
          <a:xfrm>
            <a:off x="29764965" y="6242464"/>
            <a:ext cx="12565534" cy="6098780"/>
          </a:xfrm>
          <a:prstGeom prst="rect">
            <a:avLst/>
          </a:prstGeom>
        </p:spPr>
        <p:txBody>
          <a:bodyPr vert="horz" lIns="438840" tIns="219422" rIns="438840" bIns="219422" rtlCol="0">
            <a:noAutofit/>
          </a:bodyPr>
          <a:lstStyle>
            <a:lvl1pPr marL="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21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841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262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6834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104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525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5946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367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Playing against </a:t>
            </a:r>
            <a:r>
              <a:rPr lang="en-US" sz="3200" i="1" dirty="0" smtClean="0">
                <a:solidFill>
                  <a:srgbClr val="000000"/>
                </a:solidFill>
                <a:latin typeface="Calibri" charset="0"/>
              </a:rPr>
              <a:t>mean bandit 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calibrates preference scores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--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Estimates of (active) bandits directly comparable </a:t>
            </a:r>
          </a:p>
          <a:p>
            <a:pPr algn="l"/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-- One estimate per active bandit = linear number of estimates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We can bound comparisons needed to remove worst bandit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--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Varies smoothly with transitivity parameter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γ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-- High probability bound 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We can bound the regret incurred by each comparison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-- Varies smoothly with transitivity parameter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γ</a:t>
            </a:r>
            <a:endParaRPr lang="en-US" sz="2800" dirty="0" smtClean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Can bound the total regret with high probability: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--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γ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is typically close to 1</a:t>
            </a:r>
          </a:p>
          <a:p>
            <a:pPr lvl="1" algn="l"/>
            <a:endParaRPr lang="en-US" sz="3200" dirty="0" smtClean="0">
              <a:solidFill>
                <a:srgbClr val="000000"/>
              </a:solidFill>
              <a:latin typeface="Calibri" charset="0"/>
            </a:endParaRPr>
          </a:p>
          <a:p>
            <a:pPr lvl="2" algn="l">
              <a:buFont typeface="Arial" charset="0"/>
              <a:buNone/>
            </a:pPr>
            <a:endParaRPr lang="en-US" sz="3200" dirty="0">
              <a:solidFill>
                <a:srgbClr val="000000"/>
              </a:solidFill>
              <a:latin typeface="Calibri" charset="0"/>
            </a:endParaRPr>
          </a:p>
        </p:txBody>
      </p:sp>
      <p:graphicFrame>
        <p:nvGraphicFramePr>
          <p:cNvPr id="8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1295642"/>
              </p:ext>
            </p:extLst>
          </p:nvPr>
        </p:nvGraphicFramePr>
        <p:xfrm>
          <a:off x="38587580" y="10568333"/>
          <a:ext cx="3638334" cy="1411233"/>
        </p:xfrm>
        <a:graphic>
          <a:graphicData uri="http://schemas.openxmlformats.org/presentationml/2006/ole">
            <p:oleObj spid="_x0000_s1118" name="Equation" r:id="rId7" imgW="1244600" imgH="482600" progId="Equation.3">
              <p:embed/>
            </p:oleObj>
          </a:graphicData>
        </a:graphic>
      </p:graphicFrame>
      <p:sp>
        <p:nvSpPr>
          <p:cNvPr id="86" name="TextBox 7"/>
          <p:cNvSpPr txBox="1">
            <a:spLocks noChangeArrowheads="1"/>
          </p:cNvSpPr>
          <p:nvPr/>
        </p:nvSpPr>
        <p:spPr bwMode="auto">
          <a:xfrm>
            <a:off x="29796864" y="12179561"/>
            <a:ext cx="5527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We </a:t>
            </a:r>
            <a:r>
              <a:rPr lang="en-US" dirty="0"/>
              <a:t>also have a similar PAC guarantee.</a:t>
            </a:r>
          </a:p>
        </p:txBody>
      </p:sp>
      <p:sp>
        <p:nvSpPr>
          <p:cNvPr id="87" name="Rectangle 2"/>
          <p:cNvSpPr txBox="1">
            <a:spLocks noChangeArrowheads="1"/>
          </p:cNvSpPr>
          <p:nvPr/>
        </p:nvSpPr>
        <p:spPr>
          <a:xfrm>
            <a:off x="17519834" y="5130358"/>
            <a:ext cx="8229600" cy="1143000"/>
          </a:xfrm>
          <a:prstGeom prst="rect">
            <a:avLst/>
          </a:prstGeom>
        </p:spPr>
        <p:txBody>
          <a:bodyPr vert="horz" lIns="438840" tIns="219422" rIns="438840" bIns="219422" rtlCol="0" anchor="ctr">
            <a:noAutofit/>
          </a:bodyPr>
          <a:lstStyle>
            <a:lvl1pPr algn="ctr" defTabSz="219421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Assumptions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>
          <a:xfrm>
            <a:off x="15131464" y="6267356"/>
            <a:ext cx="12788255" cy="5862099"/>
          </a:xfrm>
          <a:prstGeom prst="rect">
            <a:avLst/>
          </a:prstGeom>
        </p:spPr>
        <p:txBody>
          <a:bodyPr vert="horz" lIns="438840" tIns="219422" rIns="438840" bIns="219422" rtlCol="0">
            <a:noAutofit/>
          </a:bodyPr>
          <a:lstStyle>
            <a:lvl1pPr marL="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21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841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262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6834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104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525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5946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367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Assumptions of preference behavior (required for theoretical analysis)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P(b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&gt; </a:t>
            </a:r>
            <a:r>
              <a:rPr lang="en-US" sz="3200" dirty="0" err="1" smtClean="0">
                <a:solidFill>
                  <a:srgbClr val="000000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rgbClr val="000000"/>
                </a:solidFill>
                <a:latin typeface="Calibri" charset="0"/>
              </a:rPr>
              <a:t>j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) = ½ + </a:t>
            </a:r>
            <a:r>
              <a:rPr lang="el-GR" sz="3200" dirty="0" smtClean="0">
                <a:solidFill>
                  <a:srgbClr val="000000"/>
                </a:solidFill>
                <a:latin typeface="Calibri" charset="0"/>
                <a:cs typeface="Arial" charset="0"/>
              </a:rPr>
              <a:t>ε</a:t>
            </a:r>
            <a:r>
              <a:rPr lang="en-US" sz="3200" baseline="-25000" dirty="0" err="1" smtClean="0">
                <a:solidFill>
                  <a:srgbClr val="000000"/>
                </a:solidFill>
                <a:latin typeface="Calibri" charset="0"/>
                <a:cs typeface="Arial" charset="0"/>
              </a:rPr>
              <a:t>ij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(distinguishability)</a:t>
            </a:r>
          </a:p>
          <a:p>
            <a:pPr algn="l"/>
            <a:endParaRPr lang="en-US" sz="1000" dirty="0" smtClean="0">
              <a:solidFill>
                <a:srgbClr val="000000"/>
              </a:solidFill>
              <a:latin typeface="Calibri" charset="0"/>
            </a:endParaRPr>
          </a:p>
          <a:p>
            <a:pPr algn="l"/>
            <a:endParaRPr lang="en-US" sz="3200" dirty="0" smtClean="0">
              <a:solidFill>
                <a:srgbClr val="000000"/>
              </a:solidFill>
              <a:latin typeface="Calibri" charset="0"/>
            </a:endParaRPr>
          </a:p>
          <a:p>
            <a:pPr algn="l"/>
            <a:endParaRPr lang="en-US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91" name="TextBox 6"/>
          <p:cNvSpPr txBox="1">
            <a:spLocks noChangeArrowheads="1"/>
          </p:cNvSpPr>
          <p:nvPr/>
        </p:nvSpPr>
        <p:spPr bwMode="auto">
          <a:xfrm>
            <a:off x="15764292" y="11487124"/>
            <a:ext cx="18466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2600" dirty="0"/>
          </a:p>
        </p:txBody>
      </p:sp>
      <p:sp>
        <p:nvSpPr>
          <p:cNvPr id="93" name="Title 1"/>
          <p:cNvSpPr txBox="1">
            <a:spLocks/>
          </p:cNvSpPr>
          <p:nvPr/>
        </p:nvSpPr>
        <p:spPr>
          <a:xfrm>
            <a:off x="34405699" y="25001717"/>
            <a:ext cx="8229600" cy="1143000"/>
          </a:xfrm>
          <a:prstGeom prst="rect">
            <a:avLst/>
          </a:prstGeom>
        </p:spPr>
        <p:txBody>
          <a:bodyPr vert="horz" lIns="438840" tIns="219422" rIns="438840" bIns="219422" rtlCol="0" anchor="ctr">
            <a:noAutofit/>
          </a:bodyPr>
          <a:lstStyle>
            <a:lvl1pPr algn="ctr" defTabSz="219421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Conclusions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94" name="Content Placeholder 2"/>
          <p:cNvSpPr txBox="1">
            <a:spLocks/>
          </p:cNvSpPr>
          <p:nvPr/>
        </p:nvSpPr>
        <p:spPr>
          <a:xfrm>
            <a:off x="33578800" y="25988617"/>
            <a:ext cx="9651999" cy="5448133"/>
          </a:xfrm>
          <a:prstGeom prst="rect">
            <a:avLst/>
          </a:prstGeom>
        </p:spPr>
        <p:txBody>
          <a:bodyPr vert="horz" lIns="438840" tIns="219422" rIns="438840" bIns="219422" rtlCol="0">
            <a:noAutofit/>
          </a:bodyPr>
          <a:lstStyle>
            <a:lvl1pPr marL="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21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841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262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6834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104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525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5946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367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Online learning approach using pairwise feedback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Well-suited for optimizing information retrieval systems from user feedback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Models exploration/exploitation tradeoff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Models violations in preference transitivity</a:t>
            </a:r>
          </a:p>
          <a:p>
            <a:pPr algn="l"/>
            <a:endParaRPr lang="en-US" sz="1600" dirty="0" smtClean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Algorithm: Beat-the-Mean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Regret linear in #bandits and logarithmic in #iterations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Degrades smoothly with transitivity violation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Stronger guarantees than previous work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Also has PAC guarantees</a:t>
            </a:r>
          </a:p>
          <a:p>
            <a:pPr algn="l"/>
            <a:r>
              <a:rPr lang="en-US" sz="2600" dirty="0" smtClean="0">
                <a:solidFill>
                  <a:srgbClr val="000000"/>
                </a:solidFill>
                <a:latin typeface="Calibri" charset="0"/>
              </a:rPr>
              <a:t>-- Empirically supported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9826759" y="25008096"/>
            <a:ext cx="8229600" cy="1143000"/>
          </a:xfrm>
          <a:prstGeom prst="rect">
            <a:avLst/>
          </a:prstGeom>
        </p:spPr>
        <p:txBody>
          <a:bodyPr vert="horz" lIns="438840" tIns="219422" rIns="438840" bIns="219422" rtlCol="0" anchor="ctr">
            <a:noAutofit/>
          </a:bodyPr>
          <a:lstStyle>
            <a:lvl1pPr algn="ctr" defTabSz="219421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Empirical Results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2017450" y="8004113"/>
            <a:ext cx="5948453" cy="2877711"/>
          </a:xfrm>
          <a:prstGeom prst="rect">
            <a:avLst/>
          </a:prstGeom>
          <a:solidFill>
            <a:srgbClr val="F5ED79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Calibri" charset="0"/>
              </a:rPr>
              <a:t>Stochastic Triangle Inequality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For three bandits b</a:t>
            </a:r>
            <a:r>
              <a:rPr lang="en-US" sz="3200" baseline="30000" dirty="0" smtClean="0">
                <a:solidFill>
                  <a:srgbClr val="000000"/>
                </a:solidFill>
                <a:latin typeface="Calibri" charset="0"/>
              </a:rPr>
              <a:t>*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&gt; </a:t>
            </a:r>
            <a:r>
              <a:rPr lang="en-US" sz="3200" dirty="0" err="1" smtClean="0">
                <a:solidFill>
                  <a:srgbClr val="000000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rgbClr val="000000"/>
                </a:solidFill>
                <a:latin typeface="Calibri" charset="0"/>
              </a:rPr>
              <a:t>j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&gt; </a:t>
            </a:r>
            <a:r>
              <a:rPr lang="en-US" sz="3200" dirty="0" err="1" smtClean="0">
                <a:solidFill>
                  <a:srgbClr val="000000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rgbClr val="000000"/>
                </a:solidFill>
                <a:latin typeface="Calibri" charset="0"/>
              </a:rPr>
              <a:t>k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:</a:t>
            </a:r>
          </a:p>
          <a:p>
            <a:endParaRPr lang="en-US" sz="3200" dirty="0" smtClean="0">
              <a:solidFill>
                <a:srgbClr val="000000"/>
              </a:solidFill>
              <a:latin typeface="Calibri" charset="0"/>
            </a:endParaRPr>
          </a:p>
          <a:p>
            <a:endParaRPr lang="en-US" sz="3200" dirty="0">
              <a:solidFill>
                <a:srgbClr val="000000"/>
              </a:solidFill>
              <a:latin typeface="Calibri" charset="0"/>
            </a:endParaRPr>
          </a:p>
          <a:p>
            <a:endParaRPr lang="en-US" sz="1600" dirty="0" smtClean="0">
              <a:solidFill>
                <a:srgbClr val="000000"/>
              </a:solidFill>
              <a:latin typeface="Calibri" charset="0"/>
            </a:endParaRPr>
          </a:p>
          <a:p>
            <a:endParaRPr lang="en-US" sz="500" dirty="0" smtClean="0">
              <a:solidFill>
                <a:srgbClr val="000000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Diminishing returns property</a:t>
            </a:r>
          </a:p>
        </p:txBody>
      </p:sp>
      <p:sp>
        <p:nvSpPr>
          <p:cNvPr id="107" name="TextBox 5"/>
          <p:cNvSpPr txBox="1">
            <a:spLocks noChangeArrowheads="1"/>
          </p:cNvSpPr>
          <p:nvPr/>
        </p:nvSpPr>
        <p:spPr bwMode="auto">
          <a:xfrm>
            <a:off x="15580141" y="30288001"/>
            <a:ext cx="691727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Simulation experiment where </a:t>
            </a:r>
            <a:r>
              <a:rPr lang="en-US" sz="2800" dirty="0" err="1"/>
              <a:t>γ</a:t>
            </a:r>
            <a:r>
              <a:rPr lang="en-US" sz="2800" dirty="0"/>
              <a:t> = </a:t>
            </a:r>
            <a:r>
              <a:rPr lang="en-US" sz="2800" dirty="0" smtClean="0"/>
              <a:t>1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/>
              <a:t>Light (Beat-the-Mean)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/>
              <a:t>Dark (Interleaved Filter [Yue et al. 2009])</a:t>
            </a:r>
            <a:endParaRPr lang="en-US" sz="2800" dirty="0"/>
          </a:p>
          <a:p>
            <a:pPr eaLnBrk="1" hangingPunct="1">
              <a:buFont typeface="Arial" charset="0"/>
              <a:buChar char="•"/>
            </a:pPr>
            <a:r>
              <a:rPr lang="en-US" sz="2800" b="1" dirty="0" smtClean="0"/>
              <a:t>Beat</a:t>
            </a:r>
            <a:r>
              <a:rPr lang="en-US" sz="2800" b="1" dirty="0"/>
              <a:t>-the-Mean exhibits </a:t>
            </a:r>
            <a:r>
              <a:rPr lang="en-US" sz="2800" b="1" dirty="0" smtClean="0"/>
              <a:t>lower </a:t>
            </a:r>
            <a:r>
              <a:rPr lang="en-US" sz="2800" b="1" dirty="0"/>
              <a:t>variance.</a:t>
            </a:r>
          </a:p>
        </p:txBody>
      </p:sp>
      <p:sp>
        <p:nvSpPr>
          <p:cNvPr id="108" name="TextBox 5"/>
          <p:cNvSpPr txBox="1">
            <a:spLocks noChangeArrowheads="1"/>
          </p:cNvSpPr>
          <p:nvPr/>
        </p:nvSpPr>
        <p:spPr bwMode="auto">
          <a:xfrm>
            <a:off x="24041790" y="30243844"/>
            <a:ext cx="844333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Simulation experiment where </a:t>
            </a:r>
            <a:r>
              <a:rPr lang="en-US" sz="2800" dirty="0" err="1"/>
              <a:t>γ</a:t>
            </a:r>
            <a:r>
              <a:rPr lang="en-US" sz="2800" dirty="0"/>
              <a:t> = </a:t>
            </a:r>
            <a:r>
              <a:rPr lang="en-US" sz="2800" dirty="0" smtClean="0"/>
              <a:t>1.3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/>
              <a:t>Light (Beat-the-Mean)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/>
              <a:t>Dark (Interleaved Filter [Yue et al. 2009])</a:t>
            </a:r>
            <a:endParaRPr lang="en-US" sz="2800" dirty="0"/>
          </a:p>
          <a:p>
            <a:pPr eaLnBrk="1" hangingPunct="1">
              <a:buFont typeface="Arial" charset="0"/>
              <a:buChar char="•"/>
            </a:pPr>
            <a:r>
              <a:rPr lang="en-US" sz="2800" b="1" dirty="0" smtClean="0"/>
              <a:t>Interleaved Filter has quad. regret in worst case</a:t>
            </a:r>
            <a:endParaRPr lang="en-US" sz="2800" b="1" dirty="0"/>
          </a:p>
        </p:txBody>
      </p:sp>
      <p:sp>
        <p:nvSpPr>
          <p:cNvPr id="109" name="Rectangle 108"/>
          <p:cNvSpPr/>
          <p:nvPr/>
        </p:nvSpPr>
        <p:spPr>
          <a:xfrm>
            <a:off x="15449661" y="8004113"/>
            <a:ext cx="6178828" cy="2877711"/>
          </a:xfrm>
          <a:prstGeom prst="rect">
            <a:avLst/>
          </a:prstGeom>
          <a:solidFill>
            <a:srgbClr val="F5ED79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Calibri" charset="0"/>
              </a:rPr>
              <a:t>Relaxed Stochastic Transitivity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For three bandits b</a:t>
            </a:r>
            <a:r>
              <a:rPr lang="en-US" sz="3200" baseline="30000" dirty="0" smtClean="0">
                <a:solidFill>
                  <a:srgbClr val="000000"/>
                </a:solidFill>
                <a:latin typeface="Calibri" charset="0"/>
              </a:rPr>
              <a:t>*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&gt; </a:t>
            </a:r>
            <a:r>
              <a:rPr lang="en-US" sz="3200" dirty="0" err="1" smtClean="0">
                <a:solidFill>
                  <a:srgbClr val="000000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rgbClr val="000000"/>
                </a:solidFill>
                <a:latin typeface="Calibri" charset="0"/>
              </a:rPr>
              <a:t>j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 &gt; </a:t>
            </a:r>
            <a:r>
              <a:rPr lang="en-US" sz="3200" dirty="0" err="1" smtClean="0">
                <a:solidFill>
                  <a:srgbClr val="000000"/>
                </a:solidFill>
                <a:latin typeface="Calibri" charset="0"/>
              </a:rPr>
              <a:t>b</a:t>
            </a:r>
            <a:r>
              <a:rPr lang="en-US" sz="3200" baseline="-25000" dirty="0" err="1" smtClean="0">
                <a:solidFill>
                  <a:srgbClr val="000000"/>
                </a:solidFill>
                <a:latin typeface="Calibri" charset="0"/>
              </a:rPr>
              <a:t>k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:</a:t>
            </a:r>
          </a:p>
          <a:p>
            <a:endParaRPr lang="en-US" sz="3200" dirty="0" smtClean="0">
              <a:solidFill>
                <a:srgbClr val="000000"/>
              </a:solidFill>
              <a:latin typeface="Calibri" charset="0"/>
            </a:endParaRPr>
          </a:p>
          <a:p>
            <a:endParaRPr lang="en-US" sz="3200" dirty="0" smtClean="0">
              <a:solidFill>
                <a:srgbClr val="000000"/>
              </a:solidFill>
              <a:latin typeface="Calibri" charset="0"/>
            </a:endParaRPr>
          </a:p>
          <a:p>
            <a:endParaRPr lang="en-US" sz="1600" dirty="0">
              <a:solidFill>
                <a:srgbClr val="000000"/>
              </a:solidFill>
              <a:latin typeface="Calibri" charset="0"/>
            </a:endParaRPr>
          </a:p>
          <a:p>
            <a:endParaRPr lang="en-US" sz="500" dirty="0" smtClean="0">
              <a:solidFill>
                <a:srgbClr val="000000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Internal consistency property</a:t>
            </a:r>
          </a:p>
        </p:txBody>
      </p:sp>
      <p:graphicFrame>
        <p:nvGraphicFramePr>
          <p:cNvPr id="1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33975566"/>
              </p:ext>
            </p:extLst>
          </p:nvPr>
        </p:nvGraphicFramePr>
        <p:xfrm>
          <a:off x="15933738" y="9241559"/>
          <a:ext cx="5070475" cy="1052513"/>
        </p:xfrm>
        <a:graphic>
          <a:graphicData uri="http://schemas.openxmlformats.org/presentationml/2006/ole">
            <p:oleObj spid="_x0000_s1119" name="Equation" r:id="rId8" imgW="1170000" imgH="255960" progId="Equation.3">
              <p:embed/>
            </p:oleObj>
          </a:graphicData>
        </a:graphic>
      </p:graphicFrame>
      <p:sp>
        <p:nvSpPr>
          <p:cNvPr id="111" name="Rectangle 110"/>
          <p:cNvSpPr/>
          <p:nvPr/>
        </p:nvSpPr>
        <p:spPr>
          <a:xfrm>
            <a:off x="15445614" y="11328681"/>
            <a:ext cx="12599708" cy="1077218"/>
          </a:xfrm>
          <a:prstGeom prst="rect">
            <a:avLst/>
          </a:prstGeom>
          <a:solidFill>
            <a:srgbClr val="F5ED79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γ</a:t>
            </a:r>
            <a:r>
              <a:rPr lang="en-US" sz="3200" dirty="0" smtClean="0"/>
              <a:t> = 1 required in previous work, and required to apply for all bandit triplets</a:t>
            </a:r>
          </a:p>
          <a:p>
            <a:r>
              <a:rPr lang="el-GR" sz="3200" dirty="0" smtClean="0"/>
              <a:t>γ</a:t>
            </a:r>
            <a:r>
              <a:rPr lang="en-US" sz="3200" dirty="0" smtClean="0"/>
              <a:t> = 1.5 in Example Pairwise Preferences shown in left column</a:t>
            </a:r>
          </a:p>
        </p:txBody>
      </p:sp>
      <p:graphicFrame>
        <p:nvGraphicFramePr>
          <p:cNvPr id="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3841535"/>
              </p:ext>
            </p:extLst>
          </p:nvPr>
        </p:nvGraphicFramePr>
        <p:xfrm>
          <a:off x="23115892" y="9241559"/>
          <a:ext cx="3589758" cy="959696"/>
        </p:xfrm>
        <a:graphic>
          <a:graphicData uri="http://schemas.openxmlformats.org/presentationml/2006/ole">
            <p:oleObj spid="_x0000_s1120" name="Equation" r:id="rId9" imgW="850531" imgH="241195" progId="Equation.3">
              <p:embed/>
            </p:oleObj>
          </a:graphicData>
        </a:graphic>
      </p:graphicFrame>
      <p:sp>
        <p:nvSpPr>
          <p:cNvPr id="113" name="Title 1"/>
          <p:cNvSpPr txBox="1">
            <a:spLocks/>
          </p:cNvSpPr>
          <p:nvPr/>
        </p:nvSpPr>
        <p:spPr>
          <a:xfrm>
            <a:off x="34100899" y="13291537"/>
            <a:ext cx="8229600" cy="1143000"/>
          </a:xfrm>
          <a:prstGeom prst="rect">
            <a:avLst/>
          </a:prstGeom>
        </p:spPr>
        <p:txBody>
          <a:bodyPr vert="horz" lIns="438840" tIns="219422" rIns="438840" bIns="219422" rtlCol="0" anchor="ctr">
            <a:noAutofit/>
          </a:bodyPr>
          <a:lstStyle>
            <a:lvl1pPr algn="ctr" defTabSz="2194210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solidFill>
                  <a:srgbClr val="800000"/>
                </a:solidFill>
                <a:latin typeface="Calibri" charset="0"/>
              </a:rPr>
              <a:t>Beat-the-Mean</a:t>
            </a:r>
            <a:endParaRPr lang="en-US" sz="5300" b="1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114" name="Content Placeholder 2"/>
          <p:cNvSpPr txBox="1">
            <a:spLocks/>
          </p:cNvSpPr>
          <p:nvPr/>
        </p:nvSpPr>
        <p:spPr>
          <a:xfrm>
            <a:off x="33648078" y="14600050"/>
            <a:ext cx="9056498" cy="9441049"/>
          </a:xfrm>
          <a:prstGeom prst="rect">
            <a:avLst/>
          </a:prstGeom>
        </p:spPr>
        <p:txBody>
          <a:bodyPr vert="horz" lIns="438840" tIns="219422" rIns="438840" bIns="219422" rtlCol="0">
            <a:noAutofit/>
          </a:bodyPr>
          <a:lstStyle>
            <a:lvl1pPr marL="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210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841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2629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6834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104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5253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5946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3672" indent="0" algn="ctr" defTabSz="21942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-- Each bandit (row) maintains score against mean bandit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-- Mean bandit is average against all active bandits (averaging over columns A-F)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-- Maintains upper/lower bound confidence intervals (last two columns)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-- When one bandit dominates another (lower bound &gt; upper bound), remove bandit (grey out)</a:t>
            </a:r>
          </a:p>
          <a:p>
            <a:pPr algn="l"/>
            <a:endParaRPr lang="en-US" sz="1600" dirty="0" smtClean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-- Remove comparisons from estimate of score against mean bandit (don</a:t>
            </a:r>
            <a:r>
              <a:rPr lang="fr-FR" sz="3200" dirty="0" smtClean="0">
                <a:solidFill>
                  <a:srgbClr val="000000"/>
                </a:solidFill>
                <a:latin typeface="Calibri" charset="0"/>
              </a:rPr>
              <a:t>’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t count greyed out columns)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-- Remaining scores form estimate of versus new mean bandit (of remaining active bandits)</a:t>
            </a:r>
            <a:endParaRPr lang="en-US" sz="3200" dirty="0">
              <a:solidFill>
                <a:srgbClr val="000000"/>
              </a:solidFill>
              <a:latin typeface="Calibri" charset="0"/>
            </a:endParaRPr>
          </a:p>
          <a:p>
            <a:pPr algn="l"/>
            <a:endParaRPr lang="en-US" sz="1600" dirty="0">
              <a:solidFill>
                <a:srgbClr val="000000"/>
              </a:solidFill>
              <a:latin typeface="Calibri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Calibri" charset="0"/>
              </a:rPr>
              <a:t>-- Continue until one bandit remains</a:t>
            </a:r>
          </a:p>
          <a:p>
            <a:pPr lvl="2" algn="l">
              <a:buFont typeface="Arial" charset="0"/>
              <a:buNone/>
            </a:pPr>
            <a:endParaRPr lang="en-US" sz="32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15" name="Picture 114" descr="heinz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01739" y="1336006"/>
            <a:ext cx="5017727" cy="1665783"/>
          </a:xfrm>
          <a:prstGeom prst="rect">
            <a:avLst/>
          </a:prstGeom>
        </p:spPr>
      </p:pic>
      <p:pic>
        <p:nvPicPr>
          <p:cNvPr id="116" name="Picture 115" descr="ML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94598" y="1218908"/>
            <a:ext cx="2145649" cy="1987164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8587580" y="8764505"/>
            <a:ext cx="3668889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← This is not possible </a:t>
            </a:r>
          </a:p>
          <a:p>
            <a:r>
              <a:rPr lang="en-US" sz="2800" b="1" dirty="0" smtClean="0"/>
              <a:t>      with previous work!</a:t>
            </a:r>
            <a:endParaRPr lang="en-US" sz="2800" b="1" dirty="0"/>
          </a:p>
        </p:txBody>
      </p:sp>
      <p:pic>
        <p:nvPicPr>
          <p:cNvPr id="73" name="Picture 72" descr="cucs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181822" y="1336006"/>
            <a:ext cx="8700641" cy="163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324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50800" cap="rnd">
          <a:prstDash val="solid"/>
          <a:headEnd type="oval"/>
          <a:tailEnd type="oval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2834</TotalTime>
  <Words>1253</Words>
  <Application>Microsoft Office PowerPoint</Application>
  <PresentationFormat>Custom</PresentationFormat>
  <Paragraphs>721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Slide 1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Yisong Yue</dc:creator>
  <cp:lastModifiedBy>Yisong Yue</cp:lastModifiedBy>
  <cp:revision>39</cp:revision>
  <dcterms:created xsi:type="dcterms:W3CDTF">2011-06-25T04:38:36Z</dcterms:created>
  <dcterms:modified xsi:type="dcterms:W3CDTF">2011-06-27T11:27:33Z</dcterms:modified>
</cp:coreProperties>
</file>