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4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91" r:id="rId4"/>
    <p:sldId id="308" r:id="rId5"/>
    <p:sldId id="292" r:id="rId6"/>
    <p:sldId id="293" r:id="rId7"/>
    <p:sldId id="294" r:id="rId8"/>
    <p:sldId id="295" r:id="rId9"/>
    <p:sldId id="296" r:id="rId10"/>
    <p:sldId id="297" r:id="rId11"/>
    <p:sldId id="311" r:id="rId12"/>
    <p:sldId id="298" r:id="rId13"/>
    <p:sldId id="299" r:id="rId14"/>
    <p:sldId id="300" r:id="rId15"/>
    <p:sldId id="301" r:id="rId16"/>
    <p:sldId id="312" r:id="rId17"/>
    <p:sldId id="313" r:id="rId18"/>
    <p:sldId id="302" r:id="rId19"/>
    <p:sldId id="315" r:id="rId20"/>
    <p:sldId id="303" r:id="rId21"/>
    <p:sldId id="270" r:id="rId22"/>
    <p:sldId id="310" r:id="rId23"/>
    <p:sldId id="314" r:id="rId24"/>
    <p:sldId id="304" r:id="rId25"/>
    <p:sldId id="305" r:id="rId26"/>
    <p:sldId id="306" r:id="rId27"/>
    <p:sldId id="316" r:id="rId28"/>
    <p:sldId id="309" r:id="rId29"/>
    <p:sldId id="317" r:id="rId30"/>
    <p:sldId id="27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E0BBA-56CA-A54F-8A5E-8488A57D11A0}" type="datetimeFigureOut">
              <a:rPr lang="en-US" smtClean="0"/>
              <a:t>8/7/15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6E3F9-2011-484E-8876-CD389DF0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1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F3901-8BC4-7644-9A4C-E4DEE8B211BD}" type="datetimeFigureOut">
              <a:rPr lang="en-US" smtClean="0"/>
              <a:t>8/7/15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E8B76-E5C8-6E41-B718-BD1ED0F02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9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of predictive model.  </a:t>
            </a:r>
          </a:p>
          <a:p>
            <a:r>
              <a:rPr lang="en-US" dirty="0" smtClean="0"/>
              <a:t>Remind people of how the spatial</a:t>
            </a:r>
            <a:r>
              <a:rPr lang="en-US" baseline="0" dirty="0" smtClean="0"/>
              <a:t> models we presented fit into the predictive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have time to talk about formulation, just show the visualization of defender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upper row</a:t>
            </a:r>
          </a:p>
          <a:p>
            <a:r>
              <a:rPr lang="en-US" baseline="0" dirty="0" smtClean="0"/>
              <a:t>-- “X” marks the location of the player</a:t>
            </a:r>
          </a:p>
          <a:p>
            <a:r>
              <a:rPr lang="en-US" baseline="0" dirty="0" smtClean="0"/>
              <a:t>-- Up is towards the goal (either basket, or another player). </a:t>
            </a:r>
          </a:p>
          <a:p>
            <a:r>
              <a:rPr lang="en-US" baseline="0" dirty="0" smtClean="0"/>
              <a:t>-- High intensity indicates strong score if defender is located in that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lower row</a:t>
            </a:r>
          </a:p>
          <a:p>
            <a:r>
              <a:rPr lang="en-US" baseline="0" dirty="0" smtClean="0"/>
              <a:t>-- Intensity map of location of the player on the court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have time to talk about formulation, just show the visualization of defender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upper row</a:t>
            </a:r>
          </a:p>
          <a:p>
            <a:r>
              <a:rPr lang="en-US" baseline="0" dirty="0" smtClean="0"/>
              <a:t>-- “X” marks the location of the player</a:t>
            </a:r>
          </a:p>
          <a:p>
            <a:r>
              <a:rPr lang="en-US" baseline="0" dirty="0" smtClean="0"/>
              <a:t>-- Up is towards the goal (either basket, or another player). </a:t>
            </a:r>
          </a:p>
          <a:p>
            <a:r>
              <a:rPr lang="en-US" baseline="0" dirty="0" smtClean="0"/>
              <a:t>-- High intensity indicates strong score if defender is located in that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lower row</a:t>
            </a:r>
          </a:p>
          <a:p>
            <a:r>
              <a:rPr lang="en-US" baseline="0" dirty="0" smtClean="0"/>
              <a:t>-- Intensity map of location of the player on the court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of predictive model.  </a:t>
            </a:r>
          </a:p>
          <a:p>
            <a:r>
              <a:rPr lang="en-US" dirty="0" smtClean="0"/>
              <a:t>Remind people of how the spatial</a:t>
            </a:r>
            <a:r>
              <a:rPr lang="en-US" baseline="0" dirty="0" smtClean="0"/>
              <a:t> models we presented fit into the predictive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Baseline is just using distance-based features.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Theta is a umbrella</a:t>
            </a:r>
            <a:r>
              <a:rPr lang="en-US" baseline="0" dirty="0" smtClean="0"/>
              <a:t> variable that encapsulates all the components of our model.</a:t>
            </a:r>
          </a:p>
          <a:p>
            <a:r>
              <a:rPr lang="en-US" baseline="0" dirty="0" smtClean="0"/>
              <a:t>Our objective is to train an interpretable spatial model that has high predictive accuracy</a:t>
            </a:r>
          </a:p>
          <a:p>
            <a:r>
              <a:rPr lang="en-US" baseline="0" dirty="0" smtClean="0"/>
              <a:t>Train using gradient descent.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think of each F_s as</a:t>
            </a:r>
            <a:r>
              <a:rPr lang="en-US" baseline="0" dirty="0" smtClean="0"/>
              <a:t> a matrix of coefficients for shooting propensity</a:t>
            </a:r>
          </a:p>
          <a:p>
            <a:r>
              <a:rPr lang="en-US" baseline="0" dirty="0" smtClean="0"/>
              <a:t>We can factorize F_s into player and location factors</a:t>
            </a:r>
          </a:p>
          <a:p>
            <a:r>
              <a:rPr lang="en-US" baseline="0" dirty="0" smtClean="0"/>
              <a:t>Factorization also enables sharing of training data (we have more training data for some players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a visualization of the</a:t>
            </a:r>
            <a:r>
              <a:rPr lang="en-US" baseline="0" dirty="0" smtClean="0"/>
              <a:t> shooting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shooting factor is a row of L</a:t>
            </a:r>
          </a:p>
          <a:p>
            <a:r>
              <a:rPr lang="en-US" dirty="0" smtClean="0"/>
              <a:t>Each player is a linear combination</a:t>
            </a:r>
            <a:r>
              <a:rPr lang="en-US" baseline="0" dirty="0" smtClean="0"/>
              <a:t> of the 10 shooting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of predictive model.  </a:t>
            </a:r>
          </a:p>
          <a:p>
            <a:r>
              <a:rPr lang="en-US" dirty="0" smtClean="0"/>
              <a:t>Remind people of how the spatial</a:t>
            </a:r>
            <a:r>
              <a:rPr lang="en-US" baseline="0" dirty="0" smtClean="0"/>
              <a:t> models we presented fit into the predictive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r>
              <a:rPr lang="en-US" baseline="0" dirty="0" smtClean="0"/>
              <a:t> of where players tend to receive passes.</a:t>
            </a:r>
          </a:p>
          <a:p>
            <a:r>
              <a:rPr lang="en-US" dirty="0" smtClean="0"/>
              <a:t>We can again factorize</a:t>
            </a:r>
            <a:r>
              <a:rPr lang="en-US" baseline="0" dirty="0" smtClean="0"/>
              <a:t> the coefficient matrix into player and location factors.</a:t>
            </a:r>
          </a:p>
          <a:p>
            <a:r>
              <a:rPr lang="en-US" baseline="0" dirty="0" smtClean="0"/>
              <a:t>Again, this allows sharing of training data (some players have more training data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of Passing tendencies</a:t>
            </a:r>
            <a:r>
              <a:rPr lang="en-US" baseline="0" dirty="0" smtClean="0"/>
              <a:t> around the court.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2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passing factor is a row of M</a:t>
            </a:r>
          </a:p>
          <a:p>
            <a:r>
              <a:rPr lang="en-US" dirty="0" smtClean="0"/>
              <a:t>Players are linear</a:t>
            </a:r>
            <a:r>
              <a:rPr lang="en-US" baseline="0" dirty="0" smtClean="0"/>
              <a:t> combinations of the 10 passing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3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This shows the aggregated passing tendencies from recombining Q_1</a:t>
            </a:r>
            <a:r>
              <a:rPr lang="en-US" baseline="0" dirty="0" smtClean="0"/>
              <a:t> * Q_2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6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8ADC8-F108-944A-96F7-F1A7AE73F26E}" type="datetime1">
              <a:rPr lang="en-US" smtClean="0"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1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56C4C-209B-794A-9E31-92D0CF3359D4}" type="datetime1">
              <a:rPr lang="en-US" smtClean="0"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7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69F6E-B6E3-5A44-959A-9ED30DDD1452}" type="datetime1">
              <a:rPr lang="en-US" smtClean="0"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22EC6-EBD1-9646-9522-09DC70B539BD}" type="datetime1">
              <a:rPr lang="en-US" smtClean="0"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3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63C-6943-5542-8D69-FD22962459EA}" type="datetime1">
              <a:rPr lang="en-US" smtClean="0"/>
              <a:t>8/7/15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A85E-23EF-6E4B-923A-950EE3EB2B11}" type="datetime1">
              <a:rPr lang="en-US" smtClean="0"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969-72D2-2C44-AC11-9D2CDF9B9293}" type="datetime1">
              <a:rPr lang="en-US" smtClean="0"/>
              <a:t>8/7/15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4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9725-16CE-EB47-A8B3-D02C739EFD5F}" type="datetime1">
              <a:rPr lang="en-US" smtClean="0"/>
              <a:t>8/7/15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BC0B-0C38-484C-BBAF-803EFE66FDE7}" type="datetime1">
              <a:rPr lang="en-US" smtClean="0"/>
              <a:t>8/7/15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7F27-E177-D64B-9CA8-5817AE1B7E72}" type="datetime1">
              <a:rPr lang="en-US" smtClean="0"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2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91C8-E7E6-644C-8CF0-85948761B562}" type="datetime1">
              <a:rPr lang="en-US" smtClean="0"/>
              <a:t>8/7/15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748F-9FF9-2E43-8144-780B2AE32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C2A30-BEC5-074F-9019-9F2EA743CB30}" type="datetime1">
              <a:rPr lang="en-US" smtClean="0"/>
              <a:t>8/7/15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6748F-9FF9-2E43-8144-780B2AE32D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4.emf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4.emf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4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904" y="1443972"/>
            <a:ext cx="7772400" cy="2040086"/>
          </a:xfrm>
        </p:spPr>
        <p:txBody>
          <a:bodyPr>
            <a:normAutofit/>
          </a:bodyPr>
          <a:lstStyle/>
          <a:p>
            <a:r>
              <a:rPr lang="en-US" dirty="0" smtClean="0"/>
              <a:t>Learning Spatial Models of Basketball Gameplay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904" y="3908779"/>
            <a:ext cx="7772400" cy="2199898"/>
          </a:xfrm>
        </p:spPr>
        <p:txBody>
          <a:bodyPr>
            <a:normAutofit/>
          </a:bodyPr>
          <a:lstStyle/>
          <a:p>
            <a:r>
              <a:rPr lang="en-US" dirty="0" smtClean="0"/>
              <a:t>Yisong Yue</a:t>
            </a:r>
          </a:p>
          <a:p>
            <a:endParaRPr lang="en-US" sz="2000" dirty="0"/>
          </a:p>
          <a:p>
            <a:r>
              <a:rPr lang="en-US" sz="2400" dirty="0" smtClean="0"/>
              <a:t>Joint work with:</a:t>
            </a:r>
          </a:p>
          <a:p>
            <a:r>
              <a:rPr lang="en-US" sz="2400" dirty="0" smtClean="0"/>
              <a:t>Patrick </a:t>
            </a:r>
            <a:r>
              <a:rPr lang="en-US" sz="2400" dirty="0" err="1" smtClean="0"/>
              <a:t>Lucey</a:t>
            </a:r>
            <a:r>
              <a:rPr lang="en-US" sz="2400" dirty="0" smtClean="0"/>
              <a:t>, Peter Carr, </a:t>
            </a:r>
            <a:r>
              <a:rPr lang="en-US" sz="2400" dirty="0" err="1" smtClean="0"/>
              <a:t>Alina</a:t>
            </a:r>
            <a:r>
              <a:rPr lang="en-US" sz="2400" dirty="0" smtClean="0"/>
              <a:t> </a:t>
            </a:r>
            <a:r>
              <a:rPr lang="en-US" sz="2400" dirty="0" err="1" smtClean="0"/>
              <a:t>Bialkowski</a:t>
            </a:r>
            <a:r>
              <a:rPr lang="en-US" sz="2400" dirty="0" smtClean="0"/>
              <a:t>, Iain </a:t>
            </a:r>
            <a:r>
              <a:rPr lang="en-US" sz="2400" dirty="0" smtClean="0"/>
              <a:t>Matthews, Stephan </a:t>
            </a:r>
            <a:r>
              <a:rPr lang="en-US" sz="2400" dirty="0" err="1" smtClean="0"/>
              <a:t>Zheng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85" y="286678"/>
            <a:ext cx="2474180" cy="780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8" y="244807"/>
            <a:ext cx="2140883" cy="91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2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68529" y="3510748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location factors L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5571" y="5623147"/>
            <a:ext cx="294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players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b</a:t>
            </a:r>
            <a:r>
              <a:rPr lang="en-US" sz="2400" dirty="0" err="1" smtClean="0"/>
              <a:t>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9" y="2478082"/>
            <a:ext cx="8617231" cy="1097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9" y="4213411"/>
            <a:ext cx="8617231" cy="1447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92354" y="6328128"/>
            <a:ext cx="291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to [Miller et al., 2014]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400" y="163853"/>
            <a:ext cx="5571476" cy="21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2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Log-Linear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14" y="2368242"/>
            <a:ext cx="4726202" cy="115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221" y="1165390"/>
            <a:ext cx="4649352" cy="99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14" y="3710072"/>
            <a:ext cx="4893766" cy="137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635" y="5598695"/>
            <a:ext cx="4949993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Encode spatial intuitions in F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62549" y="5185220"/>
            <a:ext cx="0" cy="413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1" y="1410631"/>
            <a:ext cx="1693046" cy="13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584" y="2677478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52" y="1945328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41" y="3799866"/>
            <a:ext cx="1424208" cy="1888623"/>
          </a:xfrm>
          <a:prstGeom prst="rect">
            <a:avLst/>
          </a:prstGeom>
        </p:spPr>
      </p:pic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47215"/>
              </p:ext>
            </p:extLst>
          </p:nvPr>
        </p:nvGraphicFramePr>
        <p:xfrm>
          <a:off x="1288849" y="5692806"/>
          <a:ext cx="8175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9" imgW="368300" imgH="215900" progId="Equation.3">
                  <p:embed/>
                </p:oleObj>
              </mc:Choice>
              <mc:Fallback>
                <p:oleObj name="Equation" r:id="rId9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8849" y="5692806"/>
                        <a:ext cx="817562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303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Passing Score</a:t>
            </a:r>
            <a:r>
              <a:rPr lang="en-US" b="1" dirty="0" smtClean="0"/>
              <a:t>: </a:t>
            </a:r>
            <a:r>
              <a:rPr lang="en-US" dirty="0" err="1" smtClean="0"/>
              <a:t>F</a:t>
            </a:r>
            <a:r>
              <a:rPr lang="en-US" baseline="-25000" dirty="0" err="1"/>
              <a:t>p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&lt;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&gt;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834" y="2264334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/>
              <a:t>p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264334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6852" y="2264334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M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79632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40609" y="1849107"/>
            <a:ext cx="158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 Locations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71377" y="3241349"/>
            <a:ext cx="135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Players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280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69" y="3241349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373" y="184910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338993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467" y="342601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216" y="423795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550" y="3996656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3094958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19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smtClean="0"/>
              <a:t>Passing Score</a:t>
            </a:r>
            <a:r>
              <a:rPr lang="en-US" b="1" dirty="0" smtClean="0"/>
              <a:t>: </a:t>
            </a:r>
            <a:r>
              <a:rPr lang="en-US" dirty="0" err="1" smtClean="0"/>
              <a:t>F</a:t>
            </a:r>
            <a:r>
              <a:rPr lang="en-US" baseline="-25000" dirty="0" err="1"/>
              <a:t>p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&lt;</a:t>
            </a: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dirty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 smtClean="0"/>
              <a:t>&gt; + &lt;Q</a:t>
            </a:r>
            <a:r>
              <a:rPr lang="en-US" baseline="-25000" dirty="0" smtClean="0"/>
              <a:t>1,s</a:t>
            </a:r>
            <a:r>
              <a:rPr lang="en-US" dirty="0" smtClean="0"/>
              <a:t>, Q</a:t>
            </a:r>
            <a:r>
              <a:rPr lang="en-US" baseline="-25000" dirty="0" smtClean="0"/>
              <a:t>2,t</a:t>
            </a:r>
            <a:r>
              <a:rPr lang="en-US" dirty="0" smtClean="0"/>
              <a:t>&gt;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6444" y="2264334"/>
            <a:ext cx="221925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/>
              <a:t>p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264334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Q</a:t>
            </a:r>
            <a:r>
              <a:rPr lang="en-US" sz="4000" b="1" baseline="-25000" dirty="0" smtClean="0"/>
              <a:t>1</a:t>
            </a:r>
            <a:endParaRPr lang="en-US" sz="40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5736852" y="2264334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Q</a:t>
            </a:r>
            <a:r>
              <a:rPr lang="en-US" sz="4400" b="1" baseline="-25000" dirty="0" smtClean="0"/>
              <a:t>2</a:t>
            </a:r>
            <a:endParaRPr lang="en-US" sz="4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79632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44849" y="1849107"/>
            <a:ext cx="158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 Locations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0110" y="3199478"/>
            <a:ext cx="158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 Locations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280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69" y="324134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36373" y="184910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338993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1841" y="342601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89392" y="448751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Location Factors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736852" y="3996655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3094958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4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7" y="3307389"/>
            <a:ext cx="7977400" cy="953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0" y="4828565"/>
            <a:ext cx="7977397" cy="133208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Where are Players </a:t>
            </a:r>
            <a:r>
              <a:rPr lang="en-US" sz="3600" dirty="0"/>
              <a:t>L</a:t>
            </a:r>
            <a:r>
              <a:rPr lang="en-US" sz="3600" dirty="0" smtClean="0"/>
              <a:t>ikely to Receive </a:t>
            </a:r>
            <a:r>
              <a:rPr lang="en-US" sz="3600" dirty="0"/>
              <a:t>P</a:t>
            </a:r>
            <a:r>
              <a:rPr lang="en-US" sz="3600" dirty="0" smtClean="0"/>
              <a:t>asses?</a:t>
            </a:r>
            <a:endParaRPr lang="en-US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928" y="1199444"/>
            <a:ext cx="4484197" cy="17264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59111" y="4247446"/>
            <a:ext cx="38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25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>
            <a:normAutofit/>
          </a:bodyPr>
          <a:lstStyle/>
          <a:p>
            <a:r>
              <a:rPr lang="en-US" dirty="0" smtClean="0"/>
              <a:t>How do passes tend to flow?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44" y="1044222"/>
            <a:ext cx="5008033" cy="1908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744" y="4900789"/>
            <a:ext cx="4632053" cy="1166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855" y="3263899"/>
            <a:ext cx="4632053" cy="1166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0778" y="4388556"/>
            <a:ext cx="178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From “X”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53178" y="6025446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To “X”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6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4692188" cy="15536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Latent Factor Model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(Defending Shot)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Shooting Score: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/>
              <a:t>) </a:t>
            </a:r>
            <a:r>
              <a:rPr lang="en-US" dirty="0" smtClean="0"/>
              <a:t>= &lt;</a:t>
            </a:r>
            <a:r>
              <a:rPr lang="en-US" dirty="0"/>
              <a:t>B</a:t>
            </a:r>
            <a:r>
              <a:rPr lang="en-US" baseline="-25000" dirty="0"/>
              <a:t>b</a:t>
            </a:r>
            <a:r>
              <a:rPr lang="en-US" dirty="0"/>
              <a:t>, </a:t>
            </a:r>
            <a:r>
              <a:rPr lang="en-US" dirty="0" err="1"/>
              <a:t>L</a:t>
            </a:r>
            <a:r>
              <a:rPr lang="en-US" baseline="-25000" dirty="0" err="1"/>
              <a:t>s</a:t>
            </a:r>
            <a:r>
              <a:rPr lang="en-US" dirty="0" smtClean="0"/>
              <a:t>&gt; - &lt;</a:t>
            </a:r>
            <a:r>
              <a:rPr lang="en-US" u="sng" dirty="0" err="1" smtClean="0"/>
              <a:t>L</a:t>
            </a:r>
            <a:r>
              <a:rPr lang="en-US" baseline="-25000" dirty="0" err="1"/>
              <a:t>s</a:t>
            </a:r>
            <a:r>
              <a:rPr lang="en-US" dirty="0" smtClean="0"/>
              <a:t>, </a:t>
            </a:r>
            <a:r>
              <a:rPr lang="en-US" u="sng" dirty="0" err="1" smtClean="0"/>
              <a:t>G</a:t>
            </a:r>
            <a:r>
              <a:rPr lang="en-US" baseline="-25000" dirty="0" err="1"/>
              <a:t>d</a:t>
            </a:r>
            <a:r>
              <a:rPr lang="en-US" dirty="0" smtClean="0"/>
              <a:t>&gt;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88096" y="3177265"/>
            <a:ext cx="1774866" cy="18668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sd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100796" y="3177265"/>
            <a:ext cx="750335" cy="18668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/>
              <a:t>L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2924" y="3177265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smtClean="0"/>
              <a:t>G</a:t>
            </a:r>
            <a:endParaRPr lang="en-US" sz="44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112829" y="3433365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90967" y="2762038"/>
            <a:ext cx="221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 Def. Locations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73299" y="3888363"/>
            <a:ext cx="158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 </a:t>
            </a:r>
            <a:r>
              <a:rPr lang="en-US" sz="2400" dirty="0" smtClean="0"/>
              <a:t>Locations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07352" y="2762038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00941" y="3860798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02445" y="2762038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1052" y="325192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2662" y="2070349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Def. 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25553" y="444902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002924" y="4504891"/>
            <a:ext cx="993963" cy="134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51132" y="2439681"/>
            <a:ext cx="354076" cy="505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393" y="490193"/>
            <a:ext cx="1717527" cy="20318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3337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95567"/>
          </a:xfrm>
        </p:spPr>
        <p:txBody>
          <a:bodyPr>
            <a:normAutofit/>
          </a:bodyPr>
          <a:lstStyle/>
          <a:p>
            <a:r>
              <a:rPr lang="en-US" dirty="0" smtClean="0"/>
              <a:t>How is Shooting Likelihood Suppressed by Defenders?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415" y="4273042"/>
            <a:ext cx="1511866" cy="1788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656" y="4217214"/>
            <a:ext cx="4817765" cy="2035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540" y="1939989"/>
            <a:ext cx="4902200" cy="201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173" y="4410335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</a:t>
            </a:r>
            <a:endParaRPr lang="en-US" sz="24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176826" y="5386183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L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416597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140"/>
          </a:xfrm>
        </p:spPr>
        <p:txBody>
          <a:bodyPr/>
          <a:lstStyle/>
          <a:p>
            <a:r>
              <a:rPr lang="en-US" dirty="0" smtClean="0"/>
              <a:t>Other Defender </a:t>
            </a:r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29122" y="2072424"/>
            <a:ext cx="140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Defending </a:t>
            </a:r>
          </a:p>
          <a:p>
            <a:r>
              <a:rPr lang="en-US" dirty="0" smtClean="0"/>
              <a:t>Passing Lane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96570" y="4721101"/>
            <a:ext cx="165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Defending</a:t>
            </a:r>
          </a:p>
          <a:p>
            <a:r>
              <a:rPr lang="en-US" dirty="0" smtClean="0"/>
              <a:t>Receiver’s Shot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15" y="1384501"/>
            <a:ext cx="1719464" cy="2177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360" y="4133319"/>
            <a:ext cx="1719464" cy="2177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966" y="1342630"/>
            <a:ext cx="2116076" cy="2300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320" y="4021665"/>
            <a:ext cx="2896722" cy="21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2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65351"/>
          </a:xfrm>
        </p:spPr>
        <p:txBody>
          <a:bodyPr>
            <a:normAutofit/>
          </a:bodyPr>
          <a:lstStyle/>
          <a:p>
            <a:r>
              <a:rPr lang="en-US" dirty="0" smtClean="0"/>
              <a:t>Action Probabilities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Time</a:t>
            </a:r>
            <a:r>
              <a:rPr lang="en-US" dirty="0" smtClean="0"/>
              <a:t>-of-</a:t>
            </a:r>
            <a:r>
              <a:rPr lang="en-US" dirty="0" smtClean="0"/>
              <a:t>Possession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71" y="2582728"/>
            <a:ext cx="7227782" cy="29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3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69" y="-1591"/>
            <a:ext cx="6536014" cy="6910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2507" y="2993154"/>
            <a:ext cx="174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Ball Handler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279142" y="3454819"/>
            <a:ext cx="756486" cy="36925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5559" y="58737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38" idx="3"/>
          </p:cNvCxnSpPr>
          <p:nvPr/>
        </p:nvCxnSpPr>
        <p:spPr>
          <a:xfrm flipV="1">
            <a:off x="1916578" y="5208156"/>
            <a:ext cx="1093457" cy="51331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8" idx="3"/>
          </p:cNvCxnSpPr>
          <p:nvPr/>
        </p:nvCxnSpPr>
        <p:spPr>
          <a:xfrm flipV="1">
            <a:off x="1916578" y="4409096"/>
            <a:ext cx="1207622" cy="131237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</p:cNvCxnSpPr>
          <p:nvPr/>
        </p:nvCxnSpPr>
        <p:spPr>
          <a:xfrm>
            <a:off x="1916578" y="289570"/>
            <a:ext cx="680703" cy="162246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>
            <a:off x="1916578" y="289570"/>
            <a:ext cx="2207676" cy="12423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19800" y="660696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5151750" y="1122361"/>
            <a:ext cx="1619743" cy="675523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5559" y="5490638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3192" y="2882090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1916578" y="2639750"/>
            <a:ext cx="680703" cy="473173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50766" y="5952303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 flipV="1">
            <a:off x="4010089" y="5008391"/>
            <a:ext cx="2340677" cy="117474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1"/>
          </p:cNvCxnSpPr>
          <p:nvPr/>
        </p:nvCxnSpPr>
        <p:spPr>
          <a:xfrm flipH="1" flipV="1">
            <a:off x="4609461" y="4708744"/>
            <a:ext cx="1741305" cy="147439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451437" y="1122361"/>
            <a:ext cx="1320056" cy="2332458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3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34" grpId="1"/>
      <p:bldP spid="38" grpId="0"/>
      <p:bldP spid="38" grpId="1"/>
      <p:bldP spid="45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Log-Linear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14" y="2368242"/>
            <a:ext cx="4726202" cy="115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221" y="1165390"/>
            <a:ext cx="4649352" cy="99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14" y="3710072"/>
            <a:ext cx="4893766" cy="137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635" y="5598695"/>
            <a:ext cx="4949993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Encode spatial intuitions in F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62549" y="5185220"/>
            <a:ext cx="0" cy="413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1" y="1410631"/>
            <a:ext cx="1693046" cy="13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584" y="2677478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52" y="1945328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41" y="3799866"/>
            <a:ext cx="1424208" cy="1888623"/>
          </a:xfrm>
          <a:prstGeom prst="rect">
            <a:avLst/>
          </a:prstGeom>
        </p:spPr>
      </p:pic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915248"/>
              </p:ext>
            </p:extLst>
          </p:nvPr>
        </p:nvGraphicFramePr>
        <p:xfrm>
          <a:off x="1288849" y="5692806"/>
          <a:ext cx="8175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9" imgW="368300" imgH="215900" progId="Equation.3">
                  <p:embed/>
                </p:oleObj>
              </mc:Choice>
              <mc:Fallback>
                <p:oleObj name="Equation" r:id="rId9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8849" y="5692806"/>
                        <a:ext cx="817562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86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3084103"/>
            <a:ext cx="8229600" cy="3269915"/>
          </a:xfrm>
        </p:spPr>
        <p:txBody>
          <a:bodyPr>
            <a:noAutofit/>
          </a:bodyPr>
          <a:lstStyle/>
          <a:p>
            <a:r>
              <a:rPr lang="en-US" sz="2400" dirty="0" smtClean="0"/>
              <a:t>STATS </a:t>
            </a:r>
            <a:r>
              <a:rPr lang="en-US" sz="2400" dirty="0" err="1" smtClean="0"/>
              <a:t>SportsVU</a:t>
            </a:r>
            <a:endParaRPr lang="en-US" sz="2400" dirty="0" smtClean="0"/>
          </a:p>
          <a:p>
            <a:pPr lvl="1"/>
            <a:r>
              <a:rPr lang="en-US" sz="2000" dirty="0" smtClean="0"/>
              <a:t>2012/2013 NBA season</a:t>
            </a:r>
          </a:p>
          <a:p>
            <a:pPr lvl="1"/>
            <a:r>
              <a:rPr lang="en-US" sz="2000" dirty="0" smtClean="0"/>
              <a:t>Coordinates &amp; identity of players (25 frames/sec)</a:t>
            </a:r>
          </a:p>
          <a:p>
            <a:pPr lvl="1"/>
            <a:r>
              <a:rPr lang="en-US" sz="2000" dirty="0" smtClean="0"/>
              <a:t>Annotated game events (passes, shots,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400" dirty="0" err="1" smtClean="0"/>
              <a:t>Halfcourt</a:t>
            </a:r>
            <a:r>
              <a:rPr lang="en-US" sz="2400" dirty="0" smtClean="0"/>
              <a:t> sets</a:t>
            </a:r>
          </a:p>
          <a:p>
            <a:pPr lvl="1"/>
            <a:r>
              <a:rPr lang="en-US" sz="2000" dirty="0" smtClean="0"/>
              <a:t>At least 4 players across </a:t>
            </a:r>
            <a:r>
              <a:rPr lang="en-US" sz="2000" dirty="0" err="1" smtClean="0"/>
              <a:t>halfcourt</a:t>
            </a:r>
            <a:r>
              <a:rPr lang="en-US" sz="2000" dirty="0" smtClean="0"/>
              <a:t> for 4 seconds</a:t>
            </a:r>
          </a:p>
          <a:p>
            <a:pPr lvl="1"/>
            <a:r>
              <a:rPr lang="en-US" sz="2000" dirty="0" smtClean="0"/>
              <a:t>80K plays, ~380 frames per play</a:t>
            </a:r>
          </a:p>
          <a:p>
            <a:pPr lvl="1"/>
            <a:r>
              <a:rPr lang="en-US" sz="2000" dirty="0" smtClean="0"/>
              <a:t>Train on 80%, Test on 20</a:t>
            </a:r>
            <a:r>
              <a:rPr lang="en-US" sz="2000" dirty="0" smtClean="0"/>
              <a:t>%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16" y="376767"/>
            <a:ext cx="7723717" cy="2556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2700" y="376767"/>
            <a:ext cx="2553761" cy="2556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0501" y="376767"/>
            <a:ext cx="2553761" cy="2556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1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58303"/>
          </a:xfrm>
        </p:spPr>
        <p:txBody>
          <a:bodyPr/>
          <a:lstStyle/>
          <a:p>
            <a:r>
              <a:rPr lang="en-US" dirty="0" smtClean="0"/>
              <a:t>Visualizing Gains</a:t>
            </a:r>
            <a:br>
              <a:rPr lang="en-US" dirty="0" smtClean="0"/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Defending Shots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0" y="2185057"/>
            <a:ext cx="1581671" cy="1871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18713" y="5722244"/>
            <a:ext cx="74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Ball Handler 50% less likely to shoot if defender present!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37" y="2042223"/>
            <a:ext cx="1639154" cy="14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931" y="2042223"/>
            <a:ext cx="1679607" cy="2041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2668" y="4223666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Relative Defender </a:t>
            </a:r>
          </a:p>
          <a:p>
            <a:pPr algn="ctr"/>
            <a:r>
              <a:rPr lang="en-US" sz="2000" dirty="0" smtClean="0"/>
              <a:t>Location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02616" y="4223666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Ball Handler </a:t>
            </a:r>
          </a:p>
          <a:p>
            <a:pPr algn="ctr"/>
            <a:r>
              <a:rPr lang="en-US" sz="2000" dirty="0" smtClean="0"/>
              <a:t>Location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983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4677246" y="1600200"/>
            <a:ext cx="400955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only tried 2-way interactions</a:t>
            </a:r>
          </a:p>
          <a:p>
            <a:endParaRPr lang="en-US" sz="1600" dirty="0"/>
          </a:p>
          <a:p>
            <a:r>
              <a:rPr lang="en-US" sz="2800" dirty="0" smtClean="0"/>
              <a:t>Can also model 3-way interactions</a:t>
            </a:r>
          </a:p>
          <a:p>
            <a:endParaRPr lang="en-US" sz="1600" dirty="0"/>
          </a:p>
          <a:p>
            <a:r>
              <a:rPr lang="en-US" sz="2800" dirty="0" smtClean="0"/>
              <a:t>E.g., different players react differently to defenders at different locations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Aside: </a:t>
            </a:r>
            <a:r>
              <a:rPr lang="en-US" dirty="0" smtClean="0"/>
              <a:t>Higher Order Models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1411780" y="2035609"/>
            <a:ext cx="2958456" cy="337753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50677" y="3892498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Player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28379" y="5464312"/>
            <a:ext cx="107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8887426">
            <a:off x="855056" y="2058713"/>
            <a:ext cx="1493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Def</a:t>
            </a:r>
            <a:r>
              <a:rPr lang="en-US" sz="2000" dirty="0" smtClean="0"/>
              <a:t> Location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0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Reminder: </a:t>
            </a:r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2" y="1343739"/>
            <a:ext cx="6175009" cy="355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124" y="4873823"/>
            <a:ext cx="657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STATS </a:t>
            </a:r>
            <a:r>
              <a:rPr lang="en-US" sz="2800" b="1" dirty="0" err="1" smtClean="0"/>
              <a:t>SportsVU</a:t>
            </a:r>
            <a:endParaRPr lang="en-US" sz="2800" b="1" dirty="0" smtClean="0"/>
          </a:p>
          <a:p>
            <a:pPr algn="ctr"/>
            <a:r>
              <a:rPr lang="en-US" sz="2800" dirty="0" smtClean="0"/>
              <a:t>2012/2013 Season, 630 Games, </a:t>
            </a:r>
          </a:p>
          <a:p>
            <a:pPr algn="ctr"/>
            <a:r>
              <a:rPr lang="en-US" sz="2800" dirty="0" smtClean="0"/>
              <a:t>80K Possessions, 380 frames per possession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798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15" y="1621404"/>
            <a:ext cx="6228262" cy="832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37" y="4501283"/>
            <a:ext cx="3473626" cy="732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937" y="3674601"/>
            <a:ext cx="4015383" cy="79670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7604"/>
          </a:xfrm>
        </p:spPr>
        <p:txBody>
          <a:bodyPr>
            <a:normAutofit/>
          </a:bodyPr>
          <a:lstStyle/>
          <a:p>
            <a:endParaRPr lang="en-US" sz="4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dirty="0" smtClean="0"/>
              <a:t>Spatial Regularization: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(related to GP prior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400" b="1" dirty="0" smtClean="0"/>
              <a:t>Train using gradient descent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43842" y="2469373"/>
            <a:ext cx="297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likelihood of training data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289536" y="1423621"/>
            <a:ext cx="227526" cy="174982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90138" y="2455104"/>
            <a:ext cx="152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7019716" y="1698142"/>
            <a:ext cx="226699" cy="10588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45" y="3531041"/>
            <a:ext cx="1607799" cy="213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Non-Convex! 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 smtClean="0">
                <a:solidFill>
                  <a:srgbClr val="953735"/>
                </a:solidFill>
              </a:rPr>
              <a:t>(Need Initialization)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364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Gradient descent converges to loca</a:t>
            </a:r>
            <a:r>
              <a:rPr lang="en-US" dirty="0" smtClean="0"/>
              <a:t>l optimum!</a:t>
            </a:r>
          </a:p>
          <a:p>
            <a:pPr lvl="1"/>
            <a:r>
              <a:rPr lang="en-US" dirty="0" smtClean="0"/>
              <a:t>Can lead to non-interpretable latent factors</a:t>
            </a:r>
          </a:p>
          <a:p>
            <a:pPr lvl="1"/>
            <a:r>
              <a:rPr lang="en-US" dirty="0" smtClean="0"/>
              <a:t>Often similar predictive performance.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20" y="1917587"/>
            <a:ext cx="1219390" cy="165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71" y="1917587"/>
            <a:ext cx="1219390" cy="1658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6319" y="3534860"/>
            <a:ext cx="171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Good </a:t>
            </a:r>
          </a:p>
          <a:p>
            <a:pPr algn="ctr"/>
            <a:r>
              <a:rPr lang="en-US" sz="2400" dirty="0" smtClean="0"/>
              <a:t>Initialization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40058" y="3553025"/>
            <a:ext cx="171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Random </a:t>
            </a:r>
          </a:p>
          <a:p>
            <a:pPr algn="ctr"/>
            <a:r>
              <a:rPr lang="en-US" sz="2400" dirty="0" smtClean="0"/>
              <a:t>Initialization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87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Non-Convex! 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 smtClean="0">
                <a:solidFill>
                  <a:srgbClr val="953735"/>
                </a:solidFill>
              </a:rPr>
              <a:t>(Need Initialization)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3641"/>
          </a:xfrm>
        </p:spPr>
        <p:txBody>
          <a:bodyPr>
            <a:normAutofit/>
          </a:bodyPr>
          <a:lstStyle/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4200" dirty="0" smtClean="0"/>
          </a:p>
          <a:p>
            <a:r>
              <a:rPr lang="en-US" dirty="0" smtClean="0"/>
              <a:t>Train </a:t>
            </a:r>
            <a:r>
              <a:rPr lang="en-US" dirty="0" smtClean="0"/>
              <a:t>un-factorized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Convex objective</a:t>
            </a:r>
          </a:p>
          <a:p>
            <a:pPr lvl="1"/>
            <a:r>
              <a:rPr lang="en-US" dirty="0" smtClean="0"/>
              <a:t>Gradient descent</a:t>
            </a:r>
          </a:p>
          <a:p>
            <a:endParaRPr lang="en-US" sz="1000" dirty="0" smtClean="0"/>
          </a:p>
          <a:p>
            <a:r>
              <a:rPr lang="en-US" dirty="0" smtClean="0"/>
              <a:t>Then </a:t>
            </a:r>
            <a:r>
              <a:rPr lang="en-US" dirty="0" smtClean="0"/>
              <a:t>factorize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750" y="1779792"/>
            <a:ext cx="4476255" cy="17174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490" y="1689996"/>
            <a:ext cx="3322758" cy="1807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46689" y="3974421"/>
            <a:ext cx="328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But un-factorized model </a:t>
            </a:r>
          </a:p>
          <a:p>
            <a:r>
              <a:rPr lang="en-US" sz="2400" b="1" dirty="0" smtClean="0">
                <a:solidFill>
                  <a:srgbClr val="953735"/>
                </a:solidFill>
              </a:rPr>
              <a:t>has many parameters!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6689" y="5173578"/>
            <a:ext cx="3345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Problem exacerbated</a:t>
            </a:r>
          </a:p>
          <a:p>
            <a:r>
              <a:rPr lang="en-US" sz="2400" b="1" dirty="0">
                <a:solidFill>
                  <a:srgbClr val="953735"/>
                </a:solidFill>
              </a:rPr>
              <a:t>f</a:t>
            </a:r>
            <a:r>
              <a:rPr lang="en-US" sz="2400" b="1" dirty="0" smtClean="0">
                <a:solidFill>
                  <a:srgbClr val="953735"/>
                </a:solidFill>
              </a:rPr>
              <a:t>or higher-order models.</a:t>
            </a:r>
            <a:endParaRPr lang="en-US" sz="24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Coarse-to-Fine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588"/>
            <a:ext cx="8229600" cy="21205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Start with coarse 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Gradient descent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Make resolution more fine-grained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Repeat from Step 2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16" y="1251280"/>
            <a:ext cx="5695348" cy="2605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029" y="4912782"/>
            <a:ext cx="173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Factorize at</a:t>
            </a:r>
          </a:p>
          <a:p>
            <a:r>
              <a:rPr lang="en-US" sz="2400" b="1" dirty="0" smtClean="0">
                <a:solidFill>
                  <a:srgbClr val="953735"/>
                </a:solidFill>
              </a:rPr>
              <a:t>Some point.</a:t>
            </a:r>
            <a:endParaRPr lang="en-US" sz="24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4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Spatial Models for Basketball Gameplay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Predictive model of basketball actions</a:t>
            </a:r>
          </a:p>
          <a:p>
            <a:pPr lvl="1"/>
            <a:r>
              <a:rPr lang="en-US" dirty="0" smtClean="0"/>
              <a:t>E.g., shot, pass</a:t>
            </a:r>
          </a:p>
          <a:p>
            <a:pPr lvl="1"/>
            <a:r>
              <a:rPr lang="en-US" dirty="0" smtClean="0"/>
              <a:t>Captures spatial patterns</a:t>
            </a:r>
          </a:p>
          <a:p>
            <a:pPr lvl="1"/>
            <a:endParaRPr lang="en-US" dirty="0"/>
          </a:p>
          <a:p>
            <a:r>
              <a:rPr lang="en-US" dirty="0" smtClean="0"/>
              <a:t>Model is interpretable</a:t>
            </a:r>
          </a:p>
          <a:p>
            <a:endParaRPr lang="en-US" dirty="0"/>
          </a:p>
          <a:p>
            <a:r>
              <a:rPr lang="en-US" dirty="0" smtClean="0"/>
              <a:t>Requires careful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47" y="2464864"/>
            <a:ext cx="1291490" cy="1712627"/>
          </a:xfrm>
          <a:prstGeom prst="rect">
            <a:avLst/>
          </a:prstGeom>
        </p:spPr>
      </p:pic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98" y="4353488"/>
            <a:ext cx="1676567" cy="17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67" y="2261178"/>
            <a:ext cx="8229600" cy="11430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4956" y="3887742"/>
            <a:ext cx="442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projects.yisongyue.com</a:t>
            </a:r>
            <a:r>
              <a:rPr lang="en-US" dirty="0"/>
              <a:t>/</a:t>
            </a:r>
            <a:r>
              <a:rPr lang="en-US" dirty="0" err="1"/>
              <a:t>bballpredict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949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279"/>
            <a:ext cx="8229600" cy="5015071"/>
          </a:xfrm>
        </p:spPr>
        <p:txBody>
          <a:bodyPr>
            <a:normAutofit/>
          </a:bodyPr>
          <a:lstStyle/>
          <a:p>
            <a:r>
              <a:rPr lang="en-US" dirty="0" smtClean="0"/>
              <a:t>Temporal Blurring</a:t>
            </a:r>
          </a:p>
          <a:p>
            <a:pPr lvl="1"/>
            <a:r>
              <a:rPr lang="en-US" dirty="0" smtClean="0"/>
              <a:t>Mashes together player dynamics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 full dynamics</a:t>
            </a:r>
          </a:p>
          <a:p>
            <a:pPr lvl="1"/>
            <a:r>
              <a:rPr lang="en-US" dirty="0" smtClean="0"/>
              <a:t>Currently only model snapshot</a:t>
            </a:r>
          </a:p>
          <a:p>
            <a:endParaRPr lang="en-US" dirty="0" smtClean="0"/>
          </a:p>
          <a:p>
            <a:r>
              <a:rPr lang="en-US" dirty="0" smtClean="0"/>
              <a:t>Model of team strategy</a:t>
            </a:r>
          </a:p>
          <a:p>
            <a:pPr lvl="1"/>
            <a:r>
              <a:rPr lang="en-US" dirty="0" smtClean="0"/>
              <a:t>Currently only 2 players at a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510" y="1341279"/>
            <a:ext cx="1537828" cy="1883839"/>
          </a:xfrm>
          <a:prstGeom prst="rect">
            <a:avLst/>
          </a:prstGeom>
        </p:spPr>
      </p:pic>
      <p:pic>
        <p:nvPicPr>
          <p:cNvPr id="6" name="Picture 5" descr="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4" y="3781264"/>
            <a:ext cx="1848857" cy="1954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444" y="6098674"/>
            <a:ext cx="394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Source: STATS LLC, copyright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3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Inspection of learned model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Learning Problem</a:t>
            </a:r>
          </a:p>
          <a:p>
            <a:pPr lvl="1"/>
            <a:r>
              <a:rPr lang="en-US" dirty="0" smtClean="0"/>
              <a:t>How to train model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232" y="1600200"/>
            <a:ext cx="1424208" cy="1888623"/>
          </a:xfrm>
          <a:prstGeom prst="rect">
            <a:avLst/>
          </a:prstGeom>
        </p:spPr>
      </p:pic>
      <p:pic>
        <p:nvPicPr>
          <p:cNvPr id="10" name="Picture 9" descr="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83" y="4074352"/>
            <a:ext cx="1848857" cy="19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2" y="1343739"/>
            <a:ext cx="6175009" cy="355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124" y="4873823"/>
            <a:ext cx="657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STATS </a:t>
            </a:r>
            <a:r>
              <a:rPr lang="en-US" sz="2800" b="1" dirty="0" err="1" smtClean="0"/>
              <a:t>SportsVU</a:t>
            </a:r>
            <a:endParaRPr lang="en-US" sz="2800" b="1" dirty="0" smtClean="0"/>
          </a:p>
          <a:p>
            <a:pPr algn="ctr"/>
            <a:r>
              <a:rPr lang="en-US" sz="2800" dirty="0" smtClean="0"/>
              <a:t>2012/2013 Season, 630 Games, </a:t>
            </a:r>
          </a:p>
          <a:p>
            <a:pPr algn="ctr"/>
            <a:r>
              <a:rPr lang="en-US" sz="2800" dirty="0" smtClean="0"/>
              <a:t>80K Possessions, 380 frames per possession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731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897"/>
            <a:ext cx="8229600" cy="4921391"/>
          </a:xfrm>
        </p:spPr>
        <p:txBody>
          <a:bodyPr>
            <a:normAutofit/>
          </a:bodyPr>
          <a:lstStyle/>
          <a:p>
            <a:r>
              <a:rPr lang="en-US" dirty="0" smtClean="0"/>
              <a:t>Game state: </a:t>
            </a:r>
            <a:r>
              <a:rPr lang="en-US" b="1" dirty="0" smtClean="0"/>
              <a:t>x</a:t>
            </a:r>
          </a:p>
          <a:p>
            <a:pPr lvl="1"/>
            <a:r>
              <a:rPr lang="en-US" sz="2000" dirty="0" smtClean="0"/>
              <a:t>Coordinates of all players</a:t>
            </a:r>
          </a:p>
          <a:p>
            <a:pPr lvl="1"/>
            <a:r>
              <a:rPr lang="en-US" sz="2000" dirty="0" smtClean="0"/>
              <a:t>Who is the ball handler</a:t>
            </a:r>
          </a:p>
          <a:p>
            <a:pPr lvl="1"/>
            <a:endParaRPr lang="en-US" sz="500" dirty="0" smtClean="0"/>
          </a:p>
          <a:p>
            <a:r>
              <a:rPr lang="en-US" dirty="0" smtClean="0"/>
              <a:t>Event: y</a:t>
            </a:r>
          </a:p>
          <a:p>
            <a:pPr lvl="1"/>
            <a:r>
              <a:rPr lang="en-US" sz="2000" dirty="0" smtClean="0"/>
              <a:t>Ball handler will shoot</a:t>
            </a:r>
          </a:p>
          <a:p>
            <a:pPr lvl="1"/>
            <a:r>
              <a:rPr lang="en-US" sz="2000" dirty="0" smtClean="0"/>
              <a:t>Ball handler will pass (to whom?)</a:t>
            </a:r>
          </a:p>
          <a:p>
            <a:pPr lvl="1"/>
            <a:r>
              <a:rPr lang="en-US" sz="2000" dirty="0" smtClean="0"/>
              <a:t>Ball handler will hold onto the ball</a:t>
            </a:r>
          </a:p>
          <a:p>
            <a:pPr lvl="1"/>
            <a:r>
              <a:rPr lang="en-US" sz="2000" dirty="0" smtClean="0"/>
              <a:t>6 possibilities</a:t>
            </a:r>
          </a:p>
          <a:p>
            <a:pPr lvl="1"/>
            <a:endParaRPr lang="en-US" sz="500" dirty="0"/>
          </a:p>
          <a:p>
            <a:r>
              <a:rPr lang="en-US" b="1" dirty="0" smtClean="0"/>
              <a:t>Goal:  </a:t>
            </a:r>
            <a:r>
              <a:rPr lang="en-US" dirty="0" smtClean="0"/>
              <a:t>Learn 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Interpretable</a:t>
            </a:r>
            <a:endParaRPr lang="en-US" sz="2000" dirty="0"/>
          </a:p>
        </p:txBody>
      </p:sp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8" y="1707310"/>
            <a:ext cx="3031745" cy="32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8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1143000"/>
          </a:xfrm>
        </p:spPr>
        <p:txBody>
          <a:bodyPr/>
          <a:lstStyle/>
          <a:p>
            <a:r>
              <a:rPr lang="en-US" dirty="0" smtClean="0"/>
              <a:t>Log-Linear 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14" y="2368242"/>
            <a:ext cx="4726202" cy="115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221" y="1165390"/>
            <a:ext cx="4649352" cy="99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14" y="3710072"/>
            <a:ext cx="4893766" cy="137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635" y="5598695"/>
            <a:ext cx="4949993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Encode spatial intuitions in F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62549" y="5185220"/>
            <a:ext cx="0" cy="413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1" y="1410631"/>
            <a:ext cx="1693046" cy="13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584" y="2677478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52" y="1945328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141" y="3799866"/>
            <a:ext cx="1424208" cy="1888623"/>
          </a:xfrm>
          <a:prstGeom prst="rect">
            <a:avLst/>
          </a:prstGeom>
        </p:spPr>
      </p:pic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525833"/>
              </p:ext>
            </p:extLst>
          </p:nvPr>
        </p:nvGraphicFramePr>
        <p:xfrm>
          <a:off x="1288849" y="5692806"/>
          <a:ext cx="8175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9" imgW="368300" imgH="215900" progId="Equation.3">
                  <p:embed/>
                </p:oleObj>
              </mc:Choice>
              <mc:Fallback>
                <p:oleObj name="Equation" r:id="rId9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8849" y="5692806"/>
                        <a:ext cx="817562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64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61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Fine-Grained </a:t>
            </a:r>
            <a:br>
              <a:rPr lang="en-US" dirty="0" smtClean="0"/>
            </a:br>
            <a:r>
              <a:rPr lang="en-US" dirty="0" smtClean="0"/>
              <a:t>Spatial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06193" cy="4525963"/>
          </a:xfrm>
        </p:spPr>
        <p:txBody>
          <a:bodyPr/>
          <a:lstStyle/>
          <a:p>
            <a:r>
              <a:rPr lang="en-US" dirty="0" smtClean="0"/>
              <a:t>Discretize court</a:t>
            </a:r>
          </a:p>
          <a:p>
            <a:pPr lvl="1"/>
            <a:r>
              <a:rPr lang="en-US" dirty="0" smtClean="0"/>
              <a:t>1x1 foot cells</a:t>
            </a:r>
          </a:p>
          <a:p>
            <a:pPr lvl="1"/>
            <a:r>
              <a:rPr lang="en-US" dirty="0" smtClean="0"/>
              <a:t>2000 cells</a:t>
            </a:r>
          </a:p>
          <a:p>
            <a:pPr lvl="1"/>
            <a:endParaRPr lang="en-US" dirty="0"/>
          </a:p>
          <a:p>
            <a:r>
              <a:rPr lang="en-US" dirty="0" smtClean="0"/>
              <a:t>1 weight per cell</a:t>
            </a:r>
          </a:p>
          <a:p>
            <a:pPr lvl="1"/>
            <a:r>
              <a:rPr lang="en-US" dirty="0" smtClean="0"/>
              <a:t>2000 weights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43" y="223307"/>
            <a:ext cx="4572012" cy="6062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5667" y="6126163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40 feet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63454" y="3067326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0 feet</a:t>
            </a:r>
            <a:endParaRPr lang="en-US" sz="2000" dirty="0"/>
          </a:p>
        </p:txBody>
      </p:sp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76780"/>
              </p:ext>
            </p:extLst>
          </p:nvPr>
        </p:nvGraphicFramePr>
        <p:xfrm>
          <a:off x="2711671" y="5319540"/>
          <a:ext cx="13763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Equation" r:id="rId4" imgW="419100" imgH="215900" progId="Equation.3">
                  <p:embed/>
                </p:oleObj>
              </mc:Choice>
              <mc:Fallback>
                <p:oleObj name="Equation" r:id="rId4" imgW="419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1671" y="5319540"/>
                        <a:ext cx="1376362" cy="70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110" y="274637"/>
            <a:ext cx="1528045" cy="15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(Shooting)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/>
              <a:t>Discretize court into </a:t>
            </a:r>
            <a:r>
              <a:rPr lang="en-US" dirty="0" smtClean="0"/>
              <a:t>S cell locations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Shooting Score: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&lt;B</a:t>
            </a:r>
            <a:r>
              <a:rPr lang="en-US" baseline="-25000" dirty="0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/>
              <a:t>s</a:t>
            </a:r>
            <a:r>
              <a:rPr lang="en-US" dirty="0" smtClean="0"/>
              <a:t>&gt;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92354" y="6328128"/>
            <a:ext cx="291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to [Miller et al., 2014]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618" y="2683043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508" y="2683043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6636" y="2683043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0946" y="3215035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82258" y="2267816"/>
            <a:ext cx="158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 Locations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15342" y="3646101"/>
            <a:ext cx="1350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Players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064" y="2267816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653" y="366005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157" y="226781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764" y="2757702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251" y="384472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000" y="465666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334" y="4415365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222" y="3513667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9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6157</TotalTime>
  <Words>1210</Words>
  <Application>Microsoft Macintosh PowerPoint</Application>
  <PresentationFormat>On-screen Show (4:3)</PresentationFormat>
  <Paragraphs>321</Paragraphs>
  <Slides>30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Microsoft Equation</vt:lpstr>
      <vt:lpstr>Learning Spatial Models of Basketball Gameplay</vt:lpstr>
      <vt:lpstr>PowerPoint Presentation</vt:lpstr>
      <vt:lpstr>Demo</vt:lpstr>
      <vt:lpstr>Outline</vt:lpstr>
      <vt:lpstr>Training Data</vt:lpstr>
      <vt:lpstr>Prediction</vt:lpstr>
      <vt:lpstr>Log-Linear Model</vt:lpstr>
      <vt:lpstr>Fine-Grained  Spatial Models</vt:lpstr>
      <vt:lpstr>Latent Factor Model (Shooting)</vt:lpstr>
      <vt:lpstr>PowerPoint Presentation</vt:lpstr>
      <vt:lpstr>Recap: Log-Linear Models</vt:lpstr>
      <vt:lpstr>Latent Factor Model (Passing) #1</vt:lpstr>
      <vt:lpstr>Latent Factor Model (Passing) #2</vt:lpstr>
      <vt:lpstr>Where are Players Likely to Receive Passes?</vt:lpstr>
      <vt:lpstr>How do passes tend to flow?</vt:lpstr>
      <vt:lpstr>Latent Factor Model  (Defending Shot)</vt:lpstr>
      <vt:lpstr>How is Shooting Likelihood Suppressed by Defenders?</vt:lpstr>
      <vt:lpstr>Other Defender Factors</vt:lpstr>
      <vt:lpstr>Action Probabilities vs  Time-of-Possession</vt:lpstr>
      <vt:lpstr>Recap: Log-Linear Models</vt:lpstr>
      <vt:lpstr>PowerPoint Presentation</vt:lpstr>
      <vt:lpstr>Visualizing Gains Defending Shots</vt:lpstr>
      <vt:lpstr>Aside: Higher Order Models</vt:lpstr>
      <vt:lpstr>Reminder: Training Data</vt:lpstr>
      <vt:lpstr>Training </vt:lpstr>
      <vt:lpstr>Non-Convex!  (Need Initialization)</vt:lpstr>
      <vt:lpstr>Non-Convex!  (Need Initialization)</vt:lpstr>
      <vt:lpstr>Coarse-to-Fine Training</vt:lpstr>
      <vt:lpstr>Spatial Models for Basketball Gameplay</vt:lpstr>
      <vt:lpstr>Limitations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Sports Play Prediction Using Spatiotemporal Tracking Data</dc:title>
  <dc:creator>Yisong Yue</dc:creator>
  <cp:lastModifiedBy>Yisong Yue</cp:lastModifiedBy>
  <cp:revision>208</cp:revision>
  <dcterms:created xsi:type="dcterms:W3CDTF">2014-02-26T20:02:19Z</dcterms:created>
  <dcterms:modified xsi:type="dcterms:W3CDTF">2015-08-10T04:54:03Z</dcterms:modified>
</cp:coreProperties>
</file>