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9.bin" ContentType="application/vnd.openxmlformats-officedocument.oleObject"/>
  <Override PartName="/ppt/notesSlides/notesSlide9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69" r:id="rId3"/>
    <p:sldId id="342" r:id="rId4"/>
    <p:sldId id="391" r:id="rId5"/>
    <p:sldId id="343" r:id="rId6"/>
    <p:sldId id="345" r:id="rId7"/>
    <p:sldId id="389" r:id="rId8"/>
    <p:sldId id="257" r:id="rId9"/>
    <p:sldId id="346" r:id="rId10"/>
    <p:sldId id="259" r:id="rId11"/>
    <p:sldId id="297" r:id="rId12"/>
    <p:sldId id="360" r:id="rId13"/>
    <p:sldId id="261" r:id="rId14"/>
    <p:sldId id="361" r:id="rId15"/>
    <p:sldId id="359" r:id="rId16"/>
    <p:sldId id="348" r:id="rId17"/>
    <p:sldId id="390" r:id="rId18"/>
    <p:sldId id="350" r:id="rId19"/>
    <p:sldId id="351" r:id="rId20"/>
    <p:sldId id="352" r:id="rId21"/>
    <p:sldId id="353" r:id="rId22"/>
    <p:sldId id="356" r:id="rId23"/>
    <p:sldId id="362" r:id="rId24"/>
    <p:sldId id="357" r:id="rId25"/>
    <p:sldId id="370" r:id="rId26"/>
    <p:sldId id="371" r:id="rId27"/>
    <p:sldId id="372" r:id="rId28"/>
    <p:sldId id="373" r:id="rId29"/>
    <p:sldId id="374" r:id="rId30"/>
    <p:sldId id="328" r:id="rId31"/>
    <p:sldId id="336" r:id="rId32"/>
    <p:sldId id="337" r:id="rId33"/>
    <p:sldId id="338" r:id="rId34"/>
    <p:sldId id="339" r:id="rId35"/>
    <p:sldId id="304" r:id="rId36"/>
    <p:sldId id="385" r:id="rId37"/>
    <p:sldId id="307" r:id="rId38"/>
    <p:sldId id="329" r:id="rId39"/>
    <p:sldId id="331" r:id="rId40"/>
    <p:sldId id="308" r:id="rId41"/>
    <p:sldId id="309" r:id="rId42"/>
    <p:sldId id="312" r:id="rId43"/>
    <p:sldId id="313" r:id="rId44"/>
    <p:sldId id="314" r:id="rId45"/>
    <p:sldId id="317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66" r:id="rId54"/>
    <p:sldId id="367" r:id="rId55"/>
    <p:sldId id="368" r:id="rId56"/>
    <p:sldId id="376" r:id="rId57"/>
    <p:sldId id="383" r:id="rId58"/>
    <p:sldId id="377" r:id="rId59"/>
    <p:sldId id="378" r:id="rId60"/>
    <p:sldId id="379" r:id="rId61"/>
    <p:sldId id="380" r:id="rId62"/>
    <p:sldId id="381" r:id="rId63"/>
    <p:sldId id="382" r:id="rId64"/>
    <p:sldId id="384" r:id="rId65"/>
    <p:sldId id="386" r:id="rId66"/>
    <p:sldId id="387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4032"/>
    <a:srgbClr val="E8EDF4"/>
    <a:srgbClr val="D0D8E8"/>
    <a:srgbClr val="C31AFF"/>
    <a:srgbClr val="E58BFF"/>
    <a:srgbClr val="507BCB"/>
    <a:srgbClr val="558DD7"/>
    <a:srgbClr val="5879D7"/>
    <a:srgbClr val="7091D7"/>
    <a:srgbClr val="133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4" autoAdjust="0"/>
    <p:restoredTop sz="97119" autoAdjust="0"/>
  </p:normalViewPr>
  <p:slideViewPr>
    <p:cSldViewPr snapToGrid="0" snapToObjects="1">
      <p:cViewPr varScale="1">
        <p:scale>
          <a:sx n="101" d="100"/>
          <a:sy n="101" d="100"/>
        </p:scale>
        <p:origin x="-13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19.6</c:v>
                </c:pt>
                <c:pt idx="1">
                  <c:v>45.4</c:v>
                </c:pt>
                <c:pt idx="2">
                  <c:v>26.1</c:v>
                </c:pt>
                <c:pt idx="3">
                  <c:v>31.9</c:v>
                </c:pt>
                <c:pt idx="4">
                  <c:v>56.1</c:v>
                </c:pt>
                <c:pt idx="5">
                  <c:v>32.1</c:v>
                </c:pt>
                <c:pt idx="6">
                  <c:v>61.9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9000920"/>
        <c:axId val="2128997880"/>
      </c:barChart>
      <c:catAx>
        <c:axId val="2129000920"/>
        <c:scaling>
          <c:orientation val="minMax"/>
        </c:scaling>
        <c:delete val="0"/>
        <c:axPos val="b"/>
        <c:majorTickMark val="none"/>
        <c:minorTickMark val="none"/>
        <c:tickLblPos val="nextTo"/>
        <c:crossAx val="2128997880"/>
        <c:crosses val="autoZero"/>
        <c:auto val="1"/>
        <c:lblAlgn val="ctr"/>
        <c:lblOffset val="100"/>
        <c:noMultiLvlLbl val="0"/>
      </c:catAx>
      <c:valAx>
        <c:axId val="21289978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2129000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24.7</c:v>
                </c:pt>
                <c:pt idx="1">
                  <c:v>0.0</c:v>
                </c:pt>
                <c:pt idx="2">
                  <c:v>0.0</c:v>
                </c:pt>
                <c:pt idx="3">
                  <c:v>0.1</c:v>
                </c:pt>
                <c:pt idx="4">
                  <c:v>19.8</c:v>
                </c:pt>
                <c:pt idx="5">
                  <c:v>0.7</c:v>
                </c:pt>
                <c:pt idx="6">
                  <c:v>36.7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8908136"/>
        <c:axId val="2128905144"/>
      </c:barChart>
      <c:catAx>
        <c:axId val="2128908136"/>
        <c:scaling>
          <c:orientation val="minMax"/>
        </c:scaling>
        <c:delete val="0"/>
        <c:axPos val="b"/>
        <c:majorTickMark val="none"/>
        <c:minorTickMark val="none"/>
        <c:tickLblPos val="nextTo"/>
        <c:crossAx val="2128905144"/>
        <c:crosses val="autoZero"/>
        <c:auto val="1"/>
        <c:lblAlgn val="ctr"/>
        <c:lblOffset val="100"/>
        <c:noMultiLvlLbl val="0"/>
      </c:catAx>
      <c:valAx>
        <c:axId val="212890514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2128908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23.6</c:v>
                </c:pt>
                <c:pt idx="1">
                  <c:v>30.1</c:v>
                </c:pt>
                <c:pt idx="2">
                  <c:v>25.2</c:v>
                </c:pt>
                <c:pt idx="3">
                  <c:v>35.1</c:v>
                </c:pt>
                <c:pt idx="4">
                  <c:v>46.3</c:v>
                </c:pt>
                <c:pt idx="5">
                  <c:v>31.1</c:v>
                </c:pt>
                <c:pt idx="6">
                  <c:v>55.7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0088840"/>
        <c:axId val="2140091816"/>
      </c:barChart>
      <c:catAx>
        <c:axId val="2140088840"/>
        <c:scaling>
          <c:orientation val="minMax"/>
        </c:scaling>
        <c:delete val="0"/>
        <c:axPos val="b"/>
        <c:majorTickMark val="none"/>
        <c:minorTickMark val="none"/>
        <c:tickLblPos val="nextTo"/>
        <c:crossAx val="2140091816"/>
        <c:crosses val="autoZero"/>
        <c:auto val="1"/>
        <c:lblAlgn val="ctr"/>
        <c:lblOffset val="100"/>
        <c:noMultiLvlLbl val="0"/>
      </c:catAx>
      <c:valAx>
        <c:axId val="214009181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21400888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F070-10D7-B04C-89FC-5B4AD48ABD2F}" type="datetimeFigureOut">
              <a:rPr lang="en-US" smtClean="0"/>
              <a:t>9/2/15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FD7B7-D2AB-8148-BF5A-260E16141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391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478B-6CB6-1648-AD11-4BCA276D364A}" type="datetimeFigureOut">
              <a:rPr lang="en-US" smtClean="0"/>
              <a:t>9/2/15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1054E-58D0-F24D-9054-8231A9C9B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94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 of predictive model.  </a:t>
            </a:r>
          </a:p>
          <a:p>
            <a:r>
              <a:rPr lang="en-US" dirty="0" smtClean="0"/>
              <a:t>Remind people of how the spatial</a:t>
            </a:r>
            <a:r>
              <a:rPr lang="en-US" baseline="0" dirty="0" smtClean="0"/>
              <a:t> models we presented fit into the predictive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37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1054E-58D0-F24D-9054-8231A9C9B35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9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</a:t>
            </a:r>
            <a:r>
              <a:rPr lang="en-US" baseline="0" dirty="0" smtClean="0"/>
              <a:t> have time to talk about formulation, just show the visualization of defender model.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upper row</a:t>
            </a:r>
          </a:p>
          <a:p>
            <a:r>
              <a:rPr lang="en-US" baseline="0" dirty="0" smtClean="0"/>
              <a:t>-- “X” marks the location of the player</a:t>
            </a:r>
          </a:p>
          <a:p>
            <a:r>
              <a:rPr lang="en-US" baseline="0" dirty="0" smtClean="0"/>
              <a:t>-- Up is towards the goal (either basket, or another player). </a:t>
            </a:r>
          </a:p>
          <a:p>
            <a:r>
              <a:rPr lang="en-US" baseline="0" dirty="0" smtClean="0"/>
              <a:t>-- High intensity indicates strong score if defender is located in that region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lower row</a:t>
            </a:r>
          </a:p>
          <a:p>
            <a:r>
              <a:rPr lang="en-US" baseline="0" dirty="0" smtClean="0"/>
              <a:t>-- Intensity map of location of the player on the court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</a:t>
            </a:r>
            <a:r>
              <a:rPr lang="en-US" baseline="0" dirty="0" smtClean="0"/>
              <a:t> have time to talk about formulation, just show the visualization of defender model.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upper row</a:t>
            </a:r>
          </a:p>
          <a:p>
            <a:r>
              <a:rPr lang="en-US" baseline="0" dirty="0" smtClean="0"/>
              <a:t>-- “X” marks the location of the player</a:t>
            </a:r>
          </a:p>
          <a:p>
            <a:r>
              <a:rPr lang="en-US" baseline="0" dirty="0" smtClean="0"/>
              <a:t>-- Up is towards the goal (either basket, or another player). </a:t>
            </a:r>
          </a:p>
          <a:p>
            <a:r>
              <a:rPr lang="en-US" baseline="0" dirty="0" smtClean="0"/>
              <a:t>-- High intensity indicates strong score if defender is located in that region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lower row</a:t>
            </a:r>
          </a:p>
          <a:p>
            <a:r>
              <a:rPr lang="en-US" baseline="0" dirty="0" smtClean="0"/>
              <a:t>-- Intensity map of location of the player on the court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2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Baseline is just using distance-based features.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6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think of each F_s as</a:t>
            </a:r>
            <a:r>
              <a:rPr lang="en-US" baseline="0" dirty="0" smtClean="0"/>
              <a:t> a matrix of coefficients for shooting propensity</a:t>
            </a:r>
          </a:p>
          <a:p>
            <a:r>
              <a:rPr lang="en-US" baseline="0" dirty="0" smtClean="0"/>
              <a:t>We can factorize F_s into player and location factors</a:t>
            </a:r>
          </a:p>
          <a:p>
            <a:r>
              <a:rPr lang="en-US" baseline="0" dirty="0" smtClean="0"/>
              <a:t>Factorization also enables sharing of training data (we have more training data for some players than others)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20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Showing a visualization of the</a:t>
            </a:r>
            <a:r>
              <a:rPr lang="en-US" baseline="0" dirty="0" smtClean="0"/>
              <a:t> shooting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Each shooting factor is a row of L</a:t>
            </a:r>
          </a:p>
          <a:p>
            <a:r>
              <a:rPr lang="en-US" dirty="0" smtClean="0"/>
              <a:t>Each player is a linear combination</a:t>
            </a:r>
            <a:r>
              <a:rPr lang="en-US" baseline="0" dirty="0" smtClean="0"/>
              <a:t> of the 10 shooting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1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r>
              <a:rPr lang="en-US" baseline="0" dirty="0" smtClean="0"/>
              <a:t> of where players tend to receive passes.</a:t>
            </a:r>
          </a:p>
          <a:p>
            <a:r>
              <a:rPr lang="en-US" dirty="0" smtClean="0"/>
              <a:t>We can again factorize</a:t>
            </a:r>
            <a:r>
              <a:rPr lang="en-US" baseline="0" dirty="0" smtClean="0"/>
              <a:t> the coefficient matrix into player and location factors.</a:t>
            </a:r>
          </a:p>
          <a:p>
            <a:r>
              <a:rPr lang="en-US" baseline="0" dirty="0" smtClean="0"/>
              <a:t>Again, this allows sharing of training data (some players have more training data than others)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42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of Passing tendencies</a:t>
            </a:r>
            <a:r>
              <a:rPr lang="en-US" baseline="0" dirty="0" smtClean="0"/>
              <a:t> around the court.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Showing a visualization of a</a:t>
            </a:r>
            <a:r>
              <a:rPr lang="en-US" baseline="0" dirty="0" smtClean="0"/>
              <a:t> passing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Each passing factor is a row of M</a:t>
            </a:r>
          </a:p>
          <a:p>
            <a:r>
              <a:rPr lang="en-US" dirty="0" smtClean="0"/>
              <a:t>Players are linear</a:t>
            </a:r>
            <a:r>
              <a:rPr lang="en-US" baseline="0" dirty="0" smtClean="0"/>
              <a:t> combinations of the 10 passing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3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Showing a visualization of a</a:t>
            </a:r>
            <a:r>
              <a:rPr lang="en-US" baseline="0" dirty="0" smtClean="0"/>
              <a:t> passing component of </a:t>
            </a:r>
            <a:r>
              <a:rPr lang="en-US" dirty="0" smtClean="0"/>
              <a:t>our trained</a:t>
            </a:r>
            <a:r>
              <a:rPr lang="en-US" baseline="0" dirty="0" smtClean="0"/>
              <a:t> model.  (Will discuss training later.)</a:t>
            </a:r>
            <a:endParaRPr lang="en-US" dirty="0" smtClean="0"/>
          </a:p>
          <a:p>
            <a:r>
              <a:rPr lang="en-US" dirty="0" smtClean="0"/>
              <a:t>This shows the aggregated passing tendencies from recombining Q_1</a:t>
            </a:r>
            <a:r>
              <a:rPr lang="en-US" baseline="0" dirty="0" smtClean="0"/>
              <a:t> * Q_2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6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Recap of predictive model.  </a:t>
            </a:r>
          </a:p>
          <a:p>
            <a:r>
              <a:rPr lang="en-US" dirty="0" smtClean="0"/>
              <a:t>Remind people of how the spatial</a:t>
            </a:r>
            <a:r>
              <a:rPr lang="en-US" baseline="0" dirty="0" smtClean="0"/>
              <a:t> models we presented fit into the predictive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237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Theta is a umbrella</a:t>
            </a:r>
            <a:r>
              <a:rPr lang="en-US" baseline="0" dirty="0" smtClean="0"/>
              <a:t> variable that encapsulates all the components of our model.</a:t>
            </a:r>
          </a:p>
          <a:p>
            <a:r>
              <a:rPr lang="en-US" baseline="0" dirty="0" smtClean="0"/>
              <a:t>Our objective is to train an interpretable spatial model that has high predictive accuracy</a:t>
            </a:r>
          </a:p>
          <a:p>
            <a:r>
              <a:rPr lang="en-US" baseline="0" dirty="0" smtClean="0"/>
              <a:t>Train using gradient descent.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E8B76-E5C8-6E41-B718-BD1ED0F028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5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9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0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6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2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7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3751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Lecture 15: Recent Applications of Latent Factor Models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AD60-2240-774B-999B-A729C374D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31.emf"/><Relationship Id="rId10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oleObject" Target="../embeddings/oleObject8.bin"/><Relationship Id="rId5" Type="http://schemas.openxmlformats.org/officeDocument/2006/relationships/image" Target="../media/image36.emf"/><Relationship Id="rId6" Type="http://schemas.openxmlformats.org/officeDocument/2006/relationships/image" Target="../media/image3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0" Type="http://schemas.openxmlformats.org/officeDocument/2006/relationships/image" Target="../media/image11.emf"/><Relationship Id="rId11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31.emf"/><Relationship Id="rId10" Type="http://schemas.openxmlformats.org/officeDocument/2006/relationships/image" Target="../media/image2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://www.pinterest.com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3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oleObject" Target="../embeddings/oleObject10.bin"/><Relationship Id="rId5" Type="http://schemas.openxmlformats.org/officeDocument/2006/relationships/image" Target="../media/image74.emf"/><Relationship Id="rId6" Type="http://schemas.openxmlformats.org/officeDocument/2006/relationships/image" Target="../media/image7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0" Type="http://schemas.openxmlformats.org/officeDocument/2006/relationships/image" Target="../media/image11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67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8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81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82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8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3.emf"/><Relationship Id="rId5" Type="http://schemas.openxmlformats.org/officeDocument/2006/relationships/image" Target="../media/image17.jp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6.emf"/><Relationship Id="rId8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yisongyue.com/collab_cluster/" TargetMode="External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8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9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4" Type="http://schemas.openxmlformats.org/officeDocument/2006/relationships/image" Target="../media/image8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emf"/><Relationship Id="rId5" Type="http://schemas.openxmlformats.org/officeDocument/2006/relationships/image" Target="../media/image1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1529"/>
            <a:ext cx="7772400" cy="180767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Recent Applications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of Latent Factor Models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59" y="4797553"/>
            <a:ext cx="6745446" cy="1198660"/>
          </a:xfrm>
        </p:spPr>
        <p:txBody>
          <a:bodyPr>
            <a:normAutofit/>
          </a:bodyPr>
          <a:lstStyle/>
          <a:p>
            <a:r>
              <a:rPr lang="en-US" dirty="0" smtClean="0"/>
              <a:t>Yisong Yue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59" y="269382"/>
            <a:ext cx="2140883" cy="911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43" y="336115"/>
            <a:ext cx="2474180" cy="78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2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81" y="-1591"/>
            <a:ext cx="6107902" cy="645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766" y="4192254"/>
            <a:ext cx="1746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Ball Handler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6623331" y="3972656"/>
            <a:ext cx="600556" cy="21959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5559" y="58737"/>
            <a:ext cx="16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Teammates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Straight Arrow Connector 11"/>
          <p:cNvCxnSpPr>
            <a:stCxn id="38" idx="3"/>
          </p:cNvCxnSpPr>
          <p:nvPr/>
        </p:nvCxnSpPr>
        <p:spPr>
          <a:xfrm flipV="1">
            <a:off x="1916578" y="4821829"/>
            <a:ext cx="1420931" cy="899642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8" idx="3"/>
          </p:cNvCxnSpPr>
          <p:nvPr/>
        </p:nvCxnSpPr>
        <p:spPr>
          <a:xfrm flipV="1">
            <a:off x="1916578" y="4090802"/>
            <a:ext cx="1553841" cy="1630669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3"/>
          </p:cNvCxnSpPr>
          <p:nvPr/>
        </p:nvCxnSpPr>
        <p:spPr>
          <a:xfrm>
            <a:off x="1916578" y="289570"/>
            <a:ext cx="985283" cy="1622465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</p:cNvCxnSpPr>
          <p:nvPr/>
        </p:nvCxnSpPr>
        <p:spPr>
          <a:xfrm>
            <a:off x="1916578" y="289570"/>
            <a:ext cx="2528512" cy="64868"/>
          </a:xfrm>
          <a:prstGeom prst="straightConnector1">
            <a:avLst/>
          </a:prstGeom>
          <a:ln w="254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019800" y="660696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Defenders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35" name="Straight Arrow Connector 34"/>
          <p:cNvCxnSpPr>
            <a:stCxn id="34" idx="2"/>
          </p:cNvCxnSpPr>
          <p:nvPr/>
        </p:nvCxnSpPr>
        <p:spPr>
          <a:xfrm flipH="1">
            <a:off x="5151750" y="1122361"/>
            <a:ext cx="1619743" cy="59075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35559" y="5490638"/>
            <a:ext cx="16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Teammates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3192" y="2882090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Defenders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>
          <a:xfrm flipV="1">
            <a:off x="1916578" y="2436759"/>
            <a:ext cx="1093457" cy="67616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350766" y="5952303"/>
            <a:ext cx="1503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Defenders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cxnSp>
        <p:nvCxnSpPr>
          <p:cNvPr id="50" name="Straight Arrow Connector 49"/>
          <p:cNvCxnSpPr>
            <a:stCxn id="49" idx="1"/>
          </p:cNvCxnSpPr>
          <p:nvPr/>
        </p:nvCxnSpPr>
        <p:spPr>
          <a:xfrm flipH="1" flipV="1">
            <a:off x="4149735" y="4615074"/>
            <a:ext cx="2201031" cy="1568062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9" idx="1"/>
          </p:cNvCxnSpPr>
          <p:nvPr/>
        </p:nvCxnSpPr>
        <p:spPr>
          <a:xfrm flipH="1" flipV="1">
            <a:off x="4792132" y="4423087"/>
            <a:ext cx="1558634" cy="1760049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5523135" y="1122361"/>
            <a:ext cx="1248358" cy="2221394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88716" y="2194915"/>
            <a:ext cx="6765436" cy="242015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Goal: </a:t>
            </a:r>
          </a:p>
          <a:p>
            <a:pPr algn="ctr"/>
            <a:r>
              <a:rPr lang="en-US" sz="3200" dirty="0" smtClean="0"/>
              <a:t>Learn an Interpretable Predictive Model</a:t>
            </a:r>
            <a:r>
              <a:rPr lang="en-US" sz="3200" b="1" dirty="0" smtClean="0"/>
              <a:t> </a:t>
            </a:r>
            <a:r>
              <a:rPr lang="en-US" sz="3200" dirty="0" smtClean="0"/>
              <a:t>for Play Prediction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(E.g., Pass or Shot)</a:t>
            </a:r>
          </a:p>
        </p:txBody>
      </p:sp>
    </p:spTree>
    <p:extLst>
      <p:ext uri="{BB962C8B-B14F-4D97-AF65-F5344CB8AC3E}">
        <p14:creationId xmlns:p14="http://schemas.microsoft.com/office/powerpoint/2010/main" val="4203888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34" grpId="0"/>
      <p:bldP spid="38" grpId="0"/>
      <p:bldP spid="38" grpId="1"/>
      <p:bldP spid="45" grpId="0"/>
      <p:bldP spid="4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67" y="2261178"/>
            <a:ext cx="8229600" cy="11430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54956" y="3887742"/>
            <a:ext cx="4420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projects.yisongyue.com</a:t>
            </a:r>
            <a:r>
              <a:rPr lang="en-US" dirty="0"/>
              <a:t>/</a:t>
            </a:r>
            <a:r>
              <a:rPr lang="en-US" dirty="0" err="1"/>
              <a:t>bballpredict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2599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92" y="1343739"/>
            <a:ext cx="6175009" cy="3555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124" y="4873823"/>
            <a:ext cx="65767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STATS </a:t>
            </a:r>
            <a:r>
              <a:rPr lang="en-US" sz="2800" b="1" dirty="0" err="1" smtClean="0"/>
              <a:t>SportsVU</a:t>
            </a:r>
            <a:endParaRPr lang="en-US" sz="2800" b="1" dirty="0" smtClean="0"/>
          </a:p>
          <a:p>
            <a:pPr algn="ctr"/>
            <a:r>
              <a:rPr lang="en-US" sz="2800" dirty="0" smtClean="0"/>
              <a:t>2012/2013 Season, 630 Games, </a:t>
            </a:r>
          </a:p>
          <a:p>
            <a:pPr algn="ctr"/>
            <a:r>
              <a:rPr lang="en-US" sz="2800" dirty="0" smtClean="0"/>
              <a:t>80K Possessions, 380 frames per possession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301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5897"/>
            <a:ext cx="8229600" cy="4921391"/>
          </a:xfrm>
        </p:spPr>
        <p:txBody>
          <a:bodyPr>
            <a:normAutofit/>
          </a:bodyPr>
          <a:lstStyle/>
          <a:p>
            <a:r>
              <a:rPr lang="en-US" dirty="0" smtClean="0"/>
              <a:t>Game state: </a:t>
            </a:r>
            <a:r>
              <a:rPr lang="en-US" b="1" dirty="0" smtClean="0"/>
              <a:t>x</a:t>
            </a:r>
          </a:p>
          <a:p>
            <a:pPr lvl="1"/>
            <a:r>
              <a:rPr lang="en-US" sz="2000" dirty="0" smtClean="0"/>
              <a:t>Coordinates of all players</a:t>
            </a:r>
          </a:p>
          <a:p>
            <a:pPr lvl="1"/>
            <a:r>
              <a:rPr lang="en-US" sz="2000" dirty="0" smtClean="0"/>
              <a:t>Who is the ball handler</a:t>
            </a:r>
          </a:p>
          <a:p>
            <a:pPr lvl="1"/>
            <a:endParaRPr lang="en-US" sz="500" dirty="0" smtClean="0"/>
          </a:p>
          <a:p>
            <a:r>
              <a:rPr lang="en-US" dirty="0" smtClean="0"/>
              <a:t>Event: y</a:t>
            </a:r>
          </a:p>
          <a:p>
            <a:pPr lvl="1"/>
            <a:r>
              <a:rPr lang="en-US" sz="2000" dirty="0" smtClean="0"/>
              <a:t>Ball handler will shoot</a:t>
            </a:r>
          </a:p>
          <a:p>
            <a:pPr lvl="1"/>
            <a:r>
              <a:rPr lang="en-US" sz="2000" dirty="0" smtClean="0"/>
              <a:t>Ball handler will pass (to whom?)</a:t>
            </a:r>
          </a:p>
          <a:p>
            <a:pPr lvl="1"/>
            <a:r>
              <a:rPr lang="en-US" sz="2000" dirty="0" smtClean="0"/>
              <a:t>Ball handler will hold onto the ball</a:t>
            </a:r>
          </a:p>
          <a:p>
            <a:pPr lvl="1"/>
            <a:r>
              <a:rPr lang="en-US" sz="2000" dirty="0" smtClean="0"/>
              <a:t>6 possibilities</a:t>
            </a:r>
          </a:p>
          <a:p>
            <a:pPr lvl="1"/>
            <a:endParaRPr lang="en-US" sz="500" dirty="0"/>
          </a:p>
          <a:p>
            <a:r>
              <a:rPr lang="en-US" b="1" dirty="0" smtClean="0"/>
              <a:t>Goal:  </a:t>
            </a:r>
            <a:r>
              <a:rPr lang="en-US" dirty="0" smtClean="0"/>
              <a:t>Learn P(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</a:p>
          <a:p>
            <a:pPr lvl="1"/>
            <a:r>
              <a:rPr lang="en-US" sz="2000" dirty="0" smtClean="0"/>
              <a:t>Interpretable</a:t>
            </a:r>
            <a:endParaRPr lang="en-US" sz="2000" dirty="0"/>
          </a:p>
        </p:txBody>
      </p:sp>
      <p:pic>
        <p:nvPicPr>
          <p:cNvPr id="5" name="Picture 4" descr="screen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48" y="1707310"/>
            <a:ext cx="3031745" cy="32055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624" y="6150603"/>
            <a:ext cx="53682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/publications/icdm2014_bball_predict.pdf</a:t>
            </a:r>
          </a:p>
        </p:txBody>
      </p:sp>
    </p:spTree>
    <p:extLst>
      <p:ext uri="{BB962C8B-B14F-4D97-AF65-F5344CB8AC3E}">
        <p14:creationId xmlns:p14="http://schemas.microsoft.com/office/powerpoint/2010/main" val="2962768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1143000"/>
          </a:xfrm>
        </p:spPr>
        <p:txBody>
          <a:bodyPr/>
          <a:lstStyle/>
          <a:p>
            <a:r>
              <a:rPr lang="en-US" dirty="0" smtClean="0"/>
              <a:t>Log-Linear Spatial Model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14" y="2368242"/>
            <a:ext cx="4726202" cy="115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221" y="1165390"/>
            <a:ext cx="4649352" cy="999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14" y="3710072"/>
            <a:ext cx="4893766" cy="1376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1635" y="5598695"/>
            <a:ext cx="4949993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Encode spatial intuitions in F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62549" y="5185220"/>
            <a:ext cx="0" cy="41347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571" y="1410631"/>
            <a:ext cx="1693046" cy="1335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7584" y="2677478"/>
            <a:ext cx="7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4152" y="1945328"/>
            <a:ext cx="7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3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232172"/>
              </p:ext>
            </p:extLst>
          </p:nvPr>
        </p:nvGraphicFramePr>
        <p:xfrm>
          <a:off x="1288849" y="5692806"/>
          <a:ext cx="8175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551" name="Equation" r:id="rId8" imgW="368300" imgH="215900" progId="Equation.3">
                  <p:embed/>
                </p:oleObj>
              </mc:Choice>
              <mc:Fallback>
                <p:oleObj name="Equation" r:id="rId8" imgW="36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88849" y="5692806"/>
                        <a:ext cx="817562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duncan_shooting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71" y="3834649"/>
            <a:ext cx="1401233" cy="18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6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uncan_shoot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13" y="198434"/>
            <a:ext cx="4612020" cy="6115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619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Fine-Grained </a:t>
            </a:r>
            <a:br>
              <a:rPr lang="en-US" dirty="0" smtClean="0"/>
            </a:br>
            <a:r>
              <a:rPr lang="en-US" dirty="0" smtClean="0"/>
              <a:t>Spatial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06193" cy="4525963"/>
          </a:xfrm>
        </p:spPr>
        <p:txBody>
          <a:bodyPr/>
          <a:lstStyle/>
          <a:p>
            <a:r>
              <a:rPr lang="en-US" dirty="0" smtClean="0"/>
              <a:t>Discretize court</a:t>
            </a:r>
          </a:p>
          <a:p>
            <a:pPr lvl="1"/>
            <a:r>
              <a:rPr lang="en-US" dirty="0" smtClean="0"/>
              <a:t>1x1 foot cells</a:t>
            </a:r>
          </a:p>
          <a:p>
            <a:pPr lvl="1"/>
            <a:r>
              <a:rPr lang="en-US" dirty="0" smtClean="0"/>
              <a:t>2000 cells</a:t>
            </a:r>
          </a:p>
          <a:p>
            <a:pPr lvl="1"/>
            <a:endParaRPr lang="en-US" dirty="0"/>
          </a:p>
          <a:p>
            <a:r>
              <a:rPr lang="en-US" dirty="0" smtClean="0"/>
              <a:t>1 weight per cell</a:t>
            </a:r>
          </a:p>
          <a:p>
            <a:pPr lvl="1"/>
            <a:r>
              <a:rPr lang="en-US" dirty="0" smtClean="0"/>
              <a:t>2000 weights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5667" y="6126163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40 feet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563454" y="3067326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</a:t>
            </a:r>
            <a:r>
              <a:rPr lang="en-US" sz="2000" dirty="0" smtClean="0"/>
              <a:t>0 feet</a:t>
            </a:r>
            <a:endParaRPr lang="en-US" sz="2000" dirty="0"/>
          </a:p>
        </p:txBody>
      </p:sp>
      <p:graphicFrame>
        <p:nvGraphicFramePr>
          <p:cNvPr id="10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723398"/>
              </p:ext>
            </p:extLst>
          </p:nvPr>
        </p:nvGraphicFramePr>
        <p:xfrm>
          <a:off x="2711671" y="5319540"/>
          <a:ext cx="1376362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1" name="Equation" r:id="rId4" imgW="419100" imgH="215900" progId="Equation.3">
                  <p:embed/>
                </p:oleObj>
              </mc:Choice>
              <mc:Fallback>
                <p:oleObj name="Equation" r:id="rId4" imgW="419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1671" y="5319540"/>
                        <a:ext cx="1376362" cy="706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110" y="274637"/>
            <a:ext cx="1528045" cy="15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1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 (Shooting)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dirty="0"/>
              <a:t>Discretize court into </a:t>
            </a:r>
            <a:r>
              <a:rPr lang="en-US" dirty="0" smtClean="0"/>
              <a:t>S cell locations</a:t>
            </a:r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b="1" dirty="0" smtClean="0"/>
              <a:t>Shooting Score: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dirty="0" smtClean="0"/>
              <a:t>&lt;B</a:t>
            </a:r>
            <a:r>
              <a:rPr lang="en-US" baseline="-25000" dirty="0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L</a:t>
            </a:r>
            <a:r>
              <a:rPr lang="en-US" baseline="-25000" dirty="0" err="1"/>
              <a:t>s</a:t>
            </a:r>
            <a:r>
              <a:rPr lang="en-US" dirty="0" smtClean="0"/>
              <a:t>&gt;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92354" y="6328128"/>
            <a:ext cx="291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to [Miller et al., 2014]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70618" y="2683043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 smtClean="0"/>
              <a:t>s</a:t>
            </a:r>
            <a:endParaRPr lang="en-US" sz="4400" b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834508" y="2683043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6636" y="2683043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20946" y="3215035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59139" y="2267816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7496" y="3660058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1064" y="2267816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4653" y="3660058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157" y="226781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4764" y="2757702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3251" y="384472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31000" y="465666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Player Factors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884334" y="4415365"/>
            <a:ext cx="846666" cy="42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40222" y="3513667"/>
            <a:ext cx="141111" cy="33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28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68529" y="3510748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Visualizing location factors L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125571" y="5623147"/>
            <a:ext cx="2943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Visualizing players </a:t>
            </a:r>
            <a:r>
              <a:rPr lang="en-US" sz="2400" dirty="0" err="1" smtClean="0"/>
              <a:t>B</a:t>
            </a:r>
            <a:r>
              <a:rPr lang="en-US" sz="2400" baseline="-25000" dirty="0" err="1" smtClean="0"/>
              <a:t>b</a:t>
            </a:r>
            <a:r>
              <a:rPr lang="en-US" sz="2400" dirty="0" err="1" smtClean="0"/>
              <a:t>L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09" y="2478082"/>
            <a:ext cx="8617231" cy="1097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9" y="4213411"/>
            <a:ext cx="8617231" cy="1447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92354" y="6328128"/>
            <a:ext cx="291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to [Miller et al., 2014]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400" y="163853"/>
            <a:ext cx="5571476" cy="21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 (Passing)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b="1" dirty="0" smtClean="0"/>
              <a:t>Shooting Score: </a:t>
            </a:r>
            <a:r>
              <a:rPr lang="en-US" dirty="0" err="1" smtClean="0"/>
              <a:t>F</a:t>
            </a:r>
            <a:r>
              <a:rPr lang="en-US" baseline="-25000" dirty="0" err="1"/>
              <a:t>p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 smtClean="0"/>
              <a:t>) </a:t>
            </a:r>
            <a:r>
              <a:rPr lang="en-US" dirty="0"/>
              <a:t>= </a:t>
            </a:r>
            <a:r>
              <a:rPr lang="en-US" dirty="0" smtClean="0"/>
              <a:t>&lt;</a:t>
            </a:r>
            <a:r>
              <a:rPr lang="en-US" dirty="0" err="1" smtClean="0"/>
              <a:t>P</a:t>
            </a:r>
            <a:r>
              <a:rPr lang="en-US" baseline="-25000" dirty="0" err="1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s</a:t>
            </a:r>
            <a:r>
              <a:rPr lang="en-US" dirty="0" smtClean="0"/>
              <a:t>&gt;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70834" y="2264334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/>
              <a:t>p</a:t>
            </a:r>
            <a:endParaRPr lang="en-US" sz="4400" b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834724" y="2264334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5736852" y="2264334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M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21162" y="2796326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59355" y="1849107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7712" y="3241349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41280" y="1849107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4869" y="3241349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6373" y="1849107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4980" y="2338993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3467" y="342601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31216" y="423795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Player Factors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5884550" y="3996656"/>
            <a:ext cx="846666" cy="42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40438" y="3094958"/>
            <a:ext cx="141111" cy="33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45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 (Passing)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endParaRPr lang="en-US" sz="1600" dirty="0" smtClean="0"/>
          </a:p>
          <a:p>
            <a:endParaRPr lang="en-US" sz="1600" dirty="0"/>
          </a:p>
          <a:p>
            <a:endParaRPr lang="en-US" sz="16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r>
              <a:rPr lang="en-US" b="1" dirty="0" smtClean="0"/>
              <a:t>Shooting Score: </a:t>
            </a:r>
            <a:r>
              <a:rPr lang="en-US" dirty="0" err="1" smtClean="0"/>
              <a:t>F</a:t>
            </a:r>
            <a:r>
              <a:rPr lang="en-US" baseline="-25000" dirty="0" err="1"/>
              <a:t>p</a:t>
            </a:r>
            <a:r>
              <a:rPr lang="en-US" dirty="0" smtClean="0"/>
              <a:t>(</a:t>
            </a:r>
            <a:r>
              <a:rPr lang="en-US" b="1" dirty="0" smtClean="0"/>
              <a:t>x</a:t>
            </a:r>
            <a:r>
              <a:rPr lang="en-US" dirty="0" smtClean="0"/>
              <a:t>) </a:t>
            </a:r>
            <a:r>
              <a:rPr lang="en-US" dirty="0"/>
              <a:t>= &lt;</a:t>
            </a:r>
            <a:r>
              <a:rPr lang="en-US" dirty="0" err="1"/>
              <a:t>P</a:t>
            </a:r>
            <a:r>
              <a:rPr lang="en-US" baseline="-25000" dirty="0" err="1"/>
              <a:t>b</a:t>
            </a:r>
            <a:r>
              <a:rPr lang="en-US" dirty="0"/>
              <a:t>, </a:t>
            </a:r>
            <a:r>
              <a:rPr lang="en-US" dirty="0" err="1"/>
              <a:t>M</a:t>
            </a:r>
            <a:r>
              <a:rPr lang="en-US" baseline="-25000" dirty="0" err="1"/>
              <a:t>s</a:t>
            </a:r>
            <a:r>
              <a:rPr lang="en-US" dirty="0" smtClean="0"/>
              <a:t>&gt; + &lt;Q</a:t>
            </a:r>
            <a:r>
              <a:rPr lang="en-US" baseline="-25000" dirty="0" smtClean="0"/>
              <a:t>1,s</a:t>
            </a:r>
            <a:r>
              <a:rPr lang="en-US" dirty="0" smtClean="0"/>
              <a:t>, Q</a:t>
            </a:r>
            <a:r>
              <a:rPr lang="en-US" baseline="-25000" dirty="0" smtClean="0"/>
              <a:t>2,t</a:t>
            </a:r>
            <a:r>
              <a:rPr lang="en-US" dirty="0" smtClean="0"/>
              <a:t>&gt;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326444" y="2264334"/>
            <a:ext cx="221925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F</a:t>
            </a:r>
            <a:r>
              <a:rPr lang="en-US" sz="4400" b="1" baseline="-25000" dirty="0" err="1"/>
              <a:t>p</a:t>
            </a:r>
            <a:endParaRPr lang="en-US" sz="4400" b="1" baseline="-25000" dirty="0"/>
          </a:p>
        </p:txBody>
      </p:sp>
      <p:sp>
        <p:nvSpPr>
          <p:cNvPr id="8" name="Rectangle 7"/>
          <p:cNvSpPr/>
          <p:nvPr/>
        </p:nvSpPr>
        <p:spPr>
          <a:xfrm>
            <a:off x="4834724" y="2264334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Q</a:t>
            </a:r>
            <a:r>
              <a:rPr lang="en-US" sz="4000" b="1" baseline="-25000" dirty="0" smtClean="0"/>
              <a:t>1</a:t>
            </a:r>
            <a:endParaRPr lang="en-US" sz="4000" b="1" baseline="-25000" dirty="0"/>
          </a:p>
        </p:txBody>
      </p:sp>
      <p:sp>
        <p:nvSpPr>
          <p:cNvPr id="9" name="Rectangle 8"/>
          <p:cNvSpPr/>
          <p:nvPr/>
        </p:nvSpPr>
        <p:spPr>
          <a:xfrm>
            <a:off x="5736852" y="2264334"/>
            <a:ext cx="1791379" cy="68907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Q</a:t>
            </a:r>
            <a:r>
              <a:rPr lang="en-US" sz="4400" b="1" baseline="-25000" dirty="0" smtClean="0"/>
              <a:t>2</a:t>
            </a:r>
            <a:endParaRPr lang="en-US" sz="4400" b="1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3721162" y="2796326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33274" y="1849107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8085" y="3241349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41280" y="1849107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4869" y="3241349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036373" y="1849107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4980" y="2338993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41841" y="3426015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Location Factors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389392" y="448751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Location Factors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736852" y="3996655"/>
            <a:ext cx="846666" cy="4259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40438" y="3094958"/>
            <a:ext cx="141111" cy="3310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39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610771"/>
              </p:ext>
            </p:extLst>
          </p:nvPr>
        </p:nvGraphicFramePr>
        <p:xfrm>
          <a:off x="1609131" y="2857829"/>
          <a:ext cx="6096000" cy="3474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4495" y="3666884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54495" y="2938596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1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4495" y="4362906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3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4495" y="507215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4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4495" y="5758945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5</a:t>
            </a:r>
            <a:endParaRPr lang="en-US" sz="2400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5552" y="2993820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3615" y="3025736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3026" y="2993820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5181" y="3725167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3615" y="3722633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7428" y="4434995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4756" y="4392607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8068" y="4407658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7150" y="5159295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0981" y="5124432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5542" y="5094698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9517" y="5846641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797" y="5801348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2106" y="2993820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542" y="3722633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0886" y="4434995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0530" y="5815154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5279" y="5816399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8068" y="5104298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5581" y="3722633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4760"/>
          </a:xfrm>
        </p:spPr>
        <p:txBody>
          <a:bodyPr>
            <a:normAutofit/>
          </a:bodyPr>
          <a:lstStyle/>
          <a:p>
            <a:r>
              <a:rPr lang="en-US" dirty="0" smtClean="0"/>
              <a:t>Netflix Problem</a:t>
            </a:r>
            <a:br>
              <a:rPr lang="en-US" dirty="0" smtClean="0"/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(Collaborative Filtering)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 descr="frozen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0" y="1845460"/>
            <a:ext cx="647700" cy="927100"/>
          </a:xfrm>
          <a:prstGeom prst="rect">
            <a:avLst/>
          </a:prstGeom>
        </p:spPr>
      </p:pic>
      <p:pic>
        <p:nvPicPr>
          <p:cNvPr id="5" name="Picture 4" descr="incredibles_lo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17" y="1845460"/>
            <a:ext cx="622300" cy="939800"/>
          </a:xfrm>
          <a:prstGeom prst="rect">
            <a:avLst/>
          </a:prstGeom>
        </p:spPr>
      </p:pic>
      <p:pic>
        <p:nvPicPr>
          <p:cNvPr id="6" name="Picture 5" descr="jurassic_world_lo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67" y="1845460"/>
            <a:ext cx="635000" cy="939800"/>
          </a:xfrm>
          <a:prstGeom prst="rect">
            <a:avLst/>
          </a:prstGeom>
        </p:spPr>
      </p:pic>
      <p:pic>
        <p:nvPicPr>
          <p:cNvPr id="7" name="Picture 6" descr="mad_mex_logo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34" y="1845460"/>
            <a:ext cx="635000" cy="939800"/>
          </a:xfrm>
          <a:prstGeom prst="rect">
            <a:avLst/>
          </a:prstGeom>
        </p:spPr>
      </p:pic>
      <p:pic>
        <p:nvPicPr>
          <p:cNvPr id="8" name="Picture 7" descr="mean_girls_logo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4" y="1845460"/>
            <a:ext cx="660400" cy="927100"/>
          </a:xfrm>
          <a:prstGeom prst="rect">
            <a:avLst/>
          </a:prstGeom>
        </p:spPr>
      </p:pic>
      <p:pic>
        <p:nvPicPr>
          <p:cNvPr id="9" name="Picture 8" descr="notebook_logo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845460"/>
            <a:ext cx="635000" cy="939800"/>
          </a:xfrm>
          <a:prstGeom prst="rect">
            <a:avLst/>
          </a:prstGeom>
        </p:spPr>
      </p:pic>
      <p:pic>
        <p:nvPicPr>
          <p:cNvPr id="10" name="Picture 9" descr="star_trek_log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1845460"/>
            <a:ext cx="635000" cy="927100"/>
          </a:xfrm>
          <a:prstGeom prst="rect">
            <a:avLst/>
          </a:prstGeom>
        </p:spPr>
      </p:pic>
      <p:pic>
        <p:nvPicPr>
          <p:cNvPr id="11" name="Picture 10" descr="toy_story_logo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34" y="1832760"/>
            <a:ext cx="635000" cy="9398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046528" y="2182673"/>
            <a:ext cx="6765436" cy="2116383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Goals: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Predict Missing Values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Extract Reliable Patterns</a:t>
            </a:r>
          </a:p>
        </p:txBody>
      </p:sp>
    </p:spTree>
    <p:extLst>
      <p:ext uri="{BB962C8B-B14F-4D97-AF65-F5344CB8AC3E}">
        <p14:creationId xmlns:p14="http://schemas.microsoft.com/office/powerpoint/2010/main" val="124875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47" y="3307389"/>
            <a:ext cx="7977400" cy="953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50" y="4828565"/>
            <a:ext cx="7977397" cy="1332089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69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Where are Players </a:t>
            </a:r>
            <a:r>
              <a:rPr lang="en-US" sz="3600" dirty="0"/>
              <a:t>L</a:t>
            </a:r>
            <a:r>
              <a:rPr lang="en-US" sz="3600" dirty="0" smtClean="0"/>
              <a:t>ikely to Receive </a:t>
            </a:r>
            <a:r>
              <a:rPr lang="en-US" sz="3600" dirty="0"/>
              <a:t>P</a:t>
            </a:r>
            <a:r>
              <a:rPr lang="en-US" sz="3600" dirty="0" smtClean="0"/>
              <a:t>asses?</a:t>
            </a:r>
            <a:endParaRPr lang="en-US" sz="3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928" y="1199444"/>
            <a:ext cx="4484197" cy="17264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59111" y="4247446"/>
            <a:ext cx="38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2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584"/>
          </a:xfrm>
        </p:spPr>
        <p:txBody>
          <a:bodyPr>
            <a:normAutofit/>
          </a:bodyPr>
          <a:lstStyle/>
          <a:p>
            <a:r>
              <a:rPr lang="en-US" dirty="0" smtClean="0"/>
              <a:t>How do passes tend to flow?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744" y="1044222"/>
            <a:ext cx="5008033" cy="1908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744" y="4900789"/>
            <a:ext cx="4632053" cy="1166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855" y="3263899"/>
            <a:ext cx="4632053" cy="1166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0778" y="4388556"/>
            <a:ext cx="178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Passing From “X”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53178" y="6025446"/>
            <a:ext cx="152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Passing To “X”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83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Log-Linear Spatial Model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14" y="2368242"/>
            <a:ext cx="4726202" cy="1152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221" y="1165390"/>
            <a:ext cx="4649352" cy="999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614" y="3710072"/>
            <a:ext cx="4893766" cy="1376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1635" y="5598695"/>
            <a:ext cx="4949993" cy="584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Encode spatial intuitions in F</a:t>
            </a:r>
            <a:endParaRPr lang="en-US" sz="32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62549" y="5185220"/>
            <a:ext cx="0" cy="41347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571" y="1410631"/>
            <a:ext cx="1693046" cy="13355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7584" y="2677478"/>
            <a:ext cx="741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4152" y="1945328"/>
            <a:ext cx="7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P(</a:t>
            </a:r>
            <a:r>
              <a:rPr lang="en-US" dirty="0" err="1" smtClean="0"/>
              <a:t>y|</a:t>
            </a:r>
            <a:r>
              <a:rPr lang="en-US" b="1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6" name="Content Placeholder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81006"/>
              </p:ext>
            </p:extLst>
          </p:nvPr>
        </p:nvGraphicFramePr>
        <p:xfrm>
          <a:off x="1288849" y="5692806"/>
          <a:ext cx="8175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27" name="Equation" r:id="rId8" imgW="368300" imgH="215900" progId="Equation.3">
                  <p:embed/>
                </p:oleObj>
              </mc:Choice>
              <mc:Fallback>
                <p:oleObj name="Equation" r:id="rId8" imgW="3683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88849" y="5692806"/>
                        <a:ext cx="817562" cy="477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duncan_shooting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41" y="3834649"/>
            <a:ext cx="1401233" cy="18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07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Reminder: </a:t>
            </a:r>
            <a:r>
              <a:rPr lang="en-US" dirty="0" smtClean="0"/>
              <a:t>Training Data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92" y="1343739"/>
            <a:ext cx="6175009" cy="35553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124" y="4873823"/>
            <a:ext cx="65767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STATS </a:t>
            </a:r>
            <a:r>
              <a:rPr lang="en-US" sz="2800" b="1" dirty="0" err="1" smtClean="0"/>
              <a:t>SportsVU</a:t>
            </a:r>
            <a:endParaRPr lang="en-US" sz="2800" b="1" dirty="0" smtClean="0"/>
          </a:p>
          <a:p>
            <a:pPr algn="ctr"/>
            <a:r>
              <a:rPr lang="en-US" sz="2800" dirty="0" smtClean="0"/>
              <a:t>2012/2013 Season, 630 Games, </a:t>
            </a:r>
          </a:p>
          <a:p>
            <a:pPr algn="ctr"/>
            <a:r>
              <a:rPr lang="en-US" sz="2800" dirty="0" smtClean="0"/>
              <a:t>80K Possessions, 380 frames per possession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698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15" y="1621404"/>
            <a:ext cx="6228262" cy="832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937" y="4864165"/>
            <a:ext cx="3473626" cy="732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937" y="4037483"/>
            <a:ext cx="4015383" cy="79670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sz="48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Spatial Regularization: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3600" dirty="0"/>
          </a:p>
          <a:p>
            <a:pPr marL="0" indent="0">
              <a:buNone/>
            </a:pPr>
            <a:r>
              <a:rPr lang="en-US" sz="2400" dirty="0" smtClean="0"/>
              <a:t>(related to GP prior)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3842" y="2469373"/>
            <a:ext cx="297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 likelihood of training data</a:t>
            </a:r>
            <a:endParaRPr lang="en-US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5289536" y="1423621"/>
            <a:ext cx="227526" cy="174982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90138" y="2455104"/>
            <a:ext cx="1525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Regularization</a:t>
            </a:r>
            <a:endParaRPr lang="en-US" dirty="0"/>
          </a:p>
        </p:txBody>
      </p:sp>
      <p:sp>
        <p:nvSpPr>
          <p:cNvPr id="14" name="Right Brace 13"/>
          <p:cNvSpPr/>
          <p:nvPr/>
        </p:nvSpPr>
        <p:spPr>
          <a:xfrm rot="5400000">
            <a:off x="7019716" y="1698142"/>
            <a:ext cx="226699" cy="105882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uncan_shootin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382" y="3738975"/>
            <a:ext cx="1401233" cy="18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0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Non-Convex! </a:t>
            </a:r>
            <a:r>
              <a:rPr lang="en-US" dirty="0"/>
              <a:t/>
            </a:r>
            <a:br>
              <a:rPr lang="en-US" dirty="0"/>
            </a:br>
            <a:r>
              <a:rPr lang="en-US" sz="3200" b="1" dirty="0" smtClean="0">
                <a:solidFill>
                  <a:srgbClr val="953735"/>
                </a:solidFill>
              </a:rPr>
              <a:t>(Need Initialization)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364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Gradient descent converges to local optimum!</a:t>
            </a:r>
          </a:p>
          <a:p>
            <a:pPr lvl="1"/>
            <a:r>
              <a:rPr lang="en-US" dirty="0" smtClean="0"/>
              <a:t>Can lead to non-interpretable latent factors</a:t>
            </a:r>
          </a:p>
          <a:p>
            <a:pPr lvl="1"/>
            <a:r>
              <a:rPr lang="en-US" dirty="0" smtClean="0"/>
              <a:t>Often similar predictive performance.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220" y="1917587"/>
            <a:ext cx="1219390" cy="1658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271" y="1917587"/>
            <a:ext cx="1219390" cy="16583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6319" y="3534860"/>
            <a:ext cx="171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Good </a:t>
            </a:r>
          </a:p>
          <a:p>
            <a:pPr algn="ctr"/>
            <a:r>
              <a:rPr lang="en-US" sz="2400" dirty="0" smtClean="0"/>
              <a:t>Initialization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40058" y="3553025"/>
            <a:ext cx="171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Random </a:t>
            </a:r>
          </a:p>
          <a:p>
            <a:pPr algn="ctr"/>
            <a:r>
              <a:rPr lang="en-US" sz="2400" dirty="0" smtClean="0"/>
              <a:t>Initialization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289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Non-Convex! </a:t>
            </a:r>
            <a:r>
              <a:rPr lang="en-US" dirty="0"/>
              <a:t/>
            </a:r>
            <a:br>
              <a:rPr lang="en-US" dirty="0"/>
            </a:br>
            <a:r>
              <a:rPr lang="en-US" sz="3200" b="1" dirty="0" smtClean="0">
                <a:solidFill>
                  <a:srgbClr val="953735"/>
                </a:solidFill>
              </a:rPr>
              <a:t>(Need Initialization)</a:t>
            </a:r>
            <a:endParaRPr lang="en-US" sz="3200" b="1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3641"/>
          </a:xfrm>
        </p:spPr>
        <p:txBody>
          <a:bodyPr>
            <a:normAutofit/>
          </a:bodyPr>
          <a:lstStyle/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 smtClean="0"/>
          </a:p>
          <a:p>
            <a:endParaRPr lang="en-US" sz="1000" dirty="0"/>
          </a:p>
          <a:p>
            <a:endParaRPr lang="en-US" sz="4200" dirty="0" smtClean="0"/>
          </a:p>
          <a:p>
            <a:r>
              <a:rPr lang="en-US" dirty="0" smtClean="0"/>
              <a:t>Train un-factorized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Convex objective</a:t>
            </a:r>
          </a:p>
          <a:p>
            <a:pPr lvl="1"/>
            <a:r>
              <a:rPr lang="en-US" dirty="0" smtClean="0"/>
              <a:t>Gradient descent</a:t>
            </a:r>
          </a:p>
          <a:p>
            <a:endParaRPr lang="en-US" sz="1000" dirty="0" smtClean="0"/>
          </a:p>
          <a:p>
            <a:r>
              <a:rPr lang="en-US" dirty="0" smtClean="0"/>
              <a:t>Then factorize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750" y="1779792"/>
            <a:ext cx="4476255" cy="17174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5490" y="1689996"/>
            <a:ext cx="3322758" cy="1807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46689" y="3974421"/>
            <a:ext cx="32819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But un-factorized model </a:t>
            </a:r>
          </a:p>
          <a:p>
            <a:r>
              <a:rPr lang="en-US" sz="2400" b="1" dirty="0" smtClean="0">
                <a:solidFill>
                  <a:srgbClr val="953735"/>
                </a:solidFill>
              </a:rPr>
              <a:t>has many parameters!</a:t>
            </a:r>
            <a:endParaRPr lang="en-US" sz="2400" b="1" dirty="0">
              <a:solidFill>
                <a:srgbClr val="95373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6689" y="5173578"/>
            <a:ext cx="3345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Problem exacerbated</a:t>
            </a:r>
          </a:p>
          <a:p>
            <a:r>
              <a:rPr lang="en-US" sz="2400" b="1" dirty="0">
                <a:solidFill>
                  <a:srgbClr val="953735"/>
                </a:solidFill>
              </a:rPr>
              <a:t>f</a:t>
            </a:r>
            <a:r>
              <a:rPr lang="en-US" sz="2400" b="1" dirty="0" smtClean="0">
                <a:solidFill>
                  <a:srgbClr val="953735"/>
                </a:solidFill>
              </a:rPr>
              <a:t>or higher-order models.</a:t>
            </a:r>
            <a:endParaRPr lang="en-US" sz="24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9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Coarse-to-Fine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5588"/>
            <a:ext cx="8229600" cy="21205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Start with coarse resolution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Gradient descent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Make resolution more fine-grained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Repeat from Step 2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016" y="1251280"/>
            <a:ext cx="5695348" cy="26050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10029" y="4912782"/>
            <a:ext cx="1730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53735"/>
                </a:solidFill>
              </a:rPr>
              <a:t>Factorize at</a:t>
            </a:r>
          </a:p>
          <a:p>
            <a:r>
              <a:rPr lang="en-US" sz="2400" b="1" dirty="0" smtClean="0">
                <a:solidFill>
                  <a:srgbClr val="953735"/>
                </a:solidFill>
              </a:rPr>
              <a:t>Some point.</a:t>
            </a:r>
            <a:endParaRPr lang="en-US" sz="2400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15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Spatial Models for Basketball Gameplay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Predictive model of basketball actions</a:t>
            </a:r>
          </a:p>
          <a:p>
            <a:pPr lvl="1"/>
            <a:r>
              <a:rPr lang="en-US" dirty="0" smtClean="0"/>
              <a:t>E.g., shot, pass</a:t>
            </a:r>
          </a:p>
          <a:p>
            <a:pPr lvl="1"/>
            <a:r>
              <a:rPr lang="en-US" dirty="0" smtClean="0"/>
              <a:t>Captures spatial patterns</a:t>
            </a:r>
          </a:p>
          <a:p>
            <a:pPr lvl="1"/>
            <a:endParaRPr lang="en-US" dirty="0"/>
          </a:p>
          <a:p>
            <a:r>
              <a:rPr lang="en-US" dirty="0" smtClean="0"/>
              <a:t>Model is interpretable</a:t>
            </a:r>
          </a:p>
          <a:p>
            <a:endParaRPr lang="en-US" dirty="0"/>
          </a:p>
          <a:p>
            <a:r>
              <a:rPr lang="en-US" dirty="0" smtClean="0"/>
              <a:t>Requires careful training</a:t>
            </a:r>
            <a:endParaRPr lang="en-US" dirty="0"/>
          </a:p>
        </p:txBody>
      </p:sp>
      <p:pic>
        <p:nvPicPr>
          <p:cNvPr id="5" name="Picture 4" descr="screensh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98" y="4353488"/>
            <a:ext cx="1676567" cy="1772676"/>
          </a:xfrm>
          <a:prstGeom prst="rect">
            <a:avLst/>
          </a:prstGeom>
        </p:spPr>
      </p:pic>
      <p:pic>
        <p:nvPicPr>
          <p:cNvPr id="6" name="Picture 5" descr="duncan_shoot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32" y="2273299"/>
            <a:ext cx="1401233" cy="18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279"/>
            <a:ext cx="8229600" cy="5015071"/>
          </a:xfrm>
        </p:spPr>
        <p:txBody>
          <a:bodyPr>
            <a:normAutofit/>
          </a:bodyPr>
          <a:lstStyle/>
          <a:p>
            <a:r>
              <a:rPr lang="en-US" dirty="0" smtClean="0"/>
              <a:t>Temporal Blurring</a:t>
            </a:r>
          </a:p>
          <a:p>
            <a:pPr lvl="1"/>
            <a:r>
              <a:rPr lang="en-US" dirty="0" smtClean="0"/>
              <a:t>Mashes together player dynamics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Model full dynamics</a:t>
            </a:r>
          </a:p>
          <a:p>
            <a:pPr lvl="1"/>
            <a:r>
              <a:rPr lang="en-US" dirty="0" smtClean="0"/>
              <a:t>Currently only model snapshot</a:t>
            </a:r>
          </a:p>
          <a:p>
            <a:endParaRPr lang="en-US" dirty="0" smtClean="0"/>
          </a:p>
          <a:p>
            <a:r>
              <a:rPr lang="en-US" dirty="0" smtClean="0"/>
              <a:t>Model of team strategy</a:t>
            </a:r>
          </a:p>
          <a:p>
            <a:pPr lvl="1"/>
            <a:r>
              <a:rPr lang="en-US" dirty="0" smtClean="0"/>
              <a:t>Currently only 2 players at a time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510" y="1341279"/>
            <a:ext cx="1537828" cy="1883839"/>
          </a:xfrm>
          <a:prstGeom prst="rect">
            <a:avLst/>
          </a:prstGeom>
        </p:spPr>
      </p:pic>
      <p:pic>
        <p:nvPicPr>
          <p:cNvPr id="6" name="Picture 5" descr="screensh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14" y="3781264"/>
            <a:ext cx="1848857" cy="1954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444" y="6098674"/>
            <a:ext cx="394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Source: STATS LLC, copyright </a:t>
            </a:r>
            <a:r>
              <a:rPr lang="en-US" dirty="0" smtClean="0"/>
              <a:t>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9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036557"/>
          </a:xfrm>
        </p:spPr>
        <p:txBody>
          <a:bodyPr>
            <a:normAutofit/>
          </a:bodyPr>
          <a:lstStyle/>
          <a:p>
            <a:r>
              <a:rPr lang="en-US" dirty="0" smtClean="0"/>
              <a:t>Latent Factor Models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63798" y="1932443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</a:p>
          <a:p>
            <a:pPr algn="ctr"/>
            <a:r>
              <a:rPr lang="en-US" dirty="0" smtClean="0"/>
              <a:t>(missing values)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85898" y="1469176"/>
            <a:ext cx="142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 Movies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55460" y="2793386"/>
            <a:ext cx="1151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  <a:r>
              <a:rPr lang="en-US" sz="2400" dirty="0" smtClean="0"/>
              <a:t> Users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707801" y="1932443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U</a:t>
            </a:r>
            <a:r>
              <a:rPr lang="en-US" sz="4000" b="1" baseline="30000" dirty="0" smtClean="0"/>
              <a:t>T</a:t>
            </a:r>
            <a:endParaRPr lang="en-US" sz="4000" b="1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5609929" y="1932443"/>
            <a:ext cx="1791379" cy="689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V</a:t>
            </a:r>
            <a:endParaRPr lang="en-US" sz="44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94239" y="2464435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14357" y="1517216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946" y="2909458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09450" y="151721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8057" y="2007102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1215" y="3264654"/>
            <a:ext cx="1917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“Latent Factors”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5716207" y="3264655"/>
            <a:ext cx="395008" cy="200054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404108" y="2789562"/>
            <a:ext cx="0" cy="475092"/>
          </a:xfrm>
          <a:prstGeom prst="straightConnector1">
            <a:avLst/>
          </a:prstGeom>
          <a:grpFill/>
          <a:ln>
            <a:solidFill>
              <a:schemeClr val="accent2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457200" y="4718835"/>
            <a:ext cx="8229600" cy="1194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 smtClean="0"/>
              <a:t>Y</a:t>
            </a:r>
            <a:r>
              <a:rPr lang="en-US" sz="2800" baseline="-25000" dirty="0" err="1" smtClean="0"/>
              <a:t>ij</a:t>
            </a:r>
            <a:r>
              <a:rPr lang="en-US" sz="2800" dirty="0" smtClean="0"/>
              <a:t> = rating user </a:t>
            </a:r>
            <a:r>
              <a:rPr lang="en-US" sz="2800" dirty="0" err="1" smtClean="0"/>
              <a:t>i</a:t>
            </a:r>
            <a:r>
              <a:rPr lang="en-US" sz="2800" dirty="0" smtClean="0"/>
              <a:t> gives to movie j: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723692"/>
              </p:ext>
            </p:extLst>
          </p:nvPr>
        </p:nvGraphicFramePr>
        <p:xfrm>
          <a:off x="6203783" y="4644113"/>
          <a:ext cx="1518839" cy="66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79" name="Equation" r:id="rId3" imgW="584200" imgH="254000" progId="Equation.3">
                  <p:embed/>
                </p:oleObj>
              </mc:Choice>
              <mc:Fallback>
                <p:oleObj name="Equation" r:id="rId3" imgW="584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03783" y="4644113"/>
                        <a:ext cx="1518839" cy="660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703967"/>
              </p:ext>
            </p:extLst>
          </p:nvPr>
        </p:nvGraphicFramePr>
        <p:xfrm>
          <a:off x="6230938" y="5229425"/>
          <a:ext cx="2078037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0" name="Equation" r:id="rId5" imgW="800100" imgH="457200" progId="Equation.3">
                  <p:embed/>
                </p:oleObj>
              </mc:Choice>
              <mc:Fallback>
                <p:oleObj name="Equation" r:id="rId5" imgW="800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30938" y="5229425"/>
                        <a:ext cx="2078037" cy="118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707800" y="2288043"/>
            <a:ext cx="750335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5400000">
            <a:off x="5467621" y="2254120"/>
            <a:ext cx="689071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785898" y="2285602"/>
            <a:ext cx="45719" cy="4802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5963" y="5539564"/>
            <a:ext cx="3807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“dot product”</a:t>
            </a:r>
          </a:p>
          <a:p>
            <a:r>
              <a:rPr lang="en-US" sz="2000" dirty="0" smtClean="0"/>
              <a:t>“(un-normalized) cosine similarity”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361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9" grpId="0"/>
      <p:bldP spid="3" grpId="0" animBg="1"/>
      <p:bldP spid="22" grpId="0" animBg="1"/>
      <p:bldP spid="2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5682"/>
            <a:ext cx="8229600" cy="14611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Personalized Collaborative Clustering</a:t>
            </a:r>
            <a:br>
              <a:rPr lang="en-US" dirty="0" smtClean="0"/>
            </a:br>
            <a:r>
              <a:rPr lang="en-US" sz="3600" dirty="0" smtClean="0">
                <a:solidFill>
                  <a:srgbClr val="953735"/>
                </a:solidFill>
              </a:rPr>
              <a:t>(WWW 2014)</a:t>
            </a:r>
            <a:endParaRPr lang="en-US" sz="3600" dirty="0">
              <a:solidFill>
                <a:srgbClr val="95373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433" y="4173609"/>
            <a:ext cx="876300" cy="97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625" y="4161864"/>
            <a:ext cx="952500" cy="1003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077" y="4159954"/>
            <a:ext cx="990600" cy="104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5354" y="3560272"/>
            <a:ext cx="1853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Joint </a:t>
            </a:r>
            <a:r>
              <a:rPr lang="en-US" sz="2000" dirty="0"/>
              <a:t>w</a:t>
            </a:r>
            <a:r>
              <a:rPr lang="en-US" sz="2000" dirty="0" smtClean="0"/>
              <a:t>ork with: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469296" y="5229719"/>
            <a:ext cx="137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Chong Wang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78141" y="5229719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Khalid El-</a:t>
            </a:r>
            <a:r>
              <a:rPr lang="en-US" dirty="0" err="1" smtClean="0"/>
              <a:t>Arini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58758" y="5222364"/>
            <a:ext cx="162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6157505"/>
            <a:ext cx="6858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www.yisongyue.com</a:t>
            </a:r>
            <a:r>
              <a:rPr lang="en-US" sz="1600" dirty="0"/>
              <a:t>/publications/www2014_collab_cluster.pdf</a:t>
            </a:r>
          </a:p>
        </p:txBody>
      </p:sp>
    </p:spTree>
    <p:extLst>
      <p:ext uri="{BB962C8B-B14F-4D97-AF65-F5344CB8AC3E}">
        <p14:creationId xmlns:p14="http://schemas.microsoft.com/office/powerpoint/2010/main" val="357556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53735"/>
                </a:solidFill>
                <a:latin typeface="Calibri"/>
                <a:cs typeface="Calibri"/>
              </a:rPr>
              <a:t>Motivation: </a:t>
            </a:r>
            <a:r>
              <a:rPr lang="en-US" dirty="0" smtClean="0">
                <a:latin typeface="Calibri"/>
                <a:cs typeface="Calibri"/>
              </a:rPr>
              <a:t>Richer User Interfaces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058" y="1497991"/>
            <a:ext cx="2874217" cy="3474380"/>
          </a:xfrm>
          <a:prstGeom prst="rect">
            <a:avLst/>
          </a:prstGeom>
          <a:noFill/>
        </p:spPr>
      </p:pic>
      <p:pic>
        <p:nvPicPr>
          <p:cNvPr id="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0" y="2684196"/>
            <a:ext cx="997785" cy="9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38030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xplosion 1 8"/>
          <p:cNvSpPr/>
          <p:nvPr/>
        </p:nvSpPr>
        <p:spPr>
          <a:xfrm rot="20400000">
            <a:off x="3258774" y="2485163"/>
            <a:ext cx="985473" cy="70946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500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210" y="5454317"/>
            <a:ext cx="752456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We can only learn as much as interface permits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(We can only help user as much as interface permits)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7057" y="1497991"/>
            <a:ext cx="2874217" cy="3474380"/>
          </a:xfrm>
          <a:prstGeom prst="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93228" y="1955690"/>
            <a:ext cx="1116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b="1" dirty="0" smtClean="0">
                <a:latin typeface="Trebuchet MS"/>
                <a:cs typeface="Trebuchet MS"/>
              </a:rPr>
              <a:t>?</a:t>
            </a:r>
            <a:endParaRPr lang="en-US" sz="14400" b="1" dirty="0">
              <a:latin typeface="Trebuchet MS"/>
              <a:cs typeface="Trebuchet MS"/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2050646" y="304007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6286731" y="304007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82822" y="4943952"/>
            <a:ext cx="235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Information Bottleneck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7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613" y="226783"/>
            <a:ext cx="6306775" cy="5774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367" y="6061794"/>
            <a:ext cx="816222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</a:t>
            </a:r>
            <a:r>
              <a:rPr lang="en-US" sz="1600" b="1" dirty="0" err="1" smtClean="0"/>
              <a:t>ReGroup</a:t>
            </a:r>
            <a:r>
              <a:rPr lang="en-US" sz="1600" b="1" dirty="0"/>
              <a:t>: Interactive Machine Learning for On-Demand Group Creation in </a:t>
            </a:r>
            <a:r>
              <a:rPr lang="en-US" sz="1600" b="1" dirty="0" smtClean="0"/>
              <a:t>Social Networks”  </a:t>
            </a:r>
          </a:p>
          <a:p>
            <a:r>
              <a:rPr lang="en-US" sz="1600" b="1" dirty="0" smtClean="0"/>
              <a:t>[</a:t>
            </a:r>
            <a:r>
              <a:rPr lang="en-US" sz="1600" dirty="0" err="1" smtClean="0"/>
              <a:t>Ameershi</a:t>
            </a:r>
            <a:r>
              <a:rPr lang="en-US" sz="1600" dirty="0" smtClean="0"/>
              <a:t> et al., CHI 2012]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70517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0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131" y="6363760"/>
            <a:ext cx="267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http://www.pinterest.com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70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" y="-43290"/>
            <a:ext cx="9144000" cy="605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63" y="6072828"/>
            <a:ext cx="91151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</a:t>
            </a:r>
            <a:r>
              <a:rPr lang="en-US" sz="1600" b="1" dirty="0" err="1" smtClean="0"/>
              <a:t>Apolo</a:t>
            </a:r>
            <a:r>
              <a:rPr lang="en-US" sz="1600" b="1" dirty="0"/>
              <a:t>: Making Sense of Large Network Data by </a:t>
            </a:r>
            <a:r>
              <a:rPr lang="en-US" sz="1600" b="1" dirty="0" smtClean="0"/>
              <a:t>Combining Rich </a:t>
            </a:r>
            <a:r>
              <a:rPr lang="en-US" sz="1600" b="1" dirty="0"/>
              <a:t>User Interaction and Machine </a:t>
            </a:r>
            <a:r>
              <a:rPr lang="en-US" sz="1600" b="1" dirty="0" smtClean="0"/>
              <a:t>Learning”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Chau</a:t>
            </a:r>
            <a:r>
              <a:rPr lang="en-US" sz="1600" dirty="0" smtClean="0"/>
              <a:t> et al., CHI 2011]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004043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117"/>
            <a:ext cx="8229600" cy="1666376"/>
          </a:xfrm>
        </p:spPr>
        <p:txBody>
          <a:bodyPr>
            <a:normAutofit/>
          </a:bodyPr>
          <a:lstStyle/>
          <a:p>
            <a:r>
              <a:rPr lang="en-US" dirty="0"/>
              <a:t>Demo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Goal Oriented Data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Browsing)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4762" y="2250259"/>
            <a:ext cx="2473749" cy="18553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867" y="2176418"/>
            <a:ext cx="2212266" cy="216845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90" y="2369133"/>
            <a:ext cx="2396957" cy="171485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7810" y="4768334"/>
            <a:ext cx="5201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rebuchet MS"/>
                <a:cs typeface="Trebuchet MS"/>
              </a:rPr>
              <a:t>Planning a vacation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 smtClean="0">
                <a:latin typeface="Trebuchet MS"/>
                <a:cs typeface="Trebuchet MS"/>
              </a:rPr>
              <a:t>Planning meals for the week</a:t>
            </a:r>
            <a:endParaRPr lang="en-US" sz="2000" b="1" dirty="0">
              <a:latin typeface="Trebuchet MS"/>
              <a:cs typeface="Trebuchet MS"/>
            </a:endParaRP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>
                <a:latin typeface="Trebuchet MS"/>
                <a:cs typeface="Trebuchet MS"/>
              </a:rPr>
              <a:t>Literature review for grant </a:t>
            </a:r>
            <a:r>
              <a:rPr lang="en-US" sz="2000" b="1" dirty="0" smtClean="0">
                <a:latin typeface="Trebuchet MS"/>
                <a:cs typeface="Trebuchet MS"/>
              </a:rPr>
              <a:t>proposal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531927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Collaborative Filtering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531071"/>
              </p:ext>
            </p:extLst>
          </p:nvPr>
        </p:nvGraphicFramePr>
        <p:xfrm>
          <a:off x="1593022" y="2465514"/>
          <a:ext cx="6096000" cy="3474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777" y="1728982"/>
            <a:ext cx="743968" cy="610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25" y="1714870"/>
            <a:ext cx="592480" cy="6246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192" y="1728982"/>
            <a:ext cx="616862" cy="610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682" y="1350373"/>
            <a:ext cx="694157" cy="989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850" y="1585070"/>
            <a:ext cx="623800" cy="7544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6882" y="1714870"/>
            <a:ext cx="645601" cy="624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5880" y="1585070"/>
            <a:ext cx="666896" cy="7544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9573" y="1728982"/>
            <a:ext cx="784542" cy="618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386" y="3274569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38386" y="2546281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1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8386" y="3970591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3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38386" y="4679840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4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38386" y="5366630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5</a:t>
            </a:r>
            <a:endParaRPr lang="en-US" sz="2400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79443" y="2601505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47506" y="2633421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06917" y="2601505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99072" y="3332852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47506" y="3330318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71319" y="4042680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18647" y="4000292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31959" y="4015343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51041" y="4766980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44872" y="4732117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59433" y="4702383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83408" y="5454326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12688" y="5409033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55997" y="2601505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59433" y="3330318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24777" y="4042680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84421" y="5422839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79170" y="5424084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631959" y="4711983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19472" y="3330318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079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Training Data: </a:t>
            </a:r>
            <a:r>
              <a:rPr lang="en-US" dirty="0"/>
              <a:t>M</a:t>
            </a:r>
            <a:r>
              <a:rPr lang="en-US" dirty="0" smtClean="0"/>
              <a:t> items, N users</a:t>
            </a:r>
          </a:p>
          <a:p>
            <a:r>
              <a:rPr lang="en-US" dirty="0" smtClean="0"/>
              <a:t>Y = {Y</a:t>
            </a:r>
            <a:r>
              <a:rPr lang="en-US" baseline="-25000" dirty="0" smtClean="0"/>
              <a:t>1</a:t>
            </a:r>
            <a:r>
              <a:rPr lang="en-US" dirty="0" smtClean="0"/>
              <a:t> … Y</a:t>
            </a:r>
            <a:r>
              <a:rPr lang="en-US" baseline="-25000" dirty="0"/>
              <a:t>N</a:t>
            </a:r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dirty="0" err="1" smtClean="0"/>
              <a:t>Y</a:t>
            </a:r>
            <a:r>
              <a:rPr lang="en-US" baseline="-25000" dirty="0" err="1"/>
              <a:t>n</a:t>
            </a:r>
            <a:r>
              <a:rPr lang="en-US" dirty="0" smtClean="0"/>
              <a:t> =</a:t>
            </a:r>
          </a:p>
          <a:p>
            <a:endParaRPr lang="en-US" sz="6400" dirty="0"/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k</a:t>
            </a:r>
            <a:r>
              <a:rPr lang="en-US" dirty="0" smtClean="0"/>
              <a:t>  = 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08953" y="4468634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</a:t>
            </a:r>
            <a:r>
              <a:rPr lang="en-US" sz="3600" dirty="0"/>
              <a:t> </a:t>
            </a:r>
            <a:r>
              <a:rPr lang="en-US" sz="3600" dirty="0" smtClean="0"/>
              <a:t>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</a:t>
            </a:r>
            <a:r>
              <a:rPr lang="en-US" sz="3600" dirty="0"/>
              <a:t> </a:t>
            </a:r>
            <a:r>
              <a:rPr lang="en-US" sz="3600" dirty="0" smtClean="0"/>
              <a:t>   ),   …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Collaborative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99" y="2776545"/>
            <a:ext cx="457204" cy="62988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1802906" y="2716593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 flipH="1">
            <a:off x="5117535" y="2716593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96741" y="2704382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 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    ),   …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425" y="2919039"/>
            <a:ext cx="491931" cy="403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657" y="3540746"/>
            <a:ext cx="486846" cy="513304"/>
          </a:xfrm>
          <a:prstGeom prst="rect">
            <a:avLst/>
          </a:prstGeom>
        </p:spPr>
      </p:pic>
      <p:sp>
        <p:nvSpPr>
          <p:cNvPr id="13" name="Left Brace 12"/>
          <p:cNvSpPr/>
          <p:nvPr/>
        </p:nvSpPr>
        <p:spPr>
          <a:xfrm>
            <a:off x="1802906" y="448084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5129747" y="448084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08" y="5361540"/>
            <a:ext cx="491931" cy="403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208" y="4612314"/>
            <a:ext cx="491931" cy="4869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713" y="4534495"/>
            <a:ext cx="467311" cy="6659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10376" y="3891489"/>
            <a:ext cx="2341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Each user rates a</a:t>
            </a:r>
          </a:p>
          <a:p>
            <a:r>
              <a:rPr lang="en-US" sz="2400" dirty="0">
                <a:solidFill>
                  <a:srgbClr val="953735"/>
                </a:solidFill>
              </a:rPr>
              <a:t>a</a:t>
            </a:r>
            <a:r>
              <a:rPr lang="en-US" sz="2400" dirty="0" smtClean="0">
                <a:solidFill>
                  <a:srgbClr val="953735"/>
                </a:solidFill>
              </a:rPr>
              <a:t> subset of items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462300" y="3641282"/>
            <a:ext cx="748076" cy="66570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>
            <a:off x="5462300" y="4306988"/>
            <a:ext cx="748076" cy="604151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5497" y="2787551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7092" y="4603947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7092" y="2911147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3431" y="3490938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85882" y="4557448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3431" y="5242777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382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6" grpId="0" animBg="1"/>
      <p:bldP spid="8" grpId="0"/>
      <p:bldP spid="13" grpId="0" animBg="1"/>
      <p:bldP spid="14" grpId="0" animBg="1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96741" y="2110724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 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    ),   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>
            <a:noAutofit/>
          </a:bodyPr>
          <a:lstStyle/>
          <a:p>
            <a:r>
              <a:rPr lang="en-US" b="1" dirty="0" smtClean="0"/>
              <a:t>Learning Goal: </a:t>
            </a:r>
            <a:r>
              <a:rPr lang="en-US" dirty="0" smtClean="0"/>
              <a:t>F(</a:t>
            </a:r>
            <a:r>
              <a:rPr lang="en-US" dirty="0" err="1"/>
              <a:t>n</a:t>
            </a:r>
            <a:r>
              <a:rPr lang="en-US" dirty="0" err="1" smtClean="0"/>
              <a:t>,i</a:t>
            </a:r>
            <a:r>
              <a:rPr lang="en-US" dirty="0"/>
              <a:t>) ≈ </a:t>
            </a:r>
            <a:r>
              <a:rPr lang="en-US" dirty="0" err="1" smtClean="0"/>
              <a:t>y</a:t>
            </a:r>
            <a:r>
              <a:rPr lang="en-US" baseline="-25000" dirty="0" err="1"/>
              <a:t>n</a:t>
            </a:r>
            <a:r>
              <a:rPr lang="en-US" baseline="-25000" dirty="0" err="1" smtClean="0"/>
              <a:t>i</a:t>
            </a:r>
            <a:r>
              <a:rPr lang="en-US" sz="2400" dirty="0" smtClean="0"/>
              <a:t>                      (</a:t>
            </a:r>
            <a:r>
              <a:rPr lang="en-US" sz="2400" dirty="0"/>
              <a:t>+1 or -1)</a:t>
            </a:r>
            <a:endParaRPr lang="en-US" sz="2400" dirty="0" smtClean="0"/>
          </a:p>
          <a:p>
            <a:endParaRPr lang="en-US" dirty="0" smtClean="0"/>
          </a:p>
          <a:p>
            <a:r>
              <a:rPr lang="en-US" dirty="0" err="1" smtClean="0"/>
              <a:t>Y</a:t>
            </a:r>
            <a:r>
              <a:rPr lang="en-US" baseline="-25000" dirty="0" err="1"/>
              <a:t>n</a:t>
            </a:r>
            <a:r>
              <a:rPr lang="en-US" dirty="0" smtClean="0"/>
              <a:t> =</a:t>
            </a:r>
          </a:p>
          <a:p>
            <a:endParaRPr lang="en-US" dirty="0"/>
          </a:p>
          <a:p>
            <a:endParaRPr lang="en-US" sz="1600" dirty="0" smtClean="0"/>
          </a:p>
          <a:p>
            <a:r>
              <a:rPr lang="en-US" dirty="0" smtClean="0"/>
              <a:t>F(n,      ) </a:t>
            </a:r>
            <a:r>
              <a:rPr lang="en-US" dirty="0"/>
              <a:t>≈ +</a:t>
            </a:r>
            <a:r>
              <a:rPr lang="en-US" dirty="0" smtClean="0"/>
              <a:t>1</a:t>
            </a:r>
          </a:p>
          <a:p>
            <a:endParaRPr lang="en-US" sz="1600" dirty="0"/>
          </a:p>
          <a:p>
            <a:r>
              <a:rPr lang="en-US" dirty="0"/>
              <a:t>F</a:t>
            </a:r>
            <a:r>
              <a:rPr lang="en-US" dirty="0" smtClean="0"/>
              <a:t>(n,      </a:t>
            </a:r>
            <a:r>
              <a:rPr lang="en-US" dirty="0"/>
              <a:t>) ≈ </a:t>
            </a:r>
            <a:r>
              <a:rPr lang="en-US" dirty="0" smtClean="0"/>
              <a:t>-1</a:t>
            </a:r>
          </a:p>
          <a:p>
            <a:endParaRPr lang="en-US" sz="1600" dirty="0" smtClean="0"/>
          </a:p>
          <a:p>
            <a:r>
              <a:rPr lang="en-US" b="1" dirty="0"/>
              <a:t>Prediction goal:</a:t>
            </a:r>
            <a:r>
              <a:rPr lang="en-US" dirty="0"/>
              <a:t> F</a:t>
            </a:r>
            <a:r>
              <a:rPr lang="en-US" dirty="0" smtClean="0"/>
              <a:t>(</a:t>
            </a:r>
            <a:r>
              <a:rPr lang="en-US" dirty="0" err="1"/>
              <a:t>n</a:t>
            </a:r>
            <a:r>
              <a:rPr lang="en-US" dirty="0" err="1" smtClean="0"/>
              <a:t>,i</a:t>
            </a:r>
            <a:r>
              <a:rPr lang="en-US" dirty="0" smtClean="0"/>
              <a:t>) </a:t>
            </a:r>
            <a:r>
              <a:rPr lang="en-US" dirty="0"/>
              <a:t>for new items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64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Collaborative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99" y="2182887"/>
            <a:ext cx="457204" cy="62988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1802906" y="212293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 flipH="1">
            <a:off x="5117535" y="212293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425" y="2325381"/>
            <a:ext cx="491931" cy="403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657" y="2947088"/>
            <a:ext cx="486846" cy="513304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5497" y="2193893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07092" y="2317489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73431" y="2897280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53" y="3936747"/>
            <a:ext cx="457204" cy="629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948" y="4935200"/>
            <a:ext cx="491931" cy="40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9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53735"/>
                </a:solidFill>
              </a:rPr>
              <a:t>Recap: </a:t>
            </a:r>
            <a:r>
              <a:rPr lang="en-US" dirty="0" smtClean="0"/>
              <a:t>Latent Factor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8" y="1360334"/>
            <a:ext cx="3755493" cy="2481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7267" y="2077707"/>
            <a:ext cx="25699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Can now predict </a:t>
            </a:r>
          </a:p>
          <a:p>
            <a:r>
              <a:rPr lang="en-US" sz="2800" dirty="0" smtClean="0"/>
              <a:t>missing values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01233" y="4687528"/>
            <a:ext cx="28638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Also known as</a:t>
            </a:r>
          </a:p>
          <a:p>
            <a:r>
              <a:rPr lang="en-US" sz="2800" dirty="0"/>
              <a:t>m</a:t>
            </a:r>
            <a:r>
              <a:rPr lang="en-US" sz="2800" dirty="0" smtClean="0"/>
              <a:t>atrix completion</a:t>
            </a:r>
            <a:endParaRPr lang="en-US" sz="2800" dirty="0"/>
          </a:p>
        </p:txBody>
      </p:sp>
      <p:graphicFrame>
        <p:nvGraphicFramePr>
          <p:cNvPr id="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755108"/>
              </p:ext>
            </p:extLst>
          </p:nvPr>
        </p:nvGraphicFramePr>
        <p:xfrm>
          <a:off x="5451475" y="3157538"/>
          <a:ext cx="184785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39" name="Equation" r:id="rId4" imgW="838200" imgH="241300" progId="Equation.3">
                  <p:embed/>
                </p:oleObj>
              </mc:Choice>
              <mc:Fallback>
                <p:oleObj name="Equation" r:id="rId4" imgW="8382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51475" y="3157538"/>
                        <a:ext cx="1847850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933" y="4542367"/>
            <a:ext cx="44196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2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250930"/>
              </p:ext>
            </p:extLst>
          </p:nvPr>
        </p:nvGraphicFramePr>
        <p:xfrm>
          <a:off x="1609131" y="2857829"/>
          <a:ext cx="6096000" cy="34747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20000"/>
                        </a:lnSpc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4495" y="3666884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2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54495" y="2938596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1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54495" y="4362906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3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54495" y="507215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4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54495" y="5758945"/>
            <a:ext cx="9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 5</a:t>
            </a:r>
            <a:endParaRPr lang="en-US" sz="2400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5552" y="2993820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3615" y="3025736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3026" y="2993820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5181" y="3725167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3615" y="3722633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7428" y="4434995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4756" y="4392607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8068" y="4407658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7150" y="5159295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0981" y="5124432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5542" y="5094698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9517" y="5846641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797" y="5801348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2106" y="2993820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542" y="3722633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0886" y="4434995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0530" y="5815154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5279" y="5816399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8068" y="5104298"/>
            <a:ext cx="316007" cy="3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5581" y="3722633"/>
            <a:ext cx="303918" cy="37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frozen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0" y="1845460"/>
            <a:ext cx="647700" cy="927100"/>
          </a:xfrm>
          <a:prstGeom prst="rect">
            <a:avLst/>
          </a:prstGeom>
        </p:spPr>
      </p:pic>
      <p:pic>
        <p:nvPicPr>
          <p:cNvPr id="5" name="Picture 4" descr="incredibles_lo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17" y="1845460"/>
            <a:ext cx="622300" cy="939800"/>
          </a:xfrm>
          <a:prstGeom prst="rect">
            <a:avLst/>
          </a:prstGeom>
        </p:spPr>
      </p:pic>
      <p:pic>
        <p:nvPicPr>
          <p:cNvPr id="6" name="Picture 5" descr="jurassic_world_log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67" y="1845460"/>
            <a:ext cx="635000" cy="939800"/>
          </a:xfrm>
          <a:prstGeom prst="rect">
            <a:avLst/>
          </a:prstGeom>
        </p:spPr>
      </p:pic>
      <p:pic>
        <p:nvPicPr>
          <p:cNvPr id="7" name="Picture 6" descr="mad_mex_logo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34" y="1845460"/>
            <a:ext cx="635000" cy="939800"/>
          </a:xfrm>
          <a:prstGeom prst="rect">
            <a:avLst/>
          </a:prstGeom>
        </p:spPr>
      </p:pic>
      <p:pic>
        <p:nvPicPr>
          <p:cNvPr id="8" name="Picture 7" descr="mean_girls_logo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4" y="1845460"/>
            <a:ext cx="660400" cy="927100"/>
          </a:xfrm>
          <a:prstGeom prst="rect">
            <a:avLst/>
          </a:prstGeom>
        </p:spPr>
      </p:pic>
      <p:pic>
        <p:nvPicPr>
          <p:cNvPr id="9" name="Picture 8" descr="notebook_logo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845460"/>
            <a:ext cx="635000" cy="939800"/>
          </a:xfrm>
          <a:prstGeom prst="rect">
            <a:avLst/>
          </a:prstGeom>
        </p:spPr>
      </p:pic>
      <p:pic>
        <p:nvPicPr>
          <p:cNvPr id="10" name="Picture 9" descr="star_trek_log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1845460"/>
            <a:ext cx="635000" cy="927100"/>
          </a:xfrm>
          <a:prstGeom prst="rect">
            <a:avLst/>
          </a:prstGeom>
        </p:spPr>
      </p:pic>
      <p:pic>
        <p:nvPicPr>
          <p:cNvPr id="11" name="Picture 10" descr="toy_story_logo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34" y="1832760"/>
            <a:ext cx="635000" cy="939800"/>
          </a:xfrm>
          <a:prstGeom prst="rect">
            <a:avLst/>
          </a:prstGeom>
        </p:spPr>
      </p:pic>
      <p:pic>
        <p:nvPicPr>
          <p:cNvPr id="40" name="Picture 39" descr="collab_filtering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40" y="220890"/>
            <a:ext cx="3421060" cy="143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8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Training Data: </a:t>
            </a:r>
            <a:r>
              <a:rPr lang="en-US" dirty="0"/>
              <a:t>M</a:t>
            </a:r>
            <a:r>
              <a:rPr lang="en-US" dirty="0" smtClean="0"/>
              <a:t> items, N users</a:t>
            </a:r>
          </a:p>
          <a:p>
            <a:r>
              <a:rPr lang="en-US" dirty="0" smtClean="0"/>
              <a:t>Y = {Y</a:t>
            </a:r>
            <a:r>
              <a:rPr lang="en-US" baseline="-25000" dirty="0" smtClean="0"/>
              <a:t>1</a:t>
            </a:r>
            <a:r>
              <a:rPr lang="en-US" dirty="0"/>
              <a:t> </a:t>
            </a:r>
            <a:r>
              <a:rPr lang="en-US" dirty="0" smtClean="0"/>
              <a:t>… Y</a:t>
            </a:r>
            <a:r>
              <a:rPr lang="en-US" baseline="-25000" dirty="0"/>
              <a:t>N</a:t>
            </a:r>
            <a:r>
              <a:rPr lang="en-US" dirty="0" smtClean="0"/>
              <a:t>}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Y</a:t>
            </a:r>
            <a:r>
              <a:rPr lang="en-US" baseline="-25000" dirty="0" err="1"/>
              <a:t>n</a:t>
            </a:r>
            <a:r>
              <a:rPr lang="en-US" dirty="0" smtClean="0"/>
              <a:t> =</a:t>
            </a:r>
          </a:p>
          <a:p>
            <a:endParaRPr lang="en-US" sz="6400" dirty="0"/>
          </a:p>
          <a:p>
            <a:r>
              <a:rPr lang="en-US" dirty="0" err="1" smtClean="0"/>
              <a:t>Y</a:t>
            </a:r>
            <a:r>
              <a:rPr lang="en-US" baseline="-25000" dirty="0" err="1"/>
              <a:t>k</a:t>
            </a:r>
            <a:r>
              <a:rPr lang="en-US" dirty="0" smtClean="0"/>
              <a:t>  =</a:t>
            </a:r>
            <a:endParaRPr lang="en-US" dirty="0"/>
          </a:p>
        </p:txBody>
      </p:sp>
      <p:sp>
        <p:nvSpPr>
          <p:cNvPr id="27" name="Left Brace 26"/>
          <p:cNvSpPr/>
          <p:nvPr/>
        </p:nvSpPr>
        <p:spPr>
          <a:xfrm>
            <a:off x="1802906" y="2726100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flipH="1">
            <a:off x="5137629" y="2726100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71" y="4510259"/>
            <a:ext cx="2956849" cy="132053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71" y="2726100"/>
            <a:ext cx="2956849" cy="1320535"/>
          </a:xfrm>
          <a:prstGeom prst="rect">
            <a:avLst/>
          </a:prstGeom>
        </p:spPr>
      </p:pic>
      <p:sp>
        <p:nvSpPr>
          <p:cNvPr id="55" name="Left Brace 54"/>
          <p:cNvSpPr/>
          <p:nvPr/>
        </p:nvSpPr>
        <p:spPr>
          <a:xfrm>
            <a:off x="1802906" y="4485484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eft Brace 55"/>
          <p:cNvSpPr/>
          <p:nvPr/>
        </p:nvSpPr>
        <p:spPr>
          <a:xfrm flipH="1">
            <a:off x="5137629" y="4485484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190586" y="3702864"/>
            <a:ext cx="246654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Each user clusters </a:t>
            </a:r>
          </a:p>
          <a:p>
            <a:r>
              <a:rPr lang="en-US" sz="2400" dirty="0">
                <a:solidFill>
                  <a:srgbClr val="953735"/>
                </a:solidFill>
              </a:rPr>
              <a:t>a</a:t>
            </a:r>
            <a:r>
              <a:rPr lang="en-US" sz="2400" dirty="0" smtClean="0">
                <a:solidFill>
                  <a:srgbClr val="953735"/>
                </a:solidFill>
              </a:rPr>
              <a:t> subset of items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(partial clustering)</a:t>
            </a:r>
            <a:endParaRPr lang="en-US" sz="2400" dirty="0">
              <a:solidFill>
                <a:srgbClr val="953735"/>
              </a:solidFill>
            </a:endParaRPr>
          </a:p>
        </p:txBody>
      </p:sp>
      <p:cxnSp>
        <p:nvCxnSpPr>
          <p:cNvPr id="72" name="Straight Arrow Connector 71"/>
          <p:cNvCxnSpPr>
            <a:stCxn id="69" idx="1"/>
          </p:cNvCxnSpPr>
          <p:nvPr/>
        </p:nvCxnSpPr>
        <p:spPr>
          <a:xfrm flipH="1">
            <a:off x="5442510" y="4303028"/>
            <a:ext cx="748076" cy="60016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9" idx="1"/>
          </p:cNvCxnSpPr>
          <p:nvPr/>
        </p:nvCxnSpPr>
        <p:spPr>
          <a:xfrm flipH="1" flipV="1">
            <a:off x="5442510" y="3702864"/>
            <a:ext cx="748076" cy="60016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</p:spTree>
    <p:extLst>
      <p:ext uri="{BB962C8B-B14F-4D97-AF65-F5344CB8AC3E}">
        <p14:creationId xmlns:p14="http://schemas.microsoft.com/office/powerpoint/2010/main" val="262502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55" grpId="0" animBg="1"/>
      <p:bldP spid="56" grpId="0" animBg="1"/>
      <p:bldP spid="6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23976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Learning goal</a:t>
            </a:r>
            <a:r>
              <a:rPr lang="en-US" sz="3600" b="1" dirty="0"/>
              <a:t>: </a:t>
            </a:r>
            <a:r>
              <a:rPr lang="en-US" sz="3600" dirty="0" smtClean="0"/>
              <a:t>F(</a:t>
            </a:r>
            <a:r>
              <a:rPr lang="en-US" sz="3600" dirty="0" err="1"/>
              <a:t>n</a:t>
            </a:r>
            <a:r>
              <a:rPr lang="en-US" sz="3600" dirty="0" err="1" smtClean="0"/>
              <a:t>,</a:t>
            </a:r>
            <a:r>
              <a:rPr lang="en-US" sz="3600" dirty="0" err="1"/>
              <a:t>i,j</a:t>
            </a:r>
            <a:r>
              <a:rPr lang="en-US" sz="3600" dirty="0"/>
              <a:t>) ≈ </a:t>
            </a:r>
            <a:r>
              <a:rPr lang="en-US" sz="3600" dirty="0" err="1" smtClean="0"/>
              <a:t>y</a:t>
            </a:r>
            <a:r>
              <a:rPr lang="en-US" sz="3600" baseline="-25000" dirty="0" err="1"/>
              <a:t>n</a:t>
            </a:r>
            <a:r>
              <a:rPr lang="en-US" sz="3600" baseline="-25000" dirty="0" err="1" smtClean="0"/>
              <a:t>ij</a:t>
            </a:r>
            <a:r>
              <a:rPr lang="en-US" sz="3600" baseline="-25000" dirty="0" smtClean="0"/>
              <a:t> </a:t>
            </a:r>
            <a:r>
              <a:rPr lang="en-US" sz="3600" dirty="0" smtClean="0"/>
              <a:t>        </a:t>
            </a:r>
            <a:r>
              <a:rPr lang="en-US" sz="2400" dirty="0" smtClean="0"/>
              <a:t>(+1 or -1)</a:t>
            </a:r>
            <a:endParaRPr lang="en-US" sz="2400" baseline="-25000" dirty="0" smtClean="0"/>
          </a:p>
          <a:p>
            <a:endParaRPr lang="en-US" sz="5400" baseline="-25000" dirty="0"/>
          </a:p>
          <a:p>
            <a:r>
              <a:rPr lang="en-US" dirty="0" err="1" smtClean="0"/>
              <a:t>Y</a:t>
            </a:r>
            <a:r>
              <a:rPr lang="en-US" baseline="-25000" dirty="0" err="1"/>
              <a:t>n</a:t>
            </a:r>
            <a:r>
              <a:rPr lang="en-US" dirty="0" smtClean="0"/>
              <a:t> </a:t>
            </a:r>
            <a:r>
              <a:rPr lang="en-US" dirty="0"/>
              <a:t>=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dirty="0" smtClean="0"/>
              <a:t>F(n,      ,      ) </a:t>
            </a:r>
            <a:r>
              <a:rPr lang="en-US" dirty="0"/>
              <a:t>≈</a:t>
            </a:r>
            <a:r>
              <a:rPr lang="en-US" dirty="0" smtClean="0"/>
              <a:t> +1</a:t>
            </a:r>
          </a:p>
          <a:p>
            <a:endParaRPr lang="en-US" sz="1600" baseline="-25000" dirty="0" smtClean="0"/>
          </a:p>
          <a:p>
            <a:r>
              <a:rPr lang="en-US" dirty="0"/>
              <a:t>F</a:t>
            </a:r>
            <a:r>
              <a:rPr lang="en-US" dirty="0" smtClean="0"/>
              <a:t>(n,      </a:t>
            </a:r>
            <a:r>
              <a:rPr lang="en-US" dirty="0"/>
              <a:t>,      ) ≈</a:t>
            </a:r>
            <a:r>
              <a:rPr lang="en-US" dirty="0" smtClean="0"/>
              <a:t> -1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b="1" dirty="0" smtClean="0"/>
              <a:t>Prediction goal:</a:t>
            </a:r>
            <a:r>
              <a:rPr lang="en-US" dirty="0" smtClean="0"/>
              <a:t> F(</a:t>
            </a:r>
            <a:r>
              <a:rPr lang="en-US" dirty="0" err="1"/>
              <a:t>n</a:t>
            </a:r>
            <a:r>
              <a:rPr lang="en-US" dirty="0" err="1" smtClean="0"/>
              <a:t>,i,j</a:t>
            </a:r>
            <a:r>
              <a:rPr lang="en-US" dirty="0" smtClean="0"/>
              <a:t>) for new items</a:t>
            </a:r>
            <a:endParaRPr lang="en-US" dirty="0"/>
          </a:p>
          <a:p>
            <a:endParaRPr lang="en-US" baseline="-25000" dirty="0"/>
          </a:p>
          <a:p>
            <a:endParaRPr lang="en-US" dirty="0"/>
          </a:p>
        </p:txBody>
      </p:sp>
      <p:sp>
        <p:nvSpPr>
          <p:cNvPr id="13" name="Left Brace 12"/>
          <p:cNvSpPr/>
          <p:nvPr/>
        </p:nvSpPr>
        <p:spPr>
          <a:xfrm>
            <a:off x="1712261" y="2281368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5046984" y="2281368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681" y="3951570"/>
            <a:ext cx="413878" cy="500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71" y="2290844"/>
            <a:ext cx="2956849" cy="13205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268" y="3951570"/>
            <a:ext cx="456228" cy="4222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958" y="4768011"/>
            <a:ext cx="432533" cy="418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269" y="4752713"/>
            <a:ext cx="456228" cy="516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75149" y="4252779"/>
            <a:ext cx="2995982" cy="830997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Clustering analogue to 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Collaborative Filtering</a:t>
            </a:r>
            <a:endParaRPr lang="en-US" sz="2400" dirty="0">
              <a:solidFill>
                <a:srgbClr val="95373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</p:spTree>
    <p:extLst>
      <p:ext uri="{BB962C8B-B14F-4D97-AF65-F5344CB8AC3E}">
        <p14:creationId xmlns:p14="http://schemas.microsoft.com/office/powerpoint/2010/main" val="306837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0" y="1475680"/>
            <a:ext cx="8229600" cy="488067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679848" y="1601301"/>
            <a:ext cx="2187969" cy="27066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10" name="Cube 9"/>
          <p:cNvSpPr/>
          <p:nvPr/>
        </p:nvSpPr>
        <p:spPr>
          <a:xfrm>
            <a:off x="4001475" y="3270458"/>
            <a:ext cx="915236" cy="2135611"/>
          </a:xfrm>
          <a:prstGeom prst="cube">
            <a:avLst>
              <a:gd name="adj" fmla="val 1340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U</a:t>
            </a:r>
            <a:r>
              <a:rPr lang="en-US" sz="4400" b="1" baseline="30000" dirty="0" smtClean="0"/>
              <a:t>T</a:t>
            </a:r>
            <a:endParaRPr lang="en-US" sz="4400" b="1" baseline="30000" dirty="0"/>
          </a:p>
        </p:txBody>
      </p:sp>
      <p:sp>
        <p:nvSpPr>
          <p:cNvPr id="12" name="Cube 11"/>
          <p:cNvSpPr/>
          <p:nvPr/>
        </p:nvSpPr>
        <p:spPr>
          <a:xfrm>
            <a:off x="5008458" y="2336298"/>
            <a:ext cx="1836068" cy="842366"/>
          </a:xfrm>
          <a:prstGeom prst="cube">
            <a:avLst>
              <a:gd name="adj" fmla="val 1778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X</a:t>
            </a:r>
            <a:endParaRPr lang="en-US" sz="4400" b="1" dirty="0"/>
          </a:p>
        </p:txBody>
      </p:sp>
      <p:sp>
        <p:nvSpPr>
          <p:cNvPr id="14" name="Cube 13"/>
          <p:cNvSpPr/>
          <p:nvPr/>
        </p:nvSpPr>
        <p:spPr>
          <a:xfrm>
            <a:off x="4212889" y="1426535"/>
            <a:ext cx="1482109" cy="884207"/>
          </a:xfrm>
          <a:prstGeom prst="cube">
            <a:avLst>
              <a:gd name="adj" fmla="val 682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212889" y="2159695"/>
            <a:ext cx="703822" cy="1077218"/>
            <a:chOff x="4498417" y="2102773"/>
            <a:chExt cx="703822" cy="1077218"/>
          </a:xfrm>
        </p:grpSpPr>
        <p:sp>
          <p:nvSpPr>
            <p:cNvPr id="17" name="TextBox 16"/>
            <p:cNvSpPr txBox="1"/>
            <p:nvPr/>
          </p:nvSpPr>
          <p:spPr>
            <a:xfrm>
              <a:off x="4498417" y="2102773"/>
              <a:ext cx="7038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smtClean="0"/>
                <a:t>×</a:t>
              </a:r>
              <a:endParaRPr lang="en-US" sz="64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4523275" y="2443848"/>
              <a:ext cx="541257" cy="561588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12625" y="2044918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62340" y="3715492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(Missing Values)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481" y="1528593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2039" y="3037052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45075" y="1699030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38366" y="4262627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27239" y="534120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13372" y="254953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96020" y="3084325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58458" y="1372601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39060" y="1015737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92871" y="1301665"/>
            <a:ext cx="508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X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54551" y="5803089"/>
            <a:ext cx="4975106" cy="584776"/>
            <a:chOff x="730207" y="5969322"/>
            <a:chExt cx="4975106" cy="584776"/>
          </a:xfrm>
        </p:grpSpPr>
        <p:sp>
          <p:nvSpPr>
            <p:cNvPr id="35" name="Rectangle 34"/>
            <p:cNvSpPr/>
            <p:nvPr/>
          </p:nvSpPr>
          <p:spPr>
            <a:xfrm>
              <a:off x="730207" y="5969322"/>
              <a:ext cx="4975106" cy="58477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Prediction: </a:t>
              </a:r>
              <a:r>
                <a:rPr lang="en-US" sz="3200" dirty="0"/>
                <a:t>F</a:t>
              </a:r>
              <a:r>
                <a:rPr lang="en-US" sz="3200" dirty="0" smtClean="0"/>
                <a:t>(</a:t>
              </a:r>
              <a:r>
                <a:rPr lang="en-US" sz="3200" dirty="0" err="1"/>
                <a:t>n</a:t>
              </a:r>
              <a:r>
                <a:rPr lang="en-US" sz="3200" dirty="0" err="1" smtClean="0"/>
                <a:t>,</a:t>
              </a:r>
              <a:r>
                <a:rPr lang="en-US" sz="3200" dirty="0" err="1"/>
                <a:t>i</a:t>
              </a:r>
              <a:r>
                <a:rPr lang="en-US" sz="3200" dirty="0" err="1" smtClean="0"/>
                <a:t>,j</a:t>
              </a:r>
              <a:r>
                <a:rPr lang="en-US" sz="3200" dirty="0" smtClean="0"/>
                <a:t>) </a:t>
              </a:r>
              <a:r>
                <a:rPr lang="en-US" sz="3200" dirty="0"/>
                <a:t>= </a:t>
              </a:r>
              <a:r>
                <a:rPr lang="en-US" sz="3200" dirty="0" smtClean="0"/>
                <a:t>x</a:t>
              </a:r>
              <a:r>
                <a:rPr lang="en-US" sz="3200" baseline="-25000" dirty="0" smtClean="0"/>
                <a:t>i</a:t>
              </a:r>
              <a:r>
                <a:rPr lang="en-US" sz="3200" dirty="0"/>
                <a:t> </a:t>
              </a:r>
              <a:r>
                <a:rPr lang="en-US" sz="3200" dirty="0" smtClean="0"/>
                <a:t>  u</a:t>
              </a:r>
              <a:r>
                <a:rPr lang="en-US" sz="3200" baseline="-25000" dirty="0"/>
                <a:t>n</a:t>
              </a:r>
              <a:r>
                <a:rPr lang="en-US" sz="3200" dirty="0" smtClean="0">
                  <a:latin typeface="Calibri"/>
                  <a:ea typeface="Wingdings"/>
                  <a:cs typeface="Calibri"/>
                  <a:sym typeface="Wingdings"/>
                </a:rPr>
                <a:t>   </a:t>
              </a:r>
              <a:r>
                <a:rPr lang="en-US" sz="3200" dirty="0" err="1" smtClean="0"/>
                <a:t>x</a:t>
              </a:r>
              <a:r>
                <a:rPr lang="en-US" sz="3200" baseline="-25000" dirty="0" err="1" smtClean="0"/>
                <a:t>j</a:t>
              </a:r>
              <a:endParaRPr lang="en-US" sz="32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5111689" y="6270063"/>
              <a:ext cx="79241" cy="862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24517" y="6270063"/>
              <a:ext cx="79241" cy="862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973582" y="5332758"/>
            <a:ext cx="195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Hadamard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Product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383625" y="5702090"/>
            <a:ext cx="589958" cy="27166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335839" y="3964658"/>
            <a:ext cx="33644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Users and items modeled </a:t>
            </a:r>
          </a:p>
          <a:p>
            <a:r>
              <a:rPr lang="en-US" sz="2400" dirty="0" smtClean="0"/>
              <a:t>as K-dimensional factors.</a:t>
            </a:r>
          </a:p>
          <a:p>
            <a:r>
              <a:rPr lang="en-US" sz="2400" dirty="0" smtClean="0"/>
              <a:t>(tensor factorization)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6561798" y="6033184"/>
            <a:ext cx="213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model slightly </a:t>
            </a:r>
          </a:p>
          <a:p>
            <a:r>
              <a:rPr lang="en-US" dirty="0" smtClean="0"/>
              <a:t>more complicated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8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2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  <p:bldP spid="5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F(</a:t>
            </a:r>
            <a:r>
              <a:rPr lang="en-US" dirty="0" err="1"/>
              <a:t>n</a:t>
            </a:r>
            <a:r>
              <a:rPr lang="en-US" dirty="0" err="1" smtClean="0"/>
              <a:t>,i,j</a:t>
            </a:r>
            <a:r>
              <a:rPr lang="en-US" dirty="0" smtClean="0"/>
              <a:t>) = x</a:t>
            </a:r>
            <a:r>
              <a:rPr lang="en-US" baseline="-25000" dirty="0" smtClean="0"/>
              <a:t>i</a:t>
            </a:r>
            <a:r>
              <a:rPr lang="en-US" dirty="0" smtClean="0"/>
              <a:t>   u</a:t>
            </a:r>
            <a:r>
              <a:rPr lang="en-US" baseline="-25000" dirty="0"/>
              <a:t>n</a:t>
            </a:r>
            <a:r>
              <a:rPr lang="en-US" dirty="0" smtClean="0">
                <a:ea typeface="Wingdings"/>
                <a:cs typeface="Calibri"/>
                <a:sym typeface="Wingdings"/>
              </a:rPr>
              <a:t>   </a:t>
            </a:r>
            <a:r>
              <a:rPr lang="en-US" dirty="0" err="1"/>
              <a:t>x</a:t>
            </a:r>
            <a:r>
              <a:rPr lang="en-US" baseline="-25000" dirty="0" err="1"/>
              <a:t>j</a:t>
            </a:r>
            <a:r>
              <a:rPr lang="en-US" dirty="0" smtClean="0"/>
              <a:t> </a:t>
            </a:r>
          </a:p>
          <a:p>
            <a:endParaRPr lang="en-US" sz="10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F(</a:t>
            </a:r>
            <a:r>
              <a:rPr lang="en-US" dirty="0" err="1"/>
              <a:t>n</a:t>
            </a:r>
            <a:r>
              <a:rPr lang="en-US" dirty="0" err="1" smtClean="0"/>
              <a:t>,i,j</a:t>
            </a:r>
            <a:r>
              <a:rPr lang="en-US" dirty="0" smtClean="0"/>
              <a:t>) =</a:t>
            </a:r>
          </a:p>
          <a:p>
            <a:endParaRPr lang="en-US" sz="3600" dirty="0" smtClean="0"/>
          </a:p>
          <a:p>
            <a:endParaRPr lang="en-US" sz="500" dirty="0"/>
          </a:p>
          <a:p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/>
              <a:t>n</a:t>
            </a:r>
            <a:r>
              <a:rPr lang="en-US" dirty="0" smtClean="0"/>
              <a:t>) = user-specific transform</a:t>
            </a:r>
          </a:p>
          <a:p>
            <a:pPr lvl="1"/>
            <a:r>
              <a:rPr lang="en-US" dirty="0" smtClean="0"/>
              <a:t>Metric learning (i.e., </a:t>
            </a:r>
            <a:r>
              <a:rPr lang="en-US" dirty="0" err="1" smtClean="0"/>
              <a:t>Mahanalobis</a:t>
            </a:r>
            <a:r>
              <a:rPr lang="en-US" dirty="0" smtClean="0"/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2616939" y="1791678"/>
            <a:ext cx="79241" cy="86287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24407" y="1791678"/>
            <a:ext cx="79241" cy="86287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49103" y="2926410"/>
            <a:ext cx="671611" cy="710439"/>
          </a:xfrm>
          <a:prstGeom prst="rect">
            <a:avLst/>
          </a:prstGeom>
          <a:ln w="508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2474970" y="2926411"/>
            <a:ext cx="667813" cy="1377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4048695" y="2926410"/>
            <a:ext cx="152954" cy="71043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49103" y="2926410"/>
            <a:ext cx="671611" cy="710439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56042" y="2222620"/>
            <a:ext cx="196369" cy="622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11750" y="2222620"/>
            <a:ext cx="186979" cy="622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06235" y="2222620"/>
            <a:ext cx="242460" cy="622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95979" y="5944574"/>
            <a:ext cx="213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model slightly </a:t>
            </a:r>
          </a:p>
          <a:p>
            <a:r>
              <a:rPr lang="en-US" dirty="0" smtClean="0"/>
              <a:t>more complicated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07165" y="3591103"/>
            <a:ext cx="94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/>
              <a:t>n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007748"/>
              </p:ext>
            </p:extLst>
          </p:nvPr>
        </p:nvGraphicFramePr>
        <p:xfrm>
          <a:off x="5151438" y="2790825"/>
          <a:ext cx="3068637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67" name="Equation" r:id="rId3" imgW="1485900" imgH="558800" progId="Equation.3">
                  <p:embed/>
                </p:oleObj>
              </mc:Choice>
              <mc:Fallback>
                <p:oleObj name="Equation" r:id="rId3" imgW="14859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51438" y="2790825"/>
                        <a:ext cx="3068637" cy="1157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5081851" y="2723052"/>
            <a:ext cx="3210049" cy="12495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</p:spTree>
    <p:extLst>
      <p:ext uri="{BB962C8B-B14F-4D97-AF65-F5344CB8AC3E}">
        <p14:creationId xmlns:p14="http://schemas.microsoft.com/office/powerpoint/2010/main" val="1848891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582744"/>
              </p:ext>
            </p:extLst>
          </p:nvPr>
        </p:nvGraphicFramePr>
        <p:xfrm>
          <a:off x="1626999" y="4117936"/>
          <a:ext cx="5261159" cy="923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53" name="Equation" r:id="rId3" imgW="2387600" imgH="419100" progId="Equation.3">
                  <p:embed/>
                </p:oleObj>
              </mc:Choice>
              <mc:Fallback>
                <p:oleObj name="Equation" r:id="rId3" imgW="2387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6999" y="4117936"/>
                        <a:ext cx="5261159" cy="923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788791"/>
              </p:ext>
            </p:extLst>
          </p:nvPr>
        </p:nvGraphicFramePr>
        <p:xfrm>
          <a:off x="1626999" y="1981592"/>
          <a:ext cx="5829456" cy="99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54" name="Equation" r:id="rId5" imgW="2082800" imgH="355600" progId="Equation.3">
                  <p:embed/>
                </p:oleObj>
              </mc:Choice>
              <mc:Fallback>
                <p:oleObj name="Equation" r:id="rId5" imgW="20828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6999" y="1981592"/>
                        <a:ext cx="5829456" cy="99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793791"/>
              </p:ext>
            </p:extLst>
          </p:nvPr>
        </p:nvGraphicFramePr>
        <p:xfrm>
          <a:off x="1600200" y="5174026"/>
          <a:ext cx="341471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55" name="Equation" r:id="rId7" imgW="1549400" imgH="254000" progId="Equation.3">
                  <p:embed/>
                </p:oleObj>
              </mc:Choice>
              <mc:Fallback>
                <p:oleObj name="Equation" r:id="rId7" imgW="154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0200" y="5174026"/>
                        <a:ext cx="3414713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>
          <a:xfrm rot="16200000">
            <a:off x="4151717" y="1689619"/>
            <a:ext cx="298097" cy="2613124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6200000">
            <a:off x="6589553" y="2317743"/>
            <a:ext cx="296980" cy="1355756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41280" y="3168225"/>
            <a:ext cx="171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Regularization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5289" y="3168225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53735"/>
                </a:solidFill>
              </a:rPr>
              <a:t>Reconstruction Error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973" y="3568335"/>
            <a:ext cx="185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Enforces Metric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1626999" y="2976866"/>
            <a:ext cx="688252" cy="59146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8323" y="5830134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(optimization details in paper)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67768" y="1324404"/>
            <a:ext cx="1836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User Transform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6591" y="1341962"/>
            <a:ext cx="140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Item Factor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19" name="Straight Arrow Connector 18"/>
          <p:cNvCxnSpPr>
            <a:stCxn id="15" idx="2"/>
          </p:cNvCxnSpPr>
          <p:nvPr/>
        </p:nvCxnSpPr>
        <p:spPr>
          <a:xfrm>
            <a:off x="3385898" y="1724514"/>
            <a:ext cx="253383" cy="32158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2"/>
          </p:cNvCxnSpPr>
          <p:nvPr/>
        </p:nvCxnSpPr>
        <p:spPr>
          <a:xfrm flipH="1">
            <a:off x="5435381" y="1742072"/>
            <a:ext cx="514876" cy="3081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6802" y="5041788"/>
            <a:ext cx="2997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953735"/>
                </a:solidFill>
              </a:rPr>
              <a:t>Weight positive &amp; negative </a:t>
            </a:r>
          </a:p>
          <a:p>
            <a:r>
              <a:rPr lang="en-US" sz="2000" dirty="0">
                <a:solidFill>
                  <a:srgbClr val="953735"/>
                </a:solidFill>
              </a:rPr>
              <a:t>f</a:t>
            </a:r>
            <a:r>
              <a:rPr lang="en-US" sz="2000" dirty="0" smtClean="0">
                <a:solidFill>
                  <a:srgbClr val="953735"/>
                </a:solidFill>
              </a:rPr>
              <a:t>eedback differently</a:t>
            </a:r>
            <a:endParaRPr lang="en-US" sz="2000" dirty="0">
              <a:solidFill>
                <a:srgbClr val="953735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4445090" y="4784909"/>
            <a:ext cx="1162238" cy="50950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86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5" grpId="0"/>
      <p:bldP spid="18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8" y="3742935"/>
            <a:ext cx="3740223" cy="2578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8" y="749330"/>
            <a:ext cx="4162195" cy="1818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061" y="749331"/>
            <a:ext cx="4200647" cy="170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293" y="3779096"/>
            <a:ext cx="3685752" cy="243296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5269" y="193095"/>
            <a:ext cx="2841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 Clustering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35441" y="187331"/>
            <a:ext cx="2841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 Clustering</a:t>
            </a:r>
            <a:endParaRPr lang="en-US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72022" y="2936541"/>
            <a:ext cx="2446653" cy="707887"/>
            <a:chOff x="821282" y="2679852"/>
            <a:chExt cx="2482809" cy="752324"/>
          </a:xfrm>
        </p:grpSpPr>
        <p:sp>
          <p:nvSpPr>
            <p:cNvPr id="18" name="TextBox 17"/>
            <p:cNvSpPr txBox="1"/>
            <p:nvPr/>
          </p:nvSpPr>
          <p:spPr>
            <a:xfrm>
              <a:off x="821282" y="2679852"/>
              <a:ext cx="2482809" cy="75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F(m,      , ?)</a:t>
              </a:r>
              <a:endParaRPr lang="en-US" sz="4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3219" y="2746944"/>
              <a:ext cx="692297" cy="68523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664693" y="2903528"/>
            <a:ext cx="2446653" cy="709402"/>
            <a:chOff x="5108871" y="2679852"/>
            <a:chExt cx="2482809" cy="753934"/>
          </a:xfrm>
        </p:grpSpPr>
        <p:sp>
          <p:nvSpPr>
            <p:cNvPr id="19" name="TextBox 18"/>
            <p:cNvSpPr txBox="1"/>
            <p:nvPr/>
          </p:nvSpPr>
          <p:spPr>
            <a:xfrm>
              <a:off x="5108871" y="2679852"/>
              <a:ext cx="2482809" cy="75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F(m,      , ?)</a:t>
              </a:r>
              <a:endParaRPr lang="en-US" sz="40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9415" y="2746944"/>
              <a:ext cx="693923" cy="686842"/>
            </a:xfrm>
            <a:prstGeom prst="rect">
              <a:avLst/>
            </a:prstGeom>
          </p:spPr>
        </p:pic>
      </p:grpSp>
      <p:cxnSp>
        <p:nvCxnSpPr>
          <p:cNvPr id="24" name="Straight Connector 23"/>
          <p:cNvCxnSpPr/>
          <p:nvPr/>
        </p:nvCxnSpPr>
        <p:spPr>
          <a:xfrm>
            <a:off x="0" y="2810945"/>
            <a:ext cx="9144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53383" y="3077134"/>
            <a:ext cx="4239059" cy="136766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441172" y="3101557"/>
            <a:ext cx="4256242" cy="1265935"/>
            <a:chOff x="5108871" y="2679852"/>
            <a:chExt cx="2983355" cy="684606"/>
          </a:xfrm>
        </p:grpSpPr>
        <p:sp>
          <p:nvSpPr>
            <p:cNvPr id="26" name="TextBox 25"/>
            <p:cNvSpPr txBox="1"/>
            <p:nvPr/>
          </p:nvSpPr>
          <p:spPr>
            <a:xfrm>
              <a:off x="5108871" y="2679852"/>
              <a:ext cx="2983355" cy="649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/>
                <a:t>F(m,      , ?)</a:t>
              </a:r>
              <a:endParaRPr lang="en-US" sz="7200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8996" y="2713926"/>
              <a:ext cx="824484" cy="650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95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349" y="1427948"/>
            <a:ext cx="4719796" cy="4745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62" y="1427947"/>
            <a:ext cx="5577840" cy="3796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788" y="1427948"/>
            <a:ext cx="4719796" cy="33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957" y="1337275"/>
            <a:ext cx="26347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New User Study: </a:t>
            </a:r>
            <a:r>
              <a:rPr lang="en-US" sz="2000" b="1" dirty="0" smtClean="0"/>
              <a:t>Hypothetical trip to Paris</a:t>
            </a:r>
          </a:p>
          <a:p>
            <a:endParaRPr lang="en-US" sz="2000" b="1" dirty="0" smtClean="0"/>
          </a:p>
          <a:p>
            <a:r>
              <a:rPr lang="en-US" sz="2000" b="1" dirty="0"/>
              <a:t>Mechanical Turk</a:t>
            </a:r>
          </a:p>
          <a:p>
            <a:endParaRPr lang="en-US" sz="2000" b="1" dirty="0"/>
          </a:p>
          <a:p>
            <a:r>
              <a:rPr lang="en-US" sz="2000" b="1" dirty="0" smtClean="0"/>
              <a:t>Cluster interesting attractions</a:t>
            </a:r>
          </a:p>
          <a:p>
            <a:endParaRPr lang="en-US" sz="2000" b="1" dirty="0"/>
          </a:p>
          <a:p>
            <a:r>
              <a:rPr lang="en-US" sz="2000" b="1" dirty="0" smtClean="0"/>
              <a:t>250 attractions</a:t>
            </a:r>
          </a:p>
          <a:p>
            <a:r>
              <a:rPr lang="en-US" sz="2000" b="1" dirty="0" smtClean="0"/>
              <a:t>(from </a:t>
            </a:r>
            <a:r>
              <a:rPr lang="en-US" sz="2000" b="1" dirty="0" err="1" smtClean="0"/>
              <a:t>TripAdvisor</a:t>
            </a:r>
            <a:r>
              <a:rPr lang="en-US" sz="2000" b="1" dirty="0" smtClean="0"/>
              <a:t>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218 users</a:t>
            </a:r>
            <a:endParaRPr lang="en-US" sz="2000" b="1" dirty="0"/>
          </a:p>
          <a:p>
            <a:r>
              <a:rPr lang="en-US" sz="2000" b="1" dirty="0" smtClean="0"/>
              <a:t>18.7 items per user</a:t>
            </a:r>
          </a:p>
          <a:p>
            <a:r>
              <a:rPr lang="en-US" sz="2000" b="1" dirty="0" smtClean="0"/>
              <a:t>4.5 clusters per user</a:t>
            </a:r>
          </a:p>
          <a:p>
            <a:endParaRPr lang="en-US" sz="20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24279" y="1333648"/>
            <a:ext cx="8550423" cy="48400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118" y="1605961"/>
            <a:ext cx="790312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</a:rPr>
              <a:t>“Very interesting - I feel like I learned a bit about Paris!”</a:t>
            </a: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>
                <a:solidFill>
                  <a:srgbClr val="000000"/>
                </a:solidFill>
              </a:rPr>
              <a:t>“I have never been to Paris but now I want to go even more.”</a:t>
            </a: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/>
              <a:t>“We would just about sell our souls to get there! Thank you for letting me travel there vicariously through this HIT!!!”</a:t>
            </a:r>
          </a:p>
          <a:p>
            <a:r>
              <a:rPr lang="en-US" sz="2400" dirty="0"/>
              <a:t>(HIT refers to “Human Intelligence Task”)</a:t>
            </a:r>
            <a:endParaRPr lang="en-US" sz="2400" i="1" dirty="0">
              <a:solidFill>
                <a:srgbClr val="000000"/>
              </a:solidFill>
            </a:endParaRP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>
                <a:solidFill>
                  <a:srgbClr val="000000"/>
                </a:solidFill>
              </a:rPr>
              <a:t>“Great format. Have been to Paris several times but still learned about many great new places to visit”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9938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Attractions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288" y="1522787"/>
            <a:ext cx="5393440" cy="4524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712" y="1486097"/>
            <a:ext cx="25287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 sets of features</a:t>
            </a:r>
          </a:p>
          <a:p>
            <a:endParaRPr lang="en-US" sz="2400" b="1" dirty="0"/>
          </a:p>
          <a:p>
            <a:r>
              <a:rPr lang="en-US" sz="2400" b="1" dirty="0" smtClean="0"/>
              <a:t>Wikipedia </a:t>
            </a:r>
            <a:r>
              <a:rPr lang="en-US" sz="2400" b="1" dirty="0" err="1" smtClean="0"/>
              <a:t>tf-idf</a:t>
            </a:r>
            <a:endParaRPr lang="en-US" sz="2400" b="1" dirty="0" smtClean="0"/>
          </a:p>
          <a:p>
            <a:r>
              <a:rPr lang="en-US" sz="2400" dirty="0" smtClean="0"/>
              <a:t>(~3.5K features)</a:t>
            </a:r>
          </a:p>
          <a:p>
            <a:endParaRPr lang="en-US" sz="2400" b="1" dirty="0"/>
          </a:p>
          <a:p>
            <a:r>
              <a:rPr lang="en-US" sz="2400" b="1" dirty="0"/>
              <a:t>Mechanical Turk</a:t>
            </a:r>
          </a:p>
          <a:p>
            <a:r>
              <a:rPr lang="en-US" sz="2400" b="1" dirty="0"/>
              <a:t>Tagging (right</a:t>
            </a:r>
            <a:r>
              <a:rPr lang="en-US" sz="2400" b="1" dirty="0" smtClean="0"/>
              <a:t>)</a:t>
            </a:r>
          </a:p>
          <a:p>
            <a:r>
              <a:rPr lang="en-US" sz="2400" dirty="0" smtClean="0"/>
              <a:t>(~40 features)</a:t>
            </a:r>
          </a:p>
          <a:p>
            <a:endParaRPr lang="en-US" sz="2400" b="1" dirty="0"/>
          </a:p>
          <a:p>
            <a:r>
              <a:rPr lang="en-US" sz="2400" b="1" dirty="0" smtClean="0"/>
              <a:t>Used for baselines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37017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For each test user:</a:t>
            </a:r>
          </a:p>
          <a:p>
            <a:pPr lvl="1"/>
            <a:r>
              <a:rPr lang="en-US" dirty="0" smtClean="0"/>
              <a:t>Hold out some attractions</a:t>
            </a:r>
          </a:p>
          <a:p>
            <a:pPr lvl="1"/>
            <a:r>
              <a:rPr lang="en-US" dirty="0" smtClean="0"/>
              <a:t>Predict cluster membership (or new cluster)</a:t>
            </a:r>
          </a:p>
          <a:p>
            <a:pPr lvl="2"/>
            <a:endParaRPr lang="en-US" sz="1000" dirty="0" smtClean="0"/>
          </a:p>
          <a:p>
            <a:pPr lvl="2"/>
            <a:endParaRPr lang="en-US" sz="1000" dirty="0"/>
          </a:p>
          <a:p>
            <a:r>
              <a:rPr lang="en-US" b="1" dirty="0" smtClean="0"/>
              <a:t>Feature-based baselines:</a:t>
            </a:r>
          </a:p>
          <a:p>
            <a:pPr lvl="1"/>
            <a:r>
              <a:rPr lang="en-US" dirty="0" smtClean="0"/>
              <a:t>Diagonal metric (per user)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[</a:t>
            </a:r>
            <a:r>
              <a:rPr lang="en-US" sz="1800" dirty="0" err="1" smtClean="0"/>
              <a:t>Wagstaff</a:t>
            </a:r>
            <a:r>
              <a:rPr lang="en-US" sz="1800" dirty="0" smtClean="0"/>
              <a:t> &amp; </a:t>
            </a:r>
            <a:r>
              <a:rPr lang="en-US" sz="1800" dirty="0" err="1" smtClean="0"/>
              <a:t>Cardie</a:t>
            </a:r>
            <a:r>
              <a:rPr lang="en-US" sz="1800" dirty="0" smtClean="0"/>
              <a:t>, 2000] [Xing et al., 2002] [Schultz &amp; Joachims, 2003]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[Davis et al., 2007] [</a:t>
            </a:r>
            <a:r>
              <a:rPr lang="en-US" sz="1800" dirty="0" err="1" smtClean="0"/>
              <a:t>Parameswaran</a:t>
            </a:r>
            <a:r>
              <a:rPr lang="en-US" sz="1800" dirty="0" smtClean="0"/>
              <a:t> &amp; Weinberger, 2010]</a:t>
            </a:r>
          </a:p>
          <a:p>
            <a:pPr lvl="1"/>
            <a:r>
              <a:rPr lang="en-US" dirty="0" smtClean="0"/>
              <a:t>Latent feature transform      </a:t>
            </a:r>
            <a:r>
              <a:rPr lang="en-US" sz="2400" dirty="0" smtClean="0">
                <a:solidFill>
                  <a:srgbClr val="953735"/>
                </a:solidFill>
              </a:rPr>
              <a:t>(significantly slower)</a:t>
            </a:r>
          </a:p>
          <a:p>
            <a:pPr marL="457200" lvl="1" indent="0">
              <a:buNone/>
            </a:pPr>
            <a:r>
              <a:rPr lang="en-US" sz="1800" dirty="0" smtClean="0"/>
              <a:t>      [Blitzer &amp; Weston, 2012]</a:t>
            </a:r>
          </a:p>
        </p:txBody>
      </p:sp>
    </p:spTree>
    <p:extLst>
      <p:ext uri="{BB962C8B-B14F-4D97-AF65-F5344CB8AC3E}">
        <p14:creationId xmlns:p14="http://schemas.microsoft.com/office/powerpoint/2010/main" val="87667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39613"/>
            <a:ext cx="8229600" cy="2816737"/>
          </a:xfrm>
        </p:spPr>
        <p:txBody>
          <a:bodyPr/>
          <a:lstStyle/>
          <a:p>
            <a:r>
              <a:rPr lang="en-US" b="1" dirty="0" smtClean="0"/>
              <a:t>Predict cluster membership</a:t>
            </a:r>
          </a:p>
          <a:p>
            <a:endParaRPr lang="en-US" sz="1600" dirty="0"/>
          </a:p>
          <a:p>
            <a:pPr lvl="1"/>
            <a:r>
              <a:rPr lang="en-US" dirty="0" smtClean="0"/>
              <a:t>Existing cluster: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New cluster: 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335" y="5367918"/>
            <a:ext cx="852774" cy="752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46" y="4278069"/>
            <a:ext cx="841191" cy="8692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813" y="1320138"/>
            <a:ext cx="4877701" cy="19748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91094" y="4403358"/>
            <a:ext cx="3994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Cluster with highest average F(</a:t>
            </a:r>
            <a:r>
              <a:rPr lang="en-US" sz="2000" dirty="0" err="1" smtClean="0"/>
              <a:t>m,i,j</a:t>
            </a:r>
            <a:r>
              <a:rPr lang="en-US" sz="2000" dirty="0" smtClean="0"/>
              <a:t>).</a:t>
            </a:r>
          </a:p>
          <a:p>
            <a:r>
              <a:rPr lang="en-US" sz="2000" b="1" dirty="0" smtClean="0"/>
              <a:t>(conventional classification)</a:t>
            </a:r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791094" y="5398743"/>
            <a:ext cx="3672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clusters have negative F(</a:t>
            </a:r>
            <a:r>
              <a:rPr lang="en-US" sz="2000" dirty="0" err="1" smtClean="0"/>
              <a:t>m,i,j</a:t>
            </a:r>
            <a:r>
              <a:rPr lang="en-US" sz="2000" dirty="0" smtClean="0"/>
              <a:t>).</a:t>
            </a:r>
          </a:p>
          <a:p>
            <a:r>
              <a:rPr lang="en-US" sz="2000" b="1" dirty="0" smtClean="0"/>
              <a:t>(predicting novelty)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9077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4667" y="6178556"/>
            <a:ext cx="7249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Image </a:t>
            </a:r>
            <a:r>
              <a:rPr lang="en-US" sz="1600" dirty="0"/>
              <a:t>S</a:t>
            </a:r>
            <a:r>
              <a:rPr lang="en-US" sz="1600" dirty="0" smtClean="0"/>
              <a:t>ource: http</a:t>
            </a:r>
            <a:r>
              <a:rPr lang="en-US" sz="1600" dirty="0"/>
              <a:t>://www2.research.att.com/~</a:t>
            </a:r>
            <a:r>
              <a:rPr lang="en-US" sz="1600" dirty="0" err="1"/>
              <a:t>volinsky</a:t>
            </a:r>
            <a:r>
              <a:rPr lang="en-US" sz="1600" dirty="0"/>
              <a:t>/papers/</a:t>
            </a:r>
            <a:r>
              <a:rPr lang="en-US" sz="1600" dirty="0" err="1"/>
              <a:t>ieeecomputer.pdf</a:t>
            </a:r>
            <a:endParaRPr lang="en-US" sz="16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928712"/>
              </p:ext>
            </p:extLst>
          </p:nvPr>
        </p:nvGraphicFramePr>
        <p:xfrm>
          <a:off x="6315604" y="1908724"/>
          <a:ext cx="1518839" cy="660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" name="Equation" r:id="rId3" imgW="584200" imgH="254000" progId="Equation.3">
                  <p:embed/>
                </p:oleObj>
              </mc:Choice>
              <mc:Fallback>
                <p:oleObj name="Equation" r:id="rId3" imgW="584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5604" y="1908724"/>
                        <a:ext cx="1518839" cy="660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netflix_exampl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8" y="1840952"/>
            <a:ext cx="4811507" cy="3579059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813638"/>
              </p:ext>
            </p:extLst>
          </p:nvPr>
        </p:nvGraphicFramePr>
        <p:xfrm>
          <a:off x="6315604" y="2569089"/>
          <a:ext cx="2078037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" name="Equation" r:id="rId6" imgW="800100" imgH="457200" progId="Equation.3">
                  <p:embed/>
                </p:oleObj>
              </mc:Choice>
              <mc:Fallback>
                <p:oleObj name="Equation" r:id="rId6" imgW="800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15604" y="2569089"/>
                        <a:ext cx="2078037" cy="118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ollab_filtering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67" y="3975104"/>
            <a:ext cx="3149435" cy="131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43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62888502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1632" y="432321"/>
            <a:ext cx="55607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Conventional Prediction Setting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121066"/>
            <a:ext cx="1882615" cy="3378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6013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25% from each cluster (no empty clusters)</a:t>
            </a:r>
            <a:endParaRPr lang="en-US" sz="2000" dirty="0"/>
          </a:p>
          <a:p>
            <a:r>
              <a:rPr lang="en-US" sz="2000" dirty="0" smtClean="0"/>
              <a:t>Predict cluster membership (conventional classification)</a:t>
            </a:r>
            <a:endParaRPr lang="en-US" sz="2000" dirty="0"/>
          </a:p>
        </p:txBody>
      </p:sp>
      <p:sp>
        <p:nvSpPr>
          <p:cNvPr id="16" name="Left Arrow 1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3467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39100145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08724" y="418810"/>
            <a:ext cx="33265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Predicting Novelty</a:t>
            </a:r>
            <a:endParaRPr lang="en-US" sz="3200" b="1" dirty="0"/>
          </a:p>
        </p:txBody>
      </p:sp>
      <p:sp>
        <p:nvSpPr>
          <p:cNvPr id="6" name="Left Arrow 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148086"/>
            <a:ext cx="1882615" cy="33512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3974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one entire cluster</a:t>
            </a:r>
          </a:p>
          <a:p>
            <a:r>
              <a:rPr lang="en-US" sz="2000" dirty="0" smtClean="0"/>
              <a:t>Predict new cluster (predict novelty)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013269" y="1139701"/>
            <a:ext cx="169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53735"/>
                </a:solidFill>
              </a:rPr>
              <a:t>O</a:t>
            </a:r>
            <a:r>
              <a:rPr lang="en-US" b="1" dirty="0" smtClean="0">
                <a:solidFill>
                  <a:srgbClr val="953735"/>
                </a:solidFill>
              </a:rPr>
              <a:t>nly method to 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beat random!</a:t>
            </a:r>
            <a:endParaRPr lang="en-US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4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697339070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65517" y="418810"/>
            <a:ext cx="14129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Overall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391265"/>
            <a:ext cx="1882615" cy="31080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6142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50% of attractions at random (some clusters empty)</a:t>
            </a:r>
          </a:p>
          <a:p>
            <a:r>
              <a:rPr lang="en-US" sz="2000" dirty="0" smtClean="0"/>
              <a:t>Predict cluster membership (or new cluster)</a:t>
            </a:r>
            <a:endParaRPr lang="en-US" sz="2000" dirty="0"/>
          </a:p>
        </p:txBody>
      </p:sp>
      <p:sp>
        <p:nvSpPr>
          <p:cNvPr id="16" name="Left Arrow 1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23224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99" y="3541185"/>
            <a:ext cx="2439873" cy="1821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12407" y="6098259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http://projects.yisongyue.com/collab_cluster/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53" y="3541186"/>
            <a:ext cx="2572495" cy="1725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761" y="1280425"/>
            <a:ext cx="5782479" cy="1520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6357" y="2725581"/>
            <a:ext cx="2251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Rich User Feedback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992" y="5226931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Learning Problem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1147" y="5251381"/>
            <a:ext cx="234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Latent Factor Model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318" y="3605841"/>
            <a:ext cx="2271521" cy="154589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474143" y="5252364"/>
            <a:ext cx="1901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User Study Data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Evaluation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41563" y="30405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0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>
            <a:normAutofit/>
          </a:bodyPr>
          <a:lstStyle/>
          <a:p>
            <a:r>
              <a:rPr lang="en-US" dirty="0">
                <a:cs typeface="Calibri (body)"/>
              </a:rPr>
              <a:t>Context, scalability, transfer learning, etc</a:t>
            </a:r>
            <a:r>
              <a:rPr lang="en-US" dirty="0" smtClean="0">
                <a:cs typeface="Calibri (body)"/>
              </a:rPr>
              <a:t>.</a:t>
            </a:r>
          </a:p>
          <a:p>
            <a:endParaRPr lang="en-US" sz="1200" dirty="0">
              <a:cs typeface="Calibri (body)"/>
            </a:endParaRPr>
          </a:p>
          <a:p>
            <a:r>
              <a:rPr lang="en-US" dirty="0">
                <a:cs typeface="Calibri (body)"/>
              </a:rPr>
              <a:t>How to model interactive setting?</a:t>
            </a:r>
          </a:p>
          <a:p>
            <a:pPr lvl="1"/>
            <a:r>
              <a:rPr lang="en-US" dirty="0">
                <a:cs typeface="Calibri (body)"/>
              </a:rPr>
              <a:t>Exploration </a:t>
            </a:r>
            <a:r>
              <a:rPr lang="en-US" dirty="0" err="1">
                <a:cs typeface="Calibri (body)"/>
              </a:rPr>
              <a:t>vs</a:t>
            </a:r>
            <a:r>
              <a:rPr lang="en-US" dirty="0">
                <a:cs typeface="Calibri (body)"/>
              </a:rPr>
              <a:t> Exploitation</a:t>
            </a:r>
          </a:p>
          <a:p>
            <a:pPr lvl="1"/>
            <a:r>
              <a:rPr lang="en-US" dirty="0">
                <a:cs typeface="Calibri (body)"/>
              </a:rPr>
              <a:t>User goals?</a:t>
            </a:r>
          </a:p>
          <a:p>
            <a:endParaRPr lang="en-US" sz="1200" dirty="0" smtClean="0">
              <a:solidFill>
                <a:srgbClr val="000000"/>
              </a:solidFill>
              <a:cs typeface="Calibri (body)"/>
            </a:endParaRPr>
          </a:p>
          <a:p>
            <a:r>
              <a:rPr lang="en-US" dirty="0" smtClean="0">
                <a:solidFill>
                  <a:srgbClr val="000000"/>
                </a:solidFill>
                <a:cs typeface="Calibri (body)"/>
              </a:rPr>
              <a:t>How to model other rich interactions?</a:t>
            </a: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endParaRPr lang="en-US" sz="2200" dirty="0" smtClean="0">
              <a:solidFill>
                <a:srgbClr val="000000"/>
              </a:solidFill>
              <a:cs typeface="Calibri (body)"/>
            </a:endParaRPr>
          </a:p>
          <a:p>
            <a:endParaRPr lang="en-US" sz="600" dirty="0">
              <a:cs typeface="Calibri (body)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90" y="4850098"/>
            <a:ext cx="929350" cy="980414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626" y="4869873"/>
            <a:ext cx="798618" cy="1036044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596612" y="4491100"/>
            <a:ext cx="105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Zooming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64" y="4480765"/>
            <a:ext cx="202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Dynamic Rankings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9725" y="4480765"/>
            <a:ext cx="14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Highlighting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0247" y="4491100"/>
            <a:ext cx="6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Etc…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611" y="4842983"/>
            <a:ext cx="832948" cy="986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061" y="4869873"/>
            <a:ext cx="1477209" cy="94198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33016" y="5807660"/>
            <a:ext cx="164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[Brandt et al., 2011]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341788" y="5819871"/>
            <a:ext cx="16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Shahaf</a:t>
            </a:r>
            <a:r>
              <a:rPr lang="en-US" sz="1400" dirty="0" smtClean="0"/>
              <a:t> et al., 2013]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708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dirty="0" smtClean="0"/>
              <a:t>Explosion in different forms of raw data</a:t>
            </a:r>
          </a:p>
          <a:p>
            <a:endParaRPr lang="en-US" sz="1000" dirty="0"/>
          </a:p>
          <a:p>
            <a:r>
              <a:rPr lang="en-US" dirty="0" smtClean="0"/>
              <a:t>Learn customized representations</a:t>
            </a:r>
          </a:p>
          <a:p>
            <a:pPr lvl="1"/>
            <a:r>
              <a:rPr lang="en-US" dirty="0" smtClean="0"/>
              <a:t>Improved accuracy</a:t>
            </a:r>
          </a:p>
          <a:p>
            <a:pPr lvl="1"/>
            <a:r>
              <a:rPr lang="en-US" dirty="0" smtClean="0"/>
              <a:t>Interpretability</a:t>
            </a:r>
          </a:p>
          <a:p>
            <a:pPr lvl="1"/>
            <a:r>
              <a:rPr lang="en-US" dirty="0" smtClean="0"/>
              <a:t>Requires some modeling assumptions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80" y="1702121"/>
            <a:ext cx="3322335" cy="1345141"/>
          </a:xfrm>
          <a:prstGeom prst="rect">
            <a:avLst/>
          </a:prstGeom>
        </p:spPr>
      </p:pic>
      <p:pic>
        <p:nvPicPr>
          <p:cNvPr id="6" name="Picture 5" descr="duncan_shootin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502833"/>
            <a:ext cx="1401233" cy="18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9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3571"/>
            <a:ext cx="82296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2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3571"/>
            <a:ext cx="8229600" cy="1143000"/>
          </a:xfrm>
        </p:spPr>
        <p:txBody>
          <a:bodyPr/>
          <a:lstStyle/>
          <a:p>
            <a:r>
              <a:rPr lang="en-US" dirty="0" smtClean="0"/>
              <a:t>ICDM 2014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3415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95567"/>
          </a:xfrm>
        </p:spPr>
        <p:txBody>
          <a:bodyPr>
            <a:normAutofit/>
          </a:bodyPr>
          <a:lstStyle/>
          <a:p>
            <a:r>
              <a:rPr lang="en-US" dirty="0" smtClean="0"/>
              <a:t>How is Shooting Likelihood Suppressed by Defenders?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415" y="4273042"/>
            <a:ext cx="1511866" cy="1788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656" y="4217214"/>
            <a:ext cx="4817765" cy="2035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2540" y="1939989"/>
            <a:ext cx="4902200" cy="201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173" y="4410335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G</a:t>
            </a:r>
            <a:endParaRPr lang="en-US" sz="24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1176826" y="5386183"/>
            <a:ext cx="31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1953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0140"/>
          </a:xfrm>
        </p:spPr>
        <p:txBody>
          <a:bodyPr/>
          <a:lstStyle/>
          <a:p>
            <a:r>
              <a:rPr lang="en-US" dirty="0" smtClean="0"/>
              <a:t>Other Defender Factors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529122" y="2072424"/>
            <a:ext cx="1402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Defending </a:t>
            </a:r>
          </a:p>
          <a:p>
            <a:r>
              <a:rPr lang="en-US" dirty="0" smtClean="0"/>
              <a:t>Passing Lane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96570" y="4721101"/>
            <a:ext cx="1654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Defending</a:t>
            </a:r>
          </a:p>
          <a:p>
            <a:r>
              <a:rPr lang="en-US" dirty="0" smtClean="0"/>
              <a:t>Receiver’s Shot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315" y="1384501"/>
            <a:ext cx="1719464" cy="21779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360" y="4133319"/>
            <a:ext cx="1719464" cy="21779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966" y="1342630"/>
            <a:ext cx="2116076" cy="2300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9320" y="4021665"/>
            <a:ext cx="2896722" cy="217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7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Training 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Only labels, no features</a:t>
            </a:r>
          </a:p>
          <a:p>
            <a:pPr marL="457200" lvl="1" indent="0">
              <a:buNone/>
            </a:pPr>
            <a:endParaRPr lang="en-US" sz="1000" dirty="0" smtClean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dirty="0" smtClean="0"/>
              <a:t>Learn a </a:t>
            </a:r>
            <a:r>
              <a:rPr lang="en-US" b="1" dirty="0" smtClean="0"/>
              <a:t>latent</a:t>
            </a:r>
            <a:r>
              <a:rPr lang="en-US" dirty="0" smtClean="0"/>
              <a:t> representation: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62668"/>
              </p:ext>
            </p:extLst>
          </p:nvPr>
        </p:nvGraphicFramePr>
        <p:xfrm>
          <a:off x="6489700" y="1677988"/>
          <a:ext cx="1335088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8" name="Equation" r:id="rId3" imgW="546100" imgH="266700" progId="Equation.3">
                  <p:embed/>
                </p:oleObj>
              </mc:Choice>
              <mc:Fallback>
                <p:oleObj name="Equation" r:id="rId3" imgW="5461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89700" y="1677988"/>
                        <a:ext cx="1335088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382800"/>
              </p:ext>
            </p:extLst>
          </p:nvPr>
        </p:nvGraphicFramePr>
        <p:xfrm>
          <a:off x="1262061" y="3330309"/>
          <a:ext cx="6731000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9" name="Equation" r:id="rId5" imgW="2705100" imgH="469900" progId="Equation.3">
                  <p:embed/>
                </p:oleObj>
              </mc:Choice>
              <mc:Fallback>
                <p:oleObj name="Equation" r:id="rId5" imgW="27051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62061" y="3330309"/>
                        <a:ext cx="6731000" cy="1169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405559" y="2349736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Training Set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6052" y="4590136"/>
            <a:ext cx="171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Regularization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0535" y="4588425"/>
            <a:ext cx="1646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Training Error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16200000">
            <a:off x="3657980" y="3161310"/>
            <a:ext cx="225754" cy="2697212"/>
          </a:xfrm>
          <a:prstGeom prst="leftBrace">
            <a:avLst/>
          </a:prstGeom>
          <a:grpFill/>
          <a:ln w="38100"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16200000">
            <a:off x="6598145" y="3227875"/>
            <a:ext cx="225753" cy="2564082"/>
          </a:xfrm>
          <a:prstGeom prst="leftBrace">
            <a:avLst/>
          </a:prstGeom>
          <a:grpFill/>
          <a:ln w="38100">
            <a:solidFill>
              <a:schemeClr val="accent2">
                <a:lumMod val="75000"/>
              </a:schemeClr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ollab_filterin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567" y="5185838"/>
            <a:ext cx="3149435" cy="131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665351"/>
          </a:xfrm>
        </p:spPr>
        <p:txBody>
          <a:bodyPr>
            <a:normAutofit/>
          </a:bodyPr>
          <a:lstStyle/>
          <a:p>
            <a:r>
              <a:rPr lang="en-US" dirty="0" smtClean="0"/>
              <a:t>Action Probabilities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Time-of-Possession</a:t>
            </a:r>
            <a:endParaRPr lang="en-US" dirty="0"/>
          </a:p>
        </p:txBody>
      </p:sp>
      <p:pic>
        <p:nvPicPr>
          <p:cNvPr id="3" name="Picture 2" descr="bball_predict_ti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69" y="2624663"/>
            <a:ext cx="7063559" cy="28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3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3084103"/>
            <a:ext cx="8229600" cy="3269915"/>
          </a:xfrm>
        </p:spPr>
        <p:txBody>
          <a:bodyPr>
            <a:noAutofit/>
          </a:bodyPr>
          <a:lstStyle/>
          <a:p>
            <a:r>
              <a:rPr lang="en-US" sz="2400" dirty="0" smtClean="0"/>
              <a:t>STATS </a:t>
            </a:r>
            <a:r>
              <a:rPr lang="en-US" sz="2400" dirty="0" err="1" smtClean="0"/>
              <a:t>SportsVU</a:t>
            </a:r>
            <a:endParaRPr lang="en-US" sz="2400" dirty="0" smtClean="0"/>
          </a:p>
          <a:p>
            <a:pPr lvl="1"/>
            <a:r>
              <a:rPr lang="en-US" sz="2000" dirty="0" smtClean="0"/>
              <a:t>2012/2013 NBA season</a:t>
            </a:r>
          </a:p>
          <a:p>
            <a:pPr lvl="1"/>
            <a:r>
              <a:rPr lang="en-US" sz="2000" dirty="0" smtClean="0"/>
              <a:t>Coordinates &amp; identity of players (25 frames/sec)</a:t>
            </a:r>
          </a:p>
          <a:p>
            <a:pPr lvl="1"/>
            <a:r>
              <a:rPr lang="en-US" sz="2000" dirty="0" smtClean="0"/>
              <a:t>Annotated game events (passes, shots,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r>
              <a:rPr lang="en-US" sz="2400" dirty="0" err="1" smtClean="0"/>
              <a:t>Halfcourt</a:t>
            </a:r>
            <a:r>
              <a:rPr lang="en-US" sz="2400" dirty="0" smtClean="0"/>
              <a:t> sets</a:t>
            </a:r>
          </a:p>
          <a:p>
            <a:pPr lvl="1"/>
            <a:r>
              <a:rPr lang="en-US" sz="2000" dirty="0" smtClean="0"/>
              <a:t>At least 4 players across </a:t>
            </a:r>
            <a:r>
              <a:rPr lang="en-US" sz="2000" dirty="0" err="1" smtClean="0"/>
              <a:t>halfcourt</a:t>
            </a:r>
            <a:r>
              <a:rPr lang="en-US" sz="2000" dirty="0" smtClean="0"/>
              <a:t> for 4 seconds</a:t>
            </a:r>
          </a:p>
          <a:p>
            <a:pPr lvl="1"/>
            <a:r>
              <a:rPr lang="en-US" sz="2000" dirty="0" smtClean="0"/>
              <a:t>80K plays, ~380 frames per play</a:t>
            </a:r>
          </a:p>
          <a:p>
            <a:pPr lvl="1"/>
            <a:r>
              <a:rPr lang="en-US" sz="2000" dirty="0" smtClean="0"/>
              <a:t>Train on 80%, Test on 20%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16" y="376767"/>
            <a:ext cx="7723717" cy="2556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02700" y="376767"/>
            <a:ext cx="2553761" cy="2556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20501" y="376767"/>
            <a:ext cx="2553761" cy="2556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4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358303"/>
          </a:xfrm>
        </p:spPr>
        <p:txBody>
          <a:bodyPr/>
          <a:lstStyle/>
          <a:p>
            <a:r>
              <a:rPr lang="en-US" dirty="0" smtClean="0"/>
              <a:t>Visualizing Gains</a:t>
            </a:r>
            <a:br>
              <a:rPr lang="en-US" dirty="0" smtClean="0"/>
            </a:b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Defending Shots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310" y="2185057"/>
            <a:ext cx="1581671" cy="1871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18713" y="5722244"/>
            <a:ext cx="7407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Ball Handler 50% less likely to shoot if defender present!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37" y="2042223"/>
            <a:ext cx="1639154" cy="1478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931" y="2042223"/>
            <a:ext cx="1679607" cy="20418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2668" y="4223666"/>
            <a:ext cx="2056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Relative Defender </a:t>
            </a:r>
          </a:p>
          <a:p>
            <a:pPr algn="ctr"/>
            <a:r>
              <a:rPr lang="en-US" sz="2000" dirty="0" smtClean="0"/>
              <a:t>Location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02616" y="4223666"/>
            <a:ext cx="145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Ball Handler </a:t>
            </a:r>
          </a:p>
          <a:p>
            <a:pPr algn="ctr"/>
            <a:r>
              <a:rPr lang="en-US" sz="2000" dirty="0" smtClean="0"/>
              <a:t>Location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506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9"/>
          <p:cNvSpPr>
            <a:spLocks noGrp="1"/>
          </p:cNvSpPr>
          <p:nvPr>
            <p:ph idx="1"/>
          </p:nvPr>
        </p:nvSpPr>
        <p:spPr>
          <a:xfrm>
            <a:off x="4677246" y="1600200"/>
            <a:ext cx="4009554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only tried 2-way interactions</a:t>
            </a:r>
          </a:p>
          <a:p>
            <a:endParaRPr lang="en-US" sz="1600" dirty="0"/>
          </a:p>
          <a:p>
            <a:r>
              <a:rPr lang="en-US" sz="2800" dirty="0" smtClean="0"/>
              <a:t>Can also model 3-way interactions</a:t>
            </a:r>
          </a:p>
          <a:p>
            <a:endParaRPr lang="en-US" sz="1600" dirty="0"/>
          </a:p>
          <a:p>
            <a:r>
              <a:rPr lang="en-US" sz="2800" dirty="0" smtClean="0"/>
              <a:t>E.g., different players react differently to defenders at different locations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53735"/>
                </a:solidFill>
              </a:rPr>
              <a:t>Aside: </a:t>
            </a:r>
            <a:r>
              <a:rPr lang="en-US" dirty="0" smtClean="0"/>
              <a:t>Higher Order Models</a:t>
            </a:r>
            <a:endParaRPr lang="en-US" dirty="0"/>
          </a:p>
        </p:txBody>
      </p:sp>
      <p:sp>
        <p:nvSpPr>
          <p:cNvPr id="4" name="Cube 3"/>
          <p:cNvSpPr/>
          <p:nvPr/>
        </p:nvSpPr>
        <p:spPr>
          <a:xfrm>
            <a:off x="1411780" y="2035609"/>
            <a:ext cx="2958456" cy="3377536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750677" y="3892498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Player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28379" y="5464312"/>
            <a:ext cx="1071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Location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8887426">
            <a:off x="855056" y="2058713"/>
            <a:ext cx="1493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Def</a:t>
            </a:r>
            <a:r>
              <a:rPr lang="en-US" sz="2000" dirty="0" smtClean="0"/>
              <a:t> Location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294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3571"/>
            <a:ext cx="8229600" cy="1143000"/>
          </a:xfrm>
        </p:spPr>
        <p:txBody>
          <a:bodyPr/>
          <a:lstStyle/>
          <a:p>
            <a:r>
              <a:rPr lang="en-US" dirty="0" smtClean="0"/>
              <a:t>WWW 2014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012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sz="2800" dirty="0" smtClean="0"/>
          </a:p>
          <a:p>
            <a:r>
              <a:rPr lang="en-US" dirty="0" smtClean="0"/>
              <a:t>Alternating least squares optimization </a:t>
            </a:r>
          </a:p>
          <a:p>
            <a:pPr lvl="1"/>
            <a:r>
              <a:rPr lang="en-US" dirty="0" smtClean="0"/>
              <a:t>(convex in </a:t>
            </a:r>
            <a:r>
              <a:rPr lang="en-US" b="1" dirty="0" smtClean="0"/>
              <a:t>U</a:t>
            </a:r>
            <a:r>
              <a:rPr lang="en-US" dirty="0" smtClean="0"/>
              <a:t> and each x, but not jointly)</a:t>
            </a:r>
          </a:p>
          <a:p>
            <a:pPr lvl="1"/>
            <a:endParaRPr lang="en-US" sz="1500" dirty="0" smtClean="0"/>
          </a:p>
          <a:p>
            <a:r>
              <a:rPr lang="en-US" dirty="0" smtClean="0"/>
              <a:t>Iterative closed form solutions</a:t>
            </a:r>
          </a:p>
          <a:p>
            <a:pPr lvl="1"/>
            <a:r>
              <a:rPr lang="en-US" dirty="0" smtClean="0"/>
              <a:t>(use ADMM to solve </a:t>
            </a:r>
            <a:r>
              <a:rPr lang="en-US" b="1" dirty="0" smtClean="0"/>
              <a:t>U</a:t>
            </a:r>
            <a:r>
              <a:rPr lang="en-US" dirty="0" smtClean="0"/>
              <a:t>≥0)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903890"/>
              </p:ext>
            </p:extLst>
          </p:nvPr>
        </p:nvGraphicFramePr>
        <p:xfrm>
          <a:off x="1626999" y="1981592"/>
          <a:ext cx="5829456" cy="99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67" name="Equation" r:id="rId3" imgW="2082800" imgH="355600" progId="Equation.3">
                  <p:embed/>
                </p:oleObj>
              </mc:Choice>
              <mc:Fallback>
                <p:oleObj name="Equation" r:id="rId3" imgW="20828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6999" y="1981592"/>
                        <a:ext cx="5829456" cy="99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67768" y="1324404"/>
            <a:ext cx="1836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User Transform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6591" y="1341962"/>
            <a:ext cx="140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Item Factor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3385898" y="1724514"/>
            <a:ext cx="253383" cy="32158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435381" y="1742072"/>
            <a:ext cx="514876" cy="3081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08323" y="6132144"/>
            <a:ext cx="7372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www.yisongyue.com</a:t>
            </a:r>
            <a:r>
              <a:rPr lang="en-US" sz="1400" dirty="0"/>
              <a:t>/publications/www2014_collab_cluster.pdf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8323" y="5830134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(optimization details in paper)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94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31" y="164211"/>
            <a:ext cx="5731668" cy="50532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91103" y="943058"/>
            <a:ext cx="3599977" cy="19194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19471" y="3698273"/>
            <a:ext cx="4071609" cy="18212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41702" y="5604980"/>
            <a:ext cx="3949378" cy="666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03" y="943058"/>
            <a:ext cx="3588565" cy="1919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13" y="3732369"/>
            <a:ext cx="4379961" cy="173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702" y="5604980"/>
            <a:ext cx="3801005" cy="63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8316" y="5715155"/>
            <a:ext cx="2711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(Also efficient methods for </a:t>
            </a:r>
          </a:p>
          <a:p>
            <a:r>
              <a:rPr lang="en-US" dirty="0" smtClean="0"/>
              <a:t>speeding up computation.)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0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Recap: </a:t>
            </a:r>
            <a:r>
              <a:rPr lang="en-US" dirty="0" smtClean="0"/>
              <a:t>Latent Factor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7533"/>
          </a:xfrm>
        </p:spPr>
        <p:txBody>
          <a:bodyPr>
            <a:normAutofit/>
          </a:bodyPr>
          <a:lstStyle/>
          <a:p>
            <a:r>
              <a:rPr lang="en-US" dirty="0" smtClean="0"/>
              <a:t>Automatically learns representation</a:t>
            </a:r>
          </a:p>
          <a:p>
            <a:pPr lvl="1"/>
            <a:r>
              <a:rPr lang="en-US" sz="2400" dirty="0" smtClean="0"/>
              <a:t>E.g., there is a “horror” genre</a:t>
            </a:r>
          </a:p>
          <a:p>
            <a:pPr lvl="1"/>
            <a:r>
              <a:rPr lang="en-US" sz="2400" dirty="0" smtClean="0"/>
              <a:t>Often not very clean</a:t>
            </a:r>
          </a:p>
          <a:p>
            <a:pPr lvl="1"/>
            <a:endParaRPr lang="en-US" sz="3200" dirty="0"/>
          </a:p>
          <a:p>
            <a:r>
              <a:rPr lang="en-US" dirty="0" smtClean="0"/>
              <a:t>Exploits similarities in how people rate items</a:t>
            </a:r>
          </a:p>
          <a:p>
            <a:pPr lvl="1"/>
            <a:r>
              <a:rPr lang="en-US" sz="2400" dirty="0" smtClean="0"/>
              <a:t>Even if no one has rated all items</a:t>
            </a:r>
          </a:p>
          <a:p>
            <a:pPr lvl="1"/>
            <a:r>
              <a:rPr lang="en-US" sz="2400" dirty="0" smtClean="0"/>
              <a:t>Fills in missing values</a:t>
            </a:r>
          </a:p>
          <a:p>
            <a:pPr lvl="1"/>
            <a:endParaRPr lang="en-US" sz="2400" dirty="0"/>
          </a:p>
          <a:p>
            <a:r>
              <a:rPr lang="en-US" dirty="0" smtClean="0"/>
              <a:t>State-of-the-art</a:t>
            </a:r>
          </a:p>
        </p:txBody>
      </p:sp>
      <p:pic>
        <p:nvPicPr>
          <p:cNvPr id="5" name="Picture 4" descr="netflix_exampl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35" y="4418478"/>
            <a:ext cx="2573878" cy="1914589"/>
          </a:xfrm>
          <a:prstGeom prst="rect">
            <a:avLst/>
          </a:prstGeom>
        </p:spPr>
      </p:pic>
      <p:pic>
        <p:nvPicPr>
          <p:cNvPr id="6" name="Picture 5" descr="collab_filter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893" y="2214039"/>
            <a:ext cx="3149435" cy="131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15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r>
              <a:rPr lang="en-US" dirty="0" smtClean="0"/>
              <a:t>Latent Spatial Models </a:t>
            </a:r>
          </a:p>
          <a:p>
            <a:pPr marL="0" indent="0">
              <a:buNone/>
            </a:pPr>
            <a:r>
              <a:rPr lang="en-US" sz="2800" dirty="0" smtClean="0"/>
              <a:t>    (for Basketball Play Prediction)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dirty="0" smtClean="0"/>
              <a:t>Latent Tensor Models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(for Collaborative Clustering)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118" y="4387067"/>
            <a:ext cx="3041552" cy="1231458"/>
          </a:xfrm>
          <a:prstGeom prst="rect">
            <a:avLst/>
          </a:prstGeom>
        </p:spPr>
      </p:pic>
      <p:pic>
        <p:nvPicPr>
          <p:cNvPr id="4" name="Picture 3" descr="duncan_shoot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66" y="1849966"/>
            <a:ext cx="1401233" cy="185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7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873554"/>
            <a:ext cx="8229600" cy="22191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Learning Fine-Grained Spatial Models for Dynamic Sports Play Prediction</a:t>
            </a:r>
            <a:br>
              <a:rPr lang="en-US" dirty="0" smtClean="0"/>
            </a:br>
            <a:r>
              <a:rPr lang="en-US" sz="3600" dirty="0" smtClean="0">
                <a:solidFill>
                  <a:srgbClr val="953735"/>
                </a:solidFill>
              </a:rPr>
              <a:t>(ICDM 2014)</a:t>
            </a:r>
            <a:endParaRPr lang="en-US" sz="3600" dirty="0">
              <a:solidFill>
                <a:srgbClr val="95373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2" y="3978326"/>
            <a:ext cx="935009" cy="1246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50" y="4108332"/>
            <a:ext cx="947959" cy="9858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641" y="4133988"/>
            <a:ext cx="958606" cy="921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508" y="4180486"/>
            <a:ext cx="913723" cy="9137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098" y="5212176"/>
            <a:ext cx="902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Patrick</a:t>
            </a:r>
          </a:p>
          <a:p>
            <a:pPr algn="ctr"/>
            <a:r>
              <a:rPr lang="en-US" sz="2000" dirty="0" err="1" smtClean="0"/>
              <a:t>Lucey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464834" y="5237832"/>
            <a:ext cx="748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Peter</a:t>
            </a:r>
          </a:p>
          <a:p>
            <a:pPr algn="ctr"/>
            <a:r>
              <a:rPr lang="en-US" sz="2000" dirty="0" smtClean="0"/>
              <a:t>Carr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31387" y="5255252"/>
            <a:ext cx="12757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Alina</a:t>
            </a:r>
            <a:endParaRPr lang="en-US" sz="2000" dirty="0" smtClean="0"/>
          </a:p>
          <a:p>
            <a:pPr algn="ctr"/>
            <a:r>
              <a:rPr lang="en-US" sz="2000" dirty="0" err="1" smtClean="0"/>
              <a:t>Bialkowski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694667" y="5237832"/>
            <a:ext cx="123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Iain</a:t>
            </a:r>
          </a:p>
          <a:p>
            <a:pPr algn="ctr"/>
            <a:r>
              <a:rPr lang="en-US" sz="2000" dirty="0" smtClean="0"/>
              <a:t>Matthews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645354" y="3404685"/>
            <a:ext cx="1853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Joint </a:t>
            </a:r>
            <a:r>
              <a:rPr lang="en-US" sz="2000" dirty="0"/>
              <a:t>w</a:t>
            </a:r>
            <a:r>
              <a:rPr lang="en-US" sz="2000" dirty="0" smtClean="0"/>
              <a:t>ork with: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283" y="4133988"/>
            <a:ext cx="926052" cy="9260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92281" y="5255252"/>
            <a:ext cx="1043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Stephan</a:t>
            </a:r>
          </a:p>
          <a:p>
            <a:pPr algn="ctr"/>
            <a:r>
              <a:rPr lang="en-US" sz="2000" dirty="0" err="1" smtClean="0"/>
              <a:t>Zheng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50850" y="6340102"/>
            <a:ext cx="70442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www.yisongyue.com</a:t>
            </a:r>
            <a:r>
              <a:rPr lang="en-US" sz="1600" dirty="0"/>
              <a:t>/publications/icdm2014_bball_predict.pdf</a:t>
            </a:r>
          </a:p>
        </p:txBody>
      </p:sp>
    </p:spTree>
    <p:extLst>
      <p:ext uri="{BB962C8B-B14F-4D97-AF65-F5344CB8AC3E}">
        <p14:creationId xmlns:p14="http://schemas.microsoft.com/office/powerpoint/2010/main" val="273262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grpFill/>
        <a:ln>
          <a:solidFill>
            <a:schemeClr val="accent3">
              <a:lumMod val="50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17937</TotalTime>
  <Words>2438</Words>
  <Application>Microsoft Macintosh PowerPoint</Application>
  <PresentationFormat>On-screen Show (4:3)</PresentationFormat>
  <Paragraphs>649</Paragraphs>
  <Slides>66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Office Theme</vt:lpstr>
      <vt:lpstr>Equation</vt:lpstr>
      <vt:lpstr>Recent Applications  of Latent Factor Models </vt:lpstr>
      <vt:lpstr>Netflix Problem (Collaborative Filtering)</vt:lpstr>
      <vt:lpstr>Latent Factor Models</vt:lpstr>
      <vt:lpstr>PowerPoint Presentation</vt:lpstr>
      <vt:lpstr>Example</vt:lpstr>
      <vt:lpstr>Basic Training Formulation</vt:lpstr>
      <vt:lpstr>Recap: Latent Factor Models</vt:lpstr>
      <vt:lpstr>This Talk</vt:lpstr>
      <vt:lpstr>Learning Fine-Grained Spatial Models for Dynamic Sports Play Prediction (ICDM 2014)</vt:lpstr>
      <vt:lpstr>PowerPoint Presentation</vt:lpstr>
      <vt:lpstr>Demo</vt:lpstr>
      <vt:lpstr>Training Data</vt:lpstr>
      <vt:lpstr>Prediction</vt:lpstr>
      <vt:lpstr>Log-Linear Spatial Model</vt:lpstr>
      <vt:lpstr>Fine-Grained  Spatial Models</vt:lpstr>
      <vt:lpstr>Latent Factor Model (Shooting)</vt:lpstr>
      <vt:lpstr>PowerPoint Presentation</vt:lpstr>
      <vt:lpstr>Latent Factor Model (Passing) #1</vt:lpstr>
      <vt:lpstr>Latent Factor Model (Passing) #2</vt:lpstr>
      <vt:lpstr>Where are Players Likely to Receive Passes?</vt:lpstr>
      <vt:lpstr>How do passes tend to flow?</vt:lpstr>
      <vt:lpstr>Recap: Log-Linear Spatial Model</vt:lpstr>
      <vt:lpstr>Reminder: Training Data</vt:lpstr>
      <vt:lpstr>Training </vt:lpstr>
      <vt:lpstr>Non-Convex!  (Need Initialization)</vt:lpstr>
      <vt:lpstr>Non-Convex!  (Need Initialization)</vt:lpstr>
      <vt:lpstr>Coarse-to-Fine Training</vt:lpstr>
      <vt:lpstr>Spatial Models for Basketball Gameplay</vt:lpstr>
      <vt:lpstr>Limitations</vt:lpstr>
      <vt:lpstr>Personalized Collaborative Clustering (WWW 2014)</vt:lpstr>
      <vt:lpstr>Motivation: Richer User Interfaces</vt:lpstr>
      <vt:lpstr>PowerPoint Presentation</vt:lpstr>
      <vt:lpstr>PowerPoint Presentation</vt:lpstr>
      <vt:lpstr>PowerPoint Presentation</vt:lpstr>
      <vt:lpstr>Demo  (Goal Oriented Data Browsing)</vt:lpstr>
      <vt:lpstr>Recap: Collaborative Filtering</vt:lpstr>
      <vt:lpstr>Recap: Collaborative Filtering</vt:lpstr>
      <vt:lpstr>Recap: Collaborative Filtering</vt:lpstr>
      <vt:lpstr>Recap: Latent Factor Models</vt:lpstr>
      <vt:lpstr>Collaborative Clustering</vt:lpstr>
      <vt:lpstr>Collaborative Clustering</vt:lpstr>
      <vt:lpstr>Latent Collaborative Clustering</vt:lpstr>
      <vt:lpstr>Latent Collaborative Clustering</vt:lpstr>
      <vt:lpstr>Learning</vt:lpstr>
      <vt:lpstr>PowerPoint Presentation</vt:lpstr>
      <vt:lpstr>Data Collection</vt:lpstr>
      <vt:lpstr>Features for Attractions</vt:lpstr>
      <vt:lpstr>Evaluation</vt:lpstr>
      <vt:lpstr>Prediction Tasks</vt:lpstr>
      <vt:lpstr>PowerPoint Presentation</vt:lpstr>
      <vt:lpstr>PowerPoint Presentation</vt:lpstr>
      <vt:lpstr>PowerPoint Presentation</vt:lpstr>
      <vt:lpstr>Collaborative Clustering</vt:lpstr>
      <vt:lpstr>Future Work</vt:lpstr>
      <vt:lpstr>Latent Factor Models</vt:lpstr>
      <vt:lpstr>Extra Slides</vt:lpstr>
      <vt:lpstr>ICDM 2014 Material</vt:lpstr>
      <vt:lpstr>How is Shooting Likelihood Suppressed by Defenders?</vt:lpstr>
      <vt:lpstr>Other Defender Factors</vt:lpstr>
      <vt:lpstr>Action Probabilities vs  Time-of-Possession</vt:lpstr>
      <vt:lpstr>PowerPoint Presentation</vt:lpstr>
      <vt:lpstr>Visualizing Gains Defending Shots</vt:lpstr>
      <vt:lpstr>Aside: Higher Order Models</vt:lpstr>
      <vt:lpstr>WWW 2014 Material</vt:lpstr>
      <vt:lpstr>Learning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&amp; Data Mining CS/CNS/EE 155</dc:title>
  <dc:creator>Yisong Yue</dc:creator>
  <cp:lastModifiedBy>Yisong Yue</cp:lastModifiedBy>
  <cp:revision>10005</cp:revision>
  <dcterms:created xsi:type="dcterms:W3CDTF">2015-01-06T05:34:21Z</dcterms:created>
  <dcterms:modified xsi:type="dcterms:W3CDTF">2015-09-02T21:38:27Z</dcterms:modified>
</cp:coreProperties>
</file>