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3891200" cy="32918400"/>
  <p:notesSz cx="9144000" cy="6858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979" autoAdjust="0"/>
    <p:restoredTop sz="97133" autoAdjust="0"/>
  </p:normalViewPr>
  <p:slideViewPr>
    <p:cSldViewPr snapToGrid="0" snapToObjects="1">
      <p:cViewPr>
        <p:scale>
          <a:sx n="25" d="100"/>
          <a:sy n="25" d="100"/>
        </p:scale>
        <p:origin x="-992" y="-80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7211-7F63-F64C-A363-77CEB81924FC}" type="datetimeFigureOut">
              <a:rPr lang="en-US" smtClean="0"/>
              <a:t>7/17/12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5B17-C4D2-F54B-9706-2B399B9D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7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7211-7F63-F64C-A363-77CEB81924FC}" type="datetimeFigureOut">
              <a:rPr lang="en-US" smtClean="0"/>
              <a:t>7/17/12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5B17-C4D2-F54B-9706-2B399B9D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9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284480" y="5273040"/>
            <a:ext cx="39502080" cy="1123492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78240" y="5273040"/>
            <a:ext cx="117774720" cy="1123492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7211-7F63-F64C-A363-77CEB81924FC}" type="datetimeFigureOut">
              <a:rPr lang="en-US" smtClean="0"/>
              <a:t>7/17/12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5B17-C4D2-F54B-9706-2B399B9D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0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7211-7F63-F64C-A363-77CEB81924FC}" type="datetimeFigureOut">
              <a:rPr lang="en-US" smtClean="0"/>
              <a:t>7/17/12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5B17-C4D2-F54B-9706-2B399B9D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5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7211-7F63-F64C-A363-77CEB81924FC}" type="datetimeFigureOut">
              <a:rPr lang="en-US" smtClean="0"/>
              <a:t>7/17/12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5B17-C4D2-F54B-9706-2B399B9D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4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8240" y="30723840"/>
            <a:ext cx="78638400" cy="86898480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48160" y="30723840"/>
            <a:ext cx="78638400" cy="86898480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7211-7F63-F64C-A363-77CEB81924FC}" type="datetimeFigureOut">
              <a:rPr lang="en-US" smtClean="0"/>
              <a:t>7/17/12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5B17-C4D2-F54B-9706-2B399B9D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3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7211-7F63-F64C-A363-77CEB81924FC}" type="datetimeFigureOut">
              <a:rPr lang="en-US" smtClean="0"/>
              <a:t>7/17/12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5B17-C4D2-F54B-9706-2B399B9D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0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7211-7F63-F64C-A363-77CEB81924FC}" type="datetimeFigureOut">
              <a:rPr lang="en-US" smtClean="0"/>
              <a:t>7/17/12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5B17-C4D2-F54B-9706-2B399B9D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8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7211-7F63-F64C-A363-77CEB81924FC}" type="datetimeFigureOut">
              <a:rPr lang="en-US" smtClean="0"/>
              <a:t>7/17/12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5B17-C4D2-F54B-9706-2B399B9D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42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7211-7F63-F64C-A363-77CEB81924FC}" type="datetimeFigureOut">
              <a:rPr lang="en-US" smtClean="0"/>
              <a:t>7/17/12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5B17-C4D2-F54B-9706-2B399B9D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7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7211-7F63-F64C-A363-77CEB81924FC}" type="datetimeFigureOut">
              <a:rPr lang="en-US" smtClean="0"/>
              <a:t>7/17/12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5B17-C4D2-F54B-9706-2B399B9D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9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27211-7F63-F64C-A363-77CEB81924FC}" type="datetimeFigureOut">
              <a:rPr lang="en-US" smtClean="0"/>
              <a:t>7/17/12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25B17-C4D2-F54B-9706-2B399B9D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6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image" Target="../media/image11.emf"/><Relationship Id="rId13" Type="http://schemas.openxmlformats.org/officeDocument/2006/relationships/image" Target="../media/image12.emf"/><Relationship Id="rId14" Type="http://schemas.openxmlformats.org/officeDocument/2006/relationships/image" Target="../media/image13.emf"/><Relationship Id="rId15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png"/><Relationship Id="rId9" Type="http://schemas.openxmlformats.org/officeDocument/2006/relationships/image" Target="../media/image8.emf"/><Relationship Id="rId10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" y="278305"/>
            <a:ext cx="7395851" cy="22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einz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2732" y="463153"/>
            <a:ext cx="5740547" cy="1831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392443" y="2333185"/>
            <a:ext cx="3514526" cy="1991610"/>
          </a:xfrm>
          <a:prstGeom prst="rect">
            <a:avLst/>
          </a:prstGeom>
        </p:spPr>
      </p:pic>
      <p:pic>
        <p:nvPicPr>
          <p:cNvPr id="7" name="Picture 6" descr="M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79" y="2231586"/>
            <a:ext cx="2598103" cy="20489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79059" y="548662"/>
            <a:ext cx="24446906" cy="2696123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pPr algn="ctr"/>
            <a:r>
              <a:rPr lang="en-US" sz="8400" b="1" dirty="0" smtClean="0">
                <a:solidFill>
                  <a:srgbClr val="800000"/>
                </a:solidFill>
              </a:rPr>
              <a:t>An Efficient Simulation-based Approach to Ambulance </a:t>
            </a:r>
          </a:p>
          <a:p>
            <a:pPr algn="ctr"/>
            <a:r>
              <a:rPr lang="en-US" sz="8400" b="1" dirty="0" smtClean="0">
                <a:solidFill>
                  <a:srgbClr val="800000"/>
                </a:solidFill>
              </a:rPr>
              <a:t>Fleet Allocation and Dynamic Redeployment</a:t>
            </a:r>
            <a:endParaRPr lang="en-US" sz="8400" b="1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81403" y="3248103"/>
            <a:ext cx="21251895" cy="972574"/>
          </a:xfrm>
          <a:prstGeom prst="rect">
            <a:avLst/>
          </a:prstGeom>
          <a:noFill/>
        </p:spPr>
        <p:txBody>
          <a:bodyPr wrap="none" lIns="109728" tIns="54864" rIns="109728" bIns="54864" rtlCol="0">
            <a:spAutoFit/>
          </a:bodyPr>
          <a:lstStyle/>
          <a:p>
            <a:r>
              <a:rPr lang="en-US" sz="5600" b="1" dirty="0"/>
              <a:t>Yisong Yue (CMU) &amp; </a:t>
            </a:r>
            <a:r>
              <a:rPr lang="en-US" sz="5600" b="1" dirty="0" err="1"/>
              <a:t>Lavanya</a:t>
            </a:r>
            <a:r>
              <a:rPr lang="en-US" sz="5600" b="1" dirty="0"/>
              <a:t> Marla (CMU) &amp; </a:t>
            </a:r>
            <a:r>
              <a:rPr lang="en-US" sz="5600" b="1" dirty="0" err="1"/>
              <a:t>Ramayya</a:t>
            </a:r>
            <a:r>
              <a:rPr lang="en-US" sz="5600" b="1" dirty="0"/>
              <a:t> Krishnan (CMU)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0970" y="4638025"/>
            <a:ext cx="43148358" cy="0"/>
          </a:xfrm>
          <a:prstGeom prst="line">
            <a:avLst/>
          </a:prstGeom>
          <a:ln w="50800" cap="rnd">
            <a:solidFill>
              <a:srgbClr val="800000"/>
            </a:solidFill>
            <a:prstDash val="solid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2457" y="11593078"/>
            <a:ext cx="13944600" cy="934409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2900" dirty="0" smtClean="0"/>
          </a:p>
          <a:p>
            <a:endParaRPr lang="en-US" sz="2900" dirty="0" smtClean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44718" y="11741907"/>
            <a:ext cx="12685378" cy="1175657"/>
          </a:xfrm>
          <a:prstGeom prst="rect">
            <a:avLst/>
          </a:prstGeom>
        </p:spPr>
        <p:txBody>
          <a:bodyPr vert="horz" lIns="526608" tIns="263306" rIns="526608" bIns="263306" rtlCol="0" anchor="ctr">
            <a:noAutofit/>
          </a:bodyPr>
          <a:lstStyle>
            <a:lvl1pPr algn="ctr" defTabSz="219421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800000"/>
                </a:solidFill>
                <a:latin typeface="Calibri" charset="0"/>
              </a:rPr>
              <a:t>Data-Driven Simulation</a:t>
            </a:r>
            <a:endParaRPr lang="en-US" sz="6000" b="1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6124" y="13013018"/>
            <a:ext cx="12842029" cy="792832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548640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Evaluation most accurate via simulation</a:t>
            </a:r>
            <a:endParaRPr lang="en-US" sz="4400" dirty="0">
              <a:latin typeface="Calibri" charset="0"/>
            </a:endParaRPr>
          </a:p>
          <a:p>
            <a:pPr marL="548640" indent="-548640">
              <a:buFont typeface="Arial"/>
              <a:buChar char="•"/>
            </a:pPr>
            <a:endParaRPr lang="en-US" sz="1500" dirty="0" smtClean="0">
              <a:latin typeface="Calibri" charset="0"/>
            </a:endParaRPr>
          </a:p>
          <a:p>
            <a:pPr marL="548640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Given a sample of requests R, can simulate how any allocation services R </a:t>
            </a:r>
          </a:p>
          <a:p>
            <a:pPr marL="548640" indent="-548640">
              <a:buFont typeface="Arial"/>
              <a:buChar char="•"/>
            </a:pPr>
            <a:endParaRPr lang="en-US" sz="1500" dirty="0">
              <a:latin typeface="Calibri" charset="0"/>
            </a:endParaRPr>
          </a:p>
          <a:p>
            <a:pPr marL="548640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Example: 4 requests, 2 bases</a:t>
            </a:r>
          </a:p>
          <a:p>
            <a:pPr marL="548640" indent="-548640">
              <a:buFont typeface="Arial"/>
              <a:buChar char="•"/>
            </a:pPr>
            <a:endParaRPr lang="en-US" sz="4400" dirty="0">
              <a:latin typeface="Calibri" charset="0"/>
            </a:endParaRPr>
          </a:p>
          <a:p>
            <a:pPr marL="548640" indent="-548640">
              <a:buFont typeface="Arial"/>
              <a:buChar char="•"/>
            </a:pPr>
            <a:endParaRPr lang="en-US" sz="4400" dirty="0" smtClean="0">
              <a:latin typeface="Calibri" charset="0"/>
            </a:endParaRPr>
          </a:p>
          <a:p>
            <a:pPr marL="548640" indent="-548640">
              <a:buFont typeface="Arial"/>
              <a:buChar char="•"/>
            </a:pPr>
            <a:endParaRPr lang="en-US" sz="4400" dirty="0">
              <a:latin typeface="Calibri" charset="0"/>
            </a:endParaRPr>
          </a:p>
          <a:p>
            <a:pPr marL="548640" indent="-548640">
              <a:buFont typeface="Arial"/>
              <a:buChar char="•"/>
            </a:pPr>
            <a:endParaRPr lang="en-US" sz="3600" dirty="0" smtClean="0">
              <a:latin typeface="Calibri" charset="0"/>
            </a:endParaRPr>
          </a:p>
          <a:p>
            <a:pPr marL="548640" indent="-548640">
              <a:buFont typeface="Arial"/>
              <a:buChar char="•"/>
            </a:pPr>
            <a:endParaRPr lang="en-US" sz="3600" dirty="0">
              <a:latin typeface="Calibri" charset="0"/>
            </a:endParaRPr>
          </a:p>
          <a:p>
            <a:pPr marL="548640" indent="-548640">
              <a:buFont typeface="Arial"/>
              <a:buChar char="•"/>
            </a:pPr>
            <a:endParaRPr lang="en-US" sz="4400" dirty="0" smtClean="0">
              <a:latin typeface="Calibri" charset="0"/>
            </a:endParaRPr>
          </a:p>
          <a:p>
            <a:pPr marL="548640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Requirement: best response myopic dispatching</a:t>
            </a:r>
            <a:endParaRPr lang="en-US" sz="4400" dirty="0">
              <a:latin typeface="Calibri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9339" y="16353916"/>
            <a:ext cx="5184661" cy="276607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0139" y="16404716"/>
            <a:ext cx="5184661" cy="276607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1400318" y="19157805"/>
            <a:ext cx="6005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Scenario 1: 2 ambulances</a:t>
            </a:r>
            <a:endParaRPr lang="en-US" sz="4000" dirty="0"/>
          </a:p>
        </p:txBody>
      </p:sp>
      <p:sp>
        <p:nvSpPr>
          <p:cNvPr id="35" name="TextBox 34"/>
          <p:cNvSpPr txBox="1"/>
          <p:nvPr/>
        </p:nvSpPr>
        <p:spPr>
          <a:xfrm>
            <a:off x="7616938" y="19164868"/>
            <a:ext cx="6005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Scenario 2: </a:t>
            </a:r>
            <a:r>
              <a:rPr lang="en-US" sz="4000" dirty="0"/>
              <a:t>3</a:t>
            </a:r>
            <a:r>
              <a:rPr lang="en-US" sz="4000" dirty="0" smtClean="0"/>
              <a:t> ambulances</a:t>
            </a:r>
            <a:endParaRPr lang="en-US" sz="4000" dirty="0"/>
          </a:p>
        </p:txBody>
      </p:sp>
      <p:sp>
        <p:nvSpPr>
          <p:cNvPr id="36" name="TextBox 35"/>
          <p:cNvSpPr txBox="1"/>
          <p:nvPr/>
        </p:nvSpPr>
        <p:spPr>
          <a:xfrm>
            <a:off x="439880" y="5005561"/>
            <a:ext cx="13944600" cy="623555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022141" y="5154390"/>
            <a:ext cx="12685378" cy="1175657"/>
          </a:xfrm>
          <a:prstGeom prst="rect">
            <a:avLst/>
          </a:prstGeom>
        </p:spPr>
        <p:txBody>
          <a:bodyPr vert="horz" lIns="526608" tIns="263306" rIns="526608" bIns="263306" rtlCol="0" anchor="ctr">
            <a:noAutofit/>
          </a:bodyPr>
          <a:lstStyle>
            <a:lvl1pPr algn="ctr" defTabSz="219421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800000"/>
                </a:solidFill>
                <a:latin typeface="Calibri" charset="0"/>
              </a:rPr>
              <a:t>Ambulance Allocation</a:t>
            </a:r>
            <a:endParaRPr lang="en-US" sz="6000" b="1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3547" y="6425501"/>
            <a:ext cx="12842029" cy="448122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548640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Ambulance allocation important EMS problem</a:t>
            </a:r>
          </a:p>
          <a:p>
            <a:pPr marL="2743200" lvl="1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Where to place ambulance (when)?</a:t>
            </a:r>
          </a:p>
          <a:p>
            <a:endParaRPr lang="en-US" sz="1500" dirty="0">
              <a:latin typeface="Calibri" charset="0"/>
            </a:endParaRPr>
          </a:p>
          <a:p>
            <a:pPr marL="548640" indent="-548640">
              <a:buFont typeface="Arial"/>
              <a:buChar char="•"/>
            </a:pPr>
            <a:r>
              <a:rPr lang="en-US" sz="4400" b="1" dirty="0" smtClean="0">
                <a:latin typeface="Calibri" charset="0"/>
              </a:rPr>
              <a:t>Contributions</a:t>
            </a:r>
            <a:r>
              <a:rPr lang="en-US" sz="4400" dirty="0" smtClean="0">
                <a:latin typeface="Calibri" charset="0"/>
              </a:rPr>
              <a:t>:</a:t>
            </a:r>
          </a:p>
          <a:p>
            <a:pPr marL="2743200" lvl="1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Data-driven simulation</a:t>
            </a:r>
          </a:p>
          <a:p>
            <a:pPr marL="2743200" lvl="1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Allocation via simulation</a:t>
            </a:r>
          </a:p>
          <a:p>
            <a:pPr marL="2743200" lvl="1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Theoretical guarantees</a:t>
            </a:r>
            <a:endParaRPr lang="en-US" sz="4400" dirty="0">
              <a:latin typeface="Calibri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7804" y="7655528"/>
            <a:ext cx="3129715" cy="32512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13257" y="21264126"/>
            <a:ext cx="13944600" cy="1112919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2900" dirty="0" smtClean="0"/>
          </a:p>
          <a:p>
            <a:endParaRPr lang="en-US" sz="2900" dirty="0"/>
          </a:p>
          <a:p>
            <a:endParaRPr lang="en-US" sz="2900" dirty="0" smtClean="0"/>
          </a:p>
          <a:p>
            <a:endParaRPr lang="en-US" sz="2900" dirty="0"/>
          </a:p>
          <a:p>
            <a:endParaRPr lang="en-US" sz="2900" dirty="0" smtClean="0"/>
          </a:p>
          <a:p>
            <a:endParaRPr lang="en-US" sz="2900" dirty="0" smtClean="0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1095518" y="21412955"/>
            <a:ext cx="12685378" cy="1175657"/>
          </a:xfrm>
          <a:prstGeom prst="rect">
            <a:avLst/>
          </a:prstGeom>
        </p:spPr>
        <p:txBody>
          <a:bodyPr vert="horz" lIns="526608" tIns="263306" rIns="526608" bIns="263306" rtlCol="0" anchor="ctr">
            <a:noAutofit/>
          </a:bodyPr>
          <a:lstStyle>
            <a:lvl1pPr algn="ctr" defTabSz="219421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800000"/>
                </a:solidFill>
                <a:latin typeface="Calibri" charset="0"/>
              </a:rPr>
              <a:t>Generative Model for Requests</a:t>
            </a:r>
            <a:endParaRPr lang="en-US" sz="6000" b="1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46924" y="22684066"/>
            <a:ext cx="13144221" cy="248067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548640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Generative model of requests from historical data</a:t>
            </a:r>
          </a:p>
          <a:p>
            <a:pPr marL="548640" indent="-548640">
              <a:buFont typeface="Arial"/>
              <a:buChar char="•"/>
            </a:pPr>
            <a:endParaRPr lang="en-US" sz="1800" dirty="0">
              <a:latin typeface="Calibri" charset="0"/>
            </a:endParaRPr>
          </a:p>
          <a:p>
            <a:pPr marL="548640" indent="-548640">
              <a:buFont typeface="Arial"/>
              <a:buChar char="•"/>
            </a:pPr>
            <a:endParaRPr lang="en-US" sz="1800" b="1" dirty="0" smtClean="0">
              <a:latin typeface="Calibri" charset="0"/>
            </a:endParaRPr>
          </a:p>
          <a:p>
            <a:pPr marL="548640" indent="-548640">
              <a:buFont typeface="Arial"/>
              <a:buChar char="•"/>
            </a:pPr>
            <a:endParaRPr lang="en-US" sz="1800" b="1" dirty="0">
              <a:latin typeface="Calibri" charset="0"/>
            </a:endParaRPr>
          </a:p>
          <a:p>
            <a:pPr marL="548640" indent="-548640">
              <a:buFont typeface="Arial"/>
              <a:buChar char="•"/>
            </a:pPr>
            <a:endParaRPr lang="en-US" sz="1200" b="1" dirty="0" smtClean="0">
              <a:latin typeface="Calibri" charset="0"/>
            </a:endParaRPr>
          </a:p>
          <a:p>
            <a:pPr marL="548640" indent="-548640">
              <a:buFont typeface="Arial"/>
              <a:buChar char="•"/>
            </a:pPr>
            <a:endParaRPr lang="en-US" sz="1200" b="1" dirty="0">
              <a:latin typeface="Calibri" charset="0"/>
            </a:endParaRPr>
          </a:p>
          <a:p>
            <a:pPr marL="548640" indent="-548640">
              <a:buFont typeface="Arial"/>
              <a:buChar char="•"/>
            </a:pPr>
            <a:endParaRPr lang="en-US" sz="1200" b="1" dirty="0" smtClean="0">
              <a:latin typeface="Calibri" charset="0"/>
            </a:endParaRPr>
          </a:p>
          <a:p>
            <a:endParaRPr lang="en-US" sz="2000" dirty="0">
              <a:latin typeface="Calibri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71739" y="23614587"/>
            <a:ext cx="11916832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Assumption: </a:t>
            </a:r>
            <a:r>
              <a:rPr lang="en-US" sz="4400" dirty="0" smtClean="0"/>
              <a:t>distribution of emergency requests</a:t>
            </a:r>
          </a:p>
          <a:p>
            <a:r>
              <a:rPr lang="en-US" sz="4400" dirty="0"/>
              <a:t>i</a:t>
            </a:r>
            <a:r>
              <a:rPr lang="en-US" sz="4400" dirty="0" smtClean="0"/>
              <a:t>s independent of EMS (ambulance) behavior</a:t>
            </a:r>
            <a:endParaRPr lang="en-US" sz="4400" dirty="0"/>
          </a:p>
        </p:txBody>
      </p:sp>
      <p:sp>
        <p:nvSpPr>
          <p:cNvPr id="57" name="TextBox 56"/>
          <p:cNvSpPr txBox="1"/>
          <p:nvPr/>
        </p:nvSpPr>
        <p:spPr>
          <a:xfrm>
            <a:off x="1044718" y="29882955"/>
            <a:ext cx="13327876" cy="2142125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548640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Requests sampled as Poisson process</a:t>
            </a:r>
          </a:p>
          <a:p>
            <a:pPr marL="548640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Each sampled request is fully deterministic </a:t>
            </a:r>
          </a:p>
          <a:p>
            <a:pPr marL="548640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Simulating with any allocation is fully deterministic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8289" y="25372958"/>
            <a:ext cx="9806792" cy="4252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63" name="TextBox 62"/>
          <p:cNvSpPr txBox="1"/>
          <p:nvPr/>
        </p:nvSpPr>
        <p:spPr>
          <a:xfrm>
            <a:off x="14940457" y="5029289"/>
            <a:ext cx="13944600" cy="1020586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400" dirty="0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15738620" y="5178118"/>
            <a:ext cx="12408860" cy="1175657"/>
          </a:xfrm>
          <a:prstGeom prst="rect">
            <a:avLst/>
          </a:prstGeom>
        </p:spPr>
        <p:txBody>
          <a:bodyPr vert="horz" lIns="526608" tIns="263306" rIns="526608" bIns="263306" rtlCol="0" anchor="ctr">
            <a:noAutofit/>
          </a:bodyPr>
          <a:lstStyle>
            <a:lvl1pPr algn="ctr" defTabSz="219421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800000"/>
                </a:solidFill>
                <a:latin typeface="Calibri" charset="0"/>
              </a:rPr>
              <a:t>Evaluating System Performance</a:t>
            </a:r>
            <a:endParaRPr lang="en-US" sz="6000" b="1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38979" y="6502493"/>
            <a:ext cx="13412221" cy="842076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548640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For a given request log R, and allocation A</a:t>
            </a:r>
          </a:p>
          <a:p>
            <a:pPr marL="548640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Let L</a:t>
            </a:r>
            <a:r>
              <a:rPr lang="en-US" sz="4400" baseline="-25000" dirty="0" smtClean="0">
                <a:latin typeface="Calibri" charset="0"/>
              </a:rPr>
              <a:t>R</a:t>
            </a:r>
            <a:r>
              <a:rPr lang="en-US" sz="4400" dirty="0" smtClean="0">
                <a:latin typeface="Calibri" charset="0"/>
              </a:rPr>
              <a:t>(A) denote the penalty of simulating R using A</a:t>
            </a:r>
          </a:p>
          <a:p>
            <a:pPr marL="2743200" lvl="1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E.g., # calls not served within 15 minutes</a:t>
            </a:r>
          </a:p>
          <a:p>
            <a:pPr marL="2743200" lvl="1" indent="-548640">
              <a:buFont typeface="Arial"/>
              <a:buChar char="•"/>
            </a:pPr>
            <a:endParaRPr lang="en-US" sz="2000" dirty="0" smtClean="0">
              <a:latin typeface="Calibri" charset="0"/>
            </a:endParaRPr>
          </a:p>
          <a:p>
            <a:pPr marL="548640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We evaluate system  performance via cost reduction</a:t>
            </a:r>
          </a:p>
          <a:p>
            <a:pPr marL="2743200" lvl="1" indent="-548640">
              <a:buFont typeface="Arial"/>
              <a:buChar char="•"/>
            </a:pPr>
            <a:endParaRPr lang="en-US" sz="2000" dirty="0" smtClean="0">
              <a:latin typeface="Calibri" charset="0"/>
            </a:endParaRPr>
          </a:p>
          <a:p>
            <a:pPr marL="2743200" lvl="1" indent="-548640">
              <a:buFont typeface="Arial"/>
              <a:buChar char="•"/>
            </a:pPr>
            <a:endParaRPr lang="en-US" sz="2000" dirty="0" smtClean="0">
              <a:latin typeface="Calibri" charset="0"/>
            </a:endParaRPr>
          </a:p>
          <a:p>
            <a:pPr marL="2743200" lvl="1" indent="-548640">
              <a:buFont typeface="Arial"/>
              <a:buChar char="•"/>
            </a:pPr>
            <a:endParaRPr lang="en-US" sz="2000" dirty="0">
              <a:latin typeface="Calibri" charset="0"/>
            </a:endParaRPr>
          </a:p>
          <a:p>
            <a:pPr marL="2743200" lvl="1" indent="-548640">
              <a:buFont typeface="Arial"/>
              <a:buChar char="•"/>
            </a:pPr>
            <a:endParaRPr lang="en-US" sz="2000" dirty="0">
              <a:latin typeface="Calibri" charset="0"/>
            </a:endParaRPr>
          </a:p>
          <a:p>
            <a:pPr marL="548640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Given an empirical sample of call logs R</a:t>
            </a:r>
            <a:r>
              <a:rPr lang="en-US" sz="4400" baseline="-25000" dirty="0" smtClean="0">
                <a:latin typeface="Calibri" charset="0"/>
              </a:rPr>
              <a:t>1</a:t>
            </a:r>
            <a:r>
              <a:rPr lang="en-US" sz="4400" dirty="0" smtClean="0">
                <a:latin typeface="Calibri" charset="0"/>
              </a:rPr>
              <a:t>,…,R</a:t>
            </a:r>
            <a:r>
              <a:rPr lang="en-US" sz="4400" baseline="-25000" dirty="0" smtClean="0">
                <a:latin typeface="Calibri" charset="0"/>
              </a:rPr>
              <a:t>N</a:t>
            </a:r>
          </a:p>
          <a:p>
            <a:pPr marL="548640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Compute the expected performance via</a:t>
            </a:r>
          </a:p>
          <a:p>
            <a:pPr marL="548640" indent="-548640">
              <a:buFont typeface="Arial"/>
              <a:buChar char="•"/>
            </a:pPr>
            <a:endParaRPr lang="en-US" sz="4400" dirty="0">
              <a:latin typeface="Calibri" charset="0"/>
            </a:endParaRPr>
          </a:p>
          <a:p>
            <a:pPr marL="548640" indent="-548640">
              <a:buFont typeface="Arial"/>
              <a:buChar char="•"/>
            </a:pPr>
            <a:endParaRPr lang="en-US" sz="4400" dirty="0" smtClean="0">
              <a:latin typeface="Calibri" charset="0"/>
            </a:endParaRPr>
          </a:p>
          <a:p>
            <a:pPr marL="548640" indent="-548640">
              <a:buFont typeface="Arial"/>
              <a:buChar char="•"/>
            </a:pPr>
            <a:r>
              <a:rPr lang="en-US" sz="4400" b="1" dirty="0" smtClean="0">
                <a:latin typeface="Calibri" charset="0"/>
              </a:rPr>
              <a:t>Static Allocation Goal:  </a:t>
            </a:r>
            <a:r>
              <a:rPr lang="en-US" sz="4400" dirty="0" smtClean="0">
                <a:latin typeface="Calibri" charset="0"/>
              </a:rPr>
              <a:t>find an allocation A with good performance</a:t>
            </a:r>
            <a:endParaRPr lang="en-US" sz="4400" b="1" dirty="0" smtClean="0">
              <a:latin typeface="Calibri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293464" y="9792692"/>
            <a:ext cx="4856074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alibri" charset="0"/>
              </a:rPr>
              <a:t> F</a:t>
            </a:r>
            <a:r>
              <a:rPr lang="en-US" sz="4400" baseline="-25000" dirty="0" smtClean="0">
                <a:latin typeface="Calibri" charset="0"/>
              </a:rPr>
              <a:t>R</a:t>
            </a:r>
            <a:r>
              <a:rPr lang="en-US" sz="4400" dirty="0" smtClean="0">
                <a:latin typeface="Calibri" charset="0"/>
              </a:rPr>
              <a:t>(A) = L</a:t>
            </a:r>
            <a:r>
              <a:rPr lang="en-US" sz="4400" baseline="-25000" dirty="0" smtClean="0">
                <a:latin typeface="Calibri" charset="0"/>
              </a:rPr>
              <a:t>R</a:t>
            </a:r>
            <a:r>
              <a:rPr lang="en-US" sz="4400" dirty="0" smtClean="0">
                <a:latin typeface="Calibri" charset="0"/>
              </a:rPr>
              <a:t>(</a:t>
            </a:r>
            <a:r>
              <a:rPr lang="en-US" sz="4400" dirty="0" err="1" smtClean="0">
                <a:latin typeface="Calibri" charset="0"/>
              </a:rPr>
              <a:t>Ø</a:t>
            </a:r>
            <a:r>
              <a:rPr lang="en-US" sz="4400" dirty="0" smtClean="0">
                <a:latin typeface="Calibri" charset="0"/>
              </a:rPr>
              <a:t>) - L</a:t>
            </a:r>
            <a:r>
              <a:rPr lang="en-US" sz="4400" baseline="-25000" dirty="0" smtClean="0">
                <a:latin typeface="Calibri" charset="0"/>
              </a:rPr>
              <a:t>R</a:t>
            </a:r>
            <a:r>
              <a:rPr lang="en-US" sz="4400" dirty="0" smtClean="0">
                <a:latin typeface="Calibri" charset="0"/>
              </a:rPr>
              <a:t>(A)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8258398" y="12368207"/>
            <a:ext cx="7446873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alibri" charset="0"/>
              </a:rPr>
              <a:t> F(A) = ( F</a:t>
            </a:r>
            <a:r>
              <a:rPr lang="en-US" sz="4400" baseline="-25000" dirty="0" smtClean="0">
                <a:latin typeface="Calibri" charset="0"/>
              </a:rPr>
              <a:t>R1</a:t>
            </a:r>
            <a:r>
              <a:rPr lang="en-US" sz="4400" dirty="0" smtClean="0">
                <a:latin typeface="Calibri" charset="0"/>
              </a:rPr>
              <a:t>(A) + … + F</a:t>
            </a:r>
            <a:r>
              <a:rPr lang="en-US" sz="4400" baseline="-25000" dirty="0" smtClean="0">
                <a:latin typeface="Calibri" charset="0"/>
              </a:rPr>
              <a:t>RN</a:t>
            </a:r>
            <a:r>
              <a:rPr lang="en-US" sz="4400" dirty="0" smtClean="0">
                <a:latin typeface="Calibri" charset="0"/>
              </a:rPr>
              <a:t>(A) ) / 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4940457" y="15653191"/>
            <a:ext cx="13944600" cy="746665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3200" dirty="0" smtClean="0"/>
          </a:p>
        </p:txBody>
      </p:sp>
      <p:sp>
        <p:nvSpPr>
          <p:cNvPr id="82" name="Rectangle 81"/>
          <p:cNvSpPr/>
          <p:nvPr/>
        </p:nvSpPr>
        <p:spPr>
          <a:xfrm>
            <a:off x="22022211" y="18860410"/>
            <a:ext cx="1651030" cy="1047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15738620" y="15802020"/>
            <a:ext cx="12408860" cy="1175657"/>
          </a:xfrm>
          <a:prstGeom prst="rect">
            <a:avLst/>
          </a:prstGeom>
        </p:spPr>
        <p:txBody>
          <a:bodyPr vert="horz" lIns="526608" tIns="263306" rIns="526608" bIns="263306" rtlCol="0" anchor="ctr">
            <a:noAutofit/>
          </a:bodyPr>
          <a:lstStyle>
            <a:lvl1pPr algn="ctr" defTabSz="219421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800000"/>
                </a:solidFill>
                <a:latin typeface="Calibri" charset="0"/>
              </a:rPr>
              <a:t>Greedy Algorithm</a:t>
            </a:r>
            <a:endParaRPr lang="en-US" sz="6000" b="1" dirty="0">
              <a:solidFill>
                <a:srgbClr val="800000"/>
              </a:solidFill>
              <a:latin typeface="Calibri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16902978" y="17273086"/>
            <a:ext cx="10199323" cy="3991040"/>
            <a:chOff x="17614178" y="17273086"/>
            <a:chExt cx="10199323" cy="3991040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614178" y="17273086"/>
              <a:ext cx="10199323" cy="3991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  <p:sp>
          <p:nvSpPr>
            <p:cNvPr id="84" name="Rectangle 83"/>
            <p:cNvSpPr/>
            <p:nvPr/>
          </p:nvSpPr>
          <p:spPr>
            <a:xfrm>
              <a:off x="22733411" y="18860410"/>
              <a:ext cx="1651030" cy="10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5289779" y="21451160"/>
            <a:ext cx="13412221" cy="146501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548640" indent="-548640">
              <a:buFont typeface="Arial"/>
              <a:buChar char="•"/>
            </a:pPr>
            <a:r>
              <a:rPr lang="en-US" sz="4400" dirty="0" err="1" smtClean="0">
                <a:latin typeface="Calibri" charset="0"/>
              </a:rPr>
              <a:t>δ</a:t>
            </a:r>
            <a:r>
              <a:rPr lang="en-US" sz="4400" baseline="-25000" dirty="0" err="1" smtClean="0">
                <a:latin typeface="Calibri" charset="0"/>
              </a:rPr>
              <a:t>F</a:t>
            </a:r>
            <a:r>
              <a:rPr lang="en-US" sz="4400" dirty="0" smtClean="0">
                <a:latin typeface="Calibri" charset="0"/>
              </a:rPr>
              <a:t>(</a:t>
            </a:r>
            <a:r>
              <a:rPr lang="en-US" sz="4400" dirty="0" err="1" smtClean="0">
                <a:latin typeface="Calibri" charset="0"/>
              </a:rPr>
              <a:t>a|A</a:t>
            </a:r>
            <a:r>
              <a:rPr lang="en-US" sz="4400" dirty="0" smtClean="0">
                <a:latin typeface="Calibri" charset="0"/>
              </a:rPr>
              <a:t>) = F(A + a) – F(A)</a:t>
            </a:r>
          </a:p>
          <a:p>
            <a:pPr marL="548640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Lazy variant runs in seconds</a:t>
            </a:r>
            <a:r>
              <a:rPr lang="en-US" sz="3200" dirty="0" smtClean="0">
                <a:latin typeface="Calibri" charset="0"/>
              </a:rPr>
              <a:t> [</a:t>
            </a:r>
            <a:r>
              <a:rPr lang="en-US" sz="3200" dirty="0" err="1" smtClean="0">
                <a:latin typeface="Calibri" charset="0"/>
              </a:rPr>
              <a:t>Leskovec</a:t>
            </a:r>
            <a:r>
              <a:rPr lang="en-US" sz="3200" dirty="0" smtClean="0">
                <a:latin typeface="Calibri" charset="0"/>
              </a:rPr>
              <a:t> et al., 2007]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4940457" y="23555433"/>
            <a:ext cx="13944600" cy="869776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88" name="Rectangle 87"/>
          <p:cNvSpPr/>
          <p:nvPr/>
        </p:nvSpPr>
        <p:spPr>
          <a:xfrm>
            <a:off x="22022211" y="26762652"/>
            <a:ext cx="1651030" cy="1047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15738620" y="23704262"/>
            <a:ext cx="12408860" cy="1175657"/>
          </a:xfrm>
          <a:prstGeom prst="rect">
            <a:avLst/>
          </a:prstGeom>
        </p:spPr>
        <p:txBody>
          <a:bodyPr vert="horz" lIns="526608" tIns="263306" rIns="526608" bIns="263306" rtlCol="0" anchor="ctr">
            <a:noAutofit/>
          </a:bodyPr>
          <a:lstStyle>
            <a:lvl1pPr algn="ctr" defTabSz="219421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800000"/>
                </a:solidFill>
                <a:latin typeface="Calibri" charset="0"/>
              </a:rPr>
              <a:t>Dynamic Redeployment</a:t>
            </a:r>
            <a:endParaRPr lang="en-US" sz="6000" b="1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5289779" y="25086202"/>
            <a:ext cx="13412221" cy="682032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548640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Dynamic redeployment requires an allocation </a:t>
            </a:r>
            <a:r>
              <a:rPr lang="en-US" sz="4400" b="1" dirty="0" smtClean="0">
                <a:latin typeface="Calibri" charset="0"/>
              </a:rPr>
              <a:t>policy</a:t>
            </a:r>
            <a:r>
              <a:rPr lang="en-US" sz="4400" dirty="0" smtClean="0">
                <a:latin typeface="Calibri" charset="0"/>
              </a:rPr>
              <a:t>.</a:t>
            </a:r>
          </a:p>
          <a:p>
            <a:pPr marL="548640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We consider policies that redeploy at regular intervals</a:t>
            </a:r>
          </a:p>
          <a:p>
            <a:pPr marL="2743200" lvl="1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E.g., every 30 minutes</a:t>
            </a:r>
          </a:p>
          <a:p>
            <a:pPr marL="548640" indent="-548640">
              <a:buFont typeface="Arial"/>
              <a:buChar char="•"/>
            </a:pPr>
            <a:endParaRPr lang="en-US" sz="1500" dirty="0">
              <a:latin typeface="Calibri" charset="0"/>
            </a:endParaRPr>
          </a:p>
          <a:p>
            <a:pPr marL="548640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We consider myopic redeployment algorithms</a:t>
            </a:r>
          </a:p>
          <a:p>
            <a:pPr marL="2743200" lvl="1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Optimize for performance of next interval</a:t>
            </a:r>
          </a:p>
          <a:p>
            <a:pPr marL="2743200" lvl="1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Equivalent to mini static allocation problem</a:t>
            </a:r>
          </a:p>
          <a:p>
            <a:pPr marL="2743200" lvl="1" indent="-548640">
              <a:buFont typeface="Arial"/>
              <a:buChar char="•"/>
            </a:pPr>
            <a:endParaRPr lang="en-US" sz="1500" dirty="0">
              <a:latin typeface="Calibri" charset="0"/>
            </a:endParaRPr>
          </a:p>
          <a:p>
            <a:pPr marL="548640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Greedy solution</a:t>
            </a:r>
          </a:p>
          <a:p>
            <a:pPr marL="2743200" lvl="1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Sample requests for next interval</a:t>
            </a:r>
          </a:p>
          <a:p>
            <a:pPr marL="2743200" lvl="1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Run greedy to compute re-allocation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9409136" y="5045984"/>
            <a:ext cx="13944600" cy="974420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</p:txBody>
      </p:sp>
      <p:sp>
        <p:nvSpPr>
          <p:cNvPr id="95" name="Title 1"/>
          <p:cNvSpPr txBox="1">
            <a:spLocks/>
          </p:cNvSpPr>
          <p:nvPr/>
        </p:nvSpPr>
        <p:spPr>
          <a:xfrm>
            <a:off x="30207299" y="5194813"/>
            <a:ext cx="12408860" cy="1175657"/>
          </a:xfrm>
          <a:prstGeom prst="rect">
            <a:avLst/>
          </a:prstGeom>
        </p:spPr>
        <p:txBody>
          <a:bodyPr vert="horz" lIns="526608" tIns="263306" rIns="526608" bIns="263306" rtlCol="0" anchor="ctr">
            <a:noAutofit/>
          </a:bodyPr>
          <a:lstStyle>
            <a:lvl1pPr algn="ctr" defTabSz="219421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800000"/>
                </a:solidFill>
                <a:latin typeface="Calibri" charset="0"/>
              </a:rPr>
              <a:t>Theoretical Analysis</a:t>
            </a:r>
            <a:endParaRPr lang="en-US" sz="6000" b="1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9758458" y="6519188"/>
            <a:ext cx="13412221" cy="802065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548640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F is very hard to analyze directly</a:t>
            </a:r>
          </a:p>
          <a:p>
            <a:pPr marL="2743200" lvl="1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Interactions </a:t>
            </a:r>
            <a:r>
              <a:rPr lang="en-US" sz="4400" dirty="0" smtClean="0">
                <a:latin typeface="Calibri" charset="0"/>
              </a:rPr>
              <a:t>between overlapping </a:t>
            </a:r>
            <a:r>
              <a:rPr lang="en-US" sz="4400" dirty="0" smtClean="0">
                <a:latin typeface="Calibri" charset="0"/>
              </a:rPr>
              <a:t>requests</a:t>
            </a:r>
            <a:endParaRPr lang="en-US" sz="4400" dirty="0" smtClean="0">
              <a:latin typeface="Calibri" charset="0"/>
            </a:endParaRPr>
          </a:p>
          <a:p>
            <a:pPr marL="548640" indent="-548640">
              <a:buFont typeface="Arial"/>
              <a:buChar char="•"/>
            </a:pPr>
            <a:endParaRPr lang="en-US" sz="1500" dirty="0" smtClean="0">
              <a:latin typeface="Calibri" charset="0"/>
            </a:endParaRPr>
          </a:p>
          <a:p>
            <a:pPr marL="548640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Define G</a:t>
            </a:r>
            <a:r>
              <a:rPr lang="en-US" sz="4400" baseline="-25000" dirty="0" smtClean="0">
                <a:latin typeface="Calibri" charset="0"/>
              </a:rPr>
              <a:t>R</a:t>
            </a:r>
            <a:r>
              <a:rPr lang="en-US" sz="4400" dirty="0" smtClean="0">
                <a:latin typeface="Calibri" charset="0"/>
              </a:rPr>
              <a:t>(A) = objective of omniscient dispatching</a:t>
            </a:r>
          </a:p>
          <a:p>
            <a:pPr marL="2743200" lvl="1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G</a:t>
            </a:r>
            <a:r>
              <a:rPr lang="en-US" sz="4400" baseline="-25000" dirty="0" smtClean="0">
                <a:latin typeface="Calibri" charset="0"/>
              </a:rPr>
              <a:t>R</a:t>
            </a:r>
            <a:r>
              <a:rPr lang="en-US" sz="4400" dirty="0" smtClean="0">
                <a:latin typeface="Calibri" charset="0"/>
              </a:rPr>
              <a:t>(A) ≥ F</a:t>
            </a:r>
            <a:r>
              <a:rPr lang="en-US" sz="4400" baseline="-25000" dirty="0" smtClean="0">
                <a:latin typeface="Calibri" charset="0"/>
              </a:rPr>
              <a:t>R</a:t>
            </a:r>
            <a:r>
              <a:rPr lang="en-US" sz="4400" dirty="0" smtClean="0">
                <a:latin typeface="Calibri" charset="0"/>
              </a:rPr>
              <a:t>(A</a:t>
            </a:r>
            <a:r>
              <a:rPr lang="en-US" sz="4400" dirty="0" smtClean="0">
                <a:latin typeface="Calibri" charset="0"/>
              </a:rPr>
              <a:t>)</a:t>
            </a:r>
          </a:p>
          <a:p>
            <a:pPr marL="2743200" lvl="1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Can be solved via relatively simple IP</a:t>
            </a:r>
          </a:p>
          <a:p>
            <a:pPr marL="2743200" lvl="1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G</a:t>
            </a:r>
            <a:r>
              <a:rPr lang="en-US" sz="4400" baseline="-25000" dirty="0" smtClean="0">
                <a:latin typeface="Calibri" charset="0"/>
              </a:rPr>
              <a:t>R</a:t>
            </a:r>
            <a:r>
              <a:rPr lang="en-US" sz="4400" dirty="0" smtClean="0">
                <a:latin typeface="Calibri" charset="0"/>
              </a:rPr>
              <a:t>(A) is </a:t>
            </a:r>
            <a:r>
              <a:rPr lang="en-US" sz="4400" b="1" dirty="0" smtClean="0">
                <a:latin typeface="Calibri" charset="0"/>
              </a:rPr>
              <a:t>monotone </a:t>
            </a:r>
            <a:r>
              <a:rPr lang="en-US" sz="4400" b="1" dirty="0" err="1" smtClean="0">
                <a:latin typeface="Calibri" charset="0"/>
              </a:rPr>
              <a:t>submodular</a:t>
            </a:r>
            <a:r>
              <a:rPr lang="en-US" sz="4400" b="1" dirty="0" smtClean="0">
                <a:latin typeface="Calibri" charset="0"/>
              </a:rPr>
              <a:t>!</a:t>
            </a:r>
          </a:p>
          <a:p>
            <a:pPr marL="2743200" lvl="1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Optimality guarantees on G also apply to F!</a:t>
            </a:r>
          </a:p>
          <a:p>
            <a:pPr marL="4937760" lvl="2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Guarantees </a:t>
            </a:r>
            <a:r>
              <a:rPr lang="en-US" sz="4400" dirty="0" smtClean="0">
                <a:latin typeface="Calibri" charset="0"/>
              </a:rPr>
              <a:t>via </a:t>
            </a:r>
            <a:r>
              <a:rPr lang="en-US" sz="4400" dirty="0" err="1" smtClean="0">
                <a:latin typeface="Calibri" charset="0"/>
              </a:rPr>
              <a:t>submodularity</a:t>
            </a:r>
            <a:endParaRPr lang="en-US" sz="4400" dirty="0" smtClean="0">
              <a:latin typeface="Calibri" charset="0"/>
            </a:endParaRPr>
          </a:p>
          <a:p>
            <a:pPr marL="4937760" lvl="2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Even tighter bounds as well</a:t>
            </a:r>
          </a:p>
          <a:p>
            <a:pPr marL="4937760" lvl="2" indent="-548640">
              <a:buFont typeface="Arial"/>
              <a:buChar char="•"/>
            </a:pPr>
            <a:endParaRPr lang="en-US" sz="1500" dirty="0">
              <a:latin typeface="Calibri" charset="0"/>
            </a:endParaRPr>
          </a:p>
          <a:p>
            <a:pPr marL="548640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Can also be extended to dynamic redeployment setting</a:t>
            </a:r>
          </a:p>
          <a:p>
            <a:pPr marL="2743200" lvl="1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Ongoing work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9409136" y="15181991"/>
            <a:ext cx="13944600" cy="1713084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0" name="Title 1"/>
          <p:cNvSpPr txBox="1">
            <a:spLocks/>
          </p:cNvSpPr>
          <p:nvPr/>
        </p:nvSpPr>
        <p:spPr>
          <a:xfrm>
            <a:off x="30207299" y="15330820"/>
            <a:ext cx="12408860" cy="1175657"/>
          </a:xfrm>
          <a:prstGeom prst="rect">
            <a:avLst/>
          </a:prstGeom>
        </p:spPr>
        <p:txBody>
          <a:bodyPr vert="horz" lIns="526608" tIns="263306" rIns="526608" bIns="263306" rtlCol="0" anchor="ctr">
            <a:noAutofit/>
          </a:bodyPr>
          <a:lstStyle>
            <a:lvl1pPr algn="ctr" defTabSz="219421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800000"/>
                </a:solidFill>
                <a:latin typeface="Calibri" charset="0"/>
              </a:rPr>
              <a:t>Empirical Evaluation</a:t>
            </a:r>
            <a:endParaRPr lang="en-US" sz="6000" b="1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9758458" y="16655195"/>
            <a:ext cx="13412221" cy="538916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548640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Leveraged historical data of EMS system of Asian city</a:t>
            </a:r>
          </a:p>
          <a:p>
            <a:pPr marL="2743200" lvl="1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Built a generative model of requests</a:t>
            </a:r>
          </a:p>
          <a:p>
            <a:pPr marL="2743200" lvl="1" indent="-548640">
              <a:buFont typeface="Arial"/>
              <a:buChar char="•"/>
            </a:pPr>
            <a:endParaRPr lang="en-US" sz="1500" dirty="0">
              <a:latin typeface="Calibri" charset="0"/>
            </a:endParaRPr>
          </a:p>
          <a:p>
            <a:pPr marL="548640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58 base locations, budget of 58 </a:t>
            </a:r>
            <a:r>
              <a:rPr lang="en-US" sz="4400" dirty="0" smtClean="0">
                <a:latin typeface="Calibri" charset="0"/>
              </a:rPr>
              <a:t>ambulances</a:t>
            </a:r>
          </a:p>
          <a:p>
            <a:pPr marL="548640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Evaluate over 1 week of requests</a:t>
            </a:r>
            <a:endParaRPr lang="en-US" sz="2000" dirty="0">
              <a:latin typeface="Calibri" charset="0"/>
            </a:endParaRPr>
          </a:p>
          <a:p>
            <a:pPr marL="548640" indent="-548640">
              <a:buFont typeface="Arial"/>
              <a:buChar char="•"/>
            </a:pPr>
            <a:r>
              <a:rPr lang="en-US" sz="4400" dirty="0" smtClean="0">
                <a:latin typeface="Calibri" charset="0"/>
              </a:rPr>
              <a:t>Three types of penalty functions considered</a:t>
            </a:r>
          </a:p>
          <a:p>
            <a:pPr marL="2743200" lvl="1" indent="-548640">
              <a:buFont typeface="Arial"/>
              <a:buChar char="•"/>
            </a:pPr>
            <a:r>
              <a:rPr lang="en-US" sz="3600" dirty="0" smtClean="0">
                <a:latin typeface="Calibri" charset="0"/>
              </a:rPr>
              <a:t>L</a:t>
            </a:r>
            <a:r>
              <a:rPr lang="en-US" sz="3600" baseline="-25000" dirty="0" smtClean="0">
                <a:latin typeface="Calibri" charset="0"/>
              </a:rPr>
              <a:t>1</a:t>
            </a:r>
            <a:r>
              <a:rPr lang="en-US" sz="3600" dirty="0" smtClean="0">
                <a:latin typeface="Calibri" charset="0"/>
              </a:rPr>
              <a:t> : graded penalty based on service time</a:t>
            </a:r>
          </a:p>
          <a:p>
            <a:pPr marL="2743200" lvl="1" indent="-548640">
              <a:buFont typeface="Arial"/>
              <a:buChar char="•"/>
            </a:pPr>
            <a:r>
              <a:rPr lang="en-US" sz="3600" dirty="0" smtClean="0">
                <a:latin typeface="Calibri" charset="0"/>
              </a:rPr>
              <a:t>L</a:t>
            </a:r>
            <a:r>
              <a:rPr lang="en-US" sz="3600" baseline="-25000" dirty="0" smtClean="0">
                <a:latin typeface="Calibri" charset="0"/>
              </a:rPr>
              <a:t>2</a:t>
            </a:r>
            <a:r>
              <a:rPr lang="en-US" sz="3600" dirty="0" smtClean="0">
                <a:latin typeface="Calibri" charset="0"/>
              </a:rPr>
              <a:t> : higher penalty for un-serviced requests</a:t>
            </a:r>
          </a:p>
          <a:p>
            <a:pPr marL="2743200" lvl="1" indent="-548640">
              <a:buFont typeface="Arial"/>
              <a:buChar char="•"/>
            </a:pPr>
            <a:r>
              <a:rPr lang="en-US" sz="3600" dirty="0" smtClean="0">
                <a:latin typeface="Calibri" charset="0"/>
              </a:rPr>
              <a:t>L</a:t>
            </a:r>
            <a:r>
              <a:rPr lang="en-US" sz="3600" baseline="-25000" dirty="0" smtClean="0">
                <a:latin typeface="Calibri" charset="0"/>
              </a:rPr>
              <a:t>3</a:t>
            </a:r>
            <a:r>
              <a:rPr lang="en-US" sz="3600" dirty="0" smtClean="0">
                <a:latin typeface="Calibri" charset="0"/>
              </a:rPr>
              <a:t> : threshold penalty for 15-min service time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57638" y="25565944"/>
            <a:ext cx="4867866" cy="2964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20307" y="25565944"/>
            <a:ext cx="4759628" cy="3014431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46777" y="22329962"/>
            <a:ext cx="4868059" cy="3017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174968" y="22329962"/>
            <a:ext cx="4845335" cy="293270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6200000">
            <a:off x="30279942" y="23529774"/>
            <a:ext cx="3167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% serviced in 15 min</a:t>
            </a:r>
            <a:endParaRPr lang="en-US" sz="2800" dirty="0"/>
          </a:p>
        </p:txBody>
      </p:sp>
      <p:sp>
        <p:nvSpPr>
          <p:cNvPr id="56" name="TextBox 55"/>
          <p:cNvSpPr txBox="1"/>
          <p:nvPr/>
        </p:nvSpPr>
        <p:spPr>
          <a:xfrm rot="16200000">
            <a:off x="36298422" y="23586302"/>
            <a:ext cx="2309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% not serviced</a:t>
            </a:r>
            <a:endParaRPr lang="en-US" sz="2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701088" y="28881758"/>
            <a:ext cx="5763955" cy="302901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16200000">
            <a:off x="29397905" y="23093883"/>
            <a:ext cx="24849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Static</a:t>
            </a:r>
          </a:p>
          <a:p>
            <a:pPr algn="ctr"/>
            <a:r>
              <a:rPr lang="en-US" sz="4400" dirty="0" smtClean="0"/>
              <a:t>Allocation</a:t>
            </a:r>
            <a:endParaRPr lang="en-US" sz="4400" dirty="0"/>
          </a:p>
        </p:txBody>
      </p:sp>
      <p:sp>
        <p:nvSpPr>
          <p:cNvPr id="60" name="TextBox 59"/>
          <p:cNvSpPr txBox="1"/>
          <p:nvPr/>
        </p:nvSpPr>
        <p:spPr>
          <a:xfrm rot="16200000">
            <a:off x="29397904" y="26262723"/>
            <a:ext cx="24849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Dynamic</a:t>
            </a:r>
          </a:p>
          <a:p>
            <a:pPr algn="ctr"/>
            <a:r>
              <a:rPr lang="en-US" sz="4400" dirty="0" smtClean="0"/>
              <a:t>Allocation</a:t>
            </a:r>
            <a:endParaRPr lang="en-US" sz="4400" dirty="0"/>
          </a:p>
        </p:txBody>
      </p:sp>
      <p:sp>
        <p:nvSpPr>
          <p:cNvPr id="61" name="TextBox 60"/>
          <p:cNvSpPr txBox="1"/>
          <p:nvPr/>
        </p:nvSpPr>
        <p:spPr>
          <a:xfrm rot="16200000">
            <a:off x="30279943" y="26837625"/>
            <a:ext cx="3167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% serviced in 15 min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 rot="16200000">
            <a:off x="36298422" y="26632293"/>
            <a:ext cx="2309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% not serviced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 rot="16200000">
            <a:off x="29258080" y="29626229"/>
            <a:ext cx="27645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Theoretical</a:t>
            </a:r>
          </a:p>
          <a:p>
            <a:pPr algn="ctr"/>
            <a:r>
              <a:rPr lang="en-US" sz="4400" dirty="0" smtClean="0"/>
              <a:t>Bounds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504062" y="28967205"/>
            <a:ext cx="56689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Submodular</a:t>
            </a:r>
            <a:r>
              <a:rPr lang="en-US" sz="2800" b="1" dirty="0" smtClean="0"/>
              <a:t> Upper Bound </a:t>
            </a:r>
            <a:r>
              <a:rPr lang="en-US" sz="2800" dirty="0" smtClean="0"/>
              <a:t>is data-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ependent bound via </a:t>
            </a:r>
            <a:r>
              <a:rPr lang="en-US" sz="2800" dirty="0" err="1" smtClean="0"/>
              <a:t>submodularity</a:t>
            </a:r>
            <a:endParaRPr lang="en-US" sz="2800" dirty="0" smtClean="0"/>
          </a:p>
          <a:p>
            <a:endParaRPr lang="en-US" sz="2800" b="1" dirty="0"/>
          </a:p>
          <a:p>
            <a:r>
              <a:rPr lang="en-US" sz="2800" b="1" dirty="0" smtClean="0"/>
              <a:t>Omniscient-Optimal Upper Bound </a:t>
            </a:r>
            <a:r>
              <a:rPr lang="en-US" sz="2800" dirty="0" smtClean="0"/>
              <a:t>is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ighter bound via extending IP </a:t>
            </a:r>
            <a:r>
              <a:rPr lang="en-US" sz="2800" dirty="0" err="1" smtClean="0"/>
              <a:t>formu</a:t>
            </a:r>
            <a:r>
              <a:rPr lang="en-US" sz="2800" dirty="0" smtClean="0"/>
              <a:t>-</a:t>
            </a:r>
          </a:p>
          <a:p>
            <a:r>
              <a:rPr lang="en-US" sz="2800" dirty="0" err="1" smtClean="0"/>
              <a:t>lation</a:t>
            </a:r>
            <a:r>
              <a:rPr lang="en-US" sz="2800" dirty="0" smtClean="0"/>
              <a:t> for solving omniscient dispatch</a:t>
            </a:r>
          </a:p>
        </p:txBody>
      </p:sp>
    </p:spTree>
    <p:extLst>
      <p:ext uri="{BB962C8B-B14F-4D97-AF65-F5344CB8AC3E}">
        <p14:creationId xmlns:p14="http://schemas.microsoft.com/office/powerpoint/2010/main" val="915452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527</Words>
  <Application>Microsoft Macintosh PowerPoint</Application>
  <PresentationFormat>Custom</PresentationFormat>
  <Paragraphs>283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Yisong Yue</dc:creator>
  <cp:lastModifiedBy>Yisong Yue</cp:lastModifiedBy>
  <cp:revision>25</cp:revision>
  <dcterms:created xsi:type="dcterms:W3CDTF">2012-07-17T05:17:33Z</dcterms:created>
  <dcterms:modified xsi:type="dcterms:W3CDTF">2012-07-18T03:35:43Z</dcterms:modified>
</cp:coreProperties>
</file>