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1472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0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1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1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4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8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4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1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6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7F999-0A0B-1E4E-BE1F-D3AA692977DD}" type="datetimeFigureOut">
              <a:rPr lang="en-US" smtClean="0"/>
              <a:t>7/17/12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9AB9A-04DA-9D4A-B838-CD6AFC16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343400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86200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371600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828800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urved Connector 8"/>
          <p:cNvCxnSpPr>
            <a:stCxn id="7" idx="1"/>
            <a:endCxn id="4" idx="3"/>
          </p:cNvCxnSpPr>
          <p:nvPr/>
        </p:nvCxnSpPr>
        <p:spPr>
          <a:xfrm rot="10800000">
            <a:off x="968376" y="1474789"/>
            <a:ext cx="936625" cy="761603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6" idx="1"/>
            <a:endCxn id="7" idx="3"/>
          </p:cNvCxnSpPr>
          <p:nvPr/>
        </p:nvCxnSpPr>
        <p:spPr>
          <a:xfrm rot="10800000" flipV="1">
            <a:off x="2895600" y="1550987"/>
            <a:ext cx="1295400" cy="685403"/>
          </a:xfrm>
          <a:prstGeom prst="curvedConnector3">
            <a:avLst>
              <a:gd name="adj1" fmla="val 50000"/>
            </a:avLst>
          </a:prstGeom>
          <a:ln w="38100">
            <a:solidFill>
              <a:schemeClr val="bg2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505200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Curved Connector 21"/>
          <p:cNvCxnSpPr>
            <a:stCxn id="20" idx="0"/>
            <a:endCxn id="6" idx="2"/>
          </p:cNvCxnSpPr>
          <p:nvPr/>
        </p:nvCxnSpPr>
        <p:spPr>
          <a:xfrm rot="5400000" flipH="1" flipV="1">
            <a:off x="3145632" y="2280444"/>
            <a:ext cx="1774825" cy="674688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3" idx="0"/>
            <a:endCxn id="20" idx="1"/>
          </p:cNvCxnSpPr>
          <p:nvPr/>
        </p:nvCxnSpPr>
        <p:spPr>
          <a:xfrm rot="5400000" flipH="1" flipV="1">
            <a:off x="2236590" y="3379590"/>
            <a:ext cx="430609" cy="1497012"/>
          </a:xfrm>
          <a:prstGeom prst="curvedConnector2">
            <a:avLst/>
          </a:prstGeom>
          <a:ln w="38100">
            <a:solidFill>
              <a:schemeClr val="bg2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953000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Curved Connector 36"/>
          <p:cNvCxnSpPr>
            <a:stCxn id="28" idx="1"/>
            <a:endCxn id="3" idx="3"/>
          </p:cNvCxnSpPr>
          <p:nvPr/>
        </p:nvCxnSpPr>
        <p:spPr>
          <a:xfrm rot="10800000">
            <a:off x="1882776" y="4522789"/>
            <a:ext cx="3298825" cy="837803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5" idx="1"/>
            <a:endCxn id="28" idx="0"/>
          </p:cNvCxnSpPr>
          <p:nvPr/>
        </p:nvCxnSpPr>
        <p:spPr>
          <a:xfrm rot="10800000" flipV="1">
            <a:off x="5676900" y="4065588"/>
            <a:ext cx="1028700" cy="887412"/>
          </a:xfrm>
          <a:prstGeom prst="curvedConnector2">
            <a:avLst/>
          </a:prstGeom>
          <a:ln w="38100">
            <a:solidFill>
              <a:schemeClr val="bg2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95400" y="1371600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25 min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895600" y="1447800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(20 min)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67200" y="2209800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30 min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676400" y="3657600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(15 min)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81400" y="4800600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45 min</a:t>
            </a:r>
            <a:endParaRPr lang="en-US" sz="1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867400" y="4419600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(25 min)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838200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7754" y="15986"/>
            <a:ext cx="95149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eorgia"/>
                <a:cs typeface="Georgia"/>
              </a:rPr>
              <a:t>An </a:t>
            </a:r>
            <a:r>
              <a:rPr lang="en-US" sz="3000" dirty="0" smtClean="0">
                <a:latin typeface="Georgia"/>
                <a:cs typeface="Georgia"/>
              </a:rPr>
              <a:t>Efficient Simulation-based Approach</a:t>
            </a:r>
            <a:r>
              <a:rPr lang="en-US" sz="2400" dirty="0" smtClean="0">
                <a:latin typeface="Georgia"/>
                <a:cs typeface="Georgia"/>
              </a:rPr>
              <a:t> to </a:t>
            </a:r>
            <a:r>
              <a:rPr lang="en-US" sz="3000" dirty="0" smtClean="0">
                <a:latin typeface="Georgia"/>
                <a:cs typeface="Georgia"/>
              </a:rPr>
              <a:t>Ambulance </a:t>
            </a:r>
          </a:p>
          <a:p>
            <a:r>
              <a:rPr lang="en-US" sz="3000" dirty="0" smtClean="0">
                <a:latin typeface="Georgia"/>
                <a:cs typeface="Georgia"/>
              </a:rPr>
              <a:t>Fleet Allocation</a:t>
            </a:r>
            <a:r>
              <a:rPr lang="en-US" sz="2400" dirty="0" smtClean="0">
                <a:latin typeface="Georgia"/>
                <a:cs typeface="Georgia"/>
              </a:rPr>
              <a:t> and </a:t>
            </a:r>
            <a:r>
              <a:rPr lang="en-US" sz="3000" dirty="0" smtClean="0">
                <a:latin typeface="Georgia"/>
                <a:cs typeface="Georgia"/>
              </a:rPr>
              <a:t>Dynamic Redeployment</a:t>
            </a:r>
            <a:endParaRPr lang="en-US" sz="3000" dirty="0">
              <a:latin typeface="Georgia"/>
              <a:cs typeface="Georgia"/>
            </a:endParaRPr>
          </a:p>
        </p:txBody>
      </p:sp>
      <p:pic>
        <p:nvPicPr>
          <p:cNvPr id="32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6195" y="4345595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795" y="1297595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795" y="3888395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3195" y="1373795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195" y="1830995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2595" y="3507395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3795" y="4955195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3195" y="840395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343400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42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86200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3" descr="C:\Documents and Settings\yyue\Desktop\male_user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371600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828800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" name="Curved Connector 46"/>
          <p:cNvCxnSpPr>
            <a:stCxn id="46" idx="1"/>
            <a:endCxn id="43" idx="3"/>
          </p:cNvCxnSpPr>
          <p:nvPr/>
        </p:nvCxnSpPr>
        <p:spPr>
          <a:xfrm rot="10800000">
            <a:off x="968376" y="1474789"/>
            <a:ext cx="936625" cy="761603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505200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9" name="Curved Connector 48"/>
          <p:cNvCxnSpPr>
            <a:stCxn id="52" idx="3"/>
            <a:endCxn id="45" idx="1"/>
          </p:cNvCxnSpPr>
          <p:nvPr/>
        </p:nvCxnSpPr>
        <p:spPr>
          <a:xfrm>
            <a:off x="2971800" y="1474391"/>
            <a:ext cx="1219200" cy="76597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953000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" name="Curved Connector 50"/>
          <p:cNvCxnSpPr>
            <a:stCxn id="48" idx="1"/>
            <a:endCxn id="42" idx="3"/>
          </p:cNvCxnSpPr>
          <p:nvPr/>
        </p:nvCxnSpPr>
        <p:spPr>
          <a:xfrm rot="10800000" flipV="1">
            <a:off x="1882776" y="3912790"/>
            <a:ext cx="1317625" cy="609997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066800"/>
            <a:ext cx="990600" cy="8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3" name="Curved Connector 52"/>
          <p:cNvCxnSpPr>
            <a:stCxn id="50" idx="0"/>
            <a:endCxn id="44" idx="1"/>
          </p:cNvCxnSpPr>
          <p:nvPr/>
        </p:nvCxnSpPr>
        <p:spPr>
          <a:xfrm rot="5400000" flipH="1" flipV="1">
            <a:off x="5747544" y="3994944"/>
            <a:ext cx="887412" cy="1028700"/>
          </a:xfrm>
          <a:prstGeom prst="curvedConnector2">
            <a:avLst/>
          </a:prstGeom>
          <a:ln w="381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5800" y="1981200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25 min</a:t>
            </a:r>
            <a:endParaRPr lang="en-US" sz="1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124200" y="1676400"/>
            <a:ext cx="17059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18 min</a:t>
            </a:r>
          </a:p>
          <a:p>
            <a:r>
              <a:rPr lang="en-US" sz="1400" dirty="0" smtClean="0"/>
              <a:t>(12 minutes saved)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2209800" y="4648200"/>
            <a:ext cx="17059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15 min</a:t>
            </a:r>
          </a:p>
          <a:p>
            <a:r>
              <a:rPr lang="en-US" sz="1400" dirty="0" smtClean="0"/>
              <a:t>(30 minutes saved)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6096000" y="4343400"/>
            <a:ext cx="2731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25 min</a:t>
            </a:r>
          </a:p>
          <a:p>
            <a:r>
              <a:rPr lang="en-US" sz="1400" dirty="0" smtClean="0"/>
              <a:t>(no vehicle assigned previously)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93766" y="1103446"/>
            <a:ext cx="1058293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Key questions: </a:t>
            </a:r>
          </a:p>
          <a:p>
            <a:r>
              <a:rPr lang="en-US" sz="2400" dirty="0" smtClean="0"/>
              <a:t>-- If I place my </a:t>
            </a:r>
            <a:r>
              <a:rPr lang="en-US" sz="2400" dirty="0" smtClean="0"/>
              <a:t>ambulances </a:t>
            </a:r>
            <a:r>
              <a:rPr lang="en-US" sz="2400" dirty="0" smtClean="0"/>
              <a:t>elsewhere, will that improve performance?</a:t>
            </a:r>
          </a:p>
          <a:p>
            <a:r>
              <a:rPr lang="en-US" sz="2400" dirty="0" smtClean="0"/>
              <a:t>-- How do I do automate this process?</a:t>
            </a:r>
            <a:endParaRPr lang="en-US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318758" y="2410633"/>
            <a:ext cx="2702508" cy="1759010"/>
            <a:chOff x="215136" y="2812201"/>
            <a:chExt cx="2702508" cy="1759010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8288" y="3212311"/>
              <a:ext cx="2425700" cy="1358900"/>
            </a:xfrm>
            <a:prstGeom prst="rect">
              <a:avLst/>
            </a:prstGeom>
          </p:spPr>
        </p:pic>
        <p:sp>
          <p:nvSpPr>
            <p:cNvPr id="61" name="TextBox 60"/>
            <p:cNvSpPr txBox="1"/>
            <p:nvPr/>
          </p:nvSpPr>
          <p:spPr>
            <a:xfrm>
              <a:off x="215136" y="2812201"/>
              <a:ext cx="27025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Data-driven simulation:</a:t>
              </a:r>
              <a:endParaRPr lang="en-US" sz="2000" b="1" dirty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437205" y="6334632"/>
            <a:ext cx="8284150" cy="418576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r>
              <a:rPr lang="en-US" sz="2000" b="1" dirty="0">
                <a:solidFill>
                  <a:srgbClr val="800000"/>
                </a:solidFill>
              </a:rPr>
              <a:t>Yisong Yue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(CMU) &amp;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Lavanya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Marla (CMU) &amp;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Ramayya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Krishnan (CMU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870" y="4214451"/>
            <a:ext cx="3262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Generative model of requests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Simulate outcomes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Measure metrics of interest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62128" y="2360295"/>
            <a:ext cx="5139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Optimization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Use simulator as subroutine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We use a greedy approach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Suitable for real-time redeployment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3862128" y="3731457"/>
            <a:ext cx="5139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Analysis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Objective function hard to analyze directly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We prove data-dependent guarantees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Show greedy is near-optimal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862128" y="5117948"/>
            <a:ext cx="51399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Empirical Validation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Case study on EMS system of Asian city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Significant performance gains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4802" y="5429303"/>
            <a:ext cx="3344084" cy="6155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400" b="1" dirty="0" smtClean="0"/>
              <a:t>Come see poster!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val="1914114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46102E-7 L -0.65833 0.03331 " pathEditMode="relative" ptsTypes="AA">
                                      <p:cBhvr>
                                        <p:cTn id="9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1" grpId="2"/>
      <p:bldP spid="23" grpId="0"/>
      <p:bldP spid="23" grpId="1"/>
      <p:bldP spid="23" grpId="2"/>
      <p:bldP spid="24" grpId="0"/>
      <p:bldP spid="24" grpId="1"/>
      <p:bldP spid="24" grpId="2"/>
      <p:bldP spid="26" grpId="0"/>
      <p:bldP spid="26" grpId="1"/>
      <p:bldP spid="26" grpId="2"/>
      <p:bldP spid="27" grpId="0"/>
      <p:bldP spid="27" grpId="1"/>
      <p:bldP spid="27" grpId="2"/>
      <p:bldP spid="30" grpId="0"/>
      <p:bldP spid="30" grpId="1"/>
      <p:bldP spid="30" grpId="2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8" grpId="0"/>
      <p:bldP spid="11" grpId="0"/>
      <p:bldP spid="64" grpId="0"/>
      <p:bldP spid="65" grpId="2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166</Words>
  <Application>Microsoft Macintosh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Yisong Yue</dc:creator>
  <cp:lastModifiedBy>Yisong Yue</cp:lastModifiedBy>
  <cp:revision>11</cp:revision>
  <dcterms:created xsi:type="dcterms:W3CDTF">2012-07-18T03:43:46Z</dcterms:created>
  <dcterms:modified xsi:type="dcterms:W3CDTF">2012-07-18T05:22:10Z</dcterms:modified>
</cp:coreProperties>
</file>