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1" r:id="rId4"/>
    <p:sldId id="257" r:id="rId5"/>
    <p:sldId id="262" r:id="rId6"/>
    <p:sldId id="260" r:id="rId7"/>
    <p:sldId id="258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6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4599F94E-CEE6-441E-89CC-EB005ECD8F06}">
      <a14:m xmlns:a14="http://schemas.microsoft.com/office/drawing/2010/main">
        <m:mathPr xmlns:m="http://schemas.openxmlformats.org/officeDocument/2006/math">
          <m:brkBin m:val="before"/>
          <m:brkBinSub m:val="--"/>
        </m:mathPr>
      </a14:m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5" autoAdjust="0"/>
    <p:restoredTop sz="94660"/>
  </p:normalViewPr>
  <p:slideViewPr>
    <p:cSldViewPr snapToGrid="0">
      <p:cViewPr varScale="1">
        <p:scale>
          <a:sx n="96" d="100"/>
          <a:sy n="96" d="100"/>
        </p:scale>
        <p:origin x="78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s://blogs.princeton.edu/imabandit/2013/04/01/acceleratedgradientdescent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ckoverflow.com/questions/879432/what-is-the-difference-between-a-generative-and-discriminative-algorithm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apers.nips.cc/paper/2020-on-discriminative-vs-generative-classifiers-a-comparison-of-logistic-regression-and-naive-bayes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CRF Recitation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Kevin Tang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127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No dependence 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 smtClean="0"/>
                  <a:t>! It’s constant!</a:t>
                </a:r>
              </a:p>
              <a:p>
                <a:r>
                  <a:rPr lang="en-US" dirty="0" smtClean="0"/>
                  <a:t>Only need to calculate it once</a:t>
                </a:r>
              </a:p>
              <a:p>
                <a:r>
                  <a:rPr lang="en-US" dirty="0" err="1" smtClean="0"/>
                  <a:t>Pregenerate</a:t>
                </a:r>
                <a:r>
                  <a:rPr lang="en-US" dirty="0" smtClean="0"/>
                  <a:t> your phi’s, and hold them in some type of easily accessible array (done for you in the template code!)</a:t>
                </a:r>
              </a:p>
              <a:p>
                <a:pPr lvl="1"/>
                <a:r>
                  <a:rPr lang="en-US" dirty="0" smtClean="0"/>
                  <a:t>You will use them later for Viterbi too!</a:t>
                </a:r>
              </a:p>
              <a:p>
                <a:r>
                  <a:rPr lang="en-US" dirty="0" smtClean="0"/>
                  <a:t>MATLAB note: using the function </a:t>
                </a:r>
                <a:r>
                  <a:rPr lang="en-US" dirty="0" err="1" smtClean="0"/>
                  <a:t>getPhi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obj</a:t>
                </a:r>
                <a:r>
                  <a:rPr lang="en-US" dirty="0" smtClean="0"/>
                  <a:t>, x1,y1,y0) that I wrote is slow. Expect 10x speedup when copying Phi into a new variable and accessing that manually.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479" t="-8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6910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   (1)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Forward Backwards algorithm! (once per gradient descent iteration)</a:t>
                </a:r>
              </a:p>
              <a:p>
                <a:r>
                  <a:rPr lang="en-US" dirty="0" smtClean="0"/>
                  <a:t>Calculate all of your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 smtClean="0"/>
                  <a:t>’s in advance, one for each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G1 should be initialized separately, as it’s a Lx1 matrix.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𝜙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𝑠𝑡𝑎𝑟𝑡</m:t>
                                </m:r>
                              </m:e>
                            </m:d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func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All other </a:t>
                </a:r>
                <a:r>
                  <a:rPr lang="en-US" dirty="0" err="1" smtClean="0"/>
                  <a:t>Gs</a:t>
                </a:r>
                <a:r>
                  <a:rPr lang="en-US" dirty="0" smtClean="0"/>
                  <a:t> are a </a:t>
                </a:r>
                <a:r>
                  <a:rPr lang="en-US" dirty="0" err="1" smtClean="0"/>
                  <a:t>LxL</a:t>
                </a:r>
                <a:r>
                  <a:rPr lang="en-US" dirty="0" smtClean="0"/>
                  <a:t> matrix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US" b="0" dirty="0" smtClean="0"/>
              </a:p>
              <a:p>
                <a:pPr lvl="1"/>
                <a:r>
                  <a:rPr lang="en-US" b="0" dirty="0" smtClean="0"/>
                  <a:t>Keep a cell (Matlab) or list (Python) to keep track of these easily such that G(</a:t>
                </a:r>
                <a:r>
                  <a:rPr lang="en-US" b="0" dirty="0" err="1" smtClean="0"/>
                  <a:t>i</a:t>
                </a:r>
                <a:r>
                  <a:rPr lang="en-US" b="0" dirty="0" smtClean="0"/>
                  <a:t>) references the </a:t>
                </a:r>
                <a:r>
                  <a:rPr lang="en-US" dirty="0" smtClean="0"/>
                  <a:t>matrix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b="0" dirty="0" smtClean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479" t="-8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911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func>
                        <m:func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(2)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b="0" dirty="0" smtClean="0"/>
                  <a:t>Also </a:t>
                </a:r>
                <a:r>
                  <a:rPr lang="en-US" b="0" dirty="0" err="1" smtClean="0"/>
                  <a:t>precalculate</a:t>
                </a:r>
                <a:r>
                  <a:rPr lang="en-US" b="0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b="0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endParaRPr lang="en-US" b="0" dirty="0" smtClean="0"/>
              </a:p>
              <a:p>
                <a:r>
                  <a:rPr lang="en-US" dirty="0" smtClean="0"/>
                  <a:t>Calculate normalization factor as well</a:t>
                </a:r>
                <a:endParaRPr lang="en-US" b="0" dirty="0" smtClean="0"/>
              </a:p>
              <a:p>
                <a:r>
                  <a:rPr lang="en-US" dirty="0" smtClean="0"/>
                  <a:t>Initialize alpha(1)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b="0" dirty="0" smtClean="0"/>
              </a:p>
              <a:p>
                <a:r>
                  <a:rPr lang="en-US" dirty="0" smtClean="0"/>
                  <a:t>Initialize beta(N) to a vector of L ones</a:t>
                </a:r>
              </a:p>
              <a:p>
                <a:r>
                  <a:rPr lang="en-US" b="0" dirty="0" smtClean="0"/>
                  <a:t>Calculate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en-US" b="0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endParaRPr lang="en-US" b="0" dirty="0" smtClean="0"/>
              </a:p>
              <a:p>
                <a:r>
                  <a:rPr lang="en-US" dirty="0" smtClean="0"/>
                  <a:t>Numerical stability: see CRF notes for details</a:t>
                </a:r>
              </a:p>
              <a:p>
                <a:pPr lvl="1"/>
                <a:r>
                  <a:rPr lang="en-US" dirty="0" smtClean="0"/>
                  <a:t>Normalize by dividing each row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 smtClean="0"/>
                  <a:t> by the sum of the values in that row after every step. Do the same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479" t="-806" b="-9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7927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func>
                        <m:func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(3)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b="0" dirty="0" smtClean="0"/>
                  <a:t>Now we calculate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𝜕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</m:func>
                  </m:oMath>
                </a14:m>
                <a:endParaRPr lang="en-US" b="0" dirty="0" smtClean="0"/>
              </a:p>
              <a:p>
                <a:r>
                  <a:rPr lang="en-US" dirty="0" smtClean="0"/>
                  <a:t>Calculate marginal probabilities and add to </a:t>
                </a:r>
                <a:r>
                  <a:rPr lang="en-US" dirty="0" err="1" smtClean="0"/>
                  <a:t>dlogz</a:t>
                </a:r>
                <a:endParaRPr lang="en-US" dirty="0"/>
              </a:p>
              <a:p>
                <a:r>
                  <a:rPr lang="en-US" dirty="0" smtClean="0"/>
                  <a:t>Need to consider special case for start state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den>
                    </m:f>
                  </m:oMath>
                </a14:m>
                <a:r>
                  <a:rPr lang="en-US" dirty="0" smtClean="0"/>
                  <a:t> (normalized!)</a:t>
                </a:r>
              </a:p>
              <a:p>
                <a:r>
                  <a:rPr lang="en-US" dirty="0" smtClean="0"/>
                  <a:t>Compute Probabilities by computing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</m:oMath>
                </a14:m>
                <a:endParaRPr lang="en-US" dirty="0" smtClean="0"/>
              </a:p>
              <a:p>
                <a:r>
                  <a:rPr lang="en-US" dirty="0" smtClean="0"/>
                  <a:t>Add marginal probability to the right place by multiplying by phi: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𝑑𝑙𝑜𝑔𝑧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𝑑𝑙𝑜𝑔𝑧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𝜙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for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;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479" t="-8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3360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Nesterov’s</a:t>
            </a:r>
            <a:r>
              <a:rPr lang="en-US" dirty="0" smtClean="0"/>
              <a:t> accelerated gradient descent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89212" y="2133599"/>
                <a:ext cx="8915400" cy="3888259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Don’t have to use this, but makes GD slightly faster. Let the growth rate we choose be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𝜂</m:t>
                    </m:r>
                  </m:oMath>
                </a14:m>
                <a:r>
                  <a:rPr lang="en-US" dirty="0" smtClean="0"/>
                  <a:t>. If your choice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𝜂</m:t>
                    </m:r>
                  </m:oMath>
                </a14:m>
                <a:r>
                  <a:rPr lang="en-US" dirty="0" smtClean="0"/>
                  <a:t> makes GD not strictly decreasing, choose smaller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𝜂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Set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 smtClean="0"/>
                  <a:t>. Subscript means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 err="1" smtClean="0"/>
                  <a:t>th</a:t>
                </a:r>
                <a:r>
                  <a:rPr lang="en-US" dirty="0" smtClean="0"/>
                  <a:t> iteration</a:t>
                </a:r>
              </a:p>
              <a:p>
                <a:r>
                  <a:rPr lang="en-US" b="0" dirty="0" smtClean="0"/>
                  <a:t>Calculate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1−4</m:t>
                            </m:r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e>
                        </m:ra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b="0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en-US" b="0" dirty="0" smtClean="0"/>
              </a:p>
              <a:p>
                <a:r>
                  <a:rPr lang="en-US" b="0" dirty="0" smtClean="0"/>
                  <a:t>We calculate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𝜂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endParaRPr lang="en-US" b="0" dirty="0" smtClean="0"/>
              </a:p>
              <a:p>
                <a:r>
                  <a:rPr lang="en-US" dirty="0" smtClean="0"/>
                  <a:t>Then we calculate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d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𝛾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endParaRPr lang="en-US" b="0" dirty="0" smtClean="0"/>
              </a:p>
              <a:p>
                <a:r>
                  <a:rPr lang="en-US" dirty="0"/>
                  <a:t>See </a:t>
                </a:r>
                <a:r>
                  <a:rPr lang="en-US" dirty="0">
                    <a:hlinkClick r:id="rId2"/>
                  </a:rPr>
                  <a:t>https://blogs.princeton.edu/imabandit/2013/04/01/acceleratedgradientdescent</a:t>
                </a:r>
                <a:r>
                  <a:rPr lang="en-US" dirty="0" smtClean="0">
                    <a:hlinkClick r:id="rId2"/>
                  </a:rPr>
                  <a:t>/</a:t>
                </a:r>
                <a:r>
                  <a:rPr lang="en-US" dirty="0" smtClean="0"/>
                  <a:t> for more details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2133599"/>
                <a:ext cx="8915400" cy="3888259"/>
              </a:xfrm>
              <a:blipFill rotWithShape="0">
                <a:blip r:embed="rId3"/>
                <a:stretch>
                  <a:fillRect l="-479" t="-784" r="-479" b="-4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3929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Gradient Descent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2133600"/>
            <a:ext cx="8915400" cy="3777622"/>
          </a:xfrm>
        </p:spPr>
        <p:txBody>
          <a:bodyPr/>
          <a:lstStyle/>
          <a:p>
            <a:r>
              <a:rPr lang="en-US" dirty="0" err="1" smtClean="0"/>
              <a:t>Pregenerate</a:t>
            </a:r>
            <a:r>
              <a:rPr lang="en-US" dirty="0" smtClean="0"/>
              <a:t> phis</a:t>
            </a:r>
          </a:p>
          <a:p>
            <a:r>
              <a:rPr lang="en-US" dirty="0" smtClean="0"/>
              <a:t>Calculate </a:t>
            </a:r>
            <a:r>
              <a:rPr lang="en-US" dirty="0" err="1" smtClean="0"/>
              <a:t>dF</a:t>
            </a:r>
            <a:endParaRPr lang="en-US" dirty="0" smtClean="0"/>
          </a:p>
          <a:p>
            <a:r>
              <a:rPr lang="en-US" dirty="0" smtClean="0"/>
              <a:t>Calculate </a:t>
            </a:r>
            <a:r>
              <a:rPr lang="en-US" dirty="0" err="1" smtClean="0"/>
              <a:t>dlogZ</a:t>
            </a:r>
            <a:endParaRPr lang="en-US" dirty="0" smtClean="0"/>
          </a:p>
          <a:p>
            <a:pPr lvl="1"/>
            <a:r>
              <a:rPr lang="en-US" dirty="0" smtClean="0"/>
              <a:t>Generate </a:t>
            </a:r>
            <a:r>
              <a:rPr lang="en-US" dirty="0" err="1" smtClean="0"/>
              <a:t>Gs</a:t>
            </a:r>
            <a:r>
              <a:rPr lang="en-US" dirty="0" smtClean="0"/>
              <a:t>, generate alphas, betas</a:t>
            </a:r>
          </a:p>
          <a:p>
            <a:pPr lvl="1"/>
            <a:r>
              <a:rPr lang="en-US" dirty="0" smtClean="0"/>
              <a:t>Run forward backwards algorithm with normalization</a:t>
            </a:r>
          </a:p>
          <a:p>
            <a:r>
              <a:rPr lang="en-US" dirty="0" smtClean="0"/>
              <a:t>Calculate </a:t>
            </a:r>
            <a:r>
              <a:rPr lang="en-US" dirty="0" err="1" smtClean="0"/>
              <a:t>dw</a:t>
            </a:r>
            <a:r>
              <a:rPr lang="en-US" dirty="0" smtClean="0"/>
              <a:t> = </a:t>
            </a:r>
            <a:r>
              <a:rPr lang="en-US" dirty="0" err="1" smtClean="0"/>
              <a:t>dF</a:t>
            </a:r>
            <a:r>
              <a:rPr lang="en-US" dirty="0" smtClean="0"/>
              <a:t> – </a:t>
            </a:r>
            <a:r>
              <a:rPr lang="en-US" dirty="0" err="1" smtClean="0"/>
              <a:t>dlogZ</a:t>
            </a:r>
            <a:endParaRPr lang="en-US" dirty="0" smtClean="0"/>
          </a:p>
          <a:p>
            <a:r>
              <a:rPr lang="en-US" dirty="0" smtClean="0"/>
              <a:t>Update w = w + </a:t>
            </a:r>
            <a:r>
              <a:rPr lang="en-US" dirty="0" err="1" smtClean="0"/>
              <a:t>dw</a:t>
            </a:r>
            <a:r>
              <a:rPr lang="en-US" dirty="0" smtClean="0"/>
              <a:t> or use </a:t>
            </a:r>
            <a:r>
              <a:rPr lang="en-US" dirty="0" err="1" smtClean="0"/>
              <a:t>Nesterov</a:t>
            </a:r>
            <a:endParaRPr lang="en-US" dirty="0" smtClean="0"/>
          </a:p>
          <a:p>
            <a:r>
              <a:rPr lang="en-US" dirty="0" smtClean="0"/>
              <a:t>End after number of iterations, or when change hits a minimum, or percent change hits a minimum.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3218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numbers for sanity purposes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Stuff that I got</a:t>
            </a:r>
          </a:p>
          <a:p>
            <a:pPr lvl="1"/>
            <a:r>
              <a:rPr lang="en-US" dirty="0" smtClean="0"/>
              <a:t>~250 iterations with </a:t>
            </a:r>
            <a:r>
              <a:rPr lang="en-US" dirty="0" err="1" smtClean="0"/>
              <a:t>Nesterov</a:t>
            </a:r>
            <a:r>
              <a:rPr lang="en-US" dirty="0" smtClean="0"/>
              <a:t> acceleration (will vary depending on your growth factor)</a:t>
            </a:r>
          </a:p>
          <a:p>
            <a:pPr lvl="1"/>
            <a:r>
              <a:rPr lang="en-US" dirty="0" smtClean="0"/>
              <a:t>~5 minutes computational time in Matlab Much faster when outside of a Matlab Class…(more like 1 minute)</a:t>
            </a:r>
          </a:p>
          <a:p>
            <a:pPr lvl="2"/>
            <a:r>
              <a:rPr lang="en-US" dirty="0" smtClean="0"/>
              <a:t>~30 minutes on a very </a:t>
            </a:r>
            <a:r>
              <a:rPr lang="en-US" dirty="0" err="1" smtClean="0"/>
              <a:t>unoptimized</a:t>
            </a:r>
            <a:r>
              <a:rPr lang="en-US" dirty="0" smtClean="0"/>
              <a:t> solution (but hey, it worked)</a:t>
            </a:r>
          </a:p>
          <a:p>
            <a:pPr lvl="2"/>
            <a:r>
              <a:rPr lang="en-US" dirty="0" smtClean="0"/>
              <a:t>Could get faster with more vectorization, but I’m lazy.</a:t>
            </a:r>
          </a:p>
          <a:p>
            <a:pPr lvl="2"/>
            <a:r>
              <a:rPr lang="en-US" dirty="0" smtClean="0"/>
              <a:t>You probably will have better luck in Python (grumble grumble)</a:t>
            </a:r>
          </a:p>
          <a:p>
            <a:pPr lvl="1"/>
            <a:r>
              <a:rPr lang="en-US" dirty="0" smtClean="0"/>
              <a:t>~50% hamming loss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629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Random Field Definition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CRFs are a</a:t>
                </a:r>
                <a:r>
                  <a:rPr lang="en-US" b="1" dirty="0"/>
                  <a:t> </a:t>
                </a:r>
                <a:r>
                  <a:rPr lang="en-US" b="1" dirty="0" smtClean="0"/>
                  <a:t>discriminative probabilistic graphical model </a:t>
                </a:r>
                <a:r>
                  <a:rPr lang="en-US" dirty="0" smtClean="0"/>
                  <a:t>for the purpose of predicting sequence labels. </a:t>
                </a:r>
              </a:p>
              <a:p>
                <a:pPr lvl="1"/>
                <a:r>
                  <a:rPr lang="en-US" dirty="0" smtClean="0"/>
                  <a:t>Models a </a:t>
                </a:r>
                <a:r>
                  <a:rPr lang="en-US" b="1" dirty="0" smtClean="0"/>
                  <a:t>conditional</a:t>
                </a:r>
                <a:r>
                  <a:rPr lang="en-US" dirty="0" smtClean="0"/>
                  <a:t> distribution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P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𝒀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</m:d>
                  </m:oMath>
                </a14:m>
                <a:endParaRPr lang="en-US" dirty="0"/>
              </a:p>
              <a:p>
                <a:r>
                  <a:rPr lang="en-US" dirty="0" smtClean="0"/>
                  <a:t>The Markov Property: every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</m:oMath>
                </a14:m>
                <a:r>
                  <a:rPr lang="en-US" b="1" dirty="0" smtClean="0"/>
                  <a:t> </a:t>
                </a:r>
                <a:r>
                  <a:rPr lang="en-US" dirty="0" smtClean="0"/>
                  <a:t>conditioned 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</m:oMath>
                </a14:m>
                <a:r>
                  <a:rPr lang="en-US" b="1" dirty="0" smtClean="0"/>
                  <a:t> </a:t>
                </a:r>
                <a:r>
                  <a:rPr lang="en-US" dirty="0" smtClean="0"/>
                  <a:t>is independent from all other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b="1" dirty="0" smtClean="0"/>
                  <a:t> </a:t>
                </a:r>
                <a:r>
                  <a:rPr lang="en-US" dirty="0" smtClean="0"/>
                  <a:t>except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b="1" dirty="0" smtClean="0"/>
              </a:p>
              <a:p>
                <a:r>
                  <a:rPr lang="en-US" dirty="0" smtClean="0"/>
                  <a:t>Probabilistic means that it outputs a probability, not necessarily a class</a:t>
                </a:r>
              </a:p>
              <a:p>
                <a:r>
                  <a:rPr lang="en-US" dirty="0" smtClean="0"/>
                  <a:t>Models the probability of the sequence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𝒀</m:t>
                    </m:r>
                  </m:oMath>
                </a14:m>
                <a:r>
                  <a:rPr lang="en-US" dirty="0" smtClean="0"/>
                  <a:t> as</a:t>
                </a:r>
                <a:endParaRPr lang="en-US" b="1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479" t="-8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239869" y="4678691"/>
                <a:ext cx="4809778" cy="9840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den>
                      </m:f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exp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⁡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e>
                                <m:sub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p>
                                  </m:sSup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p>
                                  </m:sSup>
                                </m:sub>
                              </m:sSub>
                            </m:e>
                          </m:nary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9869" y="4678691"/>
                <a:ext cx="4809778" cy="98405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4105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 of Graphical Model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Original Definition of CRF by Lafferty, McCallum, Pereira (2001)</a:t>
                </a:r>
              </a:p>
              <a:p>
                <a:r>
                  <a:rPr lang="en-US" dirty="0" smtClean="0"/>
                  <a:t>Variation on the Markov random field</a:t>
                </a:r>
              </a:p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be a graph </a:t>
                </a:r>
                <a:r>
                  <a:rPr lang="en-US" dirty="0" err="1" smtClean="0"/>
                  <a:t>s.t.</a:t>
                </a:r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𝒀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𝒀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m:rPr>
                            <m:sty m:val="p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V</m:t>
                        </m:r>
                      </m:sub>
                    </m:sSub>
                  </m:oMath>
                </a14:m>
                <a:r>
                  <a:rPr lang="en-US" b="1" dirty="0" smtClean="0"/>
                  <a:t>, </a:t>
                </a:r>
                <a:r>
                  <a:rPr lang="en-US" dirty="0" smtClean="0"/>
                  <a:t>so that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𝒀</m:t>
                    </m:r>
                  </m:oMath>
                </a14:m>
                <a:r>
                  <a:rPr lang="en-US" dirty="0" smtClean="0"/>
                  <a:t> is indexed by the vertices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 smtClean="0"/>
                  <a:t>. Then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𝑿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𝒀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is a conditional random field when the random variables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𝒀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dirty="0" smtClean="0"/>
                  <a:t> conditioned on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𝑿</m:t>
                    </m:r>
                  </m:oMath>
                </a14:m>
                <a:r>
                  <a:rPr lang="en-US" dirty="0" smtClean="0"/>
                  <a:t>, obey the Markov property with respect to the graph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𝒀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e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𝑿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𝒀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𝒀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𝒗</m:t>
                            </m:r>
                          </m:sub>
                        </m:sSub>
                      </m:e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𝑿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𝒀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~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</m:oMath>
                </a14:m>
                <a:r>
                  <a:rPr lang="en-US" dirty="0" smtClean="0"/>
                  <a:t> 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 smtClean="0"/>
                  <a:t> means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 smtClean="0"/>
                  <a:t> are neighbors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endParaRPr lang="en-US" b="0" dirty="0" smtClean="0"/>
              </a:p>
              <a:p>
                <a:pPr marL="0" indent="0">
                  <a:buNone/>
                </a:pPr>
                <a:r>
                  <a:rPr lang="en-US" dirty="0" smtClean="0"/>
                  <a:t>Original </a:t>
                </a:r>
                <a:r>
                  <a:rPr lang="en-US" dirty="0"/>
                  <a:t>paper: http://repository.upenn.edu/cgi/viewcontent.cgi?article=1162&amp;context=cis_papers</a:t>
                </a: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16" t="-8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9532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Discriminative </a:t>
            </a:r>
            <a:r>
              <a:rPr lang="en-US" dirty="0" err="1" smtClean="0"/>
              <a:t>v.s</a:t>
            </a:r>
            <a:r>
              <a:rPr lang="en-US" dirty="0" smtClean="0"/>
              <a:t>. Generative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 smtClean="0"/>
                  <a:t>Discriminative: </a:t>
                </a:r>
                <a:r>
                  <a:rPr lang="en-US" dirty="0" smtClean="0"/>
                  <a:t>directly models conditional probability distribution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:pPr lvl="1"/>
                <a:r>
                  <a:rPr lang="en-US" dirty="0" smtClean="0"/>
                  <a:t>Cannot generate samples from joint distribution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Other discriminative models include Logistic Regression, SVMs, Linear Regressions]</a:t>
                </a:r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Given Data set (1, 0), (1, 0), (2, 0), (2, 1)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    p(x, y)                                                     p(</a:t>
                </a:r>
                <a:r>
                  <a:rPr lang="en-US" dirty="0" err="1" smtClean="0"/>
                  <a:t>y|x</a:t>
                </a:r>
                <a:r>
                  <a:rPr lang="en-US" dirty="0" smtClean="0"/>
                  <a:t>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479" t="-806" r="-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662487"/>
              </p:ext>
            </p:extLst>
          </p:nvPr>
        </p:nvGraphicFramePr>
        <p:xfrm>
          <a:off x="2936463" y="4506476"/>
          <a:ext cx="2848113" cy="1112520"/>
        </p:xfrm>
        <a:graphic>
          <a:graphicData uri="http://schemas.openxmlformats.org/drawingml/2006/table">
            <a:tbl>
              <a:tblPr firstRow="1" firstCol="1">
                <a:tableStyleId>{21E4AEA4-8DFA-4A89-87EB-49C32662AFE0}</a:tableStyleId>
              </a:tblPr>
              <a:tblGrid>
                <a:gridCol w="949371"/>
                <a:gridCol w="949371"/>
                <a:gridCol w="949371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Y=0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Y=1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X=1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X=2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1/4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1/4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122446"/>
              </p:ext>
            </p:extLst>
          </p:nvPr>
        </p:nvGraphicFramePr>
        <p:xfrm>
          <a:off x="7220537" y="4506476"/>
          <a:ext cx="2848113" cy="1112520"/>
        </p:xfrm>
        <a:graphic>
          <a:graphicData uri="http://schemas.openxmlformats.org/drawingml/2006/table">
            <a:tbl>
              <a:tblPr firstRow="1" firstCol="1">
                <a:tableStyleId>{21E4AEA4-8DFA-4A89-87EB-49C32662AFE0}</a:tableStyleId>
              </a:tblPr>
              <a:tblGrid>
                <a:gridCol w="949371"/>
                <a:gridCol w="949371"/>
                <a:gridCol w="949371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Y=0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Y=1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X=1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X=2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1/2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1805607" y="6139822"/>
            <a:ext cx="102704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Stolen from: </a:t>
            </a:r>
            <a:r>
              <a:rPr lang="en-US" sz="1200" dirty="0" smtClean="0">
                <a:hlinkClick r:id="rId3"/>
              </a:rPr>
              <a:t>http</a:t>
            </a:r>
            <a:r>
              <a:rPr lang="en-US" sz="1200" dirty="0">
                <a:hlinkClick r:id="rId3"/>
              </a:rPr>
              <a:t>://</a:t>
            </a:r>
            <a:r>
              <a:rPr lang="en-US" sz="1200" dirty="0" smtClean="0">
                <a:hlinkClick r:id="rId3"/>
              </a:rPr>
              <a:t>stackoverflow.com/questions/879432/what-is-the-difference-between-a-generative-and-discriminative-algorithm</a:t>
            </a:r>
            <a:endParaRPr lang="en-US" sz="1200" dirty="0" smtClean="0"/>
          </a:p>
          <a:p>
            <a:r>
              <a:rPr lang="en-US" sz="1200" dirty="0"/>
              <a:t>Also, see </a:t>
            </a:r>
            <a:r>
              <a:rPr lang="en-US" sz="1200" dirty="0">
                <a:hlinkClick r:id="rId4"/>
              </a:rPr>
              <a:t>http://</a:t>
            </a:r>
            <a:r>
              <a:rPr lang="en-US" sz="1200" dirty="0" smtClean="0">
                <a:hlinkClick r:id="rId4"/>
              </a:rPr>
              <a:t>papers.nips.cc/paper/2020-on-discriminative-vs-generative-classifiers-a-comparison-of-logistic-regression-and-naive-bayes.pdf</a:t>
            </a: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131915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To HMMs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Audience thoughts?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705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To HMMs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277139"/>
          </a:xfrm>
        </p:spPr>
        <p:txBody>
          <a:bodyPr>
            <a:normAutofit/>
          </a:bodyPr>
          <a:lstStyle/>
          <a:p>
            <a:r>
              <a:rPr lang="en-US" dirty="0" smtClean="0"/>
              <a:t>Similarities:</a:t>
            </a:r>
          </a:p>
          <a:p>
            <a:pPr lvl="1"/>
            <a:r>
              <a:rPr lang="en-US" dirty="0" smtClean="0"/>
              <a:t>Both probabilistic models</a:t>
            </a:r>
          </a:p>
          <a:p>
            <a:pPr lvl="1"/>
            <a:r>
              <a:rPr lang="en-US" dirty="0" smtClean="0"/>
              <a:t>Both use the Markov Property as an assumption</a:t>
            </a:r>
          </a:p>
          <a:p>
            <a:r>
              <a:rPr lang="en-US" dirty="0" smtClean="0"/>
              <a:t>Differences</a:t>
            </a:r>
          </a:p>
          <a:p>
            <a:pPr lvl="1"/>
            <a:r>
              <a:rPr lang="en-US" dirty="0" smtClean="0"/>
              <a:t>CRFs are discriminative while HMM’s are generative</a:t>
            </a:r>
          </a:p>
          <a:p>
            <a:pPr lvl="1"/>
            <a:r>
              <a:rPr lang="en-US" dirty="0" smtClean="0"/>
              <a:t>CRFs may have more accuracy with sequence tagging as it directly models p(</a:t>
            </a:r>
            <a:r>
              <a:rPr lang="en-US" dirty="0" err="1" smtClean="0"/>
              <a:t>y|x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HMMs use Bayes Rule to model tagging</a:t>
            </a:r>
          </a:p>
          <a:p>
            <a:pPr lvl="1"/>
            <a:r>
              <a:rPr lang="en-US" dirty="0" smtClean="0"/>
              <a:t>HMMs can generate samples from the distribution p(x, y) and are often more robust (missing labels, unsupervised, or </a:t>
            </a:r>
            <a:r>
              <a:rPr lang="en-US" dirty="0" err="1" smtClean="0"/>
              <a:t>semisupervised</a:t>
            </a:r>
            <a:r>
              <a:rPr lang="en-US" dirty="0" smtClean="0"/>
              <a:t>)</a:t>
            </a:r>
          </a:p>
          <a:p>
            <a:pPr lvl="2"/>
            <a:r>
              <a:rPr lang="en-US" dirty="0" err="1" smtClean="0"/>
              <a:t>Hmms</a:t>
            </a:r>
            <a:r>
              <a:rPr lang="en-US" dirty="0" smtClean="0"/>
              <a:t> can handle missing labels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543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summarize terminology and symbols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General problem: </a:t>
                </a:r>
                <a:r>
                  <a:rPr lang="en-US" dirty="0"/>
                  <a:t>g</a:t>
                </a:r>
                <a:r>
                  <a:rPr lang="en-US" dirty="0" smtClean="0"/>
                  <a:t>iven a sequence of </a:t>
                </a:r>
                <a:r>
                  <a:rPr lang="en-US" u="sng" dirty="0" smtClean="0"/>
                  <a:t>inputs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…, 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 smtClean="0"/>
                  <a:t>, we want to find the or </a:t>
                </a:r>
                <a:r>
                  <a:rPr lang="en-US" u="sng" dirty="0" smtClean="0"/>
                  <a:t>output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, …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i="1" dirty="0" err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err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i="1" dirty="0" err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p>
                        </m:sSup>
                      </m:e>
                    </m:d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 smtClean="0"/>
                  <a:t> all are part of an </a:t>
                </a:r>
                <a:r>
                  <a:rPr lang="en-US" u="sng" dirty="0" smtClean="0"/>
                  <a:t>alphabet</a:t>
                </a:r>
                <a:r>
                  <a:rPr lang="en-US" dirty="0" smtClean="0"/>
                  <a:t> or </a:t>
                </a:r>
                <a:r>
                  <a:rPr lang="en-US" u="sng" dirty="0" smtClean="0"/>
                  <a:t>domain</a:t>
                </a:r>
                <a:r>
                  <a:rPr lang="en-US" dirty="0" smtClean="0"/>
                  <a:t>. An example can be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} </m:t>
                    </m:r>
                  </m:oMath>
                </a14:m>
                <a:r>
                  <a:rPr lang="en-US" dirty="0" smtClean="0"/>
                  <a:t>or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US" i="1" dirty="0" smtClean="0"/>
                  <a:t>. </a:t>
                </a:r>
                <a:r>
                  <a:rPr lang="en-US" dirty="0" smtClean="0"/>
                  <a:t>The size of alphabet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 smtClean="0"/>
                  <a:t> is denoted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dirty="0" smtClean="0"/>
                  <a:t> and the size alphabet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 smtClean="0"/>
                  <a:t> is denoted as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 smtClean="0"/>
                  <a:t>. </a:t>
                </a:r>
                <a:endParaRPr lang="en-US" i="1" dirty="0" smtClean="0"/>
              </a:p>
              <a:p>
                <a:r>
                  <a:rPr lang="en-US" dirty="0" smtClean="0"/>
                  <a:t>To train, we input sequences of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pairs where y are the labels of the x input.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 smtClean="0"/>
                  <a:t> is the </a:t>
                </a:r>
                <a:r>
                  <a:rPr lang="en-US" u="sng" dirty="0" smtClean="0"/>
                  <a:t>sequence length</a:t>
                </a:r>
                <a:r>
                  <a:rPr lang="en-US" dirty="0" smtClean="0"/>
                  <a:t>. We typically use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dirty="0" smtClean="0"/>
                  <a:t> to iterate through the sequence (i.e. the </a:t>
                </a:r>
                <a:r>
                  <a:rPr lang="en-US" i="1" dirty="0" err="1" smtClean="0"/>
                  <a:t>j</a:t>
                </a:r>
                <a:r>
                  <a:rPr lang="en-US" dirty="0" err="1" smtClean="0"/>
                  <a:t>th</a:t>
                </a:r>
                <a:r>
                  <a:rPr lang="en-US" dirty="0" smtClean="0"/>
                  <a:t> sequence). </a:t>
                </a:r>
              </a:p>
              <a:p>
                <a:r>
                  <a:rPr lang="en-US" dirty="0" smtClean="0"/>
                  <a:t>Our training set S contains a set of N pairs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bSup>
                  </m:oMath>
                </a14:m>
                <a:r>
                  <a:rPr lang="en-US" dirty="0" smtClean="0"/>
                  <a:t>. We index these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 smtClean="0"/>
                  <a:t>. For this homework, we only train on one sequence, we can disregard this.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479" t="-806" r="-6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4390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Formulae/Symbols we may see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89212" y="2133599"/>
                <a:ext cx="8915400" cy="4094205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b="0" dirty="0" smtClean="0"/>
                  <a:t>): Transition probability matrix that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dirty="0" smtClean="0"/>
                  <a:t>: Emission probability matrix that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dirty="0" smtClean="0"/>
                  <a:t> 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 smtClean="0"/>
                  <a:t>: imagine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 smtClean="0"/>
                  <a:t> and </a:t>
                </a:r>
                <a:r>
                  <a:rPr lang="en-US" i="1" dirty="0" smtClean="0"/>
                  <a:t>O</a:t>
                </a:r>
                <a:r>
                  <a:rPr lang="en-US" dirty="0" smtClean="0"/>
                  <a:t> flattened out and stuck together</a:t>
                </a:r>
              </a:p>
              <a:p>
                <a:r>
                  <a:rPr lang="en-US" b="0" dirty="0" smtClean="0"/>
                  <a:t> </a:t>
                </a:r>
                <a:r>
                  <a:rPr lang="en-US" dirty="0" smtClean="0"/>
                  <a:t>: Mapping function that when multiplied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b="0" dirty="0" smtClean="0"/>
                  <a:t> gives us </a:t>
                </a:r>
                <a:r>
                  <a:rPr lang="en-US" i="1" dirty="0" smtClean="0"/>
                  <a:t/>
                </a:r>
                <a:br>
                  <a:rPr lang="en-US" i="1" dirty="0" smtClean="0"/>
                </a:b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endParaRPr lang="en-US" b="0" dirty="0" smtClean="0"/>
              </a:p>
              <a:p>
                <a:pPr lvl="1"/>
                <a:r>
                  <a:rPr lang="en-US" dirty="0" smtClean="0"/>
                  <a:t>Basically, puts a 1 where we need it, and a 0 otherwise</a:t>
                </a:r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≝</m:t>
                    </m:r>
                    <m:nary>
                      <m:naryPr>
                        <m:chr m:val="∑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p>
                            </m:sSup>
                          </m:e>
                        </m:d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^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)]</m:t>
                        </m:r>
                      </m:e>
                    </m:nary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𝑍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  <m:sup/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exp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{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}</m:t>
                            </m:r>
                          </m:e>
                        </m:func>
                      </m:e>
                    </m:nary>
                  </m:oMath>
                </a14:m>
                <a:r>
                  <a:rPr lang="en-US" dirty="0" smtClean="0"/>
                  <a:t>: Partition function for normalization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exp</m:t>
                            </m:r>
                          </m:fName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</m:d>
                          </m:e>
                        </m:func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den>
                    </m:f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𝑍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: definition of the probability model and log probability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2133599"/>
                <a:ext cx="8915400" cy="4094205"/>
              </a:xfrm>
              <a:blipFill rotWithShape="0">
                <a:blip r:embed="rId2"/>
                <a:stretch>
                  <a:fillRect l="-479" t="-595" r="-547" b="-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1353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of Gradient Descent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Minimize log loss of training data: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𝑎𝑟𝑔𝑚𝑖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d>
                          </m:e>
                        </m:func>
                      </m:e>
                    </m:nary>
                  </m:oMath>
                </a14:m>
                <a:endParaRPr lang="en-US" b="0" dirty="0" smtClean="0"/>
              </a:p>
              <a:p>
                <a:r>
                  <a:rPr lang="en-US" dirty="0" smtClean="0"/>
                  <a:t>Gradient: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d>
                      </m:e>
                    </m:func>
                  </m:oMath>
                </a14:m>
                <a:endParaRPr lang="en-US" dirty="0" smtClean="0"/>
              </a:p>
              <a:p>
                <a:r>
                  <a:rPr lang="en-US" dirty="0" smtClean="0"/>
                  <a:t>Calculate each individually!</a:t>
                </a:r>
              </a:p>
              <a:p>
                <a:r>
                  <a:rPr lang="en-US" dirty="0" smtClean="0"/>
                  <a:t>Initialize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 smtClean="0"/>
                  <a:t> as zeros</a:t>
                </a:r>
              </a:p>
              <a:p>
                <a:r>
                  <a:rPr lang="en-US" dirty="0" smtClean="0"/>
                  <a:t>End gradient descent when?</a:t>
                </a:r>
              </a:p>
              <a:p>
                <a:pPr lvl="1"/>
                <a:r>
                  <a:rPr lang="en-US" dirty="0" smtClean="0"/>
                  <a:t>Strictly decreasing, so basically we “go until we’re satisfied”</a:t>
                </a:r>
              </a:p>
              <a:p>
                <a:pPr lvl="1"/>
                <a:r>
                  <a:rPr lang="en-US" dirty="0" smtClean="0"/>
                  <a:t>Reach limit of iterations, lower limit on norm of delta, or limit of percent change compared to first iteration. You can even combine them and stop when you reach one.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479" t="-8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5637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2834</TotalTime>
  <Words>542</Words>
  <Application>Microsoft Office PowerPoint</Application>
  <PresentationFormat>Widescreen</PresentationFormat>
  <Paragraphs>132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Cambria Math</vt:lpstr>
      <vt:lpstr>Century Gothic</vt:lpstr>
      <vt:lpstr>Wingdings 3</vt:lpstr>
      <vt:lpstr>Wisp</vt:lpstr>
      <vt:lpstr>CRF Recitation</vt:lpstr>
      <vt:lpstr>Conditional Random Field Definition</vt:lpstr>
      <vt:lpstr>Meaning of Graphical Model</vt:lpstr>
      <vt:lpstr>Discriminative v.s. Generative</vt:lpstr>
      <vt:lpstr>Comparison To HMMs</vt:lpstr>
      <vt:lpstr>Comparison To HMMs</vt:lpstr>
      <vt:lpstr>Let’s summarize terminology and symbols</vt:lpstr>
      <vt:lpstr>Other Formulae/Symbols we may see</vt:lpstr>
      <vt:lpstr>Objective of Gradient Descent</vt:lpstr>
      <vt:lpstr>d_w-F(y,x)</vt:lpstr>
      <vt:lpstr>∂_w  log⁡〖(Z(x))      (1)〗</vt:lpstr>
      <vt:lpstr>∂_w  log⁡(Z(x))     (2)</vt:lpstr>
      <vt:lpstr>∂_w  log⁡(Z(x))     (3)</vt:lpstr>
      <vt:lpstr>Nesterov’s accelerated gradient descent</vt:lpstr>
      <vt:lpstr>Summary of Gradient Descent</vt:lpstr>
      <vt:lpstr>Some numbers for sanity purposes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CRF Recitation</dc:title>
  <dc:creator>Kevin Tang</dc:creator>
  <cp:lastModifiedBy>Kevin Tang</cp:lastModifiedBy>
  <cp:revision>33</cp:revision>
  <dcterms:created xsi:type="dcterms:W3CDTF">2016-01-31T01:09:37Z</dcterms:created>
  <dcterms:modified xsi:type="dcterms:W3CDTF">2016-02-12T08:22:31Z</dcterms:modified>
</cp:coreProperties>
</file>