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69" r:id="rId3"/>
    <p:sldId id="270" r:id="rId4"/>
    <p:sldId id="261" r:id="rId5"/>
    <p:sldId id="262" r:id="rId6"/>
    <p:sldId id="272" r:id="rId7"/>
    <p:sldId id="271" r:id="rId8"/>
    <p:sldId id="279" r:id="rId9"/>
    <p:sldId id="274" r:id="rId10"/>
    <p:sldId id="277" r:id="rId11"/>
    <p:sldId id="276" r:id="rId12"/>
    <p:sldId id="278" r:id="rId13"/>
    <p:sldId id="282" r:id="rId14"/>
    <p:sldId id="291" r:id="rId15"/>
    <p:sldId id="294" r:id="rId16"/>
    <p:sldId id="296" r:id="rId17"/>
    <p:sldId id="284" r:id="rId18"/>
    <p:sldId id="293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297" r:id="rId28"/>
    <p:sldId id="308" r:id="rId29"/>
    <p:sldId id="319" r:id="rId30"/>
    <p:sldId id="310" r:id="rId31"/>
    <p:sldId id="307" r:id="rId32"/>
    <p:sldId id="290" r:id="rId33"/>
    <p:sldId id="311" r:id="rId34"/>
    <p:sldId id="314" r:id="rId35"/>
    <p:sldId id="315" r:id="rId36"/>
    <p:sldId id="313" r:id="rId37"/>
    <p:sldId id="317" r:id="rId38"/>
    <p:sldId id="306" r:id="rId39"/>
    <p:sldId id="318" r:id="rId40"/>
    <p:sldId id="320" r:id="rId41"/>
    <p:sldId id="323" r:id="rId42"/>
    <p:sldId id="324" r:id="rId43"/>
    <p:sldId id="321" r:id="rId44"/>
    <p:sldId id="322" r:id="rId45"/>
    <p:sldId id="309" r:id="rId46"/>
    <p:sldId id="325" r:id="rId47"/>
    <p:sldId id="326" r:id="rId48"/>
    <p:sldId id="312" r:id="rId49"/>
    <p:sldId id="327" r:id="rId50"/>
    <p:sldId id="328" r:id="rId51"/>
    <p:sldId id="329" r:id="rId52"/>
    <p:sldId id="330" r:id="rId53"/>
    <p:sldId id="331" r:id="rId54"/>
    <p:sldId id="332" r:id="rId55"/>
    <p:sldId id="334" r:id="rId56"/>
    <p:sldId id="33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4" autoAdjust="0"/>
    <p:restoredTop sz="97119" autoAdjust="0"/>
  </p:normalViewPr>
  <p:slideViewPr>
    <p:cSldViewPr snapToGrid="0" snapToObjects="1">
      <p:cViewPr varScale="1">
        <p:scale>
          <a:sx n="190" d="100"/>
          <a:sy n="190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3/6/15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3/6/15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975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gi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13.gi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20.jpe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0.jpeg"/><Relationship Id="rId9" Type="http://schemas.openxmlformats.org/officeDocument/2006/relationships/image" Target="../media/image19.jpe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33.emf"/><Relationship Id="rId13" Type="http://schemas.openxmlformats.org/officeDocument/2006/relationships/oleObject" Target="../embeddings/oleObject11.bin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25.png"/><Relationship Id="rId16" Type="http://schemas.openxmlformats.org/officeDocument/2006/relationships/image" Target="../media/image18.png"/><Relationship Id="rId17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30.emf"/><Relationship Id="rId5" Type="http://schemas.openxmlformats.org/officeDocument/2006/relationships/image" Target="../media/image28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0.emf"/><Relationship Id="rId5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0.emf"/><Relationship Id="rId5" Type="http://schemas.openxmlformats.org/officeDocument/2006/relationships/image" Target="../media/image25.png"/><Relationship Id="rId6" Type="http://schemas.openxmlformats.org/officeDocument/2006/relationships/image" Target="../media/image13.gif"/><Relationship Id="rId7" Type="http://schemas.openxmlformats.org/officeDocument/2006/relationships/image" Target="../media/image26.png"/><Relationship Id="rId8" Type="http://schemas.openxmlformats.org/officeDocument/2006/relationships/image" Target="../media/image18.png"/><Relationship Id="rId9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3.gif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27.png"/><Relationship Id="rId8" Type="http://schemas.openxmlformats.org/officeDocument/2006/relationships/oleObject" Target="../embeddings/oleObject15.bin"/><Relationship Id="rId9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1.emf"/><Relationship Id="rId5" Type="http://schemas.openxmlformats.org/officeDocument/2006/relationships/image" Target="../media/image25.png"/><Relationship Id="rId6" Type="http://schemas.openxmlformats.org/officeDocument/2006/relationships/image" Target="../media/image13.gif"/><Relationship Id="rId7" Type="http://schemas.openxmlformats.org/officeDocument/2006/relationships/image" Target="../media/image26.png"/><Relationship Id="rId8" Type="http://schemas.openxmlformats.org/officeDocument/2006/relationships/image" Target="../media/image18.png"/><Relationship Id="rId9" Type="http://schemas.openxmlformats.org/officeDocument/2006/relationships/image" Target="../media/image2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42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44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4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5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5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gi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gi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333" y="4274458"/>
            <a:ext cx="7563556" cy="1407885"/>
          </a:xfrm>
        </p:spPr>
        <p:txBody>
          <a:bodyPr>
            <a:noAutofit/>
          </a:bodyPr>
          <a:lstStyle/>
          <a:p>
            <a:r>
              <a:rPr lang="en-US" dirty="0" smtClean="0"/>
              <a:t>Lecture 17:</a:t>
            </a:r>
          </a:p>
          <a:p>
            <a:r>
              <a:rPr lang="en-US" dirty="0" smtClean="0"/>
              <a:t>The Multi-Armed Bandit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13" y="1690930"/>
            <a:ext cx="1162957" cy="1179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4915" y="5427303"/>
            <a:ext cx="15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“Mushroom”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25" y="3617328"/>
            <a:ext cx="1081995" cy="110755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4792478" y="4881355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4792478" y="3066879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66" y="4937681"/>
            <a:ext cx="454263" cy="454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054" y="4351268"/>
            <a:ext cx="1169986" cy="139699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05097" y="1690930"/>
            <a:ext cx="1734457" cy="8847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Unlabeled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905097" y="3002688"/>
            <a:ext cx="1734457" cy="8847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Labeled</a:t>
            </a:r>
          </a:p>
          <a:p>
            <a:pPr algn="ctr"/>
            <a:r>
              <a:rPr lang="en-US" dirty="0" smtClean="0"/>
              <a:t>Initially Empty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53642" y="2097997"/>
            <a:ext cx="1428072" cy="15965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39554" y="4452940"/>
            <a:ext cx="1767930" cy="57505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853642" y="3701143"/>
            <a:ext cx="1558472" cy="1726161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853642" y="2772229"/>
            <a:ext cx="1428072" cy="49416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93" y="3952764"/>
            <a:ext cx="1431471" cy="6446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515" y="1705997"/>
            <a:ext cx="959171" cy="9591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55097" y="2670565"/>
            <a:ext cx="92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Repeat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120572" y="1750437"/>
            <a:ext cx="107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Random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7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Passive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Conventional Supervised Learning is considered “Passive” Learning</a:t>
            </a:r>
          </a:p>
          <a:p>
            <a:endParaRPr lang="en-US" sz="2800" dirty="0" smtClean="0"/>
          </a:p>
          <a:p>
            <a:r>
              <a:rPr lang="en-US" sz="2800" dirty="0" smtClean="0"/>
              <a:t>Unlabeled training set sampled according to test distribution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So we label it at random </a:t>
            </a:r>
          </a:p>
          <a:p>
            <a:pPr lvl="1"/>
            <a:r>
              <a:rPr lang="en-US" sz="2400" b="1" dirty="0" smtClean="0"/>
              <a:t>Very Expensive!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Aside: </a:t>
            </a:r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Cost: uniform</a:t>
            </a:r>
          </a:p>
          <a:p>
            <a:pPr lvl="1"/>
            <a:r>
              <a:rPr lang="en-US" dirty="0" smtClean="0"/>
              <a:t>E.g., each label costs $0.10</a:t>
            </a:r>
          </a:p>
          <a:p>
            <a:pPr lvl="1"/>
            <a:endParaRPr lang="en-US" sz="2000" dirty="0"/>
          </a:p>
          <a:p>
            <a:r>
              <a:rPr lang="en-US" dirty="0" smtClean="0"/>
              <a:t>Goal: maximize accuracy of trained model</a:t>
            </a:r>
          </a:p>
          <a:p>
            <a:endParaRPr lang="en-US" dirty="0"/>
          </a:p>
          <a:p>
            <a:r>
              <a:rPr lang="en-US" dirty="0" smtClean="0"/>
              <a:t>Control distribution of </a:t>
            </a:r>
          </a:p>
          <a:p>
            <a:pPr marL="0" indent="0">
              <a:buNone/>
            </a:pPr>
            <a:r>
              <a:rPr lang="en-US" dirty="0" smtClean="0"/>
              <a:t>    labeled training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41" y="4085771"/>
            <a:ext cx="3444718" cy="20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Crowdsourcing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Assumes you can label by proxy</a:t>
            </a:r>
          </a:p>
          <a:p>
            <a:pPr lvl="1"/>
            <a:r>
              <a:rPr lang="en-US" dirty="0" smtClean="0"/>
              <a:t>E.g., have someone else label objects in images</a:t>
            </a:r>
          </a:p>
          <a:p>
            <a:endParaRPr lang="en-US" sz="1600" dirty="0"/>
          </a:p>
          <a:p>
            <a:r>
              <a:rPr lang="en-US" dirty="0" smtClean="0"/>
              <a:t>But sometimes you can’t!</a:t>
            </a:r>
          </a:p>
          <a:p>
            <a:pPr lvl="1"/>
            <a:r>
              <a:rPr lang="en-US" dirty="0" smtClean="0"/>
              <a:t>Personalized recommender systems</a:t>
            </a:r>
          </a:p>
          <a:p>
            <a:pPr lvl="2"/>
            <a:r>
              <a:rPr lang="en-US" dirty="0" smtClean="0"/>
              <a:t>Need to ask the user whether content is interesting</a:t>
            </a:r>
          </a:p>
          <a:p>
            <a:pPr lvl="1"/>
            <a:r>
              <a:rPr lang="en-US" dirty="0" smtClean="0"/>
              <a:t>Personalized medicine</a:t>
            </a:r>
          </a:p>
          <a:p>
            <a:pPr lvl="2"/>
            <a:r>
              <a:rPr lang="en-US" dirty="0" smtClean="0"/>
              <a:t>Need to try treatment on patient</a:t>
            </a:r>
          </a:p>
          <a:p>
            <a:pPr lvl="1"/>
            <a:r>
              <a:rPr lang="en-US" b="1" dirty="0" smtClean="0"/>
              <a:t>Requires actual target domain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Personalized Labels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653435" y="2136725"/>
            <a:ext cx="1447800" cy="739113"/>
            <a:chOff x="4355431" y="2546113"/>
            <a:chExt cx="1447800" cy="739113"/>
          </a:xfrm>
        </p:grpSpPr>
        <p:sp>
          <p:nvSpPr>
            <p:cNvPr id="6" name="Rectangle 5"/>
            <p:cNvSpPr/>
            <p:nvPr/>
          </p:nvSpPr>
          <p:spPr>
            <a:xfrm>
              <a:off x="4355431" y="254611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Sports</a:t>
              </a:r>
              <a:endParaRPr lang="en-US" dirty="0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765" t="2619" r="5882" b="3110"/>
            <a:stretch>
              <a:fillRect/>
            </a:stretch>
          </p:blipFill>
          <p:spPr bwMode="auto">
            <a:xfrm>
              <a:off x="4391804" y="2588235"/>
              <a:ext cx="437925" cy="65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16" y="3540750"/>
            <a:ext cx="922393" cy="92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00" y="401392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97" y="4940451"/>
            <a:ext cx="797812" cy="80939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388" y="5108992"/>
            <a:ext cx="797812" cy="73651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203" y="5519267"/>
            <a:ext cx="461164" cy="46116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214388" y="1690930"/>
            <a:ext cx="1734457" cy="8847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Unlabeled</a:t>
            </a:r>
            <a:endParaRPr lang="en-US" sz="2400" dirty="0"/>
          </a:p>
        </p:txBody>
      </p:sp>
      <p:sp>
        <p:nvSpPr>
          <p:cNvPr id="28" name="Rounded Rectangle 27"/>
          <p:cNvSpPr/>
          <p:nvPr/>
        </p:nvSpPr>
        <p:spPr>
          <a:xfrm>
            <a:off x="1214388" y="3002688"/>
            <a:ext cx="1734457" cy="8847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Labeled</a:t>
            </a:r>
          </a:p>
          <a:p>
            <a:pPr algn="ctr"/>
            <a:r>
              <a:rPr lang="en-US" dirty="0" smtClean="0"/>
              <a:t>Initially Empty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026229" y="2150547"/>
            <a:ext cx="1444171" cy="25882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 rot="5400000">
            <a:off x="5124105" y="3047787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20572" y="1750437"/>
            <a:ext cx="954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Choose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5068" y="518950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 rot="5400000">
            <a:off x="5124105" y="4580404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026229" y="3795486"/>
            <a:ext cx="1851587" cy="1473200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026229" y="2714171"/>
            <a:ext cx="1444171" cy="552226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9515" y="1705997"/>
            <a:ext cx="959171" cy="95917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55097" y="2670565"/>
            <a:ext cx="92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Repeat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6386286" y="5208482"/>
            <a:ext cx="192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What is Cost?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25486" y="5611099"/>
            <a:ext cx="144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Real System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224941" y="3861295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End User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809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5324"/>
            <a:ext cx="8229600" cy="1143000"/>
          </a:xfrm>
        </p:spPr>
        <p:txBody>
          <a:bodyPr/>
          <a:lstStyle/>
          <a:p>
            <a:r>
              <a:rPr lang="en-US" dirty="0" smtClean="0"/>
              <a:t>The Multi-Armed Bandit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9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 actions/classes</a:t>
            </a:r>
          </a:p>
          <a:p>
            <a:r>
              <a:rPr lang="en-US" sz="2400" dirty="0" smtClean="0"/>
              <a:t>Each action has an average reward: </a:t>
            </a:r>
            <a:r>
              <a:rPr lang="el-GR" sz="2400" dirty="0" smtClean="0"/>
              <a:t>μ</a:t>
            </a:r>
            <a:r>
              <a:rPr lang="el-GR" sz="2400" baseline="-25000" dirty="0" smtClean="0"/>
              <a:t>k</a:t>
            </a:r>
            <a:endParaRPr lang="en-US" sz="2400" baseline="-25000" dirty="0" smtClean="0"/>
          </a:p>
          <a:p>
            <a:pPr lvl="1"/>
            <a:r>
              <a:rPr lang="en-US" sz="2000" dirty="0" smtClean="0"/>
              <a:t>Unknown to us</a:t>
            </a:r>
          </a:p>
          <a:p>
            <a:pPr lvl="1"/>
            <a:r>
              <a:rPr lang="en-US" sz="2000" dirty="0" smtClean="0"/>
              <a:t>Assume WLOG that 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is largest</a:t>
            </a:r>
          </a:p>
          <a:p>
            <a:pPr lvl="1"/>
            <a:endParaRPr lang="en-US" sz="1000" dirty="0" smtClean="0"/>
          </a:p>
          <a:p>
            <a:r>
              <a:rPr lang="en-US" sz="2400" dirty="0" smtClean="0"/>
              <a:t>For t = 1…T</a:t>
            </a:r>
          </a:p>
          <a:p>
            <a:pPr lvl="1"/>
            <a:r>
              <a:rPr lang="en-US" sz="2000" dirty="0" smtClean="0"/>
              <a:t>Algorithm chooses action a(t)</a:t>
            </a:r>
          </a:p>
          <a:p>
            <a:pPr lvl="1"/>
            <a:r>
              <a:rPr lang="en-US" sz="2000" dirty="0" smtClean="0"/>
              <a:t>Receives random reward y(t)</a:t>
            </a:r>
          </a:p>
          <a:p>
            <a:pPr lvl="2"/>
            <a:r>
              <a:rPr lang="en-US" sz="2000" dirty="0" smtClean="0"/>
              <a:t>Expectation 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a(t)</a:t>
            </a:r>
            <a:endParaRPr lang="en-US" sz="2000" baseline="-25000" dirty="0"/>
          </a:p>
          <a:p>
            <a:pPr marL="0" indent="0">
              <a:buNone/>
            </a:pPr>
            <a:endParaRPr lang="en-US" sz="1000" dirty="0" smtClean="0"/>
          </a:p>
          <a:p>
            <a:pPr marL="342900" lvl="2" indent="-342900"/>
            <a:r>
              <a:rPr lang="en-US" sz="2400" b="1" dirty="0" smtClean="0"/>
              <a:t>Goal: </a:t>
            </a:r>
            <a:r>
              <a:rPr lang="en-US" dirty="0" smtClean="0"/>
              <a:t>minimize Tu</a:t>
            </a:r>
            <a:r>
              <a:rPr lang="en-US" baseline="-25000" dirty="0" smtClean="0"/>
              <a:t>1</a:t>
            </a:r>
            <a:r>
              <a:rPr lang="en-US" dirty="0" smtClean="0"/>
              <a:t> – (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(1) </a:t>
            </a:r>
            <a:r>
              <a:rPr lang="en-US" dirty="0" smtClean="0"/>
              <a:t>+ 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(2) </a:t>
            </a:r>
            <a:r>
              <a:rPr lang="en-US" dirty="0"/>
              <a:t>+ </a:t>
            </a:r>
            <a:r>
              <a:rPr lang="en-US" dirty="0" smtClean="0"/>
              <a:t>… + </a:t>
            </a:r>
            <a:r>
              <a:rPr lang="el-GR" dirty="0"/>
              <a:t>μ</a:t>
            </a:r>
            <a:r>
              <a:rPr lang="en-US" baseline="-25000"/>
              <a:t>a</a:t>
            </a:r>
            <a:r>
              <a:rPr lang="en-US" baseline="-25000" smtClean="0"/>
              <a:t>(T)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776685" y="1734457"/>
            <a:ext cx="261257" cy="1393371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68571" y="1952172"/>
            <a:ext cx="1493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Basic Setting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K classes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No features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796972" y="35995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8858" y="3918858"/>
            <a:ext cx="292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Simultaneously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Predicts &amp; Receives Labels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542" y="5833390"/>
            <a:ext cx="407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If we had perfect information to start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2588330" y="5551714"/>
            <a:ext cx="365327" cy="28167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3403" y="5847519"/>
            <a:ext cx="3361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Expected Reward of Algorithm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058230" y="5602515"/>
            <a:ext cx="365173" cy="44505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38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3832" y="2209045"/>
            <a:ext cx="1447800" cy="739113"/>
            <a:chOff x="443832" y="1065656"/>
            <a:chExt cx="1447800" cy="739113"/>
          </a:xfrm>
        </p:grpSpPr>
        <p:sp>
          <p:nvSpPr>
            <p:cNvPr id="26" name="Rectangle 25"/>
            <p:cNvSpPr/>
            <p:nvPr/>
          </p:nvSpPr>
          <p:spPr>
            <a:xfrm>
              <a:off x="443832" y="1065656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Sports</a:t>
              </a:r>
              <a:endParaRPr lang="en-US" dirty="0"/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765" t="2619" r="5882" b="3110"/>
            <a:stretch>
              <a:fillRect/>
            </a:stretch>
          </p:blipFill>
          <p:spPr bwMode="auto">
            <a:xfrm>
              <a:off x="480205" y="1107778"/>
              <a:ext cx="437925" cy="65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120978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84514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Personalization</a:t>
            </a:r>
            <a:br>
              <a:rPr lang="en-US" dirty="0" smtClean="0"/>
            </a:br>
            <a:r>
              <a:rPr lang="en-US" sz="3200" dirty="0" smtClean="0">
                <a:solidFill>
                  <a:srgbClr val="953735"/>
                </a:solidFill>
              </a:rPr>
              <a:t>(5 Classes, No features)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pic>
        <p:nvPicPr>
          <p:cNvPr id="2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76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42517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7346" y="2421040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23"/>
          <p:cNvSpPr/>
          <p:nvPr/>
        </p:nvSpPr>
        <p:spPr>
          <a:xfrm>
            <a:off x="1592081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339" y="3353642"/>
            <a:ext cx="443832" cy="6134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43832" y="2209045"/>
            <a:ext cx="1447800" cy="739113"/>
            <a:chOff x="443832" y="1065656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443832" y="1065656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Sports</a:t>
              </a:r>
              <a:endParaRPr lang="en-US" dirty="0"/>
            </a:p>
          </p:txBody>
        </p:sp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765" t="2619" r="5882" b="3110"/>
            <a:stretch>
              <a:fillRect/>
            </a:stretch>
          </p:blipFill>
          <p:spPr bwMode="auto">
            <a:xfrm>
              <a:off x="480205" y="1107778"/>
              <a:ext cx="437925" cy="65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25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52782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74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5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984829" y="2289202"/>
            <a:ext cx="1447800" cy="739113"/>
            <a:chOff x="3375717" y="3610458"/>
            <a:chExt cx="1447800" cy="739113"/>
          </a:xfrm>
        </p:grpSpPr>
        <p:sp>
          <p:nvSpPr>
            <p:cNvPr id="27" name="Rectangle 26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12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Lecture Tuesday will be Course Review</a:t>
            </a:r>
          </a:p>
          <a:p>
            <a:endParaRPr lang="en-US" sz="1200" dirty="0" smtClean="0"/>
          </a:p>
          <a:p>
            <a:r>
              <a:rPr lang="en-US" sz="2800" dirty="0"/>
              <a:t>Final should only take a 4-5 hours to </a:t>
            </a:r>
            <a:r>
              <a:rPr lang="en-US" sz="2800" dirty="0" smtClean="0"/>
              <a:t>do  </a:t>
            </a:r>
            <a:endParaRPr lang="en-US" sz="2800" dirty="0"/>
          </a:p>
          <a:p>
            <a:pPr lvl="1"/>
            <a:r>
              <a:rPr lang="en-US" sz="2000" dirty="0"/>
              <a:t>We give you 48 hours for your flexibility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 smtClean="0"/>
              <a:t>Homework 2 is graded</a:t>
            </a:r>
          </a:p>
          <a:p>
            <a:pPr lvl="1"/>
            <a:r>
              <a:rPr lang="en-US" sz="2400" dirty="0" smtClean="0"/>
              <a:t>We graded pretty leniently</a:t>
            </a:r>
          </a:p>
          <a:p>
            <a:pPr lvl="1"/>
            <a:r>
              <a:rPr lang="en-US" sz="2400" dirty="0" smtClean="0"/>
              <a:t>Approximate Grade Breakdown:</a:t>
            </a:r>
          </a:p>
          <a:p>
            <a:pPr lvl="1"/>
            <a:r>
              <a:rPr lang="en-US" sz="2000" dirty="0" smtClean="0"/>
              <a:t>64: A     61: A-     58: B+     53: B     50: B-     47: C+    42: C      39: C-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r>
              <a:rPr lang="en-US" sz="2800" dirty="0" smtClean="0"/>
              <a:t>Homework 3 will be graded soon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9746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3188652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910" y="3353642"/>
            <a:ext cx="443832" cy="6134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74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5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984829" y="2289202"/>
            <a:ext cx="1447800" cy="739113"/>
            <a:chOff x="3375717" y="3610458"/>
            <a:chExt cx="1447800" cy="739113"/>
          </a:xfrm>
        </p:grpSpPr>
        <p:sp>
          <p:nvSpPr>
            <p:cNvPr id="27" name="Rectangle 26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20898" y="24131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7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678332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7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2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633369" y="2267128"/>
            <a:ext cx="1447800" cy="739113"/>
            <a:chOff x="3375717" y="4407959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3375717" y="440795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World</a:t>
              </a:r>
              <a:endParaRPr lang="en-US" dirty="0"/>
            </a:p>
          </p:txBody>
        </p:sp>
        <p:pic>
          <p:nvPicPr>
            <p:cNvPr id="32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306" y="4480293"/>
              <a:ext cx="520885" cy="60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0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855597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</a:t>
            </a:r>
            <a:r>
              <a:rPr lang="en-US" sz="3200" dirty="0">
                <a:latin typeface="Trebuchet MS"/>
                <a:cs typeface="Trebuchet MS"/>
              </a:rPr>
              <a:t>1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4792465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723" y="3353642"/>
            <a:ext cx="443832" cy="6134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7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2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633369" y="2267128"/>
            <a:ext cx="1447800" cy="739113"/>
            <a:chOff x="3375717" y="4407959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3375717" y="440795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World</a:t>
              </a:r>
              <a:endParaRPr lang="en-US" dirty="0"/>
            </a:p>
          </p:txBody>
        </p:sp>
        <p:pic>
          <p:nvPicPr>
            <p:cNvPr id="32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306" y="4480293"/>
              <a:ext cx="520885" cy="60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0489" y="2421040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3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68813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30" y="2949279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4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164466" y="2231379"/>
            <a:ext cx="1506368" cy="739113"/>
            <a:chOff x="2889352" y="1666103"/>
            <a:chExt cx="1506368" cy="739113"/>
          </a:xfrm>
        </p:grpSpPr>
        <p:sp>
          <p:nvSpPr>
            <p:cNvPr id="28" name="Rectangle 27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41677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2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dirty="0"/>
              <a:t>Interactive Personalization</a:t>
            </a:r>
            <a:br>
              <a:rPr lang="en-US" dirty="0"/>
            </a:br>
            <a:r>
              <a:rPr lang="en-US" sz="3200" dirty="0">
                <a:solidFill>
                  <a:srgbClr val="953735"/>
                </a:solidFill>
              </a:rPr>
              <a:t>(5 Classes, No features)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843" y="3353642"/>
            <a:ext cx="443832" cy="6134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30" y="2949279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4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164466" y="2231379"/>
            <a:ext cx="1506368" cy="739113"/>
            <a:chOff x="2889352" y="1666103"/>
            <a:chExt cx="1506368" cy="739113"/>
          </a:xfrm>
        </p:grpSpPr>
        <p:sp>
          <p:nvSpPr>
            <p:cNvPr id="28" name="Rectangle 27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  <p:sp>
        <p:nvSpPr>
          <p:cNvPr id="24" name="Freeform 23"/>
          <p:cNvSpPr/>
          <p:nvPr/>
        </p:nvSpPr>
        <p:spPr>
          <a:xfrm>
            <a:off x="6339585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48693" y="24131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019142" y="2363411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285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39771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688870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889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24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5771"/>
            <a:ext cx="8229600" cy="9797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Algorithm Recommend?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9713" y="1423519"/>
            <a:ext cx="130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Exploit: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98126" y="1423519"/>
            <a:ext cx="1395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Explore: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33135" y="1421842"/>
            <a:ext cx="912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Best: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58816" y="1965341"/>
            <a:ext cx="1447800" cy="739113"/>
            <a:chOff x="3375717" y="3610458"/>
            <a:chExt cx="1447800" cy="739113"/>
          </a:xfrm>
        </p:grpSpPr>
        <p:sp>
          <p:nvSpPr>
            <p:cNvPr id="38" name="Rectangle 37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0" name="Group 39"/>
          <p:cNvGrpSpPr/>
          <p:nvPr/>
        </p:nvGrpSpPr>
        <p:grpSpPr>
          <a:xfrm>
            <a:off x="932208" y="1965341"/>
            <a:ext cx="1506368" cy="739113"/>
            <a:chOff x="2889352" y="1666103"/>
            <a:chExt cx="1506368" cy="739113"/>
          </a:xfrm>
        </p:grpSpPr>
        <p:sp>
          <p:nvSpPr>
            <p:cNvPr id="41" name="Rectangle 40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52917" y="1965341"/>
            <a:ext cx="1447800" cy="739113"/>
            <a:chOff x="4609260" y="3417549"/>
            <a:chExt cx="1447800" cy="739113"/>
          </a:xfrm>
        </p:grpSpPr>
        <p:sp>
          <p:nvSpPr>
            <p:cNvPr id="43" name="Rectangle 42"/>
            <p:cNvSpPr/>
            <p:nvPr/>
          </p:nvSpPr>
          <p:spPr>
            <a:xfrm>
              <a:off x="4609260" y="341754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Celebrity</a:t>
              </a:r>
              <a:endParaRPr lang="en-US" dirty="0"/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837" r="19969"/>
            <a:stretch>
              <a:fillRect/>
            </a:stretch>
          </p:blipFill>
          <p:spPr bwMode="auto">
            <a:xfrm>
              <a:off x="4669507" y="3501606"/>
              <a:ext cx="429726" cy="58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1108741" y="3116551"/>
            <a:ext cx="6848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How to Optimally Balance Explore/Exploit Tradeoff?</a:t>
            </a:r>
          </a:p>
          <a:p>
            <a:pPr algn="ctr"/>
            <a:r>
              <a:rPr lang="en-US" sz="2400" dirty="0" smtClean="0"/>
              <a:t>Characterized by the Multi-Armed Bandit Problem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2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3558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996360" y="3618768"/>
            <a:ext cx="4865687" cy="733846"/>
            <a:chOff x="2377341" y="2181621"/>
            <a:chExt cx="5306777" cy="82207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652179"/>
                </p:ext>
              </p:extLst>
            </p:nvPr>
          </p:nvGraphicFramePr>
          <p:xfrm>
            <a:off x="2377341" y="2311912"/>
            <a:ext cx="5306777" cy="691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250" name="Equation" r:id="rId3" imgW="1854200" imgH="241300" progId="Equation.3">
                    <p:embed/>
                  </p:oleObj>
                </mc:Choice>
                <mc:Fallback>
                  <p:oleObj name="Equation" r:id="rId3" imgW="1854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7341" y="2311912"/>
                          <a:ext cx="5306777" cy="69178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542" y="2182717"/>
              <a:ext cx="589260" cy="81447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981" y="2181621"/>
              <a:ext cx="589260" cy="814479"/>
            </a:xfrm>
            <a:prstGeom prst="rect">
              <a:avLst/>
            </a:prstGeom>
          </p:spPr>
        </p:pic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36411" y="4758265"/>
            <a:ext cx="8229600" cy="154628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Opportunity cost of not knowing preferences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 “</a:t>
            </a:r>
            <a:r>
              <a:rPr lang="en-US" sz="2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no-regret</a:t>
            </a:r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”  if R(T)/T </a:t>
            </a:r>
            <a:r>
              <a:rPr lang="en-US" sz="2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Trebuchet MS"/>
                <a:cs typeface="Trebuchet MS"/>
              </a:rPr>
              <a:t>Efficiency measured by convergence rate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3804" y="3674010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  <a:endParaRPr lang="en-US" sz="32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818582" y="3325001"/>
            <a:ext cx="677233" cy="461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60450" y="2962278"/>
            <a:ext cx="1805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252" y="620907"/>
            <a:ext cx="451971" cy="608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620907"/>
            <a:ext cx="451971" cy="60822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959981"/>
              </p:ext>
            </p:extLst>
          </p:nvPr>
        </p:nvGraphicFramePr>
        <p:xfrm>
          <a:off x="789642" y="659996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1" name="Equation" r:id="rId6" imgW="558800" imgH="203200" progId="Equation.3">
                  <p:embed/>
                </p:oleObj>
              </mc:Choice>
              <mc:Fallback>
                <p:oleObj name="Equation" r:id="rId6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9642" y="659996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222889"/>
              </p:ext>
            </p:extLst>
          </p:nvPr>
        </p:nvGraphicFramePr>
        <p:xfrm>
          <a:off x="4096121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2" name="Equation" r:id="rId8" imgW="127000" imgH="127000" progId="Equation.3">
                  <p:embed/>
                </p:oleObj>
              </mc:Choice>
              <mc:Fallback>
                <p:oleObj name="Equation" r:id="rId8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6121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620907"/>
            <a:ext cx="451971" cy="6082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09716" y="495392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868174"/>
              </p:ext>
            </p:extLst>
          </p:nvPr>
        </p:nvGraphicFramePr>
        <p:xfrm>
          <a:off x="6190393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3" name="Equation" r:id="rId10" imgW="127000" imgH="127000" progId="Equation.3">
                  <p:embed/>
                </p:oleObj>
              </mc:Choice>
              <mc:Fallback>
                <p:oleObj name="Equation" r:id="rId10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90393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620907"/>
            <a:ext cx="451971" cy="6082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80630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8632" y="582445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646800"/>
              </p:ext>
            </p:extLst>
          </p:nvPr>
        </p:nvGraphicFramePr>
        <p:xfrm>
          <a:off x="789642" y="2010181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4" name="Equation" r:id="rId11" imgW="558800" imgH="203200" progId="Equation.3">
                  <p:embed/>
                </p:oleObj>
              </mc:Choice>
              <mc:Fallback>
                <p:oleObj name="Equation" r:id="rId11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642" y="2010181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1982607"/>
            <a:ext cx="451971" cy="6082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601" y="2002230"/>
            <a:ext cx="451971" cy="60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49907" y="1877296"/>
            <a:ext cx="1170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7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2002230"/>
            <a:ext cx="451971" cy="60822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08599" y="1877296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 </a:t>
            </a:r>
            <a:r>
              <a:rPr lang="en-US" sz="3500" dirty="0" smtClean="0">
                <a:latin typeface="Trebuchet MS"/>
                <a:cs typeface="Trebuchet MS"/>
              </a:rPr>
              <a:t>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2040635"/>
            <a:ext cx="451971" cy="60822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089057" y="1915701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993534"/>
              </p:ext>
            </p:extLst>
          </p:nvPr>
        </p:nvGraphicFramePr>
        <p:xfrm>
          <a:off x="6203406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5" name="Equation" r:id="rId13" imgW="127000" imgH="127000" progId="Equation.3">
                  <p:embed/>
                </p:oleObj>
              </mc:Choice>
              <mc:Fallback>
                <p:oleObj name="Equation" r:id="rId13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3406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485597"/>
              </p:ext>
            </p:extLst>
          </p:nvPr>
        </p:nvGraphicFramePr>
        <p:xfrm>
          <a:off x="4096121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6" name="Equation" r:id="rId14" imgW="127000" imgH="127000" progId="Equation.3">
                  <p:embed/>
                </p:oleObj>
              </mc:Choice>
              <mc:Fallback>
                <p:oleObj name="Equation" r:id="rId14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6121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8258632" y="2004096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80837" y="626502"/>
            <a:ext cx="523627" cy="608221"/>
            <a:chOff x="3280837" y="626502"/>
            <a:chExt cx="523627" cy="608221"/>
          </a:xfrm>
        </p:grpSpPr>
        <p:sp>
          <p:nvSpPr>
            <p:cNvPr id="2" name="Rectangle 1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313090" y="645000"/>
            <a:ext cx="523627" cy="608221"/>
            <a:chOff x="3280837" y="626502"/>
            <a:chExt cx="523627" cy="608221"/>
          </a:xfrm>
        </p:grpSpPr>
        <p:sp>
          <p:nvSpPr>
            <p:cNvPr id="59" name="Rectangle 58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1" name="Group 60"/>
          <p:cNvGrpSpPr/>
          <p:nvPr/>
        </p:nvGrpSpPr>
        <p:grpSpPr>
          <a:xfrm>
            <a:off x="7390101" y="637801"/>
            <a:ext cx="523627" cy="608221"/>
            <a:chOff x="3280837" y="626502"/>
            <a:chExt cx="523627" cy="608221"/>
          </a:xfrm>
        </p:grpSpPr>
        <p:sp>
          <p:nvSpPr>
            <p:cNvPr id="62" name="Rectangle 61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3280837" y="2008626"/>
            <a:ext cx="523627" cy="608221"/>
            <a:chOff x="3280837" y="1432414"/>
            <a:chExt cx="523627" cy="608221"/>
          </a:xfrm>
        </p:grpSpPr>
        <p:sp>
          <p:nvSpPr>
            <p:cNvPr id="56" name="Rectangle 55"/>
            <p:cNvSpPr/>
            <p:nvPr/>
          </p:nvSpPr>
          <p:spPr>
            <a:xfrm>
              <a:off x="3280837" y="1432414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 l="3765" t="2619" r="5882" b="3110"/>
            <a:stretch>
              <a:fillRect/>
            </a:stretch>
          </p:blipFill>
          <p:spPr bwMode="auto">
            <a:xfrm>
              <a:off x="3390751" y="1508186"/>
              <a:ext cx="316281" cy="474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Group 66"/>
          <p:cNvGrpSpPr/>
          <p:nvPr/>
        </p:nvGrpSpPr>
        <p:grpSpPr>
          <a:xfrm>
            <a:off x="5331215" y="2010181"/>
            <a:ext cx="523627" cy="608221"/>
            <a:chOff x="3280837" y="626502"/>
            <a:chExt cx="523627" cy="608221"/>
          </a:xfrm>
        </p:grpSpPr>
        <p:sp>
          <p:nvSpPr>
            <p:cNvPr id="68" name="Rectangle 67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oup 11"/>
          <p:cNvGrpSpPr/>
          <p:nvPr/>
        </p:nvGrpSpPr>
        <p:grpSpPr>
          <a:xfrm>
            <a:off x="7400912" y="2021371"/>
            <a:ext cx="523627" cy="608221"/>
            <a:chOff x="4269223" y="1386772"/>
            <a:chExt cx="523627" cy="608221"/>
          </a:xfrm>
        </p:grpSpPr>
        <p:sp>
          <p:nvSpPr>
            <p:cNvPr id="65" name="Rectangle 64"/>
            <p:cNvSpPr/>
            <p:nvPr/>
          </p:nvSpPr>
          <p:spPr>
            <a:xfrm>
              <a:off x="4269223" y="138677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10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276" y="1490507"/>
              <a:ext cx="366004" cy="422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336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 uiExpand="1" build="p"/>
      <p:bldP spid="42" grpId="0"/>
      <p:bldP spid="45" grpId="0"/>
      <p:bldP spid="30" grpId="0"/>
      <p:bldP spid="36" grpId="0"/>
      <p:bldP spid="11" grpId="0"/>
      <p:bldP spid="47" grpId="0"/>
      <p:bldP spid="49" grpId="0"/>
      <p:bldP spid="51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800000"/>
                </a:solidFill>
              </a:rPr>
              <a:t>Recap: </a:t>
            </a:r>
            <a:r>
              <a:rPr lang="en-US" sz="3800" dirty="0" smtClean="0"/>
              <a:t>The Multi-Armed Bandit Problem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 actions/classes</a:t>
            </a:r>
          </a:p>
          <a:p>
            <a:r>
              <a:rPr lang="en-US" sz="2400" dirty="0" smtClean="0"/>
              <a:t>Each action has an average reward: </a:t>
            </a:r>
            <a:r>
              <a:rPr lang="el-GR" sz="2400" dirty="0" smtClean="0"/>
              <a:t>μ</a:t>
            </a:r>
            <a:r>
              <a:rPr lang="el-GR" sz="2400" baseline="-25000" dirty="0" smtClean="0"/>
              <a:t>k</a:t>
            </a:r>
            <a:endParaRPr lang="en-US" sz="2400" baseline="-25000" dirty="0" smtClean="0"/>
          </a:p>
          <a:p>
            <a:pPr lvl="1"/>
            <a:r>
              <a:rPr lang="en-US" sz="2000" dirty="0" smtClean="0"/>
              <a:t>All unknown to us</a:t>
            </a:r>
          </a:p>
          <a:p>
            <a:pPr lvl="1"/>
            <a:r>
              <a:rPr lang="en-US" sz="2000" dirty="0" smtClean="0"/>
              <a:t>Assume WLOG that 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is largest</a:t>
            </a:r>
          </a:p>
          <a:p>
            <a:pPr lvl="1"/>
            <a:endParaRPr lang="en-US" sz="1000" dirty="0"/>
          </a:p>
          <a:p>
            <a:r>
              <a:rPr lang="en-US" sz="2400" dirty="0" smtClean="0"/>
              <a:t>For t = 1…T</a:t>
            </a:r>
          </a:p>
          <a:p>
            <a:pPr lvl="1"/>
            <a:r>
              <a:rPr lang="en-US" sz="2000" dirty="0" smtClean="0"/>
              <a:t>Algorithm chooses action a(t)</a:t>
            </a:r>
          </a:p>
          <a:p>
            <a:pPr lvl="1"/>
            <a:r>
              <a:rPr lang="en-US" sz="2000" dirty="0" smtClean="0"/>
              <a:t>Receives random reward y(t)</a:t>
            </a:r>
          </a:p>
          <a:p>
            <a:pPr lvl="2"/>
            <a:r>
              <a:rPr lang="en-US" sz="2000" dirty="0" smtClean="0"/>
              <a:t>Expectation 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a(t)</a:t>
            </a:r>
            <a:endParaRPr lang="en-US" sz="2000" baseline="-25000" dirty="0"/>
          </a:p>
          <a:p>
            <a:endParaRPr lang="en-US" sz="1000" dirty="0" smtClean="0"/>
          </a:p>
          <a:p>
            <a:pPr marL="342900" lvl="2" indent="-342900"/>
            <a:r>
              <a:rPr lang="en-US" sz="2400" dirty="0" smtClean="0"/>
              <a:t>Goal: </a:t>
            </a:r>
            <a:r>
              <a:rPr lang="en-US" dirty="0" smtClean="0"/>
              <a:t>minimize Tu</a:t>
            </a:r>
            <a:r>
              <a:rPr lang="en-US" baseline="-25000" dirty="0" smtClean="0"/>
              <a:t>1</a:t>
            </a:r>
            <a:r>
              <a:rPr lang="en-US" dirty="0" smtClean="0"/>
              <a:t> – (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(1) </a:t>
            </a:r>
            <a:r>
              <a:rPr lang="en-US" dirty="0" smtClean="0"/>
              <a:t>+ 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(2) </a:t>
            </a:r>
            <a:r>
              <a:rPr lang="en-US" dirty="0"/>
              <a:t>+ </a:t>
            </a:r>
            <a:r>
              <a:rPr lang="en-US" dirty="0" smtClean="0"/>
              <a:t>… + 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(T)</a:t>
            </a:r>
            <a:r>
              <a:rPr lang="en-US" dirty="0" smtClean="0"/>
              <a:t>)</a:t>
            </a:r>
            <a:endParaRPr lang="en-US" baseline="-25000" dirty="0"/>
          </a:p>
          <a:p>
            <a:pPr marL="342900" lvl="2" indent="-342900"/>
            <a:endParaRPr lang="en-US" sz="1600" baseline="-25000" dirty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776685" y="1734457"/>
            <a:ext cx="261257" cy="1393371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68571" y="1952172"/>
            <a:ext cx="1493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Basic Setting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K classes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No features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796972" y="35995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8858" y="3918858"/>
            <a:ext cx="292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Simultaneously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Predicts &amp; Receives Labels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4366410" y="4038315"/>
            <a:ext cx="210844" cy="3393478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4223" y="5800372"/>
            <a:ext cx="87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Regret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4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Motivating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 smtClean="0"/>
              <a:t>Slot Machine = One-Armed Bandit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sz="35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900" dirty="0"/>
          </a:p>
          <a:p>
            <a:endParaRPr lang="en-US" dirty="0" smtClean="0"/>
          </a:p>
          <a:p>
            <a:r>
              <a:rPr lang="en-US" sz="3000" b="1" dirty="0" smtClean="0"/>
              <a:t>Goal: </a:t>
            </a:r>
            <a:r>
              <a:rPr lang="en-US" sz="3000" dirty="0" smtClean="0"/>
              <a:t>Minimize regret From pulling suboptimal arms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529" y="6087143"/>
            <a:ext cx="431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</a:t>
            </a:r>
            <a:r>
              <a:rPr lang="en-US" sz="1600" dirty="0"/>
              <a:t>/wiki/Multi-</a:t>
            </a:r>
            <a:r>
              <a:rPr lang="en-US" sz="1600" dirty="0" err="1"/>
              <a:t>armed_bandit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98112" y="3288632"/>
            <a:ext cx="219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Each Arm Has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Different Payoff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26" y="2392947"/>
            <a:ext cx="3441059" cy="28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Regret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1162"/>
            <a:ext cx="8229600" cy="36551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If R(T) grows linearly </a:t>
            </a:r>
            <a:r>
              <a:rPr lang="en-US" dirty="0" err="1" smtClean="0">
                <a:latin typeface="Calibri"/>
                <a:cs typeface="Calibri"/>
              </a:rPr>
              <a:t>w.r.t</a:t>
            </a:r>
            <a:r>
              <a:rPr lang="en-US" dirty="0" smtClean="0">
                <a:latin typeface="Calibri"/>
                <a:cs typeface="Calibri"/>
              </a:rPr>
              <a:t>. T: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Then R(T)/T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constant &gt;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I.e., we converge to predicting something suboptimal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If R(T) is sub-linear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w.r.t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 T: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cs typeface="Calibri"/>
              </a:rPr>
              <a:t>Then R(T)/T </a:t>
            </a:r>
            <a:r>
              <a:rPr lang="en-US" sz="2400" dirty="0" smtClean="0">
                <a:solidFill>
                  <a:srgbClr val="000000"/>
                </a:solidFill>
                <a:ea typeface="Wingdings"/>
                <a:cs typeface="Calibri"/>
                <a:sym typeface="Wingdings"/>
              </a:rPr>
              <a:t>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cs typeface="Calibri"/>
              </a:rPr>
              <a:t>I.e., we converge to predicting the optimal action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45373" y="1578787"/>
            <a:ext cx="4865687" cy="733846"/>
            <a:chOff x="2377341" y="2181621"/>
            <a:chExt cx="5306777" cy="822076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7148734"/>
                </p:ext>
              </p:extLst>
            </p:nvPr>
          </p:nvGraphicFramePr>
          <p:xfrm>
            <a:off x="2377341" y="2311911"/>
            <a:ext cx="5306777" cy="691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72" name="Equation" r:id="rId3" imgW="1854200" imgH="241300" progId="Equation.3">
                    <p:embed/>
                  </p:oleObj>
                </mc:Choice>
                <mc:Fallback>
                  <p:oleObj name="Equation" r:id="rId3" imgW="1854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7341" y="2311911"/>
                          <a:ext cx="5306777" cy="69178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542" y="2182717"/>
              <a:ext cx="589260" cy="8144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981" y="2181621"/>
              <a:ext cx="589260" cy="81447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48659" y="1656305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  <a:endParaRPr lang="en-US" sz="32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78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Multi-Armed Bandits Problem</a:t>
            </a:r>
          </a:p>
          <a:p>
            <a:pPr lvl="1"/>
            <a:r>
              <a:rPr lang="en-US" dirty="0" smtClean="0"/>
              <a:t>And extensions</a:t>
            </a:r>
          </a:p>
          <a:p>
            <a:endParaRPr lang="en-US" dirty="0"/>
          </a:p>
          <a:p>
            <a:r>
              <a:rPr lang="en-US" dirty="0" smtClean="0"/>
              <a:t>Advanced topics course on this next year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How to split trials to collect information</a:t>
            </a:r>
          </a:p>
          <a:p>
            <a:r>
              <a:rPr lang="en-US" sz="2800" b="1" dirty="0" smtClean="0"/>
              <a:t>Static Experimental Design </a:t>
            </a:r>
          </a:p>
          <a:p>
            <a:pPr lvl="1"/>
            <a:r>
              <a:rPr lang="en-US" sz="2400" dirty="0" smtClean="0"/>
              <a:t>Standard practice</a:t>
            </a:r>
          </a:p>
          <a:p>
            <a:pPr lvl="1"/>
            <a:r>
              <a:rPr lang="en-US" sz="2400" dirty="0" smtClean="0"/>
              <a:t>(pre-planned)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1212" y="6132847"/>
            <a:ext cx="4048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Design_of_experiments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40" y="4109535"/>
            <a:ext cx="757095" cy="817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56" y="5020126"/>
            <a:ext cx="790074" cy="790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361" y="4109535"/>
            <a:ext cx="739127" cy="791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482" y="3733519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80490" y="3735337"/>
            <a:ext cx="10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Placebo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227" y="5020126"/>
            <a:ext cx="790074" cy="79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469" y="5020126"/>
            <a:ext cx="790074" cy="790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448" y="4135447"/>
            <a:ext cx="757095" cy="817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65890" y="3735337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500" y="5020126"/>
            <a:ext cx="790074" cy="790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655" y="4109535"/>
            <a:ext cx="739127" cy="7910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8448" y="3735337"/>
            <a:ext cx="10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Placebo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501" y="5020126"/>
            <a:ext cx="790074" cy="790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480" y="4135447"/>
            <a:ext cx="757095" cy="8170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71922" y="3735337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831984" y="4201568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0335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9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Adapt experiments based on outcomes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688" y="4950899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978" y="50477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7087" y="4950899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14" y="3065290"/>
            <a:ext cx="757095" cy="817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30" y="3975881"/>
            <a:ext cx="790074" cy="790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535" y="3065290"/>
            <a:ext cx="739127" cy="7910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3656" y="2689274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129664" y="2691092"/>
            <a:ext cx="10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Placebo</a:t>
            </a:r>
            <a:endParaRPr lang="en-US" sz="2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401" y="3975881"/>
            <a:ext cx="790074" cy="7900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643" y="3975881"/>
            <a:ext cx="790074" cy="7900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22" y="3091202"/>
            <a:ext cx="757095" cy="8170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15064" y="2691092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74" y="3975881"/>
            <a:ext cx="790074" cy="79007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675" y="3975881"/>
            <a:ext cx="790074" cy="7900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54" y="3091202"/>
            <a:ext cx="757095" cy="81700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221096" y="2691092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7781158" y="3157323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74" y="3089384"/>
            <a:ext cx="757095" cy="81700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849496" y="2689274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2855" y="4918355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1886" y="4885811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41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42" grpId="0"/>
      <p:bldP spid="43" grpId="0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Sequential Experimental Design Matters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0629" y="624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6070344"/>
            <a:ext cx="722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www.nytimes.com</a:t>
            </a:r>
            <a:r>
              <a:rPr lang="en-US" sz="1400" dirty="0"/>
              <a:t>/2010/09/19/health/research/</a:t>
            </a:r>
            <a:r>
              <a:rPr lang="en-US" sz="1400" dirty="0" smtClean="0"/>
              <a:t>19trial.html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80" y="1417638"/>
            <a:ext cx="7314883" cy="453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MAB models sequential experimental design!</a:t>
            </a:r>
          </a:p>
          <a:p>
            <a:endParaRPr lang="en-US" dirty="0"/>
          </a:p>
          <a:p>
            <a:r>
              <a:rPr lang="en-US" dirty="0" smtClean="0"/>
              <a:t>Each treatment has hidden expected value</a:t>
            </a:r>
          </a:p>
          <a:p>
            <a:pPr lvl="1"/>
            <a:r>
              <a:rPr lang="en-US" dirty="0" smtClean="0"/>
              <a:t>Need to run trials to gather information</a:t>
            </a:r>
          </a:p>
          <a:p>
            <a:pPr lvl="1"/>
            <a:r>
              <a:rPr lang="en-US" dirty="0" smtClean="0"/>
              <a:t>“Exploration”</a:t>
            </a:r>
          </a:p>
          <a:p>
            <a:endParaRPr lang="en-US" dirty="0" smtClean="0"/>
          </a:p>
          <a:p>
            <a:r>
              <a:rPr lang="en-US" dirty="0" smtClean="0"/>
              <a:t>In hindsight, should always have used treatment with highest expected value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Regret = opportunity cost of exploration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60053" y="2092164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basic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915279" y="1938432"/>
            <a:ext cx="0" cy="247308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8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Advertising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8" y="1510633"/>
            <a:ext cx="4961296" cy="4659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2263" y="2914316"/>
            <a:ext cx="23100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Largest Use-Case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Multi-Armed</a:t>
            </a:r>
          </a:p>
          <a:p>
            <a:r>
              <a:rPr lang="en-US" sz="2400" dirty="0" smtClean="0"/>
              <a:t>Bandit Problems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331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0743"/>
            <a:ext cx="8229600" cy="1143000"/>
          </a:xfrm>
        </p:spPr>
        <p:txBody>
          <a:bodyPr/>
          <a:lstStyle/>
          <a:p>
            <a:r>
              <a:rPr lang="en-US" dirty="0" smtClean="0"/>
              <a:t>The UCB1 Algorithm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113091"/>
            <a:ext cx="5474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/ml-02.pdf</a:t>
            </a:r>
          </a:p>
        </p:txBody>
      </p:sp>
    </p:spTree>
    <p:extLst>
      <p:ext uri="{BB962C8B-B14F-4D97-AF65-F5344CB8AC3E}">
        <p14:creationId xmlns:p14="http://schemas.microsoft.com/office/powerpoint/2010/main" val="309173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988656"/>
              </p:ext>
            </p:extLst>
          </p:nvPr>
        </p:nvGraphicFramePr>
        <p:xfrm>
          <a:off x="2945626" y="3804447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549" y="38783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52" y="3877398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3125863" y="3916734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5507043" y="3863177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70" y="3863176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16741" y="5294552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1832" y="4692502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5771"/>
            <a:ext cx="8229600" cy="979714"/>
          </a:xfrm>
        </p:spPr>
        <p:txBody>
          <a:bodyPr>
            <a:normAutofit/>
          </a:bodyPr>
          <a:lstStyle/>
          <a:p>
            <a:r>
              <a:rPr lang="en-US" dirty="0" smtClean="0"/>
              <a:t>Confidence Intervals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200" y="5932922"/>
            <a:ext cx="5749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** http</a:t>
            </a:r>
            <a:r>
              <a:rPr lang="en-US" sz="1400" dirty="0"/>
              <a:t>://</a:t>
            </a:r>
            <a:r>
              <a:rPr lang="en-US" sz="1400" dirty="0" err="1"/>
              <a:t>www.cs.utah.edu</a:t>
            </a:r>
            <a:r>
              <a:rPr lang="en-US" sz="1400" dirty="0"/>
              <a:t>/~</a:t>
            </a:r>
            <a:r>
              <a:rPr lang="en-US" sz="1400" dirty="0" err="1"/>
              <a:t>jeffp</a:t>
            </a:r>
            <a:r>
              <a:rPr lang="en-US" sz="1400" dirty="0"/>
              <a:t>/papers/</a:t>
            </a:r>
            <a:r>
              <a:rPr lang="en-US" sz="1400" dirty="0" err="1"/>
              <a:t>Chern-Hoeff.pdf</a:t>
            </a:r>
            <a:endParaRPr lang="en-US" sz="1400" dirty="0"/>
          </a:p>
          <a:p>
            <a:r>
              <a:rPr lang="en-US" sz="1400" dirty="0" smtClean="0"/>
              <a:t>     http</a:t>
            </a:r>
            <a:r>
              <a:rPr lang="en-US" sz="1400" dirty="0"/>
              <a:t>://</a:t>
            </a:r>
            <a:r>
              <a:rPr lang="en-US" sz="1400" dirty="0" err="1"/>
              <a:t>en.wikipedia.org</a:t>
            </a:r>
            <a:r>
              <a:rPr lang="en-US" sz="1400" dirty="0"/>
              <a:t>/wiki/Hoeffding%27s_inequality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57200" y="1490580"/>
            <a:ext cx="8229600" cy="4635584"/>
          </a:xfrm>
        </p:spPr>
        <p:txBody>
          <a:bodyPr>
            <a:normAutofit/>
          </a:bodyPr>
          <a:lstStyle/>
          <a:p>
            <a:r>
              <a:rPr lang="en-US" dirty="0" smtClean="0"/>
              <a:t>Maintain Confidence Interval for Each Action</a:t>
            </a:r>
          </a:p>
          <a:p>
            <a:pPr lvl="1"/>
            <a:r>
              <a:rPr lang="en-US" sz="2000" dirty="0" smtClean="0"/>
              <a:t>Often derived using </a:t>
            </a:r>
            <a:r>
              <a:rPr lang="en-US" sz="2000" dirty="0" err="1" smtClean="0"/>
              <a:t>Chernoff-Hoeffding</a:t>
            </a:r>
            <a:r>
              <a:rPr lang="en-US" sz="2000" dirty="0" smtClean="0"/>
              <a:t> bounds (**)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2200" y="2675845"/>
            <a:ext cx="152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[0.1, 0.3]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4110962" y="2675845"/>
            <a:ext cx="183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[</a:t>
            </a:r>
            <a:r>
              <a:rPr lang="en-US" sz="2400" dirty="0" smtClean="0"/>
              <a:t>0.25</a:t>
            </a:r>
            <a:r>
              <a:rPr lang="en-US" sz="2400" dirty="0" smtClean="0"/>
              <a:t>, 0.55]</a:t>
            </a:r>
            <a:endParaRPr lang="en-US" sz="24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3587335" y="2600073"/>
            <a:ext cx="523627" cy="608221"/>
            <a:chOff x="3280837" y="626502"/>
            <a:chExt cx="523627" cy="608221"/>
          </a:xfrm>
        </p:grpSpPr>
        <p:sp>
          <p:nvSpPr>
            <p:cNvPr id="50" name="Rectangle 49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2" name="Group 51"/>
          <p:cNvGrpSpPr/>
          <p:nvPr/>
        </p:nvGrpSpPr>
        <p:grpSpPr>
          <a:xfrm>
            <a:off x="818573" y="2629592"/>
            <a:ext cx="523627" cy="608221"/>
            <a:chOff x="4269223" y="1386772"/>
            <a:chExt cx="523627" cy="608221"/>
          </a:xfrm>
        </p:grpSpPr>
        <p:sp>
          <p:nvSpPr>
            <p:cNvPr id="53" name="Rectangle 52"/>
            <p:cNvSpPr/>
            <p:nvPr/>
          </p:nvSpPr>
          <p:spPr>
            <a:xfrm>
              <a:off x="4269223" y="138677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276" y="1490507"/>
              <a:ext cx="366004" cy="422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553200" y="2594410"/>
            <a:ext cx="523627" cy="608221"/>
            <a:chOff x="6998653" y="2784166"/>
            <a:chExt cx="523627" cy="608221"/>
          </a:xfrm>
        </p:grpSpPr>
        <p:sp>
          <p:nvSpPr>
            <p:cNvPr id="56" name="Rectangle 55"/>
            <p:cNvSpPr/>
            <p:nvPr/>
          </p:nvSpPr>
          <p:spPr>
            <a:xfrm>
              <a:off x="6998653" y="2784166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837" r="19969"/>
            <a:stretch>
              <a:fillRect/>
            </a:stretch>
          </p:blipFill>
          <p:spPr bwMode="auto">
            <a:xfrm>
              <a:off x="7069447" y="2831693"/>
              <a:ext cx="383448" cy="52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9" name="TextBox 58"/>
          <p:cNvSpPr txBox="1"/>
          <p:nvPr/>
        </p:nvSpPr>
        <p:spPr>
          <a:xfrm>
            <a:off x="7076827" y="2688778"/>
            <a:ext cx="149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Undefined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4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UCB1 Confidence Interval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528664"/>
              </p:ext>
            </p:extLst>
          </p:nvPr>
        </p:nvGraphicFramePr>
        <p:xfrm>
          <a:off x="3198681" y="1815628"/>
          <a:ext cx="1781055" cy="1116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4" name="Equation" r:id="rId3" imgW="749300" imgH="469900" progId="Equation.3">
                  <p:embed/>
                </p:oleObj>
              </mc:Choice>
              <mc:Fallback>
                <p:oleObj name="Equation" r:id="rId3" imgW="749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8681" y="1815628"/>
                        <a:ext cx="1781055" cy="1116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6122428"/>
            <a:ext cx="5749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9206" y="1795575"/>
            <a:ext cx="2319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Expected Reward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Estimated from data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1" name="Straight Arrow Connector 10"/>
          <p:cNvCxnSpPr>
            <a:stCxn id="10" idx="3"/>
            <a:endCxn id="6" idx="1"/>
          </p:cNvCxnSpPr>
          <p:nvPr/>
        </p:nvCxnSpPr>
        <p:spPr>
          <a:xfrm>
            <a:off x="2818496" y="2149518"/>
            <a:ext cx="380185" cy="22457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29335" y="1641687"/>
            <a:ext cx="2495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Total Iterations so far </a:t>
            </a:r>
            <a:endParaRPr lang="en-US" sz="2000" dirty="0">
              <a:solidFill>
                <a:srgbClr val="953735"/>
              </a:solidFill>
            </a:endParaRPr>
          </a:p>
          <a:p>
            <a:r>
              <a:rPr lang="en-US" sz="2000" dirty="0" smtClean="0">
                <a:solidFill>
                  <a:srgbClr val="953735"/>
                </a:solidFill>
              </a:rPr>
              <a:t>(70 in example below)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383370"/>
              </p:ext>
            </p:extLst>
          </p:nvPr>
        </p:nvGraphicFramePr>
        <p:xfrm>
          <a:off x="2945626" y="3804447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549" y="38783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52" y="3877398"/>
            <a:ext cx="609903" cy="60990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 l="24837" r="19969"/>
          <a:stretch>
            <a:fillRect/>
          </a:stretch>
        </p:blipFill>
        <p:spPr bwMode="auto">
          <a:xfrm>
            <a:off x="3125863" y="3916734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 l="3765" t="2619" r="5882" b="3110"/>
          <a:stretch>
            <a:fillRect/>
          </a:stretch>
        </p:blipFill>
        <p:spPr bwMode="auto">
          <a:xfrm>
            <a:off x="5507043" y="3863177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70" y="3863176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16741" y="5294552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1832" y="4692502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cxnSp>
        <p:nvCxnSpPr>
          <p:cNvPr id="24" name="Straight Arrow Connector 23"/>
          <p:cNvCxnSpPr>
            <a:stCxn id="14" idx="1"/>
          </p:cNvCxnSpPr>
          <p:nvPr/>
        </p:nvCxnSpPr>
        <p:spPr>
          <a:xfrm flipH="1">
            <a:off x="4932947" y="1995630"/>
            <a:ext cx="796388" cy="15240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49079" y="3032442"/>
            <a:ext cx="3028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#times action k was chosen</a:t>
            </a: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 flipV="1">
            <a:off x="4765842" y="2932561"/>
            <a:ext cx="383237" cy="29993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76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UCB1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2926"/>
            <a:ext cx="8229600" cy="4525963"/>
          </a:xfrm>
        </p:spPr>
        <p:txBody>
          <a:bodyPr/>
          <a:lstStyle/>
          <a:p>
            <a:r>
              <a:rPr lang="en-US" sz="2800" dirty="0" smtClean="0"/>
              <a:t>At each iteration</a:t>
            </a:r>
          </a:p>
          <a:p>
            <a:pPr lvl="1"/>
            <a:r>
              <a:rPr lang="en-US" sz="2000" dirty="0" smtClean="0"/>
              <a:t>Play arm with highest </a:t>
            </a:r>
            <a:r>
              <a:rPr lang="en-US" sz="2000" b="1" dirty="0" smtClean="0"/>
              <a:t>Upper Confidence Bound</a:t>
            </a:r>
            <a:r>
              <a:rPr lang="en-US" sz="2000" dirty="0" smtClean="0"/>
              <a:t>: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122428"/>
            <a:ext cx="5749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010836"/>
              </p:ext>
            </p:extLst>
          </p:nvPr>
        </p:nvGraphicFramePr>
        <p:xfrm>
          <a:off x="2945626" y="3804447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549" y="38783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52" y="3877398"/>
            <a:ext cx="609903" cy="60990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3125863" y="3916734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5507043" y="3863177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70" y="3863176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16741" y="5294552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1832" y="4692502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896377"/>
              </p:ext>
            </p:extLst>
          </p:nvPr>
        </p:nvGraphicFramePr>
        <p:xfrm>
          <a:off x="3005637" y="2647498"/>
          <a:ext cx="3474267" cy="80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5" name="Equation" r:id="rId8" imgW="1485900" imgH="342900" progId="Equation.3">
                  <p:embed/>
                </p:oleObj>
              </mc:Choice>
              <mc:Fallback>
                <p:oleObj name="Equation" r:id="rId8" imgW="14859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5637" y="2647498"/>
                        <a:ext cx="3474267" cy="801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67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317"/>
            <a:ext cx="8229600" cy="1236579"/>
          </a:xfrm>
        </p:spPr>
        <p:txBody>
          <a:bodyPr>
            <a:normAutofit/>
          </a:bodyPr>
          <a:lstStyle/>
          <a:p>
            <a:r>
              <a:rPr lang="en-US" dirty="0" smtClean="0"/>
              <a:t>Balancing Explore/Exploit</a:t>
            </a:r>
            <a:br>
              <a:rPr lang="en-US" dirty="0" smtClean="0"/>
            </a:br>
            <a:r>
              <a:rPr lang="en-US" sz="2800" b="1" dirty="0">
                <a:solidFill>
                  <a:srgbClr val="953735"/>
                </a:solidFill>
              </a:rPr>
              <a:t>“Optimism in </a:t>
            </a:r>
            <a:r>
              <a:rPr lang="en-US" sz="2800" b="1" dirty="0" smtClean="0">
                <a:solidFill>
                  <a:srgbClr val="953735"/>
                </a:solidFill>
              </a:rPr>
              <a:t>the Face </a:t>
            </a:r>
            <a:r>
              <a:rPr lang="en-US" sz="2800" b="1" dirty="0">
                <a:solidFill>
                  <a:srgbClr val="953735"/>
                </a:solidFill>
              </a:rPr>
              <a:t>of Uncertainty</a:t>
            </a:r>
            <a:r>
              <a:rPr lang="en-US" sz="2800" b="1" dirty="0" smtClean="0">
                <a:solidFill>
                  <a:srgbClr val="953735"/>
                </a:solidFill>
              </a:rPr>
              <a:t>”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80568"/>
              </p:ext>
            </p:extLst>
          </p:nvPr>
        </p:nvGraphicFramePr>
        <p:xfrm>
          <a:off x="2604495" y="1750650"/>
          <a:ext cx="3479741" cy="80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53" name="Equation" r:id="rId3" imgW="1485900" imgH="342900" progId="Equation.3">
                  <p:embed/>
                </p:oleObj>
              </mc:Choice>
              <mc:Fallback>
                <p:oleObj name="Equation" r:id="rId3" imgW="14859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4495" y="1750650"/>
                        <a:ext cx="3479741" cy="802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2474" y="2867526"/>
            <a:ext cx="2035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Exploitation Term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3230103" y="2399632"/>
            <a:ext cx="593265" cy="46789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24927" y="2819871"/>
            <a:ext cx="1979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Exploration Term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84216" y="2399632"/>
            <a:ext cx="110207" cy="46789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272761"/>
              </p:ext>
            </p:extLst>
          </p:nvPr>
        </p:nvGraphicFramePr>
        <p:xfrm>
          <a:off x="2945626" y="3804447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549" y="38783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52" y="3877398"/>
            <a:ext cx="609903" cy="60990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 l="24837" r="19969"/>
          <a:stretch>
            <a:fillRect/>
          </a:stretch>
        </p:blipFill>
        <p:spPr bwMode="auto">
          <a:xfrm>
            <a:off x="3125863" y="3916734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 l="3765" t="2619" r="5882" b="3110"/>
          <a:stretch>
            <a:fillRect/>
          </a:stretch>
        </p:blipFill>
        <p:spPr bwMode="auto">
          <a:xfrm>
            <a:off x="5507043" y="3863177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70" y="3863176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16741" y="5294552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1832" y="4692502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6122428"/>
            <a:ext cx="5749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951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Recap: </a:t>
            </a:r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Data:</a:t>
            </a:r>
          </a:p>
          <a:p>
            <a:endParaRPr lang="en-US" dirty="0"/>
          </a:p>
          <a:p>
            <a:r>
              <a:rPr lang="en-US" dirty="0" smtClean="0"/>
              <a:t>Model Class:</a:t>
            </a:r>
          </a:p>
          <a:p>
            <a:endParaRPr lang="en-US" dirty="0"/>
          </a:p>
          <a:p>
            <a:r>
              <a:rPr lang="en-US" dirty="0" smtClean="0"/>
              <a:t>Loss Function:</a:t>
            </a:r>
          </a:p>
          <a:p>
            <a:endParaRPr lang="en-US" dirty="0"/>
          </a:p>
          <a:p>
            <a:r>
              <a:rPr lang="en-US" dirty="0" smtClean="0"/>
              <a:t>Learning Objective: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258511"/>
              </p:ext>
            </p:extLst>
          </p:nvPr>
        </p:nvGraphicFramePr>
        <p:xfrm>
          <a:off x="3409374" y="1634689"/>
          <a:ext cx="2140491" cy="672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4" name="Equation" r:id="rId3" imgW="889000" imgH="279400" progId="Equation.3">
                  <p:embed/>
                </p:oleObj>
              </mc:Choice>
              <mc:Fallback>
                <p:oleObj name="Equation" r:id="rId3" imgW="889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09374" y="1634689"/>
                        <a:ext cx="2140491" cy="672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448436"/>
              </p:ext>
            </p:extLst>
          </p:nvPr>
        </p:nvGraphicFramePr>
        <p:xfrm>
          <a:off x="3409374" y="2828090"/>
          <a:ext cx="2907548" cy="534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5" name="Equation" r:id="rId5" imgW="1244600" imgH="228600" progId="Equation.3">
                  <p:embed/>
                </p:oleObj>
              </mc:Choice>
              <mc:Fallback>
                <p:oleObj name="Equation" r:id="rId5" imgW="1244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9374" y="2828090"/>
                        <a:ext cx="2907548" cy="534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321730"/>
              </p:ext>
            </p:extLst>
          </p:nvPr>
        </p:nvGraphicFramePr>
        <p:xfrm>
          <a:off x="3409374" y="3963698"/>
          <a:ext cx="2346325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6" name="Equation" r:id="rId7" imgW="1028700" imgH="228600" progId="Equation.3">
                  <p:embed/>
                </p:oleObj>
              </mc:Choice>
              <mc:Fallback>
                <p:oleObj name="Equation" r:id="rId7" imgW="1028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9374" y="3963698"/>
                        <a:ext cx="2346325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30408" y="2928196"/>
            <a:ext cx="2200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E.g., Linear Models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8354" y="3984632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E.g., Squared Loss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703255"/>
              </p:ext>
            </p:extLst>
          </p:nvPr>
        </p:nvGraphicFramePr>
        <p:xfrm>
          <a:off x="7141069" y="1632148"/>
          <a:ext cx="1169755" cy="75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7" name="Equation" r:id="rId9" imgW="762000" imgH="495300" progId="Equation.3">
                  <p:embed/>
                </p:oleObj>
              </mc:Choice>
              <mc:Fallback>
                <p:oleObj name="Equation" r:id="rId9" imgW="7620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41069" y="1632148"/>
                        <a:ext cx="1169755" cy="759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54387"/>
              </p:ext>
            </p:extLst>
          </p:nvPr>
        </p:nvGraphicFramePr>
        <p:xfrm>
          <a:off x="4739793" y="4951367"/>
          <a:ext cx="3688473" cy="101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8" name="Equation" r:id="rId11" imgW="1663700" imgH="457200" progId="Equation.3">
                  <p:embed/>
                </p:oleObj>
              </mc:Choice>
              <mc:Fallback>
                <p:oleObj name="Equation" r:id="rId11" imgW="1663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39793" y="4951367"/>
                        <a:ext cx="3688473" cy="101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83758" y="6046291"/>
            <a:ext cx="247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Optimization Problem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4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(Intuition)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490914"/>
              </p:ext>
            </p:extLst>
          </p:nvPr>
        </p:nvGraphicFramePr>
        <p:xfrm>
          <a:off x="2105025" y="1556654"/>
          <a:ext cx="47879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5" name="Equation" r:id="rId3" imgW="2044700" imgH="342900" progId="Equation.3">
                  <p:embed/>
                </p:oleObj>
              </mc:Choice>
              <mc:Fallback>
                <p:oleObj name="Equation" r:id="rId3" imgW="2044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5025" y="1556654"/>
                        <a:ext cx="47879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1579" y="2518977"/>
            <a:ext cx="27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high probability (**):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6122428"/>
            <a:ext cx="6688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** Proof of Theorem 1 in http</a:t>
            </a:r>
            <a:r>
              <a:rPr lang="en-US" sz="1400" dirty="0"/>
              <a:t>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608733"/>
              </p:ext>
            </p:extLst>
          </p:nvPr>
        </p:nvGraphicFramePr>
        <p:xfrm>
          <a:off x="914589" y="3188780"/>
          <a:ext cx="6032289" cy="64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6" name="Equation" r:id="rId5" imgW="2743200" imgH="292100" progId="Equation.3">
                  <p:embed/>
                </p:oleObj>
              </mc:Choice>
              <mc:Fallback>
                <p:oleObj name="Equation" r:id="rId5" imgW="27432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589" y="3188780"/>
                        <a:ext cx="6032289" cy="640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93255" y="2600384"/>
            <a:ext cx="1043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Value of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Best Arm</a:t>
            </a:r>
            <a:endParaRPr lang="en-US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995317" y="3188779"/>
            <a:ext cx="497939" cy="20711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5826" y="2516213"/>
            <a:ext cx="371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Upper Confidence Bound of Best Arm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5400000" flipH="1">
            <a:off x="5161441" y="1980404"/>
            <a:ext cx="234451" cy="2182298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871239"/>
              </p:ext>
            </p:extLst>
          </p:nvPr>
        </p:nvGraphicFramePr>
        <p:xfrm>
          <a:off x="914589" y="4120623"/>
          <a:ext cx="4104997" cy="64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7" name="Equation" r:id="rId7" imgW="1866900" imgH="292100" progId="Equation.3">
                  <p:embed/>
                </p:oleObj>
              </mc:Choice>
              <mc:Fallback>
                <p:oleObj name="Equation" r:id="rId7" imgW="1866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4589" y="4120623"/>
                        <a:ext cx="4104997" cy="640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52516" y="4161372"/>
            <a:ext cx="295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true value is greater than 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lower confidence bound.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373899"/>
              </p:ext>
            </p:extLst>
          </p:nvPr>
        </p:nvGraphicFramePr>
        <p:xfrm>
          <a:off x="914589" y="5128591"/>
          <a:ext cx="3853093" cy="64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8" name="Equation" r:id="rId9" imgW="1752600" imgH="292100" progId="Equation.3">
                  <p:embed/>
                </p:oleObj>
              </mc:Choice>
              <mc:Fallback>
                <p:oleObj name="Equation" r:id="rId9" imgW="17526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4589" y="5128591"/>
                        <a:ext cx="3853093" cy="640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52516" y="5284800"/>
            <a:ext cx="280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Bound on regret at time t+1</a:t>
            </a:r>
          </a:p>
        </p:txBody>
      </p:sp>
    </p:spTree>
    <p:extLst>
      <p:ext uri="{BB962C8B-B14F-4D97-AF65-F5344CB8AC3E}">
        <p14:creationId xmlns:p14="http://schemas.microsoft.com/office/powerpoint/2010/main" val="80322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7" grpId="0"/>
      <p:bldP spid="18" grpId="0" animBg="1"/>
      <p:bldP spid="16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30" y="678276"/>
            <a:ext cx="2663866" cy="2180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901" y="705958"/>
            <a:ext cx="2687056" cy="2155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138" y="3725087"/>
            <a:ext cx="2734702" cy="2232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901" y="3725087"/>
            <a:ext cx="2780058" cy="2257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3884" y="38713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Iterations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33678" y="38713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Iterations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14883" y="349821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000 Iterations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87189" y="3437259"/>
            <a:ext cx="172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 Iterations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87620" y="2797044"/>
            <a:ext cx="2174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 158   145    89    34    74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224216" y="2793034"/>
            <a:ext cx="242159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/>
              <a:t> 913   676   139    82   195</a:t>
            </a:r>
            <a:endParaRPr lang="en-US" sz="1700" dirty="0"/>
          </a:p>
        </p:txBody>
      </p:sp>
      <p:sp>
        <p:nvSpPr>
          <p:cNvPr id="17" name="Rectangle 16"/>
          <p:cNvSpPr/>
          <p:nvPr/>
        </p:nvSpPr>
        <p:spPr>
          <a:xfrm>
            <a:off x="1401482" y="5870615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2442 </a:t>
            </a:r>
            <a:r>
              <a:rPr lang="en-US" sz="1600" dirty="0" smtClean="0"/>
              <a:t>  </a:t>
            </a:r>
            <a:r>
              <a:rPr lang="en-US" sz="1600" dirty="0"/>
              <a:t>1401 </a:t>
            </a:r>
            <a:r>
              <a:rPr lang="en-US" sz="1600" dirty="0" smtClean="0"/>
              <a:t>  713    131   </a:t>
            </a:r>
            <a:r>
              <a:rPr lang="en-US" sz="1600" dirty="0"/>
              <a:t>318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45898" y="5872420"/>
            <a:ext cx="268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 20094   </a:t>
            </a:r>
            <a:r>
              <a:rPr lang="en-US" sz="1500" dirty="0" smtClean="0"/>
              <a:t> </a:t>
            </a:r>
            <a:r>
              <a:rPr lang="en-US" sz="1500" dirty="0"/>
              <a:t>2844   </a:t>
            </a:r>
            <a:r>
              <a:rPr lang="en-US" sz="1500" dirty="0" smtClean="0"/>
              <a:t>1418   </a:t>
            </a:r>
            <a:r>
              <a:rPr lang="en-US" sz="1500" dirty="0"/>
              <a:t>181  </a:t>
            </a:r>
            <a:r>
              <a:rPr lang="en-US" sz="1500" dirty="0" smtClean="0"/>
              <a:t> </a:t>
            </a:r>
            <a:r>
              <a:rPr lang="en-US" sz="1500" dirty="0"/>
              <a:t>468</a:t>
            </a:r>
          </a:p>
        </p:txBody>
      </p:sp>
    </p:spTree>
    <p:extLst>
      <p:ext uri="{BB962C8B-B14F-4D97-AF65-F5344CB8AC3E}">
        <p14:creationId xmlns:p14="http://schemas.microsoft.com/office/powerpoint/2010/main" val="290364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How Often Sub-Optimal Arms Get Played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arm never gets selected if: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400" dirty="0"/>
          </a:p>
          <a:p>
            <a:r>
              <a:rPr lang="en-US" dirty="0" smtClean="0"/>
              <a:t>The number of times selected:</a:t>
            </a:r>
          </a:p>
          <a:p>
            <a:pPr lvl="1"/>
            <a:r>
              <a:rPr lang="en-US" sz="2000" dirty="0" smtClean="0"/>
              <a:t>Prove using </a:t>
            </a:r>
            <a:r>
              <a:rPr lang="en-US" sz="2000" dirty="0" err="1" smtClean="0"/>
              <a:t>Hoeffding’s</a:t>
            </a:r>
            <a:r>
              <a:rPr lang="en-US" sz="2000" dirty="0" smtClean="0"/>
              <a:t> Inequality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34166"/>
              </p:ext>
            </p:extLst>
          </p:nvPr>
        </p:nvGraphicFramePr>
        <p:xfrm>
          <a:off x="2819621" y="2405227"/>
          <a:ext cx="3408006" cy="77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3" name="Equation" r:id="rId3" imgW="1282700" imgH="292100" progId="Equation.3">
                  <p:embed/>
                </p:oleObj>
              </mc:Choice>
              <mc:Fallback>
                <p:oleObj name="Equation" r:id="rId3" imgW="1282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621" y="2405227"/>
                        <a:ext cx="3408006" cy="77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9028" y="3549525"/>
            <a:ext cx="1891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Bound grows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slowly with time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40281" y="3063093"/>
            <a:ext cx="883343" cy="65201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23624" y="3715104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Shrinks quickly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with #trials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5277050" y="3110635"/>
            <a:ext cx="108349" cy="60446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" y="6122428"/>
            <a:ext cx="6688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Theorem 1 in http</a:t>
            </a:r>
            <a:r>
              <a:rPr lang="en-US" sz="1400" dirty="0"/>
              <a:t>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53966"/>
              </p:ext>
            </p:extLst>
          </p:nvPr>
        </p:nvGraphicFramePr>
        <p:xfrm>
          <a:off x="6089715" y="4762477"/>
          <a:ext cx="2013167" cy="121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4" name="Equation" r:id="rId5" imgW="901700" imgH="546100" progId="Equation.3">
                  <p:embed/>
                </p:oleObj>
              </mc:Choice>
              <mc:Fallback>
                <p:oleObj name="Equation" r:id="rId5" imgW="9017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9715" y="4762477"/>
                        <a:ext cx="2013167" cy="1216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24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 Guarantee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high probability: </a:t>
            </a:r>
          </a:p>
          <a:p>
            <a:pPr lvl="1"/>
            <a:r>
              <a:rPr lang="en-US" dirty="0" smtClean="0"/>
              <a:t>UCB1 accumulates regret at most: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122428"/>
            <a:ext cx="6688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Theorem 1 in http</a:t>
            </a:r>
            <a:r>
              <a:rPr lang="en-US" sz="1400" dirty="0"/>
              <a:t>://</a:t>
            </a:r>
            <a:r>
              <a:rPr lang="en-US" sz="1400" dirty="0" err="1"/>
              <a:t>homes.di.unimi.it</a:t>
            </a:r>
            <a:r>
              <a:rPr lang="en-US" sz="1400" dirty="0"/>
              <a:t>/~</a:t>
            </a:r>
            <a:r>
              <a:rPr lang="en-US" sz="1400" dirty="0" err="1"/>
              <a:t>cesabian</a:t>
            </a:r>
            <a:r>
              <a:rPr lang="en-US" sz="1400" dirty="0"/>
              <a:t>/</a:t>
            </a:r>
            <a:r>
              <a:rPr lang="en-US" sz="1400" dirty="0" err="1"/>
              <a:t>Pubblicazioni</a:t>
            </a:r>
            <a:r>
              <a:rPr lang="en-US" sz="1400" dirty="0"/>
              <a:t>/ml-02.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062016"/>
              </p:ext>
            </p:extLst>
          </p:nvPr>
        </p:nvGraphicFramePr>
        <p:xfrm>
          <a:off x="1752048" y="3532312"/>
          <a:ext cx="3145257" cy="120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9" name="Equation" r:id="rId3" imgW="1130300" imgH="431800" progId="Equation.3">
                  <p:embed/>
                </p:oleObj>
              </mc:Choice>
              <mc:Fallback>
                <p:oleObj name="Equation" r:id="rId3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048" y="3532312"/>
                        <a:ext cx="3145257" cy="1201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7634" y="2879196"/>
            <a:ext cx="99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#Actions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64403" y="3248528"/>
            <a:ext cx="482203" cy="37149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02660" y="4926503"/>
            <a:ext cx="289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Gap between best &amp; 2</a:t>
            </a:r>
            <a:r>
              <a:rPr lang="en-US" baseline="30000" dirty="0" smtClean="0">
                <a:solidFill>
                  <a:srgbClr val="953735"/>
                </a:solidFill>
              </a:rPr>
              <a:t>nd</a:t>
            </a:r>
            <a:r>
              <a:rPr lang="en-US" dirty="0" smtClean="0">
                <a:solidFill>
                  <a:srgbClr val="953735"/>
                </a:solidFill>
              </a:rPr>
              <a:t> best</a:t>
            </a:r>
          </a:p>
          <a:p>
            <a:r>
              <a:rPr lang="en-US" dirty="0" err="1" smtClean="0">
                <a:solidFill>
                  <a:srgbClr val="953735"/>
                </a:solidFill>
              </a:rPr>
              <a:t>ε</a:t>
            </a:r>
            <a:r>
              <a:rPr lang="en-US" dirty="0" smtClean="0">
                <a:solidFill>
                  <a:srgbClr val="953735"/>
                </a:solidFill>
              </a:rPr>
              <a:t> = μ</a:t>
            </a:r>
            <a:r>
              <a:rPr lang="en-US" baseline="-25000" dirty="0" smtClean="0">
                <a:solidFill>
                  <a:srgbClr val="953735"/>
                </a:solidFill>
              </a:rPr>
              <a:t>1</a:t>
            </a:r>
            <a:r>
              <a:rPr lang="en-US" dirty="0" smtClean="0">
                <a:solidFill>
                  <a:srgbClr val="953735"/>
                </a:solidFill>
              </a:rPr>
              <a:t> – μ</a:t>
            </a:r>
            <a:r>
              <a:rPr lang="en-US" baseline="-25000" dirty="0" smtClean="0">
                <a:solidFill>
                  <a:srgbClr val="953735"/>
                </a:solidFill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864403" y="4733871"/>
            <a:ext cx="197229" cy="27167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99791" y="3774882"/>
            <a:ext cx="143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Time Horizon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4611476" y="3959548"/>
            <a:ext cx="888315" cy="18466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24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MAB &amp; UCB1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setting</a:t>
            </a:r>
          </a:p>
          <a:p>
            <a:pPr lvl="1"/>
            <a:r>
              <a:rPr lang="en-US" dirty="0" smtClean="0"/>
              <a:t>Receives reward/label while making prediction</a:t>
            </a:r>
          </a:p>
          <a:p>
            <a:endParaRPr lang="en-US" dirty="0"/>
          </a:p>
          <a:p>
            <a:r>
              <a:rPr lang="en-US" dirty="0" smtClean="0"/>
              <a:t>Must balance explore/exploit</a:t>
            </a:r>
          </a:p>
          <a:p>
            <a:endParaRPr lang="en-US" dirty="0"/>
          </a:p>
          <a:p>
            <a:r>
              <a:rPr lang="en-US" dirty="0" smtClean="0"/>
              <a:t>Sub-linear regret is good</a:t>
            </a:r>
          </a:p>
          <a:p>
            <a:pPr lvl="1"/>
            <a:r>
              <a:rPr lang="en-US" dirty="0" smtClean="0"/>
              <a:t>Average regret converges to 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Contextual Bandits</a:t>
            </a:r>
          </a:p>
          <a:p>
            <a:pPr lvl="1"/>
            <a:r>
              <a:rPr lang="en-US" sz="2000" dirty="0" smtClean="0"/>
              <a:t>Features of environment</a:t>
            </a:r>
          </a:p>
          <a:p>
            <a:endParaRPr lang="en-US" sz="1100" dirty="0"/>
          </a:p>
          <a:p>
            <a:r>
              <a:rPr lang="en-US" dirty="0" smtClean="0"/>
              <a:t>Dependent-Arms Bandits</a:t>
            </a:r>
          </a:p>
          <a:p>
            <a:pPr lvl="1"/>
            <a:r>
              <a:rPr lang="en-US" sz="2000" dirty="0" smtClean="0"/>
              <a:t>Features of actions/classes</a:t>
            </a:r>
          </a:p>
          <a:p>
            <a:endParaRPr lang="en-US" sz="1100" dirty="0"/>
          </a:p>
          <a:p>
            <a:r>
              <a:rPr lang="en-US" dirty="0" smtClean="0"/>
              <a:t>Dueling Bandits</a:t>
            </a:r>
          </a:p>
          <a:p>
            <a:endParaRPr lang="en-US" sz="1100" dirty="0"/>
          </a:p>
          <a:p>
            <a:r>
              <a:rPr lang="en-US" dirty="0" smtClean="0"/>
              <a:t>Combinatorial Bandits</a:t>
            </a:r>
          </a:p>
          <a:p>
            <a:endParaRPr lang="en-US" sz="1100" dirty="0"/>
          </a:p>
          <a:p>
            <a:r>
              <a:rPr lang="en-US" dirty="0" smtClean="0"/>
              <a:t>General Reinforcement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576"/>
            <a:ext cx="8229600" cy="4525963"/>
          </a:xfrm>
        </p:spPr>
        <p:txBody>
          <a:bodyPr/>
          <a:lstStyle/>
          <a:p>
            <a:r>
              <a:rPr lang="en-US" sz="2400" dirty="0"/>
              <a:t>K actions/classes</a:t>
            </a:r>
          </a:p>
          <a:p>
            <a:r>
              <a:rPr lang="en-US" sz="2400" b="1" dirty="0" smtClean="0"/>
              <a:t>Rewards depends on context x: </a:t>
            </a:r>
            <a:r>
              <a:rPr lang="el-GR" sz="2400" b="1" dirty="0" smtClean="0"/>
              <a:t>μ</a:t>
            </a:r>
            <a:r>
              <a:rPr lang="en-US" sz="2400" b="1" dirty="0" smtClean="0"/>
              <a:t>(x)</a:t>
            </a:r>
          </a:p>
          <a:p>
            <a:endParaRPr lang="en-US" sz="2400" dirty="0"/>
          </a:p>
          <a:p>
            <a:r>
              <a:rPr lang="en-US" sz="2400" dirty="0"/>
              <a:t>For t = 1…T</a:t>
            </a:r>
          </a:p>
          <a:p>
            <a:pPr lvl="1"/>
            <a:r>
              <a:rPr lang="en-US" sz="2000" b="1" dirty="0" smtClean="0"/>
              <a:t>Algorithm receives context </a:t>
            </a:r>
            <a:r>
              <a:rPr lang="en-US" sz="2000" b="1" dirty="0" err="1" smtClean="0"/>
              <a:t>x</a:t>
            </a:r>
            <a:r>
              <a:rPr lang="en-US" sz="2000" b="1" baseline="-25000" dirty="0" err="1" smtClean="0"/>
              <a:t>t</a:t>
            </a:r>
            <a:endParaRPr lang="en-US" sz="2000" b="1" baseline="-25000" dirty="0" smtClean="0"/>
          </a:p>
          <a:p>
            <a:pPr lvl="1"/>
            <a:r>
              <a:rPr lang="en-US" sz="2000" dirty="0" smtClean="0"/>
              <a:t>Algorithm </a:t>
            </a:r>
            <a:r>
              <a:rPr lang="en-US" sz="2000" dirty="0"/>
              <a:t>chooses action a(t)</a:t>
            </a:r>
          </a:p>
          <a:p>
            <a:pPr lvl="1"/>
            <a:r>
              <a:rPr lang="en-US" sz="2000" dirty="0"/>
              <a:t>Receives random reward y(t)</a:t>
            </a:r>
          </a:p>
          <a:p>
            <a:pPr lvl="2"/>
            <a:r>
              <a:rPr lang="en-US" sz="2000" dirty="0"/>
              <a:t>Expectation </a:t>
            </a:r>
            <a:r>
              <a:rPr lang="el-GR" sz="2000" dirty="0" smtClean="0"/>
              <a:t>μ</a:t>
            </a:r>
            <a:r>
              <a:rPr lang="en-US" sz="2000" dirty="0" smtClean="0"/>
              <a:t>(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)</a:t>
            </a:r>
          </a:p>
          <a:p>
            <a:pPr lvl="2"/>
            <a:endParaRPr lang="en-US" sz="2000" dirty="0"/>
          </a:p>
          <a:p>
            <a:r>
              <a:rPr lang="en-US" sz="2800" b="1" dirty="0" smtClean="0"/>
              <a:t>Goal: </a:t>
            </a:r>
            <a:r>
              <a:rPr lang="en-US" sz="2800" dirty="0" smtClean="0"/>
              <a:t>Minimize Regret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776685" y="1734458"/>
            <a:ext cx="261257" cy="819252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25738" y="1653333"/>
            <a:ext cx="2139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K classes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Best class depends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on features 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796972" y="34297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8858" y="3647181"/>
            <a:ext cx="3076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Simultaneously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Predicts &amp; Receives Labels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Bandit multiclass prediction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060" y="5913815"/>
            <a:ext cx="594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arxiv.org</a:t>
            </a:r>
            <a:r>
              <a:rPr lang="en-US" sz="1400" dirty="0"/>
              <a:t>/abs/1402.0555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www.research.rutgers.edu</a:t>
            </a:r>
            <a:r>
              <a:rPr lang="en-US" sz="1400" dirty="0"/>
              <a:t>/~</a:t>
            </a:r>
            <a:r>
              <a:rPr lang="en-US" sz="1400" dirty="0" err="1"/>
              <a:t>lihong</a:t>
            </a:r>
            <a:r>
              <a:rPr lang="en-US" sz="1400" dirty="0"/>
              <a:t>/pub/Li10Contextual.pdf</a:t>
            </a:r>
          </a:p>
        </p:txBody>
      </p:sp>
    </p:spTree>
    <p:extLst>
      <p:ext uri="{BB962C8B-B14F-4D97-AF65-F5344CB8AC3E}">
        <p14:creationId xmlns:p14="http://schemas.microsoft.com/office/powerpoint/2010/main" val="321771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 actions/</a:t>
            </a:r>
            <a:r>
              <a:rPr lang="en-US" dirty="0" smtClean="0"/>
              <a:t>classes</a:t>
            </a:r>
          </a:p>
          <a:p>
            <a:pPr lvl="1"/>
            <a:r>
              <a:rPr lang="en-US" sz="2000" b="1" dirty="0" smtClean="0"/>
              <a:t>Each action has features </a:t>
            </a:r>
            <a:r>
              <a:rPr lang="en-US" sz="2000" b="1" dirty="0" err="1" smtClean="0"/>
              <a:t>x</a:t>
            </a:r>
            <a:r>
              <a:rPr lang="en-US" sz="2000" b="1" baseline="-25000" dirty="0" err="1" smtClean="0"/>
              <a:t>k</a:t>
            </a:r>
            <a:endParaRPr lang="en-US" sz="2000" b="1" baseline="-25000" dirty="0" smtClean="0"/>
          </a:p>
          <a:p>
            <a:pPr lvl="1"/>
            <a:r>
              <a:rPr lang="en-US" sz="2000" b="1" dirty="0" smtClean="0"/>
              <a:t>Reward function: </a:t>
            </a:r>
            <a:r>
              <a:rPr lang="el-GR" sz="2000" b="1" dirty="0"/>
              <a:t>μ</a:t>
            </a:r>
            <a:r>
              <a:rPr lang="en-US" sz="2000" b="1" dirty="0"/>
              <a:t>(x</a:t>
            </a:r>
            <a:r>
              <a:rPr lang="en-US" sz="2000" b="1" dirty="0" smtClean="0"/>
              <a:t>) = </a:t>
            </a:r>
            <a:r>
              <a:rPr lang="en-US" sz="2000" b="1" dirty="0" err="1" smtClean="0"/>
              <a:t>w</a:t>
            </a:r>
            <a:r>
              <a:rPr lang="en-US" sz="2000" b="1" baseline="30000" dirty="0" err="1" smtClean="0"/>
              <a:t>T</a:t>
            </a:r>
            <a:r>
              <a:rPr lang="en-US" sz="2000" b="1" dirty="0" err="1" smtClean="0"/>
              <a:t>x</a:t>
            </a:r>
            <a:endParaRPr lang="en-US" sz="2000" b="1" dirty="0" smtClean="0"/>
          </a:p>
          <a:p>
            <a:endParaRPr lang="en-US" sz="2400" dirty="0" smtClean="0"/>
          </a:p>
          <a:p>
            <a:r>
              <a:rPr lang="en-US" sz="2400" dirty="0"/>
              <a:t>For t = 1…T</a:t>
            </a:r>
          </a:p>
          <a:p>
            <a:pPr lvl="1"/>
            <a:r>
              <a:rPr lang="en-US" sz="2000" dirty="0"/>
              <a:t>Algorithm chooses action a(t)</a:t>
            </a:r>
          </a:p>
          <a:p>
            <a:pPr lvl="1"/>
            <a:r>
              <a:rPr lang="en-US" sz="2000" dirty="0"/>
              <a:t>Receives random reward y(t)</a:t>
            </a:r>
          </a:p>
          <a:p>
            <a:pPr lvl="2"/>
            <a:r>
              <a:rPr lang="en-US" sz="2000" dirty="0"/>
              <a:t>Expectation </a:t>
            </a:r>
            <a:r>
              <a:rPr lang="el-GR" sz="2000" dirty="0"/>
              <a:t>μ</a:t>
            </a:r>
            <a:r>
              <a:rPr lang="en-US" sz="2000" baseline="-25000" dirty="0"/>
              <a:t>a(t</a:t>
            </a:r>
            <a:r>
              <a:rPr lang="en-US" sz="2000" baseline="-25000" dirty="0" smtClean="0"/>
              <a:t>)</a:t>
            </a:r>
          </a:p>
          <a:p>
            <a:pPr lvl="2"/>
            <a:endParaRPr lang="en-US" sz="2000" baseline="-25000" dirty="0"/>
          </a:p>
          <a:p>
            <a:pPr lvl="2"/>
            <a:endParaRPr lang="en-US" sz="2000" baseline="-25000" dirty="0" smtClean="0"/>
          </a:p>
          <a:p>
            <a:r>
              <a:rPr lang="en-US" b="1" dirty="0" smtClean="0"/>
              <a:t>Goal: </a:t>
            </a:r>
            <a:r>
              <a:rPr lang="en-US" dirty="0" smtClean="0"/>
              <a:t>regret scaling independent of K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646056" y="1734457"/>
            <a:ext cx="261257" cy="1145257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6324" y="1788619"/>
            <a:ext cx="2176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K classes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Linear dependence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Between Arms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796972" y="35995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8858" y="3601090"/>
            <a:ext cx="31890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Simultaneously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Predicts &amp; Receives Labels</a:t>
            </a:r>
          </a:p>
          <a:p>
            <a:endParaRPr lang="en-US" sz="1000" dirty="0" smtClean="0">
              <a:solidFill>
                <a:srgbClr val="953735"/>
              </a:solidFill>
            </a:endParaRPr>
          </a:p>
          <a:p>
            <a:r>
              <a:rPr lang="en-US" sz="2000" dirty="0" smtClean="0">
                <a:solidFill>
                  <a:srgbClr val="953735"/>
                </a:solidFill>
              </a:rPr>
              <a:t>Labels can share information</a:t>
            </a:r>
          </a:p>
          <a:p>
            <a:r>
              <a:rPr lang="en-US" sz="2000" dirty="0">
                <a:solidFill>
                  <a:srgbClr val="953735"/>
                </a:solidFill>
              </a:rPr>
              <a:t>t</a:t>
            </a:r>
            <a:r>
              <a:rPr lang="en-US" sz="2000" dirty="0" smtClean="0">
                <a:solidFill>
                  <a:srgbClr val="953735"/>
                </a:solidFill>
              </a:rPr>
              <a:t>o other actions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6107187"/>
            <a:ext cx="5519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webdocs.cs.ualberta.ca</a:t>
            </a:r>
            <a:r>
              <a:rPr lang="en-US" sz="1400" dirty="0"/>
              <a:t>/~</a:t>
            </a:r>
            <a:r>
              <a:rPr lang="en-US" sz="1400" dirty="0" err="1"/>
              <a:t>abbasiya</a:t>
            </a:r>
            <a:r>
              <a:rPr lang="en-US" sz="1400" dirty="0"/>
              <a:t>/linear-bandits-NIPS2011.pdf</a:t>
            </a:r>
          </a:p>
        </p:txBody>
      </p:sp>
    </p:spTree>
    <p:extLst>
      <p:ext uri="{BB962C8B-B14F-4D97-AF65-F5344CB8AC3E}">
        <p14:creationId xmlns:p14="http://schemas.microsoft.com/office/powerpoint/2010/main" val="13966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Treatment of spinal cord injury patients</a:t>
            </a:r>
          </a:p>
          <a:p>
            <a:pPr lvl="1"/>
            <a:r>
              <a:rPr lang="en-US" sz="2000" dirty="0" smtClean="0"/>
              <a:t>Studied by Joel Burdick’s group @Caltech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endParaRPr lang="en-US" sz="3200" dirty="0"/>
          </a:p>
          <a:p>
            <a:r>
              <a:rPr lang="en-US" dirty="0" smtClean="0"/>
              <a:t>Multi-armed bandit problem:</a:t>
            </a:r>
          </a:p>
          <a:p>
            <a:pPr lvl="1"/>
            <a:r>
              <a:rPr lang="en-US" dirty="0" smtClean="0"/>
              <a:t>Thousands of arms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bbc_robstan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29" y="2818450"/>
            <a:ext cx="1336105" cy="1667176"/>
          </a:xfrm>
          <a:prstGeom prst="rect">
            <a:avLst/>
          </a:prstGeom>
        </p:spPr>
      </p:pic>
      <p:graphicFrame>
        <p:nvGraphicFramePr>
          <p:cNvPr id="7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52225"/>
              </p:ext>
            </p:extLst>
          </p:nvPr>
        </p:nvGraphicFramePr>
        <p:xfrm>
          <a:off x="1008282" y="3099279"/>
          <a:ext cx="2028204" cy="1160115"/>
        </p:xfrm>
        <a:graphic>
          <a:graphicData uri="http://schemas.openxmlformats.org/drawingml/2006/table">
            <a:tbl>
              <a:tblPr/>
              <a:tblGrid>
                <a:gridCol w="90280"/>
                <a:gridCol w="90280"/>
                <a:gridCol w="90280"/>
                <a:gridCol w="155483"/>
                <a:gridCol w="95297"/>
                <a:gridCol w="90280"/>
                <a:gridCol w="90280"/>
                <a:gridCol w="161753"/>
                <a:gridCol w="102820"/>
                <a:gridCol w="90280"/>
                <a:gridCol w="90280"/>
                <a:gridCol w="157364"/>
                <a:gridCol w="109034"/>
                <a:gridCol w="95380"/>
                <a:gridCol w="90280"/>
                <a:gridCol w="160306"/>
                <a:gridCol w="87967"/>
                <a:gridCol w="90280"/>
                <a:gridCol w="90280"/>
              </a:tblGrid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6068107"/>
            <a:ext cx="232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from </a:t>
            </a:r>
            <a:r>
              <a:rPr lang="en-US" dirty="0" err="1" smtClean="0"/>
              <a:t>Yanan</a:t>
            </a:r>
            <a:r>
              <a:rPr lang="en-US" dirty="0" smtClean="0"/>
              <a:t> Sui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82417"/>
              </p:ext>
            </p:extLst>
          </p:nvPr>
        </p:nvGraphicFramePr>
        <p:xfrm>
          <a:off x="6414280" y="5310856"/>
          <a:ext cx="2095681" cy="800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8" name="Equation" r:id="rId4" imgW="1130300" imgH="431800" progId="Equation.3">
                  <p:embed/>
                </p:oleObj>
              </mc:Choice>
              <mc:Fallback>
                <p:oleObj name="Equation" r:id="rId4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4280" y="5310856"/>
                        <a:ext cx="2095681" cy="800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00314" y="4910746"/>
            <a:ext cx="230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UCB1 Regret Bound: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3121" y="2818450"/>
            <a:ext cx="3346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Want regret bound that </a:t>
            </a:r>
          </a:p>
          <a:p>
            <a:r>
              <a:rPr lang="en-US" sz="2000" dirty="0" smtClean="0"/>
              <a:t>scales independently of #arms</a:t>
            </a:r>
          </a:p>
          <a:p>
            <a:endParaRPr lang="en-US" sz="2000" dirty="0"/>
          </a:p>
          <a:p>
            <a:r>
              <a:rPr lang="en-US" sz="2000" dirty="0" smtClean="0"/>
              <a:t>E.g., linearly in dimensionality 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f features x describing arms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925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Dueling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 actions/classes</a:t>
            </a:r>
          </a:p>
          <a:p>
            <a:pPr lvl="1"/>
            <a:r>
              <a:rPr lang="en-US" b="1" dirty="0" smtClean="0"/>
              <a:t>Preference model P(</a:t>
            </a:r>
            <a:r>
              <a:rPr lang="en-US" b="1" dirty="0" err="1" smtClean="0"/>
              <a:t>a</a:t>
            </a:r>
            <a:r>
              <a:rPr lang="en-US" b="1" baseline="-25000" dirty="0" err="1" smtClean="0"/>
              <a:t>k</a:t>
            </a:r>
            <a:r>
              <a:rPr lang="en-US" b="1" dirty="0" smtClean="0"/>
              <a:t> &gt; </a:t>
            </a:r>
            <a:r>
              <a:rPr lang="en-US" b="1" dirty="0" err="1" smtClean="0"/>
              <a:t>a</a:t>
            </a:r>
            <a:r>
              <a:rPr lang="en-US" b="1" baseline="-25000" dirty="0" err="1" smtClean="0"/>
              <a:t>k</a:t>
            </a:r>
            <a:r>
              <a:rPr lang="en-US" b="1" baseline="-25000" dirty="0" smtClean="0"/>
              <a:t>’</a:t>
            </a:r>
            <a:r>
              <a:rPr lang="en-US" b="1" dirty="0" smtClean="0"/>
              <a:t>)</a:t>
            </a:r>
          </a:p>
          <a:p>
            <a:pPr lvl="1"/>
            <a:endParaRPr lang="en-US" dirty="0"/>
          </a:p>
          <a:p>
            <a:r>
              <a:rPr lang="en-US" sz="2400" dirty="0"/>
              <a:t>For t = 1…T</a:t>
            </a:r>
          </a:p>
          <a:p>
            <a:pPr lvl="1"/>
            <a:r>
              <a:rPr lang="en-US" sz="2000" b="1" dirty="0"/>
              <a:t>Algorithm chooses </a:t>
            </a:r>
            <a:r>
              <a:rPr lang="en-US" sz="2000" b="1" dirty="0" smtClean="0"/>
              <a:t>actions </a:t>
            </a:r>
            <a:r>
              <a:rPr lang="en-US" sz="2000" b="1" dirty="0"/>
              <a:t>a(t</a:t>
            </a:r>
            <a:r>
              <a:rPr lang="en-US" sz="2000" b="1" dirty="0" smtClean="0"/>
              <a:t>) &amp; b(t)</a:t>
            </a:r>
            <a:endParaRPr lang="en-US" sz="2000" b="1" dirty="0"/>
          </a:p>
          <a:p>
            <a:pPr lvl="1"/>
            <a:r>
              <a:rPr lang="en-US" sz="2000" dirty="0"/>
              <a:t>Receives random reward y(t)</a:t>
            </a:r>
          </a:p>
          <a:p>
            <a:pPr lvl="2"/>
            <a:r>
              <a:rPr lang="en-US" sz="2000" b="1" dirty="0" smtClean="0"/>
              <a:t>Expectation P(a(t) &gt; b(t))</a:t>
            </a:r>
          </a:p>
          <a:p>
            <a:pPr lvl="2"/>
            <a:endParaRPr lang="en-US" sz="2000" baseline="-25000" dirty="0"/>
          </a:p>
          <a:p>
            <a:pPr lvl="2"/>
            <a:endParaRPr lang="en-US" sz="2000" baseline="-25000" dirty="0" smtClean="0"/>
          </a:p>
          <a:p>
            <a:pPr lvl="2"/>
            <a:endParaRPr lang="en-US" sz="2000" baseline="-25000" dirty="0"/>
          </a:p>
          <a:p>
            <a:r>
              <a:rPr lang="en-US" sz="2800" b="1" dirty="0"/>
              <a:t>Goal: </a:t>
            </a:r>
            <a:r>
              <a:rPr lang="en-US" sz="2800" dirty="0" smtClean="0"/>
              <a:t>low regret despite only pairwise feedback</a:t>
            </a: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646056" y="1734457"/>
            <a:ext cx="261257" cy="1145257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76324" y="1788619"/>
            <a:ext cx="2364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K classes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Can only measure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pairwise preferences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306647" y="35995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77673" y="3704423"/>
            <a:ext cx="2929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Simultaneously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Predicts &amp; Receives Labels</a:t>
            </a:r>
          </a:p>
          <a:p>
            <a:endParaRPr lang="en-US" sz="1000" dirty="0" smtClean="0">
              <a:solidFill>
                <a:srgbClr val="953735"/>
              </a:solidFill>
            </a:endParaRPr>
          </a:p>
          <a:p>
            <a:r>
              <a:rPr lang="en-US" sz="2000" dirty="0" smtClean="0">
                <a:solidFill>
                  <a:srgbClr val="953735"/>
                </a:solidFill>
              </a:rPr>
              <a:t>Only pairwise rewards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6135152"/>
            <a:ext cx="5861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/publications/jcss2012_dueling_bandit.pdf</a:t>
            </a:r>
          </a:p>
        </p:txBody>
      </p:sp>
    </p:spTree>
    <p:extLst>
      <p:ext uri="{BB962C8B-B14F-4D97-AF65-F5344CB8AC3E}">
        <p14:creationId xmlns:p14="http://schemas.microsoft.com/office/powerpoint/2010/main" val="339290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Labels are Expensive!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1495" y="6147934"/>
            <a:ext cx="6023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http</a:t>
            </a:r>
            <a:r>
              <a:rPr lang="en-US" sz="1400" dirty="0"/>
              <a:t>://</a:t>
            </a:r>
            <a:r>
              <a:rPr lang="en-US" sz="1400" dirty="0" err="1"/>
              <a:t>www.cs.cmu.edu</a:t>
            </a:r>
            <a:r>
              <a:rPr lang="en-US" sz="1400" dirty="0"/>
              <a:t>/~</a:t>
            </a:r>
            <a:r>
              <a:rPr lang="en-US" sz="1400" dirty="0" err="1"/>
              <a:t>aarti</a:t>
            </a:r>
            <a:r>
              <a:rPr lang="en-US" sz="1400" dirty="0"/>
              <a:t>/Class/10701/slides/Lecture23.pdf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1" y="1782456"/>
            <a:ext cx="2680021" cy="883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8" y="2841042"/>
            <a:ext cx="2860435" cy="7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2" y="3664856"/>
            <a:ext cx="2411509" cy="1623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587" y="2370059"/>
            <a:ext cx="1619401" cy="16576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6184" y="5188518"/>
            <a:ext cx="31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734625" y="1723009"/>
            <a:ext cx="1141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“Crystal” </a:t>
            </a:r>
          </a:p>
          <a:p>
            <a:r>
              <a:rPr lang="en-US" sz="2000" dirty="0" smtClean="0"/>
              <a:t>“Needle” </a:t>
            </a:r>
          </a:p>
          <a:p>
            <a:r>
              <a:rPr lang="en-US" sz="2000" dirty="0" smtClean="0"/>
              <a:t>“Empty”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734625" y="2968170"/>
            <a:ext cx="124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  1  2  3…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18511" y="3868055"/>
            <a:ext cx="1680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“Sports”</a:t>
            </a:r>
          </a:p>
          <a:p>
            <a:r>
              <a:rPr lang="en-US" sz="2000" dirty="0" smtClean="0"/>
              <a:t>“World News”</a:t>
            </a:r>
          </a:p>
          <a:p>
            <a:r>
              <a:rPr lang="en-US" sz="2000" dirty="0" smtClean="0"/>
              <a:t>“Science”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248369" y="519810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791" y="5646057"/>
            <a:ext cx="2511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Cheap and Abundant!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0049" y="5638967"/>
            <a:ext cx="253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Expensive and Scarce!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7263" y="4027714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Human Annotation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Running Experiment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808235" y="3121537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010049" y="3121537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51542" y="1568267"/>
            <a:ext cx="3098801" cy="366413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568845" y="1568267"/>
            <a:ext cx="1730260" cy="36661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9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Example in Sensory Testing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(Hypothetical) taste experiment:            </a:t>
            </a:r>
            <a:r>
              <a:rPr lang="en-US" sz="2800" dirty="0" err="1" smtClean="0">
                <a:latin typeface="Calibri"/>
                <a:cs typeface="Calibri"/>
              </a:rPr>
              <a:t>vs</a:t>
            </a:r>
            <a:endParaRPr lang="en-US" sz="2800" dirty="0" smtClean="0">
              <a:latin typeface="Calibri"/>
              <a:cs typeface="Calibri"/>
            </a:endParaRPr>
          </a:p>
          <a:p>
            <a:pPr lvl="1"/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atural usage context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cs typeface="Calibri"/>
              </a:rPr>
              <a:t>Absolute Metrics</a:t>
            </a: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2" descr="http://www.heyokamagazine.com/coke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0483" y="1371600"/>
            <a:ext cx="691043" cy="1085698"/>
          </a:xfrm>
          <a:prstGeom prst="rect">
            <a:avLst/>
          </a:prstGeom>
          <a:noFill/>
        </p:spPr>
      </p:pic>
      <p:pic>
        <p:nvPicPr>
          <p:cNvPr id="7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068" y="1387367"/>
            <a:ext cx="685800" cy="10510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7603" y="48056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3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9043" y="48056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  <a:r>
              <a:rPr lang="en-US" dirty="0" smtClean="0">
                <a:latin typeface="Calibri"/>
                <a:cs typeface="Calibri"/>
              </a:rPr>
              <a:t>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483" y="48056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6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1 can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0406" y="48158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5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31526" y="478357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  <a:r>
              <a:rPr lang="en-US" dirty="0" smtClean="0">
                <a:latin typeface="Calibri"/>
                <a:cs typeface="Calibri"/>
              </a:rPr>
              <a:t>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Left Brace 30"/>
          <p:cNvSpPr/>
          <p:nvPr/>
        </p:nvSpPr>
        <p:spPr>
          <a:xfrm rot="16200000">
            <a:off x="2535140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31916" y="570813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Total: 8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0884" y="570813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Total: 9 cans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6565573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60884" y="3159760"/>
            <a:ext cx="1494708" cy="2143535"/>
          </a:xfrm>
          <a:prstGeom prst="ellipse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1540" y="2807489"/>
            <a:ext cx="141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  <a:latin typeface="Calibri"/>
                <a:cs typeface="Calibri"/>
              </a:rPr>
              <a:t>Very Thirsty!</a:t>
            </a:r>
            <a:endParaRPr lang="en-US" b="1" dirty="0">
              <a:solidFill>
                <a:srgbClr val="953735"/>
              </a:solidFill>
              <a:latin typeface="Calibri"/>
              <a:cs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47" y="3851539"/>
            <a:ext cx="324829" cy="4973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344" y="3831294"/>
            <a:ext cx="364027" cy="5697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604" y="3851539"/>
            <a:ext cx="324829" cy="4973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715" y="3851539"/>
            <a:ext cx="324829" cy="4973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513" y="3831294"/>
            <a:ext cx="364027" cy="5697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385" y="3831294"/>
            <a:ext cx="364027" cy="5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 in Sensory Testing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(Hypothetical) taste experiment:            </a:t>
            </a:r>
            <a:r>
              <a:rPr lang="en-US" sz="2800" dirty="0" err="1" smtClean="0">
                <a:latin typeface="Calibri"/>
                <a:cs typeface="Calibri"/>
              </a:rPr>
              <a:t>vs</a:t>
            </a:r>
            <a:endParaRPr lang="en-US" sz="2800" dirty="0" smtClean="0">
              <a:latin typeface="Calibri"/>
              <a:cs typeface="Calibri"/>
            </a:endParaRPr>
          </a:p>
          <a:p>
            <a:pPr lvl="1"/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atural usage context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cs typeface="Calibri"/>
              </a:rPr>
              <a:t>Relative Metrics</a:t>
            </a: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8083" y="4805680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2 - 1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9843" y="4805680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3 - 0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1283" y="4805680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2 - 0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1 - 0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293" y="4815840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4 - 1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2166" y="4783574"/>
            <a:ext cx="5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2 - 1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7782" y="5708134"/>
            <a:ext cx="177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All 6 prefer Pepsi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4506114" y="1705263"/>
            <a:ext cx="284931" cy="748099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04" y="3885630"/>
            <a:ext cx="364027" cy="5697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30" y="3903772"/>
            <a:ext cx="324829" cy="4973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48" y="3885630"/>
            <a:ext cx="364027" cy="5697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974" y="3903772"/>
            <a:ext cx="324829" cy="49730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97" y="3885630"/>
            <a:ext cx="364027" cy="5697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523" y="3903772"/>
            <a:ext cx="324829" cy="49730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618" y="3885630"/>
            <a:ext cx="364027" cy="5697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144" y="3903772"/>
            <a:ext cx="324829" cy="497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64" y="3885630"/>
            <a:ext cx="364027" cy="5697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90" y="3903772"/>
            <a:ext cx="324829" cy="49730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656" y="3885630"/>
            <a:ext cx="364027" cy="5697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82" y="3903772"/>
            <a:ext cx="324829" cy="497305"/>
          </a:xfrm>
          <a:prstGeom prst="rect">
            <a:avLst/>
          </a:prstGeom>
        </p:spPr>
      </p:pic>
      <p:pic>
        <p:nvPicPr>
          <p:cNvPr id="32" name="Picture 2" descr="http://www.heyokamagazine.com/coke.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0483" y="1371600"/>
            <a:ext cx="691043" cy="1085698"/>
          </a:xfrm>
          <a:prstGeom prst="rect">
            <a:avLst/>
          </a:prstGeom>
          <a:noFill/>
        </p:spPr>
      </p:pic>
      <p:pic>
        <p:nvPicPr>
          <p:cNvPr id="35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1068" y="1387367"/>
            <a:ext cx="685800" cy="1051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08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Treatment of spinal cord injury patients</a:t>
            </a:r>
          </a:p>
          <a:p>
            <a:pPr lvl="1"/>
            <a:r>
              <a:rPr lang="en-US" sz="2000" dirty="0" smtClean="0"/>
              <a:t>Studied by Joel Burdick’s group @Caltech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endParaRPr lang="en-US" sz="3200" dirty="0"/>
          </a:p>
          <a:p>
            <a:r>
              <a:rPr lang="en-US" dirty="0" smtClean="0"/>
              <a:t>Dueling Bandits </a:t>
            </a:r>
            <a:r>
              <a:rPr lang="en-US" dirty="0"/>
              <a:t>P</a:t>
            </a:r>
            <a:r>
              <a:rPr lang="en-US" dirty="0" smtClean="0"/>
              <a:t>roblem!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bbc_robstan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29" y="2818450"/>
            <a:ext cx="1336105" cy="1667176"/>
          </a:xfrm>
          <a:prstGeom prst="rect">
            <a:avLst/>
          </a:prstGeom>
        </p:spPr>
      </p:pic>
      <p:graphicFrame>
        <p:nvGraphicFramePr>
          <p:cNvPr id="7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62277"/>
              </p:ext>
            </p:extLst>
          </p:nvPr>
        </p:nvGraphicFramePr>
        <p:xfrm>
          <a:off x="1008282" y="3099279"/>
          <a:ext cx="2028204" cy="1160115"/>
        </p:xfrm>
        <a:graphic>
          <a:graphicData uri="http://schemas.openxmlformats.org/drawingml/2006/table">
            <a:tbl>
              <a:tblPr/>
              <a:tblGrid>
                <a:gridCol w="90280"/>
                <a:gridCol w="90280"/>
                <a:gridCol w="90280"/>
                <a:gridCol w="155483"/>
                <a:gridCol w="95297"/>
                <a:gridCol w="90280"/>
                <a:gridCol w="90280"/>
                <a:gridCol w="161753"/>
                <a:gridCol w="102820"/>
                <a:gridCol w="90280"/>
                <a:gridCol w="90280"/>
                <a:gridCol w="157364"/>
                <a:gridCol w="109034"/>
                <a:gridCol w="95380"/>
                <a:gridCol w="90280"/>
                <a:gridCol w="160306"/>
                <a:gridCol w="87967"/>
                <a:gridCol w="90280"/>
                <a:gridCol w="90280"/>
              </a:tblGrid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05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5698775"/>
            <a:ext cx="232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from </a:t>
            </a:r>
            <a:r>
              <a:rPr lang="en-US" dirty="0" err="1" smtClean="0"/>
              <a:t>Yanan</a:t>
            </a:r>
            <a:r>
              <a:rPr lang="en-US" dirty="0" smtClean="0"/>
              <a:t> Sui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63121" y="2818450"/>
            <a:ext cx="31667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Patients cannot reliably </a:t>
            </a:r>
          </a:p>
          <a:p>
            <a:r>
              <a:rPr lang="en-US" sz="2000" dirty="0" smtClean="0"/>
              <a:t>rate individual treatments</a:t>
            </a:r>
          </a:p>
          <a:p>
            <a:endParaRPr lang="en-US" sz="2000" dirty="0"/>
          </a:p>
          <a:p>
            <a:r>
              <a:rPr lang="en-US" sz="2000" dirty="0" smtClean="0"/>
              <a:t>Patients can reliably</a:t>
            </a:r>
          </a:p>
          <a:p>
            <a:r>
              <a:rPr lang="en-US" sz="2000" dirty="0" smtClean="0"/>
              <a:t>compare pairs of treatments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6740" y="6057855"/>
            <a:ext cx="423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citation.cfm?id</a:t>
            </a:r>
            <a:r>
              <a:rPr lang="en-US" dirty="0"/>
              <a:t>=2645773</a:t>
            </a:r>
          </a:p>
        </p:txBody>
      </p:sp>
    </p:spTree>
    <p:extLst>
      <p:ext uri="{BB962C8B-B14F-4D97-AF65-F5344CB8AC3E}">
        <p14:creationId xmlns:p14="http://schemas.microsoft.com/office/powerpoint/2010/main" val="205391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Combinatorial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Sometimes, actions must be selected from combinatorial action space:</a:t>
            </a:r>
          </a:p>
          <a:p>
            <a:pPr lvl="1"/>
            <a:r>
              <a:rPr lang="en-US" dirty="0" smtClean="0"/>
              <a:t>E.g., shortest path problems with unknown costs on edges</a:t>
            </a:r>
          </a:p>
          <a:p>
            <a:pPr lvl="2"/>
            <a:r>
              <a:rPr lang="en-US" dirty="0" smtClean="0"/>
              <a:t>aka: Routing under uncertainty</a:t>
            </a:r>
          </a:p>
          <a:p>
            <a:pPr lvl="1"/>
            <a:endParaRPr lang="en-US" sz="1000" dirty="0"/>
          </a:p>
          <a:p>
            <a:r>
              <a:rPr lang="en-US" dirty="0" smtClean="0"/>
              <a:t>If you knew all the parameters of model:</a:t>
            </a:r>
          </a:p>
          <a:p>
            <a:pPr lvl="1"/>
            <a:r>
              <a:rPr lang="en-US" dirty="0" smtClean="0"/>
              <a:t>standard optimization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5433020"/>
            <a:ext cx="6916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www.yisongyue.com</a:t>
            </a:r>
            <a:r>
              <a:rPr lang="en-US" dirty="0"/>
              <a:t>/publications/nips2011_submod_bandit.pdf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www.cs.cornell.edu</a:t>
            </a:r>
            <a:r>
              <a:rPr lang="en-US" dirty="0"/>
              <a:t>/~</a:t>
            </a:r>
            <a:r>
              <a:rPr lang="en-US" dirty="0" err="1"/>
              <a:t>rdk</a:t>
            </a:r>
            <a:r>
              <a:rPr lang="en-US" dirty="0"/>
              <a:t>/papers/</a:t>
            </a:r>
            <a:r>
              <a:rPr lang="en-US" dirty="0" err="1"/>
              <a:t>OLSP.pdf</a:t>
            </a:r>
            <a:endParaRPr lang="en-US" dirty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homes.di.unimi.it</a:t>
            </a:r>
            <a:r>
              <a:rPr lang="en-US" dirty="0"/>
              <a:t>/</a:t>
            </a:r>
            <a:r>
              <a:rPr lang="en-US" dirty="0" err="1"/>
              <a:t>cesa-bianchi</a:t>
            </a:r>
            <a:r>
              <a:rPr lang="en-US" dirty="0"/>
              <a:t>/</a:t>
            </a:r>
            <a:r>
              <a:rPr lang="en-US" dirty="0" err="1"/>
              <a:t>Pubblicazioni</a:t>
            </a:r>
            <a:r>
              <a:rPr lang="en-US" dirty="0"/>
              <a:t>/</a:t>
            </a:r>
            <a:r>
              <a:rPr lang="en-US" dirty="0" err="1"/>
              <a:t>comband.pdf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Reinforcement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2153"/>
            <a:ext cx="8229600" cy="2126273"/>
          </a:xfrm>
        </p:spPr>
        <p:txBody>
          <a:bodyPr>
            <a:normAutofit/>
          </a:bodyPr>
          <a:lstStyle/>
          <a:p>
            <a:r>
              <a:rPr lang="en-US" dirty="0" smtClean="0"/>
              <a:t>Bandit setting assumes actions do not affect the world</a:t>
            </a:r>
          </a:p>
          <a:p>
            <a:pPr lvl="1"/>
            <a:r>
              <a:rPr lang="en-US" dirty="0" smtClean="0"/>
              <a:t>E.g., sequence of experiments does not affect the distribution of future trials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7" y="2066486"/>
            <a:ext cx="757095" cy="81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93" y="2977077"/>
            <a:ext cx="790074" cy="790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298" y="2066486"/>
            <a:ext cx="739127" cy="79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419" y="1690470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01427" y="1692288"/>
            <a:ext cx="10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Placebo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164" y="2977077"/>
            <a:ext cx="790074" cy="790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06" y="2977077"/>
            <a:ext cx="790074" cy="79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385" y="2092398"/>
            <a:ext cx="757095" cy="817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86827" y="1692288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37" y="2977077"/>
            <a:ext cx="790074" cy="790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592" y="2066486"/>
            <a:ext cx="739127" cy="7910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9385" y="1692288"/>
            <a:ext cx="10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Placebo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38" y="2977077"/>
            <a:ext cx="790074" cy="7900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417" y="2092398"/>
            <a:ext cx="757095" cy="81700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2859" y="1692288"/>
            <a:ext cx="128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Treatment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852921" y="2158519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00959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Markov Decision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 states</a:t>
            </a:r>
          </a:p>
          <a:p>
            <a:r>
              <a:rPr lang="en-US" sz="2400" dirty="0" smtClean="0"/>
              <a:t>K actions</a:t>
            </a:r>
          </a:p>
          <a:p>
            <a:r>
              <a:rPr lang="en-US" sz="2400" dirty="0" smtClean="0"/>
              <a:t>Reward: </a:t>
            </a:r>
            <a:r>
              <a:rPr lang="el-GR" sz="2400" dirty="0" smtClean="0"/>
              <a:t>μ</a:t>
            </a:r>
            <a:r>
              <a:rPr lang="en-US" sz="2400" dirty="0" smtClean="0"/>
              <a:t>(</a:t>
            </a:r>
            <a:r>
              <a:rPr lang="en-US" sz="2400" dirty="0" err="1" smtClean="0"/>
              <a:t>s,a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Depends on state</a:t>
            </a:r>
          </a:p>
          <a:p>
            <a:pPr lvl="1"/>
            <a:endParaRPr lang="en-US" sz="2000" dirty="0"/>
          </a:p>
          <a:p>
            <a:r>
              <a:rPr lang="en-US" sz="2400" dirty="0"/>
              <a:t>For t = 1…</a:t>
            </a:r>
            <a:r>
              <a:rPr lang="en-US" sz="2400" dirty="0" smtClean="0"/>
              <a:t>T</a:t>
            </a:r>
          </a:p>
          <a:p>
            <a:pPr lvl="1"/>
            <a:r>
              <a:rPr lang="en-US" sz="2000" dirty="0" smtClean="0"/>
              <a:t>Algorithm (approximately) observes current state 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t</a:t>
            </a:r>
            <a:endParaRPr lang="en-US" sz="2000" baseline="-25000" dirty="0" smtClean="0"/>
          </a:p>
          <a:p>
            <a:pPr lvl="2"/>
            <a:r>
              <a:rPr lang="en-US" sz="1600" dirty="0" smtClean="0"/>
              <a:t>Depends on previous state &amp; action taken</a:t>
            </a:r>
            <a:endParaRPr lang="en-US" sz="1600" dirty="0"/>
          </a:p>
          <a:p>
            <a:pPr lvl="1"/>
            <a:r>
              <a:rPr lang="en-US" sz="2000" dirty="0"/>
              <a:t>Algorithm chooses action a(t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/>
              <a:t>Receives random reward y(t)</a:t>
            </a:r>
          </a:p>
          <a:p>
            <a:pPr lvl="2"/>
            <a:r>
              <a:rPr lang="en-US" sz="2000" dirty="0"/>
              <a:t>Expectation </a:t>
            </a:r>
            <a:r>
              <a:rPr lang="el-GR" sz="2000" dirty="0" smtClean="0"/>
              <a:t>μ</a:t>
            </a:r>
            <a:r>
              <a:rPr lang="en-US" sz="2000" dirty="0" smtClean="0"/>
              <a:t>(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t</a:t>
            </a:r>
            <a:r>
              <a:rPr lang="en-US" sz="2000" dirty="0" err="1" smtClean="0"/>
              <a:t>,a</a:t>
            </a:r>
            <a:r>
              <a:rPr lang="en-US" sz="2000" dirty="0" smtClean="0"/>
              <a:t>(t))</a:t>
            </a:r>
            <a:endParaRPr lang="en-US" sz="2000" baseline="-25000" dirty="0"/>
          </a:p>
          <a:p>
            <a:pPr lvl="1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6105844"/>
            <a:ext cx="6366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** http</a:t>
            </a:r>
            <a:r>
              <a:rPr lang="en-US" sz="1600" dirty="0"/>
              <a:t>://</a:t>
            </a:r>
            <a:r>
              <a:rPr lang="en-US" sz="1600" dirty="0" err="1"/>
              <a:t>www.cs.cmu.edu</a:t>
            </a:r>
            <a:r>
              <a:rPr lang="en-US" sz="1600" dirty="0"/>
              <a:t>/~</a:t>
            </a:r>
            <a:r>
              <a:rPr lang="en-US" sz="1600" dirty="0" err="1"/>
              <a:t>ebrun</a:t>
            </a:r>
            <a:r>
              <a:rPr lang="en-US" sz="1600" dirty="0"/>
              <a:t>/</a:t>
            </a:r>
            <a:r>
              <a:rPr lang="en-US" sz="1600" dirty="0" err="1"/>
              <a:t>FasterTeachingPOMDP_planning.pdf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85478" y="1570893"/>
            <a:ext cx="346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Example: Personalized Tutoring</a:t>
            </a:r>
            <a:endParaRPr lang="en-US" sz="2000" dirty="0">
              <a:solidFill>
                <a:srgbClr val="8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68639" y="2101047"/>
            <a:ext cx="2458056" cy="1340575"/>
            <a:chOff x="5051714" y="1475154"/>
            <a:chExt cx="2628591" cy="14341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1714" y="1475154"/>
              <a:ext cx="2628591" cy="11510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187554" y="2580056"/>
              <a:ext cx="2300955" cy="329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[Emma </a:t>
              </a:r>
              <a:r>
                <a:rPr lang="en-US" sz="1400" dirty="0" err="1" smtClean="0"/>
                <a:t>Brunskill</a:t>
              </a:r>
              <a:r>
                <a:rPr lang="en-US" sz="1400" dirty="0" smtClean="0"/>
                <a:t> et al.] (**)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464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Machine Learning</a:t>
            </a:r>
          </a:p>
          <a:p>
            <a:pPr lvl="1"/>
            <a:r>
              <a:rPr lang="en-US" dirty="0" smtClean="0"/>
              <a:t>Multi-armed Bandit Problem</a:t>
            </a:r>
          </a:p>
          <a:p>
            <a:pPr lvl="1"/>
            <a:r>
              <a:rPr lang="en-US" dirty="0" smtClean="0"/>
              <a:t>Basic result: UCB1</a:t>
            </a:r>
          </a:p>
          <a:p>
            <a:pPr lvl="1"/>
            <a:r>
              <a:rPr lang="en-US" dirty="0" smtClean="0"/>
              <a:t>Surveyed Extensions</a:t>
            </a:r>
          </a:p>
          <a:p>
            <a:endParaRPr lang="en-US" sz="1600" dirty="0"/>
          </a:p>
          <a:p>
            <a:r>
              <a:rPr lang="en-US" dirty="0" smtClean="0"/>
              <a:t>Advanced Topics in ML course next year</a:t>
            </a:r>
          </a:p>
          <a:p>
            <a:endParaRPr lang="en-US" sz="1600" dirty="0"/>
          </a:p>
          <a:p>
            <a:r>
              <a:rPr lang="en-US" dirty="0" smtClean="0"/>
              <a:t>Next lecture: course review</a:t>
            </a:r>
          </a:p>
          <a:p>
            <a:pPr lvl="1"/>
            <a:r>
              <a:rPr lang="en-US" dirty="0" smtClean="0"/>
              <a:t>Bring your questions!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grab some labels!</a:t>
            </a:r>
          </a:p>
          <a:p>
            <a:pPr lvl="1"/>
            <a:r>
              <a:rPr lang="en-US" dirty="0" smtClean="0"/>
              <a:t>Label images</a:t>
            </a:r>
            <a:endParaRPr lang="en-US" dirty="0"/>
          </a:p>
          <a:p>
            <a:pPr lvl="1"/>
            <a:r>
              <a:rPr lang="en-US" dirty="0" smtClean="0"/>
              <a:t>Annotate webpages</a:t>
            </a:r>
            <a:endParaRPr lang="en-US" dirty="0"/>
          </a:p>
          <a:p>
            <a:pPr lvl="1"/>
            <a:r>
              <a:rPr lang="en-US" dirty="0" smtClean="0"/>
              <a:t>Rate movies</a:t>
            </a:r>
          </a:p>
          <a:p>
            <a:pPr lvl="1"/>
            <a:r>
              <a:rPr lang="en-US" dirty="0" smtClean="0"/>
              <a:t>Run Experiments</a:t>
            </a:r>
          </a:p>
          <a:p>
            <a:pPr lvl="1"/>
            <a:r>
              <a:rPr lang="en-US" dirty="0" smtClean="0"/>
              <a:t>Etc…</a:t>
            </a:r>
          </a:p>
          <a:p>
            <a:pPr lvl="1"/>
            <a:endParaRPr lang="en-US" dirty="0"/>
          </a:p>
          <a:p>
            <a:r>
              <a:rPr lang="en-US" dirty="0" smtClean="0"/>
              <a:t>How should we choose?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unlabeled data:</a:t>
            </a:r>
          </a:p>
          <a:p>
            <a:endParaRPr lang="en-US" sz="1600" dirty="0" smtClean="0"/>
          </a:p>
          <a:p>
            <a:r>
              <a:rPr lang="en-US" dirty="0" smtClean="0"/>
              <a:t>Loop:</a:t>
            </a:r>
          </a:p>
          <a:p>
            <a:pPr lvl="1"/>
            <a:r>
              <a:rPr lang="en-US" dirty="0" smtClean="0"/>
              <a:t>select x</a:t>
            </a:r>
            <a:r>
              <a:rPr lang="en-US" baseline="-25000" dirty="0" smtClean="0"/>
              <a:t>i </a:t>
            </a:r>
            <a:endParaRPr lang="en-US" dirty="0" smtClean="0"/>
          </a:p>
          <a:p>
            <a:pPr lvl="1"/>
            <a:r>
              <a:rPr lang="en-US" dirty="0" smtClean="0"/>
              <a:t>receive feedback/label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r>
              <a:rPr lang="en-US" dirty="0" smtClean="0"/>
              <a:t>How to measure cost?</a:t>
            </a:r>
          </a:p>
          <a:p>
            <a:r>
              <a:rPr lang="en-US" dirty="0" smtClean="0"/>
              <a:t>How to define goal?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2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13" y="1690930"/>
            <a:ext cx="1162957" cy="1179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4915" y="5427303"/>
            <a:ext cx="15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“Mushroom”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25" y="3617328"/>
            <a:ext cx="1081995" cy="110755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4792478" y="4881355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4792478" y="3066879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66" y="4937681"/>
            <a:ext cx="454263" cy="454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054" y="4351268"/>
            <a:ext cx="1169986" cy="139699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05097" y="1690930"/>
            <a:ext cx="1734457" cy="8847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Unlabeled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905097" y="3002688"/>
            <a:ext cx="1734457" cy="8847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Labeled</a:t>
            </a:r>
          </a:p>
          <a:p>
            <a:pPr algn="ctr"/>
            <a:r>
              <a:rPr lang="en-US" dirty="0" smtClean="0"/>
              <a:t>Initially Empty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53642" y="2097997"/>
            <a:ext cx="1428072" cy="15965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639554" y="4452940"/>
            <a:ext cx="1767930" cy="57505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853642" y="3701143"/>
            <a:ext cx="1558472" cy="1726161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853642" y="2772229"/>
            <a:ext cx="1428072" cy="49416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93" y="3952764"/>
            <a:ext cx="1431471" cy="6446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515" y="1705997"/>
            <a:ext cx="959171" cy="9591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55097" y="2670565"/>
            <a:ext cx="92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Repeat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06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Aside: </a:t>
            </a:r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17: The Multi-Armed Bandit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13" y="1690930"/>
            <a:ext cx="1162957" cy="1179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4915" y="5427303"/>
            <a:ext cx="15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“Mushroom”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25" y="3617328"/>
            <a:ext cx="1081995" cy="110755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4792478" y="4881355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4792478" y="3066879"/>
            <a:ext cx="391885" cy="3846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66" y="4937681"/>
            <a:ext cx="454263" cy="454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054" y="4351268"/>
            <a:ext cx="1169986" cy="139699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05097" y="1690930"/>
            <a:ext cx="1734457" cy="8847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Unlabeled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905097" y="3002688"/>
            <a:ext cx="1734457" cy="8847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Labeled</a:t>
            </a:r>
          </a:p>
          <a:p>
            <a:pPr algn="ctr"/>
            <a:r>
              <a:rPr lang="en-US" dirty="0" smtClean="0"/>
              <a:t>Initially Empty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53642" y="2097997"/>
            <a:ext cx="1428072" cy="15965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39554" y="4452940"/>
            <a:ext cx="1767930" cy="57505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853642" y="3701143"/>
            <a:ext cx="1558472" cy="1726161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853642" y="2772229"/>
            <a:ext cx="1428072" cy="49416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93" y="3952764"/>
            <a:ext cx="1431471" cy="64463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5198" y="364220"/>
            <a:ext cx="7692572" cy="10098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Goal: </a:t>
            </a:r>
            <a:r>
              <a:rPr lang="en-US" sz="3200" dirty="0" smtClean="0"/>
              <a:t>Maximize Accuracy with Minimal Cost</a:t>
            </a:r>
            <a:endParaRPr lang="en-US" sz="32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515" y="1705997"/>
            <a:ext cx="959171" cy="9591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55097" y="2670565"/>
            <a:ext cx="92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Repeat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149600" y="1750437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Choose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8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20600</TotalTime>
  <Words>2945</Words>
  <Application>Microsoft Macintosh PowerPoint</Application>
  <PresentationFormat>On-screen Show (4:3)</PresentationFormat>
  <Paragraphs>937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Equation</vt:lpstr>
      <vt:lpstr>Machine Learning &amp; Data Mining CS/CNS/EE 155</vt:lpstr>
      <vt:lpstr>Announcements</vt:lpstr>
      <vt:lpstr>Today</vt:lpstr>
      <vt:lpstr>Recap: Supervised Learning</vt:lpstr>
      <vt:lpstr>But Labels are Expensive!</vt:lpstr>
      <vt:lpstr>Solution?</vt:lpstr>
      <vt:lpstr>Interactive Machine Learning</vt:lpstr>
      <vt:lpstr>Crowdsourcing</vt:lpstr>
      <vt:lpstr>Aside: Active Learning</vt:lpstr>
      <vt:lpstr>Passive Learning</vt:lpstr>
      <vt:lpstr>Comparison with Passive Learning</vt:lpstr>
      <vt:lpstr>Aside: Active Learning</vt:lpstr>
      <vt:lpstr>Problems with Crowdsourcing</vt:lpstr>
      <vt:lpstr>Personalized Labels</vt:lpstr>
      <vt:lpstr>The Multi-Armed Bandit Problem</vt:lpstr>
      <vt:lpstr>Formal Definition</vt:lpstr>
      <vt:lpstr>Interactive Personalization (5 Classes, No features)</vt:lpstr>
      <vt:lpstr>Interactive Personalization (5 Classes, No features)</vt:lpstr>
      <vt:lpstr>Interactive Personalization (5 Classes, No features)</vt:lpstr>
      <vt:lpstr>Interactive Personalization (5 Classes, No features)</vt:lpstr>
      <vt:lpstr>Interactive Personalization (5 Classes, No features)</vt:lpstr>
      <vt:lpstr>Interactive Personalization (5 Classes, No features)</vt:lpstr>
      <vt:lpstr>Interactive Personalization (5 Classes, No features)</vt:lpstr>
      <vt:lpstr>Interactive Personalization (5 Classes, No features)</vt:lpstr>
      <vt:lpstr>What should Algorithm Recommend?</vt:lpstr>
      <vt:lpstr>PowerPoint Presentation</vt:lpstr>
      <vt:lpstr>Recap: The Multi-Armed Bandit Problem</vt:lpstr>
      <vt:lpstr>The Motivating Problem</vt:lpstr>
      <vt:lpstr>Implications of Regret</vt:lpstr>
      <vt:lpstr>Experimental Design</vt:lpstr>
      <vt:lpstr>Sequential Experimental Design</vt:lpstr>
      <vt:lpstr>Sequential Experimental Design Matters</vt:lpstr>
      <vt:lpstr>Sequential Experimental Design</vt:lpstr>
      <vt:lpstr>Online Advertising</vt:lpstr>
      <vt:lpstr>The UCB1 Algorithm</vt:lpstr>
      <vt:lpstr>Confidence Intervals</vt:lpstr>
      <vt:lpstr>UCB1 Confidence Interval</vt:lpstr>
      <vt:lpstr>The UCB1 Algorithm</vt:lpstr>
      <vt:lpstr>Balancing Explore/Exploit “Optimism in the Face of Uncertainty”</vt:lpstr>
      <vt:lpstr>Analysis (Intuition)</vt:lpstr>
      <vt:lpstr>PowerPoint Presentation</vt:lpstr>
      <vt:lpstr>How Often Sub-Optimal Arms Get Played</vt:lpstr>
      <vt:lpstr>Regret Guarantee</vt:lpstr>
      <vt:lpstr>Recap: MAB &amp; UCB1</vt:lpstr>
      <vt:lpstr>Extensions</vt:lpstr>
      <vt:lpstr>Contextual Bandits</vt:lpstr>
      <vt:lpstr>Linear Bandits</vt:lpstr>
      <vt:lpstr>Example</vt:lpstr>
      <vt:lpstr>Dueling Bandits</vt:lpstr>
      <vt:lpstr>Example in Sensory Testing</vt:lpstr>
      <vt:lpstr>Example in Sensory Testing</vt:lpstr>
      <vt:lpstr>Example Revisited</vt:lpstr>
      <vt:lpstr>Combinatorial Bandits</vt:lpstr>
      <vt:lpstr>General Reinforcement Learning</vt:lpstr>
      <vt:lpstr>Markov Decision Process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10946</cp:revision>
  <dcterms:created xsi:type="dcterms:W3CDTF">2015-01-06T05:34:21Z</dcterms:created>
  <dcterms:modified xsi:type="dcterms:W3CDTF">2015-03-06T21:14:25Z</dcterms:modified>
</cp:coreProperties>
</file>