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2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05" r:id="rId3"/>
    <p:sldId id="257" r:id="rId4"/>
    <p:sldId id="277" r:id="rId5"/>
    <p:sldId id="278" r:id="rId6"/>
    <p:sldId id="279" r:id="rId7"/>
    <p:sldId id="259" r:id="rId8"/>
    <p:sldId id="280" r:id="rId9"/>
    <p:sldId id="258" r:id="rId10"/>
    <p:sldId id="284" r:id="rId11"/>
    <p:sldId id="292" r:id="rId12"/>
    <p:sldId id="270" r:id="rId13"/>
    <p:sldId id="271" r:id="rId14"/>
    <p:sldId id="272" r:id="rId15"/>
    <p:sldId id="283" r:id="rId16"/>
    <p:sldId id="282" r:id="rId17"/>
    <p:sldId id="297" r:id="rId18"/>
    <p:sldId id="273" r:id="rId19"/>
    <p:sldId id="267" r:id="rId20"/>
    <p:sldId id="286" r:id="rId21"/>
    <p:sldId id="285" r:id="rId22"/>
    <p:sldId id="268" r:id="rId23"/>
    <p:sldId id="291" r:id="rId24"/>
    <p:sldId id="263" r:id="rId25"/>
    <p:sldId id="294" r:id="rId26"/>
    <p:sldId id="296" r:id="rId27"/>
    <p:sldId id="295" r:id="rId28"/>
    <p:sldId id="293" r:id="rId29"/>
    <p:sldId id="298" r:id="rId30"/>
    <p:sldId id="300" r:id="rId31"/>
    <p:sldId id="301" r:id="rId32"/>
    <p:sldId id="306" r:id="rId33"/>
    <p:sldId id="302" r:id="rId34"/>
    <p:sldId id="303" r:id="rId35"/>
    <p:sldId id="307" r:id="rId36"/>
    <p:sldId id="308" r:id="rId37"/>
    <p:sldId id="274" r:id="rId38"/>
    <p:sldId id="315" r:id="rId39"/>
    <p:sldId id="316" r:id="rId40"/>
    <p:sldId id="304" r:id="rId41"/>
    <p:sldId id="262" r:id="rId42"/>
    <p:sldId id="309" r:id="rId43"/>
    <p:sldId id="310" r:id="rId44"/>
    <p:sldId id="311" r:id="rId45"/>
    <p:sldId id="312" r:id="rId46"/>
    <p:sldId id="331" r:id="rId47"/>
    <p:sldId id="332" r:id="rId48"/>
    <p:sldId id="314" r:id="rId49"/>
    <p:sldId id="324" r:id="rId50"/>
    <p:sldId id="317" r:id="rId51"/>
    <p:sldId id="319" r:id="rId52"/>
    <p:sldId id="320" r:id="rId53"/>
    <p:sldId id="322" r:id="rId54"/>
    <p:sldId id="321" r:id="rId55"/>
    <p:sldId id="323" r:id="rId56"/>
    <p:sldId id="325" r:id="rId57"/>
    <p:sldId id="318" r:id="rId58"/>
    <p:sldId id="288" r:id="rId59"/>
    <p:sldId id="287" r:id="rId60"/>
    <p:sldId id="326" r:id="rId61"/>
    <p:sldId id="327" r:id="rId62"/>
    <p:sldId id="328" r:id="rId63"/>
    <p:sldId id="330" r:id="rId64"/>
    <p:sldId id="333" r:id="rId65"/>
    <p:sldId id="329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032"/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4" autoAdjust="0"/>
    <p:restoredTop sz="97119" autoAdjust="0"/>
  </p:normalViewPr>
  <p:slideViewPr>
    <p:cSldViewPr snapToGrid="0" snapToObjects="1">
      <p:cViewPr varScale="1">
        <p:scale>
          <a:sx n="187" d="100"/>
          <a:sy n="187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image" Target="../media/image88.emf"/><Relationship Id="rId2" Type="http://schemas.openxmlformats.org/officeDocument/2006/relationships/image" Target="../media/image8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Relationship Id="rId2" Type="http://schemas.openxmlformats.org/officeDocument/2006/relationships/image" Target="../media/image9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image" Target="../media/image53.emf"/><Relationship Id="rId2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1054E-58D0-F24D-9054-8231A9C9B3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2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1054E-58D0-F24D-9054-8231A9C9B3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356350"/>
            <a:ext cx="18696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39.emf"/><Relationship Id="rId13" Type="http://schemas.openxmlformats.org/officeDocument/2006/relationships/oleObject" Target="../embeddings/oleObject19.bin"/><Relationship Id="rId14" Type="http://schemas.openxmlformats.org/officeDocument/2006/relationships/image" Target="../media/image40.emf"/><Relationship Id="rId15" Type="http://schemas.openxmlformats.org/officeDocument/2006/relationships/oleObject" Target="../embeddings/oleObject20.bin"/><Relationship Id="rId16" Type="http://schemas.openxmlformats.org/officeDocument/2006/relationships/image" Target="../media/image4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37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47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48.emf"/><Relationship Id="rId8" Type="http://schemas.openxmlformats.org/officeDocument/2006/relationships/image" Target="../media/image4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4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5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6.bin"/><Relationship Id="rId12" Type="http://schemas.openxmlformats.org/officeDocument/2006/relationships/image" Target="../media/image56.emf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57.emf"/><Relationship Id="rId15" Type="http://schemas.openxmlformats.org/officeDocument/2006/relationships/oleObject" Target="../embeddings/oleObject2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8.emf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53.emf"/><Relationship Id="rId8" Type="http://schemas.openxmlformats.org/officeDocument/2006/relationships/image" Target="../media/image49.png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oleObject" Target="../embeddings/oleObject29.bin"/><Relationship Id="rId5" Type="http://schemas.openxmlformats.org/officeDocument/2006/relationships/image" Target="../media/image6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62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63.e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6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8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9.emf"/><Relationship Id="rId15" Type="http://schemas.openxmlformats.org/officeDocument/2006/relationships/oleObject" Target="../embeddings/oleObject9.bin"/><Relationship Id="rId16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e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9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88.e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89.emf"/><Relationship Id="rId10" Type="http://schemas.openxmlformats.org/officeDocument/2006/relationships/oleObject" Target="../embeddings/oleObject35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94.e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9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Relationship Id="rId3" Type="http://schemas.openxmlformats.org/officeDocument/2006/relationships/image" Target="../media/image9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deeplearning.net/software/theano/" TargetMode="External"/><Relationship Id="rId4" Type="http://schemas.openxmlformats.org/officeDocument/2006/relationships/hyperlink" Target="http://torch.ch/" TargetMode="External"/><Relationship Id="rId5" Type="http://schemas.openxmlformats.org/officeDocument/2006/relationships/hyperlink" Target="https://code.google.com/p/cuda-convnet/" TargetMode="External"/><Relationship Id="rId6" Type="http://schemas.openxmlformats.org/officeDocument/2006/relationships/hyperlink" Target="http://cs.nyu.edu/~fergus/tutorials/deep_learning_cvpr12/" TargetMode="External"/><Relationship Id="rId7" Type="http://schemas.openxmlformats.org/officeDocument/2006/relationships/hyperlink" Target="http://deeplearning.net/tutorial/" TargetMode="External"/><Relationship Id="rId8" Type="http://schemas.openxmlformats.org/officeDocument/2006/relationships/hyperlink" Target="http://deeplearning.stanford.edu/tutorial/" TargetMode="External"/><Relationship Id="rId9" Type="http://schemas.openxmlformats.org/officeDocument/2006/relationships/hyperlink" Target="http://nlp.stanford.edu/sentimen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ffe.berkeleyvision.org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59" y="4551909"/>
            <a:ext cx="6745446" cy="1305239"/>
          </a:xfrm>
        </p:spPr>
        <p:txBody>
          <a:bodyPr>
            <a:normAutofit/>
          </a:bodyPr>
          <a:lstStyle/>
          <a:p>
            <a:r>
              <a:rPr lang="en-US" dirty="0" smtClean="0"/>
              <a:t>Lecture 16:</a:t>
            </a:r>
          </a:p>
          <a:p>
            <a:r>
              <a:rPr lang="en-US" dirty="0" smtClean="0"/>
              <a:t>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r>
              <a:rPr lang="en-US" smtClean="0"/>
              <a:t>For Today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Deep Learning</a:t>
            </a:r>
          </a:p>
          <a:p>
            <a:pPr lvl="1"/>
            <a:r>
              <a:rPr lang="en-US" dirty="0" smtClean="0"/>
              <a:t>Learning Features for Predictive Modeling</a:t>
            </a:r>
          </a:p>
          <a:p>
            <a:endParaRPr lang="en-US" sz="1600" dirty="0"/>
          </a:p>
          <a:p>
            <a:r>
              <a:rPr lang="en-US" dirty="0" smtClean="0"/>
              <a:t>Deep Convolutional Networks</a:t>
            </a:r>
          </a:p>
          <a:p>
            <a:pPr lvl="1"/>
            <a:r>
              <a:rPr lang="en-US" dirty="0" smtClean="0"/>
              <a:t>Very popular in Computer Vision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dirty="0" smtClean="0"/>
              <a:t>Tips for Training Deep Networks</a:t>
            </a:r>
          </a:p>
          <a:p>
            <a:endParaRPr lang="en-US" sz="1600" dirty="0"/>
          </a:p>
          <a:p>
            <a:r>
              <a:rPr lang="en-US" dirty="0"/>
              <a:t>Brief Overview of </a:t>
            </a:r>
            <a:r>
              <a:rPr lang="en-US" dirty="0" smtClean="0"/>
              <a:t>other Deep </a:t>
            </a:r>
            <a:r>
              <a:rPr lang="en-US" dirty="0"/>
              <a:t>Networks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2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r>
              <a:rPr lang="en-US" smtClean="0"/>
              <a:t>For Today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Introduction to Deep Learning</a:t>
            </a:r>
          </a:p>
          <a:p>
            <a:pPr lvl="1"/>
            <a:r>
              <a:rPr lang="en-US" b="1" dirty="0" smtClean="0">
                <a:solidFill>
                  <a:srgbClr val="953735"/>
                </a:solidFill>
              </a:rPr>
              <a:t>Learning Features for Predictive Modeling</a:t>
            </a:r>
          </a:p>
          <a:p>
            <a:endParaRPr lang="en-US" sz="1600" dirty="0"/>
          </a:p>
          <a:p>
            <a:r>
              <a:rPr lang="en-US" dirty="0" smtClean="0"/>
              <a:t>Deep Convolutional Networks</a:t>
            </a:r>
          </a:p>
          <a:p>
            <a:pPr lvl="1"/>
            <a:r>
              <a:rPr lang="en-US" dirty="0" smtClean="0"/>
              <a:t>Very popular in Computer Vision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dirty="0" smtClean="0"/>
              <a:t>Tips for Training Deep Networks</a:t>
            </a:r>
          </a:p>
          <a:p>
            <a:endParaRPr lang="en-US" sz="1600" dirty="0"/>
          </a:p>
          <a:p>
            <a:r>
              <a:rPr lang="en-US" dirty="0"/>
              <a:t>Brief Overview of </a:t>
            </a:r>
            <a:r>
              <a:rPr lang="en-US" dirty="0" smtClean="0"/>
              <a:t>other Deep </a:t>
            </a:r>
            <a:r>
              <a:rPr lang="en-US" dirty="0"/>
              <a:t>Networks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00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Recap: </a:t>
            </a:r>
            <a:r>
              <a:rPr lang="en-US" dirty="0" smtClean="0"/>
              <a:t>1 Layer Neural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1 Neuron</a:t>
            </a:r>
          </a:p>
          <a:p>
            <a:pPr lvl="1"/>
            <a:r>
              <a:rPr lang="en-US" dirty="0" smtClean="0"/>
              <a:t>Takes input x</a:t>
            </a:r>
          </a:p>
          <a:p>
            <a:pPr lvl="1"/>
            <a:r>
              <a:rPr lang="en-US" dirty="0" smtClean="0"/>
              <a:t>Outputs 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~Logistic Regression!</a:t>
            </a:r>
          </a:p>
          <a:p>
            <a:pPr lvl="1"/>
            <a:r>
              <a:rPr lang="en-US" dirty="0" smtClean="0"/>
              <a:t>Gradient Descent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5204936" y="1811134"/>
            <a:ext cx="2749650" cy="1212107"/>
            <a:chOff x="2092500" y="2615549"/>
            <a:chExt cx="2749650" cy="1212107"/>
          </a:xfrm>
        </p:grpSpPr>
        <p:sp>
          <p:nvSpPr>
            <p:cNvPr id="4" name="Oval 3"/>
            <p:cNvSpPr/>
            <p:nvPr/>
          </p:nvSpPr>
          <p:spPr>
            <a:xfrm>
              <a:off x="2467571" y="2615549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67571" y="3044200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467571" y="3481768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258250" y="3055970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cxnSp>
          <p:nvCxnSpPr>
            <p:cNvPr id="11" name="Straight Arrow Connector 10"/>
            <p:cNvCxnSpPr>
              <a:stCxn id="4" idx="6"/>
              <a:endCxn id="9" idx="1"/>
            </p:cNvCxnSpPr>
            <p:nvPr/>
          </p:nvCxnSpPr>
          <p:spPr>
            <a:xfrm>
              <a:off x="2835006" y="2788493"/>
              <a:ext cx="477054" cy="3181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6"/>
              <a:endCxn id="9" idx="2"/>
            </p:cNvCxnSpPr>
            <p:nvPr/>
          </p:nvCxnSpPr>
          <p:spPr>
            <a:xfrm>
              <a:off x="2835006" y="3217144"/>
              <a:ext cx="423244" cy="117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6"/>
              <a:endCxn id="9" idx="3"/>
            </p:cNvCxnSpPr>
            <p:nvPr/>
          </p:nvCxnSpPr>
          <p:spPr>
            <a:xfrm flipV="1">
              <a:off x="2835006" y="3351204"/>
              <a:ext cx="477054" cy="3035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9" idx="6"/>
              <a:endCxn id="43" idx="1"/>
            </p:cNvCxnSpPr>
            <p:nvPr/>
          </p:nvCxnSpPr>
          <p:spPr>
            <a:xfrm>
              <a:off x="3625685" y="3228914"/>
              <a:ext cx="223733" cy="6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3849418" y="3062550"/>
              <a:ext cx="361911" cy="334118"/>
              <a:chOff x="3849418" y="3062550"/>
              <a:chExt cx="361911" cy="334118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Arrow Connector 44"/>
            <p:cNvCxnSpPr>
              <a:stCxn id="43" idx="3"/>
            </p:cNvCxnSpPr>
            <p:nvPr/>
          </p:nvCxnSpPr>
          <p:spPr>
            <a:xfrm>
              <a:off x="4211329" y="3229609"/>
              <a:ext cx="296103" cy="20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092500" y="2995802"/>
              <a:ext cx="295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41392" y="2991560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</a:t>
              </a:r>
              <a:endParaRPr lang="en-US" sz="2000" dirty="0"/>
            </a:p>
          </p:txBody>
        </p:sp>
      </p:grpSp>
      <p:sp>
        <p:nvSpPr>
          <p:cNvPr id="53" name="Left Brace 52"/>
          <p:cNvSpPr/>
          <p:nvPr/>
        </p:nvSpPr>
        <p:spPr>
          <a:xfrm rot="16200000">
            <a:off x="6774101" y="2405596"/>
            <a:ext cx="204427" cy="978220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310403" y="2964021"/>
            <a:ext cx="1210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“Neuron”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3525" y="3364131"/>
            <a:ext cx="538564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f(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x|w,b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) =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w</a:t>
            </a:r>
            <a:r>
              <a:rPr lang="en-US" sz="2400" baseline="30000" dirty="0" err="1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– b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               = w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*x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+ w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*x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+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w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*x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3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– b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48030" y="3700112"/>
            <a:ext cx="1475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 smtClean="0"/>
              <a:t>y = </a:t>
            </a:r>
            <a:r>
              <a:rPr lang="el-GR" sz="2400" dirty="0" smtClean="0"/>
              <a:t>τ</a:t>
            </a:r>
            <a:r>
              <a:rPr lang="en-US" sz="2400" dirty="0" smtClean="0"/>
              <a:t>( f</a:t>
            </a:r>
            <a:r>
              <a:rPr lang="en-US" sz="2400" dirty="0"/>
              <a:t>(x</a:t>
            </a:r>
            <a:r>
              <a:rPr lang="en-US" sz="2400" dirty="0" smtClean="0"/>
              <a:t>) )</a:t>
            </a:r>
            <a:endParaRPr lang="en-US" sz="24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07" y="4615928"/>
            <a:ext cx="2214566" cy="1746928"/>
          </a:xfrm>
          <a:prstGeom prst="rect">
            <a:avLst/>
          </a:prstGeom>
        </p:spPr>
      </p:pic>
      <p:cxnSp>
        <p:nvCxnSpPr>
          <p:cNvPr id="62" name="Straight Arrow Connector 61"/>
          <p:cNvCxnSpPr>
            <a:endCxn id="59" idx="1"/>
          </p:cNvCxnSpPr>
          <p:nvPr/>
        </p:nvCxnSpPr>
        <p:spPr>
          <a:xfrm>
            <a:off x="5204936" y="3930945"/>
            <a:ext cx="1043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338237" y="5020536"/>
            <a:ext cx="1139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sigmoid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anh</a:t>
            </a:r>
            <a:endParaRPr lang="en-US" dirty="0" smtClean="0"/>
          </a:p>
          <a:p>
            <a:r>
              <a:rPr lang="en-US" dirty="0" smtClean="0"/>
              <a:t>rectilinear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Recap: </a:t>
            </a:r>
            <a:r>
              <a:rPr lang="en-US" dirty="0" smtClean="0"/>
              <a:t>2 Layer Neural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31189"/>
            <a:ext cx="8229600" cy="3112338"/>
          </a:xfrm>
        </p:spPr>
        <p:txBody>
          <a:bodyPr>
            <a:noAutofit/>
          </a:bodyPr>
          <a:lstStyle/>
          <a:p>
            <a:r>
              <a:rPr lang="en-US" dirty="0" smtClean="0"/>
              <a:t>2 Layers of Neurons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Layer takes input x</a:t>
            </a:r>
          </a:p>
          <a:p>
            <a:pPr lvl="1"/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Layer takes output of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layer</a:t>
            </a:r>
          </a:p>
          <a:p>
            <a:pPr lvl="1"/>
            <a:endParaRPr lang="en-US" sz="500" dirty="0" smtClean="0"/>
          </a:p>
          <a:p>
            <a:r>
              <a:rPr lang="en-US" dirty="0" smtClean="0"/>
              <a:t>Can approximate arbitrary functions</a:t>
            </a:r>
          </a:p>
          <a:p>
            <a:pPr lvl="1"/>
            <a:r>
              <a:rPr lang="en-US" sz="2400" dirty="0" smtClean="0"/>
              <a:t>Provided hidden layer is large enough</a:t>
            </a:r>
          </a:p>
          <a:p>
            <a:pPr lvl="1"/>
            <a:r>
              <a:rPr lang="en-US" sz="2400" dirty="0" smtClean="0"/>
              <a:t>“fat” 2-Layer Network</a:t>
            </a:r>
            <a:endParaRPr lang="en-US" sz="24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2492184" y="1509436"/>
            <a:ext cx="3721574" cy="1212107"/>
            <a:chOff x="3837136" y="1996859"/>
            <a:chExt cx="3721574" cy="1212107"/>
          </a:xfrm>
        </p:grpSpPr>
        <p:sp>
          <p:nvSpPr>
            <p:cNvPr id="5" name="Oval 4"/>
            <p:cNvSpPr/>
            <p:nvPr/>
          </p:nvSpPr>
          <p:spPr>
            <a:xfrm>
              <a:off x="4212207" y="1996859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2207" y="2425510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212207" y="2863078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002886" y="2184160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cxnSp>
          <p:nvCxnSpPr>
            <p:cNvPr id="9" name="Straight Arrow Connector 8"/>
            <p:cNvCxnSpPr>
              <a:stCxn id="5" idx="6"/>
              <a:endCxn id="8" idx="1"/>
            </p:cNvCxnSpPr>
            <p:nvPr/>
          </p:nvCxnSpPr>
          <p:spPr>
            <a:xfrm>
              <a:off x="4579642" y="2169803"/>
              <a:ext cx="477054" cy="650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6"/>
              <a:endCxn id="8" idx="2"/>
            </p:cNvCxnSpPr>
            <p:nvPr/>
          </p:nvCxnSpPr>
          <p:spPr>
            <a:xfrm flipV="1">
              <a:off x="4579642" y="2357104"/>
              <a:ext cx="423244" cy="2413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6"/>
              <a:endCxn id="8" idx="3"/>
            </p:cNvCxnSpPr>
            <p:nvPr/>
          </p:nvCxnSpPr>
          <p:spPr>
            <a:xfrm flipV="1">
              <a:off x="4579642" y="2479394"/>
              <a:ext cx="477054" cy="556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18" idx="1"/>
            </p:cNvCxnSpPr>
            <p:nvPr/>
          </p:nvCxnSpPr>
          <p:spPr>
            <a:xfrm>
              <a:off x="5370321" y="2357104"/>
              <a:ext cx="131613" cy="6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5501934" y="2190740"/>
              <a:ext cx="361911" cy="334118"/>
              <a:chOff x="3849418" y="3062550"/>
              <a:chExt cx="361911" cy="334118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/>
            <p:cNvCxnSpPr>
              <a:stCxn id="18" idx="3"/>
              <a:endCxn id="42" idx="1"/>
            </p:cNvCxnSpPr>
            <p:nvPr/>
          </p:nvCxnSpPr>
          <p:spPr>
            <a:xfrm>
              <a:off x="5863845" y="2357799"/>
              <a:ext cx="349913" cy="1183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837136" y="2377112"/>
              <a:ext cx="295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57952" y="2344934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</a:t>
              </a:r>
              <a:endParaRPr lang="en-US" sz="2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5002886" y="2676658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Σ</a:t>
              </a:r>
              <a:endParaRPr lang="en-US" dirty="0"/>
            </a:p>
          </p:txBody>
        </p:sp>
        <p:cxnSp>
          <p:nvCxnSpPr>
            <p:cNvPr id="25" name="Straight Arrow Connector 24"/>
            <p:cNvCxnSpPr>
              <a:stCxn id="24" idx="6"/>
              <a:endCxn id="28" idx="1"/>
            </p:cNvCxnSpPr>
            <p:nvPr/>
          </p:nvCxnSpPr>
          <p:spPr>
            <a:xfrm>
              <a:off x="5370321" y="2849602"/>
              <a:ext cx="131613" cy="6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5501934" y="2683238"/>
              <a:ext cx="361911" cy="334118"/>
              <a:chOff x="3849418" y="3062550"/>
              <a:chExt cx="361911" cy="334118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Arrow Connector 28"/>
            <p:cNvCxnSpPr>
              <a:stCxn id="28" idx="3"/>
              <a:endCxn id="42" idx="3"/>
            </p:cNvCxnSpPr>
            <p:nvPr/>
          </p:nvCxnSpPr>
          <p:spPr>
            <a:xfrm flipV="1">
              <a:off x="5863845" y="2720744"/>
              <a:ext cx="349913" cy="1295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5" idx="6"/>
              <a:endCxn id="24" idx="1"/>
            </p:cNvCxnSpPr>
            <p:nvPr/>
          </p:nvCxnSpPr>
          <p:spPr>
            <a:xfrm>
              <a:off x="4579642" y="2169803"/>
              <a:ext cx="477054" cy="5575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6" idx="6"/>
              <a:endCxn id="24" idx="2"/>
            </p:cNvCxnSpPr>
            <p:nvPr/>
          </p:nvCxnSpPr>
          <p:spPr>
            <a:xfrm>
              <a:off x="4579642" y="2598454"/>
              <a:ext cx="423244" cy="2511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7" idx="6"/>
              <a:endCxn id="24" idx="3"/>
            </p:cNvCxnSpPr>
            <p:nvPr/>
          </p:nvCxnSpPr>
          <p:spPr>
            <a:xfrm flipV="1">
              <a:off x="4579642" y="2971892"/>
              <a:ext cx="477054" cy="64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6159948" y="2425510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647943" y="2423990"/>
              <a:ext cx="361911" cy="334118"/>
              <a:chOff x="3849418" y="3062550"/>
              <a:chExt cx="361911" cy="334118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0" name="Straight Arrow Connector 49"/>
            <p:cNvCxnSpPr>
              <a:stCxn id="42" idx="6"/>
              <a:endCxn id="49" idx="1"/>
            </p:cNvCxnSpPr>
            <p:nvPr/>
          </p:nvCxnSpPr>
          <p:spPr>
            <a:xfrm flipV="1">
              <a:off x="6527383" y="2591049"/>
              <a:ext cx="120560" cy="7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9" idx="3"/>
            </p:cNvCxnSpPr>
            <p:nvPr/>
          </p:nvCxnSpPr>
          <p:spPr>
            <a:xfrm>
              <a:off x="7009854" y="2591049"/>
              <a:ext cx="248098" cy="7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Left Brace 57"/>
          <p:cNvSpPr/>
          <p:nvPr/>
        </p:nvSpPr>
        <p:spPr>
          <a:xfrm rot="16200000">
            <a:off x="3986200" y="2393277"/>
            <a:ext cx="204427" cy="860958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287924" y="2893071"/>
            <a:ext cx="158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Hidden Layer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52575" y="3980897"/>
            <a:ext cx="169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04A7B"/>
                </a:solidFill>
              </a:rPr>
              <a:t>Non-Linear!</a:t>
            </a:r>
            <a:endParaRPr lang="en-US" sz="2400" b="1" dirty="0">
              <a:solidFill>
                <a:srgbClr val="604A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95357"/>
            <a:ext cx="8229600" cy="2230806"/>
          </a:xfrm>
        </p:spPr>
        <p:txBody>
          <a:bodyPr>
            <a:normAutofit/>
          </a:bodyPr>
          <a:lstStyle/>
          <a:p>
            <a:r>
              <a:rPr lang="en-US" dirty="0" smtClean="0"/>
              <a:t>Why prefer Deep over a “Fat” 2-Layer?</a:t>
            </a:r>
          </a:p>
          <a:p>
            <a:pPr lvl="1"/>
            <a:r>
              <a:rPr lang="en-US" dirty="0" smtClean="0"/>
              <a:t>Compact Model </a:t>
            </a:r>
          </a:p>
          <a:p>
            <a:pPr lvl="2"/>
            <a:r>
              <a:rPr lang="en-US" dirty="0" smtClean="0"/>
              <a:t>(exponentially large “fat” model)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643" y="6082216"/>
            <a:ext cx="8071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Source: http</a:t>
            </a:r>
            <a:r>
              <a:rPr lang="en-US" sz="1400" dirty="0"/>
              <a:t>://</a:t>
            </a:r>
            <a:r>
              <a:rPr lang="en-US" sz="1400" dirty="0" err="1"/>
              <a:t>blog.peltarion.com</a:t>
            </a:r>
            <a:r>
              <a:rPr lang="en-US" sz="1400" dirty="0"/>
              <a:t>/2014/06/22/deep-learning-and-deep-neural-networks-in-synapse/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073" y="1417637"/>
            <a:ext cx="3016360" cy="22276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4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Expressive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Deeper networks are “exponentially more expressive” than shallower networks.</a:t>
            </a:r>
          </a:p>
          <a:p>
            <a:endParaRPr lang="en-US" sz="1000" dirty="0"/>
          </a:p>
          <a:p>
            <a:r>
              <a:rPr lang="en-US" sz="2400" dirty="0" smtClean="0"/>
              <a:t>Related Example: Boolean Circuits</a:t>
            </a:r>
          </a:p>
          <a:p>
            <a:pPr lvl="1"/>
            <a:r>
              <a:rPr lang="en-US" sz="2000" b="1" dirty="0" smtClean="0"/>
              <a:t>Thought </a:t>
            </a:r>
            <a:r>
              <a:rPr lang="en-US" sz="2000" b="1" dirty="0"/>
              <a:t>E</a:t>
            </a:r>
            <a:r>
              <a:rPr lang="en-US" sz="2000" b="1" dirty="0" smtClean="0"/>
              <a:t>xperiment: </a:t>
            </a:r>
            <a:r>
              <a:rPr lang="en-US" sz="2000" dirty="0" smtClean="0"/>
              <a:t>How many gates required if only depth-2 circuits allowed?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478367" y="6089634"/>
            <a:ext cx="6081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Circuit_complexity</a:t>
            </a:r>
            <a:endParaRPr lang="en-US" sz="1600" dirty="0"/>
          </a:p>
        </p:txBody>
      </p:sp>
      <p:sp>
        <p:nvSpPr>
          <p:cNvPr id="133" name="TextBox 132"/>
          <p:cNvSpPr txBox="1"/>
          <p:nvPr/>
        </p:nvSpPr>
        <p:spPr>
          <a:xfrm>
            <a:off x="2991249" y="4545003"/>
            <a:ext cx="295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505304" y="4545003"/>
            <a:ext cx="30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97" y="3751786"/>
            <a:ext cx="3993448" cy="21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0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&amp; OR as Transfer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Deep networks can implement AND &amp; OR transfer functions.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869118" y="2948475"/>
            <a:ext cx="3298330" cy="1212107"/>
            <a:chOff x="3470471" y="2843203"/>
            <a:chExt cx="3298330" cy="1212107"/>
          </a:xfrm>
        </p:grpSpPr>
        <p:sp>
          <p:nvSpPr>
            <p:cNvPr id="8" name="Oval 7"/>
            <p:cNvSpPr/>
            <p:nvPr/>
          </p:nvSpPr>
          <p:spPr>
            <a:xfrm>
              <a:off x="3845542" y="2843203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845542" y="3271854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845542" y="3709422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8" idx="6"/>
            </p:cNvCxnSpPr>
            <p:nvPr/>
          </p:nvCxnSpPr>
          <p:spPr>
            <a:xfrm>
              <a:off x="4212977" y="3016147"/>
              <a:ext cx="477054" cy="650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6"/>
            </p:cNvCxnSpPr>
            <p:nvPr/>
          </p:nvCxnSpPr>
          <p:spPr>
            <a:xfrm flipV="1">
              <a:off x="4212977" y="3189091"/>
              <a:ext cx="477054" cy="2557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6"/>
            </p:cNvCxnSpPr>
            <p:nvPr/>
          </p:nvCxnSpPr>
          <p:spPr>
            <a:xfrm flipV="1">
              <a:off x="4212977" y="3325738"/>
              <a:ext cx="477054" cy="556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6" idx="3"/>
              <a:endCxn id="27" idx="1"/>
            </p:cNvCxnSpPr>
            <p:nvPr/>
          </p:nvCxnSpPr>
          <p:spPr>
            <a:xfrm>
              <a:off x="5073936" y="3204143"/>
              <a:ext cx="349913" cy="1183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70471" y="3223456"/>
              <a:ext cx="295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68043" y="3191278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</a:t>
              </a:r>
              <a:endParaRPr lang="en-US" sz="2000" dirty="0"/>
            </a:p>
          </p:txBody>
        </p:sp>
        <p:cxnSp>
          <p:nvCxnSpPr>
            <p:cNvPr id="23" name="Straight Arrow Connector 22"/>
            <p:cNvCxnSpPr>
              <a:stCxn id="34" idx="3"/>
              <a:endCxn id="27" idx="3"/>
            </p:cNvCxnSpPr>
            <p:nvPr/>
          </p:nvCxnSpPr>
          <p:spPr>
            <a:xfrm flipV="1">
              <a:off x="5073936" y="3567088"/>
              <a:ext cx="349913" cy="1295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8" idx="6"/>
            </p:cNvCxnSpPr>
            <p:nvPr/>
          </p:nvCxnSpPr>
          <p:spPr>
            <a:xfrm>
              <a:off x="4212977" y="3016147"/>
              <a:ext cx="477054" cy="5575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9" idx="6"/>
            </p:cNvCxnSpPr>
            <p:nvPr/>
          </p:nvCxnSpPr>
          <p:spPr>
            <a:xfrm>
              <a:off x="4212977" y="3444798"/>
              <a:ext cx="477054" cy="2511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0" idx="6"/>
            </p:cNvCxnSpPr>
            <p:nvPr/>
          </p:nvCxnSpPr>
          <p:spPr>
            <a:xfrm flipV="1">
              <a:off x="4212977" y="3818236"/>
              <a:ext cx="477054" cy="64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5370039" y="3271854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858034" y="3270334"/>
              <a:ext cx="361911" cy="334118"/>
              <a:chOff x="3849418" y="3062550"/>
              <a:chExt cx="361911" cy="334118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Arrow Connector 28"/>
            <p:cNvCxnSpPr>
              <a:stCxn id="27" idx="6"/>
              <a:endCxn id="32" idx="1"/>
            </p:cNvCxnSpPr>
            <p:nvPr/>
          </p:nvCxnSpPr>
          <p:spPr>
            <a:xfrm flipV="1">
              <a:off x="5737474" y="3437393"/>
              <a:ext cx="120560" cy="7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2" idx="3"/>
            </p:cNvCxnSpPr>
            <p:nvPr/>
          </p:nvCxnSpPr>
          <p:spPr>
            <a:xfrm>
              <a:off x="6219945" y="3437393"/>
              <a:ext cx="248098" cy="7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entagon 40"/>
            <p:cNvSpPr/>
            <p:nvPr/>
          </p:nvSpPr>
          <p:spPr>
            <a:xfrm>
              <a:off x="4725742" y="3052934"/>
              <a:ext cx="355250" cy="291224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Pentagon 41"/>
            <p:cNvSpPr/>
            <p:nvPr/>
          </p:nvSpPr>
          <p:spPr>
            <a:xfrm>
              <a:off x="4725742" y="3558988"/>
              <a:ext cx="355250" cy="291224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809257"/>
              </p:ext>
            </p:extLst>
          </p:nvPr>
        </p:nvGraphicFramePr>
        <p:xfrm>
          <a:off x="2236923" y="4521189"/>
          <a:ext cx="310197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2" name="Equation" r:id="rId3" imgW="1600200" imgH="241300" progId="Equation.3">
                  <p:embed/>
                </p:oleObj>
              </mc:Choice>
              <mc:Fallback>
                <p:oleObj name="Equation" r:id="rId3" imgW="160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6923" y="4521189"/>
                        <a:ext cx="3101975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926746"/>
              </p:ext>
            </p:extLst>
          </p:nvPr>
        </p:nvGraphicFramePr>
        <p:xfrm>
          <a:off x="2236923" y="5402692"/>
          <a:ext cx="2930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3" name="Equation" r:id="rId5" imgW="1511300" imgH="241300" progId="Equation.3">
                  <p:embed/>
                </p:oleObj>
              </mc:Choice>
              <mc:Fallback>
                <p:oleObj name="Equation" r:id="rId5" imgW="1511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6923" y="5402692"/>
                        <a:ext cx="2930525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5961944" y="5412883"/>
            <a:ext cx="185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Used in practice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3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What Happens if No Transfer Function?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Just linear transforms?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r>
              <a:rPr lang="en-US" sz="2800" dirty="0" smtClean="0"/>
              <a:t>Deep structure collapses to linear model!</a:t>
            </a:r>
          </a:p>
          <a:p>
            <a:pPr lvl="1"/>
            <a:r>
              <a:rPr lang="en-US" sz="2000" dirty="0" smtClean="0"/>
              <a:t>Linear operators are associative &amp; commutative</a:t>
            </a:r>
          </a:p>
          <a:p>
            <a:pPr lvl="1"/>
            <a:r>
              <a:rPr lang="en-US" sz="2000" dirty="0" smtClean="0"/>
              <a:t>Applying a linear operator to a linear operator yields a linear operator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3018627" y="4769399"/>
            <a:ext cx="2082041" cy="1212107"/>
            <a:chOff x="2961718" y="4682054"/>
            <a:chExt cx="2082041" cy="1212107"/>
          </a:xfrm>
        </p:grpSpPr>
        <p:sp>
          <p:nvSpPr>
            <p:cNvPr id="7" name="Oval 6"/>
            <p:cNvSpPr/>
            <p:nvPr/>
          </p:nvSpPr>
          <p:spPr>
            <a:xfrm>
              <a:off x="3336789" y="4682054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336789" y="5110705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336789" y="5548273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127468" y="5097216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cxnSp>
          <p:nvCxnSpPr>
            <p:cNvPr id="11" name="Straight Arrow Connector 10"/>
            <p:cNvCxnSpPr>
              <a:stCxn id="7" idx="6"/>
              <a:endCxn id="10" idx="1"/>
            </p:cNvCxnSpPr>
            <p:nvPr/>
          </p:nvCxnSpPr>
          <p:spPr>
            <a:xfrm>
              <a:off x="3704224" y="4854998"/>
              <a:ext cx="477054" cy="2928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10" idx="2"/>
            </p:cNvCxnSpPr>
            <p:nvPr/>
          </p:nvCxnSpPr>
          <p:spPr>
            <a:xfrm flipV="1">
              <a:off x="3704224" y="5270160"/>
              <a:ext cx="423244" cy="134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6"/>
              <a:endCxn id="10" idx="3"/>
            </p:cNvCxnSpPr>
            <p:nvPr/>
          </p:nvCxnSpPr>
          <p:spPr>
            <a:xfrm flipV="1">
              <a:off x="3704224" y="5392450"/>
              <a:ext cx="477054" cy="328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961718" y="5062307"/>
              <a:ext cx="295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43001" y="5030129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</a:t>
              </a:r>
              <a:endParaRPr lang="en-US" sz="20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4494903" y="5276244"/>
              <a:ext cx="248098" cy="7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969238" y="2201863"/>
            <a:ext cx="2747464" cy="1212107"/>
            <a:chOff x="2969238" y="2321908"/>
            <a:chExt cx="2747464" cy="1212107"/>
          </a:xfrm>
        </p:grpSpPr>
        <p:sp>
          <p:nvSpPr>
            <p:cNvPr id="42" name="Oval 41"/>
            <p:cNvSpPr/>
            <p:nvPr/>
          </p:nvSpPr>
          <p:spPr>
            <a:xfrm>
              <a:off x="3344309" y="2321908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344309" y="2750559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344309" y="3188127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134988" y="2509209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Σ</a:t>
              </a:r>
              <a:endParaRPr lang="en-US" dirty="0"/>
            </a:p>
          </p:txBody>
        </p:sp>
        <p:cxnSp>
          <p:nvCxnSpPr>
            <p:cNvPr id="46" name="Straight Arrow Connector 45"/>
            <p:cNvCxnSpPr>
              <a:stCxn id="42" idx="6"/>
              <a:endCxn id="45" idx="1"/>
            </p:cNvCxnSpPr>
            <p:nvPr/>
          </p:nvCxnSpPr>
          <p:spPr>
            <a:xfrm>
              <a:off x="3711744" y="2494852"/>
              <a:ext cx="477054" cy="650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43" idx="6"/>
              <a:endCxn id="45" idx="2"/>
            </p:cNvCxnSpPr>
            <p:nvPr/>
          </p:nvCxnSpPr>
          <p:spPr>
            <a:xfrm flipV="1">
              <a:off x="3711744" y="2682153"/>
              <a:ext cx="423244" cy="2413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4" idx="6"/>
              <a:endCxn id="45" idx="3"/>
            </p:cNvCxnSpPr>
            <p:nvPr/>
          </p:nvCxnSpPr>
          <p:spPr>
            <a:xfrm flipV="1">
              <a:off x="3711744" y="2804443"/>
              <a:ext cx="477054" cy="556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endCxn id="61" idx="1"/>
            </p:cNvCxnSpPr>
            <p:nvPr/>
          </p:nvCxnSpPr>
          <p:spPr>
            <a:xfrm>
              <a:off x="4516126" y="2688672"/>
              <a:ext cx="349913" cy="1183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969238" y="2702161"/>
              <a:ext cx="295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415944" y="2675097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</a:t>
              </a:r>
              <a:endParaRPr lang="en-US" sz="2000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4134988" y="3001707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Σ</a:t>
              </a:r>
              <a:endParaRPr lang="en-US" dirty="0"/>
            </a:p>
          </p:txBody>
        </p:sp>
        <p:cxnSp>
          <p:nvCxnSpPr>
            <p:cNvPr id="57" name="Straight Arrow Connector 56"/>
            <p:cNvCxnSpPr>
              <a:endCxn id="61" idx="3"/>
            </p:cNvCxnSpPr>
            <p:nvPr/>
          </p:nvCxnSpPr>
          <p:spPr>
            <a:xfrm flipV="1">
              <a:off x="4516126" y="3051617"/>
              <a:ext cx="349913" cy="1295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42" idx="6"/>
              <a:endCxn id="54" idx="1"/>
            </p:cNvCxnSpPr>
            <p:nvPr/>
          </p:nvCxnSpPr>
          <p:spPr>
            <a:xfrm>
              <a:off x="3711744" y="2494852"/>
              <a:ext cx="477054" cy="5575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3" idx="6"/>
              <a:endCxn id="54" idx="2"/>
            </p:cNvCxnSpPr>
            <p:nvPr/>
          </p:nvCxnSpPr>
          <p:spPr>
            <a:xfrm>
              <a:off x="3711744" y="2923503"/>
              <a:ext cx="423244" cy="2511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44" idx="6"/>
              <a:endCxn id="54" idx="3"/>
            </p:cNvCxnSpPr>
            <p:nvPr/>
          </p:nvCxnSpPr>
          <p:spPr>
            <a:xfrm flipV="1">
              <a:off x="3711744" y="3296941"/>
              <a:ext cx="477054" cy="64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4812229" y="2756383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cxnSp>
          <p:nvCxnSpPr>
            <p:cNvPr id="75" name="Straight Arrow Connector 74"/>
            <p:cNvCxnSpPr>
              <a:stCxn id="61" idx="6"/>
            </p:cNvCxnSpPr>
            <p:nvPr/>
          </p:nvCxnSpPr>
          <p:spPr>
            <a:xfrm flipV="1">
              <a:off x="5179664" y="2923503"/>
              <a:ext cx="222168" cy="58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385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 smtClean="0"/>
              <a:t>Training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Gradient Descent! **</a:t>
            </a:r>
          </a:p>
          <a:p>
            <a:pPr lvl="1"/>
            <a:r>
              <a:rPr lang="en-US" sz="2000" dirty="0" smtClean="0"/>
              <a:t>(Supervised Learning)</a:t>
            </a:r>
          </a:p>
          <a:p>
            <a:endParaRPr lang="en-US" sz="1000" dirty="0" smtClean="0"/>
          </a:p>
          <a:p>
            <a:r>
              <a:rPr lang="en-US" sz="2800" dirty="0" smtClean="0"/>
              <a:t>Parameters:</a:t>
            </a:r>
          </a:p>
          <a:p>
            <a:pPr lvl="1"/>
            <a:r>
              <a:rPr lang="en-US" sz="2400" dirty="0" smtClean="0"/>
              <a:t>(w</a:t>
            </a:r>
            <a:r>
              <a:rPr lang="en-US" sz="2400" baseline="-25000" dirty="0" smtClean="0"/>
              <a:t>11</a:t>
            </a:r>
            <a:r>
              <a:rPr lang="en-US" sz="2400" dirty="0" smtClean="0"/>
              <a:t>,b</a:t>
            </a:r>
            <a:r>
              <a:rPr lang="en-US" sz="2400" baseline="-25000" dirty="0" smtClean="0"/>
              <a:t>11</a:t>
            </a:r>
            <a:r>
              <a:rPr lang="en-US" sz="2400" dirty="0" smtClean="0"/>
              <a:t>,w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,b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,w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,b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4936094" y="1578722"/>
            <a:ext cx="3721574" cy="1212107"/>
            <a:chOff x="3837136" y="1996859"/>
            <a:chExt cx="3721574" cy="1212107"/>
          </a:xfrm>
        </p:grpSpPr>
        <p:sp>
          <p:nvSpPr>
            <p:cNvPr id="5" name="Oval 4"/>
            <p:cNvSpPr/>
            <p:nvPr/>
          </p:nvSpPr>
          <p:spPr>
            <a:xfrm>
              <a:off x="4212207" y="1996859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2207" y="2425510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212207" y="2863078"/>
              <a:ext cx="367435" cy="345888"/>
            </a:xfrm>
            <a:prstGeom prst="ellipse">
              <a:avLst/>
            </a:prstGeom>
            <a:solidFill>
              <a:schemeClr val="bg1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002886" y="2184160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cxnSp>
          <p:nvCxnSpPr>
            <p:cNvPr id="9" name="Straight Arrow Connector 8"/>
            <p:cNvCxnSpPr>
              <a:stCxn id="5" idx="6"/>
              <a:endCxn id="8" idx="1"/>
            </p:cNvCxnSpPr>
            <p:nvPr/>
          </p:nvCxnSpPr>
          <p:spPr>
            <a:xfrm>
              <a:off x="4579642" y="2169803"/>
              <a:ext cx="477054" cy="650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6"/>
              <a:endCxn id="8" idx="2"/>
            </p:cNvCxnSpPr>
            <p:nvPr/>
          </p:nvCxnSpPr>
          <p:spPr>
            <a:xfrm flipV="1">
              <a:off x="4579642" y="2357104"/>
              <a:ext cx="423244" cy="2413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6"/>
              <a:endCxn id="8" idx="3"/>
            </p:cNvCxnSpPr>
            <p:nvPr/>
          </p:nvCxnSpPr>
          <p:spPr>
            <a:xfrm flipV="1">
              <a:off x="4579642" y="2479394"/>
              <a:ext cx="477054" cy="556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33" idx="1"/>
            </p:cNvCxnSpPr>
            <p:nvPr/>
          </p:nvCxnSpPr>
          <p:spPr>
            <a:xfrm>
              <a:off x="5370321" y="2357104"/>
              <a:ext cx="131613" cy="6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5501934" y="2190740"/>
              <a:ext cx="361911" cy="334118"/>
              <a:chOff x="3849418" y="3062550"/>
              <a:chExt cx="361911" cy="334118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/>
            <p:cNvCxnSpPr>
              <a:stCxn id="33" idx="3"/>
              <a:endCxn id="24" idx="1"/>
            </p:cNvCxnSpPr>
            <p:nvPr/>
          </p:nvCxnSpPr>
          <p:spPr>
            <a:xfrm>
              <a:off x="5863845" y="2357799"/>
              <a:ext cx="349913" cy="1183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837136" y="2377112"/>
              <a:ext cx="295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57952" y="2344934"/>
              <a:ext cx="30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y</a:t>
              </a:r>
              <a:endParaRPr lang="en-US" sz="20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002886" y="2676658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Σ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6"/>
              <a:endCxn id="31" idx="1"/>
            </p:cNvCxnSpPr>
            <p:nvPr/>
          </p:nvCxnSpPr>
          <p:spPr>
            <a:xfrm>
              <a:off x="5370321" y="2849602"/>
              <a:ext cx="131613" cy="6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5501934" y="2683238"/>
              <a:ext cx="361911" cy="334118"/>
              <a:chOff x="3849418" y="3062550"/>
              <a:chExt cx="361911" cy="334118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/>
            <p:cNvCxnSpPr>
              <a:stCxn id="31" idx="3"/>
              <a:endCxn id="24" idx="3"/>
            </p:cNvCxnSpPr>
            <p:nvPr/>
          </p:nvCxnSpPr>
          <p:spPr>
            <a:xfrm flipV="1">
              <a:off x="5863845" y="2720744"/>
              <a:ext cx="349913" cy="1295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5" idx="6"/>
              <a:endCxn id="17" idx="1"/>
            </p:cNvCxnSpPr>
            <p:nvPr/>
          </p:nvCxnSpPr>
          <p:spPr>
            <a:xfrm>
              <a:off x="4579642" y="2169803"/>
              <a:ext cx="477054" cy="5575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" idx="6"/>
              <a:endCxn id="17" idx="2"/>
            </p:cNvCxnSpPr>
            <p:nvPr/>
          </p:nvCxnSpPr>
          <p:spPr>
            <a:xfrm>
              <a:off x="4579642" y="2598454"/>
              <a:ext cx="423244" cy="2511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7" idx="6"/>
              <a:endCxn id="17" idx="3"/>
            </p:cNvCxnSpPr>
            <p:nvPr/>
          </p:nvCxnSpPr>
          <p:spPr>
            <a:xfrm flipV="1">
              <a:off x="4579642" y="2971892"/>
              <a:ext cx="477054" cy="64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6159948" y="2425510"/>
              <a:ext cx="367435" cy="345888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Σ</a:t>
              </a:r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647943" y="2423990"/>
              <a:ext cx="361911" cy="334118"/>
              <a:chOff x="3849418" y="3062550"/>
              <a:chExt cx="361911" cy="334118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3895478" y="3138220"/>
                <a:ext cx="269783" cy="212984"/>
              </a:xfrm>
              <a:custGeom>
                <a:avLst/>
                <a:gdLst>
                  <a:gd name="connsiteX0" fmla="*/ 0 w 1885438"/>
                  <a:gd name="connsiteY0" fmla="*/ 785506 h 785506"/>
                  <a:gd name="connsiteX1" fmla="*/ 802784 w 1885438"/>
                  <a:gd name="connsiteY1" fmla="*/ 634166 h 785506"/>
                  <a:gd name="connsiteX2" fmla="*/ 1131793 w 1885438"/>
                  <a:gd name="connsiteY2" fmla="*/ 147246 h 785506"/>
                  <a:gd name="connsiteX3" fmla="*/ 1816133 w 1885438"/>
                  <a:gd name="connsiteY3" fmla="*/ 15646 h 785506"/>
                  <a:gd name="connsiteX4" fmla="*/ 1862195 w 1885438"/>
                  <a:gd name="connsiteY4" fmla="*/ 2486 h 78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438" h="785506">
                    <a:moveTo>
                      <a:pt x="0" y="785506"/>
                    </a:moveTo>
                    <a:cubicBezTo>
                      <a:pt x="307076" y="763024"/>
                      <a:pt x="614152" y="740543"/>
                      <a:pt x="802784" y="634166"/>
                    </a:cubicBezTo>
                    <a:cubicBezTo>
                      <a:pt x="991416" y="527789"/>
                      <a:pt x="962902" y="250333"/>
                      <a:pt x="1131793" y="147246"/>
                    </a:cubicBezTo>
                    <a:cubicBezTo>
                      <a:pt x="1300684" y="44159"/>
                      <a:pt x="1694399" y="39773"/>
                      <a:pt x="1816133" y="15646"/>
                    </a:cubicBezTo>
                    <a:cubicBezTo>
                      <a:pt x="1937867" y="-8481"/>
                      <a:pt x="1862195" y="2486"/>
                      <a:pt x="1862195" y="2486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849418" y="3062550"/>
                <a:ext cx="361911" cy="334118"/>
              </a:xfrm>
              <a:prstGeom prst="round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Arrow Connector 25"/>
            <p:cNvCxnSpPr>
              <a:stCxn id="24" idx="6"/>
              <a:endCxn id="29" idx="1"/>
            </p:cNvCxnSpPr>
            <p:nvPr/>
          </p:nvCxnSpPr>
          <p:spPr>
            <a:xfrm flipV="1">
              <a:off x="6527383" y="2591049"/>
              <a:ext cx="120560" cy="7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9" idx="3"/>
            </p:cNvCxnSpPr>
            <p:nvPr/>
          </p:nvCxnSpPr>
          <p:spPr>
            <a:xfrm>
              <a:off x="7009854" y="2591049"/>
              <a:ext cx="248098" cy="7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57200" y="6000956"/>
            <a:ext cx="339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**additional details end of lecture</a:t>
            </a:r>
            <a:endParaRPr lang="en-US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292021"/>
              </p:ext>
            </p:extLst>
          </p:nvPr>
        </p:nvGraphicFramePr>
        <p:xfrm>
          <a:off x="596900" y="3825875"/>
          <a:ext cx="14478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3" imgW="914400" imgH="457200" progId="Equation.3">
                  <p:embed/>
                </p:oleObj>
              </mc:Choice>
              <mc:Fallback>
                <p:oleObj name="Equation" r:id="rId3" imgW="914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6900" y="3825875"/>
                        <a:ext cx="1447800" cy="72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692844"/>
              </p:ext>
            </p:extLst>
          </p:nvPr>
        </p:nvGraphicFramePr>
        <p:xfrm>
          <a:off x="2084388" y="3825875"/>
          <a:ext cx="16097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5" imgW="1016000" imgH="457200" progId="Equation.3">
                  <p:embed/>
                </p:oleObj>
              </mc:Choice>
              <mc:Fallback>
                <p:oleObj name="Equation" r:id="rId5" imgW="1016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4388" y="3825875"/>
                        <a:ext cx="16097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043665"/>
              </p:ext>
            </p:extLst>
          </p:nvPr>
        </p:nvGraphicFramePr>
        <p:xfrm>
          <a:off x="3741738" y="3827463"/>
          <a:ext cx="20510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7" imgW="1295400" imgH="457200" progId="Equation.3">
                  <p:embed/>
                </p:oleObj>
              </mc:Choice>
              <mc:Fallback>
                <p:oleObj name="Equation" r:id="rId7" imgW="1295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41738" y="3827463"/>
                        <a:ext cx="205105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314670"/>
              </p:ext>
            </p:extLst>
          </p:nvPr>
        </p:nvGraphicFramePr>
        <p:xfrm>
          <a:off x="5892800" y="3827463"/>
          <a:ext cx="24733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9" imgW="1562100" imgH="457200" progId="Equation.3">
                  <p:embed/>
                </p:oleObj>
              </mc:Choice>
              <mc:Fallback>
                <p:oleObj name="Equation" r:id="rId9" imgW="1562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92800" y="3827463"/>
                        <a:ext cx="24733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4681187" y="2943981"/>
            <a:ext cx="2471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f(</a:t>
            </a:r>
            <a:r>
              <a:rPr lang="en-US" sz="2400" dirty="0" err="1" smtClean="0"/>
              <a:t>x|w,b</a:t>
            </a:r>
            <a:r>
              <a:rPr lang="en-US" sz="2400" dirty="0" smtClean="0"/>
              <a:t>) = </a:t>
            </a:r>
            <a:r>
              <a:rPr lang="en-US" sz="2400" dirty="0" err="1" smtClean="0"/>
              <a:t>w</a:t>
            </a:r>
            <a:r>
              <a:rPr lang="en-US" sz="2400" baseline="30000" dirty="0" err="1" smtClean="0"/>
              <a:t>T</a:t>
            </a:r>
            <a:r>
              <a:rPr lang="en-US" sz="2400" dirty="0" err="1" smtClean="0"/>
              <a:t>x</a:t>
            </a:r>
            <a:r>
              <a:rPr lang="en-US" sz="2400" dirty="0" smtClean="0"/>
              <a:t> – 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37901" y="2930821"/>
            <a:ext cx="1475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 smtClean="0"/>
              <a:t>y = </a:t>
            </a:r>
            <a:r>
              <a:rPr lang="el-GR" sz="2400" dirty="0" smtClean="0"/>
              <a:t>τ</a:t>
            </a:r>
            <a:r>
              <a:rPr lang="en-US" sz="2400" dirty="0" smtClean="0"/>
              <a:t>( f</a:t>
            </a:r>
            <a:r>
              <a:rPr lang="en-US" sz="2400" dirty="0"/>
              <a:t>(x</a:t>
            </a:r>
            <a:r>
              <a:rPr lang="en-US" sz="2400" dirty="0" smtClean="0"/>
              <a:t>) )</a:t>
            </a:r>
            <a:endParaRPr lang="en-US" sz="2400" dirty="0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638364"/>
              </p:ext>
            </p:extLst>
          </p:nvPr>
        </p:nvGraphicFramePr>
        <p:xfrm>
          <a:off x="566738" y="4800600"/>
          <a:ext cx="150812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11" imgW="952500" imgH="457200" progId="Equation.3">
                  <p:embed/>
                </p:oleObj>
              </mc:Choice>
              <mc:Fallback>
                <p:oleObj name="Equation" r:id="rId11" imgW="952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6738" y="4800600"/>
                        <a:ext cx="1508125" cy="72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06658"/>
              </p:ext>
            </p:extLst>
          </p:nvPr>
        </p:nvGraphicFramePr>
        <p:xfrm>
          <a:off x="2074863" y="4802188"/>
          <a:ext cx="2552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13" imgW="1612900" imgH="457200" progId="Equation.3">
                  <p:embed/>
                </p:oleObj>
              </mc:Choice>
              <mc:Fallback>
                <p:oleObj name="Equation" r:id="rId13" imgW="1612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4863" y="4802188"/>
                        <a:ext cx="25527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216387"/>
              </p:ext>
            </p:extLst>
          </p:nvPr>
        </p:nvGraphicFramePr>
        <p:xfrm>
          <a:off x="4721225" y="4800600"/>
          <a:ext cx="37576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15" imgW="2374900" imgH="457200" progId="Equation.3">
                  <p:embed/>
                </p:oleObj>
              </mc:Choice>
              <mc:Fallback>
                <p:oleObj name="Equation" r:id="rId15" imgW="2374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21225" y="4800600"/>
                        <a:ext cx="375761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4246176" y="5726887"/>
            <a:ext cx="4245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</a:rPr>
              <a:t>Backpropagation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= Gradient Descent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			   (lots of chain rules)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16: Deep Learning</a:t>
            </a:r>
            <a:endParaRPr lang="en-US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5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Biological Inspiration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David Hubel &amp; </a:t>
            </a:r>
            <a:r>
              <a:rPr lang="en-US" sz="2400" dirty="0" err="1" smtClean="0"/>
              <a:t>Torsten</a:t>
            </a:r>
            <a:r>
              <a:rPr lang="en-US" sz="2400" dirty="0" smtClean="0"/>
              <a:t> Wiesel discovered </a:t>
            </a:r>
            <a:r>
              <a:rPr lang="en-US" sz="2400" b="1" dirty="0" smtClean="0"/>
              <a:t>“simple cells” </a:t>
            </a:r>
            <a:r>
              <a:rPr lang="en-US" sz="2400" dirty="0" smtClean="0"/>
              <a:t>and </a:t>
            </a:r>
            <a:r>
              <a:rPr lang="en-US" sz="2400" b="1" dirty="0" smtClean="0"/>
              <a:t>“complex cells” </a:t>
            </a:r>
            <a:r>
              <a:rPr lang="en-US" sz="2400" dirty="0" smtClean="0"/>
              <a:t>in the 1959</a:t>
            </a:r>
          </a:p>
          <a:p>
            <a:pPr lvl="1"/>
            <a:r>
              <a:rPr lang="en-US" sz="2400" dirty="0" smtClean="0"/>
              <a:t>Some cells activate for </a:t>
            </a:r>
            <a:r>
              <a:rPr lang="en-US" sz="2400" b="1" dirty="0" smtClean="0"/>
              <a:t>simple patterns</a:t>
            </a:r>
          </a:p>
          <a:p>
            <a:pPr lvl="2"/>
            <a:r>
              <a:rPr lang="en-US" sz="2000" dirty="0" smtClean="0"/>
              <a:t>E.g., lines at certain angles</a:t>
            </a:r>
          </a:p>
          <a:p>
            <a:pPr lvl="1"/>
            <a:r>
              <a:rPr lang="en-US" sz="2400" dirty="0" smtClean="0"/>
              <a:t>Some cells activate for more </a:t>
            </a:r>
            <a:r>
              <a:rPr lang="en-US" sz="2400" b="1" dirty="0" smtClean="0"/>
              <a:t>complex patterns</a:t>
            </a:r>
          </a:p>
          <a:p>
            <a:pPr lvl="2"/>
            <a:r>
              <a:rPr lang="en-US" sz="2000" dirty="0" smtClean="0"/>
              <a:t>Appear to take activations of simple cells as input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94" y="4174070"/>
            <a:ext cx="2373211" cy="1603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4829" y="5777683"/>
            <a:ext cx="8142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 Source: </a:t>
            </a:r>
          </a:p>
          <a:p>
            <a:r>
              <a:rPr lang="en-US" sz="1400" dirty="0" smtClean="0"/>
              <a:t>https</a:t>
            </a:r>
            <a:r>
              <a:rPr lang="en-US" sz="1400" dirty="0"/>
              <a:t>://cms.www.countway.harvard.edu/wp/wp-content/uploads/2013/09/</a:t>
            </a:r>
            <a:r>
              <a:rPr lang="en-US" sz="1400" dirty="0" smtClean="0"/>
              <a:t>0002595_ref.jpg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cognitiveconsonance.files.wordpress.com</a:t>
            </a:r>
            <a:r>
              <a:rPr lang="en-US" sz="1400" dirty="0"/>
              <a:t>/2013/05/c_fig5.jpg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68" y="4174070"/>
            <a:ext cx="2484966" cy="16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Last two lectures will not be covered on Final Exam</a:t>
            </a:r>
          </a:p>
          <a:p>
            <a:pPr lvl="1"/>
            <a:r>
              <a:rPr lang="en-US" sz="2400" dirty="0" smtClean="0"/>
              <a:t>Come for the love of (machine) learning</a:t>
            </a:r>
          </a:p>
          <a:p>
            <a:pPr lvl="1"/>
            <a:r>
              <a:rPr lang="en-US" sz="2400" dirty="0" smtClean="0"/>
              <a:t>Will </a:t>
            </a:r>
            <a:r>
              <a:rPr lang="en-US" sz="2400" smtClean="0"/>
              <a:t>release some practice </a:t>
            </a:r>
            <a:r>
              <a:rPr lang="en-US" sz="2400" dirty="0" smtClean="0"/>
              <a:t>questions for topics not covered in </a:t>
            </a:r>
            <a:r>
              <a:rPr lang="en-US" sz="2400" dirty="0" err="1" smtClean="0"/>
              <a:t>homeworks</a:t>
            </a:r>
            <a:endParaRPr lang="en-US" sz="2400" dirty="0" smtClean="0"/>
          </a:p>
          <a:p>
            <a:pPr lvl="1"/>
            <a:endParaRPr lang="en-US" sz="800" dirty="0" smtClean="0"/>
          </a:p>
          <a:p>
            <a:pPr lvl="1"/>
            <a:endParaRPr lang="en-US" sz="800" dirty="0"/>
          </a:p>
          <a:p>
            <a:r>
              <a:rPr lang="en-US" sz="2800" dirty="0" smtClean="0"/>
              <a:t>Final Exam will be released on March 16</a:t>
            </a:r>
            <a:r>
              <a:rPr lang="en-US" sz="2800" baseline="30000" dirty="0" smtClean="0"/>
              <a:t>th</a:t>
            </a:r>
            <a:endParaRPr lang="en-US" sz="2800" dirty="0" smtClean="0"/>
          </a:p>
          <a:p>
            <a:pPr lvl="1"/>
            <a:endParaRPr lang="en-US" sz="800" dirty="0" smtClean="0"/>
          </a:p>
          <a:p>
            <a:pPr lvl="1"/>
            <a:endParaRPr lang="en-US" sz="800" dirty="0" smtClean="0"/>
          </a:p>
          <a:p>
            <a:r>
              <a:rPr lang="en-US" sz="2800" dirty="0" smtClean="0"/>
              <a:t>Student have 48 hours from time of download</a:t>
            </a:r>
          </a:p>
          <a:p>
            <a:pPr lvl="1"/>
            <a:r>
              <a:rPr lang="en-US" sz="2400" dirty="0" smtClean="0"/>
              <a:t>Open book of everything on course website</a:t>
            </a:r>
          </a:p>
          <a:p>
            <a:pPr lvl="1"/>
            <a:r>
              <a:rPr lang="en-US" sz="2400" dirty="0" smtClean="0"/>
              <a:t>No collaboration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Brain is Hierarchical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79" y="1645574"/>
            <a:ext cx="7930444" cy="41177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1" y="6125613"/>
            <a:ext cx="6723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 Source: http</a:t>
            </a:r>
            <a:r>
              <a:rPr lang="en-US" sz="1400" dirty="0"/>
              <a:t>://</a:t>
            </a:r>
            <a:r>
              <a:rPr lang="en-US" sz="1400" dirty="0" err="1"/>
              <a:t>www.cs.nyu.edu</a:t>
            </a:r>
            <a:r>
              <a:rPr lang="en-US" sz="1400" dirty="0"/>
              <a:t>/~</a:t>
            </a:r>
            <a:r>
              <a:rPr lang="en-US" sz="1400" dirty="0" err="1"/>
              <a:t>yann</a:t>
            </a:r>
            <a:r>
              <a:rPr lang="en-US" sz="1400" dirty="0"/>
              <a:t>/talks/lecun-ranzato-icml2013.pdf</a:t>
            </a:r>
          </a:p>
        </p:txBody>
      </p:sp>
    </p:spTree>
    <p:extLst>
      <p:ext uri="{BB962C8B-B14F-4D97-AF65-F5344CB8AC3E}">
        <p14:creationId xmlns:p14="http://schemas.microsoft.com/office/powerpoint/2010/main" val="19453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Let’s Not Get Carried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some kind of wings to fly</a:t>
            </a:r>
          </a:p>
          <a:p>
            <a:pPr lvl="1"/>
            <a:r>
              <a:rPr lang="en-US" sz="2400" dirty="0" smtClean="0"/>
              <a:t>But no flapping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Do we even need wings?	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30" y="4356104"/>
            <a:ext cx="2581004" cy="1720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30" y="2342444"/>
            <a:ext cx="2409491" cy="16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8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Longer Biologically Inspired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Original inspiration created the feed-forward network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Field is now called “Deep Learning”</a:t>
            </a:r>
          </a:p>
          <a:p>
            <a:pPr lvl="1"/>
            <a:r>
              <a:rPr lang="en-US" sz="2400" dirty="0" smtClean="0"/>
              <a:t>Most common name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Really just Automated Feature Learning</a:t>
            </a:r>
          </a:p>
          <a:p>
            <a:pPr lvl="1"/>
            <a:r>
              <a:rPr lang="en-US" sz="2400" dirty="0" smtClean="0"/>
              <a:t>Lots of optimization tricks</a:t>
            </a:r>
          </a:p>
          <a:p>
            <a:pPr lvl="1"/>
            <a:r>
              <a:rPr lang="en-US" sz="2400" dirty="0" smtClean="0"/>
              <a:t>And architecture tuning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28156" y="5489218"/>
            <a:ext cx="3089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E.g., Convolutional Network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402656" y="5686774"/>
            <a:ext cx="825500" cy="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94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r>
              <a:rPr lang="en-US" smtClean="0"/>
              <a:t>For Today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Deep Learning</a:t>
            </a:r>
          </a:p>
          <a:p>
            <a:pPr lvl="1"/>
            <a:r>
              <a:rPr lang="en-US" dirty="0" smtClean="0"/>
              <a:t>Learning Features for Predictive Modeling</a:t>
            </a:r>
          </a:p>
          <a:p>
            <a:endParaRPr lang="en-US" sz="1600" dirty="0"/>
          </a:p>
          <a:p>
            <a:r>
              <a:rPr lang="en-US" b="1" dirty="0" smtClean="0">
                <a:solidFill>
                  <a:srgbClr val="953735"/>
                </a:solidFill>
              </a:rPr>
              <a:t>Deep Convolutional Networks</a:t>
            </a:r>
          </a:p>
          <a:p>
            <a:pPr lvl="1"/>
            <a:r>
              <a:rPr lang="en-US" b="1" dirty="0" smtClean="0">
                <a:solidFill>
                  <a:srgbClr val="953735"/>
                </a:solidFill>
              </a:rPr>
              <a:t>Very popular in Computer Vision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dirty="0" smtClean="0"/>
              <a:t>Tips for Training Deep Networks</a:t>
            </a:r>
          </a:p>
          <a:p>
            <a:endParaRPr lang="en-US" sz="1600" dirty="0"/>
          </a:p>
          <a:p>
            <a:r>
              <a:rPr lang="en-US" dirty="0"/>
              <a:t>Brief Overview of </a:t>
            </a:r>
            <a:r>
              <a:rPr lang="en-US" dirty="0" smtClean="0"/>
              <a:t>other Deep </a:t>
            </a:r>
            <a:r>
              <a:rPr lang="en-US" dirty="0"/>
              <a:t>Networks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6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Images typically have invariant patterns</a:t>
            </a:r>
          </a:p>
          <a:p>
            <a:pPr lvl="1"/>
            <a:r>
              <a:rPr lang="en-US" sz="2400" dirty="0" smtClean="0"/>
              <a:t>E.g., directional gradients are translational invariant: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Apply convolution to local sliding windows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604" y="2845528"/>
            <a:ext cx="7366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994" y="2845528"/>
            <a:ext cx="736600" cy="7112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2534904" y="3616144"/>
            <a:ext cx="452779" cy="4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35125" y="4156393"/>
            <a:ext cx="3052332" cy="824409"/>
            <a:chOff x="1544732" y="3661561"/>
            <a:chExt cx="3052332" cy="8244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4591" y="3764121"/>
              <a:ext cx="609600" cy="635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267" y="3764121"/>
              <a:ext cx="609600" cy="635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1568" y="3764121"/>
              <a:ext cx="609600" cy="635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8301" y="3764121"/>
              <a:ext cx="609600" cy="63500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1544732" y="3661561"/>
              <a:ext cx="3052332" cy="82440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77613" y="4156393"/>
            <a:ext cx="3052332" cy="824409"/>
            <a:chOff x="1270355" y="5023978"/>
            <a:chExt cx="3052332" cy="8244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7514" y="5122090"/>
              <a:ext cx="622300" cy="6096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6190" y="5122090"/>
              <a:ext cx="622300" cy="6096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7191" y="5122090"/>
              <a:ext cx="622300" cy="609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73924" y="5122090"/>
              <a:ext cx="622300" cy="609600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1270355" y="5023978"/>
              <a:ext cx="3052332" cy="82440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own Arrow 21"/>
          <p:cNvSpPr/>
          <p:nvPr/>
        </p:nvSpPr>
        <p:spPr>
          <a:xfrm>
            <a:off x="6035483" y="3616144"/>
            <a:ext cx="452779" cy="4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6187" y="6126163"/>
            <a:ext cx="6781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err="1"/>
              <a:t>cs.stanford.edu</a:t>
            </a:r>
            <a:r>
              <a:rPr lang="en-US" sz="1600" dirty="0"/>
              <a:t>/people/</a:t>
            </a:r>
            <a:r>
              <a:rPr lang="en-US" sz="1600" dirty="0" err="1"/>
              <a:t>karpathy</a:t>
            </a:r>
            <a:r>
              <a:rPr lang="en-US" sz="1600" dirty="0"/>
              <a:t>/</a:t>
            </a:r>
            <a:r>
              <a:rPr lang="en-US" sz="1600" dirty="0" err="1"/>
              <a:t>convnetjs</a:t>
            </a:r>
            <a:r>
              <a:rPr lang="en-US" sz="1600" dirty="0"/>
              <a:t>/demo/</a:t>
            </a:r>
            <a:r>
              <a:rPr lang="en-US" sz="1600" dirty="0" err="1"/>
              <a:t>mnist.html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579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Applies to an image patch x</a:t>
            </a:r>
          </a:p>
          <a:p>
            <a:pPr lvl="1"/>
            <a:r>
              <a:rPr lang="en-US" dirty="0" smtClean="0"/>
              <a:t>Converts local window into single value</a:t>
            </a:r>
          </a:p>
          <a:p>
            <a:pPr lvl="1"/>
            <a:r>
              <a:rPr lang="en-US" dirty="0" smtClean="0"/>
              <a:t>Slide across image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907073"/>
              </p:ext>
            </p:extLst>
          </p:nvPr>
        </p:nvGraphicFramePr>
        <p:xfrm>
          <a:off x="6037399" y="4318933"/>
          <a:ext cx="1305279" cy="122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093"/>
                <a:gridCol w="435093"/>
                <a:gridCol w="435093"/>
              </a:tblGrid>
              <a:tr h="4068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8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8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88" y="5043033"/>
            <a:ext cx="1028485" cy="993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6010" y="5539543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</a:t>
            </a:r>
            <a:endParaRPr lang="en-US" sz="2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319176"/>
              </p:ext>
            </p:extLst>
          </p:nvPr>
        </p:nvGraphicFramePr>
        <p:xfrm>
          <a:off x="1309688" y="3438525"/>
          <a:ext cx="27416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6" name="Equation" r:id="rId4" imgW="1054100" imgH="393700" progId="Equation.3">
                  <p:embed/>
                </p:oleObj>
              </mc:Choice>
              <mc:Fallback>
                <p:oleObj name="Equation" r:id="rId4" imgW="1054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9688" y="3438525"/>
                        <a:ext cx="2741612" cy="102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93653" y="3565639"/>
            <a:ext cx="1520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Left-to-Right</a:t>
            </a:r>
          </a:p>
          <a:p>
            <a:r>
              <a:rPr lang="en-US" dirty="0" smtClean="0"/>
              <a:t>Edge Detector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360365"/>
              </p:ext>
            </p:extLst>
          </p:nvPr>
        </p:nvGraphicFramePr>
        <p:xfrm>
          <a:off x="2225923" y="5350469"/>
          <a:ext cx="10890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7" name="Equation" r:id="rId6" imgW="419100" imgH="165100" progId="Equation.3">
                  <p:embed/>
                </p:oleObj>
              </mc:Choice>
              <mc:Fallback>
                <p:oleObj name="Equation" r:id="rId6" imgW="419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25923" y="5350469"/>
                        <a:ext cx="10890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414005" y="5122263"/>
            <a:ext cx="190500" cy="17899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71155" y="5122314"/>
            <a:ext cx="190500" cy="17899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28305" y="5121501"/>
            <a:ext cx="190500" cy="17899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85455" y="5120816"/>
            <a:ext cx="190500" cy="17899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0167" y="4395611"/>
            <a:ext cx="187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Local Image Patch</a:t>
            </a:r>
            <a:endParaRPr lang="en-US" dirty="0">
              <a:solidFill>
                <a:srgbClr val="953735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531056" y="3993445"/>
            <a:ext cx="0" cy="40216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415" y="5081924"/>
            <a:ext cx="915237" cy="9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5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low-level convolutions for computer vision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2800" dirty="0"/>
          </a:p>
          <a:p>
            <a:pPr lvl="2"/>
            <a:r>
              <a:rPr lang="en-US" dirty="0" smtClean="0"/>
              <a:t>Grey = 0</a:t>
            </a:r>
          </a:p>
          <a:p>
            <a:pPr lvl="2"/>
            <a:r>
              <a:rPr lang="en-US" dirty="0" smtClean="0"/>
              <a:t>Light = positive</a:t>
            </a:r>
          </a:p>
          <a:p>
            <a:pPr lvl="2"/>
            <a:r>
              <a:rPr lang="en-US" dirty="0" smtClean="0"/>
              <a:t>Dark = negative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Gabor Filters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1" y="6073612"/>
            <a:ext cx="3638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Gabor_filter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299" y="2994808"/>
            <a:ext cx="4368800" cy="11049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59418"/>
              </p:ext>
            </p:extLst>
          </p:nvPr>
        </p:nvGraphicFramePr>
        <p:xfrm>
          <a:off x="6898099" y="4471132"/>
          <a:ext cx="1305279" cy="122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093"/>
                <a:gridCol w="435093"/>
                <a:gridCol w="435093"/>
              </a:tblGrid>
              <a:tr h="4068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8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8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356710" y="5691742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56545" y="3296319"/>
            <a:ext cx="167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Example W:</a:t>
            </a:r>
            <a:endParaRPr lang="en-US" sz="2400" dirty="0">
              <a:solidFill>
                <a:srgbClr val="953735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427611" y="4099708"/>
            <a:ext cx="409222" cy="44407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07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Blur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Weights decay according to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Gaussian Distribution</a:t>
            </a:r>
          </a:p>
          <a:p>
            <a:pPr lvl="1"/>
            <a:r>
              <a:rPr lang="en-US" dirty="0" smtClean="0"/>
              <a:t>Variance term controls radius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000" dirty="0" smtClean="0"/>
          </a:p>
          <a:p>
            <a:pPr lvl="2"/>
            <a:r>
              <a:rPr lang="en-US" dirty="0" smtClean="0"/>
              <a:t>Black   =  0</a:t>
            </a:r>
          </a:p>
          <a:p>
            <a:pPr lvl="2"/>
            <a:r>
              <a:rPr lang="en-US" dirty="0" smtClean="0"/>
              <a:t>White  =  Positive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944" y="6074892"/>
            <a:ext cx="392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Gaussian_blur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03" y="3499555"/>
            <a:ext cx="1276269" cy="13335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504" y="3740042"/>
            <a:ext cx="167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Example W:</a:t>
            </a:r>
          </a:p>
        </p:txBody>
      </p:sp>
      <p:pic>
        <p:nvPicPr>
          <p:cNvPr id="11" name="Picture 10" descr="spi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55" y="1749778"/>
            <a:ext cx="2092161" cy="4175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5206" y="4192507"/>
            <a:ext cx="2353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Apply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per RGB Channel</a:t>
            </a:r>
          </a:p>
        </p:txBody>
      </p:sp>
    </p:spTree>
    <p:extLst>
      <p:ext uri="{BB962C8B-B14F-4D97-AF65-F5344CB8AC3E}">
        <p14:creationId xmlns:p14="http://schemas.microsoft.com/office/powerpoint/2010/main" val="236020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Convolutional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 layers of convolutional filters W </a:t>
            </a:r>
          </a:p>
          <a:p>
            <a:pPr lvl="1"/>
            <a:r>
              <a:rPr lang="en-US" dirty="0" smtClean="0"/>
              <a:t>Apply convolution to outputs of previous layer</a:t>
            </a:r>
          </a:p>
          <a:p>
            <a:endParaRPr lang="en-US" dirty="0" smtClean="0"/>
          </a:p>
          <a:p>
            <a:endParaRPr lang="en-US" sz="4800" dirty="0" smtClean="0"/>
          </a:p>
          <a:p>
            <a:r>
              <a:rPr lang="en-US" b="1" dirty="0" smtClean="0"/>
              <a:t>Note:</a:t>
            </a:r>
            <a:r>
              <a:rPr lang="en-US" dirty="0" smtClean="0"/>
              <a:t> convolutions are linear operators</a:t>
            </a:r>
            <a:endParaRPr lang="en-US" sz="1600" dirty="0"/>
          </a:p>
          <a:p>
            <a:pPr lvl="1"/>
            <a:r>
              <a:rPr lang="en-US" dirty="0" smtClean="0"/>
              <a:t>Need non-linear transform</a:t>
            </a:r>
          </a:p>
          <a:p>
            <a:pPr lvl="1"/>
            <a:r>
              <a:rPr lang="en-US" dirty="0" smtClean="0"/>
              <a:t>Otherwise all layers collapse to single convolution 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8409" y="6062381"/>
            <a:ext cx="6915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 Source: http</a:t>
            </a:r>
            <a:r>
              <a:rPr lang="en-US" sz="1600" dirty="0"/>
              <a:t>://</a:t>
            </a:r>
            <a:r>
              <a:rPr lang="en-US" sz="1600" dirty="0" err="1"/>
              <a:t>cs.nyu.edu</a:t>
            </a:r>
            <a:r>
              <a:rPr lang="en-US" sz="1600" dirty="0"/>
              <a:t>/~</a:t>
            </a:r>
            <a:r>
              <a:rPr lang="en-US" sz="1600" dirty="0" err="1"/>
              <a:t>fergus</a:t>
            </a:r>
            <a:r>
              <a:rPr lang="en-US" sz="1600" dirty="0"/>
              <a:t>/presentations/nips2013_final.pdf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305" y="2892778"/>
            <a:ext cx="832494" cy="832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034" y="2810034"/>
            <a:ext cx="881339" cy="91523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055055"/>
              </p:ext>
            </p:extLst>
          </p:nvPr>
        </p:nvGraphicFramePr>
        <p:xfrm>
          <a:off x="3450166" y="3099152"/>
          <a:ext cx="43021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5" name="Equation" r:id="rId5" imgW="165100" imgH="165100" progId="Equation.3">
                  <p:embed/>
                </p:oleObj>
              </mc:Choice>
              <mc:Fallback>
                <p:oleObj name="Equation" r:id="rId5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0166" y="3099152"/>
                        <a:ext cx="430212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08667" y="3049763"/>
            <a:ext cx="62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E.g.: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958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8229600" cy="4525963"/>
          </a:xfrm>
        </p:spPr>
        <p:txBody>
          <a:bodyPr/>
          <a:lstStyle/>
          <a:p>
            <a:r>
              <a:rPr lang="en-US" dirty="0" smtClean="0"/>
              <a:t>Current Convolutional Layer consists of: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Main modeling concepts!</a:t>
            </a:r>
          </a:p>
          <a:p>
            <a:pPr lvl="1"/>
            <a:r>
              <a:rPr lang="en-US" sz="2400" dirty="0" smtClean="0"/>
              <a:t>Combine them to create convolutional layer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33" y="5280793"/>
            <a:ext cx="684859" cy="71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159" y="5243722"/>
            <a:ext cx="789062" cy="76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341" y="2316211"/>
            <a:ext cx="781271" cy="81382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547269"/>
              </p:ext>
            </p:extLst>
          </p:nvPr>
        </p:nvGraphicFramePr>
        <p:xfrm>
          <a:off x="1523999" y="2548555"/>
          <a:ext cx="43021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3" name="Equation" r:id="rId6" imgW="165100" imgH="165100" progId="Equation.3">
                  <p:embed/>
                </p:oleObj>
              </mc:Choice>
              <mc:Fallback>
                <p:oleObj name="Equation" r:id="rId6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3999" y="2548555"/>
                        <a:ext cx="430212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177" y="2406945"/>
            <a:ext cx="701322" cy="701322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349347"/>
              </p:ext>
            </p:extLst>
          </p:nvPr>
        </p:nvGraphicFramePr>
        <p:xfrm>
          <a:off x="2750255" y="2630753"/>
          <a:ext cx="331788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4" name="Equation" r:id="rId9" imgW="127000" imgH="101600" progId="Equation.3">
                  <p:embed/>
                </p:oleObj>
              </mc:Choice>
              <mc:Fallback>
                <p:oleObj name="Equation" r:id="rId9" imgW="127000" imgH="101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50255" y="2630753"/>
                        <a:ext cx="331788" cy="26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33009" y="3161521"/>
            <a:ext cx="1449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Convolution</a:t>
            </a:r>
            <a:endParaRPr lang="en-US" sz="2000" dirty="0">
              <a:solidFill>
                <a:srgbClr val="95373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878" y="2379810"/>
            <a:ext cx="701322" cy="701322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046834"/>
              </p:ext>
            </p:extLst>
          </p:nvPr>
        </p:nvGraphicFramePr>
        <p:xfrm>
          <a:off x="4727752" y="2437495"/>
          <a:ext cx="26162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5" name="Equation" r:id="rId11" imgW="1003300" imgH="241300" progId="Equation.3">
                  <p:embed/>
                </p:oleObj>
              </mc:Choice>
              <mc:Fallback>
                <p:oleObj name="Equation" r:id="rId11" imgW="1003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27752" y="2437495"/>
                        <a:ext cx="2616200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52293" y="3161521"/>
            <a:ext cx="27622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Rectilinear Transform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</a:rPr>
              <a:t>Simplifies </a:t>
            </a:r>
            <a:r>
              <a:rPr lang="en-US" sz="2000" dirty="0" err="1" smtClean="0">
                <a:solidFill>
                  <a:srgbClr val="953735"/>
                </a:solidFill>
              </a:rPr>
              <a:t>Backprop</a:t>
            </a:r>
            <a:endParaRPr lang="en-US" sz="2000" dirty="0" smtClean="0">
              <a:solidFill>
                <a:srgbClr val="953735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</a:rPr>
              <a:t>Chain rule super easy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</a:rPr>
              <a:t>Also easier to train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793100"/>
              </p:ext>
            </p:extLst>
          </p:nvPr>
        </p:nvGraphicFramePr>
        <p:xfrm>
          <a:off x="1178630" y="5351525"/>
          <a:ext cx="38068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6" name="Equation" r:id="rId13" imgW="1460500" imgH="241300" progId="Equation.3">
                  <p:embed/>
                </p:oleObj>
              </mc:Choice>
              <mc:Fallback>
                <p:oleObj name="Equation" r:id="rId13" imgW="1460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78630" y="5351525"/>
                        <a:ext cx="380682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17" y="2416808"/>
            <a:ext cx="684859" cy="711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43" y="2379737"/>
            <a:ext cx="789062" cy="761853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928094"/>
              </p:ext>
            </p:extLst>
          </p:nvPr>
        </p:nvGraphicFramePr>
        <p:xfrm>
          <a:off x="2937492" y="5436895"/>
          <a:ext cx="43021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7" name="Equation" r:id="rId15" imgW="165100" imgH="165100" progId="Equation.3">
                  <p:embed/>
                </p:oleObj>
              </mc:Choice>
              <mc:Fallback>
                <p:oleObj name="Equation" r:id="rId15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37492" y="5436895"/>
                        <a:ext cx="430212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213" y="5243722"/>
            <a:ext cx="781271" cy="8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 smtClean="0"/>
              <a:t>Linear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scoring function in input features: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Sometimes non-linear transform at the end</a:t>
            </a:r>
          </a:p>
          <a:p>
            <a:pPr lvl="1"/>
            <a:r>
              <a:rPr lang="en-US" dirty="0" smtClean="0"/>
              <a:t>E.g., logistic Regression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922279"/>
              </p:ext>
            </p:extLst>
          </p:nvPr>
        </p:nvGraphicFramePr>
        <p:xfrm>
          <a:off x="2751761" y="2370076"/>
          <a:ext cx="3801439" cy="69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1" name="Equation" r:id="rId3" imgW="1244600" imgH="228600" progId="Equation.3">
                  <p:embed/>
                </p:oleObj>
              </mc:Choice>
              <mc:Fallback>
                <p:oleObj name="Equation" r:id="rId3" imgW="1244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1761" y="2370076"/>
                        <a:ext cx="3801439" cy="699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853451"/>
              </p:ext>
            </p:extLst>
          </p:nvPr>
        </p:nvGraphicFramePr>
        <p:xfrm>
          <a:off x="693738" y="4760913"/>
          <a:ext cx="769461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2" name="Equation" r:id="rId5" imgW="3263900" imgH="444500" progId="Equation.3">
                  <p:embed/>
                </p:oleObj>
              </mc:Choice>
              <mc:Fallback>
                <p:oleObj name="Equation" r:id="rId5" imgW="3263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3738" y="4760913"/>
                        <a:ext cx="7694612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613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Pooling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168" y="1600200"/>
            <a:ext cx="4601632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Assume Convolution Layer is eye detector</a:t>
            </a:r>
          </a:p>
          <a:p>
            <a:endParaRPr lang="en-US" sz="2400" dirty="0"/>
          </a:p>
          <a:p>
            <a:r>
              <a:rPr lang="en-US" sz="2400" dirty="0" smtClean="0"/>
              <a:t>How to make detector more robust to the exact location of the eye?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93730" y="6133219"/>
            <a:ext cx="676627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http://</a:t>
            </a:r>
            <a:r>
              <a:rPr lang="en-US" sz="1300" dirty="0" err="1"/>
              <a:t>cs.nyu.edu</a:t>
            </a:r>
            <a:r>
              <a:rPr lang="en-US" sz="1300" dirty="0"/>
              <a:t>/~</a:t>
            </a:r>
            <a:r>
              <a:rPr lang="en-US" sz="1300" dirty="0" err="1"/>
              <a:t>fergus</a:t>
            </a:r>
            <a:r>
              <a:rPr lang="en-US" sz="1300" dirty="0"/>
              <a:t>/tutorials/deep_learning_cvpr12/tutorial_p2_nnets_ranzato_short.pdf</a:t>
            </a:r>
          </a:p>
        </p:txBody>
      </p:sp>
      <p:pic>
        <p:nvPicPr>
          <p:cNvPr id="8" name="Picture 7" descr="con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8" y="1643942"/>
            <a:ext cx="3514944" cy="43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2" y="1672167"/>
            <a:ext cx="5668434" cy="4315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Pooling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85168" y="1600200"/>
            <a:ext cx="4601632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Maximum response from a neighborhood of convolutional layer outputs</a:t>
            </a:r>
          </a:p>
          <a:p>
            <a:endParaRPr lang="en-US" sz="1600" dirty="0"/>
          </a:p>
          <a:p>
            <a:r>
              <a:rPr lang="en-US" sz="2400" dirty="0" smtClean="0"/>
              <a:t>I.e., an OR gate!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93730" y="6133219"/>
            <a:ext cx="676627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http://</a:t>
            </a:r>
            <a:r>
              <a:rPr lang="en-US" sz="1300" dirty="0" err="1"/>
              <a:t>cs.nyu.edu</a:t>
            </a:r>
            <a:r>
              <a:rPr lang="en-US" sz="1300" dirty="0"/>
              <a:t>/~</a:t>
            </a:r>
            <a:r>
              <a:rPr lang="en-US" sz="1300" dirty="0" err="1"/>
              <a:t>fergus</a:t>
            </a:r>
            <a:r>
              <a:rPr lang="en-US" sz="1300" dirty="0"/>
              <a:t>/tutorials/deep_learning_cvpr12/tutorial_p2_nnets_ranzato_short.pdf</a:t>
            </a:r>
          </a:p>
        </p:txBody>
      </p:sp>
    </p:spTree>
    <p:extLst>
      <p:ext uri="{BB962C8B-B14F-4D97-AF65-F5344CB8AC3E}">
        <p14:creationId xmlns:p14="http://schemas.microsoft.com/office/powerpoint/2010/main" val="44657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2" y="1672167"/>
            <a:ext cx="5668434" cy="4315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Alternative: </a:t>
            </a:r>
            <a:r>
              <a:rPr lang="en-US" dirty="0" smtClean="0"/>
              <a:t>L2 Pooling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85168" y="1600200"/>
            <a:ext cx="4601632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L2 norm of a neighborhood of convolutional layer outputs</a:t>
            </a:r>
          </a:p>
          <a:p>
            <a:endParaRPr lang="en-US" sz="1600" dirty="0"/>
          </a:p>
          <a:p>
            <a:r>
              <a:rPr lang="en-US" sz="2400" dirty="0" smtClean="0"/>
              <a:t>Softer version of max</a:t>
            </a:r>
            <a:r>
              <a:rPr lang="en-US" sz="2400" dirty="0"/>
              <a:t> </a:t>
            </a:r>
            <a:r>
              <a:rPr lang="en-US" sz="2400" dirty="0" smtClean="0"/>
              <a:t>pooling</a:t>
            </a:r>
          </a:p>
          <a:p>
            <a:pPr lvl="1"/>
            <a:r>
              <a:rPr lang="en-US" sz="2000" dirty="0" smtClean="0"/>
              <a:t>Harder to differentiate</a:t>
            </a:r>
          </a:p>
          <a:p>
            <a:endParaRPr lang="en-US" sz="1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821900"/>
              </p:ext>
            </p:extLst>
          </p:nvPr>
        </p:nvGraphicFramePr>
        <p:xfrm>
          <a:off x="5790172" y="4529860"/>
          <a:ext cx="763028" cy="682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75" name="Equation" r:id="rId4" imgW="482600" imgH="431800" progId="Equation.3">
                  <p:embed/>
                </p:oleObj>
              </mc:Choice>
              <mc:Fallback>
                <p:oleObj name="Equation" r:id="rId4" imgW="482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0172" y="4529860"/>
                        <a:ext cx="763028" cy="682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60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Contrast Normalization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Standardize output of convolutional layer using mean &amp; variability estimated from neighboring outputs</a:t>
            </a:r>
          </a:p>
          <a:p>
            <a:endParaRPr lang="en-US" sz="2400" dirty="0"/>
          </a:p>
          <a:p>
            <a:r>
              <a:rPr lang="en-US" sz="2400" dirty="0" smtClean="0"/>
              <a:t>Simple Example: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1600" dirty="0" smtClean="0"/>
          </a:p>
          <a:p>
            <a:r>
              <a:rPr lang="en-US" sz="2400" dirty="0" smtClean="0"/>
              <a:t>Other examples in references below: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841" y="2967959"/>
            <a:ext cx="832494" cy="832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8722" y="3160833"/>
            <a:ext cx="331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547763"/>
              </p:ext>
            </p:extLst>
          </p:nvPr>
        </p:nvGraphicFramePr>
        <p:xfrm>
          <a:off x="6486605" y="2967959"/>
          <a:ext cx="1504924" cy="902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6" name="Equation" r:id="rId4" imgW="762000" imgH="457200" progId="Equation.3">
                  <p:embed/>
                </p:oleObj>
              </mc:Choice>
              <mc:Fallback>
                <p:oleObj name="Equation" r:id="rId4" imgW="762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6605" y="2967959"/>
                        <a:ext cx="1504924" cy="902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70785" y="5864553"/>
            <a:ext cx="8018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cs.nyu.edu</a:t>
            </a:r>
            <a:r>
              <a:rPr lang="en-US" sz="1400" dirty="0"/>
              <a:t>/~</a:t>
            </a:r>
            <a:r>
              <a:rPr lang="en-US" sz="1400" dirty="0" err="1"/>
              <a:t>fergus</a:t>
            </a:r>
            <a:r>
              <a:rPr lang="en-US" sz="1400" dirty="0"/>
              <a:t>/tutorials/deep_learning_cvpr12/tutorial_p2_nnets_ranzato_short.pdf</a:t>
            </a:r>
          </a:p>
          <a:p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err="1"/>
              <a:t>www.cs.toronto.edu</a:t>
            </a:r>
            <a:r>
              <a:rPr lang="en-US" sz="1400" dirty="0"/>
              <a:t>/~fritz/</a:t>
            </a:r>
            <a:r>
              <a:rPr lang="en-US" sz="1400" dirty="0" err="1"/>
              <a:t>absps</a:t>
            </a:r>
            <a:r>
              <a:rPr lang="en-US" sz="1400" dirty="0"/>
              <a:t>/</a:t>
            </a:r>
            <a:r>
              <a:rPr lang="en-US" sz="1400" dirty="0" err="1"/>
              <a:t>imagenet.pdf</a:t>
            </a:r>
            <a:endParaRPr lang="en-US" sz="14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158569"/>
              </p:ext>
            </p:extLst>
          </p:nvPr>
        </p:nvGraphicFramePr>
        <p:xfrm>
          <a:off x="852751" y="3870353"/>
          <a:ext cx="3617998" cy="433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7" name="Equation" r:id="rId6" imgW="2222500" imgH="266700" progId="Equation.3">
                  <p:embed/>
                </p:oleObj>
              </mc:Choice>
              <mc:Fallback>
                <p:oleObj name="Equation" r:id="rId6" imgW="222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2751" y="3870353"/>
                        <a:ext cx="3617998" cy="433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021448"/>
              </p:ext>
            </p:extLst>
          </p:nvPr>
        </p:nvGraphicFramePr>
        <p:xfrm>
          <a:off x="852751" y="4473198"/>
          <a:ext cx="4485424" cy="617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8" name="Equation" r:id="rId8" imgW="2755900" imgH="381000" progId="Equation.3">
                  <p:embed/>
                </p:oleObj>
              </mc:Choice>
              <mc:Fallback>
                <p:oleObj name="Equation" r:id="rId8" imgW="27559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2751" y="4473198"/>
                        <a:ext cx="4485424" cy="617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86962" y="4387490"/>
            <a:ext cx="2404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Biologically Inspired!</a:t>
            </a:r>
            <a:endParaRPr lang="en-US" sz="20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0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0941" y="6097392"/>
            <a:ext cx="62512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cs.stanford.edu</a:t>
            </a:r>
            <a:r>
              <a:rPr lang="en-US" sz="1600" dirty="0"/>
              <a:t>/people/</a:t>
            </a:r>
            <a:r>
              <a:rPr lang="en-US" sz="1600" dirty="0" err="1"/>
              <a:t>karpathy</a:t>
            </a:r>
            <a:r>
              <a:rPr lang="en-US" sz="1600" dirty="0"/>
              <a:t>/</a:t>
            </a:r>
            <a:r>
              <a:rPr lang="en-US" sz="1600" dirty="0" err="1"/>
              <a:t>convnetjs</a:t>
            </a:r>
            <a:r>
              <a:rPr lang="en-US" sz="1600" dirty="0"/>
              <a:t>/demo/</a:t>
            </a:r>
            <a:r>
              <a:rPr lang="en-US" sz="1600" dirty="0" err="1"/>
              <a:t>mnist.html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688663" y="574184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Input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88663" y="1899015"/>
            <a:ext cx="186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 Convolutional</a:t>
            </a:r>
          </a:p>
          <a:p>
            <a:r>
              <a:rPr lang="en-US" b="1" dirty="0" smtClean="0"/>
              <a:t>Filters in 1</a:t>
            </a:r>
            <a:r>
              <a:rPr lang="en-US" b="1" baseline="30000" dirty="0" smtClean="0"/>
              <a:t>st</a:t>
            </a:r>
            <a:r>
              <a:rPr lang="en-US" b="1" dirty="0" smtClean="0"/>
              <a:t> Layer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88663" y="3749364"/>
            <a:ext cx="121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Rectilinear</a:t>
            </a:r>
          </a:p>
          <a:p>
            <a:r>
              <a:rPr lang="en-US" b="1" dirty="0" smtClean="0"/>
              <a:t>Transform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8663" y="527881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 Pooling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232" y="459643"/>
            <a:ext cx="673100" cy="622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227" y="2149083"/>
            <a:ext cx="4370210" cy="79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227" y="3999432"/>
            <a:ext cx="4370210" cy="792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850" y="5153449"/>
            <a:ext cx="2540000" cy="622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29" y="5153449"/>
            <a:ext cx="2287411" cy="587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89" y="3280835"/>
            <a:ext cx="2763112" cy="5870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89" y="1490495"/>
            <a:ext cx="2833961" cy="5161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889" y="536222"/>
            <a:ext cx="1821832" cy="40485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96522" y="261056"/>
            <a:ext cx="8290278" cy="980722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96522" y="1363131"/>
            <a:ext cx="8290278" cy="1691923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96522" y="3186290"/>
            <a:ext cx="8290278" cy="1689100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96522" y="5006623"/>
            <a:ext cx="8290278" cy="980722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5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Convolutional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80278"/>
            <a:ext cx="8229600" cy="164588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Stack multiple layers together</a:t>
            </a:r>
          </a:p>
          <a:p>
            <a:r>
              <a:rPr lang="en-US" sz="2800" dirty="0" smtClean="0"/>
              <a:t>Multiclass logistic regression at top</a:t>
            </a:r>
          </a:p>
          <a:p>
            <a:r>
              <a:rPr lang="en-US" sz="2800" dirty="0" smtClean="0"/>
              <a:t>Train using gradient descent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90815" y="16751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43215" y="18275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5615" y="19799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48015" y="21323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0415" y="22847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 filters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3353" y="3057519"/>
            <a:ext cx="18289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7x7x3 Convolution</a:t>
            </a:r>
          </a:p>
          <a:p>
            <a:pPr algn="ctr"/>
            <a:r>
              <a:rPr lang="en-US" sz="1700" dirty="0" smtClean="0"/>
              <a:t>3x3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/>
              <a:t>2</a:t>
            </a:r>
            <a:r>
              <a:rPr lang="en-US" sz="1700" dirty="0" smtClean="0"/>
              <a:t>5 x 25 x 10</a:t>
            </a:r>
            <a:endParaRPr lang="en-US" sz="1700" dirty="0"/>
          </a:p>
        </p:txBody>
      </p:sp>
      <p:sp>
        <p:nvSpPr>
          <p:cNvPr id="14" name="Rectangle 13"/>
          <p:cNvSpPr/>
          <p:nvPr/>
        </p:nvSpPr>
        <p:spPr>
          <a:xfrm>
            <a:off x="5244664" y="16751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97064" y="18275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49464" y="19799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01864" y="21323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54264" y="22847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 filters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91955" y="3057519"/>
            <a:ext cx="19394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5x5x10 Convolution</a:t>
            </a:r>
          </a:p>
          <a:p>
            <a:pPr algn="ctr"/>
            <a:r>
              <a:rPr lang="en-US" sz="1700" dirty="0"/>
              <a:t>3</a:t>
            </a:r>
            <a:r>
              <a:rPr lang="en-US" sz="1700" dirty="0" smtClean="0"/>
              <a:t>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/>
              <a:t>6</a:t>
            </a:r>
            <a:r>
              <a:rPr lang="en-US" sz="1700" dirty="0" smtClean="0"/>
              <a:t> x 6 x 20</a:t>
            </a:r>
            <a:endParaRPr lang="en-US" sz="1700" dirty="0"/>
          </a:p>
        </p:txBody>
      </p:sp>
      <p:sp>
        <p:nvSpPr>
          <p:cNvPr id="25" name="Right Arrow 24"/>
          <p:cNvSpPr/>
          <p:nvPr/>
        </p:nvSpPr>
        <p:spPr>
          <a:xfrm>
            <a:off x="2520488" y="2217381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790111" y="2217381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70823" y="1875151"/>
            <a:ext cx="208002" cy="8191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75461" y="3057519"/>
            <a:ext cx="1673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RGB Input Image</a:t>
            </a:r>
          </a:p>
          <a:p>
            <a:pPr algn="ctr"/>
            <a:r>
              <a:rPr lang="en-US" sz="1700" dirty="0" smtClean="0"/>
              <a:t>100 x 100 x 3</a:t>
            </a:r>
            <a:endParaRPr lang="en-US" sz="1700" dirty="0"/>
          </a:p>
        </p:txBody>
      </p:sp>
      <p:sp>
        <p:nvSpPr>
          <p:cNvPr id="30" name="Rectangle 29"/>
          <p:cNvSpPr/>
          <p:nvPr/>
        </p:nvSpPr>
        <p:spPr>
          <a:xfrm>
            <a:off x="841796" y="1675113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94196" y="1827513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46596" y="1979913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>
            <a:off x="7101502" y="2160659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295286" y="3087640"/>
            <a:ext cx="114867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Logistic</a:t>
            </a:r>
          </a:p>
          <a:p>
            <a:pPr algn="ctr"/>
            <a:r>
              <a:rPr lang="en-US" sz="1700" dirty="0" smtClean="0"/>
              <a:t>Regression</a:t>
            </a:r>
          </a:p>
          <a:p>
            <a:pPr algn="ctr"/>
            <a:r>
              <a:rPr lang="en-US" sz="1700" dirty="0" smtClean="0"/>
              <a:t>10 classes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645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Adjacent Sliding Window Convolution </a:t>
            </a:r>
          </a:p>
          <a:p>
            <a:pPr lvl="1"/>
            <a:r>
              <a:rPr lang="en-US" sz="2400" dirty="0" smtClean="0"/>
              <a:t>Yields output of same dimensions as input</a:t>
            </a:r>
          </a:p>
          <a:p>
            <a:pPr lvl="1"/>
            <a:endParaRPr lang="en-US" sz="1000" dirty="0"/>
          </a:p>
          <a:p>
            <a:r>
              <a:rPr lang="en-US" dirty="0" smtClean="0"/>
              <a:t>Good to compress into fewer pixels</a:t>
            </a:r>
          </a:p>
          <a:p>
            <a:pPr lvl="1"/>
            <a:r>
              <a:rPr lang="en-US" sz="2400" dirty="0" smtClean="0"/>
              <a:t>Skip a few pixels for each convolution</a:t>
            </a:r>
          </a:p>
          <a:p>
            <a:endParaRPr lang="en-US" sz="1000" dirty="0" smtClean="0"/>
          </a:p>
          <a:p>
            <a:r>
              <a:rPr lang="en-US" dirty="0" smtClean="0"/>
              <a:t>“Stride”</a:t>
            </a:r>
          </a:p>
          <a:p>
            <a:pPr lvl="1"/>
            <a:r>
              <a:rPr lang="en-US" sz="2400" dirty="0" smtClean="0"/>
              <a:t>How far away next convolution is</a:t>
            </a:r>
          </a:p>
          <a:p>
            <a:pPr lvl="1"/>
            <a:r>
              <a:rPr lang="en-US" sz="2400" dirty="0" smtClean="0"/>
              <a:t>No Down Sampling: Stride = 1</a:t>
            </a:r>
          </a:p>
          <a:p>
            <a:pPr lvl="1"/>
            <a:r>
              <a:rPr lang="en-US" sz="2400" dirty="0" smtClean="0"/>
              <a:t>Down Sampling 2x: Stride = 2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51327" y="3946025"/>
            <a:ext cx="203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Also Max Pooling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25059" y="3857820"/>
            <a:ext cx="526268" cy="28826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5481054" y="4146080"/>
            <a:ext cx="970273" cy="60639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7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2383720"/>
            <a:ext cx="8229600" cy="1143000"/>
          </a:xfrm>
        </p:spPr>
        <p:txBody>
          <a:bodyPr/>
          <a:lstStyle/>
          <a:p>
            <a:r>
              <a:rPr lang="en-US" dirty="0" smtClean="0"/>
              <a:t>Online Demo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57111" y="3931335"/>
            <a:ext cx="6829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cs.stanford.edu</a:t>
            </a:r>
            <a:r>
              <a:rPr lang="en-US" dirty="0"/>
              <a:t>/people/</a:t>
            </a:r>
            <a:r>
              <a:rPr lang="en-US" dirty="0" err="1"/>
              <a:t>karpathy</a:t>
            </a:r>
            <a:r>
              <a:rPr lang="en-US" dirty="0"/>
              <a:t>/</a:t>
            </a:r>
            <a:r>
              <a:rPr lang="en-US" dirty="0" err="1"/>
              <a:t>convnetjs</a:t>
            </a:r>
            <a:r>
              <a:rPr lang="en-US" dirty="0"/>
              <a:t>/demo/</a:t>
            </a:r>
            <a:r>
              <a:rPr lang="en-US" dirty="0" err="1"/>
              <a:t>mnist.html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0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recognition competition (2012)</a:t>
            </a:r>
          </a:p>
          <a:p>
            <a:pPr lvl="1"/>
            <a:r>
              <a:rPr lang="en-US" dirty="0" smtClean="0"/>
              <a:t>1.5 Million Labeled Training Examples</a:t>
            </a:r>
          </a:p>
          <a:p>
            <a:pPr lvl="1"/>
            <a:r>
              <a:rPr lang="en-US" dirty="0" smtClean="0"/>
              <a:t>≈1000 classes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8369" y="6103661"/>
            <a:ext cx="3549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www.image-net.org</a:t>
            </a:r>
            <a:r>
              <a:rPr lang="en-US" sz="16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0434" y="5317066"/>
            <a:ext cx="1037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Leopard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10" y="3526366"/>
            <a:ext cx="1765300" cy="179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89" y="3526366"/>
            <a:ext cx="1765300" cy="1790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0858" y="5317066"/>
            <a:ext cx="1338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Mushroom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833" y="3526366"/>
            <a:ext cx="1765300" cy="1790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35535" y="5317066"/>
            <a:ext cx="676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018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Convolutional Net for </a:t>
            </a:r>
            <a:r>
              <a:rPr lang="en-US" dirty="0" err="1" smtClean="0"/>
              <a:t>ImageNET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 Hidden Layers</a:t>
            </a:r>
          </a:p>
          <a:p>
            <a:pPr lvl="1"/>
            <a:r>
              <a:rPr lang="en-US" sz="2400" dirty="0" smtClean="0"/>
              <a:t>5 Convolutional</a:t>
            </a:r>
          </a:p>
          <a:p>
            <a:pPr lvl="1"/>
            <a:r>
              <a:rPr lang="en-US" sz="2400" dirty="0" smtClean="0"/>
              <a:t>2 Regular</a:t>
            </a:r>
          </a:p>
          <a:p>
            <a:pPr lvl="1"/>
            <a:endParaRPr lang="en-US" sz="800" dirty="0"/>
          </a:p>
          <a:p>
            <a:r>
              <a:rPr lang="en-US" dirty="0" smtClean="0"/>
              <a:t>Multiclass Logistic </a:t>
            </a:r>
            <a:r>
              <a:rPr lang="en-US" dirty="0" smtClean="0"/>
              <a:t>Regression </a:t>
            </a:r>
            <a:r>
              <a:rPr lang="en-US" dirty="0" smtClean="0"/>
              <a:t>at top</a:t>
            </a:r>
          </a:p>
          <a:p>
            <a:endParaRPr lang="en-US" sz="800" dirty="0"/>
          </a:p>
          <a:p>
            <a:r>
              <a:rPr lang="en-US" dirty="0" smtClean="0"/>
              <a:t>Trained using stochastic gradient descent</a:t>
            </a:r>
          </a:p>
          <a:p>
            <a:pPr lvl="1"/>
            <a:r>
              <a:rPr lang="en-US" sz="2400" dirty="0" smtClean="0"/>
              <a:t>And a lot of tricks</a:t>
            </a:r>
          </a:p>
          <a:p>
            <a:pPr lvl="1"/>
            <a:endParaRPr lang="en-US" sz="800" dirty="0"/>
          </a:p>
          <a:p>
            <a:r>
              <a:rPr lang="en-US" dirty="0" smtClean="0"/>
              <a:t>Won the 2012 </a:t>
            </a:r>
            <a:r>
              <a:rPr lang="en-US" dirty="0" err="1" smtClean="0"/>
              <a:t>ImageNET</a:t>
            </a:r>
            <a:r>
              <a:rPr lang="en-US" dirty="0" smtClean="0"/>
              <a:t> competition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4661" y="5952296"/>
            <a:ext cx="5608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www.cs.toronto.edu</a:t>
            </a:r>
            <a:r>
              <a:rPr lang="en-US" sz="1400" dirty="0"/>
              <a:t>/~fritz/</a:t>
            </a:r>
            <a:r>
              <a:rPr lang="en-US" sz="1400" dirty="0" err="1"/>
              <a:t>absps</a:t>
            </a:r>
            <a:r>
              <a:rPr lang="en-US" sz="1400" dirty="0"/>
              <a:t>/</a:t>
            </a:r>
            <a:r>
              <a:rPr lang="en-US" sz="1400" dirty="0" err="1"/>
              <a:t>imagenet.pdf</a:t>
            </a:r>
            <a:endParaRPr lang="en-US" sz="1400" dirty="0"/>
          </a:p>
          <a:p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err="1"/>
              <a:t>www.image-net.org</a:t>
            </a:r>
            <a:r>
              <a:rPr lang="en-US" sz="1400" dirty="0"/>
              <a:t>/challenges/LSVRC/2012/</a:t>
            </a:r>
            <a:r>
              <a:rPr lang="en-US" sz="1400" dirty="0" err="1"/>
              <a:t>results.html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998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Multiclass Logistic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360779"/>
              </p:ext>
            </p:extLst>
          </p:nvPr>
        </p:nvGraphicFramePr>
        <p:xfrm>
          <a:off x="3641039" y="2699082"/>
          <a:ext cx="25431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1" name="Equation" r:id="rId3" imgW="1435100" imgH="254000" progId="Equation.3">
                  <p:embed/>
                </p:oleObj>
              </mc:Choice>
              <mc:Fallback>
                <p:oleObj name="Equation" r:id="rId3" imgW="1435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1039" y="2699082"/>
                        <a:ext cx="2543175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62411" y="1785250"/>
            <a:ext cx="1249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Binary LR: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2331" y="2698595"/>
            <a:ext cx="2552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“Log Linear” Property: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553986"/>
              </p:ext>
            </p:extLst>
          </p:nvPr>
        </p:nvGraphicFramePr>
        <p:xfrm>
          <a:off x="3641039" y="3557880"/>
          <a:ext cx="2655888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2" name="Equation" r:id="rId5" imgW="1498600" imgH="279400" progId="Equation.3">
                  <p:embed/>
                </p:oleObj>
              </mc:Choice>
              <mc:Fallback>
                <p:oleObj name="Equation" r:id="rId5" imgW="1498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1039" y="3557880"/>
                        <a:ext cx="2655888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10527" y="3623102"/>
            <a:ext cx="2714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Extension to Multiclass: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4079" y="3458553"/>
            <a:ext cx="149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Keep a (</a:t>
            </a:r>
            <a:r>
              <a:rPr lang="en-US" dirty="0" err="1" smtClean="0">
                <a:solidFill>
                  <a:srgbClr val="800000"/>
                </a:solidFill>
              </a:rPr>
              <a:t>w</a:t>
            </a:r>
            <a:r>
              <a:rPr lang="en-US" baseline="-25000" dirty="0" err="1" smtClean="0">
                <a:solidFill>
                  <a:srgbClr val="800000"/>
                </a:solidFill>
              </a:rPr>
              <a:t>k</a:t>
            </a:r>
            <a:r>
              <a:rPr lang="en-US" dirty="0" err="1" smtClean="0">
                <a:solidFill>
                  <a:srgbClr val="800000"/>
                </a:solidFill>
              </a:rPr>
              <a:t>,b</a:t>
            </a:r>
            <a:r>
              <a:rPr lang="en-US" baseline="-25000" dirty="0" err="1" smtClean="0">
                <a:solidFill>
                  <a:srgbClr val="800000"/>
                </a:solidFill>
              </a:rPr>
              <a:t>k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for each class</a:t>
            </a:r>
            <a:endParaRPr lang="en-US" dirty="0">
              <a:solidFill>
                <a:srgbClr val="8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937951"/>
              </p:ext>
            </p:extLst>
          </p:nvPr>
        </p:nvGraphicFramePr>
        <p:xfrm>
          <a:off x="3641039" y="4254500"/>
          <a:ext cx="3041650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3" name="Equation" r:id="rId7" imgW="1714500" imgH="660400" progId="Equation.3">
                  <p:embed/>
                </p:oleObj>
              </mc:Choice>
              <mc:Fallback>
                <p:oleObj name="Equation" r:id="rId7" imgW="17145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1039" y="4254500"/>
                        <a:ext cx="3041650" cy="116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55646" y="4505637"/>
            <a:ext cx="164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Multiclass LR: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055700"/>
              </p:ext>
            </p:extLst>
          </p:nvPr>
        </p:nvGraphicFramePr>
        <p:xfrm>
          <a:off x="7491598" y="1843088"/>
          <a:ext cx="8667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" name="Equation" r:id="rId9" imgW="609600" imgH="241300" progId="Equation.3">
                  <p:embed/>
                </p:oleObj>
              </mc:Choice>
              <mc:Fallback>
                <p:oleObj name="Equation" r:id="rId9" imgW="609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91598" y="1843088"/>
                        <a:ext cx="86677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982064"/>
              </p:ext>
            </p:extLst>
          </p:nvPr>
        </p:nvGraphicFramePr>
        <p:xfrm>
          <a:off x="3641039" y="1646414"/>
          <a:ext cx="3222625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5" name="Equation" r:id="rId11" imgW="1765300" imgH="406400" progId="Equation.3">
                  <p:embed/>
                </p:oleObj>
              </mc:Choice>
              <mc:Fallback>
                <p:oleObj name="Equation" r:id="rId11" imgW="1765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41039" y="1646414"/>
                        <a:ext cx="3222625" cy="744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59247" y="5593161"/>
            <a:ext cx="3079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Train via Gradient Descent: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088282"/>
              </p:ext>
            </p:extLst>
          </p:nvPr>
        </p:nvGraphicFramePr>
        <p:xfrm>
          <a:off x="3641039" y="5593161"/>
          <a:ext cx="27432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6" name="Equation" r:id="rId13" imgW="1549400" imgH="393700" progId="Equation.3">
                  <p:embed/>
                </p:oleObj>
              </mc:Choice>
              <mc:Fallback>
                <p:oleObj name="Equation" r:id="rId13" imgW="1549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41039" y="5593161"/>
                        <a:ext cx="2743200" cy="69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889252"/>
              </p:ext>
            </p:extLst>
          </p:nvPr>
        </p:nvGraphicFramePr>
        <p:xfrm>
          <a:off x="7221723" y="4505325"/>
          <a:ext cx="11366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7" name="Equation" r:id="rId15" imgW="800100" imgH="241300" progId="Equation.3">
                  <p:embed/>
                </p:oleObj>
              </mc:Choice>
              <mc:Fallback>
                <p:oleObj name="Equation" r:id="rId15" imgW="800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221723" y="4505325"/>
                        <a:ext cx="11366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48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7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91984" y="3749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44384" y="5273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96784" y="6797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8734" y="6059500"/>
            <a:ext cx="3471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www.image-net.org</a:t>
            </a:r>
            <a:r>
              <a:rPr lang="en-US" sz="1600" dirty="0"/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879" y="429281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4279" y="581681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6679" y="734081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08892" y="5956968"/>
            <a:ext cx="673805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www.cs.toronto.edu</a:t>
            </a:r>
            <a:r>
              <a:rPr lang="en-US" sz="1600" dirty="0"/>
              <a:t>/~fritz/</a:t>
            </a:r>
            <a:r>
              <a:rPr lang="en-US" sz="1600" dirty="0" err="1"/>
              <a:t>absps</a:t>
            </a:r>
            <a:r>
              <a:rPr lang="en-US" sz="1600" dirty="0"/>
              <a:t>/</a:t>
            </a:r>
            <a:r>
              <a:rPr lang="en-US" sz="1600" dirty="0" err="1" smtClean="0"/>
              <a:t>imagenet.pdf</a:t>
            </a:r>
            <a:endParaRPr lang="en-US" sz="1600" dirty="0" smtClean="0"/>
          </a:p>
          <a:p>
            <a:r>
              <a:rPr lang="en-US" sz="1600" dirty="0" smtClean="0"/>
              <a:t>http</a:t>
            </a:r>
            <a:r>
              <a:rPr lang="en-US" sz="1600" dirty="0"/>
              <a:t>://ftp.cs.nyu.edu/~fergus/papers/zeilerECCV2014.</a:t>
            </a:r>
            <a:r>
              <a:rPr lang="en-US" sz="1600" dirty="0" smtClean="0"/>
              <a:t>pdf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49184" y="8321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01584" y="9845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96 filters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3963" y="1921753"/>
            <a:ext cx="1673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RGB Input Image</a:t>
            </a:r>
          </a:p>
          <a:p>
            <a:pPr algn="ctr"/>
            <a:r>
              <a:rPr lang="en-US" sz="1700" dirty="0" smtClean="0"/>
              <a:t>224 x 224 x 3</a:t>
            </a:r>
            <a:endParaRPr lang="en-US" sz="1700" dirty="0"/>
          </a:p>
        </p:txBody>
      </p:sp>
      <p:sp>
        <p:nvSpPr>
          <p:cNvPr id="23" name="TextBox 22"/>
          <p:cNvSpPr txBox="1"/>
          <p:nvPr/>
        </p:nvSpPr>
        <p:spPr>
          <a:xfrm>
            <a:off x="2394522" y="1757360"/>
            <a:ext cx="18289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7x7x3 Convolution</a:t>
            </a:r>
          </a:p>
          <a:p>
            <a:pPr algn="ctr"/>
            <a:r>
              <a:rPr lang="en-US" sz="1700" dirty="0" smtClean="0"/>
              <a:t>3x3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 smtClean="0"/>
              <a:t>55 x 55 x 96</a:t>
            </a:r>
            <a:endParaRPr lang="en-US" sz="1700" dirty="0"/>
          </a:p>
        </p:txBody>
      </p:sp>
      <p:sp>
        <p:nvSpPr>
          <p:cNvPr id="25" name="Rectangle 24"/>
          <p:cNvSpPr/>
          <p:nvPr/>
        </p:nvSpPr>
        <p:spPr>
          <a:xfrm>
            <a:off x="4639993" y="3749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92393" y="5273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44793" y="6797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097193" y="8321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49593" y="9845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256 filters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487284" y="1757360"/>
            <a:ext cx="19394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5x5x96 Convolution</a:t>
            </a:r>
          </a:p>
          <a:p>
            <a:pPr algn="ctr"/>
            <a:r>
              <a:rPr lang="en-US" sz="1700" dirty="0"/>
              <a:t>3</a:t>
            </a:r>
            <a:r>
              <a:rPr lang="en-US" sz="1700" dirty="0" smtClean="0"/>
              <a:t>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 smtClean="0"/>
              <a:t>13 x 13 x 256</a:t>
            </a:r>
            <a:endParaRPr lang="en-US" sz="1700" dirty="0"/>
          </a:p>
        </p:txBody>
      </p:sp>
      <p:sp>
        <p:nvSpPr>
          <p:cNvPr id="31" name="Rectangle 30"/>
          <p:cNvSpPr/>
          <p:nvPr/>
        </p:nvSpPr>
        <p:spPr>
          <a:xfrm>
            <a:off x="7023452" y="3749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75852" y="5273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328252" y="6797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0652" y="8321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633052" y="98455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354 filters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678617" y="1849082"/>
            <a:ext cx="20499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3x3x256 Convolution</a:t>
            </a:r>
          </a:p>
          <a:p>
            <a:pPr algn="ctr"/>
            <a:r>
              <a:rPr lang="en-US" sz="1700" dirty="0" smtClean="0"/>
              <a:t>13 x 13 x 354</a:t>
            </a:r>
            <a:endParaRPr lang="en-US" sz="1700" dirty="0"/>
          </a:p>
        </p:txBody>
      </p:sp>
      <p:sp>
        <p:nvSpPr>
          <p:cNvPr id="38" name="Rectangle 37"/>
          <p:cNvSpPr/>
          <p:nvPr/>
        </p:nvSpPr>
        <p:spPr>
          <a:xfrm>
            <a:off x="7065788" y="3274941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218188" y="3427341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370588" y="3579741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522988" y="3732141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675388" y="3884541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354 filters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650398" y="4749069"/>
            <a:ext cx="20499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3x3x354 Convolution</a:t>
            </a:r>
          </a:p>
          <a:p>
            <a:pPr algn="ctr"/>
            <a:r>
              <a:rPr lang="en-US" sz="1700" dirty="0" smtClean="0"/>
              <a:t>13 x 13 x 354</a:t>
            </a:r>
            <a:endParaRPr lang="en-US" sz="1700" dirty="0"/>
          </a:p>
        </p:txBody>
      </p:sp>
      <p:sp>
        <p:nvSpPr>
          <p:cNvPr id="44" name="Right Arrow 43"/>
          <p:cNvSpPr/>
          <p:nvPr/>
        </p:nvSpPr>
        <p:spPr>
          <a:xfrm>
            <a:off x="2021657" y="917222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4185440" y="917222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6498639" y="917222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63441" y="3329268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715841" y="3481668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868241" y="3634068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20641" y="3708609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173041" y="3861009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256 filters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355485" y="4633815"/>
            <a:ext cx="204997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3x3x354 Convolution</a:t>
            </a:r>
          </a:p>
          <a:p>
            <a:pPr algn="ctr"/>
            <a:r>
              <a:rPr lang="en-US" sz="1700" dirty="0"/>
              <a:t>3</a:t>
            </a:r>
            <a:r>
              <a:rPr lang="en-US" sz="1700" dirty="0" smtClean="0"/>
              <a:t>x3 Max Pooling</a:t>
            </a:r>
          </a:p>
          <a:p>
            <a:pPr algn="ctr"/>
            <a:r>
              <a:rPr lang="en-US" sz="1700" dirty="0" smtClean="0"/>
              <a:t>Down Sample 2x</a:t>
            </a:r>
          </a:p>
          <a:p>
            <a:pPr algn="ctr"/>
            <a:r>
              <a:rPr lang="en-US" sz="1700" dirty="0" smtClean="0"/>
              <a:t>6 x 6 x 256</a:t>
            </a:r>
            <a:endParaRPr lang="en-US" sz="1700" dirty="0"/>
          </a:p>
        </p:txBody>
      </p:sp>
      <p:sp>
        <p:nvSpPr>
          <p:cNvPr id="58" name="Rectangle 57"/>
          <p:cNvSpPr/>
          <p:nvPr/>
        </p:nvSpPr>
        <p:spPr>
          <a:xfrm>
            <a:off x="3461418" y="3348839"/>
            <a:ext cx="208002" cy="14741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990070" y="4795235"/>
            <a:ext cx="11386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Standard</a:t>
            </a:r>
          </a:p>
          <a:p>
            <a:pPr algn="ctr"/>
            <a:r>
              <a:rPr lang="en-US" sz="1700" dirty="0" smtClean="0"/>
              <a:t>4096 Units</a:t>
            </a:r>
            <a:endParaRPr lang="en-US" sz="1700" dirty="0"/>
          </a:p>
        </p:txBody>
      </p:sp>
      <p:sp>
        <p:nvSpPr>
          <p:cNvPr id="60" name="Rectangle 59"/>
          <p:cNvSpPr/>
          <p:nvPr/>
        </p:nvSpPr>
        <p:spPr>
          <a:xfrm>
            <a:off x="2167888" y="3360842"/>
            <a:ext cx="208002" cy="14741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692298" y="4822967"/>
            <a:ext cx="11386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Standard</a:t>
            </a:r>
          </a:p>
          <a:p>
            <a:pPr algn="ctr"/>
            <a:r>
              <a:rPr lang="en-US" sz="1700" dirty="0" smtClean="0"/>
              <a:t>4096 Units</a:t>
            </a:r>
            <a:endParaRPr lang="en-US" sz="1700" dirty="0"/>
          </a:p>
        </p:txBody>
      </p:sp>
      <p:sp>
        <p:nvSpPr>
          <p:cNvPr id="62" name="Rectangle 61"/>
          <p:cNvSpPr/>
          <p:nvPr/>
        </p:nvSpPr>
        <p:spPr>
          <a:xfrm>
            <a:off x="891657" y="3613971"/>
            <a:ext cx="208002" cy="8191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79638" y="4810770"/>
            <a:ext cx="141947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Logistic</a:t>
            </a:r>
          </a:p>
          <a:p>
            <a:pPr algn="ctr"/>
            <a:r>
              <a:rPr lang="en-US" sz="1700" dirty="0" smtClean="0"/>
              <a:t>Regression</a:t>
            </a:r>
          </a:p>
          <a:p>
            <a:pPr algn="ctr"/>
            <a:r>
              <a:rPr lang="en-US" sz="1700" dirty="0" smtClean="0"/>
              <a:t>≈1000 Classes</a:t>
            </a:r>
            <a:endParaRPr lang="en-US" sz="1700" dirty="0"/>
          </a:p>
        </p:txBody>
      </p:sp>
      <p:sp>
        <p:nvSpPr>
          <p:cNvPr id="64" name="Right Arrow 63"/>
          <p:cNvSpPr/>
          <p:nvPr/>
        </p:nvSpPr>
        <p:spPr>
          <a:xfrm rot="5400000">
            <a:off x="7417379" y="2731940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 rot="10800000">
            <a:off x="6373522" y="3820783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 rot="10800000">
            <a:off x="3935208" y="3820783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10800000">
            <a:off x="2705847" y="3820784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10800000">
            <a:off x="1480757" y="3845500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0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 (Layer 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9" descr="lay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89" y="1323623"/>
            <a:ext cx="5575300" cy="45447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8631" y="5912079"/>
            <a:ext cx="67247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http://cs.nyu.edu/~fergus/papers/zeilerECCV2014.</a:t>
            </a:r>
            <a:r>
              <a:rPr lang="en-US" sz="1600" dirty="0" smtClean="0"/>
              <a:t>pdf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cs.nyu.edu</a:t>
            </a:r>
            <a:r>
              <a:rPr lang="en-US" sz="1600" dirty="0"/>
              <a:t>/~</a:t>
            </a:r>
            <a:r>
              <a:rPr lang="en-US" sz="1600" dirty="0" err="1"/>
              <a:t>fergus</a:t>
            </a:r>
            <a:r>
              <a:rPr lang="en-US" sz="1600" dirty="0"/>
              <a:t>/presentations/nips2013_final.pdf</a:t>
            </a:r>
          </a:p>
        </p:txBody>
      </p:sp>
    </p:spTree>
    <p:extLst>
      <p:ext uri="{BB962C8B-B14F-4D97-AF65-F5344CB8AC3E}">
        <p14:creationId xmlns:p14="http://schemas.microsoft.com/office/powerpoint/2010/main" val="368780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 (Layer 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76009" y="55146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Image Patches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2143" y="5532220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that Triggered Filter</a:t>
            </a:r>
            <a:endParaRPr lang="en-US" dirty="0"/>
          </a:p>
        </p:txBody>
      </p:sp>
      <p:pic>
        <p:nvPicPr>
          <p:cNvPr id="13" name="Picture 12" descr="layer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1" y="1633454"/>
            <a:ext cx="3849463" cy="3881224"/>
          </a:xfrm>
          <a:prstGeom prst="rect">
            <a:avLst/>
          </a:prstGeom>
        </p:spPr>
      </p:pic>
      <p:pic>
        <p:nvPicPr>
          <p:cNvPr id="14" name="Picture 13" descr="layer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88" y="1633454"/>
            <a:ext cx="3881224" cy="38812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631" y="5912079"/>
            <a:ext cx="67247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http://cs.nyu.edu/~fergus/papers/zeilerECCV2014.</a:t>
            </a:r>
            <a:r>
              <a:rPr lang="en-US" sz="1600" dirty="0" smtClean="0"/>
              <a:t>pdf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cs.nyu.edu</a:t>
            </a:r>
            <a:r>
              <a:rPr lang="en-US" sz="1600" dirty="0"/>
              <a:t>/~</a:t>
            </a:r>
            <a:r>
              <a:rPr lang="en-US" sz="1600" dirty="0" err="1"/>
              <a:t>fergus</a:t>
            </a:r>
            <a:r>
              <a:rPr lang="en-US" sz="1600" dirty="0"/>
              <a:t>/presentations/nips2013_final.pdf</a:t>
            </a:r>
          </a:p>
        </p:txBody>
      </p:sp>
    </p:spTree>
    <p:extLst>
      <p:ext uri="{BB962C8B-B14F-4D97-AF65-F5344CB8AC3E}">
        <p14:creationId xmlns:p14="http://schemas.microsoft.com/office/powerpoint/2010/main" val="299411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 (Layer 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76009" y="55146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Image Patches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12143" y="5532220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that Triggered Filter</a:t>
            </a:r>
            <a:endParaRPr lang="en-US" dirty="0"/>
          </a:p>
        </p:txBody>
      </p:sp>
      <p:pic>
        <p:nvPicPr>
          <p:cNvPr id="16" name="Picture 15" descr="layer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0" y="1636884"/>
            <a:ext cx="3840311" cy="3877794"/>
          </a:xfrm>
          <a:prstGeom prst="rect">
            <a:avLst/>
          </a:prstGeom>
        </p:spPr>
      </p:pic>
      <p:pic>
        <p:nvPicPr>
          <p:cNvPr id="17" name="Picture 16" descr="layer3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22" y="1631240"/>
            <a:ext cx="3873146" cy="38834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8631" y="5912079"/>
            <a:ext cx="67247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http://cs.nyu.edu/~fergus/papers/zeilerECCV2014.</a:t>
            </a:r>
            <a:r>
              <a:rPr lang="en-US" sz="1600" dirty="0" smtClean="0"/>
              <a:t>pdf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cs.nyu.edu</a:t>
            </a:r>
            <a:r>
              <a:rPr lang="en-US" sz="1600" dirty="0"/>
              <a:t>/~</a:t>
            </a:r>
            <a:r>
              <a:rPr lang="en-US" sz="1600" dirty="0" err="1"/>
              <a:t>fergus</a:t>
            </a:r>
            <a:r>
              <a:rPr lang="en-US" sz="1600" dirty="0"/>
              <a:t>/presentations/nips2013_final.pdf</a:t>
            </a:r>
          </a:p>
        </p:txBody>
      </p:sp>
    </p:spTree>
    <p:extLst>
      <p:ext uri="{BB962C8B-B14F-4D97-AF65-F5344CB8AC3E}">
        <p14:creationId xmlns:p14="http://schemas.microsoft.com/office/powerpoint/2010/main" val="308650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 (Layer 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76009" y="55146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Image Patches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2143" y="5518778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that Triggered Filter</a:t>
            </a:r>
            <a:endParaRPr lang="en-US" dirty="0"/>
          </a:p>
        </p:txBody>
      </p:sp>
      <p:pic>
        <p:nvPicPr>
          <p:cNvPr id="11" name="Picture 10" descr="layer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1" y="1631240"/>
            <a:ext cx="3874388" cy="3870968"/>
          </a:xfrm>
          <a:prstGeom prst="rect">
            <a:avLst/>
          </a:prstGeom>
        </p:spPr>
      </p:pic>
      <p:pic>
        <p:nvPicPr>
          <p:cNvPr id="12" name="Picture 11" descr="layer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76" y="1631240"/>
            <a:ext cx="3874400" cy="38709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8631" y="5912079"/>
            <a:ext cx="67247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http://cs.nyu.edu/~fergus/papers/zeilerECCV2014.</a:t>
            </a:r>
            <a:r>
              <a:rPr lang="en-US" sz="1600" dirty="0" smtClean="0"/>
              <a:t>pdf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cs.nyu.edu</a:t>
            </a:r>
            <a:r>
              <a:rPr lang="en-US" sz="1600" dirty="0"/>
              <a:t>/~</a:t>
            </a:r>
            <a:r>
              <a:rPr lang="en-US" sz="1600" dirty="0" err="1"/>
              <a:t>fergus</a:t>
            </a:r>
            <a:r>
              <a:rPr lang="en-US" sz="1600" dirty="0"/>
              <a:t>/presentations/nips2013_final.pdf</a:t>
            </a:r>
          </a:p>
        </p:txBody>
      </p:sp>
    </p:spTree>
    <p:extLst>
      <p:ext uri="{BB962C8B-B14F-4D97-AF65-F5344CB8AC3E}">
        <p14:creationId xmlns:p14="http://schemas.microsoft.com/office/powerpoint/2010/main" val="366902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 (Layer 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8631" y="5912079"/>
            <a:ext cx="67247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http://cs.nyu.edu/~fergus/papers/zeilerECCV2014.</a:t>
            </a:r>
            <a:r>
              <a:rPr lang="en-US" sz="1600" dirty="0" smtClean="0"/>
              <a:t>pdf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cs.nyu.edu</a:t>
            </a:r>
            <a:r>
              <a:rPr lang="en-US" sz="1600" dirty="0"/>
              <a:t>/~</a:t>
            </a:r>
            <a:r>
              <a:rPr lang="en-US" sz="1600" dirty="0" err="1"/>
              <a:t>fergus</a:t>
            </a:r>
            <a:r>
              <a:rPr lang="en-US" sz="1600" dirty="0"/>
              <a:t>/presentations/nips2013_final.pdf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6009" y="55146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Image Patches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2143" y="5532220"/>
            <a:ext cx="249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that Triggered Filter</a:t>
            </a:r>
            <a:endParaRPr lang="en-US" dirty="0"/>
          </a:p>
        </p:txBody>
      </p:sp>
      <p:pic>
        <p:nvPicPr>
          <p:cNvPr id="12" name="Picture 11" descr="layer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0" y="1629829"/>
            <a:ext cx="3919728" cy="3919728"/>
          </a:xfrm>
          <a:prstGeom prst="rect">
            <a:avLst/>
          </a:prstGeom>
        </p:spPr>
      </p:pic>
      <p:pic>
        <p:nvPicPr>
          <p:cNvPr id="13" name="Picture 12" descr="layer5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76" y="1647157"/>
            <a:ext cx="3925824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2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Hidden Layers as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54246"/>
            <a:ext cx="8229600" cy="16021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Stack hidden layer activations as new feature representation</a:t>
            </a:r>
          </a:p>
          <a:p>
            <a:r>
              <a:rPr lang="en-US" sz="2400" dirty="0" smtClean="0"/>
              <a:t>Train an SVM =)</a:t>
            </a:r>
          </a:p>
          <a:p>
            <a:r>
              <a:rPr lang="en-US" sz="2400" dirty="0" smtClean="0"/>
              <a:t>Generalize to other datasets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34" y="1532282"/>
            <a:ext cx="4649811" cy="30063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2162134" y="3246468"/>
            <a:ext cx="941613" cy="801430"/>
          </a:xfrm>
          <a:prstGeom prst="line">
            <a:avLst/>
          </a:prstGeom>
          <a:grpFill/>
          <a:ln w="50800">
            <a:solidFill>
              <a:schemeClr val="accent2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62134" y="3246468"/>
            <a:ext cx="941613" cy="740304"/>
          </a:xfrm>
          <a:prstGeom prst="line">
            <a:avLst/>
          </a:prstGeom>
          <a:grpFill/>
          <a:ln w="50800">
            <a:solidFill>
              <a:schemeClr val="accent2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5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 Cases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515" y="6098239"/>
            <a:ext cx="33175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arxiv.org</a:t>
            </a:r>
            <a:r>
              <a:rPr lang="en-US" sz="1600" dirty="0"/>
              <a:t>/</a:t>
            </a:r>
            <a:r>
              <a:rPr lang="en-US" sz="1600" dirty="0" err="1"/>
              <a:t>pdf</a:t>
            </a:r>
            <a:r>
              <a:rPr lang="en-US" sz="1600" dirty="0"/>
              <a:t>/1312.6199v4.pdf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29" y="1797044"/>
            <a:ext cx="2996646" cy="3042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433" y="1797044"/>
            <a:ext cx="3002622" cy="3048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2629" y="4845508"/>
            <a:ext cx="1037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Predicts</a:t>
            </a:r>
          </a:p>
          <a:p>
            <a:pPr algn="ctr"/>
            <a:r>
              <a:rPr lang="en-US" dirty="0" smtClean="0"/>
              <a:t>Correctly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14630" y="4845508"/>
            <a:ext cx="1191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Predicts</a:t>
            </a:r>
          </a:p>
          <a:p>
            <a:pPr algn="ctr"/>
            <a:r>
              <a:rPr lang="en-US" dirty="0" smtClean="0"/>
              <a:t>Incorrectly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01949" y="4839440"/>
            <a:ext cx="1037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Predicts</a:t>
            </a:r>
          </a:p>
          <a:p>
            <a:pPr algn="ctr"/>
            <a:r>
              <a:rPr lang="en-US" dirty="0" smtClean="0"/>
              <a:t>Correctly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3950" y="4839440"/>
            <a:ext cx="1191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Predicts</a:t>
            </a:r>
          </a:p>
          <a:p>
            <a:pPr algn="ctr"/>
            <a:r>
              <a:rPr lang="en-US" dirty="0" smtClean="0"/>
              <a:t>Incorrectly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1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r>
              <a:rPr lang="en-US" smtClean="0"/>
              <a:t>For Today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Deep Learning</a:t>
            </a:r>
          </a:p>
          <a:p>
            <a:pPr lvl="1"/>
            <a:r>
              <a:rPr lang="en-US" dirty="0" smtClean="0"/>
              <a:t>Learning Features for Predictive Modeling</a:t>
            </a:r>
          </a:p>
          <a:p>
            <a:endParaRPr lang="en-US" sz="1600" dirty="0"/>
          </a:p>
          <a:p>
            <a:r>
              <a:rPr lang="en-US" dirty="0" smtClean="0"/>
              <a:t>Deep Convolutional Networks</a:t>
            </a:r>
          </a:p>
          <a:p>
            <a:pPr lvl="1"/>
            <a:r>
              <a:rPr lang="en-US" dirty="0" smtClean="0"/>
              <a:t>Very popular in Computer Vision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b="1" dirty="0" smtClean="0">
                <a:solidFill>
                  <a:srgbClr val="953735"/>
                </a:solidFill>
              </a:rPr>
              <a:t>Tips for Training Deep Networks</a:t>
            </a:r>
          </a:p>
          <a:p>
            <a:endParaRPr lang="en-US" sz="1600" dirty="0"/>
          </a:p>
          <a:p>
            <a:r>
              <a:rPr lang="en-US" dirty="0"/>
              <a:t>Brief Overview of </a:t>
            </a:r>
            <a:r>
              <a:rPr lang="en-US" dirty="0" smtClean="0"/>
              <a:t>other Deep </a:t>
            </a:r>
            <a:r>
              <a:rPr lang="en-US" dirty="0"/>
              <a:t>Networks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Deep Networks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Networks are extremely non-convex</a:t>
            </a:r>
          </a:p>
          <a:p>
            <a:pPr lvl="1"/>
            <a:r>
              <a:rPr lang="en-US" sz="2400" dirty="0" smtClean="0"/>
              <a:t>Hard to train well</a:t>
            </a:r>
          </a:p>
          <a:p>
            <a:endParaRPr lang="en-US" sz="1000" dirty="0"/>
          </a:p>
          <a:p>
            <a:r>
              <a:rPr lang="en-US" dirty="0" smtClean="0"/>
              <a:t>Deep Networks have extremely high capacity</a:t>
            </a:r>
          </a:p>
          <a:p>
            <a:pPr lvl="1"/>
            <a:r>
              <a:rPr lang="en-US" sz="2400" smtClean="0"/>
              <a:t>Many </a:t>
            </a:r>
            <a:r>
              <a:rPr lang="en-US" sz="2400" dirty="0" smtClean="0"/>
              <a:t>parameters, easy to overfit</a:t>
            </a:r>
          </a:p>
          <a:p>
            <a:endParaRPr lang="en-US" sz="1000" dirty="0"/>
          </a:p>
          <a:p>
            <a:r>
              <a:rPr lang="en-US" dirty="0" smtClean="0"/>
              <a:t>Real success stories only in the last 10 years</a:t>
            </a:r>
          </a:p>
          <a:p>
            <a:pPr lvl="1"/>
            <a:r>
              <a:rPr lang="en-US" sz="2400" dirty="0" smtClean="0"/>
              <a:t>A lot of (annotated) data</a:t>
            </a:r>
          </a:p>
          <a:p>
            <a:pPr lvl="1"/>
            <a:r>
              <a:rPr lang="en-US" sz="2400" dirty="0" smtClean="0"/>
              <a:t>Increase in computational power</a:t>
            </a:r>
          </a:p>
          <a:p>
            <a:pPr lvl="1"/>
            <a:r>
              <a:rPr lang="en-US" sz="2400" dirty="0" smtClean="0"/>
              <a:t>Better bag of tricks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953735"/>
                </a:solidFill>
              </a:rPr>
              <a:t>Example: </a:t>
            </a:r>
            <a:r>
              <a:rPr lang="en-US" sz="3800" dirty="0" smtClean="0"/>
              <a:t>Handwritten Digit Recognition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4374"/>
            <a:ext cx="8229600" cy="2241789"/>
          </a:xfrm>
        </p:spPr>
        <p:txBody>
          <a:bodyPr/>
          <a:lstStyle/>
          <a:p>
            <a:r>
              <a:rPr lang="en-US" dirty="0" smtClean="0"/>
              <a:t>What is feature representation x?</a:t>
            </a:r>
          </a:p>
          <a:p>
            <a:pPr lvl="1"/>
            <a:r>
              <a:rPr lang="en-US" dirty="0" smtClean="0"/>
              <a:t>Each pixel is a feature</a:t>
            </a:r>
          </a:p>
          <a:p>
            <a:pPr lvl="1"/>
            <a:r>
              <a:rPr lang="en-US" dirty="0" smtClean="0"/>
              <a:t>Logistic regression yields ≈80% accuracy</a:t>
            </a:r>
          </a:p>
          <a:p>
            <a:pPr lvl="2"/>
            <a:r>
              <a:rPr lang="en-US" dirty="0" smtClean="0"/>
              <a:t>Can we do better?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20" y="1725973"/>
            <a:ext cx="571887" cy="571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920" y="2871101"/>
            <a:ext cx="571887" cy="57188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92638"/>
              </p:ext>
            </p:extLst>
          </p:nvPr>
        </p:nvGraphicFramePr>
        <p:xfrm>
          <a:off x="2142357" y="1689284"/>
          <a:ext cx="36671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6" name="Equation" r:id="rId5" imgW="1079500" imgH="203200" progId="Equation.3">
                  <p:embed/>
                </p:oleObj>
              </mc:Choice>
              <mc:Fallback>
                <p:oleObj name="Equation" r:id="rId5" imgW="1079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42357" y="1689284"/>
                        <a:ext cx="3667125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764074"/>
              </p:ext>
            </p:extLst>
          </p:nvPr>
        </p:nvGraphicFramePr>
        <p:xfrm>
          <a:off x="2142357" y="2871101"/>
          <a:ext cx="36671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7" name="Equation" r:id="rId7" imgW="1079500" imgH="203200" progId="Equation.3">
                  <p:embed/>
                </p:oleObj>
              </mc:Choice>
              <mc:Fallback>
                <p:oleObj name="Equation" r:id="rId7" imgW="1079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2357" y="2871101"/>
                        <a:ext cx="3667125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850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+ </a:t>
            </a:r>
            <a:r>
              <a:rPr lang="en-US" dirty="0" smtClean="0"/>
              <a:t>Tricks</a:t>
            </a:r>
            <a:r>
              <a:rPr lang="en-US" dirty="0"/>
              <a:t>!</a:t>
            </a:r>
            <a:endParaRPr lang="en-US" sz="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Autofit/>
          </a:bodyPr>
          <a:lstStyle/>
          <a:p>
            <a:r>
              <a:rPr lang="en-US" sz="2400" dirty="0" smtClean="0"/>
              <a:t>Some related to choice of model/architecture</a:t>
            </a:r>
          </a:p>
          <a:p>
            <a:pPr lvl="1"/>
            <a:r>
              <a:rPr lang="en-US" sz="2000" dirty="0" smtClean="0"/>
              <a:t>Rectilinear over sigmoid transfer functions</a:t>
            </a:r>
          </a:p>
          <a:p>
            <a:pPr lvl="1"/>
            <a:r>
              <a:rPr lang="en-US" sz="2000" dirty="0" smtClean="0"/>
              <a:t>Local contrast normalization</a:t>
            </a:r>
          </a:p>
          <a:p>
            <a:pPr lvl="1"/>
            <a:r>
              <a:rPr lang="en-US" sz="2000" dirty="0" smtClean="0"/>
              <a:t>Sparse Connections that enable parallelism</a:t>
            </a:r>
          </a:p>
          <a:p>
            <a:pPr lvl="1"/>
            <a:r>
              <a:rPr lang="en-US" sz="2000" dirty="0" smtClean="0"/>
              <a:t>Ensemble of Deep Networks</a:t>
            </a:r>
            <a:endParaRPr lang="en-US" sz="100" dirty="0"/>
          </a:p>
          <a:p>
            <a:r>
              <a:rPr lang="en-US" sz="2400" dirty="0" smtClean="0"/>
              <a:t>Rest are optimization techniques</a:t>
            </a:r>
          </a:p>
          <a:p>
            <a:pPr lvl="1"/>
            <a:r>
              <a:rPr lang="en-US" sz="2000" dirty="0" smtClean="0"/>
              <a:t>Gradient Clamping</a:t>
            </a:r>
          </a:p>
          <a:p>
            <a:pPr lvl="1"/>
            <a:r>
              <a:rPr lang="en-US" sz="2000" dirty="0" smtClean="0"/>
              <a:t>Mini-batching </a:t>
            </a:r>
          </a:p>
          <a:p>
            <a:pPr lvl="1"/>
            <a:r>
              <a:rPr lang="en-US" sz="2000" dirty="0" smtClean="0"/>
              <a:t>Momentum</a:t>
            </a:r>
          </a:p>
          <a:p>
            <a:pPr lvl="1"/>
            <a:r>
              <a:rPr lang="en-US" sz="2000" dirty="0" smtClean="0"/>
              <a:t>Adaptive Learning Rates</a:t>
            </a:r>
          </a:p>
          <a:p>
            <a:pPr lvl="1"/>
            <a:r>
              <a:rPr lang="en-US" sz="2000" dirty="0" smtClean="0"/>
              <a:t>Random Initialization</a:t>
            </a:r>
          </a:p>
          <a:p>
            <a:pPr lvl="1"/>
            <a:r>
              <a:rPr lang="en-US" sz="2000" dirty="0" smtClean="0"/>
              <a:t>Dropout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7403" y="6149674"/>
            <a:ext cx="6089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yyue.blogspot.com</a:t>
            </a:r>
            <a:r>
              <a:rPr lang="en-US" sz="1400" dirty="0"/>
              <a:t>/2015/01/a-brief-overview-of-deep-</a:t>
            </a:r>
            <a:r>
              <a:rPr lang="en-US" sz="1400" dirty="0" err="1"/>
              <a:t>learning.html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571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Rectilinear </a:t>
            </a:r>
            <a:r>
              <a:rPr lang="en-US" dirty="0" err="1" smtClean="0"/>
              <a:t>vs</a:t>
            </a:r>
            <a:r>
              <a:rPr lang="en-US" dirty="0" smtClean="0"/>
              <a:t> Sigmoid</a:t>
            </a:r>
            <a:br>
              <a:rPr lang="en-US" dirty="0" smtClean="0"/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(The Vanishing Gradient Problem)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835" y="2043685"/>
            <a:ext cx="2347435" cy="1630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932" y="4353013"/>
            <a:ext cx="2332338" cy="1675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409355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Rectilinear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8940" y="1743002"/>
            <a:ext cx="93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Sigmoid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041535" y="2040616"/>
            <a:ext cx="367435" cy="345888"/>
          </a:xfrm>
          <a:prstGeom prst="ellipse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41535" y="2469267"/>
            <a:ext cx="367435" cy="345888"/>
          </a:xfrm>
          <a:prstGeom prst="ellipse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41535" y="2906835"/>
            <a:ext cx="367435" cy="345888"/>
          </a:xfrm>
          <a:prstGeom prst="ellipse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52786" y="2227917"/>
            <a:ext cx="367435" cy="3458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Σ</a:t>
            </a:r>
            <a:endParaRPr lang="en-US"/>
          </a:p>
        </p:txBody>
      </p:sp>
      <p:cxnSp>
        <p:nvCxnSpPr>
          <p:cNvPr id="15" name="Straight Arrow Connector 14"/>
          <p:cNvCxnSpPr>
            <a:stCxn id="11" idx="6"/>
            <a:endCxn id="14" idx="1"/>
          </p:cNvCxnSpPr>
          <p:nvPr/>
        </p:nvCxnSpPr>
        <p:spPr>
          <a:xfrm>
            <a:off x="1408970" y="2213560"/>
            <a:ext cx="697626" cy="6501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6"/>
            <a:endCxn id="14" idx="2"/>
          </p:cNvCxnSpPr>
          <p:nvPr/>
        </p:nvCxnSpPr>
        <p:spPr>
          <a:xfrm flipV="1">
            <a:off x="1408970" y="2400861"/>
            <a:ext cx="643816" cy="24135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6"/>
            <a:endCxn id="14" idx="3"/>
          </p:cNvCxnSpPr>
          <p:nvPr/>
        </p:nvCxnSpPr>
        <p:spPr>
          <a:xfrm flipV="1">
            <a:off x="1408970" y="2523151"/>
            <a:ext cx="697626" cy="55662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6"/>
            <a:endCxn id="39" idx="1"/>
          </p:cNvCxnSpPr>
          <p:nvPr/>
        </p:nvCxnSpPr>
        <p:spPr>
          <a:xfrm>
            <a:off x="2420221" y="2400861"/>
            <a:ext cx="148870" cy="6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2613796" y="2310167"/>
            <a:ext cx="269783" cy="212984"/>
          </a:xfrm>
          <a:custGeom>
            <a:avLst/>
            <a:gdLst>
              <a:gd name="connsiteX0" fmla="*/ 0 w 1885438"/>
              <a:gd name="connsiteY0" fmla="*/ 785506 h 785506"/>
              <a:gd name="connsiteX1" fmla="*/ 802784 w 1885438"/>
              <a:gd name="connsiteY1" fmla="*/ 634166 h 785506"/>
              <a:gd name="connsiteX2" fmla="*/ 1131793 w 1885438"/>
              <a:gd name="connsiteY2" fmla="*/ 147246 h 785506"/>
              <a:gd name="connsiteX3" fmla="*/ 1816133 w 1885438"/>
              <a:gd name="connsiteY3" fmla="*/ 15646 h 785506"/>
              <a:gd name="connsiteX4" fmla="*/ 1862195 w 1885438"/>
              <a:gd name="connsiteY4" fmla="*/ 2486 h 78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438" h="785506">
                <a:moveTo>
                  <a:pt x="0" y="785506"/>
                </a:moveTo>
                <a:cubicBezTo>
                  <a:pt x="307076" y="763024"/>
                  <a:pt x="614152" y="740543"/>
                  <a:pt x="802784" y="634166"/>
                </a:cubicBezTo>
                <a:cubicBezTo>
                  <a:pt x="991416" y="527789"/>
                  <a:pt x="962902" y="250333"/>
                  <a:pt x="1131793" y="147246"/>
                </a:cubicBezTo>
                <a:cubicBezTo>
                  <a:pt x="1300684" y="44159"/>
                  <a:pt x="1694399" y="39773"/>
                  <a:pt x="1816133" y="15646"/>
                </a:cubicBezTo>
                <a:cubicBezTo>
                  <a:pt x="1937867" y="-8481"/>
                  <a:pt x="1862195" y="2486"/>
                  <a:pt x="1862195" y="2486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2569091" y="2234497"/>
            <a:ext cx="361911" cy="33411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39" idx="3"/>
            <a:endCxn id="30" idx="1"/>
          </p:cNvCxnSpPr>
          <p:nvPr/>
        </p:nvCxnSpPr>
        <p:spPr>
          <a:xfrm>
            <a:off x="2931002" y="2401556"/>
            <a:ext cx="613384" cy="11836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6464" y="2420869"/>
            <a:ext cx="295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5486" y="2405713"/>
            <a:ext cx="30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23" name="Oval 22"/>
          <p:cNvSpPr/>
          <p:nvPr/>
        </p:nvSpPr>
        <p:spPr>
          <a:xfrm>
            <a:off x="2052786" y="2720415"/>
            <a:ext cx="367435" cy="3458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Σ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6"/>
            <a:endCxn id="37" idx="1"/>
          </p:cNvCxnSpPr>
          <p:nvPr/>
        </p:nvCxnSpPr>
        <p:spPr>
          <a:xfrm>
            <a:off x="2420221" y="2893359"/>
            <a:ext cx="147515" cy="6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2613796" y="2802665"/>
            <a:ext cx="269783" cy="212984"/>
          </a:xfrm>
          <a:custGeom>
            <a:avLst/>
            <a:gdLst>
              <a:gd name="connsiteX0" fmla="*/ 0 w 1885438"/>
              <a:gd name="connsiteY0" fmla="*/ 785506 h 785506"/>
              <a:gd name="connsiteX1" fmla="*/ 802784 w 1885438"/>
              <a:gd name="connsiteY1" fmla="*/ 634166 h 785506"/>
              <a:gd name="connsiteX2" fmla="*/ 1131793 w 1885438"/>
              <a:gd name="connsiteY2" fmla="*/ 147246 h 785506"/>
              <a:gd name="connsiteX3" fmla="*/ 1816133 w 1885438"/>
              <a:gd name="connsiteY3" fmla="*/ 15646 h 785506"/>
              <a:gd name="connsiteX4" fmla="*/ 1862195 w 1885438"/>
              <a:gd name="connsiteY4" fmla="*/ 2486 h 78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438" h="785506">
                <a:moveTo>
                  <a:pt x="0" y="785506"/>
                </a:moveTo>
                <a:cubicBezTo>
                  <a:pt x="307076" y="763024"/>
                  <a:pt x="614152" y="740543"/>
                  <a:pt x="802784" y="634166"/>
                </a:cubicBezTo>
                <a:cubicBezTo>
                  <a:pt x="991416" y="527789"/>
                  <a:pt x="962902" y="250333"/>
                  <a:pt x="1131793" y="147246"/>
                </a:cubicBezTo>
                <a:cubicBezTo>
                  <a:pt x="1300684" y="44159"/>
                  <a:pt x="1694399" y="39773"/>
                  <a:pt x="1816133" y="15646"/>
                </a:cubicBezTo>
                <a:cubicBezTo>
                  <a:pt x="1937867" y="-8481"/>
                  <a:pt x="1862195" y="2486"/>
                  <a:pt x="1862195" y="2486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567736" y="2726995"/>
            <a:ext cx="361911" cy="33411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37" idx="3"/>
            <a:endCxn id="30" idx="3"/>
          </p:cNvCxnSpPr>
          <p:nvPr/>
        </p:nvCxnSpPr>
        <p:spPr>
          <a:xfrm flipV="1">
            <a:off x="2929647" y="2764501"/>
            <a:ext cx="614739" cy="12955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6"/>
            <a:endCxn id="23" idx="1"/>
          </p:cNvCxnSpPr>
          <p:nvPr/>
        </p:nvCxnSpPr>
        <p:spPr>
          <a:xfrm>
            <a:off x="1408970" y="2213560"/>
            <a:ext cx="697626" cy="55750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6"/>
            <a:endCxn id="23" idx="2"/>
          </p:cNvCxnSpPr>
          <p:nvPr/>
        </p:nvCxnSpPr>
        <p:spPr>
          <a:xfrm>
            <a:off x="1408970" y="2642211"/>
            <a:ext cx="643816" cy="25114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6"/>
            <a:endCxn id="23" idx="3"/>
          </p:cNvCxnSpPr>
          <p:nvPr/>
        </p:nvCxnSpPr>
        <p:spPr>
          <a:xfrm flipV="1">
            <a:off x="1408970" y="3015649"/>
            <a:ext cx="697626" cy="6413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490576" y="2469267"/>
            <a:ext cx="367435" cy="34588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Σ</a:t>
            </a:r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018675" y="2467747"/>
            <a:ext cx="361911" cy="334118"/>
            <a:chOff x="3849418" y="3062550"/>
            <a:chExt cx="361911" cy="334118"/>
          </a:xfrm>
        </p:grpSpPr>
        <p:sp>
          <p:nvSpPr>
            <p:cNvPr id="34" name="Freeform 33"/>
            <p:cNvSpPr/>
            <p:nvPr/>
          </p:nvSpPr>
          <p:spPr>
            <a:xfrm>
              <a:off x="3895478" y="3138220"/>
              <a:ext cx="269783" cy="212984"/>
            </a:xfrm>
            <a:custGeom>
              <a:avLst/>
              <a:gdLst>
                <a:gd name="connsiteX0" fmla="*/ 0 w 1885438"/>
                <a:gd name="connsiteY0" fmla="*/ 785506 h 785506"/>
                <a:gd name="connsiteX1" fmla="*/ 802784 w 1885438"/>
                <a:gd name="connsiteY1" fmla="*/ 634166 h 785506"/>
                <a:gd name="connsiteX2" fmla="*/ 1131793 w 1885438"/>
                <a:gd name="connsiteY2" fmla="*/ 147246 h 785506"/>
                <a:gd name="connsiteX3" fmla="*/ 1816133 w 1885438"/>
                <a:gd name="connsiteY3" fmla="*/ 15646 h 785506"/>
                <a:gd name="connsiteX4" fmla="*/ 1862195 w 1885438"/>
                <a:gd name="connsiteY4" fmla="*/ 2486 h 78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438" h="785506">
                  <a:moveTo>
                    <a:pt x="0" y="785506"/>
                  </a:moveTo>
                  <a:cubicBezTo>
                    <a:pt x="307076" y="763024"/>
                    <a:pt x="614152" y="740543"/>
                    <a:pt x="802784" y="634166"/>
                  </a:cubicBezTo>
                  <a:cubicBezTo>
                    <a:pt x="991416" y="527789"/>
                    <a:pt x="962902" y="250333"/>
                    <a:pt x="1131793" y="147246"/>
                  </a:cubicBezTo>
                  <a:cubicBezTo>
                    <a:pt x="1300684" y="44159"/>
                    <a:pt x="1694399" y="39773"/>
                    <a:pt x="1816133" y="15646"/>
                  </a:cubicBezTo>
                  <a:cubicBezTo>
                    <a:pt x="1937867" y="-8481"/>
                    <a:pt x="1862195" y="2486"/>
                    <a:pt x="1862195" y="2486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849418" y="3062550"/>
              <a:ext cx="361911" cy="334118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Arrow Connector 31"/>
          <p:cNvCxnSpPr>
            <a:stCxn id="30" idx="6"/>
            <a:endCxn id="35" idx="1"/>
          </p:cNvCxnSpPr>
          <p:nvPr/>
        </p:nvCxnSpPr>
        <p:spPr>
          <a:xfrm flipV="1">
            <a:off x="3858011" y="2634806"/>
            <a:ext cx="160664" cy="74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5" idx="3"/>
          </p:cNvCxnSpPr>
          <p:nvPr/>
        </p:nvCxnSpPr>
        <p:spPr>
          <a:xfrm>
            <a:off x="4380586" y="2634806"/>
            <a:ext cx="248098" cy="74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438572"/>
              </p:ext>
            </p:extLst>
          </p:nvPr>
        </p:nvGraphicFramePr>
        <p:xfrm>
          <a:off x="553932" y="3998423"/>
          <a:ext cx="135731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4" name="Equation" r:id="rId6" imgW="749300" imgH="241300" progId="Equation.3">
                  <p:embed/>
                </p:oleObj>
              </mc:Choice>
              <mc:Fallback>
                <p:oleObj name="Equation" r:id="rId6" imgW="749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3932" y="3998423"/>
                        <a:ext cx="135731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424390"/>
              </p:ext>
            </p:extLst>
          </p:nvPr>
        </p:nvGraphicFramePr>
        <p:xfrm>
          <a:off x="1385151" y="4456625"/>
          <a:ext cx="259873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5" name="Equation" r:id="rId8" imgW="1435100" imgH="241300" progId="Equation.3">
                  <p:embed/>
                </p:oleObj>
              </mc:Choice>
              <mc:Fallback>
                <p:oleObj name="Equation" r:id="rId8" imgW="1435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85151" y="4456625"/>
                        <a:ext cx="259873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169039"/>
              </p:ext>
            </p:extLst>
          </p:nvPr>
        </p:nvGraphicFramePr>
        <p:xfrm>
          <a:off x="1385151" y="4963036"/>
          <a:ext cx="397827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6" name="Equation" r:id="rId10" imgW="2197100" imgH="241300" progId="Equation.3">
                  <p:embed/>
                </p:oleObj>
              </mc:Choice>
              <mc:Fallback>
                <p:oleObj name="Equation" r:id="rId10" imgW="219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5151" y="4963036"/>
                        <a:ext cx="3978275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632846" y="2831808"/>
            <a:ext cx="227272" cy="124492"/>
            <a:chOff x="2660650" y="3346450"/>
            <a:chExt cx="227272" cy="12449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cxnSp>
          <p:nvCxnSpPr>
            <p:cNvPr id="45" name="Straight Connector 44"/>
            <p:cNvCxnSpPr/>
            <p:nvPr/>
          </p:nvCxnSpPr>
          <p:spPr>
            <a:xfrm>
              <a:off x="2660650" y="3470941"/>
              <a:ext cx="146093" cy="1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802941" y="3346450"/>
              <a:ext cx="84981" cy="124492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632846" y="2338615"/>
            <a:ext cx="227272" cy="124492"/>
            <a:chOff x="2660650" y="3346450"/>
            <a:chExt cx="227272" cy="12449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cxnSp>
          <p:nvCxnSpPr>
            <p:cNvPr id="60" name="Straight Connector 59"/>
            <p:cNvCxnSpPr/>
            <p:nvPr/>
          </p:nvCxnSpPr>
          <p:spPr>
            <a:xfrm>
              <a:off x="2660650" y="3470941"/>
              <a:ext cx="146093" cy="1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802941" y="3346450"/>
              <a:ext cx="84981" cy="124492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1537500" y="326715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65" name="TextBox 64"/>
          <p:cNvSpPr txBox="1"/>
          <p:nvPr/>
        </p:nvSpPr>
        <p:spPr>
          <a:xfrm>
            <a:off x="7061406" y="358023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 rot="16200000">
            <a:off x="5608053" y="2601131"/>
            <a:ext cx="48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</a:t>
            </a:r>
            <a:r>
              <a:rPr lang="en-US" dirty="0" smtClean="0"/>
              <a:t>(f)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083001" y="596516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 rot="16200000">
            <a:off x="5629648" y="4986061"/>
            <a:ext cx="48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</a:t>
            </a:r>
            <a:r>
              <a:rPr lang="en-US" dirty="0" smtClean="0"/>
              <a:t>(f)</a:t>
            </a:r>
            <a:endParaRPr lang="en-US" dirty="0"/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67208"/>
              </p:ext>
            </p:extLst>
          </p:nvPr>
        </p:nvGraphicFramePr>
        <p:xfrm>
          <a:off x="553932" y="5642237"/>
          <a:ext cx="119538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7" name="Equation" r:id="rId12" imgW="660400" imgH="241300" progId="Equation.3">
                  <p:embed/>
                </p:oleObj>
              </mc:Choice>
              <mc:Fallback>
                <p:oleObj name="Equation" r:id="rId12" imgW="660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3932" y="5642237"/>
                        <a:ext cx="1195388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2087114" y="3272776"/>
            <a:ext cx="33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71" name="TextBox 70"/>
          <p:cNvSpPr txBox="1"/>
          <p:nvPr/>
        </p:nvSpPr>
        <p:spPr>
          <a:xfrm>
            <a:off x="2567736" y="3267155"/>
            <a:ext cx="35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3026717" y="326715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551640" y="3254486"/>
            <a:ext cx="33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028544" y="3261170"/>
            <a:ext cx="35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</a:t>
            </a:r>
            <a:r>
              <a:rPr lang="en-US" baseline="-25000" dirty="0"/>
              <a:t>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96709" y="1897244"/>
            <a:ext cx="4969058" cy="1837236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2840066" y="5652923"/>
            <a:ext cx="3085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Large f </a:t>
            </a:r>
            <a:r>
              <a:rPr lang="en-US" dirty="0" smtClean="0">
                <a:solidFill>
                  <a:srgbClr val="9537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953735"/>
                </a:solidFill>
              </a:rPr>
              <a:t> vanishing gradient</a:t>
            </a:r>
          </a:p>
          <a:p>
            <a:r>
              <a:rPr lang="en-US" dirty="0" smtClean="0">
                <a:solidFill>
                  <a:srgbClr val="953735"/>
                </a:solidFill>
              </a:rPr>
              <a:t>Compounded with more layers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80" name="Left Brace 79"/>
          <p:cNvSpPr/>
          <p:nvPr/>
        </p:nvSpPr>
        <p:spPr>
          <a:xfrm rot="16200000">
            <a:off x="4176659" y="5190209"/>
            <a:ext cx="199498" cy="704557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445694" y="5646608"/>
            <a:ext cx="361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Large f </a:t>
            </a:r>
            <a:r>
              <a:rPr lang="en-US" dirty="0" smtClean="0">
                <a:solidFill>
                  <a:srgbClr val="9537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953735"/>
                </a:solidFill>
              </a:rPr>
              <a:t> linear gradient</a:t>
            </a:r>
          </a:p>
          <a:p>
            <a:r>
              <a:rPr lang="en-US" dirty="0" smtClean="0">
                <a:solidFill>
                  <a:srgbClr val="953735"/>
                </a:solidFill>
              </a:rPr>
              <a:t>No vanishing effect with more layers</a:t>
            </a:r>
            <a:endParaRPr lang="en-US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6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8" grpId="0" animBg="1"/>
      <p:bldP spid="36" grpId="0" animBg="1"/>
      <p:bldP spid="67" grpId="0"/>
      <p:bldP spid="68" grpId="0"/>
      <p:bldP spid="79" grpId="0"/>
      <p:bldP spid="79" grpId="1"/>
      <p:bldP spid="80" grpId="0" animBg="1"/>
      <p:bldP spid="8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Clamping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Rectilinear functions can grow unbounded:</a:t>
            </a:r>
          </a:p>
          <a:p>
            <a:pPr lvl="1"/>
            <a:r>
              <a:rPr lang="en-US" dirty="0" smtClean="0"/>
              <a:t>Gradients can get very large</a:t>
            </a:r>
          </a:p>
          <a:p>
            <a:pPr lvl="1"/>
            <a:r>
              <a:rPr lang="en-US" dirty="0" smtClean="0"/>
              <a:t>Compounding effect in lower layers</a:t>
            </a:r>
          </a:p>
          <a:p>
            <a:pPr lvl="2"/>
            <a:r>
              <a:rPr lang="en-US" dirty="0" smtClean="0"/>
              <a:t>Opposite of the vanishing gradient effect with sigmoids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b="1" dirty="0" smtClean="0"/>
              <a:t>Solution: </a:t>
            </a:r>
            <a:r>
              <a:rPr lang="en-US" dirty="0" smtClean="0"/>
              <a:t>clamp gradients</a:t>
            </a:r>
          </a:p>
          <a:p>
            <a:pPr lvl="1"/>
            <a:r>
              <a:rPr lang="en-US" dirty="0" smtClean="0"/>
              <a:t>E.g., clamp norm to 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932" y="4124077"/>
            <a:ext cx="2332338" cy="1675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38646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Rectilinear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3001" y="573623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629648" y="4757125"/>
            <a:ext cx="48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</a:t>
            </a:r>
            <a:r>
              <a:rPr lang="en-US" dirty="0" smtClean="0"/>
              <a:t>(f)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7403" y="6149674"/>
            <a:ext cx="6089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yyue.blogspot.com</a:t>
            </a:r>
            <a:r>
              <a:rPr lang="en-US" sz="1400" dirty="0"/>
              <a:t>/2015/01/a-brief-overview-of-deep-</a:t>
            </a:r>
            <a:r>
              <a:rPr lang="en-US" sz="1400" dirty="0" err="1"/>
              <a:t>learning.html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841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Dense Convolutional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52369"/>
            <a:ext cx="8229600" cy="147379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Every Convolutional Layer uses every output from previous layer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90815" y="16751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43215" y="18275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5615" y="19799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48015" y="21323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0415" y="22847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 filters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3353" y="3057519"/>
            <a:ext cx="18289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7x7x3 Convolution</a:t>
            </a:r>
          </a:p>
          <a:p>
            <a:pPr algn="ctr"/>
            <a:r>
              <a:rPr lang="en-US" sz="1700" dirty="0" smtClean="0"/>
              <a:t>3x3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/>
              <a:t>2</a:t>
            </a:r>
            <a:r>
              <a:rPr lang="en-US" sz="1700" dirty="0" smtClean="0"/>
              <a:t>5 x 25 x 10</a:t>
            </a:r>
            <a:endParaRPr lang="en-US" sz="1700" dirty="0"/>
          </a:p>
        </p:txBody>
      </p:sp>
      <p:sp>
        <p:nvSpPr>
          <p:cNvPr id="14" name="Rectangle 13"/>
          <p:cNvSpPr/>
          <p:nvPr/>
        </p:nvSpPr>
        <p:spPr>
          <a:xfrm>
            <a:off x="5244664" y="16751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97064" y="18275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49464" y="19799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01864" y="21323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54264" y="22847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 filters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91955" y="3057519"/>
            <a:ext cx="19394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5x5x10 Convolution</a:t>
            </a:r>
          </a:p>
          <a:p>
            <a:pPr algn="ctr"/>
            <a:r>
              <a:rPr lang="en-US" sz="1700" dirty="0"/>
              <a:t>3</a:t>
            </a:r>
            <a:r>
              <a:rPr lang="en-US" sz="1700" dirty="0" smtClean="0"/>
              <a:t>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/>
              <a:t>6</a:t>
            </a:r>
            <a:r>
              <a:rPr lang="en-US" sz="1700" dirty="0" smtClean="0"/>
              <a:t> x 6 x 20</a:t>
            </a:r>
            <a:endParaRPr lang="en-US" sz="1700" dirty="0"/>
          </a:p>
        </p:txBody>
      </p:sp>
      <p:sp>
        <p:nvSpPr>
          <p:cNvPr id="25" name="Right Arrow 24"/>
          <p:cNvSpPr/>
          <p:nvPr/>
        </p:nvSpPr>
        <p:spPr>
          <a:xfrm>
            <a:off x="2520488" y="2217381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790111" y="2217381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70823" y="1875151"/>
            <a:ext cx="208002" cy="8191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75461" y="3057519"/>
            <a:ext cx="1673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RGB Input Image</a:t>
            </a:r>
          </a:p>
          <a:p>
            <a:pPr algn="ctr"/>
            <a:r>
              <a:rPr lang="en-US" sz="1700" dirty="0" smtClean="0"/>
              <a:t>100 x 100 x 3</a:t>
            </a:r>
            <a:endParaRPr lang="en-US" sz="1700" dirty="0"/>
          </a:p>
        </p:txBody>
      </p:sp>
      <p:sp>
        <p:nvSpPr>
          <p:cNvPr id="30" name="Rectangle 29"/>
          <p:cNvSpPr/>
          <p:nvPr/>
        </p:nvSpPr>
        <p:spPr>
          <a:xfrm>
            <a:off x="841796" y="1675113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94196" y="1827513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46596" y="1979913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>
            <a:off x="7101502" y="2160659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295286" y="3087640"/>
            <a:ext cx="114867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Logistic</a:t>
            </a:r>
          </a:p>
          <a:p>
            <a:pPr algn="ctr"/>
            <a:r>
              <a:rPr lang="en-US" sz="1700" dirty="0" smtClean="0"/>
              <a:t>Regression</a:t>
            </a:r>
          </a:p>
          <a:p>
            <a:pPr algn="ctr"/>
            <a:r>
              <a:rPr lang="en-US" sz="1700" dirty="0" smtClean="0"/>
              <a:t>10 classes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069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Convolutional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43767" y="16751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6167" y="18275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8567" y="19799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0967" y="21323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53367" y="22847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r>
              <a:rPr lang="en-US" dirty="0" smtClean="0"/>
              <a:t> filters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33675" y="4920875"/>
            <a:ext cx="225425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7x7x3 Convolution</a:t>
            </a:r>
          </a:p>
          <a:p>
            <a:pPr algn="ctr"/>
            <a:r>
              <a:rPr lang="en-US" sz="1700" dirty="0" smtClean="0"/>
              <a:t>3x3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/>
              <a:t>2</a:t>
            </a:r>
            <a:r>
              <a:rPr lang="en-US" sz="1700" dirty="0" smtClean="0"/>
              <a:t>5 x 25 x 10</a:t>
            </a:r>
          </a:p>
          <a:p>
            <a:pPr algn="ctr"/>
            <a:r>
              <a:rPr lang="en-US" sz="1700" dirty="0" smtClean="0"/>
              <a:t>Split Across 2 machines</a:t>
            </a:r>
            <a:endParaRPr lang="en-US" sz="1700" dirty="0"/>
          </a:p>
        </p:txBody>
      </p:sp>
      <p:sp>
        <p:nvSpPr>
          <p:cNvPr id="12" name="Rectangle 11"/>
          <p:cNvSpPr/>
          <p:nvPr/>
        </p:nvSpPr>
        <p:spPr>
          <a:xfrm>
            <a:off x="5217928" y="16751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70328" y="18275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22728" y="19799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75128" y="21323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27528" y="2284713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dirty="0" smtClean="0"/>
              <a:t>0 filters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71777" y="4935539"/>
            <a:ext cx="226649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5x5x5 Convolution</a:t>
            </a:r>
          </a:p>
          <a:p>
            <a:pPr algn="ctr"/>
            <a:r>
              <a:rPr lang="en-US" sz="1700" dirty="0"/>
              <a:t>3</a:t>
            </a:r>
            <a:r>
              <a:rPr lang="en-US" sz="1700" dirty="0" smtClean="0"/>
              <a:t>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/>
              <a:t>6</a:t>
            </a:r>
            <a:r>
              <a:rPr lang="en-US" sz="1700" dirty="0" smtClean="0"/>
              <a:t> x 6 x 20</a:t>
            </a:r>
          </a:p>
          <a:p>
            <a:pPr algn="ctr"/>
            <a:r>
              <a:rPr lang="en-US" sz="1700" dirty="0" smtClean="0"/>
              <a:t>Split Across 2 Machines</a:t>
            </a:r>
          </a:p>
        </p:txBody>
      </p:sp>
      <p:sp>
        <p:nvSpPr>
          <p:cNvPr id="18" name="Right Arrow 17"/>
          <p:cNvSpPr/>
          <p:nvPr/>
        </p:nvSpPr>
        <p:spPr>
          <a:xfrm rot="19684932">
            <a:off x="2250064" y="2326037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663115" y="2217381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17612" y="2744607"/>
            <a:ext cx="208002" cy="8191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7201" y="5046926"/>
            <a:ext cx="1673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RGB Input Image</a:t>
            </a:r>
          </a:p>
          <a:p>
            <a:pPr algn="ctr"/>
            <a:r>
              <a:rPr lang="en-US" sz="1700" dirty="0" smtClean="0"/>
              <a:t>100 x 100 x 3</a:t>
            </a:r>
            <a:endParaRPr lang="en-US" sz="1700" dirty="0"/>
          </a:p>
        </p:txBody>
      </p:sp>
      <p:sp>
        <p:nvSpPr>
          <p:cNvPr id="22" name="Rectangle 21"/>
          <p:cNvSpPr/>
          <p:nvPr/>
        </p:nvSpPr>
        <p:spPr>
          <a:xfrm>
            <a:off x="570661" y="2439807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23061" y="2592207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75461" y="2744607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1594020">
            <a:off x="7078407" y="2566287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95286" y="4920875"/>
            <a:ext cx="114867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Logistic</a:t>
            </a:r>
          </a:p>
          <a:p>
            <a:pPr algn="ctr"/>
            <a:r>
              <a:rPr lang="en-US" sz="1700" dirty="0" smtClean="0"/>
              <a:t>Regression</a:t>
            </a:r>
          </a:p>
          <a:p>
            <a:pPr algn="ctr"/>
            <a:r>
              <a:rPr lang="en-US" sz="1700" dirty="0" smtClean="0"/>
              <a:t>10 classes</a:t>
            </a:r>
            <a:endParaRPr lang="en-US" sz="1700" dirty="0"/>
          </a:p>
        </p:txBody>
      </p:sp>
      <p:sp>
        <p:nvSpPr>
          <p:cNvPr id="28" name="Rectangle 27"/>
          <p:cNvSpPr/>
          <p:nvPr/>
        </p:nvSpPr>
        <p:spPr>
          <a:xfrm>
            <a:off x="2843767" y="33104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996167" y="34628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48567" y="36152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00967" y="37676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53367" y="39200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r>
              <a:rPr lang="en-US" dirty="0" smtClean="0"/>
              <a:t> filters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 rot="1105110">
            <a:off x="2272488" y="3255754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17928" y="33104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70328" y="34628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22728" y="36152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675128" y="37676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827528" y="3920062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dirty="0" smtClean="0"/>
              <a:t>0 filters</a:t>
            </a:r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4663115" y="3706170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8969468">
            <a:off x="7099852" y="3451070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6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Rate &amp; 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789"/>
            <a:ext cx="8229600" cy="37933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If validation performance plateaus or gets worse</a:t>
            </a:r>
          </a:p>
          <a:p>
            <a:pPr lvl="1"/>
            <a:r>
              <a:rPr lang="en-US" sz="2400" dirty="0" smtClean="0"/>
              <a:t>Divide learning rate by 2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sz="2800" dirty="0" smtClean="0"/>
              <a:t>Momentum is a weighted combination of recent gradient updates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031150"/>
            <a:ext cx="6283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www.cs.toronto.edu</a:t>
            </a:r>
            <a:r>
              <a:rPr lang="en-US" sz="1600" dirty="0"/>
              <a:t>/~fritz/</a:t>
            </a:r>
            <a:r>
              <a:rPr lang="en-US" sz="1600" dirty="0" err="1"/>
              <a:t>absps</a:t>
            </a:r>
            <a:r>
              <a:rPr lang="en-US" sz="1600" dirty="0"/>
              <a:t>/</a:t>
            </a:r>
            <a:r>
              <a:rPr lang="en-US" sz="1600" dirty="0" err="1"/>
              <a:t>momentum.pdf</a:t>
            </a:r>
            <a:endParaRPr lang="en-US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88127"/>
              </p:ext>
            </p:extLst>
          </p:nvPr>
        </p:nvGraphicFramePr>
        <p:xfrm>
          <a:off x="2722022" y="1601536"/>
          <a:ext cx="1883404" cy="544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5" name="Equation" r:id="rId3" imgW="749300" imgH="215900" progId="Equation.3">
                  <p:embed/>
                </p:oleObj>
              </mc:Choice>
              <mc:Fallback>
                <p:oleObj name="Equation" r:id="rId3" imgW="749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2022" y="1601536"/>
                        <a:ext cx="1883404" cy="544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444621"/>
              </p:ext>
            </p:extLst>
          </p:nvPr>
        </p:nvGraphicFramePr>
        <p:xfrm>
          <a:off x="2722022" y="3953041"/>
          <a:ext cx="2843212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96" name="Equation" r:id="rId5" imgW="1130300" imgH="215900" progId="Equation.3">
                  <p:embed/>
                </p:oleObj>
              </mc:Choice>
              <mc:Fallback>
                <p:oleObj name="Equation" r:id="rId5" imgW="1130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2022" y="3953041"/>
                        <a:ext cx="2843212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08889" y="4003842"/>
            <a:ext cx="1432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Momentum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9823" y="1638103"/>
            <a:ext cx="2001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Gradient Descent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580105" y="5521158"/>
            <a:ext cx="0" cy="509992"/>
          </a:xfrm>
          <a:prstGeom prst="straightConnector1">
            <a:avLst/>
          </a:prstGeom>
          <a:grpFill/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18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Randomly turn off nodes during training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dirty="0" smtClean="0"/>
              <a:t>Choose randomly for each SGD </a:t>
            </a:r>
            <a:r>
              <a:rPr lang="en-US" dirty="0" err="1" smtClean="0"/>
              <a:t>minibatch</a:t>
            </a:r>
            <a:endParaRPr lang="en-US" dirty="0" smtClean="0"/>
          </a:p>
          <a:p>
            <a:pPr lvl="1"/>
            <a:r>
              <a:rPr lang="en-US" dirty="0" smtClean="0"/>
              <a:t>Decorrelates node in each layer</a:t>
            </a:r>
          </a:p>
          <a:p>
            <a:pPr lvl="1"/>
            <a:r>
              <a:rPr lang="en-US" dirty="0" smtClean="0"/>
              <a:t>Less overfitting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7252" y="6103788"/>
            <a:ext cx="5641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www.cs.toronto.edu</a:t>
            </a:r>
            <a:r>
              <a:rPr lang="en-US" sz="1600" dirty="0"/>
              <a:t>/~</a:t>
            </a:r>
            <a:r>
              <a:rPr lang="en-US" sz="1600" dirty="0" err="1"/>
              <a:t>rsalakhu</a:t>
            </a:r>
            <a:r>
              <a:rPr lang="en-US" sz="1600" dirty="0"/>
              <a:t>/papers/srivastava14a.pdf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933" y="2282886"/>
            <a:ext cx="18034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011" y="2282886"/>
            <a:ext cx="1803400" cy="19812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352724" y="3057814"/>
            <a:ext cx="606959" cy="4629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7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r>
              <a:rPr lang="en-US" smtClean="0"/>
              <a:t>For Today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Deep Learning</a:t>
            </a:r>
          </a:p>
          <a:p>
            <a:pPr lvl="1"/>
            <a:r>
              <a:rPr lang="en-US" dirty="0" smtClean="0"/>
              <a:t>Learning Features for Predictive Modeling</a:t>
            </a:r>
          </a:p>
          <a:p>
            <a:endParaRPr lang="en-US" sz="1600" dirty="0"/>
          </a:p>
          <a:p>
            <a:r>
              <a:rPr lang="en-US" dirty="0" smtClean="0"/>
              <a:t>Deep Convolutional Networks</a:t>
            </a:r>
          </a:p>
          <a:p>
            <a:pPr lvl="1"/>
            <a:r>
              <a:rPr lang="en-US" dirty="0" smtClean="0"/>
              <a:t>Very popular in Computer Vision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Tips for Training Deep Networks</a:t>
            </a:r>
          </a:p>
          <a:p>
            <a:endParaRPr lang="en-US" sz="1600" dirty="0"/>
          </a:p>
          <a:p>
            <a:r>
              <a:rPr lang="en-US" b="1" dirty="0">
                <a:solidFill>
                  <a:srgbClr val="953735"/>
                </a:solidFill>
              </a:rPr>
              <a:t>Brief Overview of </a:t>
            </a:r>
            <a:r>
              <a:rPr lang="en-US" b="1" dirty="0" smtClean="0">
                <a:solidFill>
                  <a:srgbClr val="953735"/>
                </a:solidFill>
              </a:rPr>
              <a:t>other Deep </a:t>
            </a:r>
            <a:r>
              <a:rPr lang="en-US" b="1" dirty="0">
                <a:solidFill>
                  <a:srgbClr val="953735"/>
                </a:solidFill>
              </a:rPr>
              <a:t>Networks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</a:t>
            </a:r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Supervised = Learn Feature Encoding</a:t>
            </a:r>
          </a:p>
          <a:p>
            <a:pPr lvl="1"/>
            <a:r>
              <a:rPr lang="en-US" sz="2000" dirty="0" smtClean="0"/>
              <a:t>Uses supervised label as signal</a:t>
            </a:r>
            <a:endParaRPr lang="en-US" sz="1000" dirty="0"/>
          </a:p>
          <a:p>
            <a:r>
              <a:rPr lang="en-US" sz="2800" dirty="0" smtClean="0"/>
              <a:t>Unsupervised = Also Learn Decoding</a:t>
            </a:r>
          </a:p>
          <a:p>
            <a:pPr lvl="1"/>
            <a:r>
              <a:rPr lang="en-US" sz="2000" dirty="0" smtClean="0"/>
              <a:t>Uses reconstruction error as signal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20730" y="3495130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73130" y="3647530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25530" y="3799930"/>
            <a:ext cx="1121834" cy="10230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16014" y="353770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68414" y="369010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20814" y="384250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73214" y="399490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5614" y="4147304"/>
            <a:ext cx="817034" cy="718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 filters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2994352" y="3983110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569254" y="3983110"/>
            <a:ext cx="250232" cy="328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55099" y="3495130"/>
            <a:ext cx="1121834" cy="10230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07499" y="3647530"/>
            <a:ext cx="1121834" cy="10230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59899" y="3799930"/>
            <a:ext cx="1121834" cy="10230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</a:t>
            </a:r>
          </a:p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68229" y="4900406"/>
            <a:ext cx="18289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7x7x3 Convolution</a:t>
            </a:r>
          </a:p>
          <a:p>
            <a:pPr algn="ctr"/>
            <a:r>
              <a:rPr lang="en-US" sz="1700" dirty="0" smtClean="0"/>
              <a:t>3x3 Max Pooling</a:t>
            </a:r>
          </a:p>
          <a:p>
            <a:pPr algn="ctr"/>
            <a:r>
              <a:rPr lang="en-US" sz="1700" dirty="0" smtClean="0"/>
              <a:t>Down Sample 4x</a:t>
            </a:r>
          </a:p>
          <a:p>
            <a:pPr algn="ctr"/>
            <a:r>
              <a:rPr lang="en-US" sz="1700" dirty="0"/>
              <a:t>2</a:t>
            </a:r>
            <a:r>
              <a:rPr lang="en-US" sz="1700" dirty="0" smtClean="0"/>
              <a:t>5 x 25 x 50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1096606" y="4900406"/>
            <a:ext cx="1673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RGB Input Image</a:t>
            </a:r>
          </a:p>
          <a:p>
            <a:pPr algn="ctr"/>
            <a:r>
              <a:rPr lang="en-US" sz="1700" dirty="0" smtClean="0"/>
              <a:t>100 x 100 x 3</a:t>
            </a:r>
            <a:endParaRPr lang="en-US" sz="1700" dirty="0"/>
          </a:p>
        </p:txBody>
      </p:sp>
      <p:sp>
        <p:nvSpPr>
          <p:cNvPr id="21" name="TextBox 20"/>
          <p:cNvSpPr txBox="1"/>
          <p:nvPr/>
        </p:nvSpPr>
        <p:spPr>
          <a:xfrm>
            <a:off x="6118618" y="4900406"/>
            <a:ext cx="237757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/>
              <a:t>Combine Activations </a:t>
            </a:r>
          </a:p>
          <a:p>
            <a:pPr algn="ctr"/>
            <a:r>
              <a:rPr lang="en-US" sz="1700" dirty="0" smtClean="0"/>
              <a:t>to Produce Image</a:t>
            </a:r>
          </a:p>
          <a:p>
            <a:pPr algn="ctr"/>
            <a:r>
              <a:rPr lang="en-US" sz="1700" dirty="0" smtClean="0"/>
              <a:t>Minimize Squared Error</a:t>
            </a:r>
          </a:p>
          <a:p>
            <a:pPr algn="ctr"/>
            <a:r>
              <a:rPr lang="en-US" sz="1700" dirty="0" smtClean="0"/>
              <a:t>Between Output &amp; Input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8870" y="6168501"/>
            <a:ext cx="4982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research.google.com</a:t>
            </a:r>
            <a:r>
              <a:rPr lang="en-US" sz="1400" dirty="0"/>
              <a:t>/archive/unsupervised_icml2012.html</a:t>
            </a:r>
          </a:p>
        </p:txBody>
      </p:sp>
    </p:spTree>
    <p:extLst>
      <p:ext uri="{BB962C8B-B14F-4D97-AF65-F5344CB8AC3E}">
        <p14:creationId xmlns:p14="http://schemas.microsoft.com/office/powerpoint/2010/main" val="151325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“Deep” dimensionality reduction</a:t>
            </a:r>
            <a:endParaRPr lang="en-US" dirty="0"/>
          </a:p>
          <a:p>
            <a:pPr lvl="1"/>
            <a:r>
              <a:rPr lang="en-US" sz="2400" dirty="0" smtClean="0"/>
              <a:t>Can think of matrix factorization as “shallow” linear dimensionality reduction</a:t>
            </a:r>
          </a:p>
          <a:p>
            <a:endParaRPr lang="en-US" sz="2000" dirty="0"/>
          </a:p>
          <a:p>
            <a:r>
              <a:rPr lang="en-US" dirty="0" smtClean="0"/>
              <a:t>Encoding: convert image to features</a:t>
            </a:r>
          </a:p>
          <a:p>
            <a:pPr lvl="1"/>
            <a:r>
              <a:rPr lang="en-US" sz="2400" dirty="0" smtClean="0"/>
              <a:t>Matrix Factorization: z = </a:t>
            </a:r>
            <a:r>
              <a:rPr lang="en-US" sz="2400" dirty="0" err="1" smtClean="0"/>
              <a:t>Ux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dirty="0" smtClean="0"/>
              <a:t>Decoding: convert features to image</a:t>
            </a:r>
          </a:p>
          <a:p>
            <a:pPr lvl="1"/>
            <a:r>
              <a:rPr lang="en-US" sz="2400" dirty="0" smtClean="0"/>
              <a:t>Matrix Factorization: </a:t>
            </a:r>
            <a:r>
              <a:rPr lang="en-US" sz="2400" dirty="0" smtClean="0"/>
              <a:t>x </a:t>
            </a:r>
            <a:r>
              <a:rPr lang="en-US" sz="2400" dirty="0" smtClean="0"/>
              <a:t>= </a:t>
            </a:r>
            <a:r>
              <a:rPr lang="en-US" sz="2400" dirty="0" err="1" smtClean="0"/>
              <a:t>U</a:t>
            </a:r>
            <a:r>
              <a:rPr lang="en-US" sz="2400" baseline="30000" dirty="0" err="1" smtClean="0"/>
              <a:t>T</a:t>
            </a:r>
            <a:r>
              <a:rPr lang="en-US" sz="2400" dirty="0" err="1"/>
              <a:t>z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3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Errors In Linear Logistic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makes mistakes on 8’s:</a:t>
            </a:r>
          </a:p>
          <a:p>
            <a:endParaRPr lang="en-US" dirty="0"/>
          </a:p>
          <a:p>
            <a:endParaRPr lang="en-US" sz="2400" dirty="0" smtClean="0"/>
          </a:p>
          <a:p>
            <a:r>
              <a:rPr lang="en-US" dirty="0" smtClean="0"/>
              <a:t>Shares many pixels with 5’s and 3’s:</a:t>
            </a:r>
          </a:p>
          <a:p>
            <a:endParaRPr lang="en-US" dirty="0"/>
          </a:p>
          <a:p>
            <a:endParaRPr lang="en-US" sz="2400" dirty="0" smtClean="0"/>
          </a:p>
          <a:p>
            <a:r>
              <a:rPr lang="en-US" dirty="0" smtClean="0"/>
              <a:t>Linear model on pixels not powerful enough</a:t>
            </a:r>
          </a:p>
          <a:p>
            <a:pPr lvl="1"/>
            <a:r>
              <a:rPr lang="en-US" dirty="0" smtClean="0"/>
              <a:t>E.g., doesn’t capture interactions between pixels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6187" y="6126163"/>
            <a:ext cx="6781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err="1"/>
              <a:t>cs.stanford.edu</a:t>
            </a:r>
            <a:r>
              <a:rPr lang="en-US" sz="1600" dirty="0"/>
              <a:t>/people/</a:t>
            </a:r>
            <a:r>
              <a:rPr lang="en-US" sz="1600" dirty="0" err="1"/>
              <a:t>karpathy</a:t>
            </a:r>
            <a:r>
              <a:rPr lang="en-US" sz="1600" dirty="0"/>
              <a:t>/</a:t>
            </a:r>
            <a:r>
              <a:rPr lang="en-US" sz="1600" dirty="0" err="1"/>
              <a:t>convnetjs</a:t>
            </a:r>
            <a:r>
              <a:rPr lang="en-US" sz="1600" dirty="0"/>
              <a:t>/demo/</a:t>
            </a:r>
            <a:r>
              <a:rPr lang="en-US" sz="1600" dirty="0" err="1"/>
              <a:t>mnist.html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527" y="2308891"/>
            <a:ext cx="1447800" cy="723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40" y="3907614"/>
            <a:ext cx="685800" cy="71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093" y="3945714"/>
            <a:ext cx="698500" cy="67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867" y="3945714"/>
            <a:ext cx="711200" cy="66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143" y="3945714"/>
            <a:ext cx="6731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Belief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Generative Model</a:t>
            </a:r>
          </a:p>
          <a:p>
            <a:endParaRPr lang="en-US" dirty="0"/>
          </a:p>
          <a:p>
            <a:r>
              <a:rPr lang="en-US" dirty="0" smtClean="0"/>
              <a:t>Encodes image as distribution over hidden state activations</a:t>
            </a:r>
          </a:p>
          <a:p>
            <a:endParaRPr lang="en-US" dirty="0"/>
          </a:p>
          <a:p>
            <a:r>
              <a:rPr lang="en-US" dirty="0" smtClean="0"/>
              <a:t>Can sample images given a setting of hidden states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8474" y="5998465"/>
            <a:ext cx="403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/~</a:t>
            </a:r>
            <a:r>
              <a:rPr lang="en-US" dirty="0" err="1"/>
              <a:t>hinton</a:t>
            </a:r>
            <a:r>
              <a:rPr lang="en-US" dirty="0"/>
              <a:t>/</a:t>
            </a:r>
            <a:r>
              <a:rPr lang="en-US" dirty="0" err="1"/>
              <a:t>adi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6745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Recurrent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Sequence Prediction</a:t>
            </a:r>
          </a:p>
          <a:p>
            <a:pPr lvl="1"/>
            <a:r>
              <a:rPr lang="en-US" dirty="0"/>
              <a:t>x</a:t>
            </a:r>
            <a:r>
              <a:rPr lang="en-US" dirty="0" smtClean="0"/>
              <a:t> &amp; y are sequences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4369" y="5951590"/>
            <a:ext cx="7629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papers.nips.cc</a:t>
            </a:r>
            <a:r>
              <a:rPr lang="en-US" sz="1400" dirty="0"/>
              <a:t>/paper/5346-sequence-to-sequence-learning-with-neural-networks.pdf</a:t>
            </a:r>
          </a:p>
          <a:p>
            <a:r>
              <a:rPr lang="en-US" sz="1400" dirty="0" smtClean="0"/>
              <a:t>http</a:t>
            </a:r>
            <a:r>
              <a:rPr lang="en-US" sz="1400" dirty="0"/>
              <a:t>://www1.icsi.berkeley.edu/~</a:t>
            </a:r>
            <a:r>
              <a:rPr lang="en-US" sz="1400" dirty="0" err="1"/>
              <a:t>vinyals</a:t>
            </a:r>
            <a:r>
              <a:rPr lang="en-US" sz="1400" dirty="0"/>
              <a:t>/Files/rnn_denoise_2012.pdf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89" y="2816957"/>
            <a:ext cx="5219644" cy="28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4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Recursive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Input: parse tree</a:t>
            </a:r>
            <a:endParaRPr lang="en-US" dirty="0"/>
          </a:p>
          <a:p>
            <a:r>
              <a:rPr lang="en-US" dirty="0" smtClean="0"/>
              <a:t>Output: sentiment </a:t>
            </a:r>
          </a:p>
          <a:p>
            <a:endParaRPr lang="en-US" dirty="0" smtClean="0"/>
          </a:p>
          <a:p>
            <a:endParaRPr lang="en-US" sz="2800" dirty="0"/>
          </a:p>
          <a:p>
            <a:endParaRPr lang="en-US" sz="1600" dirty="0"/>
          </a:p>
          <a:p>
            <a:r>
              <a:rPr lang="en-US" dirty="0" smtClean="0"/>
              <a:t>Recursively instantiate model on parse tree </a:t>
            </a:r>
          </a:p>
          <a:p>
            <a:pPr lvl="1"/>
            <a:r>
              <a:rPr lang="en-US" sz="2400" dirty="0" smtClean="0"/>
              <a:t>Each node takes the outputs of its children, and computes hidden layer activations as output</a:t>
            </a:r>
          </a:p>
          <a:p>
            <a:pPr lvl="1"/>
            <a:r>
              <a:rPr lang="en-US" sz="2400" dirty="0" smtClean="0"/>
              <a:t>Logistic regression at the top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2206" y="6075741"/>
            <a:ext cx="2775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nlp.stanford.edu</a:t>
            </a:r>
            <a:r>
              <a:rPr lang="en-US" sz="1400" dirty="0"/>
              <a:t>/sentiment/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84" y="1851496"/>
            <a:ext cx="3701788" cy="22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0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Hierarchies (or layers) of non-linear transforms</a:t>
            </a:r>
          </a:p>
          <a:p>
            <a:pPr lvl="1"/>
            <a:r>
              <a:rPr lang="en-US" sz="2000" dirty="0" smtClean="0"/>
              <a:t>Often interpreted as feature learning</a:t>
            </a:r>
          </a:p>
          <a:p>
            <a:pPr lvl="1"/>
            <a:r>
              <a:rPr lang="en-US" sz="2000" dirty="0" smtClean="0"/>
              <a:t>Sometimes makes sense/visualizable</a:t>
            </a:r>
          </a:p>
          <a:p>
            <a:pPr lvl="1"/>
            <a:endParaRPr lang="en-US" sz="1000" dirty="0"/>
          </a:p>
          <a:p>
            <a:r>
              <a:rPr lang="en-US" sz="2800" dirty="0" smtClean="0"/>
              <a:t>Supervised training at the top layer</a:t>
            </a:r>
          </a:p>
          <a:p>
            <a:pPr lvl="1"/>
            <a:r>
              <a:rPr lang="en-US" sz="2000" dirty="0" smtClean="0"/>
              <a:t>Unsupervised also possible (less successful)</a:t>
            </a:r>
          </a:p>
          <a:p>
            <a:pPr lvl="1"/>
            <a:endParaRPr lang="en-US" sz="1000" dirty="0"/>
          </a:p>
          <a:p>
            <a:r>
              <a:rPr lang="en-US" sz="2800" dirty="0" smtClean="0"/>
              <a:t>Train using stochastic gradient descent</a:t>
            </a:r>
          </a:p>
          <a:p>
            <a:pPr lvl="1"/>
            <a:r>
              <a:rPr lang="en-US" sz="2000" dirty="0" smtClean="0"/>
              <a:t>But requires a lot of additional tricks</a:t>
            </a:r>
          </a:p>
          <a:p>
            <a:pPr lvl="1"/>
            <a:r>
              <a:rPr lang="en-US" sz="2000" dirty="0" smtClean="0"/>
              <a:t>Also requires sufficient training data</a:t>
            </a:r>
          </a:p>
          <a:p>
            <a:pPr lvl="1"/>
            <a:endParaRPr lang="en-US" sz="1000" dirty="0"/>
          </a:p>
          <a:p>
            <a:r>
              <a:rPr lang="en-US" sz="2400" dirty="0" smtClean="0"/>
              <a:t>Nowhere close to general human cognition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35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2"/>
              </a:rPr>
              <a:t>http://caffe.berkeleyvision.org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000" dirty="0">
                <a:hlinkClick r:id="rId3"/>
              </a:rPr>
              <a:t>http://deeplearning.net/software/theano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 smtClean="0"/>
          </a:p>
          <a:p>
            <a:r>
              <a:rPr lang="en-US" sz="2000" dirty="0">
                <a:hlinkClick r:id="rId4"/>
              </a:rPr>
              <a:t>http://torch.ch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r>
              <a:rPr lang="en-US" sz="2000" dirty="0">
                <a:hlinkClick r:id="rId5"/>
              </a:rPr>
              <a:t>https://code.google.com/p/cuda-convnet</a:t>
            </a:r>
            <a:r>
              <a:rPr lang="en-US" sz="2000" dirty="0" smtClean="0">
                <a:hlinkClick r:id="rId5"/>
              </a:rPr>
              <a:t>/</a:t>
            </a:r>
            <a:endParaRPr lang="en-US" sz="2000" dirty="0" smtClean="0"/>
          </a:p>
          <a:p>
            <a:r>
              <a:rPr lang="en-US" sz="2000" dirty="0">
                <a:hlinkClick r:id="rId6"/>
              </a:rPr>
              <a:t>http://cs.nyu.edu/~fergus/tutorials/deep_learning_cvpr12</a:t>
            </a:r>
            <a:r>
              <a:rPr lang="en-US" sz="2000" dirty="0" smtClean="0">
                <a:hlinkClick r:id="rId6"/>
              </a:rPr>
              <a:t>/</a:t>
            </a:r>
            <a:endParaRPr lang="en-US" sz="2000" dirty="0" smtClean="0"/>
          </a:p>
          <a:p>
            <a:r>
              <a:rPr lang="en-US" sz="2000" dirty="0">
                <a:hlinkClick r:id="rId7"/>
              </a:rPr>
              <a:t>http://deeplearning.net/tutorial</a:t>
            </a:r>
            <a:r>
              <a:rPr lang="en-US" sz="2000" dirty="0" smtClean="0">
                <a:hlinkClick r:id="rId7"/>
              </a:rPr>
              <a:t>/</a:t>
            </a:r>
            <a:endParaRPr lang="en-US" sz="2000" dirty="0" smtClean="0"/>
          </a:p>
          <a:p>
            <a:r>
              <a:rPr lang="en-US" sz="2000" dirty="0">
                <a:hlinkClick r:id="rId8"/>
              </a:rPr>
              <a:t>http://deeplearning.stanford.edu/tutorial</a:t>
            </a:r>
            <a:r>
              <a:rPr lang="en-US" sz="2000" dirty="0" smtClean="0">
                <a:hlinkClick r:id="rId8"/>
              </a:rPr>
              <a:t>/</a:t>
            </a:r>
            <a:endParaRPr lang="en-US" sz="2000" dirty="0" smtClean="0"/>
          </a:p>
          <a:p>
            <a:r>
              <a:rPr lang="en-US" sz="2000" dirty="0">
                <a:hlinkClick r:id="rId9"/>
              </a:rPr>
              <a:t>http://nlp.stanford.edu/sentiment</a:t>
            </a:r>
            <a:r>
              <a:rPr lang="en-US" sz="2000" dirty="0" smtClean="0">
                <a:hlinkClick r:id="rId9"/>
              </a:rPr>
              <a:t>/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064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Semi-supervised Learning &amp; Active Learning	</a:t>
            </a:r>
          </a:p>
          <a:p>
            <a:pPr lvl="1"/>
            <a:r>
              <a:rPr lang="en-US" dirty="0" smtClean="0"/>
              <a:t>Probably…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Homework 4 due next Tuesday</a:t>
            </a:r>
            <a:endParaRPr lang="en-US" dirty="0"/>
          </a:p>
          <a:p>
            <a:r>
              <a:rPr lang="en-US" dirty="0" err="1" smtClean="0"/>
              <a:t>Miniproject</a:t>
            </a:r>
            <a:r>
              <a:rPr lang="en-US" dirty="0" smtClean="0"/>
              <a:t> 2 due next Friday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99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Linear models require good features x</a:t>
            </a:r>
          </a:p>
          <a:p>
            <a:endParaRPr lang="en-US" sz="1000" dirty="0"/>
          </a:p>
          <a:p>
            <a:r>
              <a:rPr lang="en-US" dirty="0" smtClean="0"/>
              <a:t>Directed edge detection:</a:t>
            </a:r>
          </a:p>
          <a:p>
            <a:pPr lvl="1"/>
            <a:r>
              <a:rPr lang="en-US" sz="2400" dirty="0" smtClean="0"/>
              <a:t>(With some blurring)</a:t>
            </a:r>
          </a:p>
          <a:p>
            <a:pPr lvl="1"/>
            <a:r>
              <a:rPr lang="en-US" sz="2400" dirty="0" smtClean="0"/>
              <a:t>“Oriented Gradients”</a:t>
            </a:r>
            <a:endParaRPr lang="en-US" sz="2400" dirty="0"/>
          </a:p>
          <a:p>
            <a:endParaRPr lang="en-US" dirty="0" smtClean="0"/>
          </a:p>
          <a:p>
            <a:endParaRPr lang="en-US" sz="5800" dirty="0"/>
          </a:p>
          <a:p>
            <a:r>
              <a:rPr lang="en-US" dirty="0" smtClean="0"/>
              <a:t>Logistic regression yields ≈90</a:t>
            </a:r>
            <a:r>
              <a:rPr lang="en-US" dirty="0"/>
              <a:t>% accuracy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523" y="2488571"/>
            <a:ext cx="736600" cy="711200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6051433" y="3259187"/>
            <a:ext cx="452779" cy="4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751654" y="3799436"/>
            <a:ext cx="3052332" cy="824409"/>
            <a:chOff x="1544732" y="3661561"/>
            <a:chExt cx="3052332" cy="8244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4591" y="3764121"/>
              <a:ext cx="609600" cy="635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267" y="3764121"/>
              <a:ext cx="609600" cy="635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1568" y="3764121"/>
              <a:ext cx="609600" cy="635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8301" y="3764121"/>
              <a:ext cx="609600" cy="63500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544732" y="3661561"/>
              <a:ext cx="3052332" cy="82440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6187" y="6126163"/>
            <a:ext cx="6781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err="1"/>
              <a:t>cs.stanford.edu</a:t>
            </a:r>
            <a:r>
              <a:rPr lang="en-US" sz="1600" dirty="0"/>
              <a:t>/people/</a:t>
            </a:r>
            <a:r>
              <a:rPr lang="en-US" sz="1600" dirty="0" err="1"/>
              <a:t>karpathy</a:t>
            </a:r>
            <a:r>
              <a:rPr lang="en-US" sz="1600" dirty="0"/>
              <a:t>/</a:t>
            </a:r>
            <a:r>
              <a:rPr lang="en-US" sz="1600" dirty="0" err="1"/>
              <a:t>convnetjs</a:t>
            </a:r>
            <a:r>
              <a:rPr lang="en-US" sz="1600" dirty="0"/>
              <a:t>/demo/</a:t>
            </a:r>
            <a:r>
              <a:rPr lang="en-US" sz="1600" dirty="0" err="1"/>
              <a:t>mnist.html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071529" y="4953001"/>
            <a:ext cx="1979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Bottom Left Edge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5061481" y="4536996"/>
            <a:ext cx="96130" cy="41600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61481" y="4938891"/>
            <a:ext cx="174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Top Right Edge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V="1">
            <a:off x="5933212" y="4536996"/>
            <a:ext cx="0" cy="40189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33725" y="4936071"/>
            <a:ext cx="114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Left Edge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>
          <a:xfrm flipV="1">
            <a:off x="6705895" y="4536996"/>
            <a:ext cx="0" cy="39907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04942" y="4936071"/>
            <a:ext cx="1597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Top Left Edge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flipH="1" flipV="1">
            <a:off x="7377113" y="4536997"/>
            <a:ext cx="226485" cy="39907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44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2" grpId="1"/>
      <p:bldP spid="27" grpId="0"/>
      <p:bldP spid="27" grpId="1"/>
      <p:bldP spid="31" grpId="0"/>
      <p:bldP spid="31" grpId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8’s </a:t>
            </a:r>
            <a:r>
              <a:rPr lang="en-US" dirty="0" err="1" smtClean="0"/>
              <a:t>vs</a:t>
            </a:r>
            <a:r>
              <a:rPr lang="en-US" dirty="0" smtClean="0"/>
              <a:t> 3’s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feature representation better distinguishes between 8’s and 3’s: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604" y="3174504"/>
            <a:ext cx="7366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994" y="3174504"/>
            <a:ext cx="736600" cy="7112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2534904" y="3945120"/>
            <a:ext cx="452779" cy="4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35125" y="4485369"/>
            <a:ext cx="3052332" cy="824409"/>
            <a:chOff x="1544732" y="3661561"/>
            <a:chExt cx="3052332" cy="8244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4591" y="3764121"/>
              <a:ext cx="609600" cy="635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267" y="3764121"/>
              <a:ext cx="609600" cy="635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1568" y="3764121"/>
              <a:ext cx="609600" cy="635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8301" y="3764121"/>
              <a:ext cx="609600" cy="635000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544732" y="3661561"/>
              <a:ext cx="3052332" cy="82440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77613" y="4485369"/>
            <a:ext cx="3052332" cy="824409"/>
            <a:chOff x="1270355" y="5023978"/>
            <a:chExt cx="3052332" cy="8244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7514" y="5122090"/>
              <a:ext cx="622300" cy="609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6190" y="5122090"/>
              <a:ext cx="622300" cy="609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7191" y="5122090"/>
              <a:ext cx="622300" cy="609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73924" y="5122090"/>
              <a:ext cx="622300" cy="60960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270355" y="5023978"/>
              <a:ext cx="3052332" cy="82440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Down Arrow 20"/>
          <p:cNvSpPr/>
          <p:nvPr/>
        </p:nvSpPr>
        <p:spPr>
          <a:xfrm>
            <a:off x="6035483" y="3945120"/>
            <a:ext cx="452779" cy="4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6187" y="6126163"/>
            <a:ext cx="6781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err="1"/>
              <a:t>cs.stanford.edu</a:t>
            </a:r>
            <a:r>
              <a:rPr lang="en-US" sz="1600" dirty="0"/>
              <a:t>/people/</a:t>
            </a:r>
            <a:r>
              <a:rPr lang="en-US" sz="1600" dirty="0" err="1"/>
              <a:t>karpathy</a:t>
            </a:r>
            <a:r>
              <a:rPr lang="en-US" sz="1600" dirty="0"/>
              <a:t>/</a:t>
            </a:r>
            <a:r>
              <a:rPr lang="en-US" sz="1600" dirty="0" err="1"/>
              <a:t>convnetjs</a:t>
            </a:r>
            <a:r>
              <a:rPr lang="en-US" sz="1600" dirty="0"/>
              <a:t>/demo/</a:t>
            </a:r>
            <a:r>
              <a:rPr lang="en-US" sz="1600" dirty="0" err="1"/>
              <a:t>mnist.html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558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Features Automatically?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 engineering is tedious</a:t>
            </a:r>
          </a:p>
          <a:p>
            <a:pPr lvl="1"/>
            <a:r>
              <a:rPr lang="en-US" sz="2400" dirty="0" smtClean="0"/>
              <a:t>Don’t know which ones are good</a:t>
            </a:r>
          </a:p>
          <a:p>
            <a:pPr lvl="1"/>
            <a:r>
              <a:rPr lang="en-US" sz="2400" dirty="0" smtClean="0"/>
              <a:t>Can we just learn them automatically?</a:t>
            </a:r>
          </a:p>
          <a:p>
            <a:endParaRPr lang="en-US" sz="1600" dirty="0"/>
          </a:p>
          <a:p>
            <a:r>
              <a:rPr lang="en-US" dirty="0" smtClean="0"/>
              <a:t>Actually, we did!</a:t>
            </a:r>
          </a:p>
          <a:p>
            <a:pPr lvl="1"/>
            <a:r>
              <a:rPr lang="en-US" dirty="0" smtClean="0"/>
              <a:t>From convolutional net</a:t>
            </a:r>
          </a:p>
          <a:p>
            <a:pPr lvl="2"/>
            <a:r>
              <a:rPr lang="en-US" dirty="0" smtClean="0"/>
              <a:t>Learns features </a:t>
            </a:r>
          </a:p>
          <a:p>
            <a:pPr lvl="2"/>
            <a:r>
              <a:rPr lang="en-US" dirty="0" smtClean="0"/>
              <a:t>Learns logistic regression</a:t>
            </a:r>
          </a:p>
          <a:p>
            <a:pPr lvl="2"/>
            <a:r>
              <a:rPr lang="en-US" dirty="0" smtClean="0"/>
              <a:t>“Deep Learning”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16: Deep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211" y="3638057"/>
            <a:ext cx="736600" cy="7112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6686121" y="4408673"/>
            <a:ext cx="452779" cy="4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86342" y="4948922"/>
            <a:ext cx="3052332" cy="824409"/>
            <a:chOff x="1544732" y="3661561"/>
            <a:chExt cx="3052332" cy="8244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4591" y="3764121"/>
              <a:ext cx="609600" cy="635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267" y="3764121"/>
              <a:ext cx="609600" cy="635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1568" y="3764121"/>
              <a:ext cx="609600" cy="635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8301" y="3764121"/>
              <a:ext cx="609600" cy="635000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544732" y="3661561"/>
              <a:ext cx="3052332" cy="82440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96187" y="6126163"/>
            <a:ext cx="6781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err="1"/>
              <a:t>cs.stanford.edu</a:t>
            </a:r>
            <a:r>
              <a:rPr lang="en-US" sz="1600" dirty="0"/>
              <a:t>/people/</a:t>
            </a:r>
            <a:r>
              <a:rPr lang="en-US" sz="1600" dirty="0" err="1"/>
              <a:t>karpathy</a:t>
            </a:r>
            <a:r>
              <a:rPr lang="en-US" sz="1600" dirty="0"/>
              <a:t>/</a:t>
            </a:r>
            <a:r>
              <a:rPr lang="en-US" sz="1600" dirty="0" err="1"/>
              <a:t>convnetjs</a:t>
            </a:r>
            <a:r>
              <a:rPr lang="en-US" sz="1600" dirty="0"/>
              <a:t>/demo/</a:t>
            </a:r>
            <a:r>
              <a:rPr lang="en-US" sz="1600" dirty="0" err="1"/>
              <a:t>mnist.html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115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chemeClr val="accent3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19202</TotalTime>
  <Words>3224</Words>
  <Application>Microsoft Macintosh PowerPoint</Application>
  <PresentationFormat>On-screen Show (4:3)</PresentationFormat>
  <Paragraphs>833</Paragraphs>
  <Slides>65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Equation</vt:lpstr>
      <vt:lpstr>Machine Learning &amp; Data Mining CS/CNS/EE 155</vt:lpstr>
      <vt:lpstr>Announcements</vt:lpstr>
      <vt:lpstr>Recap: Linear Models</vt:lpstr>
      <vt:lpstr>Recap: Multiclass Logistic Regression</vt:lpstr>
      <vt:lpstr>Example: Handwritten Digit Recognition</vt:lpstr>
      <vt:lpstr>Errors In Linear Logistic Regression</vt:lpstr>
      <vt:lpstr>Feature Engineering</vt:lpstr>
      <vt:lpstr>Comparing 8’s vs 3’s</vt:lpstr>
      <vt:lpstr>Learn Features Automatically?</vt:lpstr>
      <vt:lpstr>Outline For Today</vt:lpstr>
      <vt:lpstr>Outline For Today</vt:lpstr>
      <vt:lpstr>Recap: 1 Layer Neural Network</vt:lpstr>
      <vt:lpstr>Recap: 2 Layer Neural Network</vt:lpstr>
      <vt:lpstr>Deep Neural Networks</vt:lpstr>
      <vt:lpstr>Expressive Power</vt:lpstr>
      <vt:lpstr>AND &amp; OR as Transfer Functions</vt:lpstr>
      <vt:lpstr>What Happens if No Transfer Function?</vt:lpstr>
      <vt:lpstr>Recap: Training Neural Networks</vt:lpstr>
      <vt:lpstr>Original Biological Inspiration</vt:lpstr>
      <vt:lpstr>The Brain is Hierarchical</vt:lpstr>
      <vt:lpstr>But Let’s Not Get Carried Away</vt:lpstr>
      <vt:lpstr>No Longer Biologically Inspired</vt:lpstr>
      <vt:lpstr>Outline For Today</vt:lpstr>
      <vt:lpstr>Convolutions</vt:lpstr>
      <vt:lpstr>Convolutional Filters</vt:lpstr>
      <vt:lpstr>Gabor Filters</vt:lpstr>
      <vt:lpstr>Gaussian Blur Filters</vt:lpstr>
      <vt:lpstr>Deep Convolutional Networks</vt:lpstr>
      <vt:lpstr>Convolutional Layer</vt:lpstr>
      <vt:lpstr>Max Pooling</vt:lpstr>
      <vt:lpstr>Max Pooling</vt:lpstr>
      <vt:lpstr>Alternative: L2 Pooling</vt:lpstr>
      <vt:lpstr>Local Contrast Normalization</vt:lpstr>
      <vt:lpstr>PowerPoint Presentation</vt:lpstr>
      <vt:lpstr>Deep Convolutional Networks</vt:lpstr>
      <vt:lpstr>Down Sampling</vt:lpstr>
      <vt:lpstr>Online Demo</vt:lpstr>
      <vt:lpstr>ImageNET</vt:lpstr>
      <vt:lpstr>Deep Convolutional Net for ImageNET</vt:lpstr>
      <vt:lpstr>PowerPoint Presentation</vt:lpstr>
      <vt:lpstr>Visualizing CNN (Layer 1)</vt:lpstr>
      <vt:lpstr>Visualizing CNN (Layer 2)</vt:lpstr>
      <vt:lpstr>Visualizing CNN (Layer 3)</vt:lpstr>
      <vt:lpstr>Visualizing CNN (Layer 4)</vt:lpstr>
      <vt:lpstr>Visualizing CNN (Layer 5)</vt:lpstr>
      <vt:lpstr>Use Hidden Layers as Features</vt:lpstr>
      <vt:lpstr>Failure Cases</vt:lpstr>
      <vt:lpstr>Outline For Today</vt:lpstr>
      <vt:lpstr>Training Deep Networks </vt:lpstr>
      <vt:lpstr>Stochastic Gradient Descent + Tricks!</vt:lpstr>
      <vt:lpstr>Rectilinear vs Sigmoid (The Vanishing Gradient Problem)</vt:lpstr>
      <vt:lpstr>Gradient Clamping</vt:lpstr>
      <vt:lpstr>Dense Convolutional Networks</vt:lpstr>
      <vt:lpstr>Sparse Convolutional Networks</vt:lpstr>
      <vt:lpstr>Learning Rate &amp; Momentum</vt:lpstr>
      <vt:lpstr>Dropout</vt:lpstr>
      <vt:lpstr>Outline For Today</vt:lpstr>
      <vt:lpstr>Unsupervised Deep Learning</vt:lpstr>
      <vt:lpstr>Unsupervised Deep Learning</vt:lpstr>
      <vt:lpstr>Deep Belief Networks</vt:lpstr>
      <vt:lpstr>Deep Recurrent Networks</vt:lpstr>
      <vt:lpstr>Deep Recursive Networks</vt:lpstr>
      <vt:lpstr>Recap: Deep Learning</vt:lpstr>
      <vt:lpstr>Resources</vt:lpstr>
      <vt:lpstr>Next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10433</cp:revision>
  <dcterms:created xsi:type="dcterms:W3CDTF">2015-01-06T05:34:21Z</dcterms:created>
  <dcterms:modified xsi:type="dcterms:W3CDTF">2015-03-04T00:26:28Z</dcterms:modified>
</cp:coreProperties>
</file>