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3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6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9" r:id="rId4"/>
    <p:sldId id="297" r:id="rId5"/>
    <p:sldId id="261" r:id="rId6"/>
    <p:sldId id="280" r:id="rId7"/>
    <p:sldId id="281" r:id="rId8"/>
    <p:sldId id="282" r:id="rId9"/>
    <p:sldId id="287" r:id="rId10"/>
    <p:sldId id="288" r:id="rId11"/>
    <p:sldId id="286" r:id="rId12"/>
    <p:sldId id="285" r:id="rId13"/>
    <p:sldId id="284" r:id="rId14"/>
    <p:sldId id="283" r:id="rId15"/>
    <p:sldId id="290" r:id="rId16"/>
    <p:sldId id="289" r:id="rId17"/>
    <p:sldId id="291" r:id="rId18"/>
    <p:sldId id="294" r:id="rId19"/>
    <p:sldId id="292" r:id="rId20"/>
    <p:sldId id="293" r:id="rId21"/>
    <p:sldId id="295" r:id="rId22"/>
    <p:sldId id="296" r:id="rId23"/>
    <p:sldId id="262" r:id="rId24"/>
    <p:sldId id="265" r:id="rId25"/>
    <p:sldId id="267" r:id="rId26"/>
    <p:sldId id="266" r:id="rId27"/>
    <p:sldId id="299" r:id="rId28"/>
    <p:sldId id="268" r:id="rId29"/>
    <p:sldId id="269" r:id="rId30"/>
    <p:sldId id="298" r:id="rId31"/>
    <p:sldId id="327" r:id="rId32"/>
    <p:sldId id="328" r:id="rId33"/>
    <p:sldId id="336" r:id="rId34"/>
    <p:sldId id="337" r:id="rId35"/>
    <p:sldId id="338" r:id="rId36"/>
    <p:sldId id="339" r:id="rId37"/>
    <p:sldId id="304" r:id="rId38"/>
    <p:sldId id="307" r:id="rId39"/>
    <p:sldId id="329" r:id="rId40"/>
    <p:sldId id="308" r:id="rId41"/>
    <p:sldId id="309" r:id="rId42"/>
    <p:sldId id="311" r:id="rId43"/>
    <p:sldId id="330" r:id="rId44"/>
    <p:sldId id="331" r:id="rId45"/>
    <p:sldId id="312" r:id="rId46"/>
    <p:sldId id="313" r:id="rId47"/>
    <p:sldId id="314" r:id="rId48"/>
    <p:sldId id="315" r:id="rId49"/>
    <p:sldId id="332" r:id="rId50"/>
    <p:sldId id="317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33" r:id="rId59"/>
    <p:sldId id="33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4" autoAdjust="0"/>
    <p:restoredTop sz="97119" autoAdjust="0"/>
  </p:normalViewPr>
  <p:slideViewPr>
    <p:cSldViewPr snapToGrid="0" snapToObjects="1">
      <p:cViewPr varScale="1">
        <p:scale>
          <a:sx n="180" d="100"/>
          <a:sy n="180" d="100"/>
        </p:scale>
        <p:origin x="-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19.6</c:v>
                </c:pt>
                <c:pt idx="1">
                  <c:v>45.4</c:v>
                </c:pt>
                <c:pt idx="2">
                  <c:v>26.1</c:v>
                </c:pt>
                <c:pt idx="3">
                  <c:v>31.9</c:v>
                </c:pt>
                <c:pt idx="4">
                  <c:v>56.1</c:v>
                </c:pt>
                <c:pt idx="5">
                  <c:v>32.1</c:v>
                </c:pt>
                <c:pt idx="6">
                  <c:v>61.9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382568"/>
        <c:axId val="-2138379592"/>
      </c:barChart>
      <c:catAx>
        <c:axId val="-213838256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8379592"/>
        <c:crosses val="autoZero"/>
        <c:auto val="1"/>
        <c:lblAlgn val="ctr"/>
        <c:lblOffset val="100"/>
        <c:noMultiLvlLbl val="0"/>
      </c:catAx>
      <c:valAx>
        <c:axId val="-213837959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8382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24.7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19.8</c:v>
                </c:pt>
                <c:pt idx="5">
                  <c:v>0.7</c:v>
                </c:pt>
                <c:pt idx="6">
                  <c:v>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358872"/>
        <c:axId val="-2138355896"/>
      </c:barChart>
      <c:catAx>
        <c:axId val="-213835887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8355896"/>
        <c:crosses val="autoZero"/>
        <c:auto val="1"/>
        <c:lblAlgn val="ctr"/>
        <c:lblOffset val="100"/>
        <c:noMultiLvlLbl val="0"/>
      </c:catAx>
      <c:valAx>
        <c:axId val="-21383558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8358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23.6</c:v>
                </c:pt>
                <c:pt idx="1">
                  <c:v>30.1</c:v>
                </c:pt>
                <c:pt idx="2">
                  <c:v>25.2</c:v>
                </c:pt>
                <c:pt idx="3">
                  <c:v>35.1</c:v>
                </c:pt>
                <c:pt idx="4">
                  <c:v>46.3</c:v>
                </c:pt>
                <c:pt idx="5">
                  <c:v>31.1</c:v>
                </c:pt>
                <c:pt idx="6">
                  <c:v>55.7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267832"/>
        <c:axId val="-2138264856"/>
      </c:barChart>
      <c:catAx>
        <c:axId val="-213826783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8264856"/>
        <c:crosses val="autoZero"/>
        <c:auto val="1"/>
        <c:lblAlgn val="ctr"/>
        <c:lblOffset val="100"/>
        <c:noMultiLvlLbl val="0"/>
      </c:catAx>
      <c:valAx>
        <c:axId val="-21382648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8267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18.emf"/><Relationship Id="rId3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18.emf"/><Relationship Id="rId3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2/26/15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1054E-58D0-F24D-9054-8231A9C9B3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have time to talk about formulation, just show the visualization of defender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upper row</a:t>
            </a:r>
          </a:p>
          <a:p>
            <a:r>
              <a:rPr lang="en-US" baseline="0" dirty="0" smtClean="0"/>
              <a:t>-- “X” marks the location of the player</a:t>
            </a:r>
          </a:p>
          <a:p>
            <a:r>
              <a:rPr lang="en-US" baseline="0" dirty="0" smtClean="0"/>
              <a:t>-- Up is towards the goal (either basket, or another player). </a:t>
            </a:r>
          </a:p>
          <a:p>
            <a:r>
              <a:rPr lang="en-US" baseline="0" dirty="0" smtClean="0"/>
              <a:t>-- High intensity indicates strong score if defender is located in that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lower row</a:t>
            </a:r>
          </a:p>
          <a:p>
            <a:r>
              <a:rPr lang="en-US" baseline="0" dirty="0" smtClean="0"/>
              <a:t>-- Intensity map of location of the player on the court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think of each F_s as</a:t>
            </a:r>
            <a:r>
              <a:rPr lang="en-US" baseline="0" dirty="0" smtClean="0"/>
              <a:t> a matrix of coefficients for shooting propensity</a:t>
            </a:r>
          </a:p>
          <a:p>
            <a:r>
              <a:rPr lang="en-US" baseline="0" dirty="0" smtClean="0"/>
              <a:t>We can factorize F_s into player and location factors</a:t>
            </a:r>
          </a:p>
          <a:p>
            <a:r>
              <a:rPr lang="en-US" baseline="0" dirty="0" smtClean="0"/>
              <a:t>Factorization also enables sharing of training data (we have more training data for some players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a visualization of the</a:t>
            </a:r>
            <a:r>
              <a:rPr lang="en-US" baseline="0" dirty="0" smtClean="0"/>
              <a:t> shooting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shooting factor is a row of L</a:t>
            </a:r>
          </a:p>
          <a:p>
            <a:r>
              <a:rPr lang="en-US" dirty="0" smtClean="0"/>
              <a:t>Each player is a linear combination</a:t>
            </a:r>
            <a:r>
              <a:rPr lang="en-US" baseline="0" dirty="0" smtClean="0"/>
              <a:t> of the 10 shooting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21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r>
              <a:rPr lang="en-US" baseline="0" dirty="0" smtClean="0"/>
              <a:t> of where players tend to receive passes.</a:t>
            </a:r>
          </a:p>
          <a:p>
            <a:r>
              <a:rPr lang="en-US" dirty="0" smtClean="0"/>
              <a:t>We can again factorize</a:t>
            </a:r>
            <a:r>
              <a:rPr lang="en-US" baseline="0" dirty="0" smtClean="0"/>
              <a:t> the coefficient matrix into player and location factors.</a:t>
            </a:r>
          </a:p>
          <a:p>
            <a:r>
              <a:rPr lang="en-US" baseline="0" dirty="0" smtClean="0"/>
              <a:t>Again, this allows sharing of training data (some players have more training data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passing factor is a row of M</a:t>
            </a:r>
          </a:p>
          <a:p>
            <a:r>
              <a:rPr lang="en-US" dirty="0" smtClean="0"/>
              <a:t>Players are linear</a:t>
            </a:r>
            <a:r>
              <a:rPr lang="en-US" baseline="0" dirty="0" smtClean="0"/>
              <a:t> combinations of the 10 passing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3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of Passing tendencies</a:t>
            </a:r>
            <a:r>
              <a:rPr lang="en-US" baseline="0" dirty="0" smtClean="0"/>
              <a:t> around the court.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12 source and target passing factors</a:t>
            </a:r>
          </a:p>
          <a:p>
            <a:r>
              <a:rPr lang="en-US" dirty="0" smtClean="0"/>
              <a:t>The factors</a:t>
            </a:r>
            <a:r>
              <a:rPr lang="en-US" baseline="0" dirty="0" smtClean="0"/>
              <a:t> are vertically aligned (so someone standing in the first factor in Q_1 is likely to pass to someone standing in the first factor in Q_2)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73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This shows the aggregated passing tendencies from recombining Q_1</a:t>
            </a:r>
            <a:r>
              <a:rPr lang="en-US" baseline="0" dirty="0" smtClean="0"/>
              <a:t> * Q_2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60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3751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7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8.e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2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18.emf"/><Relationship Id="rId7" Type="http://schemas.openxmlformats.org/officeDocument/2006/relationships/image" Target="../media/image29.e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1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hyperlink" Target="http://www.pinterest.com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66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76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77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7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8.emf"/><Relationship Id="rId6" Type="http://schemas.openxmlformats.org/officeDocument/2006/relationships/image" Target="../media/image8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8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32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33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83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8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9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7.emf"/><Relationship Id="rId7" Type="http://schemas.openxmlformats.org/officeDocument/2006/relationships/image" Target="../media/image10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emf"/><Relationship Id="rId5" Type="http://schemas.openxmlformats.org/officeDocument/2006/relationships/image" Target="../media/image9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Machine Learning &amp; Data Mining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dirty="0" smtClean="0"/>
              <a:t>CS/CNS/EE 155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59" y="4131530"/>
            <a:ext cx="6745446" cy="1864683"/>
          </a:xfrm>
        </p:spPr>
        <p:txBody>
          <a:bodyPr>
            <a:normAutofit/>
          </a:bodyPr>
          <a:lstStyle/>
          <a:p>
            <a:r>
              <a:rPr lang="en-US" dirty="0" smtClean="0"/>
              <a:t>Lecture 15:</a:t>
            </a:r>
          </a:p>
          <a:p>
            <a:r>
              <a:rPr lang="en-US" dirty="0" smtClean="0"/>
              <a:t>Recent Applications of </a:t>
            </a:r>
          </a:p>
          <a:p>
            <a:r>
              <a:rPr lang="en-US" dirty="0" smtClean="0"/>
              <a:t>Latent Factor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032" y="115448"/>
            <a:ext cx="1912569" cy="81429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2" y="1343739"/>
            <a:ext cx="6175009" cy="355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124" y="4873823"/>
            <a:ext cx="657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STATS </a:t>
            </a:r>
            <a:r>
              <a:rPr lang="en-US" sz="2800" b="1" dirty="0" err="1" smtClean="0"/>
              <a:t>SportsVU</a:t>
            </a:r>
            <a:endParaRPr lang="en-US" sz="2800" b="1" dirty="0" smtClean="0"/>
          </a:p>
          <a:p>
            <a:pPr algn="ctr"/>
            <a:r>
              <a:rPr lang="en-US" sz="2800" dirty="0" smtClean="0"/>
              <a:t>2012/2013 Season, 630 Games, </a:t>
            </a:r>
          </a:p>
          <a:p>
            <a:pPr algn="ctr"/>
            <a:r>
              <a:rPr lang="en-US" sz="2800" dirty="0" smtClean="0"/>
              <a:t>80K Possessions, 380 frames per possession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4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training data:</a:t>
            </a:r>
          </a:p>
          <a:p>
            <a:endParaRPr lang="en-US" dirty="0" smtClean="0"/>
          </a:p>
          <a:p>
            <a:endParaRPr lang="en-US" sz="3600" dirty="0"/>
          </a:p>
          <a:p>
            <a:r>
              <a:rPr lang="en-US" dirty="0" smtClean="0"/>
              <a:t>Learn parameters of model: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529653"/>
              </p:ext>
            </p:extLst>
          </p:nvPr>
        </p:nvGraphicFramePr>
        <p:xfrm>
          <a:off x="1749445" y="4069196"/>
          <a:ext cx="5038598" cy="848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2" name="Equation" r:id="rId3" imgW="2413000" imgH="406400" progId="Equation.3">
                  <p:embed/>
                </p:oleObj>
              </mc:Choice>
              <mc:Fallback>
                <p:oleObj name="Equation" r:id="rId3" imgW="24130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9445" y="4069196"/>
                        <a:ext cx="5038598" cy="848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304836"/>
              </p:ext>
            </p:extLst>
          </p:nvPr>
        </p:nvGraphicFramePr>
        <p:xfrm>
          <a:off x="6250977" y="1687337"/>
          <a:ext cx="1656783" cy="56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3" name="Equation" r:id="rId5" imgW="711200" imgH="241300" progId="Equation.3">
                  <p:embed/>
                </p:oleObj>
              </mc:Choice>
              <mc:Fallback>
                <p:oleObj name="Equation" r:id="rId5" imgW="711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0977" y="1687337"/>
                        <a:ext cx="1656783" cy="561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200815" y="5526853"/>
            <a:ext cx="1050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Log Loss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651208" y="5010037"/>
            <a:ext cx="0" cy="51681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16200000">
            <a:off x="5547510" y="3677266"/>
            <a:ext cx="205762" cy="2275309"/>
          </a:xfrm>
          <a:prstGeom prst="leftBrace">
            <a:avLst/>
          </a:prstGeom>
          <a:grpFill/>
          <a:ln>
            <a:solidFill>
              <a:srgbClr val="8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47292" y="2507872"/>
            <a:ext cx="1607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Player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Configuration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16103" y="2142626"/>
            <a:ext cx="915287" cy="69529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5712" y="2936172"/>
            <a:ext cx="1891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What </a:t>
            </a:r>
            <a:r>
              <a:rPr lang="en-US" sz="2000" dirty="0">
                <a:solidFill>
                  <a:srgbClr val="953735"/>
                </a:solidFill>
              </a:rPr>
              <a:t>H</a:t>
            </a:r>
            <a:r>
              <a:rPr lang="en-US" sz="2000" dirty="0" smtClean="0">
                <a:solidFill>
                  <a:srgbClr val="953735"/>
                </a:solidFill>
              </a:rPr>
              <a:t>appened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Next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492581" y="2199384"/>
            <a:ext cx="0" cy="736788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9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Regularization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51808" cy="4525963"/>
          </a:xfrm>
        </p:spPr>
        <p:txBody>
          <a:bodyPr/>
          <a:lstStyle/>
          <a:p>
            <a:r>
              <a:rPr lang="en-US" dirty="0" smtClean="0"/>
              <a:t>Self-defined feature vector</a:t>
            </a:r>
          </a:p>
          <a:p>
            <a:pPr lvl="1"/>
            <a:r>
              <a:rPr lang="en-US" dirty="0" smtClean="0"/>
              <a:t>Has spatial structure</a:t>
            </a:r>
          </a:p>
          <a:p>
            <a:pPr lvl="1"/>
            <a:endParaRPr lang="en-US" sz="1000" dirty="0"/>
          </a:p>
          <a:p>
            <a:r>
              <a:rPr lang="en-US" dirty="0" smtClean="0"/>
              <a:t>Expect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 to vary smoothly</a:t>
            </a:r>
          </a:p>
          <a:p>
            <a:pPr lvl="1"/>
            <a:r>
              <a:rPr lang="en-US" dirty="0" smtClean="0"/>
              <a:t>But not enough training data</a:t>
            </a:r>
          </a:p>
          <a:p>
            <a:pPr lvl="1"/>
            <a:r>
              <a:rPr lang="en-US" b="1" dirty="0" smtClean="0"/>
              <a:t>Spatial Regularization: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818" y="1692431"/>
            <a:ext cx="1627630" cy="2158379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842630"/>
              </p:ext>
            </p:extLst>
          </p:nvPr>
        </p:nvGraphicFramePr>
        <p:xfrm>
          <a:off x="744055" y="4663059"/>
          <a:ext cx="7638251" cy="817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5" name="Equation" r:id="rId4" imgW="3911600" imgH="419100" progId="Equation.3">
                  <p:embed/>
                </p:oleObj>
              </mc:Choice>
              <mc:Fallback>
                <p:oleObj name="Equation" r:id="rId4" imgW="3911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4055" y="4663059"/>
                        <a:ext cx="7638251" cy="817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791830"/>
              </p:ext>
            </p:extLst>
          </p:nvPr>
        </p:nvGraphicFramePr>
        <p:xfrm>
          <a:off x="744055" y="5627688"/>
          <a:ext cx="25257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6" name="Equation" r:id="rId6" imgW="1409700" imgH="279400" progId="Equation.3">
                  <p:embed/>
                </p:oleObj>
              </mc:Choice>
              <mc:Fallback>
                <p:oleObj name="Equation" r:id="rId6" imgW="1409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4055" y="5627688"/>
                        <a:ext cx="252571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0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Several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9200"/>
            <a:ext cx="8229600" cy="4576963"/>
          </a:xfrm>
        </p:spPr>
        <p:txBody>
          <a:bodyPr>
            <a:normAutofit/>
          </a:bodyPr>
          <a:lstStyle/>
          <a:p>
            <a:r>
              <a:rPr lang="en-US" dirty="0" smtClean="0"/>
              <a:t>Multiclass prediction</a:t>
            </a:r>
          </a:p>
          <a:p>
            <a:pPr lvl="1"/>
            <a:r>
              <a:rPr lang="en-US" sz="2400" dirty="0" smtClean="0"/>
              <a:t>Predict different outcomes (e.g., shot, pass,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dirty="0" smtClean="0"/>
              <a:t>Spatial Model</a:t>
            </a:r>
          </a:p>
          <a:p>
            <a:pPr lvl="1"/>
            <a:r>
              <a:rPr lang="en-US" sz="2400" dirty="0" smtClean="0"/>
              <a:t>Captures spatial structure</a:t>
            </a:r>
          </a:p>
          <a:p>
            <a:r>
              <a:rPr lang="en-US" dirty="0"/>
              <a:t>Multitask prediction</a:t>
            </a:r>
          </a:p>
          <a:p>
            <a:pPr lvl="1"/>
            <a:r>
              <a:rPr lang="en-US" sz="2400" dirty="0"/>
              <a:t>One prediction task per </a:t>
            </a:r>
            <a:r>
              <a:rPr lang="en-US" sz="2400" dirty="0" smtClean="0"/>
              <a:t>player</a:t>
            </a:r>
          </a:p>
          <a:p>
            <a:r>
              <a:rPr lang="en-US" dirty="0" smtClean="0"/>
              <a:t>Interpretable Model</a:t>
            </a:r>
          </a:p>
          <a:p>
            <a:pPr lvl="1"/>
            <a:r>
              <a:rPr lang="en-US" sz="2400" dirty="0" smtClean="0"/>
              <a:t>Low-dimensional representation</a:t>
            </a:r>
          </a:p>
          <a:p>
            <a:pPr lvl="1"/>
            <a:r>
              <a:rPr lang="en-US" sz="2400" dirty="0" smtClean="0"/>
              <a:t>Easy to visualize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9203" y="2673845"/>
            <a:ext cx="3817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Discretize into fine-grained cells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(regularize neighbors to be similar)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9203" y="1675825"/>
            <a:ext cx="285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We’ve only seen shots so far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9203" y="4629928"/>
            <a:ext cx="3410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Latent factor part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Related to multitask prediction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9203" y="3700233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Talk about this next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2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Multitask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task per player</a:t>
            </a:r>
          </a:p>
          <a:p>
            <a:pPr lvl="1"/>
            <a:r>
              <a:rPr lang="en-US" sz="2400" dirty="0" err="1" smtClean="0"/>
              <a:t>F</a:t>
            </a:r>
            <a:r>
              <a:rPr lang="en-US" sz="2400" baseline="-25000" dirty="0" err="1" smtClean="0"/>
              <a:t>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is actually a matrix of coefficients</a:t>
            </a:r>
            <a:endParaRPr lang="en-US" sz="2400" dirty="0"/>
          </a:p>
          <a:p>
            <a:pPr lvl="1"/>
            <a:r>
              <a:rPr lang="en-US" sz="2400" dirty="0" smtClean="0"/>
              <a:t>Each row is a player</a:t>
            </a:r>
          </a:p>
          <a:p>
            <a:pPr lvl="1"/>
            <a:endParaRPr lang="en-US" sz="1000" dirty="0"/>
          </a:p>
          <a:p>
            <a:r>
              <a:rPr lang="en-US" dirty="0" smtClean="0"/>
              <a:t>Input data </a:t>
            </a:r>
            <a:r>
              <a:rPr lang="en-US" b="1" dirty="0" smtClean="0"/>
              <a:t>x</a:t>
            </a:r>
            <a:r>
              <a:rPr lang="en-US" dirty="0" smtClean="0"/>
              <a:t> contains id of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ball handler</a:t>
            </a:r>
          </a:p>
          <a:p>
            <a:pPr lvl="1"/>
            <a:r>
              <a:rPr lang="en-US" sz="2400" dirty="0" smtClean="0"/>
              <a:t>One task per ball handler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2559036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879864" y="209737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D=2000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5777546" y="3450410"/>
            <a:ext cx="106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M=450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039" y="4902365"/>
            <a:ext cx="1068427" cy="1357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211" y="4902365"/>
            <a:ext cx="1036902" cy="1375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2184" y="5191792"/>
            <a:ext cx="97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Tim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Duncan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7050" y="5190190"/>
            <a:ext cx="10893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Dirk</a:t>
            </a:r>
          </a:p>
          <a:p>
            <a:r>
              <a:rPr lang="en-US" sz="2000" dirty="0" err="1" smtClean="0">
                <a:solidFill>
                  <a:srgbClr val="953735"/>
                </a:solidFill>
              </a:rPr>
              <a:t>Nowitski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6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Multitask Prediction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03953"/>
              </p:ext>
            </p:extLst>
          </p:nvPr>
        </p:nvGraphicFramePr>
        <p:xfrm>
          <a:off x="548445" y="4557575"/>
          <a:ext cx="5211762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32" name="Equation" r:id="rId4" imgW="2730500" imgH="812800" progId="Equation.3">
                  <p:embed/>
                </p:oleObj>
              </mc:Choice>
              <mc:Fallback>
                <p:oleObj name="Equation" r:id="rId4" imgW="27305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445" y="4557575"/>
                        <a:ext cx="5211762" cy="155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852354"/>
              </p:ext>
            </p:extLst>
          </p:nvPr>
        </p:nvGraphicFramePr>
        <p:xfrm>
          <a:off x="6161087" y="5096343"/>
          <a:ext cx="25257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33" name="Equation" r:id="rId6" imgW="1409700" imgH="279400" progId="Equation.3">
                  <p:embed/>
                </p:oleObj>
              </mc:Choice>
              <mc:Fallback>
                <p:oleObj name="Equation" r:id="rId6" imgW="1409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1087" y="5096343"/>
                        <a:ext cx="252571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49846"/>
              </p:ext>
            </p:extLst>
          </p:nvPr>
        </p:nvGraphicFramePr>
        <p:xfrm>
          <a:off x="725772" y="1439158"/>
          <a:ext cx="4770438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34" name="Equation" r:id="rId8" imgW="2400300" imgH="939800" progId="Equation.3">
                  <p:embed/>
                </p:oleObj>
              </mc:Choice>
              <mc:Fallback>
                <p:oleObj name="Equation" r:id="rId8" imgW="24003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5772" y="1439158"/>
                        <a:ext cx="4770438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6815724" y="1650903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142388" y="1189238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D=2000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040070" y="2542277"/>
            <a:ext cx="106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M=450</a:t>
            </a:r>
            <a:endParaRPr lang="en-US" sz="2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4098186"/>
            <a:ext cx="2653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Learning Objective: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16342" y="3499426"/>
            <a:ext cx="158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Ballhander</a:t>
            </a:r>
            <a:r>
              <a:rPr lang="en-US" sz="2000" dirty="0" smtClean="0"/>
              <a:t> ID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51641" y="3265883"/>
            <a:ext cx="450417" cy="330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89987" y="3499426"/>
            <a:ext cx="107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Location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496777" y="3265883"/>
            <a:ext cx="1" cy="330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Enough Training Data!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Most players don’t shoot that often</a:t>
            </a:r>
          </a:p>
          <a:p>
            <a:pPr lvl="1"/>
            <a:r>
              <a:rPr lang="en-US" sz="2400" dirty="0" smtClean="0"/>
              <a:t>2000 weights per player</a:t>
            </a:r>
          </a:p>
          <a:p>
            <a:endParaRPr lang="en-US" sz="2800" dirty="0"/>
          </a:p>
          <a:p>
            <a:r>
              <a:rPr lang="en-US" sz="2800" dirty="0" smtClean="0"/>
              <a:t>Cell discretization is very fine-grained</a:t>
            </a:r>
          </a:p>
          <a:p>
            <a:pPr lvl="1"/>
            <a:r>
              <a:rPr lang="en-US" sz="2400" dirty="0" smtClean="0"/>
              <a:t>Spatial regularization helps some</a:t>
            </a:r>
          </a:p>
          <a:p>
            <a:pPr lvl="1"/>
            <a:endParaRPr lang="en-US" dirty="0"/>
          </a:p>
          <a:p>
            <a:r>
              <a:rPr lang="en-US" sz="2800" dirty="0" smtClean="0"/>
              <a:t>How to share data across players?</a:t>
            </a:r>
          </a:p>
          <a:p>
            <a:pPr lvl="1"/>
            <a:r>
              <a:rPr lang="en-US" sz="2400" b="1" dirty="0" smtClean="0"/>
              <a:t>Latent Factor Model!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81605" y="3775589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108269" y="3313924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D=2000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005951" y="4666963"/>
            <a:ext cx="106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M=450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(Shooting)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55892"/>
            <a:ext cx="8229600" cy="786941"/>
          </a:xfrm>
        </p:spPr>
        <p:txBody>
          <a:bodyPr>
            <a:normAutofit/>
          </a:bodyPr>
          <a:lstStyle/>
          <a:p>
            <a:r>
              <a:rPr lang="en-US" b="1" dirty="0" smtClean="0"/>
              <a:t>Shooting Score: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618" y="2797145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508" y="2797145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B</a:t>
            </a:r>
            <a:r>
              <a:rPr lang="en-US" sz="4000" b="1" baseline="30000" dirty="0" smtClean="0"/>
              <a:t>T</a:t>
            </a:r>
            <a:endParaRPr lang="en-US" sz="4000" b="1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736636" y="2797145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0946" y="3329137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59139" y="2381918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7496" y="3774160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064" y="2381918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4653" y="3774160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157" y="2381918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764" y="2871804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251" y="395882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000" y="477076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334" y="4529467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222" y="3627769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876071"/>
              </p:ext>
            </p:extLst>
          </p:nvPr>
        </p:nvGraphicFramePr>
        <p:xfrm>
          <a:off x="3824554" y="5484272"/>
          <a:ext cx="2582818" cy="64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0" name="Equation" r:id="rId4" imgW="1016000" imgH="254000" progId="Equation.3">
                  <p:embed/>
                </p:oleObj>
              </mc:Choice>
              <mc:Fallback>
                <p:oleObj name="Equation" r:id="rId4" imgW="101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4554" y="5484272"/>
                        <a:ext cx="2582818" cy="647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3834" y="1553759"/>
            <a:ext cx="6955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Assume that players can be represented by K-dimensional vector</a:t>
            </a:r>
          </a:p>
          <a:p>
            <a:r>
              <a:rPr lang="en-US" sz="2000" dirty="0" smtClean="0"/>
              <a:t>Learn a common K-dimensional latent feature representation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2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Prediction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19600"/>
              </p:ext>
            </p:extLst>
          </p:nvPr>
        </p:nvGraphicFramePr>
        <p:xfrm>
          <a:off x="457200" y="1525566"/>
          <a:ext cx="5006864" cy="1977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43" name="Equation" r:id="rId3" imgW="2413000" imgH="952500" progId="Equation.3">
                  <p:embed/>
                </p:oleObj>
              </mc:Choice>
              <mc:Fallback>
                <p:oleObj name="Equation" r:id="rId3" imgW="24130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525566"/>
                        <a:ext cx="5006864" cy="1977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293" y="4417252"/>
            <a:ext cx="3866306" cy="14534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91829" y="3721350"/>
            <a:ext cx="158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Ballhander</a:t>
            </a:r>
            <a:r>
              <a:rPr lang="en-US" sz="2000" dirty="0" smtClean="0"/>
              <a:t> ID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373178" y="3402023"/>
            <a:ext cx="450417" cy="330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6777" y="3721350"/>
            <a:ext cx="107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Location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362619" y="3402024"/>
            <a:ext cx="237532" cy="330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2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42148" y="3560412"/>
            <a:ext cx="4589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location factors L (K=10)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38429" y="5637336"/>
            <a:ext cx="2468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players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9" y="2527746"/>
            <a:ext cx="8617231" cy="1097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9" y="4227600"/>
            <a:ext cx="8617231" cy="1447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79" y="213262"/>
            <a:ext cx="5067300" cy="1905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74868" y="688195"/>
            <a:ext cx="2684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Enforce Non-Negativity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(Accuracy Worse)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(More Interpretable)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Miniproject</a:t>
            </a:r>
            <a:r>
              <a:rPr lang="en-US" dirty="0" smtClean="0"/>
              <a:t> 1 Reports Due</a:t>
            </a:r>
          </a:p>
          <a:p>
            <a:endParaRPr lang="en-US" sz="2400" dirty="0"/>
          </a:p>
          <a:p>
            <a:r>
              <a:rPr lang="en-US" dirty="0" smtClean="0"/>
              <a:t>Latent Spatial Models for Basketball Play Prediction</a:t>
            </a:r>
          </a:p>
          <a:p>
            <a:endParaRPr lang="en-US" sz="2400" dirty="0"/>
          </a:p>
          <a:p>
            <a:r>
              <a:rPr lang="en-US" dirty="0" smtClean="0"/>
              <a:t>Latent Tensor Models for Collaborative Clustering</a:t>
            </a:r>
          </a:p>
          <a:p>
            <a:endParaRPr lang="en-US" sz="2400" dirty="0"/>
          </a:p>
          <a:p>
            <a:r>
              <a:rPr lang="en-US" dirty="0" smtClean="0"/>
              <a:t>aka: Stuff Yisong Likes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7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Objective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6026"/>
              </p:ext>
            </p:extLst>
          </p:nvPr>
        </p:nvGraphicFramePr>
        <p:xfrm>
          <a:off x="1423988" y="1857375"/>
          <a:ext cx="6657975" cy="175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06" name="Equation" r:id="rId3" imgW="3086100" imgH="812800" progId="Equation.3">
                  <p:embed/>
                </p:oleObj>
              </mc:Choice>
              <mc:Fallback>
                <p:oleObj name="Equation" r:id="rId3" imgW="30861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3988" y="1857375"/>
                        <a:ext cx="6657975" cy="175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050512"/>
              </p:ext>
            </p:extLst>
          </p:nvPr>
        </p:nvGraphicFramePr>
        <p:xfrm>
          <a:off x="6161087" y="5169943"/>
          <a:ext cx="252571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07" name="Equation" r:id="rId5" imgW="1409700" imgH="279400" progId="Equation.3">
                  <p:embed/>
                </p:oleObj>
              </mc:Choice>
              <mc:Fallback>
                <p:oleObj name="Equation" r:id="rId5" imgW="1409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1087" y="5169943"/>
                        <a:ext cx="252571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332" y="4115396"/>
            <a:ext cx="5067300" cy="19050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115030"/>
              </p:ext>
            </p:extLst>
          </p:nvPr>
        </p:nvGraphicFramePr>
        <p:xfrm>
          <a:off x="6974693" y="4376262"/>
          <a:ext cx="1656783" cy="56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08" name="Equation" r:id="rId8" imgW="711200" imgH="241300" progId="Equation.3">
                  <p:embed/>
                </p:oleObj>
              </mc:Choice>
              <mc:Fallback>
                <p:oleObj name="Equation" r:id="rId8" imgW="711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74693" y="4376262"/>
                        <a:ext cx="1656783" cy="561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97520" y="1457066"/>
            <a:ext cx="2432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Spatial Regularization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5343" y="3408151"/>
            <a:ext cx="3419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Log-Loss of Latent Factor Score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1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via Gradient Descent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021" y="4703844"/>
            <a:ext cx="3640779" cy="136871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535589"/>
              </p:ext>
            </p:extLst>
          </p:nvPr>
        </p:nvGraphicFramePr>
        <p:xfrm>
          <a:off x="847192" y="3392902"/>
          <a:ext cx="5508289" cy="842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2" name="Equation" r:id="rId4" imgW="3403600" imgH="520700" progId="Equation.3">
                  <p:embed/>
                </p:oleObj>
              </mc:Choice>
              <mc:Fallback>
                <p:oleObj name="Equation" r:id="rId4" imgW="34036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192" y="3392902"/>
                        <a:ext cx="5508289" cy="842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373285"/>
              </p:ext>
            </p:extLst>
          </p:nvPr>
        </p:nvGraphicFramePr>
        <p:xfrm>
          <a:off x="835025" y="1489075"/>
          <a:ext cx="6310313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3" name="Equation" r:id="rId6" imgW="3086100" imgH="812800" progId="Equation.3">
                  <p:embed/>
                </p:oleObj>
              </mc:Choice>
              <mc:Fallback>
                <p:oleObj name="Equation" r:id="rId6" imgW="30861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5025" y="1489075"/>
                        <a:ext cx="6310313" cy="165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208139"/>
              </p:ext>
            </p:extLst>
          </p:nvPr>
        </p:nvGraphicFramePr>
        <p:xfrm>
          <a:off x="847192" y="4934694"/>
          <a:ext cx="3514725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4" name="Equation" r:id="rId8" imgW="2171700" imgH="431800" progId="Equation.3">
                  <p:embed/>
                </p:oleObj>
              </mc:Choice>
              <mc:Fallback>
                <p:oleObj name="Equation" r:id="rId8" imgW="2171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7192" y="4934694"/>
                        <a:ext cx="3514725" cy="70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initialize B &amp; L before doing gradient descent</a:t>
            </a:r>
          </a:p>
          <a:p>
            <a:pPr lvl="1"/>
            <a:r>
              <a:rPr lang="en-US" dirty="0" smtClean="0"/>
              <a:t>Need to preserve spatial structure</a:t>
            </a:r>
          </a:p>
          <a:p>
            <a:pPr lvl="1"/>
            <a:r>
              <a:rPr lang="en-US" dirty="0" smtClean="0"/>
              <a:t>Random initialization often doesn’t work</a:t>
            </a:r>
          </a:p>
          <a:p>
            <a:pPr lvl="1"/>
            <a:endParaRPr lang="en-US" sz="1000" dirty="0"/>
          </a:p>
          <a:p>
            <a:r>
              <a:rPr lang="en-US" dirty="0" smtClean="0"/>
              <a:t>Train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 first w/o factorization</a:t>
            </a:r>
          </a:p>
          <a:p>
            <a:pPr lvl="1"/>
            <a:r>
              <a:rPr lang="en-US" dirty="0" smtClean="0"/>
              <a:t>Then factorize F into B*L</a:t>
            </a:r>
          </a:p>
          <a:p>
            <a:pPr lvl="2"/>
            <a:r>
              <a:rPr lang="en-US" dirty="0" smtClean="0"/>
              <a:t>Non-negative Matrix Factorization</a:t>
            </a:r>
          </a:p>
          <a:p>
            <a:pPr lvl="1"/>
            <a:r>
              <a:rPr lang="en-US" dirty="0" smtClean="0"/>
              <a:t>Use as initialization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89" y="4130102"/>
            <a:ext cx="1800173" cy="21095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</p:spTree>
    <p:extLst>
      <p:ext uri="{BB962C8B-B14F-4D97-AF65-F5344CB8AC3E}">
        <p14:creationId xmlns:p14="http://schemas.microsoft.com/office/powerpoint/2010/main" val="1717476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368"/>
            <a:ext cx="8229600" cy="1355105"/>
          </a:xfrm>
        </p:spPr>
        <p:txBody>
          <a:bodyPr>
            <a:normAutofit/>
          </a:bodyPr>
          <a:lstStyle/>
          <a:p>
            <a:r>
              <a:rPr lang="en-US" dirty="0" smtClean="0"/>
              <a:t>General Prediction Problem</a:t>
            </a:r>
            <a:br>
              <a:rPr lang="en-US" dirty="0" smtClean="0"/>
            </a:br>
            <a:r>
              <a:rPr lang="en-US" sz="3200" dirty="0" smtClean="0">
                <a:solidFill>
                  <a:srgbClr val="953735"/>
                </a:solidFill>
              </a:rPr>
              <a:t>(Multiclass Logistic Regression)</a:t>
            </a:r>
            <a:endParaRPr lang="en-US" sz="3200" dirty="0">
              <a:solidFill>
                <a:srgbClr val="95373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719" y="3228819"/>
            <a:ext cx="4203685" cy="10252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25" y="1868428"/>
            <a:ext cx="4135331" cy="888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719" y="4682916"/>
            <a:ext cx="4352723" cy="12242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01671" y="2086747"/>
            <a:ext cx="1542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Multiclass </a:t>
            </a:r>
          </a:p>
          <a:p>
            <a:r>
              <a:rPr lang="en-US" sz="2000" dirty="0" smtClean="0"/>
              <a:t>Classification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501671" y="3226271"/>
            <a:ext cx="109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Partition </a:t>
            </a:r>
          </a:p>
          <a:p>
            <a:r>
              <a:rPr lang="en-US" sz="2000" dirty="0" smtClean="0"/>
              <a:t>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7498" y="2714183"/>
            <a:ext cx="174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Scoring Function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 rot="16200000">
            <a:off x="4812889" y="2165952"/>
            <a:ext cx="222580" cy="959538"/>
          </a:xfrm>
          <a:prstGeom prst="leftBrace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6124" y="4184204"/>
            <a:ext cx="154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All possible y’s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>
            <a:stCxn id="19" idx="3"/>
          </p:cNvCxnSpPr>
          <p:nvPr/>
        </p:nvCxnSpPr>
        <p:spPr>
          <a:xfrm flipV="1">
            <a:off x="2382679" y="4184204"/>
            <a:ext cx="779737" cy="184666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1671" y="4728822"/>
            <a:ext cx="658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Shot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01671" y="5091452"/>
            <a:ext cx="2060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Pass to teammate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01671" y="5441735"/>
            <a:ext cx="17137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Hold on to ball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23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</p:spTree>
    <p:extLst>
      <p:ext uri="{BB962C8B-B14F-4D97-AF65-F5344CB8AC3E}">
        <p14:creationId xmlns:p14="http://schemas.microsoft.com/office/powerpoint/2010/main" val="100592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Passing Score: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834" y="2264334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p</a:t>
            </a:r>
            <a:endParaRPr lang="en-US" sz="4400" b="1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264334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</a:t>
            </a:r>
            <a:r>
              <a:rPr lang="en-US" sz="4000" b="1" baseline="30000" dirty="0" smtClean="0"/>
              <a:t>T</a:t>
            </a:r>
            <a:endParaRPr lang="en-US" sz="4000" b="1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736852" y="2264334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M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79632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59355" y="1849107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7712" y="3241349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1280" y="1849107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69" y="3241349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36373" y="184910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338993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467" y="342601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216" y="423795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550" y="3996656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3094958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90679" y="2823089"/>
            <a:ext cx="375323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baseline="-25000" dirty="0" smtClean="0">
                <a:solidFill>
                  <a:schemeClr val="bg1"/>
                </a:solidFill>
              </a:rPr>
              <a:t>1</a:t>
            </a:r>
            <a:endParaRPr lang="en-US" sz="44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141510"/>
              </p:ext>
            </p:extLst>
          </p:nvPr>
        </p:nvGraphicFramePr>
        <p:xfrm>
          <a:off x="3684512" y="5449815"/>
          <a:ext cx="2713038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68" name="Equation" r:id="rId4" imgW="1066800" imgH="254000" progId="Equation.3">
                  <p:embed/>
                </p:oleObj>
              </mc:Choice>
              <mc:Fallback>
                <p:oleObj name="Equation" r:id="rId4" imgW="1066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84512" y="5449815"/>
                        <a:ext cx="2713038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51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7" y="3307389"/>
            <a:ext cx="7977400" cy="953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0" y="4736333"/>
            <a:ext cx="7977397" cy="133208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Where are Players </a:t>
            </a:r>
            <a:r>
              <a:rPr lang="en-US" sz="3600" dirty="0"/>
              <a:t>L</a:t>
            </a:r>
            <a:r>
              <a:rPr lang="en-US" sz="3600" dirty="0" smtClean="0"/>
              <a:t>ikely to Receive </a:t>
            </a:r>
            <a:r>
              <a:rPr lang="en-US" sz="3600" dirty="0"/>
              <a:t>P</a:t>
            </a:r>
            <a:r>
              <a:rPr lang="en-US" sz="3600" dirty="0" smtClean="0"/>
              <a:t>asses?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3309681" y="4247446"/>
            <a:ext cx="3007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Visualizing Location Factors M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19326" y="1532474"/>
            <a:ext cx="2684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Enforce Non-Negativity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(Accuracy Worse)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(More Interpretable)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50" y="1110022"/>
            <a:ext cx="4729071" cy="19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6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Passing Score: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6444" y="2034502"/>
            <a:ext cx="221925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p</a:t>
            </a:r>
            <a:endParaRPr lang="en-US" sz="4400" b="1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034502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Q</a:t>
            </a:r>
            <a:r>
              <a:rPr lang="en-US" sz="4000" b="1" baseline="-25000" dirty="0" smtClean="0"/>
              <a:t>1</a:t>
            </a:r>
            <a:endParaRPr lang="en-US" sz="40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5736852" y="2034502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Q</a:t>
            </a:r>
            <a:r>
              <a:rPr lang="en-US" sz="4400" b="1" baseline="-25000" dirty="0" smtClean="0"/>
              <a:t>2</a:t>
            </a:r>
            <a:endParaRPr lang="en-US" sz="4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566494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85029" y="1600200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085" y="3011517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280" y="1619275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34869" y="3011517"/>
            <a:ext cx="374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373" y="1619275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109161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1841" y="319618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89392" y="4257683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Location Factors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736852" y="3766823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2865126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26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88405" y="2591676"/>
            <a:ext cx="375323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88451" y="2627151"/>
            <a:ext cx="370915" cy="543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baseline="-25000" dirty="0" smtClean="0">
                <a:solidFill>
                  <a:schemeClr val="bg1"/>
                </a:solidFill>
              </a:rPr>
              <a:t>T</a:t>
            </a:r>
            <a:endParaRPr lang="en-US" sz="4400" b="1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532246"/>
              </p:ext>
            </p:extLst>
          </p:nvPr>
        </p:nvGraphicFramePr>
        <p:xfrm>
          <a:off x="3582620" y="5473366"/>
          <a:ext cx="48117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92" name="Equation" r:id="rId4" imgW="1892300" imgH="254000" progId="Equation.3">
                  <p:embed/>
                </p:oleObj>
              </mc:Choice>
              <mc:Fallback>
                <p:oleObj name="Equation" r:id="rId4" imgW="1892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2620" y="5473366"/>
                        <a:ext cx="481171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03059" y="5043353"/>
            <a:ext cx="283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Additive Decomposition: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0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9" y="3271713"/>
            <a:ext cx="8344434" cy="8550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73" y="4730798"/>
            <a:ext cx="8344434" cy="85502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>
            <a:normAutofit/>
          </a:bodyPr>
          <a:lstStyle/>
          <a:p>
            <a:r>
              <a:rPr lang="en-US" dirty="0" smtClean="0"/>
              <a:t>How do passes tend to flow?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59111" y="4105109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59111" y="5631037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r>
              <a:rPr lang="en-US" baseline="-25000" dirty="0"/>
              <a:t>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498" y="1074613"/>
            <a:ext cx="5155159" cy="20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9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>
            <a:normAutofit/>
          </a:bodyPr>
          <a:lstStyle/>
          <a:p>
            <a:r>
              <a:rPr lang="en-US" dirty="0" smtClean="0"/>
              <a:t>How do passes tend to flow?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44" y="4614281"/>
            <a:ext cx="4632053" cy="1166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744" y="3077959"/>
            <a:ext cx="4632053" cy="1166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6667" y="4202616"/>
            <a:ext cx="178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From “X”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53178" y="5738938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To “X”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28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527" y="1044222"/>
            <a:ext cx="5155159" cy="20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5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65"/>
            <a:ext cx="8229600" cy="10471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Visualizing Defender Factors</a:t>
            </a:r>
            <a:br>
              <a:rPr lang="en-US" dirty="0" smtClean="0"/>
            </a:br>
            <a:r>
              <a:rPr lang="en-US" sz="3100" dirty="0" smtClean="0">
                <a:solidFill>
                  <a:srgbClr val="953735"/>
                </a:solidFill>
              </a:rPr>
              <a:t>(Subtractive Decomposition)</a:t>
            </a:r>
            <a:endParaRPr lang="en-US" sz="3100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817457" y="207512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Defending Shot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31579" y="4544735"/>
            <a:ext cx="1373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Defending </a:t>
            </a:r>
          </a:p>
          <a:p>
            <a:r>
              <a:rPr lang="en-US" dirty="0" smtClean="0"/>
              <a:t>Passing Lane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552221" y="450898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Defending</a:t>
            </a:r>
          </a:p>
          <a:p>
            <a:r>
              <a:rPr lang="en-US" dirty="0" smtClean="0"/>
              <a:t>Receiver’s Shot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509" y="1417638"/>
            <a:ext cx="1256365" cy="1486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510" y="3045805"/>
            <a:ext cx="1256364" cy="1591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510" y="4766094"/>
            <a:ext cx="1256364" cy="15913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013" y="1442896"/>
            <a:ext cx="4233442" cy="1788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240" y="3866444"/>
            <a:ext cx="1881875" cy="2045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028" y="3866444"/>
            <a:ext cx="2720536" cy="20455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29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</p:spTree>
    <p:extLst>
      <p:ext uri="{BB962C8B-B14F-4D97-AF65-F5344CB8AC3E}">
        <p14:creationId xmlns:p14="http://schemas.microsoft.com/office/powerpoint/2010/main" val="19650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81" y="-1591"/>
            <a:ext cx="6107902" cy="645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766" y="4192254"/>
            <a:ext cx="174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Ball Handler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6623331" y="3972656"/>
            <a:ext cx="600556" cy="21959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5559" y="58737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38" idx="3"/>
          </p:cNvCxnSpPr>
          <p:nvPr/>
        </p:nvCxnSpPr>
        <p:spPr>
          <a:xfrm flipV="1">
            <a:off x="1916578" y="4821829"/>
            <a:ext cx="1420931" cy="89964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8" idx="3"/>
          </p:cNvCxnSpPr>
          <p:nvPr/>
        </p:nvCxnSpPr>
        <p:spPr>
          <a:xfrm flipV="1">
            <a:off x="1916578" y="4090802"/>
            <a:ext cx="1553841" cy="1630669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</p:cNvCxnSpPr>
          <p:nvPr/>
        </p:nvCxnSpPr>
        <p:spPr>
          <a:xfrm>
            <a:off x="1916578" y="289570"/>
            <a:ext cx="985283" cy="162246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>
            <a:off x="1916578" y="289570"/>
            <a:ext cx="2528512" cy="6486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19800" y="660696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5151750" y="1122361"/>
            <a:ext cx="1619743" cy="59075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5559" y="5490638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3192" y="2882090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1916578" y="2436759"/>
            <a:ext cx="1093457" cy="67616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50766" y="5952303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 flipV="1">
            <a:off x="4149735" y="4615074"/>
            <a:ext cx="2201031" cy="156806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1"/>
          </p:cNvCxnSpPr>
          <p:nvPr/>
        </p:nvCxnSpPr>
        <p:spPr>
          <a:xfrm flipH="1" flipV="1">
            <a:off x="4792132" y="4423087"/>
            <a:ext cx="1558634" cy="1760049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523135" y="1122361"/>
            <a:ext cx="1248358" cy="222139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88716" y="2194915"/>
            <a:ext cx="6765436" cy="242015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Goal: </a:t>
            </a:r>
          </a:p>
          <a:p>
            <a:pPr algn="ctr"/>
            <a:r>
              <a:rPr lang="en-US" sz="3200" dirty="0" smtClean="0"/>
              <a:t>Learn an Interpretable Predictive Model</a:t>
            </a:r>
            <a:r>
              <a:rPr lang="en-US" sz="3200" b="1" dirty="0" smtClean="0"/>
              <a:t> </a:t>
            </a:r>
            <a:r>
              <a:rPr lang="en-US" sz="3200" dirty="0" smtClean="0"/>
              <a:t>for Play Prediction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(E.g., Pass or Shot)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34" grpId="0"/>
      <p:bldP spid="38" grpId="0"/>
      <p:bldP spid="38" grpId="1"/>
      <p:bldP spid="45" grpId="0"/>
      <p:bldP spid="49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Visualizing Time-of-Possession Factors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56" y="1812835"/>
            <a:ext cx="7309661" cy="293515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938" y="4843981"/>
            <a:ext cx="479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long the ball handler has held on to the ball.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2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Latent Factor Spatial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9200"/>
            <a:ext cx="8229600" cy="4576963"/>
          </a:xfrm>
        </p:spPr>
        <p:txBody>
          <a:bodyPr>
            <a:normAutofit/>
          </a:bodyPr>
          <a:lstStyle/>
          <a:p>
            <a:r>
              <a:rPr lang="en-US" dirty="0" smtClean="0"/>
              <a:t>Multiclass prediction</a:t>
            </a:r>
          </a:p>
          <a:p>
            <a:r>
              <a:rPr lang="en-US" dirty="0" smtClean="0"/>
              <a:t>Spatial Model</a:t>
            </a:r>
          </a:p>
          <a:p>
            <a:pPr lvl="1"/>
            <a:r>
              <a:rPr lang="en-US" sz="2400" dirty="0" smtClean="0"/>
              <a:t>Captures spatial structure</a:t>
            </a:r>
          </a:p>
          <a:p>
            <a:r>
              <a:rPr lang="en-US" dirty="0"/>
              <a:t>Multitask </a:t>
            </a:r>
            <a:r>
              <a:rPr lang="en-US" dirty="0" smtClean="0"/>
              <a:t>prediction</a:t>
            </a:r>
            <a:endParaRPr lang="en-US" sz="2400" dirty="0" smtClean="0"/>
          </a:p>
          <a:p>
            <a:r>
              <a:rPr lang="en-US" dirty="0" smtClean="0"/>
              <a:t>Interpretable Model</a:t>
            </a:r>
          </a:p>
          <a:p>
            <a:endParaRPr lang="en-US" dirty="0"/>
          </a:p>
          <a:p>
            <a:r>
              <a:rPr lang="en-US" dirty="0" smtClean="0"/>
              <a:t>Gradient Descent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7039" y="2201667"/>
            <a:ext cx="3817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Discretize into fine-grained cells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(regularize neighbors to be similar)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(compose different spatial factors)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0595" y="3818665"/>
            <a:ext cx="404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Latent factor model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Shared representation across players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Non-negative coefficients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0595" y="3270587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One task per player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77039" y="1650300"/>
            <a:ext cx="222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E.g., shot, pass, etc.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7039" y="5012226"/>
            <a:ext cx="301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Requires good initialization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(NNMF of full model)</a:t>
            </a:r>
          </a:p>
        </p:txBody>
      </p:sp>
    </p:spTree>
    <p:extLst>
      <p:ext uri="{BB962C8B-B14F-4D97-AF65-F5344CB8AC3E}">
        <p14:creationId xmlns:p14="http://schemas.microsoft.com/office/powerpoint/2010/main" val="78760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0338"/>
            <a:ext cx="8229600" cy="1143000"/>
          </a:xfrm>
        </p:spPr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6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53735"/>
                </a:solidFill>
                <a:latin typeface="Calibri"/>
                <a:cs typeface="Calibri"/>
              </a:rPr>
              <a:t>Motivation: </a:t>
            </a:r>
            <a:r>
              <a:rPr lang="en-US" dirty="0" smtClean="0">
                <a:latin typeface="Calibri"/>
                <a:cs typeface="Calibri"/>
              </a:rPr>
              <a:t>Richer User Interfaces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8" y="1497991"/>
            <a:ext cx="2874217" cy="3474380"/>
          </a:xfrm>
          <a:prstGeom prst="rect">
            <a:avLst/>
          </a:prstGeom>
          <a:noFill/>
        </p:spPr>
      </p:pic>
      <p:pic>
        <p:nvPicPr>
          <p:cNvPr id="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0" y="2684196"/>
            <a:ext cx="997785" cy="9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8030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1 8"/>
          <p:cNvSpPr/>
          <p:nvPr/>
        </p:nvSpPr>
        <p:spPr>
          <a:xfrm rot="20400000">
            <a:off x="3258774" y="2485163"/>
            <a:ext cx="985473" cy="70946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10" y="5454317"/>
            <a:ext cx="752456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We can only learn as much as interface permits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(We can only help user as much as interface permits)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7057" y="1497991"/>
            <a:ext cx="2874217" cy="3474380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3228" y="1955690"/>
            <a:ext cx="1116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b="1" dirty="0" smtClean="0">
                <a:latin typeface="Trebuchet MS"/>
                <a:cs typeface="Trebuchet MS"/>
              </a:rPr>
              <a:t>?</a:t>
            </a:r>
            <a:endParaRPr lang="en-US" sz="14400" b="1" dirty="0">
              <a:latin typeface="Trebuchet MS"/>
              <a:cs typeface="Trebuchet M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2050646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286731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2822" y="4943952"/>
            <a:ext cx="23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Bottleneck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7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13" y="226783"/>
            <a:ext cx="6306775" cy="5774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67" y="6061794"/>
            <a:ext cx="816222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ReGroup</a:t>
            </a:r>
            <a:r>
              <a:rPr lang="en-US" sz="1600" b="1" dirty="0"/>
              <a:t>: Interactive Machine Learning for On-Demand Group Creation in </a:t>
            </a:r>
            <a:r>
              <a:rPr lang="en-US" sz="1600" b="1" dirty="0" smtClean="0"/>
              <a:t>Social Networks”  </a:t>
            </a:r>
          </a:p>
          <a:p>
            <a:r>
              <a:rPr lang="en-US" sz="1600" b="1" dirty="0" smtClean="0"/>
              <a:t>[</a:t>
            </a:r>
            <a:r>
              <a:rPr lang="en-US" sz="1600" dirty="0" err="1" smtClean="0"/>
              <a:t>Ameershi</a:t>
            </a:r>
            <a:r>
              <a:rPr lang="en-US" sz="1600" dirty="0" smtClean="0"/>
              <a:t> et al., CHI 2012]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0517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31" y="6363760"/>
            <a:ext cx="267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http://www.pinterest.com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70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" y="-43290"/>
            <a:ext cx="9144000" cy="605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63" y="6072828"/>
            <a:ext cx="91151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Apolo</a:t>
            </a:r>
            <a:r>
              <a:rPr lang="en-US" sz="1600" b="1" dirty="0"/>
              <a:t>: Making Sense of Large Network Data by </a:t>
            </a:r>
            <a:r>
              <a:rPr lang="en-US" sz="1600" b="1" dirty="0" smtClean="0"/>
              <a:t>Combining Rich </a:t>
            </a:r>
            <a:r>
              <a:rPr lang="en-US" sz="1600" b="1" dirty="0"/>
              <a:t>User Interaction and Machine </a:t>
            </a:r>
            <a:r>
              <a:rPr lang="en-US" sz="1600" b="1" dirty="0" smtClean="0"/>
              <a:t>Learning”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Chau</a:t>
            </a:r>
            <a:r>
              <a:rPr lang="en-US" sz="1600" dirty="0" smtClean="0"/>
              <a:t> et al., CHI 2011]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0404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7"/>
            <a:ext cx="8229600" cy="1666376"/>
          </a:xfrm>
        </p:spPr>
        <p:txBody>
          <a:bodyPr>
            <a:normAutofit/>
          </a:bodyPr>
          <a:lstStyle/>
          <a:p>
            <a:r>
              <a:rPr lang="en-US" dirty="0"/>
              <a:t>Demo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Goal Oriented Data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Browsing)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762" y="2250259"/>
            <a:ext cx="2473749" cy="18553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67" y="2176418"/>
            <a:ext cx="2212266" cy="21684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90" y="2369133"/>
            <a:ext cx="2396957" cy="171485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7810" y="4768334"/>
            <a:ext cx="5201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/>
                <a:cs typeface="Trebuchet MS"/>
              </a:rPr>
              <a:t>Planning a vacation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meals for the week</a:t>
            </a:r>
            <a:endParaRPr lang="en-US" sz="2000" b="1" dirty="0">
              <a:latin typeface="Trebuchet MS"/>
              <a:cs typeface="Trebuchet MS"/>
            </a:endParaRP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>
                <a:latin typeface="Trebuchet MS"/>
                <a:cs typeface="Trebuchet MS"/>
              </a:rPr>
              <a:t>Literature review for grant </a:t>
            </a:r>
            <a:r>
              <a:rPr lang="en-US" sz="2000" b="1" dirty="0" smtClean="0">
                <a:latin typeface="Trebuchet MS"/>
                <a:cs typeface="Trebuchet MS"/>
              </a:rPr>
              <a:t>proposal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 smtClean="0"/>
              <a:t> 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k</a:t>
            </a:r>
            <a:r>
              <a:rPr lang="en-US" dirty="0" smtClean="0"/>
              <a:t>  = 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08953" y="446863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</a:t>
            </a:r>
            <a:r>
              <a:rPr lang="en-US" sz="3600" dirty="0"/>
              <a:t> </a:t>
            </a:r>
            <a:r>
              <a:rPr lang="en-US" sz="3600" dirty="0" smtClean="0"/>
              <a:t>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</a:t>
            </a:r>
            <a:r>
              <a:rPr lang="en-US" sz="3600" dirty="0"/>
              <a:t> </a:t>
            </a:r>
            <a:r>
              <a:rPr lang="en-US" sz="3600" dirty="0" smtClean="0"/>
              <a:t>   ),   …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776545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6741" y="2704382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919039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3540746"/>
            <a:ext cx="486846" cy="513304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1802906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129747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08" y="5361540"/>
            <a:ext cx="491931" cy="403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08" y="4612314"/>
            <a:ext cx="491931" cy="486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13" y="4534495"/>
            <a:ext cx="467311" cy="6659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0376" y="3891489"/>
            <a:ext cx="2341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rates a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462300" y="3641282"/>
            <a:ext cx="748076" cy="66570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5462300" y="4306988"/>
            <a:ext cx="748076" cy="60415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5497" y="2787551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46039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29111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349093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5882" y="455744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5242777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2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8" grpId="0"/>
      <p:bldP spid="13" grpId="0" animBg="1"/>
      <p:bldP spid="14" grpId="0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6741" y="211072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>
            <a:noAutofit/>
          </a:bodyPr>
          <a:lstStyle/>
          <a:p>
            <a:r>
              <a:rPr lang="en-US" b="1" dirty="0" smtClean="0"/>
              <a:t>Learning Goal: </a:t>
            </a:r>
            <a:r>
              <a:rPr lang="en-US" dirty="0" smtClean="0"/>
              <a:t>F(</a:t>
            </a:r>
            <a:r>
              <a:rPr lang="en-US" dirty="0" err="1" smtClean="0"/>
              <a:t>m,i</a:t>
            </a:r>
            <a:r>
              <a:rPr lang="en-US" dirty="0"/>
              <a:t>) ≈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mi</a:t>
            </a:r>
            <a:r>
              <a:rPr lang="en-US" sz="2400" dirty="0"/>
              <a:t> </a:t>
            </a:r>
            <a:r>
              <a:rPr lang="en-US" sz="2400" dirty="0" smtClean="0"/>
              <a:t>                     (</a:t>
            </a:r>
            <a:r>
              <a:rPr lang="en-US" sz="2400" dirty="0"/>
              <a:t>+1 or -1)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endParaRPr lang="en-US" dirty="0"/>
          </a:p>
          <a:p>
            <a:endParaRPr lang="en-US" sz="1600" dirty="0" smtClean="0"/>
          </a:p>
          <a:p>
            <a:r>
              <a:rPr lang="en-US" dirty="0" smtClean="0"/>
              <a:t>F(m,      ) </a:t>
            </a:r>
            <a:r>
              <a:rPr lang="en-US" dirty="0"/>
              <a:t>≈ +</a:t>
            </a:r>
            <a:r>
              <a:rPr lang="en-US" dirty="0" smtClean="0"/>
              <a:t>1</a:t>
            </a:r>
          </a:p>
          <a:p>
            <a:endParaRPr lang="en-US" sz="1600" dirty="0"/>
          </a:p>
          <a:p>
            <a:r>
              <a:rPr lang="en-US" dirty="0"/>
              <a:t>F(m,      ) ≈ </a:t>
            </a:r>
            <a:r>
              <a:rPr lang="en-US" dirty="0" smtClean="0"/>
              <a:t>-1</a:t>
            </a:r>
          </a:p>
          <a:p>
            <a:endParaRPr lang="en-US" sz="1600" dirty="0" smtClean="0"/>
          </a:p>
          <a:p>
            <a:r>
              <a:rPr lang="en-US" b="1" dirty="0"/>
              <a:t>Prediction goal:</a:t>
            </a:r>
            <a:r>
              <a:rPr lang="en-US" dirty="0"/>
              <a:t> F(</a:t>
            </a:r>
            <a:r>
              <a:rPr lang="en-US" dirty="0" err="1"/>
              <a:t>m</a:t>
            </a:r>
            <a:r>
              <a:rPr lang="en-US" dirty="0" err="1" smtClean="0"/>
              <a:t>,i</a:t>
            </a:r>
            <a:r>
              <a:rPr lang="en-US" dirty="0" smtClean="0"/>
              <a:t>) </a:t>
            </a:r>
            <a:r>
              <a:rPr lang="en-US" dirty="0"/>
              <a:t>for new items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64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182887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12293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12293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325381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2947088"/>
            <a:ext cx="486846" cy="513304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5497" y="2193893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7092" y="2317489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431" y="2897280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56" y="3936747"/>
            <a:ext cx="457204" cy="629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251" y="4935200"/>
            <a:ext cx="491931" cy="40372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9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67" y="2261178"/>
            <a:ext cx="8229600" cy="11430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54956" y="3887742"/>
            <a:ext cx="442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projects.yisongyue.com</a:t>
            </a:r>
            <a:r>
              <a:rPr lang="en-US" dirty="0"/>
              <a:t>/</a:t>
            </a:r>
            <a:r>
              <a:rPr lang="en-US" dirty="0" err="1"/>
              <a:t>bballpredict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59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/>
              <a:t> </a:t>
            </a:r>
            <a:r>
              <a:rPr lang="en-US" dirty="0" smtClean="0"/>
              <a:t>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m</a:t>
            </a:r>
            <a:r>
              <a:rPr lang="en-US" dirty="0" smtClean="0"/>
              <a:t> 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k</a:t>
            </a:r>
            <a:r>
              <a:rPr lang="en-US" dirty="0" smtClean="0"/>
              <a:t>  =</a:t>
            </a:r>
            <a:endParaRPr lang="en-US" dirty="0"/>
          </a:p>
        </p:txBody>
      </p:sp>
      <p:sp>
        <p:nvSpPr>
          <p:cNvPr id="27" name="Left Brace 26"/>
          <p:cNvSpPr/>
          <p:nvPr/>
        </p:nvSpPr>
        <p:spPr>
          <a:xfrm>
            <a:off x="1802906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flipH="1">
            <a:off x="5137629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71" y="4510259"/>
            <a:ext cx="2956849" cy="13205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726100"/>
            <a:ext cx="2956849" cy="1320535"/>
          </a:xfrm>
          <a:prstGeom prst="rect">
            <a:avLst/>
          </a:prstGeom>
        </p:spPr>
      </p:pic>
      <p:sp>
        <p:nvSpPr>
          <p:cNvPr id="55" name="Left Brace 54"/>
          <p:cNvSpPr/>
          <p:nvPr/>
        </p:nvSpPr>
        <p:spPr>
          <a:xfrm>
            <a:off x="1802906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55"/>
          <p:cNvSpPr/>
          <p:nvPr/>
        </p:nvSpPr>
        <p:spPr>
          <a:xfrm flipH="1">
            <a:off x="5137629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190586" y="3702864"/>
            <a:ext cx="246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clusters 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(partial clustering)</a:t>
            </a:r>
            <a:endParaRPr lang="en-US" sz="2400" dirty="0">
              <a:solidFill>
                <a:srgbClr val="953735"/>
              </a:solidFill>
            </a:endParaRPr>
          </a:p>
        </p:txBody>
      </p:sp>
      <p:cxnSp>
        <p:nvCxnSpPr>
          <p:cNvPr id="72" name="Straight Arrow Connector 71"/>
          <p:cNvCxnSpPr>
            <a:stCxn id="69" idx="1"/>
          </p:cNvCxnSpPr>
          <p:nvPr/>
        </p:nvCxnSpPr>
        <p:spPr>
          <a:xfrm flipH="1">
            <a:off x="5442510" y="4303028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9" idx="1"/>
          </p:cNvCxnSpPr>
          <p:nvPr/>
        </p:nvCxnSpPr>
        <p:spPr>
          <a:xfrm flipH="1" flipV="1">
            <a:off x="5442510" y="3702864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2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5" grpId="0" animBg="1"/>
      <p:bldP spid="56" grpId="0" animBg="1"/>
      <p:bldP spid="6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23976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Learning goal</a:t>
            </a:r>
            <a:r>
              <a:rPr lang="en-US" sz="3600" b="1" dirty="0"/>
              <a:t>: </a:t>
            </a:r>
            <a:r>
              <a:rPr lang="en-US" sz="3600" dirty="0" smtClean="0"/>
              <a:t>F</a:t>
            </a:r>
            <a:r>
              <a:rPr lang="en-US" sz="3600" dirty="0"/>
              <a:t>(</a:t>
            </a:r>
            <a:r>
              <a:rPr lang="en-US" sz="3600" dirty="0" err="1"/>
              <a:t>m,i,j</a:t>
            </a:r>
            <a:r>
              <a:rPr lang="en-US" sz="3600" dirty="0"/>
              <a:t>) ≈ </a:t>
            </a:r>
            <a:r>
              <a:rPr lang="en-US" sz="3600" dirty="0" err="1" smtClean="0"/>
              <a:t>y</a:t>
            </a:r>
            <a:r>
              <a:rPr lang="en-US" sz="3600" baseline="-25000" dirty="0" err="1" smtClean="0"/>
              <a:t>mij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        </a:t>
            </a:r>
            <a:r>
              <a:rPr lang="en-US" sz="2400" dirty="0" smtClean="0"/>
              <a:t>(+1 or -1)</a:t>
            </a:r>
            <a:endParaRPr lang="en-US" sz="2400" baseline="-25000" dirty="0" smtClean="0"/>
          </a:p>
          <a:p>
            <a:endParaRPr lang="en-US" sz="5400" baseline="-25000" dirty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=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 smtClean="0"/>
              <a:t>F(m,      ,      ) </a:t>
            </a:r>
            <a:r>
              <a:rPr lang="en-US" dirty="0"/>
              <a:t>≈</a:t>
            </a:r>
            <a:r>
              <a:rPr lang="en-US" dirty="0" smtClean="0"/>
              <a:t> +1</a:t>
            </a:r>
          </a:p>
          <a:p>
            <a:endParaRPr lang="en-US" sz="1600" baseline="-25000" dirty="0" smtClean="0"/>
          </a:p>
          <a:p>
            <a:r>
              <a:rPr lang="en-US" dirty="0"/>
              <a:t>F(m,      ,      ) ≈</a:t>
            </a:r>
            <a:r>
              <a:rPr lang="en-US" dirty="0" smtClean="0"/>
              <a:t> -1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b="1" dirty="0" smtClean="0"/>
              <a:t>Prediction goal:</a:t>
            </a:r>
            <a:r>
              <a:rPr lang="en-US" dirty="0" smtClean="0"/>
              <a:t> F(</a:t>
            </a:r>
            <a:r>
              <a:rPr lang="en-US" dirty="0" err="1" smtClean="0"/>
              <a:t>m,i,j</a:t>
            </a:r>
            <a:r>
              <a:rPr lang="en-US" dirty="0" smtClean="0"/>
              <a:t>) for new items</a:t>
            </a:r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1712261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046984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84" y="3951570"/>
            <a:ext cx="413878" cy="50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290844"/>
            <a:ext cx="2956849" cy="1320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71" y="3951570"/>
            <a:ext cx="456228" cy="4222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61" y="4768011"/>
            <a:ext cx="432533" cy="418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72" y="4752713"/>
            <a:ext cx="456228" cy="516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75149" y="4252779"/>
            <a:ext cx="2995982" cy="83099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Clustering analogue to 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Collaborative Filtering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41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30683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Collaborative Filtering:</a:t>
            </a:r>
            <a:r>
              <a:rPr lang="en-US" dirty="0" smtClean="0"/>
              <a:t> N items, M users</a:t>
            </a:r>
          </a:p>
          <a:p>
            <a:r>
              <a:rPr lang="en-US" dirty="0" smtClean="0"/>
              <a:t>Users rate items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mi</a:t>
            </a:r>
            <a:r>
              <a:rPr lang="en-US" dirty="0" smtClean="0"/>
              <a:t>)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pPr marL="0" indent="0">
              <a:buNone/>
            </a:pPr>
            <a:endParaRPr lang="en-US" baseline="-25000" dirty="0" smtClean="0"/>
          </a:p>
          <a:p>
            <a:r>
              <a:rPr lang="en-US" b="1" dirty="0" smtClean="0"/>
              <a:t>Prediction: </a:t>
            </a:r>
            <a:r>
              <a:rPr lang="en-US" dirty="0" smtClean="0"/>
              <a:t>F(</a:t>
            </a:r>
            <a:r>
              <a:rPr lang="en-US" dirty="0" err="1" smtClean="0"/>
              <a:t>m,i</a:t>
            </a:r>
            <a:r>
              <a:rPr lang="en-US" dirty="0" smtClean="0"/>
              <a:t>) = &lt;u</a:t>
            </a:r>
            <a:r>
              <a:rPr lang="en-US" baseline="-25000" dirty="0" smtClean="0"/>
              <a:t>m</a:t>
            </a:r>
            <a:r>
              <a:rPr lang="en-US" dirty="0" smtClean="0"/>
              <a:t>, x</a:t>
            </a:r>
            <a:r>
              <a:rPr lang="en-US" baseline="-25000" dirty="0" smtClean="0"/>
              <a:t>i</a:t>
            </a:r>
            <a:r>
              <a:rPr lang="en-US" dirty="0" smtClean="0"/>
              <a:t>&gt;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1546" y="2973467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4055436" y="2973467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U</a:t>
            </a:r>
            <a:r>
              <a:rPr lang="en-US" sz="4000" b="1" baseline="30000" dirty="0" smtClean="0"/>
              <a:t>T</a:t>
            </a:r>
            <a:endParaRPr lang="en-US" sz="4000" b="1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4957564" y="2973467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41874" y="3505459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80067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24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61992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5581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57085" y="2558240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5692" y="304812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5839" y="4108692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(matrix factorization)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4246" y="4569421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3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for Collaborative Filtering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578464"/>
              </p:ext>
            </p:extLst>
          </p:nvPr>
        </p:nvGraphicFramePr>
        <p:xfrm>
          <a:off x="1789113" y="4198938"/>
          <a:ext cx="441801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01" name="Equation" r:id="rId3" imgW="1943100" imgH="406400" progId="Equation.3">
                  <p:embed/>
                </p:oleObj>
              </mc:Choice>
              <mc:Fallback>
                <p:oleObj name="Equation" r:id="rId3" imgW="1943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9113" y="4198938"/>
                        <a:ext cx="441801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982610"/>
              </p:ext>
            </p:extLst>
          </p:nvPr>
        </p:nvGraphicFramePr>
        <p:xfrm>
          <a:off x="1644650" y="1981200"/>
          <a:ext cx="579278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02" name="Equation" r:id="rId5" imgW="2070100" imgH="355600" progId="Equation.3">
                  <p:embed/>
                </p:oleObj>
              </mc:Choice>
              <mc:Fallback>
                <p:oleObj name="Equation" r:id="rId5" imgW="2070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4650" y="1981200"/>
                        <a:ext cx="5792788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288814"/>
              </p:ext>
            </p:extLst>
          </p:nvPr>
        </p:nvGraphicFramePr>
        <p:xfrm>
          <a:off x="1789113" y="5299075"/>
          <a:ext cx="196056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03" name="Equation" r:id="rId7" imgW="889000" imgH="241300" progId="Equation.3">
                  <p:embed/>
                </p:oleObj>
              </mc:Choice>
              <mc:Fallback>
                <p:oleObj name="Equation" r:id="rId7" imgW="889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89113" y="5299075"/>
                        <a:ext cx="1960563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4151717" y="1689619"/>
            <a:ext cx="298097" cy="261312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6589553" y="2317743"/>
            <a:ext cx="296980" cy="1355756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41280" y="3168225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Regularization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289" y="316822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53735"/>
                </a:solidFill>
              </a:rPr>
              <a:t>Reconstruction Error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7768" y="1324404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Model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6591" y="1341962"/>
            <a:ext cx="1429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Model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3180012" y="1724514"/>
            <a:ext cx="459269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5435382" y="1742072"/>
            <a:ext cx="525958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9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5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8" y="1360334"/>
            <a:ext cx="3755493" cy="248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7267" y="2077707"/>
            <a:ext cx="2569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now predict </a:t>
            </a:r>
          </a:p>
          <a:p>
            <a:r>
              <a:rPr lang="en-US" sz="2800" dirty="0" smtClean="0"/>
              <a:t>missing values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01233" y="4687528"/>
            <a:ext cx="2863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Also known as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atrix completion</a:t>
            </a:r>
            <a:endParaRPr lang="en-US" sz="2800" dirty="0"/>
          </a:p>
        </p:txBody>
      </p:sp>
      <p:graphicFrame>
        <p:nvGraphicFramePr>
          <p:cNvPr id="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921000"/>
              </p:ext>
            </p:extLst>
          </p:nvPr>
        </p:nvGraphicFramePr>
        <p:xfrm>
          <a:off x="5396122" y="3158218"/>
          <a:ext cx="196056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75" name="Equation" r:id="rId4" imgW="889000" imgH="241300" progId="Equation.3">
                  <p:embed/>
                </p:oleObj>
              </mc:Choice>
              <mc:Fallback>
                <p:oleObj name="Equation" r:id="rId4" imgW="889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6122" y="3158218"/>
                        <a:ext cx="1960563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800" y="4349750"/>
            <a:ext cx="4445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" y="1475680"/>
            <a:ext cx="8229600" cy="488067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679848" y="1601301"/>
            <a:ext cx="2187969" cy="27066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10" name="Cube 9"/>
          <p:cNvSpPr/>
          <p:nvPr/>
        </p:nvSpPr>
        <p:spPr>
          <a:xfrm>
            <a:off x="4001475" y="3270458"/>
            <a:ext cx="915236" cy="2135611"/>
          </a:xfrm>
          <a:prstGeom prst="cube">
            <a:avLst>
              <a:gd name="adj" fmla="val 1340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U</a:t>
            </a:r>
            <a:r>
              <a:rPr lang="en-US" sz="4400" b="1" baseline="30000" dirty="0" smtClean="0"/>
              <a:t>T</a:t>
            </a:r>
            <a:endParaRPr lang="en-US" sz="4400" b="1" baseline="30000" dirty="0"/>
          </a:p>
        </p:txBody>
      </p:sp>
      <p:sp>
        <p:nvSpPr>
          <p:cNvPr id="12" name="Cube 11"/>
          <p:cNvSpPr/>
          <p:nvPr/>
        </p:nvSpPr>
        <p:spPr>
          <a:xfrm>
            <a:off x="5008458" y="2336298"/>
            <a:ext cx="1836068" cy="842366"/>
          </a:xfrm>
          <a:prstGeom prst="cube">
            <a:avLst>
              <a:gd name="adj" fmla="val 177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14" name="Cube 13"/>
          <p:cNvSpPr/>
          <p:nvPr/>
        </p:nvSpPr>
        <p:spPr>
          <a:xfrm>
            <a:off x="4212889" y="1426535"/>
            <a:ext cx="1482109" cy="884207"/>
          </a:xfrm>
          <a:prstGeom prst="cube">
            <a:avLst>
              <a:gd name="adj" fmla="val 682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12889" y="2159695"/>
            <a:ext cx="703822" cy="1077218"/>
            <a:chOff x="4498417" y="2102773"/>
            <a:chExt cx="703822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4498417" y="2102773"/>
              <a:ext cx="70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smtClean="0"/>
                <a:t>×</a:t>
              </a:r>
              <a:endParaRPr lang="en-US" sz="6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23275" y="2443848"/>
              <a:ext cx="541257" cy="56158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2625" y="2044918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2340" y="3715492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50" y="1528593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32039" y="303705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445075" y="169903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38366" y="4262627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227239" y="534120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3372" y="254953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96020" y="3084325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217727" y="1372601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039060" y="101573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2871" y="1301665"/>
            <a:ext cx="50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54551" y="5803089"/>
            <a:ext cx="5171340" cy="584776"/>
            <a:chOff x="730207" y="5969322"/>
            <a:chExt cx="5171340" cy="584776"/>
          </a:xfrm>
        </p:grpSpPr>
        <p:sp>
          <p:nvSpPr>
            <p:cNvPr id="35" name="Rectangle 34"/>
            <p:cNvSpPr/>
            <p:nvPr/>
          </p:nvSpPr>
          <p:spPr>
            <a:xfrm>
              <a:off x="730207" y="5969322"/>
              <a:ext cx="5171340" cy="58477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Prediction: </a:t>
              </a:r>
              <a:r>
                <a:rPr lang="en-US" sz="3200" dirty="0"/>
                <a:t>F(</a:t>
              </a:r>
              <a:r>
                <a:rPr lang="en-US" sz="3200" dirty="0" err="1"/>
                <a:t>m</a:t>
              </a:r>
              <a:r>
                <a:rPr lang="en-US" sz="3200" dirty="0" err="1" smtClean="0"/>
                <a:t>,</a:t>
              </a:r>
              <a:r>
                <a:rPr lang="en-US" sz="3200" dirty="0" err="1"/>
                <a:t>i</a:t>
              </a:r>
              <a:r>
                <a:rPr lang="en-US" sz="3200" dirty="0" err="1" smtClean="0"/>
                <a:t>,j</a:t>
              </a:r>
              <a:r>
                <a:rPr lang="en-US" sz="3200" dirty="0" smtClean="0"/>
                <a:t>) </a:t>
              </a:r>
              <a:r>
                <a:rPr lang="en-US" sz="3200" dirty="0"/>
                <a:t>= </a:t>
              </a:r>
              <a:r>
                <a:rPr lang="en-US" sz="3200" dirty="0" smtClean="0"/>
                <a:t>x</a:t>
              </a:r>
              <a:r>
                <a:rPr lang="en-US" sz="3200" baseline="-25000" dirty="0" smtClean="0"/>
                <a:t>i</a:t>
              </a:r>
              <a:r>
                <a:rPr lang="en-US" sz="3200" dirty="0"/>
                <a:t> </a:t>
              </a:r>
              <a:r>
                <a:rPr lang="en-US" sz="3200" dirty="0" smtClean="0"/>
                <a:t>  u</a:t>
              </a:r>
              <a:r>
                <a:rPr lang="en-US" sz="3200" baseline="-25000" dirty="0" smtClean="0"/>
                <a:t>m</a:t>
              </a:r>
              <a:r>
                <a:rPr lang="en-US" sz="3200" dirty="0" smtClean="0">
                  <a:latin typeface="Calibri"/>
                  <a:ea typeface="Wingdings"/>
                  <a:cs typeface="Calibri"/>
                  <a:sym typeface="Wingdings"/>
                </a:rPr>
                <a:t>   </a:t>
              </a:r>
              <a:r>
                <a:rPr lang="en-US" sz="3200" dirty="0" err="1" smtClean="0"/>
                <a:t>x</a:t>
              </a:r>
              <a:r>
                <a:rPr lang="en-US" sz="3200" baseline="-25000" dirty="0" err="1" smtClean="0"/>
                <a:t>j</a:t>
              </a:r>
              <a:endParaRPr lang="en-US" sz="32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331831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34588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73582" y="5332758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Hadamard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Product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83625" y="5702090"/>
            <a:ext cx="589958" cy="27166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335839" y="3964658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(tensor factorization)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 x</a:t>
            </a:r>
            <a:r>
              <a:rPr lang="en-US" baseline="-25000" dirty="0" smtClean="0"/>
              <a:t>i</a:t>
            </a:r>
            <a:r>
              <a:rPr lang="en-US" dirty="0" smtClean="0"/>
              <a:t>   u</a:t>
            </a:r>
            <a:r>
              <a:rPr lang="en-US" baseline="-25000" dirty="0" smtClean="0"/>
              <a:t>m</a:t>
            </a:r>
            <a:r>
              <a:rPr lang="en-US" dirty="0" smtClean="0">
                <a:ea typeface="Wingdings"/>
                <a:cs typeface="Calibri"/>
                <a:sym typeface="Wingdings"/>
              </a:rPr>
              <a:t>  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 smtClean="0"/>
              <a:t> </a:t>
            </a:r>
          </a:p>
          <a:p>
            <a:endParaRPr lang="en-US" sz="10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</a:t>
            </a:r>
          </a:p>
          <a:p>
            <a:endParaRPr lang="en-US" sz="3600" dirty="0" smtClean="0"/>
          </a:p>
          <a:p>
            <a:endParaRPr lang="en-US" sz="500" dirty="0"/>
          </a:p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 = user-specific transform</a:t>
            </a:r>
          </a:p>
          <a:p>
            <a:pPr lvl="1"/>
            <a:r>
              <a:rPr lang="en-US" dirty="0" smtClean="0"/>
              <a:t>Metric learning (i.e., </a:t>
            </a:r>
            <a:r>
              <a:rPr lang="en-US" dirty="0" err="1" smtClean="0"/>
              <a:t>Mahanalobis</a:t>
            </a:r>
            <a:r>
              <a:rPr lang="en-US" dirty="0" smtClean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2752411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36082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9103" y="2926410"/>
            <a:ext cx="671611" cy="710439"/>
          </a:xfrm>
          <a:prstGeom prst="rect">
            <a:avLst/>
          </a:prstGeom>
          <a:ln w="508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474970" y="2926411"/>
            <a:ext cx="667813" cy="1377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048695" y="2926410"/>
            <a:ext cx="152954" cy="710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49103" y="2926410"/>
            <a:ext cx="671611" cy="710439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56042" y="2222620"/>
            <a:ext cx="196369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11750" y="2222620"/>
            <a:ext cx="186979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06235" y="2222620"/>
            <a:ext cx="242460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95979" y="594457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07165" y="3591103"/>
            <a:ext cx="98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77678"/>
              </p:ext>
            </p:extLst>
          </p:nvPr>
        </p:nvGraphicFramePr>
        <p:xfrm>
          <a:off x="5099050" y="2790825"/>
          <a:ext cx="3173413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03" name="Equation" r:id="rId3" imgW="1536700" imgH="558800" progId="Equation.3">
                  <p:embed/>
                </p:oleObj>
              </mc:Choice>
              <mc:Fallback>
                <p:oleObj name="Equation" r:id="rId3" imgW="1536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9050" y="2790825"/>
                        <a:ext cx="3173413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081851" y="2723052"/>
            <a:ext cx="3210049" cy="12495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46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184889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82744"/>
              </p:ext>
            </p:extLst>
          </p:nvPr>
        </p:nvGraphicFramePr>
        <p:xfrm>
          <a:off x="1626999" y="4117936"/>
          <a:ext cx="5261159" cy="92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73" name="Equation" r:id="rId3" imgW="2387600" imgH="419100" progId="Equation.3">
                  <p:embed/>
                </p:oleObj>
              </mc:Choice>
              <mc:Fallback>
                <p:oleObj name="Equation" r:id="rId3" imgW="2387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4117936"/>
                        <a:ext cx="5261159" cy="923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88791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74" name="Equation" r:id="rId5" imgW="2082800" imgH="355600" progId="Equation.3">
                  <p:embed/>
                </p:oleObj>
              </mc:Choice>
              <mc:Fallback>
                <p:oleObj name="Equation" r:id="rId5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793791"/>
              </p:ext>
            </p:extLst>
          </p:nvPr>
        </p:nvGraphicFramePr>
        <p:xfrm>
          <a:off x="1600200" y="5174026"/>
          <a:ext cx="34147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75" name="Equation" r:id="rId7" imgW="1549400" imgH="254000" progId="Equation.3">
                  <p:embed/>
                </p:oleObj>
              </mc:Choice>
              <mc:Fallback>
                <p:oleObj name="Equation" r:id="rId7" imgW="154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0200" y="5174026"/>
                        <a:ext cx="3414713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4151717" y="1689619"/>
            <a:ext cx="298097" cy="261312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6589553" y="2317743"/>
            <a:ext cx="296980" cy="1355756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41280" y="3168225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Regularization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289" y="316822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53735"/>
                </a:solidFill>
              </a:rPr>
              <a:t>Reconstruction Error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73" y="3568335"/>
            <a:ext cx="18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Enforces Metric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626999" y="2976866"/>
            <a:ext cx="688252" cy="59146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323" y="5830134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47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6802" y="5041788"/>
            <a:ext cx="2997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Weight positive &amp; negative </a:t>
            </a:r>
          </a:p>
          <a:p>
            <a:r>
              <a:rPr lang="en-US" sz="2000" dirty="0">
                <a:solidFill>
                  <a:srgbClr val="953735"/>
                </a:solidFill>
              </a:rPr>
              <a:t>f</a:t>
            </a:r>
            <a:r>
              <a:rPr lang="en-US" sz="2000" dirty="0" smtClean="0">
                <a:solidFill>
                  <a:srgbClr val="953735"/>
                </a:solidFill>
              </a:rPr>
              <a:t>eedback differently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445090" y="4784909"/>
            <a:ext cx="1162238" cy="50950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5" grpId="0"/>
      <p:bldP spid="18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r>
              <a:rPr lang="en-US" dirty="0" smtClean="0"/>
              <a:t>Alternating least squares optimization </a:t>
            </a:r>
          </a:p>
          <a:p>
            <a:pPr lvl="1"/>
            <a:r>
              <a:rPr lang="en-US" dirty="0" smtClean="0"/>
              <a:t>(convex in </a:t>
            </a:r>
            <a:r>
              <a:rPr lang="en-US" b="1" dirty="0" smtClean="0"/>
              <a:t>U</a:t>
            </a:r>
            <a:r>
              <a:rPr lang="en-US" dirty="0" smtClean="0"/>
              <a:t> and each x, but not jointly)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Iterative closed form solutions</a:t>
            </a:r>
          </a:p>
          <a:p>
            <a:pPr lvl="1"/>
            <a:r>
              <a:rPr lang="en-US" dirty="0" smtClean="0"/>
              <a:t>(use ADMM to solve </a:t>
            </a:r>
            <a:r>
              <a:rPr lang="en-US" b="1" dirty="0" smtClean="0"/>
              <a:t>U</a:t>
            </a:r>
            <a:r>
              <a:rPr lang="en-US" dirty="0" smtClean="0"/>
              <a:t>≥0)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396909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51" name="Equation" r:id="rId3" imgW="2082800" imgH="355600" progId="Equation.3">
                  <p:embed/>
                </p:oleObj>
              </mc:Choice>
              <mc:Fallback>
                <p:oleObj name="Equation" r:id="rId3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323" y="5830134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8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to 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Metric Learning Learns a Transformation U:</a:t>
            </a:r>
          </a:p>
          <a:p>
            <a:pPr lvl="1"/>
            <a:r>
              <a:rPr lang="en-US" sz="2400" dirty="0" smtClean="0"/>
              <a:t>Such that transforming features x by U minimizes loss: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sz="2400" dirty="0"/>
          </a:p>
          <a:p>
            <a:r>
              <a:rPr lang="en-US" dirty="0" smtClean="0"/>
              <a:t>Latent Collaborate Clustering Learns both U and Features x</a:t>
            </a:r>
          </a:p>
          <a:p>
            <a:pPr lvl="1"/>
            <a:r>
              <a:rPr lang="en-US" sz="2400" dirty="0" smtClean="0"/>
              <a:t>Useful if there many tasks, and few examples per task</a:t>
            </a:r>
          </a:p>
          <a:p>
            <a:pPr lvl="1"/>
            <a:r>
              <a:rPr lang="en-US" sz="2400" dirty="0" smtClean="0"/>
              <a:t>Or if don’t trust raw features x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087100"/>
              </p:ext>
            </p:extLst>
          </p:nvPr>
        </p:nvGraphicFramePr>
        <p:xfrm>
          <a:off x="5759377" y="3166248"/>
          <a:ext cx="2510071" cy="644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12" name="Equation" r:id="rId3" imgW="1041400" imgH="266700" progId="Equation.3">
                  <p:embed/>
                </p:oleObj>
              </mc:Choice>
              <mc:Fallback>
                <p:oleObj name="Equation" r:id="rId3" imgW="1041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9377" y="3166248"/>
                        <a:ext cx="2510071" cy="644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5476" y="2766138"/>
            <a:ext cx="3083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Transformed Inner Product: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133889"/>
              </p:ext>
            </p:extLst>
          </p:nvPr>
        </p:nvGraphicFramePr>
        <p:xfrm>
          <a:off x="1271127" y="3070254"/>
          <a:ext cx="3523004" cy="800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13" name="Equation" r:id="rId5" imgW="1511300" imgH="342900" progId="Equation.3">
                  <p:embed/>
                </p:oleObj>
              </mc:Choice>
              <mc:Fallback>
                <p:oleObj name="Equation" r:id="rId5" imgW="15113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1127" y="3070254"/>
                        <a:ext cx="3523004" cy="800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69999" y="2766138"/>
            <a:ext cx="273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Normal Metric Learning: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7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897"/>
            <a:ext cx="8229600" cy="4921391"/>
          </a:xfrm>
        </p:spPr>
        <p:txBody>
          <a:bodyPr>
            <a:normAutofit/>
          </a:bodyPr>
          <a:lstStyle/>
          <a:p>
            <a:r>
              <a:rPr lang="en-US" dirty="0" smtClean="0"/>
              <a:t>Game state: </a:t>
            </a:r>
            <a:r>
              <a:rPr lang="en-US" b="1" dirty="0" smtClean="0"/>
              <a:t>x</a:t>
            </a:r>
          </a:p>
          <a:p>
            <a:pPr lvl="1"/>
            <a:r>
              <a:rPr lang="en-US" sz="2000" dirty="0" smtClean="0"/>
              <a:t>Coordinates of all players</a:t>
            </a:r>
          </a:p>
          <a:p>
            <a:pPr lvl="1"/>
            <a:r>
              <a:rPr lang="en-US" sz="2000" dirty="0" smtClean="0"/>
              <a:t>Who is the ball handler</a:t>
            </a:r>
          </a:p>
          <a:p>
            <a:pPr lvl="1"/>
            <a:endParaRPr lang="en-US" sz="500" dirty="0" smtClean="0"/>
          </a:p>
          <a:p>
            <a:r>
              <a:rPr lang="en-US" dirty="0" smtClean="0"/>
              <a:t>Event: y</a:t>
            </a:r>
          </a:p>
          <a:p>
            <a:pPr lvl="1"/>
            <a:r>
              <a:rPr lang="en-US" sz="2000" dirty="0" smtClean="0"/>
              <a:t>Ball handler will shoot</a:t>
            </a:r>
          </a:p>
          <a:p>
            <a:pPr lvl="1"/>
            <a:r>
              <a:rPr lang="en-US" sz="2000" dirty="0" smtClean="0"/>
              <a:t>Ball handler will pass (to whom?)</a:t>
            </a:r>
          </a:p>
          <a:p>
            <a:pPr lvl="1"/>
            <a:r>
              <a:rPr lang="en-US" sz="2000" dirty="0" smtClean="0"/>
              <a:t>Ball handler will hold onto the ball</a:t>
            </a:r>
          </a:p>
          <a:p>
            <a:pPr lvl="1"/>
            <a:r>
              <a:rPr lang="en-US" sz="2000" dirty="0" smtClean="0"/>
              <a:t>6 possibilities</a:t>
            </a:r>
          </a:p>
          <a:p>
            <a:pPr lvl="1"/>
            <a:endParaRPr lang="en-US" sz="500" dirty="0"/>
          </a:p>
          <a:p>
            <a:r>
              <a:rPr lang="en-US" b="1" dirty="0" smtClean="0"/>
              <a:t>Goal:  </a:t>
            </a:r>
            <a:r>
              <a:rPr lang="en-US" dirty="0" smtClean="0"/>
              <a:t>Learn 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Interpretable</a:t>
            </a:r>
            <a:endParaRPr lang="en-US" sz="2000" dirty="0"/>
          </a:p>
        </p:txBody>
      </p:sp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8" y="1707310"/>
            <a:ext cx="3031745" cy="32055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6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" y="3742935"/>
            <a:ext cx="3740223" cy="2578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8" y="749330"/>
            <a:ext cx="4162195" cy="1818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61" y="749331"/>
            <a:ext cx="4200647" cy="170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93" y="3779096"/>
            <a:ext cx="3685752" cy="243296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269" y="193095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5441" y="187331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72022" y="2936541"/>
            <a:ext cx="2446653" cy="707887"/>
            <a:chOff x="821282" y="2679852"/>
            <a:chExt cx="2482809" cy="752324"/>
          </a:xfrm>
        </p:grpSpPr>
        <p:sp>
          <p:nvSpPr>
            <p:cNvPr id="18" name="TextBox 17"/>
            <p:cNvSpPr txBox="1"/>
            <p:nvPr/>
          </p:nvSpPr>
          <p:spPr>
            <a:xfrm>
              <a:off x="821282" y="2679852"/>
              <a:ext cx="2482809" cy="75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3219" y="2746944"/>
              <a:ext cx="692297" cy="6852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664693" y="2903528"/>
            <a:ext cx="2446653" cy="709402"/>
            <a:chOff x="5108871" y="2679852"/>
            <a:chExt cx="2482809" cy="753934"/>
          </a:xfrm>
        </p:grpSpPr>
        <p:sp>
          <p:nvSpPr>
            <p:cNvPr id="19" name="TextBox 18"/>
            <p:cNvSpPr txBox="1"/>
            <p:nvPr/>
          </p:nvSpPr>
          <p:spPr>
            <a:xfrm>
              <a:off x="5108871" y="2679852"/>
              <a:ext cx="2482809" cy="75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9415" y="2746944"/>
              <a:ext cx="693923" cy="686842"/>
            </a:xfrm>
            <a:prstGeom prst="rect">
              <a:avLst/>
            </a:prstGeom>
          </p:spPr>
        </p:pic>
      </p:grpSp>
      <p:cxnSp>
        <p:nvCxnSpPr>
          <p:cNvPr id="24" name="Straight Connector 23"/>
          <p:cNvCxnSpPr/>
          <p:nvPr/>
        </p:nvCxnSpPr>
        <p:spPr>
          <a:xfrm>
            <a:off x="0" y="2810945"/>
            <a:ext cx="9144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53383" y="3077134"/>
            <a:ext cx="4239059" cy="136766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41172" y="3101557"/>
            <a:ext cx="4256242" cy="1265935"/>
            <a:chOff x="5108871" y="2679852"/>
            <a:chExt cx="2983355" cy="684606"/>
          </a:xfrm>
        </p:grpSpPr>
        <p:sp>
          <p:nvSpPr>
            <p:cNvPr id="26" name="TextBox 25"/>
            <p:cNvSpPr txBox="1"/>
            <p:nvPr/>
          </p:nvSpPr>
          <p:spPr>
            <a:xfrm>
              <a:off x="5108871" y="2679852"/>
              <a:ext cx="2983355" cy="64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/>
                <a:t>F(m,      , ?)</a:t>
              </a:r>
              <a:endParaRPr lang="en-US" sz="72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8996" y="2713926"/>
              <a:ext cx="824484" cy="650532"/>
            </a:xfrm>
            <a:prstGeom prst="rect">
              <a:avLst/>
            </a:prstGeom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5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49" y="1427948"/>
            <a:ext cx="4719796" cy="4745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62" y="1427947"/>
            <a:ext cx="5577840" cy="3796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88" y="1427948"/>
            <a:ext cx="4719796" cy="33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957" y="1337275"/>
            <a:ext cx="26347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New User Study: </a:t>
            </a:r>
            <a:r>
              <a:rPr lang="en-US" sz="2000" b="1" dirty="0" smtClean="0"/>
              <a:t>Hypothetical trip to Paris</a:t>
            </a:r>
          </a:p>
          <a:p>
            <a:endParaRPr lang="en-US" sz="2000" b="1" dirty="0" smtClean="0"/>
          </a:p>
          <a:p>
            <a:r>
              <a:rPr lang="en-US" sz="2000" b="1" dirty="0"/>
              <a:t>Mechanical Turk</a:t>
            </a:r>
          </a:p>
          <a:p>
            <a:endParaRPr lang="en-US" sz="2000" b="1" dirty="0"/>
          </a:p>
          <a:p>
            <a:r>
              <a:rPr lang="en-US" sz="2000" b="1" dirty="0" smtClean="0"/>
              <a:t>Cluster interesting attractions</a:t>
            </a:r>
          </a:p>
          <a:p>
            <a:endParaRPr lang="en-US" sz="2000" b="1" dirty="0"/>
          </a:p>
          <a:p>
            <a:r>
              <a:rPr lang="en-US" sz="2000" b="1" dirty="0" smtClean="0"/>
              <a:t>250 attractions</a:t>
            </a:r>
          </a:p>
          <a:p>
            <a:r>
              <a:rPr lang="en-US" sz="2000" b="1" dirty="0" smtClean="0"/>
              <a:t>(from </a:t>
            </a:r>
            <a:r>
              <a:rPr lang="en-US" sz="2000" b="1" dirty="0" err="1" smtClean="0"/>
              <a:t>TripAdvisor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218 users</a:t>
            </a:r>
            <a:endParaRPr lang="en-US" sz="2000" b="1" dirty="0"/>
          </a:p>
          <a:p>
            <a:r>
              <a:rPr lang="en-US" sz="2000" b="1" dirty="0" smtClean="0"/>
              <a:t>18.7 items per user</a:t>
            </a:r>
          </a:p>
          <a:p>
            <a:r>
              <a:rPr lang="en-US" sz="2000" b="1" dirty="0" smtClean="0"/>
              <a:t>4.5 clusters per user</a:t>
            </a:r>
          </a:p>
          <a:p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24279" y="1333648"/>
            <a:ext cx="8550423" cy="48400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118" y="1605961"/>
            <a:ext cx="790312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“Very interesting - I feel like I learned a bit about Paris!”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“I have never been to Paris but now I want to go even more.”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/>
              <a:t>“We would just about sell our souls to get there! Thank you for letting me travel there vicariously through this HIT!!!”</a:t>
            </a:r>
          </a:p>
          <a:p>
            <a:r>
              <a:rPr lang="en-US" sz="2400" dirty="0"/>
              <a:t>(HIT refers to “Human Intelligence Task”)</a:t>
            </a:r>
            <a:endParaRPr lang="en-US" sz="2400" i="1" dirty="0">
              <a:solidFill>
                <a:srgbClr val="000000"/>
              </a:solidFill>
            </a:endParaRP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“Great format. Have been to Paris several times but still learned about many great new places to visit”</a:t>
            </a:r>
            <a:endParaRPr lang="en-US" sz="2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Attractions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88" y="1522787"/>
            <a:ext cx="5393440" cy="4524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712" y="1486097"/>
            <a:ext cx="25287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sets of features</a:t>
            </a:r>
          </a:p>
          <a:p>
            <a:endParaRPr lang="en-US" sz="2400" b="1" dirty="0"/>
          </a:p>
          <a:p>
            <a:r>
              <a:rPr lang="en-US" sz="2400" b="1" dirty="0" smtClean="0"/>
              <a:t>Wikipedia </a:t>
            </a:r>
            <a:r>
              <a:rPr lang="en-US" sz="2400" b="1" dirty="0" err="1" smtClean="0"/>
              <a:t>tf-idf</a:t>
            </a:r>
            <a:endParaRPr lang="en-US" sz="2400" b="1" dirty="0" smtClean="0"/>
          </a:p>
          <a:p>
            <a:r>
              <a:rPr lang="en-US" sz="2400" dirty="0" smtClean="0"/>
              <a:t>(~3.5K features)</a:t>
            </a:r>
          </a:p>
          <a:p>
            <a:endParaRPr lang="en-US" sz="2400" b="1" dirty="0"/>
          </a:p>
          <a:p>
            <a:r>
              <a:rPr lang="en-US" sz="2400" b="1" dirty="0"/>
              <a:t>Mechanical Turk</a:t>
            </a:r>
          </a:p>
          <a:p>
            <a:r>
              <a:rPr lang="en-US" sz="2400" b="1" dirty="0"/>
              <a:t>Tagging (right</a:t>
            </a:r>
            <a:r>
              <a:rPr lang="en-US" sz="2400" b="1" dirty="0" smtClean="0"/>
              <a:t>)</a:t>
            </a:r>
          </a:p>
          <a:p>
            <a:r>
              <a:rPr lang="en-US" sz="2400" dirty="0" smtClean="0"/>
              <a:t>(~40 features)</a:t>
            </a:r>
          </a:p>
          <a:p>
            <a:endParaRPr lang="en-US" sz="2400" b="1" dirty="0"/>
          </a:p>
          <a:p>
            <a:r>
              <a:rPr lang="en-US" sz="2400" b="1" dirty="0" smtClean="0"/>
              <a:t>Used for baselines</a:t>
            </a:r>
            <a:endParaRPr lang="en-US" sz="2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For each test user:</a:t>
            </a:r>
          </a:p>
          <a:p>
            <a:pPr lvl="1"/>
            <a:r>
              <a:rPr lang="en-US" dirty="0" smtClean="0"/>
              <a:t>Hold out some attractions</a:t>
            </a:r>
          </a:p>
          <a:p>
            <a:pPr lvl="1"/>
            <a:r>
              <a:rPr lang="en-US" dirty="0" smtClean="0"/>
              <a:t>Predict cluster membership (or new cluster)</a:t>
            </a:r>
          </a:p>
          <a:p>
            <a:pPr lvl="2"/>
            <a:endParaRPr lang="en-US" sz="1000" dirty="0" smtClean="0"/>
          </a:p>
          <a:p>
            <a:pPr lvl="2"/>
            <a:endParaRPr lang="en-US" sz="1000" dirty="0"/>
          </a:p>
          <a:p>
            <a:r>
              <a:rPr lang="en-US" b="1" dirty="0" smtClean="0"/>
              <a:t>Feature-based baselines:</a:t>
            </a:r>
          </a:p>
          <a:p>
            <a:pPr lvl="1"/>
            <a:r>
              <a:rPr lang="en-US" dirty="0" smtClean="0"/>
              <a:t>Diagonal metric (per user)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</a:t>
            </a:r>
            <a:r>
              <a:rPr lang="en-US" sz="1800" dirty="0" err="1" smtClean="0"/>
              <a:t>Wagstaff</a:t>
            </a:r>
            <a:r>
              <a:rPr lang="en-US" sz="1800" dirty="0" smtClean="0"/>
              <a:t> &amp; </a:t>
            </a:r>
            <a:r>
              <a:rPr lang="en-US" sz="1800" dirty="0" err="1" smtClean="0"/>
              <a:t>Cardie</a:t>
            </a:r>
            <a:r>
              <a:rPr lang="en-US" sz="1800" dirty="0" smtClean="0"/>
              <a:t>, 2000] [Xing et al., 2002] [Schultz &amp; Joachims, 2003]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[Davis et al., 2007] [</a:t>
            </a:r>
            <a:r>
              <a:rPr lang="en-US" sz="1800" dirty="0" err="1" smtClean="0"/>
              <a:t>Parameswaran</a:t>
            </a:r>
            <a:r>
              <a:rPr lang="en-US" sz="1800" dirty="0" smtClean="0"/>
              <a:t> &amp; Weinberger, 2010]</a:t>
            </a:r>
          </a:p>
          <a:p>
            <a:pPr lvl="1"/>
            <a:r>
              <a:rPr lang="en-US" dirty="0" smtClean="0"/>
              <a:t>Latent feature transform      </a:t>
            </a:r>
            <a:r>
              <a:rPr lang="en-US" sz="2400" dirty="0" smtClean="0">
                <a:solidFill>
                  <a:srgbClr val="953735"/>
                </a:solidFill>
              </a:rPr>
              <a:t>(significantly slower)</a:t>
            </a:r>
          </a:p>
          <a:p>
            <a:pPr marL="457200" lvl="1" indent="0">
              <a:buNone/>
            </a:pPr>
            <a:r>
              <a:rPr lang="en-US" sz="1800" dirty="0" smtClean="0"/>
              <a:t>      [Blitzer &amp; Weston, 2012]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7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9613"/>
            <a:ext cx="8229600" cy="2816737"/>
          </a:xfrm>
        </p:spPr>
        <p:txBody>
          <a:bodyPr/>
          <a:lstStyle/>
          <a:p>
            <a:r>
              <a:rPr lang="en-US" b="1" dirty="0" smtClean="0"/>
              <a:t>Predict cluster membership</a:t>
            </a:r>
          </a:p>
          <a:p>
            <a:endParaRPr lang="en-US" sz="1600" dirty="0"/>
          </a:p>
          <a:p>
            <a:pPr lvl="1"/>
            <a:r>
              <a:rPr lang="en-US" dirty="0" smtClean="0"/>
              <a:t>Existing cluster: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New cluster: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35" y="5367918"/>
            <a:ext cx="852774" cy="752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6" y="4278069"/>
            <a:ext cx="841191" cy="8692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813" y="1320138"/>
            <a:ext cx="4877701" cy="1974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1094" y="4403358"/>
            <a:ext cx="399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 with highest average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(conventional classification)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791094" y="5398743"/>
            <a:ext cx="3672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clusters have negative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(predicting novelty)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62888502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1632" y="432321"/>
            <a:ext cx="55607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Conventional Prediction Setting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21066"/>
            <a:ext cx="1882615" cy="3378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013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25% from each cluster (no empty clusters)</a:t>
            </a:r>
            <a:endParaRPr lang="en-US" sz="2000" dirty="0"/>
          </a:p>
          <a:p>
            <a:r>
              <a:rPr lang="en-US" sz="2000" dirty="0" smtClean="0"/>
              <a:t>Predict cluster membership (conventional classification)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7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9100145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8724" y="418810"/>
            <a:ext cx="3326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Predicting Novelty</a:t>
            </a:r>
            <a:endParaRPr lang="en-US" sz="3200" b="1" dirty="0"/>
          </a:p>
        </p:txBody>
      </p:sp>
      <p:sp>
        <p:nvSpPr>
          <p:cNvPr id="6" name="Left Arrow 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48086"/>
            <a:ext cx="1882615" cy="335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3974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one entire cluster</a:t>
            </a:r>
          </a:p>
          <a:p>
            <a:r>
              <a:rPr lang="en-US" sz="2000" dirty="0" smtClean="0"/>
              <a:t>Predict new cluster (predict novelty)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3269" y="1139701"/>
            <a:ext cx="169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O</a:t>
            </a:r>
            <a:r>
              <a:rPr lang="en-US" b="1" dirty="0" smtClean="0">
                <a:solidFill>
                  <a:srgbClr val="953735"/>
                </a:solidFill>
              </a:rPr>
              <a:t>nly method to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beat random!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97339070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65517" y="418810"/>
            <a:ext cx="1412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Overall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391265"/>
            <a:ext cx="1882615" cy="3108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142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50% of attractions at random (some clusters empty)</a:t>
            </a:r>
          </a:p>
          <a:p>
            <a:r>
              <a:rPr lang="en-US" sz="2000" dirty="0" smtClean="0"/>
              <a:t>Predict cluster membership (or new cluster)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2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Multitask Metric Learning &amp; Feature Learning</a:t>
            </a:r>
          </a:p>
          <a:p>
            <a:pPr lvl="1"/>
            <a:r>
              <a:rPr lang="en-US" sz="2400" dirty="0" smtClean="0"/>
              <a:t>Trained on partial clusterings created by individual users</a:t>
            </a:r>
          </a:p>
          <a:p>
            <a:endParaRPr lang="en-US" sz="1000" dirty="0"/>
          </a:p>
          <a:p>
            <a:r>
              <a:rPr lang="en-US" dirty="0" smtClean="0"/>
              <a:t>Individual factors x hard to visualize</a:t>
            </a:r>
          </a:p>
          <a:p>
            <a:pPr lvl="1"/>
            <a:r>
              <a:rPr lang="en-US" sz="2400" dirty="0" smtClean="0"/>
              <a:t>Maybe easier if enforced non-negativity</a:t>
            </a:r>
          </a:p>
          <a:p>
            <a:pPr lvl="1"/>
            <a:endParaRPr lang="en-US" sz="1000" dirty="0"/>
          </a:p>
          <a:p>
            <a:r>
              <a:rPr lang="en-US" dirty="0" smtClean="0"/>
              <a:t>Maybe better served as an embedding model: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913259"/>
              </p:ext>
            </p:extLst>
          </p:nvPr>
        </p:nvGraphicFramePr>
        <p:xfrm>
          <a:off x="2497138" y="4746625"/>
          <a:ext cx="4386262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2" name="Equation" r:id="rId3" imgW="1536700" imgH="330200" progId="Equation.3">
                  <p:embed/>
                </p:oleObj>
              </mc:Choice>
              <mc:Fallback>
                <p:oleObj name="Equation" r:id="rId3" imgW="15367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7138" y="4746625"/>
                        <a:ext cx="4386262" cy="94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057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Latent </a:t>
            </a:r>
            <a:r>
              <a:rPr lang="en-US" dirty="0"/>
              <a:t>Factor Models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Great way to compactly represent data</a:t>
            </a:r>
          </a:p>
          <a:p>
            <a:pPr lvl="1"/>
            <a:r>
              <a:rPr lang="en-US" sz="2400" dirty="0" smtClean="0"/>
              <a:t>Share across many tasks</a:t>
            </a:r>
          </a:p>
          <a:p>
            <a:endParaRPr lang="en-US" sz="1000" dirty="0" smtClean="0"/>
          </a:p>
          <a:p>
            <a:r>
              <a:rPr lang="en-US" sz="2800" dirty="0" smtClean="0"/>
              <a:t>Can be very interpretable</a:t>
            </a:r>
          </a:p>
          <a:p>
            <a:pPr lvl="1"/>
            <a:r>
              <a:rPr lang="en-US" sz="2400" dirty="0" smtClean="0"/>
              <a:t>At least the simpler versions</a:t>
            </a:r>
          </a:p>
          <a:p>
            <a:pPr lvl="1"/>
            <a:r>
              <a:rPr lang="en-US" sz="2400" dirty="0" smtClean="0"/>
              <a:t>Tradeoff between interpretability and accuracy</a:t>
            </a:r>
          </a:p>
          <a:p>
            <a:endParaRPr lang="en-US" sz="1000" dirty="0" smtClean="0"/>
          </a:p>
          <a:p>
            <a:r>
              <a:rPr lang="en-US" sz="2800" dirty="0" smtClean="0"/>
              <a:t>Particularly useful if you don’t trust (or don’t have) raw features</a:t>
            </a:r>
          </a:p>
          <a:p>
            <a:endParaRPr lang="en-US" sz="1000" dirty="0" smtClean="0"/>
          </a:p>
          <a:p>
            <a:r>
              <a:rPr lang="en-US" sz="2800" b="1" dirty="0" smtClean="0"/>
              <a:t>Next Week: Deep Learning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Logistic Regression</a:t>
            </a:r>
            <a:br>
              <a:rPr lang="en-US" dirty="0" smtClean="0"/>
            </a:br>
            <a:r>
              <a:rPr lang="en-US" sz="3200" dirty="0" smtClean="0">
                <a:solidFill>
                  <a:srgbClr val="953735"/>
                </a:solidFill>
              </a:rPr>
              <a:t>(Simple Version: Just for Shooting)</a:t>
            </a:r>
            <a:endParaRPr lang="en-US" sz="3200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516961"/>
              </p:ext>
            </p:extLst>
          </p:nvPr>
        </p:nvGraphicFramePr>
        <p:xfrm>
          <a:off x="754873" y="1849012"/>
          <a:ext cx="2979690" cy="90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26" name="Equation" r:id="rId3" imgW="1460500" imgH="444500" progId="Equation.3">
                  <p:embed/>
                </p:oleObj>
              </mc:Choice>
              <mc:Fallback>
                <p:oleObj name="Equation" r:id="rId3" imgW="1460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4873" y="1849012"/>
                        <a:ext cx="2979690" cy="907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025765"/>
              </p:ext>
            </p:extLst>
          </p:nvPr>
        </p:nvGraphicFramePr>
        <p:xfrm>
          <a:off x="4465260" y="1947912"/>
          <a:ext cx="3808578" cy="80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27" name="Equation" r:id="rId5" imgW="1866900" imgH="393700" progId="Equation.3">
                  <p:embed/>
                </p:oleObj>
              </mc:Choice>
              <mc:Fallback>
                <p:oleObj name="Equation" r:id="rId5" imgW="186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5260" y="1947912"/>
                        <a:ext cx="3808578" cy="802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5193554"/>
              </p:ext>
            </p:extLst>
          </p:nvPr>
        </p:nvGraphicFramePr>
        <p:xfrm>
          <a:off x="754873" y="3147566"/>
          <a:ext cx="3471168" cy="1164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28" name="Equation" r:id="rId7" imgW="1701800" imgH="571500" progId="Equation.3">
                  <p:embed/>
                </p:oleObj>
              </mc:Choice>
              <mc:Fallback>
                <p:oleObj name="Equation" r:id="rId7" imgW="17018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873" y="3147566"/>
                        <a:ext cx="3471168" cy="1164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33350" y="4578094"/>
            <a:ext cx="1575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Offset or bias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60820" y="4247113"/>
            <a:ext cx="340822" cy="389145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250867"/>
              </p:ext>
            </p:extLst>
          </p:nvPr>
        </p:nvGraphicFramePr>
        <p:xfrm>
          <a:off x="3400877" y="5036280"/>
          <a:ext cx="4897898" cy="1039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29" name="Equation" r:id="rId9" imgW="2095500" imgH="444500" progId="Equation.3">
                  <p:embed/>
                </p:oleObj>
              </mc:Choice>
              <mc:Fallback>
                <p:oleObj name="Equation" r:id="rId9" imgW="2095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00877" y="5036280"/>
                        <a:ext cx="4897898" cy="1039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226041" y="3261202"/>
            <a:ext cx="658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Shot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09143" y="3737944"/>
            <a:ext cx="1713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Hold on to ball</a:t>
            </a:r>
            <a:endParaRPr lang="en-US" sz="2000" dirty="0">
              <a:solidFill>
                <a:srgbClr val="95373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9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45" y="1584898"/>
            <a:ext cx="1832414" cy="1832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457" y="4259499"/>
            <a:ext cx="1396610" cy="1852026"/>
          </a:xfrm>
          <a:prstGeom prst="rect">
            <a:avLst/>
          </a:prstGeom>
        </p:spPr>
      </p:pic>
      <p:graphicFrame>
        <p:nvGraphicFramePr>
          <p:cNvPr id="17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565670"/>
              </p:ext>
            </p:extLst>
          </p:nvPr>
        </p:nvGraphicFramePr>
        <p:xfrm>
          <a:off x="5898051" y="4952512"/>
          <a:ext cx="77311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43" name="Equation" r:id="rId5" imgW="368300" imgH="215900" progId="Equation.3">
                  <p:embed/>
                </p:oleObj>
              </mc:Choice>
              <mc:Fallback>
                <p:oleObj name="Equation" r:id="rId5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98051" y="4952512"/>
                        <a:ext cx="773113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181" y="1500739"/>
            <a:ext cx="3321533" cy="24911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28057" y="3431314"/>
            <a:ext cx="1424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Tim Duncan</a:t>
            </a:r>
            <a:endParaRPr lang="en-US" sz="2000" dirty="0">
              <a:solidFill>
                <a:srgbClr val="953735"/>
              </a:solidFill>
            </a:endParaRPr>
          </a:p>
        </p:txBody>
      </p:sp>
      <p:graphicFrame>
        <p:nvGraphicFramePr>
          <p:cNvPr id="12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80137"/>
              </p:ext>
            </p:extLst>
          </p:nvPr>
        </p:nvGraphicFramePr>
        <p:xfrm>
          <a:off x="900723" y="4622171"/>
          <a:ext cx="4308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44" name="Equation" r:id="rId8" imgW="2095500" imgH="444500" progId="Equation.3">
                  <p:embed/>
                </p:oleObj>
              </mc:Choice>
              <mc:Fallback>
                <p:oleObj name="Equation" r:id="rId8" imgW="2095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0723" y="4622171"/>
                        <a:ext cx="430847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1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61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Fine-Grained </a:t>
            </a:r>
            <a:br>
              <a:rPr lang="en-US" dirty="0" smtClean="0"/>
            </a:br>
            <a:r>
              <a:rPr lang="en-US" dirty="0" smtClean="0"/>
              <a:t>Spatial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06193" cy="4525963"/>
          </a:xfrm>
        </p:spPr>
        <p:txBody>
          <a:bodyPr/>
          <a:lstStyle/>
          <a:p>
            <a:r>
              <a:rPr lang="en-US" dirty="0" smtClean="0"/>
              <a:t>Discretize court</a:t>
            </a:r>
          </a:p>
          <a:p>
            <a:pPr lvl="1"/>
            <a:r>
              <a:rPr lang="en-US" dirty="0" smtClean="0"/>
              <a:t>1x1 foot cells</a:t>
            </a:r>
          </a:p>
          <a:p>
            <a:pPr lvl="1"/>
            <a:r>
              <a:rPr lang="en-US" dirty="0" smtClean="0"/>
              <a:t>2000 cells</a:t>
            </a:r>
            <a:endParaRPr lang="en-US" dirty="0"/>
          </a:p>
          <a:p>
            <a:pPr lvl="1"/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43" y="223307"/>
            <a:ext cx="4572012" cy="6062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5667" y="6126163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40 feet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63454" y="3067326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0 feet</a:t>
            </a:r>
            <a:endParaRPr lang="en-US" sz="2000" dirty="0"/>
          </a:p>
        </p:txBody>
      </p:sp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503281"/>
              </p:ext>
            </p:extLst>
          </p:nvPr>
        </p:nvGraphicFramePr>
        <p:xfrm>
          <a:off x="692334" y="3672418"/>
          <a:ext cx="253047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45" name="Equation" r:id="rId4" imgW="990600" imgH="241300" progId="Equation.3">
                  <p:embed/>
                </p:oleObj>
              </mc:Choice>
              <mc:Fallback>
                <p:oleObj name="Equation" r:id="rId4" imgW="9906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334" y="3672418"/>
                        <a:ext cx="2530475" cy="61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8253" y="4508554"/>
            <a:ext cx="223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2000 dim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coeff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vector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912014" y="4228896"/>
            <a:ext cx="146542" cy="356420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334" y="5149334"/>
            <a:ext cx="3132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Indicator feature vector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(1 in cell that ball handler is)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(0 in all other entries)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763349" y="4242853"/>
            <a:ext cx="456125" cy="1018843"/>
          </a:xfrm>
          <a:custGeom>
            <a:avLst/>
            <a:gdLst>
              <a:gd name="connsiteX0" fmla="*/ 0 w 456125"/>
              <a:gd name="connsiteY0" fmla="*/ 1018843 h 1018843"/>
              <a:gd name="connsiteX1" fmla="*/ 453581 w 456125"/>
              <a:gd name="connsiteY1" fmla="*/ 411724 h 1018843"/>
              <a:gd name="connsiteX2" fmla="*/ 195389 w 456125"/>
              <a:gd name="connsiteY2" fmla="*/ 0 h 101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125" h="1018843">
                <a:moveTo>
                  <a:pt x="0" y="1018843"/>
                </a:moveTo>
                <a:cubicBezTo>
                  <a:pt x="210508" y="800187"/>
                  <a:pt x="421016" y="581531"/>
                  <a:pt x="453581" y="411724"/>
                </a:cubicBezTo>
                <a:cubicBezTo>
                  <a:pt x="486146" y="241917"/>
                  <a:pt x="195389" y="0"/>
                  <a:pt x="195389" y="0"/>
                </a:cubicBezTo>
              </a:path>
            </a:pathLst>
          </a:cu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4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953735"/>
                </a:solidFill>
              </a:rPr>
              <a:t>Story so Far: </a:t>
            </a:r>
            <a:r>
              <a:rPr lang="en-US" sz="3800" dirty="0" smtClean="0"/>
              <a:t>Spatial Logistic Regression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51731"/>
            <a:ext cx="8229600" cy="1774432"/>
          </a:xfrm>
        </p:spPr>
        <p:txBody>
          <a:bodyPr/>
          <a:lstStyle/>
          <a:p>
            <a:r>
              <a:rPr lang="en-US" dirty="0" smtClean="0"/>
              <a:t>Probability of shooting log-linear</a:t>
            </a:r>
          </a:p>
          <a:p>
            <a:pPr lvl="1"/>
            <a:r>
              <a:rPr lang="en-US" sz="2400" dirty="0" smtClean="0"/>
              <a:t>In spatial cell feature representation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graphicFrame>
        <p:nvGraphicFramePr>
          <p:cNvPr id="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764729"/>
              </p:ext>
            </p:extLst>
          </p:nvPr>
        </p:nvGraphicFramePr>
        <p:xfrm>
          <a:off x="1726235" y="1595008"/>
          <a:ext cx="5580062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86" name="Equation" r:id="rId3" imgW="2387600" imgH="952500" progId="Equation.3">
                  <p:embed/>
                </p:oleObj>
              </mc:Choice>
              <mc:Fallback>
                <p:oleObj name="Equation" r:id="rId3" imgW="2387600" imgH="952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6235" y="1595008"/>
                        <a:ext cx="5580062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362" y="4351731"/>
            <a:ext cx="1396610" cy="1852026"/>
          </a:xfrm>
          <a:prstGeom prst="rect">
            <a:avLst/>
          </a:prstGeom>
        </p:spPr>
      </p:pic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458841"/>
              </p:ext>
            </p:extLst>
          </p:nvPr>
        </p:nvGraphicFramePr>
        <p:xfrm>
          <a:off x="6629440" y="5023948"/>
          <a:ext cx="34607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87" name="Equation" r:id="rId6" imgW="165100" imgH="215900" progId="Equation.3">
                  <p:embed/>
                </p:oleObj>
              </mc:Choice>
              <mc:Fallback>
                <p:oleObj name="Equation" r:id="rId6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29440" y="5023948"/>
                        <a:ext cx="346075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7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17080</TotalTime>
  <Words>2966</Words>
  <Application>Microsoft Macintosh PowerPoint</Application>
  <PresentationFormat>On-screen Show (4:3)</PresentationFormat>
  <Paragraphs>721</Paragraphs>
  <Slides>59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Equation</vt:lpstr>
      <vt:lpstr>Microsoft Equation</vt:lpstr>
      <vt:lpstr>Machine Learning &amp; Data Mining CS/CNS/EE 155</vt:lpstr>
      <vt:lpstr>Today</vt:lpstr>
      <vt:lpstr>PowerPoint Presentation</vt:lpstr>
      <vt:lpstr>Demo</vt:lpstr>
      <vt:lpstr>Prediction</vt:lpstr>
      <vt:lpstr>Logistic Regression (Simple Version: Just for Shooting)</vt:lpstr>
      <vt:lpstr>Example</vt:lpstr>
      <vt:lpstr>Fine-Grained  Spatial Models</vt:lpstr>
      <vt:lpstr>Story so Far: Spatial Logistic Regression</vt:lpstr>
      <vt:lpstr>Training Data</vt:lpstr>
      <vt:lpstr>Learning the Model</vt:lpstr>
      <vt:lpstr>Spatial Regularization</vt:lpstr>
      <vt:lpstr>Combining Several Ideas</vt:lpstr>
      <vt:lpstr>Multitask Prediction</vt:lpstr>
      <vt:lpstr>Multitask Prediction</vt:lpstr>
      <vt:lpstr>Not Enough Training Data!</vt:lpstr>
      <vt:lpstr>Latent Factor Model (Shooting)</vt:lpstr>
      <vt:lpstr>New Prediction Model</vt:lpstr>
      <vt:lpstr>PowerPoint Presentation</vt:lpstr>
      <vt:lpstr>Training Objective</vt:lpstr>
      <vt:lpstr>Optimization via Gradient Descent</vt:lpstr>
      <vt:lpstr>Initialization</vt:lpstr>
      <vt:lpstr>General Prediction Problem (Multiclass Logistic Regression)</vt:lpstr>
      <vt:lpstr>Latent Factor Model (Passing)</vt:lpstr>
      <vt:lpstr>Where are Players Likely to Receive Passes?</vt:lpstr>
      <vt:lpstr>Latent Factor Model (Passing) #2</vt:lpstr>
      <vt:lpstr>How do passes tend to flow?</vt:lpstr>
      <vt:lpstr>How do passes tend to flow?</vt:lpstr>
      <vt:lpstr>Visualizing Defender Factors (Subtractive Decomposition)</vt:lpstr>
      <vt:lpstr>Visualizing Time-of-Possession Factors</vt:lpstr>
      <vt:lpstr>Recap: Latent Factor Spatial Models</vt:lpstr>
      <vt:lpstr>Latent Collaborative Clustering</vt:lpstr>
      <vt:lpstr>Motivation: Richer User Interfaces</vt:lpstr>
      <vt:lpstr>PowerPoint Presentation</vt:lpstr>
      <vt:lpstr>PowerPoint Presentation</vt:lpstr>
      <vt:lpstr>PowerPoint Presentation</vt:lpstr>
      <vt:lpstr>Demo  (Goal Oriented Data Browsing)</vt:lpstr>
      <vt:lpstr>Recap: Collaborative Filtering</vt:lpstr>
      <vt:lpstr>Recap: Collaborative Filtering</vt:lpstr>
      <vt:lpstr>Collaborative Clustering</vt:lpstr>
      <vt:lpstr>Collaborative Clustering</vt:lpstr>
      <vt:lpstr>Recap: Latent Factor Models</vt:lpstr>
      <vt:lpstr>Learning for Collaborative Filtering</vt:lpstr>
      <vt:lpstr>Recap: Collaborative Filtering</vt:lpstr>
      <vt:lpstr>Latent Collaborative Clustering</vt:lpstr>
      <vt:lpstr>Latent Collaborative Clustering</vt:lpstr>
      <vt:lpstr>Learning</vt:lpstr>
      <vt:lpstr>Learning</vt:lpstr>
      <vt:lpstr>Relationship to Metric Learning</vt:lpstr>
      <vt:lpstr>PowerPoint Presentation</vt:lpstr>
      <vt:lpstr>Data Collection</vt:lpstr>
      <vt:lpstr>Features for Attractions</vt:lpstr>
      <vt:lpstr>Evaluation</vt:lpstr>
      <vt:lpstr>Prediction Tasks</vt:lpstr>
      <vt:lpstr>PowerPoint Presentation</vt:lpstr>
      <vt:lpstr>PowerPoint Presentation</vt:lpstr>
      <vt:lpstr>PowerPoint Presentation</vt:lpstr>
      <vt:lpstr>Recap: Latent Collaborative Clustering</vt:lpstr>
      <vt:lpstr>Recap: Latent Factor Models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9856</cp:revision>
  <dcterms:created xsi:type="dcterms:W3CDTF">2015-01-06T05:34:21Z</dcterms:created>
  <dcterms:modified xsi:type="dcterms:W3CDTF">2015-02-27T00:03:54Z</dcterms:modified>
</cp:coreProperties>
</file>