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06" r:id="rId4"/>
    <p:sldId id="258" r:id="rId5"/>
    <p:sldId id="259" r:id="rId6"/>
    <p:sldId id="260" r:id="rId7"/>
    <p:sldId id="262" r:id="rId8"/>
    <p:sldId id="265" r:id="rId9"/>
    <p:sldId id="267" r:id="rId10"/>
    <p:sldId id="268" r:id="rId11"/>
    <p:sldId id="270" r:id="rId12"/>
    <p:sldId id="269" r:id="rId13"/>
    <p:sldId id="272" r:id="rId14"/>
    <p:sldId id="271" r:id="rId15"/>
    <p:sldId id="274" r:id="rId16"/>
    <p:sldId id="273" r:id="rId17"/>
    <p:sldId id="275" r:id="rId18"/>
    <p:sldId id="277" r:id="rId19"/>
    <p:sldId id="285" r:id="rId20"/>
    <p:sldId id="278" r:id="rId21"/>
    <p:sldId id="276" r:id="rId22"/>
    <p:sldId id="264" r:id="rId23"/>
    <p:sldId id="266" r:id="rId24"/>
    <p:sldId id="305" r:id="rId25"/>
    <p:sldId id="280" r:id="rId26"/>
    <p:sldId id="279" r:id="rId27"/>
    <p:sldId id="282" r:id="rId28"/>
    <p:sldId id="283" r:id="rId29"/>
    <p:sldId id="284" r:id="rId30"/>
    <p:sldId id="287" r:id="rId31"/>
    <p:sldId id="288" r:id="rId32"/>
    <p:sldId id="286" r:id="rId33"/>
    <p:sldId id="289" r:id="rId34"/>
    <p:sldId id="290" r:id="rId35"/>
    <p:sldId id="293" r:id="rId36"/>
    <p:sldId id="301" r:id="rId37"/>
    <p:sldId id="294" r:id="rId38"/>
    <p:sldId id="296" r:id="rId39"/>
    <p:sldId id="292" r:id="rId40"/>
    <p:sldId id="297" r:id="rId41"/>
    <p:sldId id="298" r:id="rId42"/>
    <p:sldId id="300" r:id="rId43"/>
    <p:sldId id="299" r:id="rId44"/>
    <p:sldId id="302" r:id="rId45"/>
    <p:sldId id="304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4032"/>
    <a:srgbClr val="E8EDF4"/>
    <a:srgbClr val="D0D8E8"/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4" autoAdjust="0"/>
    <p:restoredTop sz="97119" autoAdjust="0"/>
  </p:normalViewPr>
  <p:slideViewPr>
    <p:cSldViewPr snapToGrid="0" snapToObjects="1">
      <p:cViewPr varScale="1">
        <p:scale>
          <a:sx n="186" d="100"/>
          <a:sy n="186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2.emf"/><Relationship Id="rId5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41.emf"/><Relationship Id="rId2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5.emf"/><Relationship Id="rId1" Type="http://schemas.openxmlformats.org/officeDocument/2006/relationships/image" Target="../media/image56.emf"/><Relationship Id="rId2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5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1" Type="http://schemas.openxmlformats.org/officeDocument/2006/relationships/image" Target="../media/image73.emf"/><Relationship Id="rId2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6.emf"/><Relationship Id="rId2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9.emf"/><Relationship Id="rId1" Type="http://schemas.openxmlformats.org/officeDocument/2006/relationships/image" Target="../media/image23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1701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emf"/><Relationship Id="rId9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9.emf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5.emf"/><Relationship Id="rId5" Type="http://schemas.openxmlformats.org/officeDocument/2006/relationships/image" Target="../media/image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8.emf"/><Relationship Id="rId5" Type="http://schemas.openxmlformats.org/officeDocument/2006/relationships/image" Target="../media/image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6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oleObject" Target="../embeddings/oleObject79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7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8.bin"/><Relationship Id="rId12" Type="http://schemas.openxmlformats.org/officeDocument/2006/relationships/image" Target="../media/image74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75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7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59" y="4240388"/>
            <a:ext cx="6745446" cy="1398411"/>
          </a:xfrm>
        </p:spPr>
        <p:txBody>
          <a:bodyPr/>
          <a:lstStyle/>
          <a:p>
            <a:r>
              <a:rPr lang="en-US" dirty="0" smtClean="0"/>
              <a:t>Lecture 14:</a:t>
            </a:r>
          </a:p>
          <a:p>
            <a:r>
              <a:rPr lang="en-US" dirty="0" smtClean="0"/>
              <a:t>Embeddings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2539"/>
            <a:ext cx="4591029" cy="2063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approximated as a convex combination of neighbors</a:t>
            </a:r>
          </a:p>
          <a:p>
            <a:pPr lvl="1"/>
            <a:r>
              <a:rPr lang="en-US" sz="2400" b="1" dirty="0" smtClean="0"/>
              <a:t>How to solve?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83173"/>
              </p:ext>
            </p:extLst>
          </p:nvPr>
        </p:nvGraphicFramePr>
        <p:xfrm>
          <a:off x="7158677" y="2154271"/>
          <a:ext cx="1131463" cy="6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" name="Equation" r:id="rId3" imgW="698500" imgH="393700" progId="Equation.3">
                  <p:embed/>
                </p:oleObj>
              </mc:Choice>
              <mc:Fallback>
                <p:oleObj name="Equation" r:id="rId3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8677" y="2154271"/>
                        <a:ext cx="1131463" cy="6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77970"/>
              </p:ext>
            </p:extLst>
          </p:nvPr>
        </p:nvGraphicFramePr>
        <p:xfrm>
          <a:off x="642583" y="3156362"/>
          <a:ext cx="2746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4" name="Equation" r:id="rId5" imgW="1409700" imgH="254000" progId="Equation.3">
                  <p:embed/>
                </p:oleObj>
              </mc:Choice>
              <mc:Fallback>
                <p:oleObj name="Equation" r:id="rId5" imgW="1409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583" y="3156362"/>
                        <a:ext cx="27463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44095"/>
              </p:ext>
            </p:extLst>
          </p:nvPr>
        </p:nvGraphicFramePr>
        <p:xfrm>
          <a:off x="642583" y="1953895"/>
          <a:ext cx="4956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" name="Equation" r:id="rId7" imgW="2959100" imgH="558800" progId="Equation.3">
                  <p:embed/>
                </p:oleObj>
              </mc:Choice>
              <mc:Fallback>
                <p:oleObj name="Equation" r:id="rId7" imgW="295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583" y="1953895"/>
                        <a:ext cx="49561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763" y="3919331"/>
            <a:ext cx="3050200" cy="205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542" y="1528210"/>
            <a:ext cx="611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Neighbors B(</a:t>
            </a:r>
            <a:r>
              <a:rPr lang="en-US" sz="2000" dirty="0" err="1" smtClean="0">
                <a:solidFill>
                  <a:srgbClr val="953735"/>
                </a:solidFill>
              </a:rPr>
              <a:t>i</a:t>
            </a:r>
            <a:r>
              <a:rPr lang="en-US" sz="2000" dirty="0" smtClean="0">
                <a:solidFill>
                  <a:srgbClr val="953735"/>
                </a:solidFill>
              </a:rPr>
              <a:t>), solve local linear approximation W: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8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Multipliers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03978"/>
              </p:ext>
            </p:extLst>
          </p:nvPr>
        </p:nvGraphicFramePr>
        <p:xfrm>
          <a:off x="457200" y="1593261"/>
          <a:ext cx="3405188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8" name="Equation" r:id="rId3" imgW="1308100" imgH="571500" progId="Equation.3">
                  <p:embed/>
                </p:oleObj>
              </mc:Choice>
              <mc:Fallback>
                <p:oleObj name="Equation" r:id="rId3" imgW="13081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93261"/>
                        <a:ext cx="3405188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718335" y="1676715"/>
            <a:ext cx="3950097" cy="3437558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77000">
                <a:schemeClr val="accent1">
                  <a:lumMod val="60000"/>
                  <a:lumOff val="40000"/>
                </a:schemeClr>
              </a:gs>
              <a:gs pos="22000">
                <a:srgbClr val="1333A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10182" y="1433668"/>
            <a:ext cx="0" cy="39502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54930" y="3805406"/>
            <a:ext cx="451579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20485"/>
              </p:ext>
            </p:extLst>
          </p:nvPr>
        </p:nvGraphicFramePr>
        <p:xfrm>
          <a:off x="492125" y="5519738"/>
          <a:ext cx="48752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9" name="Equation" r:id="rId5" imgW="2387600" imgH="266700" progId="Equation.3">
                  <p:embed/>
                </p:oleObj>
              </mc:Choice>
              <mc:Fallback>
                <p:oleObj name="Equation" r:id="rId5" imgW="2387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25" y="5519738"/>
                        <a:ext cx="4875213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 rot="18863043">
            <a:off x="5046530" y="3360808"/>
            <a:ext cx="913113" cy="893688"/>
          </a:xfrm>
          <a:prstGeom prst="rect">
            <a:avLst/>
          </a:prstGeom>
          <a:noFill/>
          <a:ln w="25400">
            <a:solidFill>
              <a:srgbClr val="C31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rot="12792481">
            <a:off x="5678360" y="3356901"/>
            <a:ext cx="339312" cy="157226"/>
            <a:chOff x="7502335" y="2719500"/>
            <a:chExt cx="339312" cy="157226"/>
          </a:xfrm>
          <a:solidFill>
            <a:srgbClr val="FFFF00"/>
          </a:solidFill>
        </p:grpSpPr>
        <p:sp>
          <p:nvSpPr>
            <p:cNvPr id="59" name="Oval 58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9460419" flipV="1">
              <a:off x="7502335" y="2836318"/>
              <a:ext cx="300282" cy="4040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52381" y="2055697"/>
            <a:ext cx="468017" cy="384881"/>
            <a:chOff x="7221230" y="2567100"/>
            <a:chExt cx="468017" cy="384881"/>
          </a:xfrm>
          <a:solidFill>
            <a:srgbClr val="FFFF00"/>
          </a:solidFill>
        </p:grpSpPr>
        <p:sp>
          <p:nvSpPr>
            <p:cNvPr id="65" name="Oval 64"/>
            <p:cNvSpPr/>
            <p:nvPr/>
          </p:nvSpPr>
          <p:spPr>
            <a:xfrm>
              <a:off x="7597988" y="25671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221230" y="2628397"/>
              <a:ext cx="410056" cy="323584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3563954">
            <a:off x="7002403" y="3535056"/>
            <a:ext cx="200660" cy="159285"/>
            <a:chOff x="7640987" y="2719500"/>
            <a:chExt cx="200660" cy="159285"/>
          </a:xfrm>
          <a:solidFill>
            <a:srgbClr val="FFFF00"/>
          </a:solidFill>
        </p:grpSpPr>
        <p:sp>
          <p:nvSpPr>
            <p:cNvPr id="68" name="Oval 67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7640987" y="2780797"/>
              <a:ext cx="142698" cy="9798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6436329">
            <a:off x="6117243" y="2688603"/>
            <a:ext cx="311678" cy="283374"/>
            <a:chOff x="7529969" y="2719500"/>
            <a:chExt cx="311678" cy="283374"/>
          </a:xfrm>
          <a:solidFill>
            <a:srgbClr val="FFFF00"/>
          </a:solidFill>
        </p:grpSpPr>
        <p:sp>
          <p:nvSpPr>
            <p:cNvPr id="71" name="Oval 70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163671">
              <a:off x="7553969" y="2765521"/>
              <a:ext cx="213353" cy="261353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5755213" y="3413457"/>
            <a:ext cx="173637" cy="184571"/>
          </a:xfrm>
          <a:prstGeom prst="straightConnector1">
            <a:avLst/>
          </a:prstGeom>
          <a:solidFill>
            <a:srgbClr val="FFFF00"/>
          </a:solidFill>
          <a:ln>
            <a:solidFill>
              <a:srgbClr val="FFFF00"/>
            </a:solidFill>
            <a:prstDash val="sysDot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rot="10649642">
            <a:off x="6097155" y="3618107"/>
            <a:ext cx="203355" cy="214314"/>
            <a:chOff x="7638292" y="2719500"/>
            <a:chExt cx="203355" cy="214314"/>
          </a:xfrm>
          <a:solidFill>
            <a:srgbClr val="C31AFF"/>
          </a:solidFill>
        </p:grpSpPr>
        <p:sp>
          <p:nvSpPr>
            <p:cNvPr id="49" name="Oval 48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C31A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1573411" flipV="1">
              <a:off x="7638292" y="2764372"/>
              <a:ext cx="128109" cy="169442"/>
            </a:xfrm>
            <a:prstGeom prst="straightConnector1">
              <a:avLst/>
            </a:prstGeom>
            <a:grpFill/>
            <a:ln w="19050">
              <a:solidFill>
                <a:srgbClr val="C31A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 flipV="1">
            <a:off x="6155205" y="3737514"/>
            <a:ext cx="192398" cy="44802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55205" y="3788686"/>
            <a:ext cx="192398" cy="43995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123913" y="3775289"/>
            <a:ext cx="177550" cy="169527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rot="10800000">
            <a:off x="6100442" y="3656965"/>
            <a:ext cx="247161" cy="179150"/>
            <a:chOff x="7594486" y="2719500"/>
            <a:chExt cx="247161" cy="179150"/>
          </a:xfrm>
          <a:solidFill>
            <a:srgbClr val="FFFF00"/>
          </a:solidFill>
        </p:grpSpPr>
        <p:sp>
          <p:nvSpPr>
            <p:cNvPr id="83" name="Oval 82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0800000" flipV="1">
              <a:off x="7594486" y="2780797"/>
              <a:ext cx="189199" cy="117853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77141"/>
              </p:ext>
            </p:extLst>
          </p:nvPr>
        </p:nvGraphicFramePr>
        <p:xfrm>
          <a:off x="469900" y="3316288"/>
          <a:ext cx="3659188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0" name="Equation" r:id="rId7" imgW="1905000" imgH="889000" progId="Equation.3">
                  <p:embed/>
                </p:oleObj>
              </mc:Choice>
              <mc:Fallback>
                <p:oleObj name="Equation" r:id="rId7" imgW="1905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900" y="3316288"/>
                        <a:ext cx="3659188" cy="170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375695" y="4268389"/>
            <a:ext cx="182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Solutions tend to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be at corners!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Locally Linear Approximation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66163"/>
              </p:ext>
            </p:extLst>
          </p:nvPr>
        </p:nvGraphicFramePr>
        <p:xfrm>
          <a:off x="934476" y="1864801"/>
          <a:ext cx="5106014" cy="80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5" name="Equation" r:id="rId3" imgW="2413000" imgH="381000" progId="Equation.3">
                  <p:embed/>
                </p:oleObj>
              </mc:Choice>
              <mc:Fallback>
                <p:oleObj name="Equation" r:id="rId3" imgW="2413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476" y="1864801"/>
                        <a:ext cx="5106014" cy="80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19758"/>
              </p:ext>
            </p:extLst>
          </p:nvPr>
        </p:nvGraphicFramePr>
        <p:xfrm>
          <a:off x="7037970" y="1864801"/>
          <a:ext cx="1519379" cy="6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6" name="Equation" r:id="rId5" imgW="876300" imgH="393700" progId="Equation.3">
                  <p:embed/>
                </p:oleObj>
              </mc:Choice>
              <mc:Fallback>
                <p:oleObj name="Equation" r:id="rId5" imgW="876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7970" y="1864801"/>
                        <a:ext cx="1519379" cy="68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53636"/>
              </p:ext>
            </p:extLst>
          </p:nvPr>
        </p:nvGraphicFramePr>
        <p:xfrm>
          <a:off x="922338" y="2865126"/>
          <a:ext cx="34925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7" name="Equation" r:id="rId7" imgW="1651000" imgH="266700" progId="Equation.3">
                  <p:embed/>
                </p:oleObj>
              </mc:Choice>
              <mc:Fallback>
                <p:oleObj name="Equation" r:id="rId7" imgW="1651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2338" y="2865126"/>
                        <a:ext cx="34925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0336"/>
              </p:ext>
            </p:extLst>
          </p:nvPr>
        </p:nvGraphicFramePr>
        <p:xfrm>
          <a:off x="922338" y="3799067"/>
          <a:ext cx="33861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8" name="Equation" r:id="rId9" imgW="1600200" imgH="393700" progId="Equation.3">
                  <p:embed/>
                </p:oleObj>
              </mc:Choice>
              <mc:Fallback>
                <p:oleObj name="Equation" r:id="rId9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2338" y="3799067"/>
                        <a:ext cx="3386137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77837"/>
              </p:ext>
            </p:extLst>
          </p:nvPr>
        </p:nvGraphicFramePr>
        <p:xfrm>
          <a:off x="922338" y="5062979"/>
          <a:ext cx="21494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9" name="Equation" r:id="rId11" imgW="1016000" imgH="419100" progId="Equation.3">
                  <p:embed/>
                </p:oleObj>
              </mc:Choice>
              <mc:Fallback>
                <p:oleObj name="Equation" r:id="rId11" imgW="1016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2338" y="5062979"/>
                        <a:ext cx="2149475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19186"/>
              </p:ext>
            </p:extLst>
          </p:nvPr>
        </p:nvGraphicFramePr>
        <p:xfrm>
          <a:off x="5019573" y="4481037"/>
          <a:ext cx="279558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" name="Equation" r:id="rId13" imgW="1320800" imgH="800100" progId="Equation.3">
                  <p:embed/>
                </p:oleObj>
              </mc:Choice>
              <mc:Fallback>
                <p:oleObj name="Equation" r:id="rId13" imgW="13208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9573" y="4481037"/>
                        <a:ext cx="2795587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633" y="1464691"/>
            <a:ext cx="1388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953735"/>
                </a:solidFill>
              </a:rPr>
              <a:t>Lagrangian</a:t>
            </a:r>
            <a:r>
              <a:rPr lang="en-US" sz="2000" dirty="0" smtClean="0">
                <a:solidFill>
                  <a:srgbClr val="953735"/>
                </a:solidFill>
              </a:rPr>
              <a:t>: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20411" y="5197206"/>
            <a:ext cx="770353" cy="34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Invariant to: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Rotation</a:t>
            </a:r>
          </a:p>
          <a:p>
            <a:pPr lvl="1"/>
            <a:endParaRPr lang="en-US" sz="3600" dirty="0" smtClean="0"/>
          </a:p>
          <a:p>
            <a:pPr lvl="1"/>
            <a:r>
              <a:rPr lang="en-US" dirty="0" smtClean="0"/>
              <a:t>Scaling</a:t>
            </a:r>
          </a:p>
          <a:p>
            <a:pPr lvl="1"/>
            <a:endParaRPr lang="en-US" sz="3600" dirty="0" smtClean="0"/>
          </a:p>
          <a:p>
            <a:pPr lvl="1"/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64829"/>
              </p:ext>
            </p:extLst>
          </p:nvPr>
        </p:nvGraphicFramePr>
        <p:xfrm>
          <a:off x="6456691" y="1672303"/>
          <a:ext cx="175736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4" name="Equation" r:id="rId3" imgW="901700" imgH="787400" progId="Equation.3">
                  <p:embed/>
                </p:oleObj>
              </mc:Choice>
              <mc:Fallback>
                <p:oleObj name="Equation" r:id="rId3" imgW="9017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6691" y="1672303"/>
                        <a:ext cx="1757363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969106"/>
              </p:ext>
            </p:extLst>
          </p:nvPr>
        </p:nvGraphicFramePr>
        <p:xfrm>
          <a:off x="3241675" y="2416989"/>
          <a:ext cx="21288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5" name="Equation" r:id="rId5" imgW="1092200" imgH="393700" progId="Equation.3">
                  <p:embed/>
                </p:oleObj>
              </mc:Choice>
              <mc:Fallback>
                <p:oleObj name="Equation" r:id="rId5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1675" y="2416989"/>
                        <a:ext cx="212883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912849"/>
              </p:ext>
            </p:extLst>
          </p:nvPr>
        </p:nvGraphicFramePr>
        <p:xfrm>
          <a:off x="3241675" y="3586133"/>
          <a:ext cx="2054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6" name="Equation" r:id="rId7" imgW="1054100" imgH="393700" progId="Equation.3">
                  <p:embed/>
                </p:oleObj>
              </mc:Choice>
              <mc:Fallback>
                <p:oleObj name="Equation" r:id="rId7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1675" y="3586133"/>
                        <a:ext cx="20542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7795"/>
              </p:ext>
            </p:extLst>
          </p:nvPr>
        </p:nvGraphicFramePr>
        <p:xfrm>
          <a:off x="3241675" y="4779732"/>
          <a:ext cx="2944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7" name="Equation" r:id="rId9" imgW="1511300" imgH="393700" progId="Equation.3">
                  <p:embed/>
                </p:oleObj>
              </mc:Choice>
              <mc:Fallback>
                <p:oleObj name="Equation" r:id="rId9" imgW="151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1675" y="4779732"/>
                        <a:ext cx="2944813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80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Story So Far:</a:t>
            </a:r>
            <a:r>
              <a:rPr lang="en-US" sz="3800" dirty="0" smtClean="0"/>
              <a:t> Locally Linear Embeddings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022"/>
            <a:ext cx="8229600" cy="82514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Locally Linear Approximation 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49049"/>
              </p:ext>
            </p:extLst>
          </p:nvPr>
        </p:nvGraphicFramePr>
        <p:xfrm>
          <a:off x="822934" y="3575533"/>
          <a:ext cx="2311735" cy="139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5" name="Equation" r:id="rId3" imgW="1320800" imgH="800100" progId="Equation.3">
                  <p:embed/>
                </p:oleObj>
              </mc:Choice>
              <mc:Fallback>
                <p:oleObj name="Equation" r:id="rId3" imgW="13208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34" y="3575533"/>
                        <a:ext cx="2311735" cy="139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36827"/>
              </p:ext>
            </p:extLst>
          </p:nvPr>
        </p:nvGraphicFramePr>
        <p:xfrm>
          <a:off x="5543765" y="3107841"/>
          <a:ext cx="2746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6" name="Equation" r:id="rId5" imgW="1409700" imgH="254000" progId="Equation.3">
                  <p:embed/>
                </p:oleObj>
              </mc:Choice>
              <mc:Fallback>
                <p:oleObj name="Equation" r:id="rId5" imgW="1409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3765" y="3107841"/>
                        <a:ext cx="27463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926905"/>
              </p:ext>
            </p:extLst>
          </p:nvPr>
        </p:nvGraphicFramePr>
        <p:xfrm>
          <a:off x="642583" y="1849228"/>
          <a:ext cx="4956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7" name="Equation" r:id="rId7" imgW="2959100" imgH="558800" progId="Equation.3">
                  <p:embed/>
                </p:oleObj>
              </mc:Choice>
              <mc:Fallback>
                <p:oleObj name="Equation" r:id="rId7" imgW="295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583" y="1849228"/>
                        <a:ext cx="49561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31311"/>
              </p:ext>
            </p:extLst>
          </p:nvPr>
        </p:nvGraphicFramePr>
        <p:xfrm>
          <a:off x="7158677" y="2092153"/>
          <a:ext cx="1131463" cy="6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8" name="Equation" r:id="rId9" imgW="698500" imgH="393700" progId="Equation.3">
                  <p:embed/>
                </p:oleObj>
              </mc:Choice>
              <mc:Fallback>
                <p:oleObj name="Equation" r:id="rId9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58677" y="2092153"/>
                        <a:ext cx="1131463" cy="6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2770" y="4078316"/>
            <a:ext cx="3065965" cy="2062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542" y="1528210"/>
            <a:ext cx="611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Neighbors B(</a:t>
            </a:r>
            <a:r>
              <a:rPr lang="en-US" sz="2000" dirty="0" err="1" smtClean="0">
                <a:solidFill>
                  <a:srgbClr val="953735"/>
                </a:solidFill>
              </a:rPr>
              <a:t>i</a:t>
            </a:r>
            <a:r>
              <a:rPr lang="en-US" sz="2000" dirty="0" smtClean="0">
                <a:solidFill>
                  <a:srgbClr val="953735"/>
                </a:solidFill>
              </a:rPr>
              <a:t>), solve local linear approximation W: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542" y="3107841"/>
            <a:ext cx="365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Solution via Lagrange Multipliers: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1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Recall: </a:t>
            </a:r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Learn U such that local linearity is preserved</a:t>
            </a:r>
          </a:p>
          <a:p>
            <a:pPr lvl="1"/>
            <a:r>
              <a:rPr lang="en-US" dirty="0" smtClean="0"/>
              <a:t>Lower dimensional than x</a:t>
            </a:r>
          </a:p>
          <a:p>
            <a:pPr lvl="1"/>
            <a:r>
              <a:rPr lang="en-US" dirty="0" smtClean="0"/>
              <a:t>“Manifold Learning”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12412"/>
              </p:ext>
            </p:extLst>
          </p:nvPr>
        </p:nvGraphicFramePr>
        <p:xfrm>
          <a:off x="2696695" y="1600200"/>
          <a:ext cx="15509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9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6695" y="1600200"/>
                        <a:ext cx="15509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049" y="4448191"/>
            <a:ext cx="3663803" cy="1354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5922" y="3989356"/>
            <a:ext cx="46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53735"/>
                </a:solidFill>
              </a:rPr>
              <a:t>x</a:t>
            </a:r>
            <a:r>
              <a:rPr lang="en-US" sz="2000" dirty="0" smtClean="0">
                <a:solidFill>
                  <a:srgbClr val="953735"/>
                </a:solidFill>
              </a:rPr>
              <a:t>’s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1439" y="3989356"/>
            <a:ext cx="48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u’s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2942"/>
            <a:ext cx="8229600" cy="3223222"/>
          </a:xfrm>
        </p:spPr>
        <p:txBody>
          <a:bodyPr/>
          <a:lstStyle/>
          <a:p>
            <a:r>
              <a:rPr lang="en-US" dirty="0" smtClean="0"/>
              <a:t>Find low dimensional U</a:t>
            </a:r>
          </a:p>
          <a:p>
            <a:pPr lvl="1"/>
            <a:r>
              <a:rPr lang="en-US" dirty="0" smtClean="0"/>
              <a:t>Preserves approximate local linearity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95230"/>
              </p:ext>
            </p:extLst>
          </p:nvPr>
        </p:nvGraphicFramePr>
        <p:xfrm>
          <a:off x="2771861" y="1697864"/>
          <a:ext cx="3160761" cy="108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0" name="Equation" r:id="rId3" imgW="1625600" imgH="558800" progId="Equation.3">
                  <p:embed/>
                </p:oleObj>
              </mc:Choice>
              <mc:Fallback>
                <p:oleObj name="Equation" r:id="rId3" imgW="1625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61" y="1697864"/>
                        <a:ext cx="3160761" cy="108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151" y="4420472"/>
            <a:ext cx="3960045" cy="1464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830" y="1376226"/>
            <a:ext cx="751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local approximation W, learn lower dimensional representation: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675" y="4033960"/>
            <a:ext cx="46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53735"/>
                </a:solidFill>
              </a:rPr>
              <a:t>x</a:t>
            </a:r>
            <a:r>
              <a:rPr lang="en-US" sz="2000" dirty="0" smtClean="0">
                <a:solidFill>
                  <a:srgbClr val="953735"/>
                </a:solidFill>
              </a:rPr>
              <a:t>’s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192" y="4033960"/>
            <a:ext cx="48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u’s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3334" y="4831400"/>
            <a:ext cx="2226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Neighborhood </a:t>
            </a:r>
          </a:p>
          <a:p>
            <a:r>
              <a:rPr lang="en-US" sz="2000" dirty="0">
                <a:solidFill>
                  <a:srgbClr val="953735"/>
                </a:solidFill>
              </a:rPr>
              <a:t>r</a:t>
            </a:r>
            <a:r>
              <a:rPr lang="en-US" sz="2000" dirty="0" smtClean="0">
                <a:solidFill>
                  <a:srgbClr val="953735"/>
                </a:solidFill>
              </a:rPr>
              <a:t>epresented by W</a:t>
            </a:r>
            <a:r>
              <a:rPr lang="en-US" sz="2000" baseline="-25000" dirty="0" smtClean="0">
                <a:solidFill>
                  <a:srgbClr val="953735"/>
                </a:solidFill>
              </a:rPr>
              <a:t>i,*</a:t>
            </a:r>
            <a:endParaRPr lang="en-US" sz="2000" baseline="-25000" dirty="0">
              <a:solidFill>
                <a:srgbClr val="95373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79168" y="4741674"/>
            <a:ext cx="2324166" cy="269178"/>
          </a:xfrm>
          <a:prstGeom prst="straightConnector1">
            <a:avLst/>
          </a:prstGeom>
          <a:grpFill/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49557" y="5010852"/>
            <a:ext cx="653777" cy="141877"/>
          </a:xfrm>
          <a:prstGeom prst="straightConnector1">
            <a:avLst/>
          </a:prstGeom>
          <a:grpFill/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174130"/>
            <a:ext cx="8229600" cy="1692972"/>
          </a:xfrm>
        </p:spPr>
        <p:txBody>
          <a:bodyPr/>
          <a:lstStyle/>
          <a:p>
            <a:r>
              <a:rPr lang="en-US" dirty="0" smtClean="0"/>
              <a:t>Rewrite as: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1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40950"/>
              </p:ext>
            </p:extLst>
          </p:nvPr>
        </p:nvGraphicFramePr>
        <p:xfrm>
          <a:off x="929163" y="591506"/>
          <a:ext cx="3160761" cy="108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3" name="Equation" r:id="rId3" imgW="1625600" imgH="558800" progId="Equation.3">
                  <p:embed/>
                </p:oleObj>
              </mc:Choice>
              <mc:Fallback>
                <p:oleObj name="Equation" r:id="rId3" imgW="1625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163" y="591506"/>
                        <a:ext cx="3160761" cy="108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31340"/>
              </p:ext>
            </p:extLst>
          </p:nvPr>
        </p:nvGraphicFramePr>
        <p:xfrm>
          <a:off x="6760273" y="882690"/>
          <a:ext cx="1619949" cy="59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4" name="Equation" r:id="rId5" imgW="622300" imgH="228600" progId="Equation.3">
                  <p:embed/>
                </p:oleObj>
              </mc:Choice>
              <mc:Fallback>
                <p:oleObj name="Equation" r:id="rId5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0273" y="882690"/>
                        <a:ext cx="1619949" cy="598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92096"/>
              </p:ext>
            </p:extLst>
          </p:nvPr>
        </p:nvGraphicFramePr>
        <p:xfrm>
          <a:off x="7088773" y="1678248"/>
          <a:ext cx="1291449" cy="87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" name="Equation" r:id="rId7" imgW="546100" imgH="368300" progId="Equation.3">
                  <p:embed/>
                </p:oleObj>
              </mc:Choice>
              <mc:Fallback>
                <p:oleObj name="Equation" r:id="rId7" imgW="546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8773" y="1678248"/>
                        <a:ext cx="1291449" cy="87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33183"/>
              </p:ext>
            </p:extLst>
          </p:nvPr>
        </p:nvGraphicFramePr>
        <p:xfrm>
          <a:off x="1692227" y="2857300"/>
          <a:ext cx="4344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" name="Equation" r:id="rId9" imgW="2235200" imgH="393700" progId="Equation.3">
                  <p:embed/>
                </p:oleObj>
              </mc:Choice>
              <mc:Fallback>
                <p:oleObj name="Equation" r:id="rId9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2227" y="2857300"/>
                        <a:ext cx="43449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39238"/>
              </p:ext>
            </p:extLst>
          </p:nvPr>
        </p:nvGraphicFramePr>
        <p:xfrm>
          <a:off x="1692227" y="3717253"/>
          <a:ext cx="37750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" name="Equation" r:id="rId11" imgW="1943100" imgH="622300" progId="Equation.3">
                  <p:embed/>
                </p:oleObj>
              </mc:Choice>
              <mc:Fallback>
                <p:oleObj name="Equation" r:id="rId11" imgW="19431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2227" y="3717253"/>
                        <a:ext cx="377507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2872" y="5282495"/>
            <a:ext cx="3527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Symmetric positive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semidefinite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07227" y="4868980"/>
            <a:ext cx="0" cy="47219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542" y="245419"/>
            <a:ext cx="751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local approximation W, learn lower dimensional representation: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012"/>
            <a:ext cx="8229600" cy="4430151"/>
          </a:xfrm>
        </p:spPr>
        <p:txBody>
          <a:bodyPr/>
          <a:lstStyle/>
          <a:p>
            <a:r>
              <a:rPr lang="en-US" dirty="0" smtClean="0"/>
              <a:t>Suppose K=1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By min-max theorem</a:t>
            </a:r>
          </a:p>
          <a:p>
            <a:pPr lvl="1"/>
            <a:r>
              <a:rPr lang="en-US" dirty="0" smtClean="0"/>
              <a:t>u = principal eigenvector of M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769014"/>
              </p:ext>
            </p:extLst>
          </p:nvPr>
        </p:nvGraphicFramePr>
        <p:xfrm>
          <a:off x="6553200" y="722880"/>
          <a:ext cx="1619949" cy="59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7" name="Equation" r:id="rId3" imgW="622300" imgH="228600" progId="Equation.3">
                  <p:embed/>
                </p:oleObj>
              </mc:Choice>
              <mc:Fallback>
                <p:oleObj name="Equation" r:id="rId3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722880"/>
                        <a:ext cx="1619949" cy="598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22813"/>
              </p:ext>
            </p:extLst>
          </p:nvPr>
        </p:nvGraphicFramePr>
        <p:xfrm>
          <a:off x="6881700" y="1489643"/>
          <a:ext cx="1291449" cy="87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8" name="Equation" r:id="rId5" imgW="546100" imgH="368300" progId="Equation.3">
                  <p:embed/>
                </p:oleObj>
              </mc:Choice>
              <mc:Fallback>
                <p:oleObj name="Equation" r:id="rId5" imgW="546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1700" y="1489643"/>
                        <a:ext cx="1291449" cy="87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33531"/>
              </p:ext>
            </p:extLst>
          </p:nvPr>
        </p:nvGraphicFramePr>
        <p:xfrm>
          <a:off x="6950774" y="2767600"/>
          <a:ext cx="12223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9" name="Equation" r:id="rId7" imgW="469900" imgH="203200" progId="Equation.3">
                  <p:embed/>
                </p:oleObj>
              </mc:Choice>
              <mc:Fallback>
                <p:oleObj name="Equation" r:id="rId7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0774" y="2767600"/>
                        <a:ext cx="1222375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648612"/>
              </p:ext>
            </p:extLst>
          </p:nvPr>
        </p:nvGraphicFramePr>
        <p:xfrm>
          <a:off x="1310582" y="722880"/>
          <a:ext cx="4344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0" name="Equation" r:id="rId9" imgW="2235200" imgH="393700" progId="Equation.3">
                  <p:embed/>
                </p:oleObj>
              </mc:Choice>
              <mc:Fallback>
                <p:oleObj name="Equation" r:id="rId9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0582" y="722880"/>
                        <a:ext cx="43449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22674"/>
              </p:ext>
            </p:extLst>
          </p:nvPr>
        </p:nvGraphicFramePr>
        <p:xfrm>
          <a:off x="1310582" y="2383553"/>
          <a:ext cx="41973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1" name="Equation" r:id="rId11" imgW="2159000" imgH="736600" progId="Equation.3">
                  <p:embed/>
                </p:oleObj>
              </mc:Choice>
              <mc:Fallback>
                <p:oleObj name="Equation" r:id="rId11" imgW="21590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0582" y="2383553"/>
                        <a:ext cx="419735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954364"/>
            <a:ext cx="429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en.wikipedia.org</a:t>
            </a:r>
            <a:r>
              <a:rPr lang="en-US" sz="1600" dirty="0"/>
              <a:t>/wiki/Min-</a:t>
            </a:r>
            <a:r>
              <a:rPr lang="en-US" sz="1600" dirty="0" err="1"/>
              <a:t>max_theorem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2770" y="3815163"/>
            <a:ext cx="170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953735"/>
                </a:solidFill>
              </a:rPr>
              <a:t>pseudoinverse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557425" y="3618598"/>
            <a:ext cx="165644" cy="29121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542" y="245419"/>
            <a:ext cx="751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local approximation W, learn lower dimensional representation: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8923"/>
            <a:ext cx="8229600" cy="3537241"/>
          </a:xfrm>
        </p:spPr>
        <p:txBody>
          <a:bodyPr>
            <a:normAutofit/>
          </a:bodyPr>
          <a:lstStyle/>
          <a:p>
            <a:r>
              <a:rPr lang="en-US" sz="2400" dirty="0"/>
              <a:t>Each column of </a:t>
            </a:r>
            <a:r>
              <a:rPr lang="en-US" sz="2400" dirty="0" smtClean="0"/>
              <a:t>V </a:t>
            </a:r>
            <a:r>
              <a:rPr lang="en-US" sz="2400" dirty="0"/>
              <a:t>is an Eigenvector</a:t>
            </a:r>
          </a:p>
          <a:p>
            <a:r>
              <a:rPr lang="en-US" sz="2400" dirty="0"/>
              <a:t>Each </a:t>
            </a:r>
            <a:r>
              <a:rPr lang="en-US" sz="2400" dirty="0" err="1"/>
              <a:t>λ</a:t>
            </a:r>
            <a:r>
              <a:rPr lang="en-US" sz="2400" dirty="0"/>
              <a:t> is an </a:t>
            </a:r>
            <a:r>
              <a:rPr lang="en-US" sz="2400" dirty="0" smtClean="0"/>
              <a:t>Eigenvalue (λ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≥ λ</a:t>
            </a:r>
            <a:r>
              <a:rPr lang="en-US" sz="2400" baseline="-25000" dirty="0"/>
              <a:t>2 </a:t>
            </a:r>
            <a:r>
              <a:rPr lang="en-US" sz="2400" dirty="0"/>
              <a:t>≥ </a:t>
            </a:r>
            <a:r>
              <a:rPr lang="en-US" sz="2400" dirty="0" smtClean="0"/>
              <a:t>…)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944936"/>
              </p:ext>
            </p:extLst>
          </p:nvPr>
        </p:nvGraphicFramePr>
        <p:xfrm>
          <a:off x="1363478" y="1563493"/>
          <a:ext cx="2449299" cy="6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9" name="Equation" r:id="rId3" imgW="723900" imgH="203200" progId="Equation.3">
                  <p:embed/>
                </p:oleObj>
              </mc:Choice>
              <mc:Fallback>
                <p:oleObj name="Equation" r:id="rId3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478" y="1563493"/>
                        <a:ext cx="2449299" cy="688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4959"/>
              </p:ext>
            </p:extLst>
          </p:nvPr>
        </p:nvGraphicFramePr>
        <p:xfrm>
          <a:off x="5513388" y="1563493"/>
          <a:ext cx="21669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0" name="Equation" r:id="rId5" imgW="1422400" imgH="965200" progId="Equation.3">
                  <p:embed/>
                </p:oleObj>
              </mc:Choice>
              <mc:Fallback>
                <p:oleObj name="Equation" r:id="rId5" imgW="14224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388" y="1563493"/>
                        <a:ext cx="2166937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980850"/>
              </p:ext>
            </p:extLst>
          </p:nvPr>
        </p:nvGraphicFramePr>
        <p:xfrm>
          <a:off x="1363478" y="3759877"/>
          <a:ext cx="28368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1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3478" y="3759877"/>
                        <a:ext cx="2836863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88994"/>
              </p:ext>
            </p:extLst>
          </p:nvPr>
        </p:nvGraphicFramePr>
        <p:xfrm>
          <a:off x="5086350" y="3547840"/>
          <a:ext cx="2708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2" name="Equation" r:id="rId9" imgW="1778000" imgH="965200" progId="Equation.3">
                  <p:embed/>
                </p:oleObj>
              </mc:Choice>
              <mc:Fallback>
                <p:oleObj name="Equation" r:id="rId9" imgW="17780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6350" y="3547840"/>
                        <a:ext cx="2708275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10960"/>
              </p:ext>
            </p:extLst>
          </p:nvPr>
        </p:nvGraphicFramePr>
        <p:xfrm>
          <a:off x="720725" y="4822825"/>
          <a:ext cx="42132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3" name="Equation" r:id="rId11" imgW="2705100" imgH="889000" progId="Equation.3">
                  <p:embed/>
                </p:oleObj>
              </mc:Choice>
              <mc:Fallback>
                <p:oleObj name="Equation" r:id="rId11" imgW="2705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725" y="4822825"/>
                        <a:ext cx="4213225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93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Kaggle</a:t>
            </a:r>
            <a:r>
              <a:rPr lang="en-US" dirty="0" smtClean="0"/>
              <a:t> </a:t>
            </a:r>
            <a:r>
              <a:rPr lang="en-US" dirty="0" err="1" smtClean="0"/>
              <a:t>Miniproject</a:t>
            </a:r>
            <a:r>
              <a:rPr lang="en-US" dirty="0" smtClean="0"/>
              <a:t> is closed</a:t>
            </a:r>
          </a:p>
          <a:p>
            <a:pPr lvl="1"/>
            <a:r>
              <a:rPr lang="en-US" dirty="0" smtClean="0"/>
              <a:t>Report due Thursday</a:t>
            </a:r>
          </a:p>
          <a:p>
            <a:pPr lvl="1"/>
            <a:endParaRPr lang="en-US" dirty="0"/>
          </a:p>
          <a:p>
            <a:r>
              <a:rPr lang="en-US" dirty="0" smtClean="0"/>
              <a:t>Public Leaderboard</a:t>
            </a:r>
          </a:p>
          <a:p>
            <a:pPr lvl="1"/>
            <a:r>
              <a:rPr lang="en-US" dirty="0" smtClean="0"/>
              <a:t>How well you think you did</a:t>
            </a:r>
          </a:p>
          <a:p>
            <a:pPr lvl="1"/>
            <a:endParaRPr lang="en-US" dirty="0"/>
          </a:p>
          <a:p>
            <a:r>
              <a:rPr lang="en-US" dirty="0" smtClean="0"/>
              <a:t>Private Leaderboard now viewable</a:t>
            </a:r>
          </a:p>
          <a:p>
            <a:pPr lvl="1"/>
            <a:r>
              <a:rPr lang="en-US" dirty="0" smtClean="0"/>
              <a:t>How well </a:t>
            </a:r>
            <a:r>
              <a:rPr lang="en-US" smtClean="0"/>
              <a:t>you actually did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644"/>
            <a:ext cx="8229600" cy="4636520"/>
          </a:xfrm>
        </p:spPr>
        <p:txBody>
          <a:bodyPr>
            <a:normAutofit/>
          </a:bodyPr>
          <a:lstStyle/>
          <a:p>
            <a:r>
              <a:rPr lang="en-US" b="1" dirty="0" smtClean="0"/>
              <a:t>K=1:</a:t>
            </a:r>
          </a:p>
          <a:p>
            <a:pPr lvl="1"/>
            <a:r>
              <a:rPr lang="en-US" sz="2400" dirty="0"/>
              <a:t>u = principal eigenvector of M</a:t>
            </a:r>
            <a:r>
              <a:rPr lang="en-US" sz="2400" baseline="30000" dirty="0" smtClean="0"/>
              <a:t>+</a:t>
            </a:r>
          </a:p>
          <a:p>
            <a:pPr lvl="1"/>
            <a:r>
              <a:rPr lang="en-US" sz="2400" dirty="0" smtClean="0"/>
              <a:t>u = smallest non-trivial eigenvector of M</a:t>
            </a:r>
          </a:p>
          <a:p>
            <a:pPr lvl="2"/>
            <a:r>
              <a:rPr lang="en-US" sz="2000" dirty="0" smtClean="0"/>
              <a:t>Corresponds to smallest non-zero eigenvalue</a:t>
            </a:r>
          </a:p>
          <a:p>
            <a:pPr lvl="2"/>
            <a:endParaRPr lang="en-US" sz="2000" dirty="0" smtClean="0"/>
          </a:p>
          <a:p>
            <a:endParaRPr lang="en-US" sz="200" dirty="0"/>
          </a:p>
          <a:p>
            <a:r>
              <a:rPr lang="en-US" b="1" dirty="0" smtClean="0"/>
              <a:t>General K</a:t>
            </a:r>
          </a:p>
          <a:p>
            <a:pPr lvl="1"/>
            <a:r>
              <a:rPr lang="en-US" sz="2400" dirty="0" smtClean="0"/>
              <a:t>U </a:t>
            </a:r>
            <a:r>
              <a:rPr lang="en-US" sz="2400" dirty="0"/>
              <a:t>= </a:t>
            </a:r>
            <a:r>
              <a:rPr lang="en-US" sz="2400" dirty="0" smtClean="0"/>
              <a:t>top K principal eigenvectors </a:t>
            </a:r>
            <a:r>
              <a:rPr lang="en-US" sz="2400" dirty="0"/>
              <a:t>of M</a:t>
            </a:r>
            <a:r>
              <a:rPr lang="en-US" sz="2400" baseline="30000" dirty="0" smtClean="0"/>
              <a:t>+</a:t>
            </a:r>
          </a:p>
          <a:p>
            <a:pPr lvl="1"/>
            <a:r>
              <a:rPr lang="en-US" sz="2400" dirty="0" smtClean="0"/>
              <a:t>U = bottom K non-trivial eigenvectors of M</a:t>
            </a:r>
          </a:p>
          <a:p>
            <a:pPr lvl="2"/>
            <a:r>
              <a:rPr lang="en-US" sz="2000" dirty="0" smtClean="0"/>
              <a:t>Corresponds to bottom K non-zero eigenvalues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648586"/>
              </p:ext>
            </p:extLst>
          </p:nvPr>
        </p:nvGraphicFramePr>
        <p:xfrm>
          <a:off x="6553200" y="642865"/>
          <a:ext cx="1619949" cy="59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2" name="Equation" r:id="rId3" imgW="622300" imgH="228600" progId="Equation.3">
                  <p:embed/>
                </p:oleObj>
              </mc:Choice>
              <mc:Fallback>
                <p:oleObj name="Equation" r:id="rId3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642865"/>
                        <a:ext cx="1619949" cy="598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813322"/>
              </p:ext>
            </p:extLst>
          </p:nvPr>
        </p:nvGraphicFramePr>
        <p:xfrm>
          <a:off x="6881700" y="1438423"/>
          <a:ext cx="1291449" cy="87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3" name="Equation" r:id="rId5" imgW="546100" imgH="368300" progId="Equation.3">
                  <p:embed/>
                </p:oleObj>
              </mc:Choice>
              <mc:Fallback>
                <p:oleObj name="Equation" r:id="rId5" imgW="546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1700" y="1438423"/>
                        <a:ext cx="1291449" cy="87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13544"/>
              </p:ext>
            </p:extLst>
          </p:nvPr>
        </p:nvGraphicFramePr>
        <p:xfrm>
          <a:off x="1310582" y="722880"/>
          <a:ext cx="4344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4" name="Equation" r:id="rId7" imgW="2235200" imgH="393700" progId="Equation.3">
                  <p:embed/>
                </p:oleObj>
              </mc:Choice>
              <mc:Fallback>
                <p:oleObj name="Equation" r:id="rId7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0582" y="722880"/>
                        <a:ext cx="43449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039" y="6105380"/>
            <a:ext cx="429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en.wikipedia.org</a:t>
            </a:r>
            <a:r>
              <a:rPr lang="en-US" sz="1600" dirty="0"/>
              <a:t>/wiki/Min-</a:t>
            </a:r>
            <a:r>
              <a:rPr lang="en-US" sz="1600" dirty="0" err="1"/>
              <a:t>max_theorem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039" y="5783108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542" y="245419"/>
            <a:ext cx="751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local approximation W, learn lower dimensional representation: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nearest neighbors of each x</a:t>
            </a:r>
            <a:r>
              <a:rPr lang="en-US" baseline="-25000" dirty="0" smtClean="0"/>
              <a:t>i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B(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endParaRPr lang="en-US" sz="1600" dirty="0"/>
          </a:p>
          <a:p>
            <a:r>
              <a:rPr lang="en-US" dirty="0" smtClean="0"/>
              <a:t>Compute Local Linear Approximation:</a:t>
            </a:r>
          </a:p>
          <a:p>
            <a:endParaRPr lang="en-US" sz="5400" dirty="0">
              <a:solidFill>
                <a:srgbClr val="953735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Compute low dimensional embedding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24644"/>
              </p:ext>
            </p:extLst>
          </p:nvPr>
        </p:nvGraphicFramePr>
        <p:xfrm>
          <a:off x="2639218" y="3120671"/>
          <a:ext cx="27447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3" imgW="1638300" imgH="558800" progId="Equation.3">
                  <p:embed/>
                </p:oleObj>
              </mc:Choice>
              <mc:Fallback>
                <p:oleObj name="Equation" r:id="rId3" imgW="1638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218" y="3120671"/>
                        <a:ext cx="274478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47098"/>
              </p:ext>
            </p:extLst>
          </p:nvPr>
        </p:nvGraphicFramePr>
        <p:xfrm>
          <a:off x="6474322" y="3269481"/>
          <a:ext cx="1131463" cy="6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Equation" r:id="rId5" imgW="698500" imgH="393700" progId="Equation.3">
                  <p:embed/>
                </p:oleObj>
              </mc:Choice>
              <mc:Fallback>
                <p:oleObj name="Equation" r:id="rId5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4322" y="3269481"/>
                        <a:ext cx="1131463" cy="6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38063"/>
              </p:ext>
            </p:extLst>
          </p:nvPr>
        </p:nvGraphicFramePr>
        <p:xfrm>
          <a:off x="2552004" y="4949909"/>
          <a:ext cx="2985274" cy="102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7" imgW="1625600" imgH="558800" progId="Equation.3">
                  <p:embed/>
                </p:oleObj>
              </mc:Choice>
              <mc:Fallback>
                <p:oleObj name="Equation" r:id="rId7" imgW="1625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2004" y="4949909"/>
                        <a:ext cx="2985274" cy="1026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54709"/>
              </p:ext>
            </p:extLst>
          </p:nvPr>
        </p:nvGraphicFramePr>
        <p:xfrm>
          <a:off x="6403332" y="4916943"/>
          <a:ext cx="1271984" cy="46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3332" y="4916943"/>
                        <a:ext cx="1271984" cy="46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03549"/>
              </p:ext>
            </p:extLst>
          </p:nvPr>
        </p:nvGraphicFramePr>
        <p:xfrm>
          <a:off x="6661270" y="5463112"/>
          <a:ext cx="1014046" cy="68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11" imgW="546100" imgH="368300" progId="Equation.3">
                  <p:embed/>
                </p:oleObj>
              </mc:Choice>
              <mc:Fallback>
                <p:oleObj name="Equation" r:id="rId11" imgW="546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1270" y="5463112"/>
                        <a:ext cx="1014046" cy="68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36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</a:t>
            </a:r>
            <a:r>
              <a:rPr lang="en-US" smtClean="0"/>
              <a:t>Different Neighborhoods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5" y="1399113"/>
            <a:ext cx="7208885" cy="433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166" y="6017796"/>
            <a:ext cx="4299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  <a:r>
              <a:rPr lang="en-US" sz="1600" dirty="0" err="1"/>
              <a:t>gallery.html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81016" y="3305250"/>
            <a:ext cx="54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1822" y="5445533"/>
            <a:ext cx="54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554" y="5445533"/>
            <a:ext cx="54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8162" y="5445533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6420" y="3305836"/>
            <a:ext cx="177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95639" y="3305250"/>
            <a:ext cx="148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Samples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60894" y="1631590"/>
            <a:ext cx="2194247" cy="2042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49341" y="3803002"/>
            <a:ext cx="2078446" cy="1933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07154" y="3803002"/>
            <a:ext cx="2078446" cy="1933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76695" y="3803002"/>
            <a:ext cx="2078446" cy="1933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Embeddings </a:t>
            </a:r>
            <a:r>
              <a:rPr lang="en-US" dirty="0" err="1" smtClean="0"/>
              <a:t>vs</a:t>
            </a:r>
            <a:r>
              <a:rPr lang="en-US" dirty="0" smtClean="0"/>
              <a:t> Latent Factor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define low-dimensional representation</a:t>
            </a:r>
          </a:p>
          <a:p>
            <a:endParaRPr lang="en-US" sz="1000" dirty="0"/>
          </a:p>
          <a:p>
            <a:r>
              <a:rPr lang="en-US" sz="2800" dirty="0" smtClean="0"/>
              <a:t>Embeddings preserve distance: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2800" dirty="0" smtClean="0"/>
              <a:t>Latent Factor preserve inner product:</a:t>
            </a:r>
          </a:p>
          <a:p>
            <a:endParaRPr lang="en-US" sz="3600" dirty="0"/>
          </a:p>
          <a:p>
            <a:r>
              <a:rPr lang="en-US" sz="2800" dirty="0" smtClean="0"/>
              <a:t>Relationship: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14450"/>
              </p:ext>
            </p:extLst>
          </p:nvPr>
        </p:nvGraphicFramePr>
        <p:xfrm>
          <a:off x="3155950" y="2818878"/>
          <a:ext cx="25384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3" imgW="1231900" imgH="304800" progId="Equation.3">
                  <p:embed/>
                </p:oleObj>
              </mc:Choice>
              <mc:Fallback>
                <p:oleObj name="Equation" r:id="rId3" imgW="1231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5950" y="2818878"/>
                        <a:ext cx="253841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26429"/>
              </p:ext>
            </p:extLst>
          </p:nvPr>
        </p:nvGraphicFramePr>
        <p:xfrm>
          <a:off x="3155950" y="4173007"/>
          <a:ext cx="15176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Equation" r:id="rId5" imgW="736600" imgH="254000" progId="Equation.3">
                  <p:embed/>
                </p:oleObj>
              </mc:Choice>
              <mc:Fallback>
                <p:oleObj name="Equation" r:id="rId5" imgW="736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5950" y="4173007"/>
                        <a:ext cx="1517650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85938"/>
              </p:ext>
            </p:extLst>
          </p:nvPr>
        </p:nvGraphicFramePr>
        <p:xfrm>
          <a:off x="3155950" y="5306325"/>
          <a:ext cx="37957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Equation" r:id="rId7" imgW="1841500" imgH="304800" progId="Equation.3">
                  <p:embed/>
                </p:oleObj>
              </mc:Choice>
              <mc:Fallback>
                <p:oleObj name="Equation" r:id="rId7" imgW="1841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5950" y="5306325"/>
                        <a:ext cx="379571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Visualization Semantics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6" y="1417638"/>
            <a:ext cx="3044590" cy="2260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24" y="3561371"/>
            <a:ext cx="2831121" cy="2794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1631" y="1527030"/>
            <a:ext cx="39080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Latent Factor Model</a:t>
            </a:r>
          </a:p>
          <a:p>
            <a:r>
              <a:rPr lang="en-US" sz="2000" dirty="0" smtClean="0"/>
              <a:t>Similarity measured via dot product</a:t>
            </a:r>
          </a:p>
          <a:p>
            <a:r>
              <a:rPr lang="en-US" sz="2000" dirty="0" smtClean="0"/>
              <a:t>Rotational semantics</a:t>
            </a:r>
          </a:p>
          <a:p>
            <a:r>
              <a:rPr lang="en-US" sz="2000" dirty="0" smtClean="0"/>
              <a:t>Can interpret axes</a:t>
            </a:r>
          </a:p>
          <a:p>
            <a:r>
              <a:rPr lang="en-US" sz="2000" dirty="0" smtClean="0"/>
              <a:t>Can only visualize 2 axes at a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72" y="4254118"/>
            <a:ext cx="46485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Embedding</a:t>
            </a:r>
          </a:p>
          <a:p>
            <a:r>
              <a:rPr lang="en-US" sz="2000" dirty="0" smtClean="0"/>
              <a:t>Similarity measured via distance</a:t>
            </a:r>
          </a:p>
          <a:p>
            <a:r>
              <a:rPr lang="en-US" sz="2000" dirty="0" smtClean="0"/>
              <a:t>Clustering/locality semantics</a:t>
            </a:r>
          </a:p>
          <a:p>
            <a:r>
              <a:rPr lang="en-US" sz="2000" dirty="0" smtClean="0"/>
              <a:t>Cannot interpret axes</a:t>
            </a:r>
          </a:p>
          <a:p>
            <a:r>
              <a:rPr lang="en-US" sz="2000" dirty="0" smtClean="0"/>
              <a:t>Can visualize many clusters simultaneously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27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848"/>
            <a:ext cx="8229600" cy="1143000"/>
          </a:xfrm>
        </p:spPr>
        <p:txBody>
          <a:bodyPr/>
          <a:lstStyle/>
          <a:p>
            <a:r>
              <a:rPr lang="en-US" dirty="0" smtClean="0"/>
              <a:t>Latent Markov 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2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Markov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Locally Linear Embedding is conventional unsupervised learning</a:t>
            </a:r>
          </a:p>
          <a:p>
            <a:pPr lvl="1"/>
            <a:r>
              <a:rPr lang="en-US" sz="2400" dirty="0" smtClean="0"/>
              <a:t>Given raw features x</a:t>
            </a:r>
            <a:r>
              <a:rPr lang="en-US" sz="2400" baseline="-25000" dirty="0" smtClean="0"/>
              <a:t>i</a:t>
            </a:r>
          </a:p>
          <a:p>
            <a:pPr lvl="1"/>
            <a:r>
              <a:rPr lang="en-US" sz="2400" dirty="0" smtClean="0"/>
              <a:t>I.e., find low-dimensional U that preserves approximate local linearity</a:t>
            </a:r>
            <a:endParaRPr lang="en-US" sz="2400" dirty="0"/>
          </a:p>
          <a:p>
            <a:endParaRPr lang="en-US" sz="1000" dirty="0" smtClean="0"/>
          </a:p>
          <a:p>
            <a:r>
              <a:rPr lang="en-US" dirty="0" smtClean="0"/>
              <a:t>Latent Markov Embedding is a feature learning problem</a:t>
            </a:r>
          </a:p>
          <a:p>
            <a:pPr lvl="1"/>
            <a:r>
              <a:rPr lang="en-US" sz="2400" dirty="0" smtClean="0"/>
              <a:t>E.g., learn low-dimensional U that captures user-generated feedback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Playlist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9777"/>
            <a:ext cx="8229600" cy="2796385"/>
          </a:xfrm>
        </p:spPr>
        <p:txBody>
          <a:bodyPr>
            <a:normAutofit/>
          </a:bodyPr>
          <a:lstStyle/>
          <a:p>
            <a:r>
              <a:rPr lang="en-US" dirty="0" smtClean="0"/>
              <a:t>Users generate song playlists</a:t>
            </a:r>
          </a:p>
          <a:p>
            <a:pPr lvl="1"/>
            <a:r>
              <a:rPr lang="en-US" dirty="0" smtClean="0"/>
              <a:t>Treat as training data</a:t>
            </a:r>
          </a:p>
          <a:p>
            <a:endParaRPr lang="en-US" sz="2400" dirty="0"/>
          </a:p>
          <a:p>
            <a:r>
              <a:rPr lang="en-US" b="1" dirty="0" smtClean="0"/>
              <a:t>Can we learn a probabilistic model of playlists?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94" y="1806450"/>
            <a:ext cx="961141" cy="95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892" y="1733765"/>
            <a:ext cx="1163696" cy="1030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264" y="1806450"/>
            <a:ext cx="957430" cy="957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181" y="1733765"/>
            <a:ext cx="1142836" cy="11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Markov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2"/>
            <a:ext cx="8229600" cy="4451351"/>
          </a:xfrm>
        </p:spPr>
        <p:txBody>
          <a:bodyPr/>
          <a:lstStyle/>
          <a:p>
            <a:r>
              <a:rPr lang="en-US" sz="2800" dirty="0" smtClean="0"/>
              <a:t>Training set: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800" b="1" dirty="0" smtClean="0"/>
              <a:t>Goal: </a:t>
            </a:r>
            <a:r>
              <a:rPr lang="en-US" sz="2800" dirty="0" smtClean="0"/>
              <a:t>Learn a probabilistic </a:t>
            </a:r>
            <a:r>
              <a:rPr lang="en-US" sz="2800" dirty="0"/>
              <a:t>M</a:t>
            </a:r>
            <a:r>
              <a:rPr lang="en-US" sz="2800" dirty="0" smtClean="0"/>
              <a:t>arkov model of playlists:</a:t>
            </a:r>
          </a:p>
          <a:p>
            <a:endParaRPr lang="en-US" sz="4800" dirty="0"/>
          </a:p>
          <a:p>
            <a:r>
              <a:rPr lang="en-US" sz="2800" dirty="0" smtClean="0"/>
              <a:t>What is the form of 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89470"/>
            <a:ext cx="6268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65283"/>
              </p:ext>
            </p:extLst>
          </p:nvPr>
        </p:nvGraphicFramePr>
        <p:xfrm>
          <a:off x="5693356" y="2435566"/>
          <a:ext cx="24193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4" name="Equation" r:id="rId3" imgW="990600" imgH="292100" progId="Equation.3">
                  <p:embed/>
                </p:oleObj>
              </mc:Choice>
              <mc:Fallback>
                <p:oleObj name="Equation" r:id="rId3" imgW="990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3356" y="2435566"/>
                        <a:ext cx="241935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033895"/>
              </p:ext>
            </p:extLst>
          </p:nvPr>
        </p:nvGraphicFramePr>
        <p:xfrm>
          <a:off x="3557158" y="2370992"/>
          <a:ext cx="1643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5" name="Equation" r:id="rId5" imgW="673100" imgH="279400" progId="Equation.3">
                  <p:embed/>
                </p:oleObj>
              </mc:Choice>
              <mc:Fallback>
                <p:oleObj name="Equation" r:id="rId5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7158" y="2370992"/>
                        <a:ext cx="16430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65073"/>
              </p:ext>
            </p:extLst>
          </p:nvPr>
        </p:nvGraphicFramePr>
        <p:xfrm>
          <a:off x="3352327" y="4271415"/>
          <a:ext cx="2017511" cy="68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6" name="Equation" r:id="rId7" imgW="711200" imgH="241300" progId="Equation.3">
                  <p:embed/>
                </p:oleObj>
              </mc:Choice>
              <mc:Fallback>
                <p:oleObj name="Equation" r:id="rId7" imgW="711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327" y="4271415"/>
                        <a:ext cx="2017511" cy="68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08980"/>
              </p:ext>
            </p:extLst>
          </p:nvPr>
        </p:nvGraphicFramePr>
        <p:xfrm>
          <a:off x="1018374" y="2458043"/>
          <a:ext cx="1984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7" name="Equation" r:id="rId9" imgW="812800" imgH="241300" progId="Equation.3">
                  <p:embed/>
                </p:oleObj>
              </mc:Choice>
              <mc:Fallback>
                <p:oleObj name="Equation" r:id="rId9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8374" y="2458043"/>
                        <a:ext cx="19843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1486" y="3041359"/>
            <a:ext cx="79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Songs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8058" y="3041359"/>
            <a:ext cx="101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8131" y="3041359"/>
            <a:ext cx="200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 Definition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7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First Try: </a:t>
            </a:r>
            <a:r>
              <a:rPr lang="en-US" dirty="0" smtClean="0"/>
              <a:t>Probability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23767"/>
              </p:ext>
            </p:extLst>
          </p:nvPr>
        </p:nvGraphicFramePr>
        <p:xfrm>
          <a:off x="652705" y="1862199"/>
          <a:ext cx="71225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390"/>
                <a:gridCol w="791390"/>
                <a:gridCol w="791390"/>
                <a:gridCol w="791390"/>
                <a:gridCol w="791390"/>
                <a:gridCol w="791390"/>
                <a:gridCol w="791390"/>
                <a:gridCol w="791390"/>
                <a:gridCol w="7913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s|s</a:t>
                      </a:r>
                      <a:r>
                        <a:rPr lang="en-US" dirty="0" smtClean="0"/>
                        <a:t>’)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start</a:t>
                      </a:r>
                      <a:endParaRPr lang="en-US" baseline="-250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2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3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4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5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6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-25000" dirty="0" smtClean="0"/>
                        <a:t>7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4198644" y="4856764"/>
            <a:ext cx="82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864640" y="2439491"/>
            <a:ext cx="82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167318" y="3639820"/>
            <a:ext cx="6526673" cy="21240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#Parameters = O</a:t>
            </a:r>
            <a:r>
              <a:rPr lang="en-US" sz="3200" dirty="0" smtClean="0"/>
              <a:t>(|S|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!!!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40" y="158746"/>
            <a:ext cx="3805268" cy="6209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96" y="158746"/>
            <a:ext cx="3801744" cy="61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Second Try: </a:t>
            </a:r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942" y="2961031"/>
            <a:ext cx="5821858" cy="3165132"/>
          </a:xfrm>
        </p:spPr>
        <p:txBody>
          <a:bodyPr/>
          <a:lstStyle/>
          <a:p>
            <a:r>
              <a:rPr lang="en-US" dirty="0" smtClean="0"/>
              <a:t>#Parameters = O(K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#Parameters = O</a:t>
            </a:r>
            <a:r>
              <a:rPr lang="en-US" dirty="0" smtClean="0"/>
              <a:t>(|S|K)</a:t>
            </a:r>
          </a:p>
          <a:p>
            <a:endParaRPr lang="en-US" dirty="0"/>
          </a:p>
          <a:p>
            <a:r>
              <a:rPr lang="en-US" dirty="0" smtClean="0"/>
              <a:t>Total = O(K</a:t>
            </a:r>
            <a:r>
              <a:rPr lang="en-US" baseline="30000" dirty="0" smtClean="0"/>
              <a:t>2</a:t>
            </a:r>
            <a:r>
              <a:rPr lang="en-US" dirty="0" smtClean="0"/>
              <a:t>) + O(|S|K)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34381"/>
              </p:ext>
            </p:extLst>
          </p:nvPr>
        </p:nvGraphicFramePr>
        <p:xfrm>
          <a:off x="978002" y="1506360"/>
          <a:ext cx="6828181" cy="114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1" name="Equation" r:id="rId3" imgW="2959100" imgH="495300" progId="Equation.3">
                  <p:embed/>
                </p:oleObj>
              </mc:Choice>
              <mc:Fallback>
                <p:oleObj name="Equation" r:id="rId3" imgW="2959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002" y="1506360"/>
                        <a:ext cx="6828181" cy="114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695181"/>
              </p:ext>
            </p:extLst>
          </p:nvPr>
        </p:nvGraphicFramePr>
        <p:xfrm>
          <a:off x="978002" y="3030202"/>
          <a:ext cx="14144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2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002" y="3030202"/>
                        <a:ext cx="14144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00493"/>
              </p:ext>
            </p:extLst>
          </p:nvPr>
        </p:nvGraphicFramePr>
        <p:xfrm>
          <a:off x="1031875" y="4144772"/>
          <a:ext cx="1304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" name="Equation" r:id="rId7" imgW="609600" imgH="241300" progId="Equation.3">
                  <p:embed/>
                </p:oleObj>
              </mc:Choice>
              <mc:Fallback>
                <p:oleObj name="Equation" r:id="rId7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1875" y="4144772"/>
                        <a:ext cx="13049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08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with 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0568"/>
            <a:ext cx="8229600" cy="3135595"/>
          </a:xfrm>
        </p:spPr>
        <p:txBody>
          <a:bodyPr>
            <a:normAutofit/>
          </a:bodyPr>
          <a:lstStyle/>
          <a:p>
            <a:r>
              <a:rPr lang="en-US" dirty="0" smtClean="0"/>
              <a:t>Need to reliably estimate P(</a:t>
            </a:r>
            <a:r>
              <a:rPr lang="en-US" dirty="0" err="1" smtClean="0"/>
              <a:t>s|z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6400" dirty="0">
              <a:solidFill>
                <a:srgbClr val="953735"/>
              </a:solidFill>
            </a:endParaRPr>
          </a:p>
          <a:p>
            <a:r>
              <a:rPr lang="en-US" dirty="0" smtClean="0"/>
              <a:t>Lots of “missing values” in this training 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54717"/>
              </p:ext>
            </p:extLst>
          </p:nvPr>
        </p:nvGraphicFramePr>
        <p:xfrm>
          <a:off x="978002" y="1506360"/>
          <a:ext cx="6828181" cy="114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Equation" r:id="rId3" imgW="2959100" imgH="495300" progId="Equation.3">
                  <p:embed/>
                </p:oleObj>
              </mc:Choice>
              <mc:Fallback>
                <p:oleObj name="Equation" r:id="rId3" imgW="2959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002" y="1506360"/>
                        <a:ext cx="6828181" cy="114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65310"/>
              </p:ext>
            </p:extLst>
          </p:nvPr>
        </p:nvGraphicFramePr>
        <p:xfrm>
          <a:off x="5600990" y="3772931"/>
          <a:ext cx="24193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Equation" r:id="rId5" imgW="990600" imgH="292100" progId="Equation.3">
                  <p:embed/>
                </p:oleObj>
              </mc:Choice>
              <mc:Fallback>
                <p:oleObj name="Equation" r:id="rId5" imgW="990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0990" y="3772931"/>
                        <a:ext cx="241935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93386"/>
              </p:ext>
            </p:extLst>
          </p:nvPr>
        </p:nvGraphicFramePr>
        <p:xfrm>
          <a:off x="3511320" y="3772931"/>
          <a:ext cx="1643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name="Equation" r:id="rId7" imgW="673100" imgH="279400" progId="Equation.3">
                  <p:embed/>
                </p:oleObj>
              </mc:Choice>
              <mc:Fallback>
                <p:oleObj name="Equation" r:id="rId7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1320" y="3772931"/>
                        <a:ext cx="16430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93621"/>
              </p:ext>
            </p:extLst>
          </p:nvPr>
        </p:nvGraphicFramePr>
        <p:xfrm>
          <a:off x="1166077" y="3865006"/>
          <a:ext cx="1984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Equation" r:id="rId9" imgW="812800" imgH="241300" progId="Equation.3">
                  <p:embed/>
                </p:oleObj>
              </mc:Choice>
              <mc:Fallback>
                <p:oleObj name="Equation" r:id="rId9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6077" y="3865006"/>
                        <a:ext cx="19843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21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Markov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2928"/>
            <a:ext cx="8229600" cy="1543235"/>
          </a:xfrm>
        </p:spPr>
        <p:txBody>
          <a:bodyPr/>
          <a:lstStyle/>
          <a:p>
            <a:r>
              <a:rPr lang="en-US" dirty="0" smtClean="0"/>
              <a:t>“Log-Radial” function</a:t>
            </a:r>
          </a:p>
          <a:p>
            <a:pPr lvl="1"/>
            <a:r>
              <a:rPr lang="en-US" sz="2400" dirty="0" smtClean="0"/>
              <a:t>(my own terminology)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03689"/>
              </p:ext>
            </p:extLst>
          </p:nvPr>
        </p:nvGraphicFramePr>
        <p:xfrm>
          <a:off x="3865191" y="1539481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4" name="Equation" r:id="rId3" imgW="1651000" imgH="330200" progId="Equation.3">
                  <p:embed/>
                </p:oleObj>
              </mc:Choice>
              <mc:Fallback>
                <p:oleObj name="Equation" r:id="rId3" imgW="1651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191" y="1539481"/>
                        <a:ext cx="381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98834"/>
              </p:ext>
            </p:extLst>
          </p:nvPr>
        </p:nvGraphicFramePr>
        <p:xfrm>
          <a:off x="3366716" y="2747539"/>
          <a:ext cx="430847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5" name="Equation" r:id="rId5" imgW="1866900" imgH="698500" progId="Equation.3">
                  <p:embed/>
                </p:oleObj>
              </mc:Choice>
              <mc:Fallback>
                <p:oleObj name="Equation" r:id="rId5" imgW="18669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6716" y="2747539"/>
                        <a:ext cx="4308475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90312" y="6097888"/>
            <a:ext cx="6562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676" y="1593595"/>
            <a:ext cx="2653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entry point of song s</a:t>
            </a:r>
          </a:p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exit point of song 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Log-Radial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6185" y="2905274"/>
            <a:ext cx="1461129" cy="1392938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02449" y="3162561"/>
            <a:ext cx="851274" cy="835213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0904" y="2479747"/>
            <a:ext cx="2286000" cy="228600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943" y="1749140"/>
            <a:ext cx="3657600" cy="365760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6719" y="32062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s’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4705" y="5807246"/>
            <a:ext cx="682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Each ring defines an equivalence class of transition probabilities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1260" y="2295081"/>
            <a:ext cx="36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5586185" y="2664413"/>
            <a:ext cx="91440" cy="947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2283" y="2975935"/>
            <a:ext cx="91440" cy="947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38459" y="2574510"/>
            <a:ext cx="4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 smtClean="0"/>
              <a:t>s”</a:t>
            </a:r>
            <a:endParaRPr lang="en-US" baseline="-25000" dirty="0"/>
          </a:p>
        </p:txBody>
      </p:sp>
      <p:sp>
        <p:nvSpPr>
          <p:cNvPr id="16" name="Oval 15"/>
          <p:cNvSpPr/>
          <p:nvPr/>
        </p:nvSpPr>
        <p:spPr>
          <a:xfrm>
            <a:off x="6279243" y="3548610"/>
            <a:ext cx="91440" cy="947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76648"/>
              </p:ext>
            </p:extLst>
          </p:nvPr>
        </p:nvGraphicFramePr>
        <p:xfrm>
          <a:off x="695770" y="1930571"/>
          <a:ext cx="3394353" cy="121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6" name="Equation" r:id="rId3" imgW="1778000" imgH="635000" progId="Equation.3">
                  <p:embed/>
                </p:oleObj>
              </mc:Choice>
              <mc:Fallback>
                <p:oleObj name="Equation" r:id="rId3" imgW="17780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770" y="1930571"/>
                        <a:ext cx="3394353" cy="121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5770" y="3657177"/>
            <a:ext cx="2670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2K parameters per song</a:t>
            </a:r>
          </a:p>
          <a:p>
            <a:r>
              <a:rPr lang="en-US" sz="2000" dirty="0" smtClean="0"/>
              <a:t>2|S|K parameters total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07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0502"/>
            <a:ext cx="8229600" cy="3285662"/>
          </a:xfrm>
        </p:spPr>
        <p:txBody>
          <a:bodyPr/>
          <a:lstStyle/>
          <a:p>
            <a:r>
              <a:rPr lang="en-US" dirty="0" smtClean="0"/>
              <a:t>Learning Goal: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312" y="6097888"/>
            <a:ext cx="6562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154838"/>
              </p:ext>
            </p:extLst>
          </p:nvPr>
        </p:nvGraphicFramePr>
        <p:xfrm>
          <a:off x="5693356" y="1546786"/>
          <a:ext cx="24193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Equation" r:id="rId3" imgW="990600" imgH="292100" progId="Equation.3">
                  <p:embed/>
                </p:oleObj>
              </mc:Choice>
              <mc:Fallback>
                <p:oleObj name="Equation" r:id="rId3" imgW="990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3356" y="1546786"/>
                        <a:ext cx="241935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36364"/>
              </p:ext>
            </p:extLst>
          </p:nvPr>
        </p:nvGraphicFramePr>
        <p:xfrm>
          <a:off x="3557158" y="1482212"/>
          <a:ext cx="1643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name="Equation" r:id="rId5" imgW="673100" imgH="279400" progId="Equation.3">
                  <p:embed/>
                </p:oleObj>
              </mc:Choice>
              <mc:Fallback>
                <p:oleObj name="Equation" r:id="rId5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7158" y="1482212"/>
                        <a:ext cx="16430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12453"/>
              </p:ext>
            </p:extLst>
          </p:nvPr>
        </p:nvGraphicFramePr>
        <p:xfrm>
          <a:off x="1018374" y="1569263"/>
          <a:ext cx="1984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Equation" r:id="rId7" imgW="812800" imgH="241300" progId="Equation.3">
                  <p:embed/>
                </p:oleObj>
              </mc:Choice>
              <mc:Fallback>
                <p:oleObj name="Equation" r:id="rId7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8374" y="1569263"/>
                        <a:ext cx="19843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1486" y="2152579"/>
            <a:ext cx="79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Songs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8058" y="2152579"/>
            <a:ext cx="101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131" y="2152579"/>
            <a:ext cx="200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 Definition</a:t>
            </a:r>
            <a:endParaRPr lang="en-US" sz="2000" dirty="0">
              <a:solidFill>
                <a:srgbClr val="953735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787503"/>
              </p:ext>
            </p:extLst>
          </p:nvPr>
        </p:nvGraphicFramePr>
        <p:xfrm>
          <a:off x="1971675" y="3631436"/>
          <a:ext cx="50752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Equation" r:id="rId9" imgW="2260600" imgH="393700" progId="Equation.3">
                  <p:embed/>
                </p:oleObj>
              </mc:Choice>
              <mc:Fallback>
                <p:oleObj name="Equation" r:id="rId9" imgW="2260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1675" y="3631436"/>
                        <a:ext cx="507523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05452"/>
              </p:ext>
            </p:extLst>
          </p:nvPr>
        </p:nvGraphicFramePr>
        <p:xfrm>
          <a:off x="2006351" y="4587875"/>
          <a:ext cx="504666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Equation" r:id="rId11" imgW="3035300" imgH="698500" progId="Equation.3">
                  <p:embed/>
                </p:oleObj>
              </mc:Choice>
              <mc:Fallback>
                <p:oleObj name="Equation" r:id="rId11" imgW="30353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6351" y="4587875"/>
                        <a:ext cx="5046663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548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</a:t>
            </a:r>
            <a:r>
              <a:rPr lang="en-US" dirty="0" err="1" smtClean="0"/>
              <a:t>Neg</a:t>
            </a:r>
            <a:r>
              <a:rPr lang="en-US" dirty="0" smtClean="0"/>
              <a:t> Log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1780"/>
            <a:ext cx="8229600" cy="3434383"/>
          </a:xfrm>
        </p:spPr>
        <p:txBody>
          <a:bodyPr>
            <a:normAutofit/>
          </a:bodyPr>
          <a:lstStyle/>
          <a:p>
            <a:r>
              <a:rPr lang="en-US" dirty="0" smtClean="0"/>
              <a:t>Solve using gradient descent</a:t>
            </a:r>
          </a:p>
          <a:p>
            <a:pPr lvl="1"/>
            <a:r>
              <a:rPr lang="en-US" b="1" dirty="0" smtClean="0"/>
              <a:t>Homework question:</a:t>
            </a:r>
            <a:r>
              <a:rPr lang="en-US" dirty="0" smtClean="0"/>
              <a:t> derive the gradient formula</a:t>
            </a:r>
          </a:p>
          <a:p>
            <a:pPr lvl="1"/>
            <a:r>
              <a:rPr lang="en-US" dirty="0" smtClean="0"/>
              <a:t>Random initialization</a:t>
            </a:r>
          </a:p>
          <a:p>
            <a:pPr lvl="1"/>
            <a:endParaRPr lang="en-US" sz="500" dirty="0"/>
          </a:p>
          <a:p>
            <a:r>
              <a:rPr lang="en-US" dirty="0" smtClean="0"/>
              <a:t>Normalization constant hard to compute:</a:t>
            </a:r>
          </a:p>
          <a:p>
            <a:pPr lvl="1"/>
            <a:r>
              <a:rPr lang="en-US" dirty="0" smtClean="0"/>
              <a:t>Approximation heuristics</a:t>
            </a:r>
          </a:p>
          <a:p>
            <a:pPr lvl="2"/>
            <a:r>
              <a:rPr lang="en-US" dirty="0" smtClean="0"/>
              <a:t>See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76992"/>
              </p:ext>
            </p:extLst>
          </p:nvPr>
        </p:nvGraphicFramePr>
        <p:xfrm>
          <a:off x="685806" y="1660932"/>
          <a:ext cx="78120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8" name="Equation" r:id="rId3" imgW="3479800" imgH="393700" progId="Equation.3">
                  <p:embed/>
                </p:oleObj>
              </mc:Choice>
              <mc:Fallback>
                <p:oleObj name="Equation" r:id="rId3" imgW="347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6" y="1660932"/>
                        <a:ext cx="781208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0312" y="6097888"/>
            <a:ext cx="6562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17328"/>
              </p:ext>
            </p:extLst>
          </p:nvPr>
        </p:nvGraphicFramePr>
        <p:xfrm>
          <a:off x="5670301" y="4987575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" name="Equation" r:id="rId5" imgW="1663700" imgH="533400" progId="Equation.3">
                  <p:embed/>
                </p:oleObj>
              </mc:Choice>
              <mc:Fallback>
                <p:oleObj name="Equation" r:id="rId5" imgW="1663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0301" y="4987575"/>
                        <a:ext cx="27654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84535" y="5873400"/>
            <a:ext cx="0" cy="224488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0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168"/>
            <a:ext cx="8229600" cy="4165995"/>
          </a:xfrm>
        </p:spPr>
        <p:txBody>
          <a:bodyPr/>
          <a:lstStyle/>
          <a:p>
            <a:r>
              <a:rPr lang="en-US" dirty="0" smtClean="0"/>
              <a:t>Dual point model: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Single point model:</a:t>
            </a:r>
            <a:endParaRPr lang="en-US" dirty="0"/>
          </a:p>
          <a:p>
            <a:pPr lvl="1"/>
            <a:r>
              <a:rPr lang="en-US" dirty="0" smtClean="0"/>
              <a:t>Transitions are symmetric</a:t>
            </a:r>
          </a:p>
          <a:p>
            <a:pPr lvl="2"/>
            <a:r>
              <a:rPr lang="en-US" dirty="0" smtClean="0"/>
              <a:t>(almost)</a:t>
            </a:r>
          </a:p>
          <a:p>
            <a:pPr lvl="1"/>
            <a:r>
              <a:rPr lang="en-US" dirty="0" smtClean="0"/>
              <a:t>Exact same form of training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97412"/>
              </p:ext>
            </p:extLst>
          </p:nvPr>
        </p:nvGraphicFramePr>
        <p:xfrm>
          <a:off x="4732117" y="3420821"/>
          <a:ext cx="3326280" cy="106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1" name="Equation" r:id="rId3" imgW="1663700" imgH="533400" progId="Equation.3">
                  <p:embed/>
                </p:oleObj>
              </mc:Choice>
              <mc:Fallback>
                <p:oleObj name="Equation" r:id="rId3" imgW="1663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2117" y="3420821"/>
                        <a:ext cx="3326280" cy="106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97946"/>
              </p:ext>
            </p:extLst>
          </p:nvPr>
        </p:nvGraphicFramePr>
        <p:xfrm>
          <a:off x="4732117" y="1675171"/>
          <a:ext cx="3326280" cy="106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2" name="Equation" r:id="rId5" imgW="1663700" imgH="533400" progId="Equation.3">
                  <p:embed/>
                </p:oleObj>
              </mc:Choice>
              <mc:Fallback>
                <p:oleObj name="Equation" r:id="rId5" imgW="1663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2117" y="1675171"/>
                        <a:ext cx="3326280" cy="106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069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in 2D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01" y="1697892"/>
            <a:ext cx="3900797" cy="3850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312" y="6097888"/>
            <a:ext cx="6562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8802"/>
              </p:ext>
            </p:extLst>
          </p:nvPr>
        </p:nvGraphicFramePr>
        <p:xfrm>
          <a:off x="774758" y="2779664"/>
          <a:ext cx="27670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4" name="Equation" r:id="rId4" imgW="1663700" imgH="533400" progId="Equation.3">
                  <p:embed/>
                </p:oleObj>
              </mc:Choice>
              <mc:Fallback>
                <p:oleObj name="Equation" r:id="rId4" imgW="1663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758" y="2779664"/>
                        <a:ext cx="2767013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6441" y="1798402"/>
            <a:ext cx="219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Simpler version: </a:t>
            </a:r>
          </a:p>
          <a:p>
            <a:r>
              <a:rPr lang="en-US" sz="2000" b="1" dirty="0" smtClean="0"/>
              <a:t>Single Point Model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8841" y="4228462"/>
            <a:ext cx="234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Single point model is </a:t>
            </a:r>
          </a:p>
          <a:p>
            <a:r>
              <a:rPr lang="en-US" sz="2000" dirty="0" smtClean="0"/>
              <a:t>easier to visualize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231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New Playlists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partial playlist:</a:t>
            </a:r>
          </a:p>
          <a:p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Generate next song for playlist p</a:t>
            </a:r>
            <a:r>
              <a:rPr lang="en-US" baseline="30000" dirty="0" smtClean="0"/>
              <a:t>j+1</a:t>
            </a:r>
          </a:p>
          <a:p>
            <a:pPr lvl="1"/>
            <a:r>
              <a:rPr lang="en-US" dirty="0" smtClean="0"/>
              <a:t>Sample according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10936"/>
              </p:ext>
            </p:extLst>
          </p:nvPr>
        </p:nvGraphicFramePr>
        <p:xfrm>
          <a:off x="3435599" y="2281608"/>
          <a:ext cx="1984851" cy="65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7" name="Equation" r:id="rId3" imgW="850900" imgH="279400" progId="Equation.3">
                  <p:embed/>
                </p:oleObj>
              </mc:Choice>
              <mc:Fallback>
                <p:oleObj name="Equation" r:id="rId3" imgW="850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599" y="2281608"/>
                        <a:ext cx="1984851" cy="65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0312" y="6097888"/>
            <a:ext cx="6562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/publications/chen_etal_12a.pdf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412748"/>
              </p:ext>
            </p:extLst>
          </p:nvPr>
        </p:nvGraphicFramePr>
        <p:xfrm>
          <a:off x="1062676" y="4405309"/>
          <a:ext cx="29130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8" name="Equation" r:id="rId5" imgW="1752600" imgH="609600" progId="Equation.3">
                  <p:embed/>
                </p:oleObj>
              </mc:Choice>
              <mc:Fallback>
                <p:oleObj name="Equation" r:id="rId5" imgW="17526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676" y="4405309"/>
                        <a:ext cx="2913062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209062"/>
              </p:ext>
            </p:extLst>
          </p:nvPr>
        </p:nvGraphicFramePr>
        <p:xfrm>
          <a:off x="4714610" y="4454179"/>
          <a:ext cx="29130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9" name="Equation" r:id="rId7" imgW="1752600" imgH="609600" progId="Equation.3">
                  <p:embed/>
                </p:oleObj>
              </mc:Choice>
              <mc:Fallback>
                <p:oleObj name="Equation" r:id="rId7" imgW="17526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4610" y="4454179"/>
                        <a:ext cx="2913062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0389" y="5507899"/>
            <a:ext cx="1997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Dual Point Model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7811" y="5507899"/>
            <a:ext cx="220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Single Point Model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8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015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0244" y="5350640"/>
            <a:ext cx="611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jimi.ithaca.edu</a:t>
            </a:r>
            <a:r>
              <a:rPr lang="en-US" dirty="0"/>
              <a:t>/~</a:t>
            </a:r>
            <a:r>
              <a:rPr lang="en-US" dirty="0" err="1"/>
              <a:t>dturnbull</a:t>
            </a:r>
            <a:r>
              <a:rPr lang="en-US" dirty="0"/>
              <a:t>/research/</a:t>
            </a:r>
            <a:r>
              <a:rPr lang="en-US" dirty="0" err="1"/>
              <a:t>lme</a:t>
            </a:r>
            <a:r>
              <a:rPr lang="en-US" dirty="0"/>
              <a:t>/</a:t>
            </a:r>
            <a:r>
              <a:rPr lang="en-US" dirty="0" err="1"/>
              <a:t>lmeDemo.html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</a:p>
          <a:p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Latent Factor Models</a:t>
            </a:r>
          </a:p>
          <a:p>
            <a:pPr lvl="1"/>
            <a:r>
              <a:rPr lang="en-US" dirty="0" smtClean="0"/>
              <a:t>Learn low-dimensional representation of data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6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New Songs?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we’ve trained U: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r>
              <a:rPr lang="en-US" dirty="0" smtClean="0"/>
              <a:t>What if we add a new song s’?</a:t>
            </a:r>
          </a:p>
          <a:p>
            <a:pPr lvl="1"/>
            <a:r>
              <a:rPr lang="en-US" dirty="0" smtClean="0"/>
              <a:t>No playlists created by users yet…</a:t>
            </a:r>
          </a:p>
          <a:p>
            <a:pPr lvl="1"/>
            <a:r>
              <a:rPr lang="en-US" dirty="0" smtClean="0"/>
              <a:t>Only options: u</a:t>
            </a:r>
            <a:r>
              <a:rPr lang="en-US" baseline="-25000" dirty="0" smtClean="0"/>
              <a:t>s’ </a:t>
            </a:r>
            <a:r>
              <a:rPr lang="en-US" dirty="0" smtClean="0"/>
              <a:t>= 0 or u</a:t>
            </a:r>
            <a:r>
              <a:rPr lang="en-US" baseline="-25000" dirty="0" smtClean="0"/>
              <a:t>s’ </a:t>
            </a:r>
            <a:r>
              <a:rPr lang="en-US" dirty="0" smtClean="0"/>
              <a:t>= random</a:t>
            </a:r>
          </a:p>
          <a:p>
            <a:pPr lvl="2"/>
            <a:r>
              <a:rPr lang="en-US" dirty="0" smtClean="0"/>
              <a:t>Both are terrible!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39249"/>
              </p:ext>
            </p:extLst>
          </p:nvPr>
        </p:nvGraphicFramePr>
        <p:xfrm>
          <a:off x="2696654" y="2420031"/>
          <a:ext cx="3520204" cy="112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" name="Equation" r:id="rId3" imgW="1663700" imgH="533400" progId="Equation.3">
                  <p:embed/>
                </p:oleObj>
              </mc:Choice>
              <mc:Fallback>
                <p:oleObj name="Equation" r:id="rId3" imgW="1663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6654" y="2420031"/>
                        <a:ext cx="3520204" cy="1127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322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&amp; Tag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Songs are usually added with tags</a:t>
            </a:r>
          </a:p>
          <a:p>
            <a:pPr lvl="1"/>
            <a:r>
              <a:rPr lang="en-US" dirty="0" smtClean="0"/>
              <a:t>E.g., indie rock, country</a:t>
            </a:r>
          </a:p>
          <a:p>
            <a:pPr lvl="1"/>
            <a:r>
              <a:rPr lang="en-US" dirty="0" smtClean="0"/>
              <a:t>Treat as features or attributes of songs</a:t>
            </a:r>
          </a:p>
          <a:p>
            <a:pPr lvl="1"/>
            <a:endParaRPr lang="en-US" dirty="0"/>
          </a:p>
          <a:p>
            <a:r>
              <a:rPr lang="en-US" dirty="0" smtClean="0"/>
              <a:t>How to leverage tags to generate a reasonable embedding of new songs?</a:t>
            </a:r>
          </a:p>
          <a:p>
            <a:pPr lvl="1"/>
            <a:r>
              <a:rPr lang="en-US" b="1" dirty="0" smtClean="0"/>
              <a:t>Learn an embedding of tags as well!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3173" y="6112294"/>
            <a:ext cx="671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/publications/moore_etal_12a.pdf</a:t>
            </a:r>
          </a:p>
        </p:txBody>
      </p:sp>
    </p:spTree>
    <p:extLst>
      <p:ext uri="{BB962C8B-B14F-4D97-AF65-F5344CB8AC3E}">
        <p14:creationId xmlns:p14="http://schemas.microsoft.com/office/powerpoint/2010/main" val="19069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559385"/>
              </p:ext>
            </p:extLst>
          </p:nvPr>
        </p:nvGraphicFramePr>
        <p:xfrm>
          <a:off x="4143320" y="2643027"/>
          <a:ext cx="3763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5" name="Equation" r:id="rId3" imgW="1676400" imgH="304800" progId="Equation.3">
                  <p:embed/>
                </p:oleObj>
              </mc:Choice>
              <mc:Fallback>
                <p:oleObj name="Equation" r:id="rId3" imgW="1676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20" y="2643027"/>
                        <a:ext cx="3763963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41558"/>
              </p:ext>
            </p:extLst>
          </p:nvPr>
        </p:nvGraphicFramePr>
        <p:xfrm>
          <a:off x="5693356" y="667239"/>
          <a:ext cx="24193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6" name="Equation" r:id="rId5" imgW="990600" imgH="292100" progId="Equation.3">
                  <p:embed/>
                </p:oleObj>
              </mc:Choice>
              <mc:Fallback>
                <p:oleObj name="Equation" r:id="rId5" imgW="990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3356" y="667239"/>
                        <a:ext cx="241935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946021"/>
              </p:ext>
            </p:extLst>
          </p:nvPr>
        </p:nvGraphicFramePr>
        <p:xfrm>
          <a:off x="3557158" y="602665"/>
          <a:ext cx="1643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7" name="Equation" r:id="rId7" imgW="673100" imgH="279400" progId="Equation.3">
                  <p:embed/>
                </p:oleObj>
              </mc:Choice>
              <mc:Fallback>
                <p:oleObj name="Equation" r:id="rId7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7158" y="602665"/>
                        <a:ext cx="16430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05279"/>
              </p:ext>
            </p:extLst>
          </p:nvPr>
        </p:nvGraphicFramePr>
        <p:xfrm>
          <a:off x="1018374" y="689716"/>
          <a:ext cx="1984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name="Equation" r:id="rId9" imgW="812800" imgH="241300" progId="Equation.3">
                  <p:embed/>
                </p:oleObj>
              </mc:Choice>
              <mc:Fallback>
                <p:oleObj name="Equation" r:id="rId9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8374" y="689716"/>
                        <a:ext cx="19843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1486" y="1273032"/>
            <a:ext cx="79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Songs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8058" y="1273032"/>
            <a:ext cx="101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131" y="1273032"/>
            <a:ext cx="200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Playlist Definition</a:t>
            </a:r>
            <a:endParaRPr lang="en-US" sz="2000" dirty="0">
              <a:solidFill>
                <a:srgbClr val="953735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59816"/>
              </p:ext>
            </p:extLst>
          </p:nvPr>
        </p:nvGraphicFramePr>
        <p:xfrm>
          <a:off x="987425" y="1904928"/>
          <a:ext cx="20462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" name="Equation" r:id="rId11" imgW="838200" imgH="241300" progId="Equation.3">
                  <p:embed/>
                </p:oleObj>
              </mc:Choice>
              <mc:Fallback>
                <p:oleObj name="Equation" r:id="rId11" imgW="838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7425" y="1904928"/>
                        <a:ext cx="2046288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8374" y="2497066"/>
            <a:ext cx="213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Tags for Each Song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173" y="6112294"/>
            <a:ext cx="671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/publications/moore_etal_12a.pdf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67718"/>
              </p:ext>
            </p:extLst>
          </p:nvPr>
        </p:nvGraphicFramePr>
        <p:xfrm>
          <a:off x="3302509" y="3611213"/>
          <a:ext cx="4715211" cy="66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0" name="Equation" r:id="rId13" imgW="2794000" imgH="393700" progId="Equation.3">
                  <p:embed/>
                </p:oleObj>
              </mc:Choice>
              <mc:Fallback>
                <p:oleObj name="Equation" r:id="rId13" imgW="279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2509" y="3611213"/>
                        <a:ext cx="4715211" cy="66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00062"/>
              </p:ext>
            </p:extLst>
          </p:nvPr>
        </p:nvGraphicFramePr>
        <p:xfrm>
          <a:off x="2263998" y="4776473"/>
          <a:ext cx="5812665" cy="99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1" name="Equation" r:id="rId15" imgW="3594100" imgH="609600" progId="Equation.3">
                  <p:embed/>
                </p:oleObj>
              </mc:Choice>
              <mc:Fallback>
                <p:oleObj name="Equation" r:id="rId15" imgW="35941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3998" y="4776473"/>
                        <a:ext cx="5812665" cy="992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9084" y="2235782"/>
            <a:ext cx="2448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Learning Objective: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768" y="3578493"/>
            <a:ext cx="26961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Same term as before: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768" y="4465986"/>
            <a:ext cx="5654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Song embedding ≈ average of tag embeddings: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777970"/>
            <a:ext cx="322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Solve using gradient descent: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77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in 2D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37" y="1417638"/>
            <a:ext cx="4505423" cy="4466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173" y="6112294"/>
            <a:ext cx="671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www.cs.cornell.edu</a:t>
            </a:r>
            <a:r>
              <a:rPr lang="en-US" sz="1600" dirty="0"/>
              <a:t>/People/</a:t>
            </a:r>
            <a:r>
              <a:rPr lang="en-US" sz="1600" dirty="0" err="1"/>
              <a:t>tj</a:t>
            </a:r>
            <a:r>
              <a:rPr lang="en-US" sz="1600" dirty="0"/>
              <a:t>/publications/moore_etal_12a.pdf</a:t>
            </a:r>
          </a:p>
        </p:txBody>
      </p:sp>
    </p:spTree>
    <p:extLst>
      <p:ext uri="{BB962C8B-B14F-4D97-AF65-F5344CB8AC3E}">
        <p14:creationId xmlns:p14="http://schemas.microsoft.com/office/powerpoint/2010/main" val="652396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Revisited: </a:t>
            </a:r>
            <a:r>
              <a:rPr lang="en-US" dirty="0" smtClean="0"/>
              <a:t>What About New Songs?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user has yet s’ added to playlist</a:t>
            </a:r>
          </a:p>
          <a:p>
            <a:pPr lvl="1"/>
            <a:r>
              <a:rPr lang="en-US" dirty="0" smtClean="0"/>
              <a:t>So no evidence from playlist training data: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Assume new song has been tagged T</a:t>
            </a:r>
            <a:r>
              <a:rPr lang="en-US" baseline="-25000" dirty="0" smtClean="0"/>
              <a:t>s’</a:t>
            </a:r>
          </a:p>
          <a:p>
            <a:pPr lvl="1"/>
            <a:r>
              <a:rPr lang="en-US" dirty="0" smtClean="0"/>
              <a:t>The u</a:t>
            </a:r>
            <a:r>
              <a:rPr lang="en-US" baseline="-25000" dirty="0" smtClean="0"/>
              <a:t>s’ </a:t>
            </a:r>
            <a:r>
              <a:rPr lang="en-US" dirty="0" smtClean="0"/>
              <a:t>= average of A</a:t>
            </a:r>
            <a:r>
              <a:rPr lang="en-US" baseline="-25000" dirty="0" smtClean="0"/>
              <a:t>t</a:t>
            </a:r>
            <a:r>
              <a:rPr lang="en-US" dirty="0" smtClean="0"/>
              <a:t> for tags t in T</a:t>
            </a:r>
            <a:r>
              <a:rPr lang="en-US" baseline="-25000" dirty="0" smtClean="0"/>
              <a:t>s’</a:t>
            </a:r>
          </a:p>
          <a:p>
            <a:pPr lvl="1"/>
            <a:endParaRPr lang="en-US" sz="500" baseline="-25000" dirty="0" smtClean="0"/>
          </a:p>
          <a:p>
            <a:pPr lvl="1"/>
            <a:r>
              <a:rPr lang="en-US" dirty="0" smtClean="0"/>
              <a:t>Implication from objective: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84176"/>
              </p:ext>
            </p:extLst>
          </p:nvPr>
        </p:nvGraphicFramePr>
        <p:xfrm>
          <a:off x="6690863" y="2762991"/>
          <a:ext cx="1643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4" name="Equation" r:id="rId3" imgW="673100" imgH="279400" progId="Equation.3">
                  <p:embed/>
                </p:oleObj>
              </mc:Choice>
              <mc:Fallback>
                <p:oleObj name="Equation" r:id="rId3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0863" y="2762991"/>
                        <a:ext cx="16430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03831"/>
              </p:ext>
            </p:extLst>
          </p:nvPr>
        </p:nvGraphicFramePr>
        <p:xfrm>
          <a:off x="2576467" y="5442785"/>
          <a:ext cx="3884212" cy="71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5" name="Equation" r:id="rId5" imgW="1676400" imgH="304800" progId="Equation.3">
                  <p:embed/>
                </p:oleObj>
              </mc:Choice>
              <mc:Fallback>
                <p:oleObj name="Equation" r:id="rId5" imgW="1676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6467" y="5442785"/>
                        <a:ext cx="3884212" cy="71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1900" y="2912644"/>
            <a:ext cx="236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53735"/>
                </a:solidFill>
              </a:rPr>
              <a:t>s</a:t>
            </a:r>
            <a:r>
              <a:rPr lang="en-US" sz="2000" dirty="0" smtClean="0">
                <a:solidFill>
                  <a:srgbClr val="953735"/>
                </a:solidFill>
              </a:rPr>
              <a:t>’ does not appear in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4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 low-dimensional representation of items U</a:t>
            </a:r>
          </a:p>
          <a:p>
            <a:endParaRPr lang="en-US" dirty="0"/>
          </a:p>
          <a:p>
            <a:r>
              <a:rPr lang="en-US" dirty="0" smtClean="0"/>
              <a:t>Capture semantics using distance between items u, u’</a:t>
            </a:r>
          </a:p>
          <a:p>
            <a:endParaRPr lang="en-US" dirty="0"/>
          </a:p>
          <a:p>
            <a:r>
              <a:rPr lang="en-US" dirty="0" smtClean="0"/>
              <a:t>Can be easier to visualize than latent factor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Applications of Latent Factor Models</a:t>
            </a: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Low-rank Spatial Model for Basketball Play Prediction</a:t>
            </a:r>
          </a:p>
          <a:p>
            <a:endParaRPr lang="en-US" sz="1600" dirty="0"/>
          </a:p>
          <a:p>
            <a:r>
              <a:rPr lang="en-US" dirty="0" smtClean="0"/>
              <a:t>Low-rank Tensor Model for Collaborative Clustering</a:t>
            </a:r>
          </a:p>
          <a:p>
            <a:endParaRPr lang="en-US" sz="1600" dirty="0"/>
          </a:p>
          <a:p>
            <a:r>
              <a:rPr lang="en-US" dirty="0" err="1" smtClean="0"/>
              <a:t>Miniproject</a:t>
            </a:r>
            <a:r>
              <a:rPr lang="en-US" dirty="0" smtClean="0"/>
              <a:t> 1 report due Thursday.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Embeddings</a:t>
            </a:r>
          </a:p>
          <a:p>
            <a:pPr lvl="1"/>
            <a:r>
              <a:rPr lang="en-US" dirty="0" smtClean="0"/>
              <a:t>Alternative form of dimensionality reduction</a:t>
            </a:r>
          </a:p>
          <a:p>
            <a:pPr lvl="1"/>
            <a:endParaRPr lang="en-US" dirty="0"/>
          </a:p>
          <a:p>
            <a:r>
              <a:rPr lang="en-US" dirty="0" smtClean="0"/>
              <a:t>Locally Linear Embeddings</a:t>
            </a:r>
          </a:p>
          <a:p>
            <a:endParaRPr lang="en-US" dirty="0"/>
          </a:p>
          <a:p>
            <a:r>
              <a:rPr lang="en-US" dirty="0" smtClean="0"/>
              <a:t>Markov 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 representation U</a:t>
            </a:r>
          </a:p>
          <a:p>
            <a:pPr lvl="1"/>
            <a:r>
              <a:rPr lang="en-US" sz="2400" dirty="0" smtClean="0"/>
              <a:t>Each column u corresponds to data point</a:t>
            </a:r>
          </a:p>
          <a:p>
            <a:pPr lvl="1"/>
            <a:endParaRPr lang="en-US" sz="1000" dirty="0"/>
          </a:p>
          <a:p>
            <a:r>
              <a:rPr lang="en-US" dirty="0" smtClean="0"/>
              <a:t>Semantics encoded via d(</a:t>
            </a:r>
            <a:r>
              <a:rPr lang="en-US" dirty="0" err="1" smtClean="0"/>
              <a:t>u,u</a:t>
            </a:r>
            <a:r>
              <a:rPr lang="en-US" dirty="0" smtClean="0"/>
              <a:t>’)</a:t>
            </a:r>
          </a:p>
          <a:p>
            <a:pPr lvl="1"/>
            <a:r>
              <a:rPr lang="en-US" sz="2400" dirty="0" smtClean="0"/>
              <a:t>Distance between points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90" y="4042247"/>
            <a:ext cx="5404607" cy="1998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212" y="6103110"/>
            <a:ext cx="605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www.sciencemag.org</a:t>
            </a:r>
            <a:r>
              <a:rPr lang="en-US" sz="1600" dirty="0"/>
              <a:t>/content/290/5500/2323.full.pdf</a:t>
            </a:r>
          </a:p>
        </p:txBody>
      </p:sp>
    </p:spTree>
    <p:extLst>
      <p:ext uri="{BB962C8B-B14F-4D97-AF65-F5344CB8AC3E}">
        <p14:creationId xmlns:p14="http://schemas.microsoft.com/office/powerpoint/2010/main" val="311778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Learn U such that local linearity is preserved</a:t>
            </a:r>
          </a:p>
          <a:p>
            <a:pPr lvl="1"/>
            <a:r>
              <a:rPr lang="en-US" dirty="0" smtClean="0"/>
              <a:t>Lower dimensional than x</a:t>
            </a:r>
          </a:p>
          <a:p>
            <a:pPr lvl="1"/>
            <a:r>
              <a:rPr lang="en-US" dirty="0" smtClean="0"/>
              <a:t>“Manifold Learning”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76756"/>
              </p:ext>
            </p:extLst>
          </p:nvPr>
        </p:nvGraphicFramePr>
        <p:xfrm>
          <a:off x="2696695" y="1600200"/>
          <a:ext cx="15509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6695" y="1600200"/>
                        <a:ext cx="15509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57" y="4432078"/>
            <a:ext cx="4236505" cy="1566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5894" y="1747998"/>
            <a:ext cx="256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Unsupervised Learning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560" y="4569124"/>
            <a:ext cx="237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Any neighborhood</a:t>
            </a:r>
          </a:p>
          <a:p>
            <a:r>
              <a:rPr lang="en-US" dirty="0">
                <a:solidFill>
                  <a:srgbClr val="953735"/>
                </a:solidFill>
              </a:rPr>
              <a:t>l</a:t>
            </a:r>
            <a:r>
              <a:rPr lang="en-US" dirty="0" smtClean="0">
                <a:solidFill>
                  <a:srgbClr val="953735"/>
                </a:solidFill>
              </a:rPr>
              <a:t>ooks like a linear plane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5894" y="3892728"/>
            <a:ext cx="46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53735"/>
                </a:solidFill>
              </a:rPr>
              <a:t>x</a:t>
            </a:r>
            <a:r>
              <a:rPr lang="en-US" sz="2000" dirty="0" smtClean="0">
                <a:solidFill>
                  <a:srgbClr val="953735"/>
                </a:solidFill>
              </a:rPr>
              <a:t>’s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1439" y="3892728"/>
            <a:ext cx="48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u’s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B(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B nearest neighbors of x</a:t>
            </a:r>
            <a:r>
              <a:rPr lang="en-US" sz="2400" baseline="-25000" dirty="0" smtClean="0"/>
              <a:t>i</a:t>
            </a:r>
          </a:p>
          <a:p>
            <a:pPr lvl="1"/>
            <a:r>
              <a:rPr lang="en-US" sz="2400" b="1" dirty="0" smtClean="0"/>
              <a:t>Assumption: </a:t>
            </a:r>
            <a:r>
              <a:rPr lang="en-US" sz="2400" dirty="0" smtClean="0"/>
              <a:t>B(</a:t>
            </a:r>
            <a:r>
              <a:rPr lang="en-US" sz="2400" dirty="0" err="1" smtClean="0"/>
              <a:t>i</a:t>
            </a:r>
            <a:r>
              <a:rPr lang="en-US" sz="2400" dirty="0" smtClean="0"/>
              <a:t>) is approximately linear</a:t>
            </a:r>
          </a:p>
          <a:p>
            <a:pPr lvl="1"/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can be written as a convex combination of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j</a:t>
            </a:r>
            <a:r>
              <a:rPr lang="en-US" sz="2400" dirty="0"/>
              <a:t> </a:t>
            </a:r>
            <a:r>
              <a:rPr lang="en-US" sz="2400" dirty="0" smtClean="0"/>
              <a:t>in B(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878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156447"/>
              </p:ext>
            </p:extLst>
          </p:nvPr>
        </p:nvGraphicFramePr>
        <p:xfrm>
          <a:off x="6767751" y="1508478"/>
          <a:ext cx="15509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7751" y="1508478"/>
                        <a:ext cx="15509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08" y="3590964"/>
            <a:ext cx="3736692" cy="267244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95175"/>
              </p:ext>
            </p:extLst>
          </p:nvPr>
        </p:nvGraphicFramePr>
        <p:xfrm>
          <a:off x="1558331" y="3975723"/>
          <a:ext cx="175736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Equation" r:id="rId6" imgW="901700" imgH="787400" progId="Equation.3">
                  <p:embed/>
                </p:oleObj>
              </mc:Choice>
              <mc:Fallback>
                <p:oleObj name="Equation" r:id="rId6" imgW="9017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8331" y="3975723"/>
                        <a:ext cx="1757363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84005" y="5037856"/>
            <a:ext cx="33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i</a:t>
            </a:r>
            <a:endParaRPr lang="en-US" sz="2000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651221" y="4693613"/>
            <a:ext cx="315515" cy="449640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7319" y="3965635"/>
            <a:ext cx="5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B(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59631" y="4365745"/>
            <a:ext cx="528487" cy="59618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59631" y="4365745"/>
            <a:ext cx="362842" cy="398864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Embedding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14: 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00149"/>
              </p:ext>
            </p:extLst>
          </p:nvPr>
        </p:nvGraphicFramePr>
        <p:xfrm>
          <a:off x="580461" y="1897542"/>
          <a:ext cx="4956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7" name="Equation" r:id="rId3" imgW="2959100" imgH="558800" progId="Equation.3">
                  <p:embed/>
                </p:oleObj>
              </mc:Choice>
              <mc:Fallback>
                <p:oleObj name="Equation" r:id="rId3" imgW="295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461" y="1897542"/>
                        <a:ext cx="49561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32102"/>
              </p:ext>
            </p:extLst>
          </p:nvPr>
        </p:nvGraphicFramePr>
        <p:xfrm>
          <a:off x="7158677" y="2050741"/>
          <a:ext cx="1131463" cy="6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Equation" r:id="rId5" imgW="698500" imgH="393700" progId="Equation.3">
                  <p:embed/>
                </p:oleObj>
              </mc:Choice>
              <mc:Fallback>
                <p:oleObj name="Equation" r:id="rId5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8677" y="2050741"/>
                        <a:ext cx="1131463" cy="6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3542" y="6028924"/>
            <a:ext cx="330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www.cs.nyu.edu</a:t>
            </a:r>
            <a:r>
              <a:rPr lang="en-US" sz="1600" dirty="0"/>
              <a:t>/~</a:t>
            </a:r>
            <a:r>
              <a:rPr lang="en-US" sz="1600" dirty="0" err="1"/>
              <a:t>roweis</a:t>
            </a:r>
            <a:r>
              <a:rPr lang="en-US" sz="1600" dirty="0"/>
              <a:t>/</a:t>
            </a:r>
            <a:r>
              <a:rPr lang="en-US" sz="1600" dirty="0" err="1"/>
              <a:t>lle</a:t>
            </a:r>
            <a:r>
              <a:rPr lang="en-US" sz="1600" dirty="0"/>
              <a:t>/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75358"/>
              </p:ext>
            </p:extLst>
          </p:nvPr>
        </p:nvGraphicFramePr>
        <p:xfrm>
          <a:off x="642583" y="3159263"/>
          <a:ext cx="515937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Equation" r:id="rId7" imgW="3403600" imgH="1778000" progId="Equation.3">
                  <p:embed/>
                </p:oleObj>
              </mc:Choice>
              <mc:Fallback>
                <p:oleObj name="Equation" r:id="rId7" imgW="3403600" imgH="177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583" y="3159263"/>
                        <a:ext cx="5159375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9683"/>
              </p:ext>
            </p:extLst>
          </p:nvPr>
        </p:nvGraphicFramePr>
        <p:xfrm>
          <a:off x="5715809" y="5640798"/>
          <a:ext cx="2746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Equation" r:id="rId9" imgW="1409700" imgH="254000" progId="Equation.3">
                  <p:embed/>
                </p:oleObj>
              </mc:Choice>
              <mc:Fallback>
                <p:oleObj name="Equation" r:id="rId9" imgW="1409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809" y="5640798"/>
                        <a:ext cx="27463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5430" y="3071390"/>
            <a:ext cx="2373304" cy="1596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542" y="1528210"/>
            <a:ext cx="611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Given Neighbors B(</a:t>
            </a:r>
            <a:r>
              <a:rPr lang="en-US" sz="2000" dirty="0" err="1" smtClean="0">
                <a:solidFill>
                  <a:srgbClr val="953735"/>
                </a:solidFill>
              </a:rPr>
              <a:t>i</a:t>
            </a:r>
            <a:r>
              <a:rPr lang="en-US" sz="2000" dirty="0" smtClean="0">
                <a:solidFill>
                  <a:srgbClr val="953735"/>
                </a:solidFill>
              </a:rPr>
              <a:t>), solve local linear approximation W: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42" y="3071390"/>
            <a:ext cx="3724553" cy="973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12087" y="4044572"/>
            <a:ext cx="3724553" cy="800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087" y="4831401"/>
            <a:ext cx="3724553" cy="656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12088" y="5523286"/>
            <a:ext cx="2985446" cy="3831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17024" y="2050741"/>
            <a:ext cx="2287754" cy="710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36636" y="5501234"/>
            <a:ext cx="2986101" cy="710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chemeClr val="accent3">
              <a:lumMod val="5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16705</TotalTime>
  <Words>1708</Words>
  <Application>Microsoft Macintosh PowerPoint</Application>
  <PresentationFormat>On-screen Show (4:3)</PresentationFormat>
  <Paragraphs>471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Machine Learning &amp; Data Mining CS/CNS/EE 155</vt:lpstr>
      <vt:lpstr>Announcements</vt:lpstr>
      <vt:lpstr>PowerPoint Presentation</vt:lpstr>
      <vt:lpstr>Last Week</vt:lpstr>
      <vt:lpstr>This Lecture</vt:lpstr>
      <vt:lpstr>Embedding</vt:lpstr>
      <vt:lpstr>Locally Linear Embedding</vt:lpstr>
      <vt:lpstr>Locally Linear Embedding</vt:lpstr>
      <vt:lpstr>Locally Linear Embedding</vt:lpstr>
      <vt:lpstr>Locally Linear Embedding</vt:lpstr>
      <vt:lpstr>Lagrange Multipliers</vt:lpstr>
      <vt:lpstr>Solving Locally Linear Approximation</vt:lpstr>
      <vt:lpstr>Locally Linear Approximation</vt:lpstr>
      <vt:lpstr>Story So Far: Locally Linear Embeddings</vt:lpstr>
      <vt:lpstr>Recall: Locally Linear Embedding</vt:lpstr>
      <vt:lpstr>Dimensionality Reduction</vt:lpstr>
      <vt:lpstr>PowerPoint Presentation</vt:lpstr>
      <vt:lpstr>PowerPoint Presentation</vt:lpstr>
      <vt:lpstr>Recap: Principal Component Analysis</vt:lpstr>
      <vt:lpstr>PowerPoint Presentation</vt:lpstr>
      <vt:lpstr>Recap: Locally Linear Embedding</vt:lpstr>
      <vt:lpstr>Results for Different Neighborhoods</vt:lpstr>
      <vt:lpstr>Embeddings vs Latent Factor Models</vt:lpstr>
      <vt:lpstr>Visualization Semantics</vt:lpstr>
      <vt:lpstr>Latent Markov Embeddings</vt:lpstr>
      <vt:lpstr>Latent Markov Embeddings</vt:lpstr>
      <vt:lpstr>Playlist Embedding</vt:lpstr>
      <vt:lpstr>Probabilistic Markov Modeling</vt:lpstr>
      <vt:lpstr>First Try: Probability Tables</vt:lpstr>
      <vt:lpstr>Second Try: Hidden Markov Models</vt:lpstr>
      <vt:lpstr>Problem with Hidden Markov Models</vt:lpstr>
      <vt:lpstr>Latent Markov Embedding</vt:lpstr>
      <vt:lpstr>Log-Radial Functions</vt:lpstr>
      <vt:lpstr>Learning Problem</vt:lpstr>
      <vt:lpstr>Minimize Neg Log Likelihood</vt:lpstr>
      <vt:lpstr>Simpler Version</vt:lpstr>
      <vt:lpstr>Visualization in 2D</vt:lpstr>
      <vt:lpstr>Sampling New Playlists</vt:lpstr>
      <vt:lpstr>Demo</vt:lpstr>
      <vt:lpstr>What About New Songs?</vt:lpstr>
      <vt:lpstr>Song &amp; Tag Embedding</vt:lpstr>
      <vt:lpstr>PowerPoint Presentation</vt:lpstr>
      <vt:lpstr>Visualization in 2D</vt:lpstr>
      <vt:lpstr>Revisited: What About New Songs?</vt:lpstr>
      <vt:lpstr>Recap: Embeddings</vt:lpstr>
      <vt:lpstr>Next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9482</cp:revision>
  <dcterms:created xsi:type="dcterms:W3CDTF">2015-01-06T05:34:21Z</dcterms:created>
  <dcterms:modified xsi:type="dcterms:W3CDTF">2015-02-25T02:17:14Z</dcterms:modified>
</cp:coreProperties>
</file>