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Microsoft_Equation1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embeddings/oleObject85.bin" ContentType="application/vnd.openxmlformats-officedocument.oleObject"/>
  <Override PartName="/ppt/embeddings/oleObject86.bin" ContentType="application/vnd.openxmlformats-officedocument.oleObject"/>
  <Override PartName="/ppt/embeddings/oleObject87.bin" ContentType="application/vnd.openxmlformats-officedocument.oleObject"/>
  <Override PartName="/ppt/embeddings/oleObject88.bin" ContentType="application/vnd.openxmlformats-officedocument.oleObject"/>
  <Override PartName="/ppt/embeddings/oleObject89.bin" ContentType="application/vnd.openxmlformats-officedocument.oleObject"/>
  <Override PartName="/ppt/embeddings/oleObject90.bin" ContentType="application/vnd.openxmlformats-officedocument.oleObject"/>
  <Override PartName="/ppt/embeddings/oleObject91.bin" ContentType="application/vnd.openxmlformats-officedocument.oleObject"/>
  <Override PartName="/ppt/embeddings/oleObject92.bin" ContentType="application/vnd.openxmlformats-officedocument.oleObject"/>
  <Override PartName="/ppt/embeddings/oleObject93.bin" ContentType="application/vnd.openxmlformats-officedocument.oleObject"/>
  <Override PartName="/ppt/embeddings/oleObject94.bin" ContentType="application/vnd.openxmlformats-officedocument.oleObject"/>
  <Override PartName="/ppt/embeddings/oleObject9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262" r:id="rId3"/>
    <p:sldId id="263" r:id="rId4"/>
    <p:sldId id="260" r:id="rId5"/>
    <p:sldId id="266" r:id="rId6"/>
    <p:sldId id="272" r:id="rId7"/>
    <p:sldId id="273" r:id="rId8"/>
    <p:sldId id="274" r:id="rId9"/>
    <p:sldId id="327" r:id="rId10"/>
    <p:sldId id="275" r:id="rId11"/>
    <p:sldId id="294" r:id="rId12"/>
    <p:sldId id="258" r:id="rId13"/>
    <p:sldId id="282" r:id="rId14"/>
    <p:sldId id="268" r:id="rId15"/>
    <p:sldId id="269" r:id="rId16"/>
    <p:sldId id="308" r:id="rId17"/>
    <p:sldId id="309" r:id="rId18"/>
    <p:sldId id="324" r:id="rId19"/>
    <p:sldId id="310" r:id="rId20"/>
    <p:sldId id="277" r:id="rId21"/>
    <p:sldId id="280" r:id="rId22"/>
    <p:sldId id="287" r:id="rId23"/>
    <p:sldId id="326" r:id="rId24"/>
    <p:sldId id="288" r:id="rId25"/>
    <p:sldId id="289" r:id="rId26"/>
    <p:sldId id="286" r:id="rId27"/>
    <p:sldId id="285" r:id="rId28"/>
    <p:sldId id="278" r:id="rId29"/>
    <p:sldId id="291" r:id="rId30"/>
    <p:sldId id="292" r:id="rId31"/>
    <p:sldId id="297" r:id="rId32"/>
    <p:sldId id="295" r:id="rId33"/>
    <p:sldId id="320" r:id="rId34"/>
    <p:sldId id="323" r:id="rId35"/>
    <p:sldId id="279" r:id="rId36"/>
    <p:sldId id="303" r:id="rId37"/>
    <p:sldId id="281" r:id="rId38"/>
    <p:sldId id="311" r:id="rId39"/>
    <p:sldId id="306" r:id="rId40"/>
    <p:sldId id="300" r:id="rId41"/>
    <p:sldId id="304" r:id="rId42"/>
    <p:sldId id="318" r:id="rId43"/>
    <p:sldId id="305" r:id="rId44"/>
    <p:sldId id="319" r:id="rId45"/>
    <p:sldId id="325" r:id="rId46"/>
    <p:sldId id="307" r:id="rId47"/>
    <p:sldId id="317" r:id="rId48"/>
    <p:sldId id="315" r:id="rId49"/>
    <p:sldId id="312" r:id="rId50"/>
    <p:sldId id="302" r:id="rId51"/>
    <p:sldId id="290" r:id="rId52"/>
    <p:sldId id="321" r:id="rId53"/>
    <p:sldId id="322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4032"/>
    <a:srgbClr val="E8EDF4"/>
    <a:srgbClr val="D0D8E8"/>
    <a:srgbClr val="C31AFF"/>
    <a:srgbClr val="E58BFF"/>
    <a:srgbClr val="507BCB"/>
    <a:srgbClr val="558DD7"/>
    <a:srgbClr val="5879D7"/>
    <a:srgbClr val="7091D7"/>
    <a:srgbClr val="1333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69" autoAdjust="0"/>
    <p:restoredTop sz="97119" autoAdjust="0"/>
  </p:normalViewPr>
  <p:slideViewPr>
    <p:cSldViewPr snapToGrid="0" snapToObjects="1">
      <p:cViewPr varScale="1">
        <p:scale>
          <a:sx n="165" d="100"/>
          <a:sy n="165" d="100"/>
        </p:scale>
        <p:origin x="-120" y="-6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image" Target="../media/image4.emf"/><Relationship Id="rId2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Relationship Id="rId2" Type="http://schemas.openxmlformats.org/officeDocument/2006/relationships/image" Target="../media/image3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Relationship Id="rId2" Type="http://schemas.openxmlformats.org/officeDocument/2006/relationships/image" Target="../media/image35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1" Type="http://schemas.openxmlformats.org/officeDocument/2006/relationships/image" Target="../media/image36.emf"/><Relationship Id="rId2" Type="http://schemas.openxmlformats.org/officeDocument/2006/relationships/image" Target="../media/image3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Relationship Id="rId2" Type="http://schemas.openxmlformats.org/officeDocument/2006/relationships/image" Target="../media/image4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Relationship Id="rId2" Type="http://schemas.openxmlformats.org/officeDocument/2006/relationships/image" Target="../media/image4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Relationship Id="rId2" Type="http://schemas.openxmlformats.org/officeDocument/2006/relationships/image" Target="../media/image47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Relationship Id="rId2" Type="http://schemas.openxmlformats.org/officeDocument/2006/relationships/image" Target="../media/image5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Relationship Id="rId2" Type="http://schemas.openxmlformats.org/officeDocument/2006/relationships/image" Target="../media/image58.emf"/><Relationship Id="rId3" Type="http://schemas.openxmlformats.org/officeDocument/2006/relationships/image" Target="../media/image59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Relationship Id="rId2" Type="http://schemas.openxmlformats.org/officeDocument/2006/relationships/image" Target="../media/image60.emf"/><Relationship Id="rId3" Type="http://schemas.openxmlformats.org/officeDocument/2006/relationships/image" Target="../media/image6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Relationship Id="rId2" Type="http://schemas.openxmlformats.org/officeDocument/2006/relationships/image" Target="../media/image63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Relationship Id="rId2" Type="http://schemas.openxmlformats.org/officeDocument/2006/relationships/image" Target="../media/image64.emf"/><Relationship Id="rId3" Type="http://schemas.openxmlformats.org/officeDocument/2006/relationships/image" Target="../media/image65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Relationship Id="rId2" Type="http://schemas.openxmlformats.org/officeDocument/2006/relationships/image" Target="../media/image67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Relationship Id="rId2" Type="http://schemas.openxmlformats.org/officeDocument/2006/relationships/image" Target="../media/image68.e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emf"/><Relationship Id="rId5" Type="http://schemas.openxmlformats.org/officeDocument/2006/relationships/image" Target="../media/image72.emf"/><Relationship Id="rId1" Type="http://schemas.openxmlformats.org/officeDocument/2006/relationships/image" Target="../media/image52.emf"/><Relationship Id="rId2" Type="http://schemas.openxmlformats.org/officeDocument/2006/relationships/image" Target="../media/image69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Relationship Id="rId2" Type="http://schemas.openxmlformats.org/officeDocument/2006/relationships/image" Target="../media/image7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Relationship Id="rId2" Type="http://schemas.openxmlformats.org/officeDocument/2006/relationships/image" Target="../media/image15.emf"/><Relationship Id="rId3" Type="http://schemas.openxmlformats.org/officeDocument/2006/relationships/image" Target="../media/image1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Relationship Id="rId2" Type="http://schemas.openxmlformats.org/officeDocument/2006/relationships/image" Target="../media/image76.e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1" Type="http://schemas.openxmlformats.org/officeDocument/2006/relationships/image" Target="../media/image75.emf"/><Relationship Id="rId2" Type="http://schemas.openxmlformats.org/officeDocument/2006/relationships/image" Target="../media/image77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Relationship Id="rId2" Type="http://schemas.openxmlformats.org/officeDocument/2006/relationships/image" Target="../media/image80.e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4" Type="http://schemas.openxmlformats.org/officeDocument/2006/relationships/image" Target="../media/image91.emf"/><Relationship Id="rId5" Type="http://schemas.openxmlformats.org/officeDocument/2006/relationships/image" Target="../media/image92.emf"/><Relationship Id="rId1" Type="http://schemas.openxmlformats.org/officeDocument/2006/relationships/image" Target="../media/image88.emf"/><Relationship Id="rId2" Type="http://schemas.openxmlformats.org/officeDocument/2006/relationships/image" Target="../media/image89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Relationship Id="rId2" Type="http://schemas.openxmlformats.org/officeDocument/2006/relationships/image" Target="../media/image94.emf"/><Relationship Id="rId3" Type="http://schemas.openxmlformats.org/officeDocument/2006/relationships/image" Target="../media/image95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Relationship Id="rId2" Type="http://schemas.openxmlformats.org/officeDocument/2006/relationships/image" Target="../media/image97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Relationship Id="rId2" Type="http://schemas.openxmlformats.org/officeDocument/2006/relationships/image" Target="../media/image99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8.emf"/><Relationship Id="rId1" Type="http://schemas.openxmlformats.org/officeDocument/2006/relationships/image" Target="../media/image16.emf"/><Relationship Id="rId2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21.emf"/><Relationship Id="rId1" Type="http://schemas.openxmlformats.org/officeDocument/2006/relationships/image" Target="../media/image19.emf"/><Relationship Id="rId2" Type="http://schemas.openxmlformats.org/officeDocument/2006/relationships/image" Target="../media/image20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18.emf"/><Relationship Id="rId1" Type="http://schemas.openxmlformats.org/officeDocument/2006/relationships/image" Target="../media/image22.emf"/><Relationship Id="rId2" Type="http://schemas.openxmlformats.org/officeDocument/2006/relationships/image" Target="../media/image19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1" Type="http://schemas.openxmlformats.org/officeDocument/2006/relationships/image" Target="../media/image23.emf"/><Relationship Id="rId2" Type="http://schemas.openxmlformats.org/officeDocument/2006/relationships/image" Target="../media/image2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8F070-10D7-B04C-89FC-5B4AD48ABD2F}" type="datetimeFigureOut">
              <a:rPr lang="en-US" smtClean="0"/>
              <a:t>3/17/15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FD7B7-D2AB-8148-BF5A-260E16141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391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8478B-6CB6-1648-AD11-4BCA276D364A}" type="datetimeFigureOut">
              <a:rPr lang="en-US" smtClean="0"/>
              <a:t>3/17/15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1054E-58D0-F24D-9054-8231A9C9B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994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41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95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91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7609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04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36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29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8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54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35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7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75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53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4" Type="http://schemas.openxmlformats.org/officeDocument/2006/relationships/image" Target="../media/image20.emf"/><Relationship Id="rId5" Type="http://schemas.openxmlformats.org/officeDocument/2006/relationships/oleObject" Target="../embeddings/oleObject28.bin"/><Relationship Id="rId6" Type="http://schemas.openxmlformats.org/officeDocument/2006/relationships/image" Target="../media/image28.emf"/><Relationship Id="rId7" Type="http://schemas.openxmlformats.org/officeDocument/2006/relationships/oleObject" Target="../embeddings/oleObject29.bin"/><Relationship Id="rId8" Type="http://schemas.openxmlformats.org/officeDocument/2006/relationships/image" Target="../media/image29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4" Type="http://schemas.openxmlformats.org/officeDocument/2006/relationships/image" Target="../media/image30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4" Type="http://schemas.openxmlformats.org/officeDocument/2006/relationships/image" Target="../media/image30.emf"/><Relationship Id="rId5" Type="http://schemas.openxmlformats.org/officeDocument/2006/relationships/image" Target="../media/image31.jp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4" Type="http://schemas.openxmlformats.org/officeDocument/2006/relationships/image" Target="../media/image32.emf"/><Relationship Id="rId5" Type="http://schemas.openxmlformats.org/officeDocument/2006/relationships/oleObject" Target="../embeddings/oleObject33.bin"/><Relationship Id="rId6" Type="http://schemas.openxmlformats.org/officeDocument/2006/relationships/image" Target="../media/image33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4" Type="http://schemas.openxmlformats.org/officeDocument/2006/relationships/image" Target="../media/image34.emf"/><Relationship Id="rId5" Type="http://schemas.openxmlformats.org/officeDocument/2006/relationships/oleObject" Target="../embeddings/oleObject35.bin"/><Relationship Id="rId6" Type="http://schemas.openxmlformats.org/officeDocument/2006/relationships/image" Target="../media/image35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4" Type="http://schemas.openxmlformats.org/officeDocument/2006/relationships/image" Target="../media/image36.emf"/><Relationship Id="rId5" Type="http://schemas.openxmlformats.org/officeDocument/2006/relationships/oleObject" Target="../embeddings/oleObject37.bin"/><Relationship Id="rId6" Type="http://schemas.openxmlformats.org/officeDocument/2006/relationships/image" Target="../media/image37.emf"/><Relationship Id="rId7" Type="http://schemas.openxmlformats.org/officeDocument/2006/relationships/oleObject" Target="../embeddings/oleObject38.bin"/><Relationship Id="rId8" Type="http://schemas.openxmlformats.org/officeDocument/2006/relationships/image" Target="../media/image38.emf"/><Relationship Id="rId9" Type="http://schemas.openxmlformats.org/officeDocument/2006/relationships/oleObject" Target="../embeddings/oleObject39.bin"/><Relationship Id="rId10" Type="http://schemas.openxmlformats.org/officeDocument/2006/relationships/image" Target="../media/image39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4" Type="http://schemas.openxmlformats.org/officeDocument/2006/relationships/image" Target="../media/image40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4" Type="http://schemas.openxmlformats.org/officeDocument/2006/relationships/image" Target="../media/image41.emf"/><Relationship Id="rId5" Type="http://schemas.openxmlformats.org/officeDocument/2006/relationships/oleObject" Target="../embeddings/oleObject42.bin"/><Relationship Id="rId6" Type="http://schemas.openxmlformats.org/officeDocument/2006/relationships/image" Target="../media/image42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4" Type="http://schemas.openxmlformats.org/officeDocument/2006/relationships/image" Target="../media/image43.emf"/><Relationship Id="rId5" Type="http://schemas.openxmlformats.org/officeDocument/2006/relationships/oleObject" Target="../embeddings/oleObject44.bin"/><Relationship Id="rId6" Type="http://schemas.openxmlformats.org/officeDocument/2006/relationships/image" Target="../media/image44.emf"/><Relationship Id="rId7" Type="http://schemas.openxmlformats.org/officeDocument/2006/relationships/oleObject" Target="../embeddings/oleObject45.bin"/><Relationship Id="rId8" Type="http://schemas.openxmlformats.org/officeDocument/2006/relationships/image" Target="../media/image45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4" Type="http://schemas.openxmlformats.org/officeDocument/2006/relationships/image" Target="../media/image46.emf"/><Relationship Id="rId5" Type="http://schemas.openxmlformats.org/officeDocument/2006/relationships/oleObject" Target="../embeddings/oleObject47.bin"/><Relationship Id="rId6" Type="http://schemas.openxmlformats.org/officeDocument/2006/relationships/image" Target="../media/image47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4" Type="http://schemas.openxmlformats.org/officeDocument/2006/relationships/image" Target="../media/image48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4" Type="http://schemas.openxmlformats.org/officeDocument/2006/relationships/image" Target="../media/image49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4" Type="http://schemas.openxmlformats.org/officeDocument/2006/relationships/image" Target="../media/image50.emf"/><Relationship Id="rId5" Type="http://schemas.openxmlformats.org/officeDocument/2006/relationships/oleObject" Target="../embeddings/oleObject51.bin"/><Relationship Id="rId6" Type="http://schemas.openxmlformats.org/officeDocument/2006/relationships/image" Target="../media/image47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4" Type="http://schemas.openxmlformats.org/officeDocument/2006/relationships/image" Target="../media/image52.emf"/><Relationship Id="rId5" Type="http://schemas.openxmlformats.org/officeDocument/2006/relationships/oleObject" Target="../embeddings/oleObject53.bin"/><Relationship Id="rId6" Type="http://schemas.openxmlformats.org/officeDocument/2006/relationships/image" Target="../media/image53.emf"/><Relationship Id="rId7" Type="http://schemas.openxmlformats.org/officeDocument/2006/relationships/image" Target="../media/image54.jpe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57.png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4" Type="http://schemas.openxmlformats.org/officeDocument/2006/relationships/image" Target="../media/image52.emf"/><Relationship Id="rId5" Type="http://schemas.openxmlformats.org/officeDocument/2006/relationships/oleObject" Target="../embeddings/oleObject55.bin"/><Relationship Id="rId6" Type="http://schemas.openxmlformats.org/officeDocument/2006/relationships/image" Target="../media/image58.emf"/><Relationship Id="rId7" Type="http://schemas.openxmlformats.org/officeDocument/2006/relationships/oleObject" Target="../embeddings/oleObject56.bin"/><Relationship Id="rId8" Type="http://schemas.openxmlformats.org/officeDocument/2006/relationships/image" Target="../media/image59.e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emf"/><Relationship Id="rId12" Type="http://schemas.openxmlformats.org/officeDocument/2006/relationships/oleObject" Target="../embeddings/oleObject4.bin"/><Relationship Id="rId13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4.emf"/><Relationship Id="rId7" Type="http://schemas.openxmlformats.org/officeDocument/2006/relationships/image" Target="../media/image10.e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5.emf"/><Relationship Id="rId10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4" Type="http://schemas.openxmlformats.org/officeDocument/2006/relationships/image" Target="../media/image52.emf"/><Relationship Id="rId5" Type="http://schemas.openxmlformats.org/officeDocument/2006/relationships/oleObject" Target="../embeddings/oleObject58.bin"/><Relationship Id="rId6" Type="http://schemas.openxmlformats.org/officeDocument/2006/relationships/image" Target="../media/image60.emf"/><Relationship Id="rId7" Type="http://schemas.openxmlformats.org/officeDocument/2006/relationships/oleObject" Target="../embeddings/oleObject59.bin"/><Relationship Id="rId8" Type="http://schemas.openxmlformats.org/officeDocument/2006/relationships/image" Target="../media/image61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4" Type="http://schemas.openxmlformats.org/officeDocument/2006/relationships/image" Target="../media/image62.emf"/><Relationship Id="rId5" Type="http://schemas.openxmlformats.org/officeDocument/2006/relationships/oleObject" Target="../embeddings/oleObject61.bin"/><Relationship Id="rId6" Type="http://schemas.openxmlformats.org/officeDocument/2006/relationships/image" Target="../media/image63.e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4" Type="http://schemas.openxmlformats.org/officeDocument/2006/relationships/image" Target="../media/image52.emf"/><Relationship Id="rId5" Type="http://schemas.openxmlformats.org/officeDocument/2006/relationships/oleObject" Target="../embeddings/oleObject63.bin"/><Relationship Id="rId6" Type="http://schemas.openxmlformats.org/officeDocument/2006/relationships/image" Target="../media/image64.emf"/><Relationship Id="rId7" Type="http://schemas.openxmlformats.org/officeDocument/2006/relationships/oleObject" Target="../embeddings/oleObject64.bin"/><Relationship Id="rId8" Type="http://schemas.openxmlformats.org/officeDocument/2006/relationships/image" Target="../media/image65.emf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4" Type="http://schemas.openxmlformats.org/officeDocument/2006/relationships/image" Target="../media/image66.emf"/><Relationship Id="rId5" Type="http://schemas.openxmlformats.org/officeDocument/2006/relationships/oleObject" Target="../embeddings/oleObject66.bin"/><Relationship Id="rId6" Type="http://schemas.openxmlformats.org/officeDocument/2006/relationships/image" Target="../media/image67.emf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4" Type="http://schemas.openxmlformats.org/officeDocument/2006/relationships/image" Target="../media/image52.emf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oleObject" Target="../embeddings/oleObject68.bin"/><Relationship Id="rId9" Type="http://schemas.openxmlformats.org/officeDocument/2006/relationships/image" Target="../media/image68.emf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3.bin"/><Relationship Id="rId12" Type="http://schemas.openxmlformats.org/officeDocument/2006/relationships/image" Target="../media/image72.emf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69.bin"/><Relationship Id="rId4" Type="http://schemas.openxmlformats.org/officeDocument/2006/relationships/image" Target="../media/image52.emf"/><Relationship Id="rId5" Type="http://schemas.openxmlformats.org/officeDocument/2006/relationships/oleObject" Target="../embeddings/oleObject70.bin"/><Relationship Id="rId6" Type="http://schemas.openxmlformats.org/officeDocument/2006/relationships/image" Target="../media/image69.emf"/><Relationship Id="rId7" Type="http://schemas.openxmlformats.org/officeDocument/2006/relationships/oleObject" Target="../embeddings/oleObject71.bin"/><Relationship Id="rId8" Type="http://schemas.openxmlformats.org/officeDocument/2006/relationships/image" Target="../media/image70.emf"/><Relationship Id="rId9" Type="http://schemas.openxmlformats.org/officeDocument/2006/relationships/oleObject" Target="../embeddings/oleObject72.bin"/><Relationship Id="rId10" Type="http://schemas.openxmlformats.org/officeDocument/2006/relationships/image" Target="../media/image7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4" Type="http://schemas.openxmlformats.org/officeDocument/2006/relationships/image" Target="../media/image73.emf"/><Relationship Id="rId5" Type="http://schemas.openxmlformats.org/officeDocument/2006/relationships/oleObject" Target="../embeddings/oleObject75.bin"/><Relationship Id="rId6" Type="http://schemas.openxmlformats.org/officeDocument/2006/relationships/image" Target="../media/image74.emf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4" Type="http://schemas.openxmlformats.org/officeDocument/2006/relationships/image" Target="../media/image75.emf"/><Relationship Id="rId5" Type="http://schemas.openxmlformats.org/officeDocument/2006/relationships/oleObject" Target="../embeddings/oleObject77.bin"/><Relationship Id="rId6" Type="http://schemas.openxmlformats.org/officeDocument/2006/relationships/image" Target="../media/image76.emf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4" Type="http://schemas.openxmlformats.org/officeDocument/2006/relationships/image" Target="../media/image75.emf"/><Relationship Id="rId5" Type="http://schemas.openxmlformats.org/officeDocument/2006/relationships/oleObject" Target="../embeddings/oleObject79.bin"/><Relationship Id="rId6" Type="http://schemas.openxmlformats.org/officeDocument/2006/relationships/image" Target="../media/image77.emf"/><Relationship Id="rId7" Type="http://schemas.openxmlformats.org/officeDocument/2006/relationships/oleObject" Target="../embeddings/oleObject80.bin"/><Relationship Id="rId8" Type="http://schemas.openxmlformats.org/officeDocument/2006/relationships/image" Target="../media/image78.emf"/><Relationship Id="rId9" Type="http://schemas.openxmlformats.org/officeDocument/2006/relationships/oleObject" Target="../embeddings/oleObject81.bin"/><Relationship Id="rId10" Type="http://schemas.openxmlformats.org/officeDocument/2006/relationships/image" Target="../media/image79.emf"/><Relationship Id="rId1" Type="http://schemas.openxmlformats.org/officeDocument/2006/relationships/vmlDrawing" Target="../drawings/vmlDrawing31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2.bin"/><Relationship Id="rId4" Type="http://schemas.openxmlformats.org/officeDocument/2006/relationships/image" Target="../media/image75.emf"/><Relationship Id="rId5" Type="http://schemas.openxmlformats.org/officeDocument/2006/relationships/oleObject" Target="../embeddings/oleObject83.bin"/><Relationship Id="rId6" Type="http://schemas.openxmlformats.org/officeDocument/2006/relationships/image" Target="../media/image80.emf"/><Relationship Id="rId1" Type="http://schemas.openxmlformats.org/officeDocument/2006/relationships/vmlDrawing" Target="../drawings/vmlDrawing32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1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12.e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1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3.emf"/><Relationship Id="rId5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g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88.bin"/><Relationship Id="rId12" Type="http://schemas.openxmlformats.org/officeDocument/2006/relationships/image" Target="../media/image92.emf"/><Relationship Id="rId1" Type="http://schemas.openxmlformats.org/officeDocument/2006/relationships/vmlDrawing" Target="../drawings/vmlDrawing3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84.bin"/><Relationship Id="rId4" Type="http://schemas.openxmlformats.org/officeDocument/2006/relationships/image" Target="../media/image88.emf"/><Relationship Id="rId5" Type="http://schemas.openxmlformats.org/officeDocument/2006/relationships/oleObject" Target="../embeddings/oleObject85.bin"/><Relationship Id="rId6" Type="http://schemas.openxmlformats.org/officeDocument/2006/relationships/image" Target="../media/image89.emf"/><Relationship Id="rId7" Type="http://schemas.openxmlformats.org/officeDocument/2006/relationships/oleObject" Target="../embeddings/oleObject86.bin"/><Relationship Id="rId8" Type="http://schemas.openxmlformats.org/officeDocument/2006/relationships/image" Target="../media/image90.emf"/><Relationship Id="rId9" Type="http://schemas.openxmlformats.org/officeDocument/2006/relationships/oleObject" Target="../embeddings/oleObject87.bin"/><Relationship Id="rId10" Type="http://schemas.openxmlformats.org/officeDocument/2006/relationships/image" Target="../media/image9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9.bin"/><Relationship Id="rId4" Type="http://schemas.openxmlformats.org/officeDocument/2006/relationships/image" Target="../media/image93.emf"/><Relationship Id="rId5" Type="http://schemas.openxmlformats.org/officeDocument/2006/relationships/oleObject" Target="../embeddings/oleObject90.bin"/><Relationship Id="rId6" Type="http://schemas.openxmlformats.org/officeDocument/2006/relationships/image" Target="../media/image94.emf"/><Relationship Id="rId7" Type="http://schemas.openxmlformats.org/officeDocument/2006/relationships/oleObject" Target="../embeddings/oleObject91.bin"/><Relationship Id="rId8" Type="http://schemas.openxmlformats.org/officeDocument/2006/relationships/image" Target="../media/image95.emf"/><Relationship Id="rId1" Type="http://schemas.openxmlformats.org/officeDocument/2006/relationships/vmlDrawing" Target="../drawings/vmlDrawing34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2.bin"/><Relationship Id="rId4" Type="http://schemas.openxmlformats.org/officeDocument/2006/relationships/image" Target="../media/image75.emf"/><Relationship Id="rId5" Type="http://schemas.openxmlformats.org/officeDocument/2006/relationships/oleObject" Target="../embeddings/oleObject93.bin"/><Relationship Id="rId6" Type="http://schemas.openxmlformats.org/officeDocument/2006/relationships/image" Target="../media/image97.emf"/><Relationship Id="rId1" Type="http://schemas.openxmlformats.org/officeDocument/2006/relationships/vmlDrawing" Target="../drawings/vmlDrawing35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14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15.e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1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4.bin"/><Relationship Id="rId4" Type="http://schemas.openxmlformats.org/officeDocument/2006/relationships/image" Target="../media/image98.emf"/><Relationship Id="rId5" Type="http://schemas.openxmlformats.org/officeDocument/2006/relationships/oleObject" Target="../embeddings/oleObject95.bin"/><Relationship Id="rId6" Type="http://schemas.openxmlformats.org/officeDocument/2006/relationships/image" Target="../media/image99.emf"/><Relationship Id="rId1" Type="http://schemas.openxmlformats.org/officeDocument/2006/relationships/vmlDrawing" Target="../drawings/vmlDrawing36.vml"/><Relationship Id="rId2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16.e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17.e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11.emf"/><Relationship Id="rId9" Type="http://schemas.openxmlformats.org/officeDocument/2006/relationships/oleObject" Target="../embeddings/oleObject13.bin"/><Relationship Id="rId10" Type="http://schemas.openxmlformats.org/officeDocument/2006/relationships/image" Target="../media/image1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19.e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20.emf"/><Relationship Id="rId7" Type="http://schemas.openxmlformats.org/officeDocument/2006/relationships/oleObject" Target="../embeddings/oleObject16.bin"/><Relationship Id="rId8" Type="http://schemas.openxmlformats.org/officeDocument/2006/relationships/image" Target="../media/image18.emf"/><Relationship Id="rId9" Type="http://schemas.openxmlformats.org/officeDocument/2006/relationships/oleObject" Target="../embeddings/oleObject17.bin"/><Relationship Id="rId10" Type="http://schemas.openxmlformats.org/officeDocument/2006/relationships/image" Target="../media/image21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22.emf"/><Relationship Id="rId5" Type="http://schemas.openxmlformats.org/officeDocument/2006/relationships/oleObject" Target="../embeddings/oleObject19.bin"/><Relationship Id="rId6" Type="http://schemas.openxmlformats.org/officeDocument/2006/relationships/image" Target="../media/image19.emf"/><Relationship Id="rId7" Type="http://schemas.openxmlformats.org/officeDocument/2006/relationships/oleObject" Target="../embeddings/oleObject20.bin"/><Relationship Id="rId8" Type="http://schemas.openxmlformats.org/officeDocument/2006/relationships/image" Target="../media/image20.emf"/><Relationship Id="rId9" Type="http://schemas.openxmlformats.org/officeDocument/2006/relationships/oleObject" Target="../embeddings/oleObject21.bin"/><Relationship Id="rId10" Type="http://schemas.openxmlformats.org/officeDocument/2006/relationships/image" Target="../media/image18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6.bin"/><Relationship Id="rId12" Type="http://schemas.openxmlformats.org/officeDocument/2006/relationships/image" Target="../media/image27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2.bin"/><Relationship Id="rId4" Type="http://schemas.openxmlformats.org/officeDocument/2006/relationships/image" Target="../media/image23.emf"/><Relationship Id="rId5" Type="http://schemas.openxmlformats.org/officeDocument/2006/relationships/oleObject" Target="../embeddings/oleObject23.bin"/><Relationship Id="rId6" Type="http://schemas.openxmlformats.org/officeDocument/2006/relationships/image" Target="../media/image24.emf"/><Relationship Id="rId7" Type="http://schemas.openxmlformats.org/officeDocument/2006/relationships/oleObject" Target="../embeddings/oleObject24.bin"/><Relationship Id="rId8" Type="http://schemas.openxmlformats.org/officeDocument/2006/relationships/image" Target="../media/image25.emf"/><Relationship Id="rId9" Type="http://schemas.openxmlformats.org/officeDocument/2006/relationships/oleObject" Target="../embeddings/oleObject25.bin"/><Relationship Id="rId10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Machine Learning &amp; Data Mining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b="1" dirty="0" smtClean="0"/>
              <a:t>CS/CNS/EE 155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4459" y="3886200"/>
            <a:ext cx="6745446" cy="1752600"/>
          </a:xfrm>
        </p:spPr>
        <p:txBody>
          <a:bodyPr/>
          <a:lstStyle/>
          <a:p>
            <a:r>
              <a:rPr lang="en-US" dirty="0" smtClean="0"/>
              <a:t>Lecture 13:</a:t>
            </a:r>
          </a:p>
          <a:p>
            <a:r>
              <a:rPr lang="en-US" dirty="0" smtClean="0"/>
              <a:t>Latent Factor Models &amp;</a:t>
            </a:r>
          </a:p>
          <a:p>
            <a:r>
              <a:rPr lang="en-US" dirty="0" smtClean="0"/>
              <a:t>Non-Negative Matrix Factorization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032" y="115448"/>
            <a:ext cx="1912569" cy="81429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122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Recap: </a:t>
            </a:r>
            <a:r>
              <a:rPr lang="en-US" dirty="0" smtClean="0"/>
              <a:t>SVD &amp; PCA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SVD:</a:t>
            </a:r>
          </a:p>
          <a:p>
            <a:pPr lvl="1"/>
            <a:endParaRPr lang="en-US" sz="2400" dirty="0"/>
          </a:p>
          <a:p>
            <a:pPr marL="0" indent="0">
              <a:buNone/>
            </a:pPr>
            <a:endParaRPr lang="en-US" sz="500" dirty="0"/>
          </a:p>
          <a:p>
            <a:r>
              <a:rPr lang="en-US" dirty="0" smtClean="0"/>
              <a:t>PCA:</a:t>
            </a:r>
            <a:endParaRPr lang="en-US" sz="2400" dirty="0" smtClean="0"/>
          </a:p>
          <a:p>
            <a:pPr lvl="1"/>
            <a:endParaRPr lang="en-US" sz="2400" dirty="0"/>
          </a:p>
          <a:p>
            <a:r>
              <a:rPr lang="en-US" dirty="0" smtClean="0"/>
              <a:t>The first K columns of U are the best rank-K subspace that minimizes the </a:t>
            </a:r>
            <a:r>
              <a:rPr lang="en-US" dirty="0" err="1" smtClean="0"/>
              <a:t>Frobenius</a:t>
            </a:r>
            <a:r>
              <a:rPr lang="en-US" dirty="0" smtClean="0"/>
              <a:t> norm residual: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6" name="Content Placeholder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4887533"/>
              </p:ext>
            </p:extLst>
          </p:nvPr>
        </p:nvGraphicFramePr>
        <p:xfrm>
          <a:off x="2676015" y="1653114"/>
          <a:ext cx="1625265" cy="49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221" name="Equation" r:id="rId3" imgW="673100" imgH="203200" progId="Equation.3">
                  <p:embed/>
                </p:oleObj>
              </mc:Choice>
              <mc:Fallback>
                <p:oleObj name="Equation" r:id="rId3" imgW="673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76015" y="1653114"/>
                        <a:ext cx="1625265" cy="490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Content Placeholder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2034042"/>
              </p:ext>
            </p:extLst>
          </p:nvPr>
        </p:nvGraphicFramePr>
        <p:xfrm>
          <a:off x="2676015" y="2783806"/>
          <a:ext cx="2146300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222" name="Equation" r:id="rId5" imgW="889000" imgH="203200" progId="Equation.3">
                  <p:embed/>
                </p:oleObj>
              </mc:Choice>
              <mc:Fallback>
                <p:oleObj name="Equation" r:id="rId5" imgW="889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76015" y="2783806"/>
                        <a:ext cx="2146300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Content Placeholder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896535"/>
              </p:ext>
            </p:extLst>
          </p:nvPr>
        </p:nvGraphicFramePr>
        <p:xfrm>
          <a:off x="2676015" y="5194300"/>
          <a:ext cx="2605087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223" name="Equation" r:id="rId7" imgW="1079500" imgH="317500" progId="Equation.3">
                  <p:embed/>
                </p:oleObj>
              </mc:Choice>
              <mc:Fallback>
                <p:oleObj name="Equation" r:id="rId7" imgW="10795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76015" y="5194300"/>
                        <a:ext cx="2605087" cy="766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8152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0952"/>
            <a:ext cx="8229600" cy="1143000"/>
          </a:xfrm>
        </p:spPr>
        <p:txBody>
          <a:bodyPr/>
          <a:lstStyle/>
          <a:p>
            <a:r>
              <a:rPr lang="en-US" dirty="0" smtClean="0"/>
              <a:t>Latent Factor Models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454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Netflix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43023"/>
            <a:ext cx="8229600" cy="1583141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Y</a:t>
            </a:r>
            <a:r>
              <a:rPr lang="en-US" sz="2800" baseline="-25000" dirty="0" err="1" smtClean="0"/>
              <a:t>ij</a:t>
            </a:r>
            <a:r>
              <a:rPr lang="en-US" sz="2800" dirty="0" smtClean="0"/>
              <a:t> = rating user </a:t>
            </a:r>
            <a:r>
              <a:rPr lang="en-US" sz="2800" dirty="0" err="1" smtClean="0"/>
              <a:t>i</a:t>
            </a:r>
            <a:r>
              <a:rPr lang="en-US" sz="2800" dirty="0" smtClean="0"/>
              <a:t> gives to movie j</a:t>
            </a:r>
          </a:p>
          <a:p>
            <a:endParaRPr lang="en-US" sz="1600" dirty="0" smtClean="0"/>
          </a:p>
          <a:p>
            <a:r>
              <a:rPr lang="en-US" sz="2800" dirty="0" smtClean="0"/>
              <a:t>Solve using SVD!</a:t>
            </a:r>
          </a:p>
          <a:p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63798" y="1982641"/>
            <a:ext cx="1774866" cy="22796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Y</a:t>
            </a:r>
            <a:endParaRPr lang="en-US" sz="4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785898" y="1519374"/>
            <a:ext cx="1361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 Movies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723225" y="2843584"/>
            <a:ext cx="1216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 Users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4707801" y="1982641"/>
            <a:ext cx="750335" cy="227962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U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09929" y="1982641"/>
            <a:ext cx="1791379" cy="68907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V</a:t>
            </a:r>
            <a:r>
              <a:rPr lang="en-US" sz="4400" b="1" baseline="30000" dirty="0" smtClean="0"/>
              <a:t>T</a:t>
            </a:r>
            <a:endParaRPr lang="en-US" sz="4400" b="1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3594239" y="2514633"/>
            <a:ext cx="6445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=</a:t>
            </a:r>
            <a:endParaRPr lang="en-US" sz="7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314357" y="1567414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307946" y="2959656"/>
            <a:ext cx="447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909450" y="1567414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78057" y="2057300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11215" y="3314852"/>
            <a:ext cx="1882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“Latent Factors”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7" name="Straight Arrow Connector 16"/>
          <p:cNvCxnSpPr>
            <a:stCxn id="16" idx="1"/>
          </p:cNvCxnSpPr>
          <p:nvPr/>
        </p:nvCxnSpPr>
        <p:spPr>
          <a:xfrm flipH="1" flipV="1">
            <a:off x="5716206" y="3314852"/>
            <a:ext cx="395009" cy="200055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404108" y="2839760"/>
            <a:ext cx="0" cy="475092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8631860"/>
              </p:ext>
            </p:extLst>
          </p:nvPr>
        </p:nvGraphicFramePr>
        <p:xfrm>
          <a:off x="6618637" y="4543023"/>
          <a:ext cx="1518839" cy="660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61" name="Equation" r:id="rId3" imgW="584200" imgH="254000" progId="Equation.3">
                  <p:embed/>
                </p:oleObj>
              </mc:Choice>
              <mc:Fallback>
                <p:oleObj name="Equation" r:id="rId3" imgW="5842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18637" y="4543023"/>
                        <a:ext cx="1518839" cy="660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0995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4667" y="6009279"/>
            <a:ext cx="61124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http://www2.research.att.com/~</a:t>
            </a:r>
            <a:r>
              <a:rPr lang="en-US" sz="1600" dirty="0" err="1"/>
              <a:t>volinsky</a:t>
            </a:r>
            <a:r>
              <a:rPr lang="en-US" sz="1600" dirty="0"/>
              <a:t>/papers/</a:t>
            </a:r>
            <a:r>
              <a:rPr lang="en-US" sz="1600" dirty="0" err="1"/>
              <a:t>ieeecomputer.pdf</a:t>
            </a:r>
            <a:endParaRPr lang="en-US" sz="16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9788" y="5623976"/>
            <a:ext cx="3220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Miniproject</a:t>
            </a:r>
            <a:r>
              <a:rPr lang="en-US" b="1" dirty="0" smtClean="0"/>
              <a:t> 2: create your own.</a:t>
            </a:r>
            <a:endParaRPr lang="en-US" b="1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9630223"/>
              </p:ext>
            </p:extLst>
          </p:nvPr>
        </p:nvGraphicFramePr>
        <p:xfrm>
          <a:off x="6637124" y="1731036"/>
          <a:ext cx="1518839" cy="660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16" name="Equation" r:id="rId3" imgW="584200" imgH="254000" progId="Equation.3">
                  <p:embed/>
                </p:oleObj>
              </mc:Choice>
              <mc:Fallback>
                <p:oleObj name="Equation" r:id="rId3" imgW="5842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37124" y="1731036"/>
                        <a:ext cx="1518839" cy="660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netflix_example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93" y="1417638"/>
            <a:ext cx="5452573" cy="405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36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Actual Netflix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98301"/>
            <a:ext cx="8229600" cy="1227863"/>
          </a:xfrm>
        </p:spPr>
        <p:txBody>
          <a:bodyPr/>
          <a:lstStyle/>
          <a:p>
            <a:r>
              <a:rPr lang="en-US" dirty="0" smtClean="0"/>
              <a:t>Many missing values!</a:t>
            </a:r>
          </a:p>
          <a:p>
            <a:endParaRPr lang="en-US" baseline="-25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63798" y="2201855"/>
            <a:ext cx="1774866" cy="22796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Y</a:t>
            </a:r>
          </a:p>
          <a:p>
            <a:pPr algn="ctr"/>
            <a:r>
              <a:rPr lang="en-US" dirty="0" smtClean="0"/>
              <a:t>(missing values)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85898" y="1738588"/>
            <a:ext cx="1361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 Movies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723225" y="3062798"/>
            <a:ext cx="1216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 Users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4707801" y="2201855"/>
            <a:ext cx="750335" cy="227962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U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09929" y="2201855"/>
            <a:ext cx="1791379" cy="68907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94239" y="2733847"/>
            <a:ext cx="6445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=</a:t>
            </a:r>
            <a:endParaRPr lang="en-US" sz="7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314357" y="1786628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307946" y="3178870"/>
            <a:ext cx="447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909450" y="1786628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78057" y="2276514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11215" y="3534066"/>
            <a:ext cx="1882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“Latent Factors”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7" name="Straight Arrow Connector 16"/>
          <p:cNvCxnSpPr>
            <a:stCxn id="16" idx="1"/>
          </p:cNvCxnSpPr>
          <p:nvPr/>
        </p:nvCxnSpPr>
        <p:spPr>
          <a:xfrm flipH="1" flipV="1">
            <a:off x="5716206" y="3534066"/>
            <a:ext cx="395009" cy="200055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404108" y="3058974"/>
            <a:ext cx="0" cy="475092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142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Collaborative Filtering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 Users, N Items</a:t>
            </a:r>
            <a:endParaRPr lang="en-US" dirty="0"/>
          </a:p>
          <a:p>
            <a:r>
              <a:rPr lang="en-US" dirty="0" smtClean="0"/>
              <a:t>Small subset of user/item pairs have ratings</a:t>
            </a:r>
          </a:p>
          <a:p>
            <a:r>
              <a:rPr lang="en-US" dirty="0" smtClean="0"/>
              <a:t>Most are missing</a:t>
            </a:r>
          </a:p>
          <a:p>
            <a:endParaRPr lang="en-US" sz="1600" dirty="0" smtClean="0"/>
          </a:p>
          <a:p>
            <a:r>
              <a:rPr lang="en-US" dirty="0" smtClean="0"/>
              <a:t>Applicable to any user/item rating problem</a:t>
            </a:r>
          </a:p>
          <a:p>
            <a:pPr lvl="1"/>
            <a:r>
              <a:rPr lang="en-US" dirty="0" smtClean="0"/>
              <a:t>Amazon, Pandora, etc.</a:t>
            </a:r>
          </a:p>
          <a:p>
            <a:endParaRPr lang="en-US" sz="1600" dirty="0"/>
          </a:p>
          <a:p>
            <a:r>
              <a:rPr lang="en-US" b="1" dirty="0" smtClean="0"/>
              <a:t>Goal: </a:t>
            </a:r>
            <a:r>
              <a:rPr lang="en-US" dirty="0" smtClean="0"/>
              <a:t>Predict the missing values.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47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Latent Factor Formulation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Only labels, no features</a:t>
            </a:r>
          </a:p>
          <a:p>
            <a:pPr lvl="1"/>
            <a:r>
              <a:rPr lang="en-US" dirty="0" smtClean="0"/>
              <a:t>Labels are “structured”</a:t>
            </a:r>
          </a:p>
          <a:p>
            <a:pPr lvl="1"/>
            <a:endParaRPr lang="en-US" sz="2400" dirty="0"/>
          </a:p>
          <a:p>
            <a:r>
              <a:rPr lang="en-US" dirty="0" smtClean="0"/>
              <a:t>Learn a </a:t>
            </a:r>
            <a:r>
              <a:rPr lang="en-US" b="1" dirty="0" smtClean="0"/>
              <a:t>latent</a:t>
            </a:r>
            <a:r>
              <a:rPr lang="en-US" dirty="0" smtClean="0"/>
              <a:t> representation over users U and movies V such that: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394034"/>
              </p:ext>
            </p:extLst>
          </p:nvPr>
        </p:nvGraphicFramePr>
        <p:xfrm>
          <a:off x="6489700" y="1677988"/>
          <a:ext cx="1335088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17" name="Equation" r:id="rId3" imgW="546100" imgH="266700" progId="Equation.3">
                  <p:embed/>
                </p:oleObj>
              </mc:Choice>
              <mc:Fallback>
                <p:oleObj name="Equation" r:id="rId3" imgW="5461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89700" y="1677988"/>
                        <a:ext cx="1335088" cy="652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277851"/>
              </p:ext>
            </p:extLst>
          </p:nvPr>
        </p:nvGraphicFramePr>
        <p:xfrm>
          <a:off x="1260475" y="4543425"/>
          <a:ext cx="4922838" cy="88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18" name="Equation" r:id="rId5" imgW="2540000" imgH="457200" progId="Equation.3">
                  <p:embed/>
                </p:oleObj>
              </mc:Choice>
              <mc:Fallback>
                <p:oleObj name="Equation" r:id="rId5" imgW="25400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60475" y="4543425"/>
                        <a:ext cx="4922838" cy="887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8110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Connection to Trace Norm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Suppose we consider all U,V that achieve perfect reconstruction: Y=UV</a:t>
            </a:r>
            <a:r>
              <a:rPr lang="en-US" sz="2800" baseline="30000" dirty="0" smtClean="0"/>
              <a:t>T</a:t>
            </a:r>
          </a:p>
          <a:p>
            <a:endParaRPr lang="en-US" sz="2000" baseline="30000" dirty="0"/>
          </a:p>
          <a:p>
            <a:r>
              <a:rPr lang="en-US" sz="2800" dirty="0" smtClean="0"/>
              <a:t>Find U,V with lowest complexity: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Complexity equivalent to trace norm: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4740864"/>
              </p:ext>
            </p:extLst>
          </p:nvPr>
        </p:nvGraphicFramePr>
        <p:xfrm>
          <a:off x="2751611" y="4980013"/>
          <a:ext cx="3371478" cy="747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41" name="Equation" r:id="rId3" imgW="1778000" imgH="393700" progId="Equation.3">
                  <p:embed/>
                </p:oleObj>
              </mc:Choice>
              <mc:Fallback>
                <p:oleObj name="Equation" r:id="rId3" imgW="1778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51611" y="4980013"/>
                        <a:ext cx="3371478" cy="7479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9055676"/>
              </p:ext>
            </p:extLst>
          </p:nvPr>
        </p:nvGraphicFramePr>
        <p:xfrm>
          <a:off x="2751611" y="3359085"/>
          <a:ext cx="2891547" cy="767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42" name="Equation" r:id="rId5" imgW="1536700" imgH="406400" progId="Equation.3">
                  <p:embed/>
                </p:oleObj>
              </mc:Choice>
              <mc:Fallback>
                <p:oleObj name="Equation" r:id="rId5" imgW="15367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51611" y="3359085"/>
                        <a:ext cx="2891547" cy="7670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2543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(One Direction)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7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8301497"/>
              </p:ext>
            </p:extLst>
          </p:nvPr>
        </p:nvGraphicFramePr>
        <p:xfrm>
          <a:off x="2755972" y="1506240"/>
          <a:ext cx="3321050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35" name="Equation" r:id="rId3" imgW="1752600" imgH="393700" progId="Equation.3">
                  <p:embed/>
                </p:oleObj>
              </mc:Choice>
              <mc:Fallback>
                <p:oleObj name="Equation" r:id="rId3" imgW="17526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55972" y="1506240"/>
                        <a:ext cx="3321050" cy="746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7422" y="1648470"/>
            <a:ext cx="1988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 will prove:</a:t>
            </a:r>
            <a:endParaRPr lang="en-US" sz="2400" dirty="0"/>
          </a:p>
        </p:txBody>
      </p:sp>
      <p:graphicFrame>
        <p:nvGraphicFramePr>
          <p:cNvPr id="9" name="Content Placeholder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5318888"/>
              </p:ext>
            </p:extLst>
          </p:nvPr>
        </p:nvGraphicFramePr>
        <p:xfrm>
          <a:off x="6972280" y="1648470"/>
          <a:ext cx="1595437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36" name="Equation" r:id="rId5" imgW="660400" imgH="203200" progId="Equation.3">
                  <p:embed/>
                </p:oleObj>
              </mc:Choice>
              <mc:Fallback>
                <p:oleObj name="Equation" r:id="rId5" imgW="6604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72280" y="1648470"/>
                        <a:ext cx="1595437" cy="490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27422" y="2605729"/>
            <a:ext cx="1190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Choose:</a:t>
            </a:r>
            <a:endParaRPr lang="en-US" sz="2400" dirty="0"/>
          </a:p>
        </p:txBody>
      </p:sp>
      <p:graphicFrame>
        <p:nvGraphicFramePr>
          <p:cNvPr id="19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2041381"/>
              </p:ext>
            </p:extLst>
          </p:nvPr>
        </p:nvGraphicFramePr>
        <p:xfrm>
          <a:off x="2755972" y="2618167"/>
          <a:ext cx="3028950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37" name="Equation" r:id="rId7" imgW="1600200" imgH="228600" progId="Equation.3">
                  <p:embed/>
                </p:oleObj>
              </mc:Choice>
              <mc:Fallback>
                <p:oleObj name="Equation" r:id="rId7" imgW="16002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55972" y="2618167"/>
                        <a:ext cx="3028950" cy="433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527422" y="3395987"/>
            <a:ext cx="893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Then:</a:t>
            </a:r>
            <a:endParaRPr lang="en-US" sz="2400" dirty="0"/>
          </a:p>
        </p:txBody>
      </p:sp>
      <p:graphicFrame>
        <p:nvGraphicFramePr>
          <p:cNvPr id="21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6914847"/>
              </p:ext>
            </p:extLst>
          </p:nvPr>
        </p:nvGraphicFramePr>
        <p:xfrm>
          <a:off x="1880029" y="3395987"/>
          <a:ext cx="6132553" cy="2730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38" name="Equation" r:id="rId9" imgW="4622800" imgH="2057400" progId="Equation.3">
                  <p:embed/>
                </p:oleObj>
              </mc:Choice>
              <mc:Fallback>
                <p:oleObj name="Equation" r:id="rId9" imgW="4622800" imgH="2057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80029" y="3395987"/>
                        <a:ext cx="6132553" cy="2730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7605976" y="2112836"/>
            <a:ext cx="607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SVD</a:t>
            </a:r>
            <a:endParaRPr lang="en-US" sz="2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507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User/Movie Symmetry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25373"/>
            <a:ext cx="8229600" cy="3200789"/>
          </a:xfrm>
        </p:spPr>
        <p:txBody>
          <a:bodyPr/>
          <a:lstStyle/>
          <a:p>
            <a:r>
              <a:rPr lang="en-US" dirty="0" smtClean="0"/>
              <a:t>If we knew V, then linear regression to learn U</a:t>
            </a:r>
          </a:p>
          <a:p>
            <a:pPr lvl="1"/>
            <a:r>
              <a:rPr lang="en-US" dirty="0" smtClean="0"/>
              <a:t>Treat V as features</a:t>
            </a:r>
            <a:endParaRPr lang="en-US" dirty="0"/>
          </a:p>
          <a:p>
            <a:pPr lvl="1"/>
            <a:endParaRPr lang="en-US" sz="2400" dirty="0"/>
          </a:p>
          <a:p>
            <a:r>
              <a:rPr lang="en-US" dirty="0" smtClean="0"/>
              <a:t>If we knew U, then linear regression to learn V</a:t>
            </a:r>
          </a:p>
          <a:p>
            <a:pPr lvl="1"/>
            <a:r>
              <a:rPr lang="en-US" dirty="0" smtClean="0"/>
              <a:t>Treat U as features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067182"/>
              </p:ext>
            </p:extLst>
          </p:nvPr>
        </p:nvGraphicFramePr>
        <p:xfrm>
          <a:off x="1914525" y="1633538"/>
          <a:ext cx="4922838" cy="88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60" name="Equation" r:id="rId3" imgW="2540000" imgH="457200" progId="Equation.3">
                  <p:embed/>
                </p:oleObj>
              </mc:Choice>
              <mc:Fallback>
                <p:oleObj name="Equation" r:id="rId3" imgW="25400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14525" y="1633538"/>
                        <a:ext cx="4922838" cy="887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1223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Recap: </a:t>
            </a:r>
            <a:r>
              <a:rPr lang="en-US" dirty="0" smtClean="0"/>
              <a:t>Orthogonal Matrix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matrix U is orthogonal if UU</a:t>
            </a:r>
            <a:r>
              <a:rPr lang="en-US" baseline="30000" dirty="0" smtClean="0"/>
              <a:t>T</a:t>
            </a:r>
            <a:r>
              <a:rPr lang="en-US" dirty="0" smtClean="0"/>
              <a:t> = U</a:t>
            </a:r>
            <a:r>
              <a:rPr lang="en-US" baseline="30000" dirty="0" smtClean="0"/>
              <a:t>T</a:t>
            </a:r>
            <a:r>
              <a:rPr lang="en-US" dirty="0" smtClean="0"/>
              <a:t>U = I</a:t>
            </a:r>
          </a:p>
          <a:p>
            <a:pPr lvl="1"/>
            <a:r>
              <a:rPr lang="en-US" sz="2400" dirty="0" smtClean="0"/>
              <a:t>For any column u:  </a:t>
            </a:r>
            <a:r>
              <a:rPr lang="en-US" sz="2400" dirty="0" err="1" smtClean="0"/>
              <a:t>u</a:t>
            </a:r>
            <a:r>
              <a:rPr lang="en-US" sz="2400" baseline="30000" dirty="0" err="1" smtClean="0"/>
              <a:t>T</a:t>
            </a:r>
            <a:r>
              <a:rPr lang="en-US" sz="2400" dirty="0" err="1" smtClean="0"/>
              <a:t>u</a:t>
            </a:r>
            <a:r>
              <a:rPr lang="en-US" sz="2400" dirty="0" smtClean="0"/>
              <a:t> = 1</a:t>
            </a:r>
          </a:p>
          <a:p>
            <a:pPr lvl="1"/>
            <a:r>
              <a:rPr lang="en-US" sz="2400" dirty="0" smtClean="0"/>
              <a:t>For any two columns u, u’:  </a:t>
            </a:r>
            <a:r>
              <a:rPr lang="en-US" sz="2400" dirty="0" err="1" smtClean="0"/>
              <a:t>u</a:t>
            </a:r>
            <a:r>
              <a:rPr lang="en-US" sz="2400" baseline="30000" dirty="0" err="1" smtClean="0"/>
              <a:t>T</a:t>
            </a:r>
            <a:r>
              <a:rPr lang="en-US" sz="2400" dirty="0" err="1" smtClean="0"/>
              <a:t>u</a:t>
            </a:r>
            <a:r>
              <a:rPr lang="en-US" sz="2400" dirty="0" smtClean="0"/>
              <a:t>’ = 0</a:t>
            </a:r>
          </a:p>
          <a:p>
            <a:pPr lvl="1"/>
            <a:r>
              <a:rPr lang="en-US" sz="2400" dirty="0" smtClean="0"/>
              <a:t>U is a rotation matrix, and U</a:t>
            </a:r>
            <a:r>
              <a:rPr lang="en-US" sz="2400" baseline="30000" dirty="0" smtClean="0"/>
              <a:t>T </a:t>
            </a:r>
            <a:r>
              <a:rPr lang="en-US" sz="2400" dirty="0" smtClean="0"/>
              <a:t>is the inverse rotation</a:t>
            </a:r>
          </a:p>
          <a:p>
            <a:pPr lvl="1"/>
            <a:r>
              <a:rPr lang="en-US" sz="2400" dirty="0" smtClean="0"/>
              <a:t>If x’ = </a:t>
            </a:r>
            <a:r>
              <a:rPr lang="en-US" sz="2400" dirty="0" err="1" smtClean="0"/>
              <a:t>U</a:t>
            </a:r>
            <a:r>
              <a:rPr lang="en-US" sz="2400" baseline="30000" dirty="0" err="1" smtClean="0"/>
              <a:t>T</a:t>
            </a:r>
            <a:r>
              <a:rPr lang="en-US" sz="2400" dirty="0" err="1" smtClean="0"/>
              <a:t>x</a:t>
            </a:r>
            <a:r>
              <a:rPr lang="en-US" sz="2400" dirty="0" smtClean="0"/>
              <a:t>, then x = </a:t>
            </a:r>
            <a:r>
              <a:rPr lang="en-US" sz="2400" dirty="0" err="1" smtClean="0"/>
              <a:t>Ux</a:t>
            </a:r>
            <a:r>
              <a:rPr lang="en-US" sz="2400" dirty="0" smtClean="0"/>
              <a:t>’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871" y="4295960"/>
            <a:ext cx="2152249" cy="1656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61351">
            <a:off x="4718133" y="4427151"/>
            <a:ext cx="2152249" cy="16567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0508" y="4567754"/>
            <a:ext cx="295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x</a:t>
            </a:r>
            <a:endParaRPr lang="en-US" sz="20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582446" y="4850738"/>
            <a:ext cx="652337" cy="215126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436239" y="4072499"/>
            <a:ext cx="359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x</a:t>
            </a:r>
            <a:r>
              <a:rPr lang="en-US" sz="2000" dirty="0" smtClean="0"/>
              <a:t>’</a:t>
            </a:r>
            <a:endParaRPr lang="en-US" sz="20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683592" y="4355483"/>
            <a:ext cx="555181" cy="402764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04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59074"/>
            <a:ext cx="8229600" cy="3367089"/>
          </a:xfrm>
        </p:spPr>
        <p:txBody>
          <a:bodyPr>
            <a:normAutofit/>
          </a:bodyPr>
          <a:lstStyle/>
          <a:p>
            <a:r>
              <a:rPr lang="en-US" dirty="0" smtClean="0"/>
              <a:t>Only train over observed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ij</a:t>
            </a:r>
            <a:endParaRPr lang="en-US" baseline="-25000" dirty="0" smtClean="0"/>
          </a:p>
          <a:p>
            <a:endParaRPr lang="en-US" sz="1100" dirty="0"/>
          </a:p>
          <a:p>
            <a:r>
              <a:rPr lang="en-US" dirty="0" smtClean="0"/>
              <a:t>Two ways to Optimize</a:t>
            </a:r>
          </a:p>
          <a:p>
            <a:pPr lvl="1"/>
            <a:r>
              <a:rPr lang="en-US" dirty="0" smtClean="0"/>
              <a:t>Gradient Descent</a:t>
            </a:r>
            <a:endParaRPr lang="en-US" sz="2600" dirty="0"/>
          </a:p>
          <a:p>
            <a:pPr lvl="1"/>
            <a:r>
              <a:rPr lang="en-US" dirty="0" smtClean="0"/>
              <a:t>Alternating </a:t>
            </a:r>
            <a:r>
              <a:rPr lang="en-US" dirty="0"/>
              <a:t>optimization</a:t>
            </a:r>
          </a:p>
          <a:p>
            <a:pPr lvl="2"/>
            <a:r>
              <a:rPr lang="en-US" dirty="0" smtClean="0"/>
              <a:t>Closed Form (for each sub-problem)</a:t>
            </a:r>
            <a:endParaRPr lang="en-US" sz="2600" dirty="0"/>
          </a:p>
          <a:p>
            <a:pPr lvl="1"/>
            <a:r>
              <a:rPr lang="en-US" dirty="0" smtClean="0"/>
              <a:t>Homework question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7613029"/>
              </p:ext>
            </p:extLst>
          </p:nvPr>
        </p:nvGraphicFramePr>
        <p:xfrm>
          <a:off x="1406737" y="1656215"/>
          <a:ext cx="5267325" cy="88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50" name="Equation" r:id="rId3" imgW="2717800" imgH="457200" progId="Equation.3">
                  <p:embed/>
                </p:oleObj>
              </mc:Choice>
              <mc:Fallback>
                <p:oleObj name="Equation" r:id="rId3" imgW="27178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06737" y="1656215"/>
                        <a:ext cx="5267325" cy="887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7004541"/>
              </p:ext>
            </p:extLst>
          </p:nvPr>
        </p:nvGraphicFramePr>
        <p:xfrm>
          <a:off x="7112505" y="1835581"/>
          <a:ext cx="1354138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51" name="Equation" r:id="rId5" imgW="698500" imgH="241300" progId="Equation.3">
                  <p:embed/>
                </p:oleObj>
              </mc:Choice>
              <mc:Fallback>
                <p:oleObj name="Equation" r:id="rId5" imgW="698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12505" y="1835581"/>
                        <a:ext cx="1354138" cy="468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9177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Calculation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881855"/>
              </p:ext>
            </p:extLst>
          </p:nvPr>
        </p:nvGraphicFramePr>
        <p:xfrm>
          <a:off x="1295400" y="1644650"/>
          <a:ext cx="5489575" cy="88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97" name="Equation" r:id="rId3" imgW="2832100" imgH="457200" progId="Equation.3">
                  <p:embed/>
                </p:oleObj>
              </mc:Choice>
              <mc:Fallback>
                <p:oleObj name="Equation" r:id="rId3" imgW="28321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5400" y="1644650"/>
                        <a:ext cx="5489575" cy="887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878021"/>
              </p:ext>
            </p:extLst>
          </p:nvPr>
        </p:nvGraphicFramePr>
        <p:xfrm>
          <a:off x="1406525" y="3240088"/>
          <a:ext cx="3482975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98" name="Equation" r:id="rId5" imgW="1841500" imgH="419100" progId="Equation.3">
                  <p:embed/>
                </p:oleObj>
              </mc:Choice>
              <mc:Fallback>
                <p:oleObj name="Equation" r:id="rId5" imgW="18415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06525" y="3240088"/>
                        <a:ext cx="3482975" cy="793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7002507"/>
              </p:ext>
            </p:extLst>
          </p:nvPr>
        </p:nvGraphicFramePr>
        <p:xfrm>
          <a:off x="1406736" y="4760913"/>
          <a:ext cx="4133850" cy="105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99" name="Equation" r:id="rId7" imgW="2184400" imgH="558800" progId="Equation.3">
                  <p:embed/>
                </p:oleObj>
              </mc:Choice>
              <mc:Fallback>
                <p:oleObj name="Equation" r:id="rId7" imgW="21844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06736" y="4760913"/>
                        <a:ext cx="4133850" cy="1058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55548" y="4391581"/>
            <a:ext cx="4431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Closed Form Solution (assuming V fixed):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35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Coordinate Gradient </a:t>
            </a:r>
            <a:r>
              <a:rPr lang="en-US" dirty="0" smtClean="0"/>
              <a:t>Descent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Initialize U &amp; V randomly</a:t>
            </a:r>
          </a:p>
          <a:p>
            <a:r>
              <a:rPr lang="en-US" dirty="0" smtClean="0"/>
              <a:t>Loop</a:t>
            </a:r>
          </a:p>
          <a:p>
            <a:pPr lvl="1"/>
            <a:r>
              <a:rPr lang="en-US" dirty="0" smtClean="0"/>
              <a:t>Choose one </a:t>
            </a:r>
            <a:r>
              <a:rPr lang="en-US" dirty="0" err="1" smtClean="0"/>
              <a:t>u</a:t>
            </a:r>
            <a:r>
              <a:rPr lang="en-US" baseline="-25000" dirty="0" err="1" smtClean="0"/>
              <a:t>i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j</a:t>
            </a:r>
            <a:r>
              <a:rPr lang="en-US" dirty="0" smtClean="0"/>
              <a:t> randomly</a:t>
            </a:r>
          </a:p>
          <a:p>
            <a:pPr lvl="1"/>
            <a:r>
              <a:rPr lang="en-US" dirty="0" smtClean="0"/>
              <a:t>Take gradient step: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5500124"/>
              </p:ext>
            </p:extLst>
          </p:nvPr>
        </p:nvGraphicFramePr>
        <p:xfrm>
          <a:off x="2578100" y="4635500"/>
          <a:ext cx="3890963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372" name="Equation" r:id="rId3" imgW="1765300" imgH="393700" progId="Equation.3">
                  <p:embed/>
                </p:oleObj>
              </mc:Choice>
              <mc:Fallback>
                <p:oleObj name="Equation" r:id="rId3" imgW="1765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78100" y="4635500"/>
                        <a:ext cx="3890963" cy="869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9342682"/>
              </p:ext>
            </p:extLst>
          </p:nvPr>
        </p:nvGraphicFramePr>
        <p:xfrm>
          <a:off x="2494452" y="3921385"/>
          <a:ext cx="16795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373" name="Equation" r:id="rId5" imgW="762000" imgH="228600" progId="Equation.3">
                  <p:embed/>
                </p:oleObj>
              </mc:Choice>
              <mc:Fallback>
                <p:oleObj name="Equation" r:id="rId5" imgW="762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94452" y="3921385"/>
                        <a:ext cx="1679575" cy="50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0982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Stochastic Gradient Descent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Initialize U &amp; V randomly</a:t>
            </a:r>
          </a:p>
          <a:p>
            <a:r>
              <a:rPr lang="en-US" dirty="0"/>
              <a:t>Loop</a:t>
            </a:r>
          </a:p>
          <a:p>
            <a:pPr lvl="1"/>
            <a:r>
              <a:rPr lang="en-US" dirty="0"/>
              <a:t>Choose one </a:t>
            </a:r>
            <a:r>
              <a:rPr lang="en-US" dirty="0" smtClean="0"/>
              <a:t>data point (</a:t>
            </a:r>
            <a:r>
              <a:rPr lang="en-US" dirty="0" err="1"/>
              <a:t>i</a:t>
            </a:r>
            <a:r>
              <a:rPr lang="en-US" dirty="0" err="1" smtClean="0"/>
              <a:t>,j</a:t>
            </a:r>
            <a:r>
              <a:rPr lang="en-US" dirty="0" smtClean="0"/>
              <a:t>) randomly</a:t>
            </a:r>
            <a:endParaRPr lang="en-US" dirty="0"/>
          </a:p>
          <a:p>
            <a:pPr lvl="1"/>
            <a:r>
              <a:rPr lang="en-US" dirty="0" smtClean="0"/>
              <a:t>Compute gradient for all U &amp; V of: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Take a gradient step for all U &amp; V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7621773"/>
              </p:ext>
            </p:extLst>
          </p:nvPr>
        </p:nvGraphicFramePr>
        <p:xfrm>
          <a:off x="1887538" y="4002088"/>
          <a:ext cx="5046662" cy="788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Equation" r:id="rId3" imgW="2603500" imgH="406400" progId="Equation.3">
                  <p:embed/>
                </p:oleObj>
              </mc:Choice>
              <mc:Fallback>
                <p:oleObj name="Equation" r:id="rId3" imgW="26035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87538" y="4002088"/>
                        <a:ext cx="5046662" cy="788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428799" y="4819935"/>
            <a:ext cx="2241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N = #observed entries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51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Alternating 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Initialize U &amp; V randomly</a:t>
            </a:r>
          </a:p>
          <a:p>
            <a:r>
              <a:rPr lang="en-US" dirty="0"/>
              <a:t>Loop</a:t>
            </a:r>
          </a:p>
          <a:p>
            <a:pPr lvl="1"/>
            <a:r>
              <a:rPr lang="en-US" dirty="0" smtClean="0"/>
              <a:t>Choose next </a:t>
            </a:r>
            <a:r>
              <a:rPr lang="en-US" dirty="0" err="1" smtClean="0"/>
              <a:t>u</a:t>
            </a:r>
            <a:r>
              <a:rPr lang="en-US" baseline="-25000" dirty="0" err="1" smtClean="0"/>
              <a:t>i</a:t>
            </a:r>
            <a:r>
              <a:rPr lang="en-US" dirty="0" smtClean="0"/>
              <a:t> or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j</a:t>
            </a:r>
            <a:endParaRPr lang="en-US" baseline="-25000" dirty="0" smtClean="0"/>
          </a:p>
          <a:p>
            <a:pPr lvl="1"/>
            <a:r>
              <a:rPr lang="en-US" dirty="0" smtClean="0"/>
              <a:t>Solve optimally: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sz="1000" dirty="0"/>
          </a:p>
          <a:p>
            <a:pPr lvl="2"/>
            <a:r>
              <a:rPr lang="en-US" dirty="0" smtClean="0"/>
              <a:t>(assuming all other variables fixed)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574410"/>
              </p:ext>
            </p:extLst>
          </p:nvPr>
        </p:nvGraphicFramePr>
        <p:xfrm>
          <a:off x="2436813" y="3929063"/>
          <a:ext cx="4132262" cy="105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14" name="Equation" r:id="rId3" imgW="2184400" imgH="558800" progId="Equation.3">
                  <p:embed/>
                </p:oleObj>
              </mc:Choice>
              <mc:Fallback>
                <p:oleObj name="Equation" r:id="rId3" imgW="21844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36813" y="3929063"/>
                        <a:ext cx="4132262" cy="1058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9923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Tradeoffs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Alternating optimization much faster in terms of #iterations</a:t>
            </a:r>
          </a:p>
          <a:p>
            <a:pPr lvl="1"/>
            <a:r>
              <a:rPr lang="en-US" sz="2400" dirty="0" smtClean="0"/>
              <a:t>But requires inverting a matrix:</a:t>
            </a:r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1600" dirty="0"/>
          </a:p>
          <a:p>
            <a:pPr lvl="1"/>
            <a:endParaRPr lang="en-US" sz="100" dirty="0" smtClean="0"/>
          </a:p>
          <a:p>
            <a:r>
              <a:rPr lang="en-US" sz="2800" dirty="0" smtClean="0"/>
              <a:t>Gradient descent faster for high-dim problems</a:t>
            </a:r>
            <a:endParaRPr lang="en-US" sz="2800" dirty="0"/>
          </a:p>
          <a:p>
            <a:pPr lvl="1"/>
            <a:r>
              <a:rPr lang="en-US" sz="2400" dirty="0" smtClean="0"/>
              <a:t>Also allows for streaming data</a:t>
            </a:r>
          </a:p>
          <a:p>
            <a:endParaRPr lang="en-US" sz="2800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3181598"/>
              </p:ext>
            </p:extLst>
          </p:nvPr>
        </p:nvGraphicFramePr>
        <p:xfrm>
          <a:off x="2338388" y="3014663"/>
          <a:ext cx="3554412" cy="90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386" name="Equation" r:id="rId3" imgW="2184400" imgH="558800" progId="Equation.3">
                  <p:embed/>
                </p:oleObj>
              </mc:Choice>
              <mc:Fallback>
                <p:oleObj name="Equation" r:id="rId3" imgW="21844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38388" y="3014663"/>
                        <a:ext cx="3554412" cy="909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817992"/>
              </p:ext>
            </p:extLst>
          </p:nvPr>
        </p:nvGraphicFramePr>
        <p:xfrm>
          <a:off x="2255975" y="5345387"/>
          <a:ext cx="1443978" cy="43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387" name="Equation" r:id="rId5" imgW="762000" imgH="228600" progId="Equation.3">
                  <p:embed/>
                </p:oleObj>
              </mc:Choice>
              <mc:Fallback>
                <p:oleObj name="Equation" r:id="rId5" imgW="762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55975" y="5345387"/>
                        <a:ext cx="1443978" cy="432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4388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24667" y="6009279"/>
            <a:ext cx="61124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http://www2.research.att.com/~</a:t>
            </a:r>
            <a:r>
              <a:rPr lang="en-US" sz="1600" dirty="0" err="1"/>
              <a:t>volinsky</a:t>
            </a:r>
            <a:r>
              <a:rPr lang="en-US" sz="1600" dirty="0"/>
              <a:t>/papers/</a:t>
            </a:r>
            <a:r>
              <a:rPr lang="en-US" sz="1600" dirty="0" err="1"/>
              <a:t>ieeecomputer.pdf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39788" y="5623976"/>
            <a:ext cx="3220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Miniproject</a:t>
            </a:r>
            <a:r>
              <a:rPr lang="en-US" b="1" dirty="0" smtClean="0"/>
              <a:t> 2: create your own.</a:t>
            </a:r>
            <a:endParaRPr lang="en-US" b="1" dirty="0"/>
          </a:p>
        </p:txBody>
      </p:sp>
      <p:pic>
        <p:nvPicPr>
          <p:cNvPr id="2" name="Picture 1" descr="netflix_examp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938" y="369455"/>
            <a:ext cx="6745394" cy="514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67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Recap: </a:t>
            </a:r>
            <a:r>
              <a:rPr lang="en-US" dirty="0" smtClean="0"/>
              <a:t>Collaborative Filtering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Goal: </a:t>
            </a:r>
            <a:r>
              <a:rPr lang="en-US" dirty="0" smtClean="0"/>
              <a:t>predict every user/item rating</a:t>
            </a:r>
          </a:p>
          <a:p>
            <a:endParaRPr lang="en-US" dirty="0"/>
          </a:p>
          <a:p>
            <a:r>
              <a:rPr lang="en-US" b="1" dirty="0" smtClean="0"/>
              <a:t>Challenge: </a:t>
            </a:r>
            <a:r>
              <a:rPr lang="en-US" dirty="0" smtClean="0"/>
              <a:t>only a small subset observed</a:t>
            </a:r>
          </a:p>
          <a:p>
            <a:endParaRPr lang="en-US" dirty="0"/>
          </a:p>
          <a:p>
            <a:r>
              <a:rPr lang="en-US" b="1" dirty="0" smtClean="0"/>
              <a:t>Assumption: </a:t>
            </a:r>
            <a:r>
              <a:rPr lang="en-US" dirty="0" smtClean="0"/>
              <a:t>there exists a low-rank subspace that captures all the variability in describing different users and items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11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Multitask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 Tasks: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sz="500" dirty="0"/>
          </a:p>
          <a:p>
            <a:r>
              <a:rPr lang="en-US" dirty="0" smtClean="0"/>
              <a:t>Example: personalized recommender system</a:t>
            </a:r>
          </a:p>
          <a:p>
            <a:pPr lvl="1"/>
            <a:r>
              <a:rPr lang="en-US" dirty="0" smtClean="0"/>
              <a:t>One task per user: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7486710"/>
              </p:ext>
            </p:extLst>
          </p:nvPr>
        </p:nvGraphicFramePr>
        <p:xfrm>
          <a:off x="5779789" y="1547286"/>
          <a:ext cx="251460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748" name="Equation" r:id="rId3" imgW="1028700" imgH="317500" progId="Equation.3">
                  <p:embed/>
                </p:oleObj>
              </mc:Choice>
              <mc:Fallback>
                <p:oleObj name="Equation" r:id="rId3" imgW="10287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79789" y="1547286"/>
                        <a:ext cx="2514600" cy="777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7591622"/>
              </p:ext>
            </p:extLst>
          </p:nvPr>
        </p:nvGraphicFramePr>
        <p:xfrm>
          <a:off x="1438275" y="2198688"/>
          <a:ext cx="4357688" cy="83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749" name="Equation" r:id="rId5" imgW="2247900" imgH="431800" progId="Equation.3">
                  <p:embed/>
                </p:oleObj>
              </mc:Choice>
              <mc:Fallback>
                <p:oleObj name="Equation" r:id="rId5" imgW="2247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38275" y="2198688"/>
                        <a:ext cx="4357688" cy="836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588550" y="3046452"/>
            <a:ext cx="1355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</a:rPr>
              <a:t>Regularizer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881443" y="2737660"/>
            <a:ext cx="0" cy="328190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681" y="4660343"/>
            <a:ext cx="473762" cy="47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3961" y="4489277"/>
            <a:ext cx="1208582" cy="122613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1019" y="4727011"/>
            <a:ext cx="1208582" cy="111572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9607" y="5366109"/>
            <a:ext cx="698604" cy="698604"/>
          </a:xfrm>
          <a:prstGeom prst="rect">
            <a:avLst/>
          </a:prstGeom>
        </p:spPr>
      </p:pic>
      <p:pic>
        <p:nvPicPr>
          <p:cNvPr id="14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681" y="5258856"/>
            <a:ext cx="473762" cy="47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512" y="4660343"/>
            <a:ext cx="473762" cy="47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582" y="4660343"/>
            <a:ext cx="473762" cy="47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582" y="5258856"/>
            <a:ext cx="473762" cy="47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512" y="5258856"/>
            <a:ext cx="473762" cy="47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732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Regularize?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75924"/>
            <a:ext cx="8229600" cy="3450240"/>
          </a:xfrm>
        </p:spPr>
        <p:txBody>
          <a:bodyPr/>
          <a:lstStyle/>
          <a:p>
            <a:r>
              <a:rPr lang="en-US" dirty="0" smtClean="0"/>
              <a:t>Standard L2 Norm:</a:t>
            </a:r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sz="1600" dirty="0"/>
          </a:p>
          <a:p>
            <a:r>
              <a:rPr lang="en-US" dirty="0" smtClean="0"/>
              <a:t>Decomposes to independent tasks</a:t>
            </a:r>
          </a:p>
          <a:p>
            <a:pPr lvl="1"/>
            <a:r>
              <a:rPr lang="en-US" dirty="0" smtClean="0"/>
              <a:t>For each task, learn D parameters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3139462"/>
              </p:ext>
            </p:extLst>
          </p:nvPr>
        </p:nvGraphicFramePr>
        <p:xfrm>
          <a:off x="6104842" y="1421126"/>
          <a:ext cx="251460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72" name="Equation" r:id="rId3" imgW="1028700" imgH="317500" progId="Equation.3">
                  <p:embed/>
                </p:oleObj>
              </mc:Choice>
              <mc:Fallback>
                <p:oleObj name="Equation" r:id="rId3" imgW="10287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04842" y="1421126"/>
                        <a:ext cx="2514600" cy="777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9246853"/>
              </p:ext>
            </p:extLst>
          </p:nvPr>
        </p:nvGraphicFramePr>
        <p:xfrm>
          <a:off x="1195388" y="1511300"/>
          <a:ext cx="4357687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73" name="Equation" r:id="rId5" imgW="2247900" imgH="431800" progId="Equation.3">
                  <p:embed/>
                </p:oleObj>
              </mc:Choice>
              <mc:Fallback>
                <p:oleObj name="Equation" r:id="rId5" imgW="2247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5388" y="1511300"/>
                        <a:ext cx="4357687" cy="836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6407982"/>
              </p:ext>
            </p:extLst>
          </p:nvPr>
        </p:nvGraphicFramePr>
        <p:xfrm>
          <a:off x="677690" y="3529069"/>
          <a:ext cx="7731359" cy="945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74" name="Equation" r:id="rId7" imgW="3949700" imgH="482600" progId="Equation.3">
                  <p:embed/>
                </p:oleObj>
              </mc:Choice>
              <mc:Fallback>
                <p:oleObj name="Equation" r:id="rId7" imgW="39497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7690" y="3529069"/>
                        <a:ext cx="7731359" cy="9459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791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53735"/>
                </a:solidFill>
              </a:rPr>
              <a:t>Recap: </a:t>
            </a:r>
            <a:r>
              <a:rPr lang="en-US" dirty="0"/>
              <a:t>Orthogonal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Any subset of columns of U defines a subspace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33217">
            <a:off x="6543712" y="3859753"/>
            <a:ext cx="1538759" cy="1194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6868" y="2503508"/>
            <a:ext cx="1659595" cy="1277489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5764584"/>
              </p:ext>
            </p:extLst>
          </p:nvPr>
        </p:nvGraphicFramePr>
        <p:xfrm>
          <a:off x="6709091" y="3780997"/>
          <a:ext cx="451031" cy="42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59" name="Equation" r:id="rId5" imgW="266700" imgH="254000" progId="Equation.3">
                  <p:embed/>
                </p:oleObj>
              </mc:Choice>
              <mc:Fallback>
                <p:oleObj name="Equation" r:id="rId5" imgW="2667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09091" y="3780997"/>
                        <a:ext cx="451031" cy="428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own Arrow 8"/>
          <p:cNvSpPr/>
          <p:nvPr/>
        </p:nvSpPr>
        <p:spPr>
          <a:xfrm>
            <a:off x="7196666" y="3926384"/>
            <a:ext cx="246303" cy="204139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1531" y="5018424"/>
            <a:ext cx="1442876" cy="1120415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>
            <a:off x="7196666" y="5018424"/>
            <a:ext cx="246303" cy="198197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229393"/>
              </p:ext>
            </p:extLst>
          </p:nvPr>
        </p:nvGraphicFramePr>
        <p:xfrm>
          <a:off x="6491624" y="4910906"/>
          <a:ext cx="624398" cy="430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60" name="Equation" r:id="rId8" imgW="368300" imgH="254000" progId="Equation.3">
                  <p:embed/>
                </p:oleObj>
              </mc:Choice>
              <mc:Fallback>
                <p:oleObj name="Equation" r:id="rId8" imgW="3683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491624" y="4910906"/>
                        <a:ext cx="624398" cy="4305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1405941"/>
              </p:ext>
            </p:extLst>
          </p:nvPr>
        </p:nvGraphicFramePr>
        <p:xfrm>
          <a:off x="1401836" y="2631360"/>
          <a:ext cx="1534056" cy="606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61" name="Equation" r:id="rId10" imgW="609600" imgH="241300" progId="Equation.3">
                  <p:embed/>
                </p:oleObj>
              </mc:Choice>
              <mc:Fallback>
                <p:oleObj name="Equation" r:id="rId10" imgW="6096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01836" y="2631360"/>
                        <a:ext cx="1534056" cy="6066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1387868"/>
              </p:ext>
            </p:extLst>
          </p:nvPr>
        </p:nvGraphicFramePr>
        <p:xfrm>
          <a:off x="1371600" y="4271144"/>
          <a:ext cx="3386137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62" name="Equation" r:id="rId12" imgW="1346200" imgH="254000" progId="Equation.3">
                  <p:embed/>
                </p:oleObj>
              </mc:Choice>
              <mc:Fallback>
                <p:oleObj name="Equation" r:id="rId12" imgW="13462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71600" y="4271144"/>
                        <a:ext cx="3386137" cy="639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371600" y="3218498"/>
            <a:ext cx="35326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Transform into new coordinates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Treat U</a:t>
            </a:r>
            <a:r>
              <a:rPr lang="en-US" sz="2000" baseline="-25000" dirty="0" smtClean="0">
                <a:solidFill>
                  <a:schemeClr val="accent2">
                    <a:lumMod val="75000"/>
                  </a:schemeClr>
                </a:solidFill>
              </a:rPr>
              <a:t>1:K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 as new axes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71600" y="4957519"/>
            <a:ext cx="38089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Project x onto U</a:t>
            </a:r>
            <a:r>
              <a:rPr lang="en-US" sz="2000" baseline="-25000" dirty="0" smtClean="0">
                <a:solidFill>
                  <a:schemeClr val="accent2">
                    <a:lumMod val="75000"/>
                  </a:schemeClr>
                </a:solidFill>
              </a:rPr>
              <a:t>1:K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in original space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“Low Rank” Subspace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49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Regularize?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75924"/>
            <a:ext cx="8229600" cy="3450240"/>
          </a:xfrm>
        </p:spPr>
        <p:txBody>
          <a:bodyPr/>
          <a:lstStyle/>
          <a:p>
            <a:r>
              <a:rPr lang="en-US" dirty="0" smtClean="0"/>
              <a:t>Trace Norm: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r>
              <a:rPr lang="en-US" dirty="0" smtClean="0"/>
              <a:t>Induces W to have low rank across all task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1296146"/>
              </p:ext>
            </p:extLst>
          </p:nvPr>
        </p:nvGraphicFramePr>
        <p:xfrm>
          <a:off x="6104842" y="1421126"/>
          <a:ext cx="251460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63" name="Equation" r:id="rId3" imgW="1028700" imgH="317500" progId="Equation.3">
                  <p:embed/>
                </p:oleObj>
              </mc:Choice>
              <mc:Fallback>
                <p:oleObj name="Equation" r:id="rId3" imgW="10287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04842" y="1421126"/>
                        <a:ext cx="2514600" cy="777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3893660"/>
              </p:ext>
            </p:extLst>
          </p:nvPr>
        </p:nvGraphicFramePr>
        <p:xfrm>
          <a:off x="1195388" y="1511300"/>
          <a:ext cx="4357687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64" name="Equation" r:id="rId5" imgW="2247900" imgH="431800" progId="Equation.3">
                  <p:embed/>
                </p:oleObj>
              </mc:Choice>
              <mc:Fallback>
                <p:oleObj name="Equation" r:id="rId5" imgW="2247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5388" y="1511300"/>
                        <a:ext cx="4357687" cy="836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2823616"/>
              </p:ext>
            </p:extLst>
          </p:nvPr>
        </p:nvGraphicFramePr>
        <p:xfrm>
          <a:off x="2271866" y="3374129"/>
          <a:ext cx="4402284" cy="919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65" name="Equation" r:id="rId7" imgW="2070100" imgH="431800" progId="Equation.3">
                  <p:embed/>
                </p:oleObj>
              </mc:Choice>
              <mc:Fallback>
                <p:oleObj name="Equation" r:id="rId7" imgW="20701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71866" y="3374129"/>
                        <a:ext cx="4402284" cy="9194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3112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Recall: </a:t>
            </a:r>
            <a:r>
              <a:rPr lang="en-US" sz="3600" dirty="0" smtClean="0"/>
              <a:t>Trace Norm &amp; Latent Factor Models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Suppose we consider all U,V that achieve perfect reconstruction: W=UV</a:t>
            </a:r>
            <a:r>
              <a:rPr lang="en-US" sz="2800" baseline="30000" dirty="0" smtClean="0"/>
              <a:t>T</a:t>
            </a:r>
          </a:p>
          <a:p>
            <a:endParaRPr lang="en-US" sz="2000" baseline="30000" dirty="0"/>
          </a:p>
          <a:p>
            <a:r>
              <a:rPr lang="en-US" sz="2800" dirty="0" smtClean="0"/>
              <a:t>Find U,V with lowest complexity: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Claim: complexity equivalent to trace norm: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163279"/>
              </p:ext>
            </p:extLst>
          </p:nvPr>
        </p:nvGraphicFramePr>
        <p:xfrm>
          <a:off x="2690813" y="4979988"/>
          <a:ext cx="3492500" cy="74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770" name="Equation" r:id="rId3" imgW="1841500" imgH="393700" progId="Equation.3">
                  <p:embed/>
                </p:oleObj>
              </mc:Choice>
              <mc:Fallback>
                <p:oleObj name="Equation" r:id="rId3" imgW="18415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90813" y="4979988"/>
                        <a:ext cx="3492500" cy="747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4668341"/>
              </p:ext>
            </p:extLst>
          </p:nvPr>
        </p:nvGraphicFramePr>
        <p:xfrm>
          <a:off x="2690813" y="3359085"/>
          <a:ext cx="2891547" cy="767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771" name="Equation" r:id="rId5" imgW="1536700" imgH="406400" progId="Equation.3">
                  <p:embed/>
                </p:oleObj>
              </mc:Choice>
              <mc:Fallback>
                <p:oleObj name="Equation" r:id="rId5" imgW="15367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90813" y="3359085"/>
                        <a:ext cx="2891547" cy="7670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6662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Regularize?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75924"/>
            <a:ext cx="8229600" cy="3450240"/>
          </a:xfrm>
        </p:spPr>
        <p:txBody>
          <a:bodyPr/>
          <a:lstStyle/>
          <a:p>
            <a:r>
              <a:rPr lang="en-US" dirty="0" smtClean="0"/>
              <a:t>Latent Factor Approach</a:t>
            </a:r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r>
              <a:rPr lang="en-US" dirty="0" smtClean="0"/>
              <a:t>Learns a feature projection x’ = </a:t>
            </a:r>
            <a:r>
              <a:rPr lang="en-US" dirty="0" err="1" smtClean="0"/>
              <a:t>Vx</a:t>
            </a:r>
            <a:endParaRPr lang="en-US" dirty="0" smtClean="0"/>
          </a:p>
          <a:p>
            <a:r>
              <a:rPr lang="en-US" dirty="0" smtClean="0"/>
              <a:t>Learns a K dimensional model per task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32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3651393"/>
              </p:ext>
            </p:extLst>
          </p:nvPr>
        </p:nvGraphicFramePr>
        <p:xfrm>
          <a:off x="6104842" y="1421126"/>
          <a:ext cx="251460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060" name="Equation" r:id="rId3" imgW="1028700" imgH="317500" progId="Equation.3">
                  <p:embed/>
                </p:oleObj>
              </mc:Choice>
              <mc:Fallback>
                <p:oleObj name="Equation" r:id="rId3" imgW="10287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04842" y="1421126"/>
                        <a:ext cx="2514600" cy="777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9925394"/>
              </p:ext>
            </p:extLst>
          </p:nvPr>
        </p:nvGraphicFramePr>
        <p:xfrm>
          <a:off x="1195388" y="1511300"/>
          <a:ext cx="4357687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061" name="Equation" r:id="rId5" imgW="2247900" imgH="431800" progId="Equation.3">
                  <p:embed/>
                </p:oleObj>
              </mc:Choice>
              <mc:Fallback>
                <p:oleObj name="Equation" r:id="rId5" imgW="2247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5388" y="1511300"/>
                        <a:ext cx="4357687" cy="836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3237473"/>
              </p:ext>
            </p:extLst>
          </p:nvPr>
        </p:nvGraphicFramePr>
        <p:xfrm>
          <a:off x="1708150" y="3465513"/>
          <a:ext cx="5641975" cy="84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062" name="Equation" r:id="rId7" imgW="2882900" imgH="431800" progId="Equation.3">
                  <p:embed/>
                </p:oleObj>
              </mc:Choice>
              <mc:Fallback>
                <p:oleObj name="Equation" r:id="rId7" imgW="2882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08150" y="3465513"/>
                        <a:ext cx="5641975" cy="846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2693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Tradeoff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D*N parameters: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sz="1600" dirty="0"/>
          </a:p>
          <a:p>
            <a:r>
              <a:rPr lang="en-US" dirty="0" smtClean="0"/>
              <a:t>D*K + N*K parameters:</a:t>
            </a:r>
          </a:p>
          <a:p>
            <a:endParaRPr lang="en-US" dirty="0"/>
          </a:p>
          <a:p>
            <a:endParaRPr lang="en-US" dirty="0" smtClean="0"/>
          </a:p>
          <a:p>
            <a:pPr lvl="1"/>
            <a:r>
              <a:rPr lang="en-US" dirty="0" smtClean="0"/>
              <a:t>Statistically more efficient</a:t>
            </a:r>
          </a:p>
          <a:p>
            <a:pPr lvl="1"/>
            <a:r>
              <a:rPr lang="en-US" dirty="0" smtClean="0"/>
              <a:t>Great if low-rank assumption is a good one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33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2680069"/>
              </p:ext>
            </p:extLst>
          </p:nvPr>
        </p:nvGraphicFramePr>
        <p:xfrm>
          <a:off x="1855788" y="4124325"/>
          <a:ext cx="5641975" cy="84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85" name="Equation" r:id="rId3" imgW="2882900" imgH="431800" progId="Equation.3">
                  <p:embed/>
                </p:oleObj>
              </mc:Choice>
              <mc:Fallback>
                <p:oleObj name="Equation" r:id="rId3" imgW="2882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55788" y="4124325"/>
                        <a:ext cx="5641975" cy="846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3422343"/>
              </p:ext>
            </p:extLst>
          </p:nvPr>
        </p:nvGraphicFramePr>
        <p:xfrm>
          <a:off x="1911350" y="2216150"/>
          <a:ext cx="4572000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86" name="Equation" r:id="rId5" imgW="2336800" imgH="482600" progId="Equation.3">
                  <p:embed/>
                </p:oleObj>
              </mc:Choice>
              <mc:Fallback>
                <p:oleObj name="Equation" r:id="rId5" imgW="23368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11350" y="2216150"/>
                        <a:ext cx="4572000" cy="946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3543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Multitask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 Tasks: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sz="500" dirty="0"/>
          </a:p>
          <a:p>
            <a:r>
              <a:rPr lang="en-US" dirty="0" smtClean="0"/>
              <a:t>Example: personalized recommender system</a:t>
            </a:r>
          </a:p>
          <a:p>
            <a:pPr lvl="1"/>
            <a:r>
              <a:rPr lang="en-US" dirty="0" smtClean="0"/>
              <a:t>One task per user:</a:t>
            </a:r>
          </a:p>
          <a:p>
            <a:pPr lvl="1"/>
            <a:r>
              <a:rPr lang="en-US" dirty="0" smtClean="0"/>
              <a:t>If x is topic feature representation</a:t>
            </a:r>
          </a:p>
          <a:p>
            <a:pPr lvl="2"/>
            <a:r>
              <a:rPr lang="en-US" dirty="0" smtClean="0"/>
              <a:t>V is subspace of correlated topics</a:t>
            </a:r>
          </a:p>
          <a:p>
            <a:pPr lvl="2"/>
            <a:r>
              <a:rPr lang="en-US" dirty="0" smtClean="0"/>
              <a:t>Projects multiple </a:t>
            </a:r>
            <a:r>
              <a:rPr lang="en-US" smtClean="0"/>
              <a:t>topics together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34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6465579"/>
              </p:ext>
            </p:extLst>
          </p:nvPr>
        </p:nvGraphicFramePr>
        <p:xfrm>
          <a:off x="5779789" y="1547286"/>
          <a:ext cx="251460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81" name="Equation" r:id="rId3" imgW="1028700" imgH="317500" progId="Equation.3">
                  <p:embed/>
                </p:oleObj>
              </mc:Choice>
              <mc:Fallback>
                <p:oleObj name="Equation" r:id="rId3" imgW="10287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79789" y="1547286"/>
                        <a:ext cx="2514600" cy="777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8939" y="4727010"/>
            <a:ext cx="938754" cy="95238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3670" y="4976109"/>
            <a:ext cx="938754" cy="86663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4585" y="5486066"/>
            <a:ext cx="542633" cy="542633"/>
          </a:xfrm>
          <a:prstGeom prst="rect">
            <a:avLst/>
          </a:prstGeom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872761"/>
              </p:ext>
            </p:extLst>
          </p:nvPr>
        </p:nvGraphicFramePr>
        <p:xfrm>
          <a:off x="1071563" y="2381250"/>
          <a:ext cx="5741987" cy="84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82" name="Equation" r:id="rId8" imgW="2933700" imgH="431800" progId="Equation.3">
                  <p:embed/>
                </p:oleObj>
              </mc:Choice>
              <mc:Fallback>
                <p:oleObj name="Equation" r:id="rId8" imgW="2933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71563" y="2381250"/>
                        <a:ext cx="5741987" cy="846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6246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Reduction to Collaborative Filtering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14608"/>
            <a:ext cx="8229600" cy="3211556"/>
          </a:xfrm>
        </p:spPr>
        <p:txBody>
          <a:bodyPr/>
          <a:lstStyle/>
          <a:p>
            <a:r>
              <a:rPr lang="en-US" sz="2800" dirty="0" smtClean="0"/>
              <a:t>Suppose each x</a:t>
            </a:r>
            <a:r>
              <a:rPr lang="en-US" sz="2800" baseline="-25000" dirty="0" smtClean="0"/>
              <a:t>i</a:t>
            </a:r>
            <a:r>
              <a:rPr lang="en-US" sz="2800" dirty="0" smtClean="0"/>
              <a:t> is single indicator x</a:t>
            </a:r>
            <a:r>
              <a:rPr lang="en-US" sz="2800" baseline="-25000" dirty="0" smtClean="0"/>
              <a:t>i </a:t>
            </a:r>
            <a:r>
              <a:rPr lang="en-US" sz="2800" dirty="0" smtClean="0"/>
              <a:t>= </a:t>
            </a:r>
            <a:r>
              <a:rPr lang="en-US" sz="2800" dirty="0" err="1" smtClean="0"/>
              <a:t>e</a:t>
            </a:r>
            <a:r>
              <a:rPr lang="en-US" sz="2800" baseline="-25000" dirty="0" err="1" smtClean="0"/>
              <a:t>i</a:t>
            </a:r>
            <a:endParaRPr lang="en-US" sz="2800" baseline="-25000" dirty="0" smtClean="0"/>
          </a:p>
          <a:p>
            <a:endParaRPr lang="en-US" sz="1000" baseline="-25000" dirty="0" smtClean="0"/>
          </a:p>
          <a:p>
            <a:r>
              <a:rPr lang="en-US" sz="2800" dirty="0" smtClean="0"/>
              <a:t>Then:</a:t>
            </a:r>
          </a:p>
          <a:p>
            <a:endParaRPr lang="en-US" sz="1000" dirty="0" smtClean="0"/>
          </a:p>
          <a:p>
            <a:r>
              <a:rPr lang="en-US" sz="2800" dirty="0" smtClean="0"/>
              <a:t>Exactly Collaborative Filtering!</a:t>
            </a:r>
          </a:p>
          <a:p>
            <a:endParaRPr lang="en-US" baseline="-25000" dirty="0"/>
          </a:p>
          <a:p>
            <a:endParaRPr lang="en-US" baseline="-25000" dirty="0" smtClean="0"/>
          </a:p>
          <a:p>
            <a:endParaRPr lang="en-US" baseline="-25000" dirty="0" smtClean="0"/>
          </a:p>
          <a:p>
            <a:endParaRPr lang="en-US" baseline="-25000" dirty="0"/>
          </a:p>
          <a:p>
            <a:endParaRPr lang="en-US" baseline="-25000" dirty="0" smtClean="0"/>
          </a:p>
          <a:p>
            <a:endParaRPr lang="en-US" baseline="-25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35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8449685"/>
              </p:ext>
            </p:extLst>
          </p:nvPr>
        </p:nvGraphicFramePr>
        <p:xfrm>
          <a:off x="6605897" y="1687155"/>
          <a:ext cx="1936948" cy="599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354" name="Equation" r:id="rId3" imgW="1028700" imgH="317500" progId="Equation.3">
                  <p:embed/>
                </p:oleObj>
              </mc:Choice>
              <mc:Fallback>
                <p:oleObj name="Equation" r:id="rId3" imgW="10287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05897" y="1687155"/>
                        <a:ext cx="1936948" cy="5991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7046859"/>
              </p:ext>
            </p:extLst>
          </p:nvPr>
        </p:nvGraphicFramePr>
        <p:xfrm>
          <a:off x="555625" y="1571625"/>
          <a:ext cx="5741988" cy="84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355" name="Equation" r:id="rId5" imgW="2933700" imgH="431800" progId="Equation.3">
                  <p:embed/>
                </p:oleObj>
              </mc:Choice>
              <mc:Fallback>
                <p:oleObj name="Equation" r:id="rId5" imgW="2933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625" y="1571625"/>
                        <a:ext cx="5741988" cy="846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7777834"/>
              </p:ext>
            </p:extLst>
          </p:nvPr>
        </p:nvGraphicFramePr>
        <p:xfrm>
          <a:off x="7119154" y="2618402"/>
          <a:ext cx="1118342" cy="1974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356" name="Equation" r:id="rId7" imgW="647700" imgH="1143000" progId="Equation.3">
                  <p:embed/>
                </p:oleObj>
              </mc:Choice>
              <mc:Fallback>
                <p:oleObj name="Equation" r:id="rId7" imgW="647700" imgH="1143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119154" y="2618402"/>
                        <a:ext cx="1118342" cy="1974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6733713"/>
              </p:ext>
            </p:extLst>
          </p:nvPr>
        </p:nvGraphicFramePr>
        <p:xfrm>
          <a:off x="1967073" y="3637600"/>
          <a:ext cx="1197072" cy="537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357" name="Equation" r:id="rId9" imgW="482600" imgH="215900" progId="Equation.3">
                  <p:embed/>
                </p:oleObj>
              </mc:Choice>
              <mc:Fallback>
                <p:oleObj name="Equation" r:id="rId9" imgW="4826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967073" y="3637600"/>
                        <a:ext cx="1197072" cy="537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487979"/>
              </p:ext>
            </p:extLst>
          </p:nvPr>
        </p:nvGraphicFramePr>
        <p:xfrm>
          <a:off x="1460500" y="4964113"/>
          <a:ext cx="5568950" cy="84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358" name="Equation" r:id="rId11" imgW="2844800" imgH="431800" progId="Equation.3">
                  <p:embed/>
                </p:oleObj>
              </mc:Choice>
              <mc:Fallback>
                <p:oleObj name="Equation" r:id="rId11" imgW="28448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60500" y="4964113"/>
                        <a:ext cx="5568950" cy="846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4889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2728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Latent Factor Multitask Learning </a:t>
            </a:r>
            <a:r>
              <a:rPr lang="en-US" dirty="0" err="1" smtClean="0"/>
              <a:t>vs</a:t>
            </a:r>
            <a:r>
              <a:rPr lang="en-US" dirty="0" smtClean="0"/>
              <a:t> Collaborative Filtering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3462"/>
            <a:ext cx="8229600" cy="4342701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sz="2400" dirty="0" smtClean="0"/>
              <a:t>Projects x into low-dimensional subspace </a:t>
            </a:r>
            <a:r>
              <a:rPr lang="en-US" sz="2400" dirty="0" err="1" smtClean="0"/>
              <a:t>Vx</a:t>
            </a:r>
            <a:endParaRPr lang="en-US" sz="2400" dirty="0" smtClean="0"/>
          </a:p>
          <a:p>
            <a:r>
              <a:rPr lang="en-US" sz="2400" dirty="0" smtClean="0"/>
              <a:t>Learns low-dimensional model per task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Creates low dimensional feature for each movie</a:t>
            </a:r>
          </a:p>
          <a:p>
            <a:r>
              <a:rPr lang="en-US" sz="2400" dirty="0" smtClean="0"/>
              <a:t>Learns low-dimensional model per user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36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3259624"/>
              </p:ext>
            </p:extLst>
          </p:nvPr>
        </p:nvGraphicFramePr>
        <p:xfrm>
          <a:off x="1644650" y="1876425"/>
          <a:ext cx="5741988" cy="84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827" name="Equation" r:id="rId3" imgW="2933700" imgH="431800" progId="Equation.3">
                  <p:embed/>
                </p:oleObj>
              </mc:Choice>
              <mc:Fallback>
                <p:oleObj name="Equation" r:id="rId3" imgW="2933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44650" y="1876425"/>
                        <a:ext cx="5741988" cy="846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6514761"/>
              </p:ext>
            </p:extLst>
          </p:nvPr>
        </p:nvGraphicFramePr>
        <p:xfrm>
          <a:off x="1644650" y="4144963"/>
          <a:ext cx="5567363" cy="84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828" name="Equation" r:id="rId5" imgW="2844800" imgH="431800" progId="Equation.3">
                  <p:embed/>
                </p:oleObj>
              </mc:Choice>
              <mc:Fallback>
                <p:oleObj name="Equation" r:id="rId5" imgW="28448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44650" y="4144963"/>
                        <a:ext cx="5567363" cy="846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2207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Bilinear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75816"/>
            <a:ext cx="8229600" cy="3350347"/>
          </a:xfrm>
        </p:spPr>
        <p:txBody>
          <a:bodyPr/>
          <a:lstStyle/>
          <a:p>
            <a:r>
              <a:rPr lang="en-US" dirty="0" smtClean="0"/>
              <a:t>Users described by features z</a:t>
            </a:r>
          </a:p>
          <a:p>
            <a:r>
              <a:rPr lang="en-US" dirty="0" smtClean="0"/>
              <a:t>Items described by features x</a:t>
            </a:r>
          </a:p>
          <a:p>
            <a:endParaRPr lang="en-US" sz="2000" dirty="0"/>
          </a:p>
          <a:p>
            <a:r>
              <a:rPr lang="en-US" dirty="0" smtClean="0"/>
              <a:t>Learn a projection of z and x into common low-dimensional space</a:t>
            </a:r>
          </a:p>
          <a:p>
            <a:pPr lvl="1"/>
            <a:r>
              <a:rPr lang="en-US" dirty="0" smtClean="0"/>
              <a:t>Linear model in low dimensional space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37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2245862"/>
              </p:ext>
            </p:extLst>
          </p:nvPr>
        </p:nvGraphicFramePr>
        <p:xfrm>
          <a:off x="6232800" y="1746250"/>
          <a:ext cx="169862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830" name="Equation" r:id="rId3" imgW="901700" imgH="254000" progId="Equation.3">
                  <p:embed/>
                </p:oleObj>
              </mc:Choice>
              <mc:Fallback>
                <p:oleObj name="Equation" r:id="rId3" imgW="9017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32800" y="1746250"/>
                        <a:ext cx="1698625" cy="479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8775383"/>
              </p:ext>
            </p:extLst>
          </p:nvPr>
        </p:nvGraphicFramePr>
        <p:xfrm>
          <a:off x="609600" y="1557338"/>
          <a:ext cx="5367338" cy="84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831" name="Equation" r:id="rId5" imgW="2743200" imgH="431800" progId="Equation.3">
                  <p:embed/>
                </p:oleObj>
              </mc:Choice>
              <mc:Fallback>
                <p:oleObj name="Equation" r:id="rId5" imgW="2743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9600" y="1557338"/>
                        <a:ext cx="5367338" cy="846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3615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are Bilinear Models Useful?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8567519"/>
              </p:ext>
            </p:extLst>
          </p:nvPr>
        </p:nvGraphicFramePr>
        <p:xfrm>
          <a:off x="852488" y="5837238"/>
          <a:ext cx="1527849" cy="43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79" name="Equation" r:id="rId3" imgW="901700" imgH="254000" progId="Equation.3">
                  <p:embed/>
                </p:oleObj>
              </mc:Choice>
              <mc:Fallback>
                <p:oleObj name="Equation" r:id="rId3" imgW="9017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52488" y="5837238"/>
                        <a:ext cx="1527849" cy="431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0011706"/>
              </p:ext>
            </p:extLst>
          </p:nvPr>
        </p:nvGraphicFramePr>
        <p:xfrm>
          <a:off x="728663" y="4991100"/>
          <a:ext cx="5614987" cy="84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80" name="Equation" r:id="rId5" imgW="2870200" imgH="431800" progId="Equation.3">
                  <p:embed/>
                </p:oleObj>
              </mc:Choice>
              <mc:Fallback>
                <p:oleObj name="Equation" r:id="rId5" imgW="2870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8663" y="4991100"/>
                        <a:ext cx="5614987" cy="846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1054801"/>
              </p:ext>
            </p:extLst>
          </p:nvPr>
        </p:nvGraphicFramePr>
        <p:xfrm>
          <a:off x="777875" y="3278188"/>
          <a:ext cx="5641975" cy="84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81" name="Equation" r:id="rId7" imgW="2882900" imgH="431800" progId="Equation.3">
                  <p:embed/>
                </p:oleObj>
              </mc:Choice>
              <mc:Fallback>
                <p:oleObj name="Equation" r:id="rId7" imgW="2882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77875" y="3278188"/>
                        <a:ext cx="5641975" cy="846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7077275"/>
              </p:ext>
            </p:extLst>
          </p:nvPr>
        </p:nvGraphicFramePr>
        <p:xfrm>
          <a:off x="777875" y="1639888"/>
          <a:ext cx="5468938" cy="84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82" name="Equation" r:id="rId9" imgW="2794000" imgH="431800" progId="Equation.3">
                  <p:embed/>
                </p:oleObj>
              </mc:Choice>
              <mc:Fallback>
                <p:oleObj name="Equation" r:id="rId9" imgW="27940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77875" y="1639888"/>
                        <a:ext cx="5468938" cy="846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023036" y="1777939"/>
            <a:ext cx="941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U: </a:t>
            </a:r>
            <a:r>
              <a:rPr lang="en-US" sz="2000" dirty="0" err="1" smtClean="0"/>
              <a:t>MxK</a:t>
            </a:r>
            <a:endParaRPr lang="en-US" sz="2000" dirty="0" smtClean="0"/>
          </a:p>
          <a:p>
            <a:r>
              <a:rPr lang="en-US" sz="2000" dirty="0" smtClean="0"/>
              <a:t>V: </a:t>
            </a:r>
            <a:r>
              <a:rPr lang="en-US" sz="2000" dirty="0" err="1" smtClean="0"/>
              <a:t>NxK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023036" y="3193335"/>
            <a:ext cx="941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U: </a:t>
            </a:r>
            <a:r>
              <a:rPr lang="en-US" sz="2000" dirty="0" err="1" smtClean="0"/>
              <a:t>MxK</a:t>
            </a:r>
            <a:endParaRPr lang="en-US" sz="2000" dirty="0" smtClean="0"/>
          </a:p>
          <a:p>
            <a:r>
              <a:rPr lang="en-US" sz="2000" dirty="0" smtClean="0"/>
              <a:t>V: </a:t>
            </a:r>
            <a:r>
              <a:rPr lang="en-US" sz="2000" dirty="0" err="1"/>
              <a:t>D</a:t>
            </a:r>
            <a:r>
              <a:rPr lang="en-US" sz="2000" dirty="0" err="1" smtClean="0"/>
              <a:t>xK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023036" y="4991100"/>
            <a:ext cx="8643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U: </a:t>
            </a:r>
            <a:r>
              <a:rPr lang="en-US" sz="2000" dirty="0" err="1"/>
              <a:t>F</a:t>
            </a:r>
            <a:r>
              <a:rPr lang="en-US" sz="2000" dirty="0" err="1" smtClean="0"/>
              <a:t>xK</a:t>
            </a:r>
            <a:endParaRPr lang="en-US" sz="2000" dirty="0" smtClean="0"/>
          </a:p>
          <a:p>
            <a:r>
              <a:rPr lang="en-US" sz="2000" dirty="0" smtClean="0"/>
              <a:t>V: </a:t>
            </a:r>
            <a:r>
              <a:rPr lang="en-US" sz="2000" dirty="0" err="1"/>
              <a:t>D</a:t>
            </a:r>
            <a:r>
              <a:rPr lang="en-US" sz="2000" dirty="0" err="1" smtClean="0"/>
              <a:t>xK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92548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Story So Far: </a:t>
            </a:r>
            <a:r>
              <a:rPr lang="en-US" dirty="0" smtClean="0"/>
              <a:t>Latent Factor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85602"/>
            <a:ext cx="8229600" cy="3440561"/>
          </a:xfrm>
        </p:spPr>
        <p:txBody>
          <a:bodyPr/>
          <a:lstStyle/>
          <a:p>
            <a:r>
              <a:rPr lang="en-US" b="1" dirty="0" smtClean="0"/>
              <a:t>Simplest Case: </a:t>
            </a:r>
            <a:r>
              <a:rPr lang="en-US" dirty="0" smtClean="0"/>
              <a:t>reduces to SVD of matrix Y</a:t>
            </a:r>
          </a:p>
          <a:p>
            <a:pPr lvl="1"/>
            <a:r>
              <a:rPr lang="en-US" dirty="0" smtClean="0"/>
              <a:t>No missing values</a:t>
            </a:r>
          </a:p>
          <a:p>
            <a:pPr lvl="1"/>
            <a:r>
              <a:rPr lang="en-US" dirty="0" smtClean="0"/>
              <a:t>(</a:t>
            </a:r>
            <a:r>
              <a:rPr lang="en-US" dirty="0" err="1" smtClean="0"/>
              <a:t>z,x</a:t>
            </a:r>
            <a:r>
              <a:rPr lang="en-US" dirty="0" smtClean="0"/>
              <a:t>) indicator features</a:t>
            </a:r>
          </a:p>
          <a:p>
            <a:r>
              <a:rPr lang="en-US" b="1" dirty="0" smtClean="0"/>
              <a:t>General Case: </a:t>
            </a:r>
            <a:r>
              <a:rPr lang="en-US" dirty="0" smtClean="0"/>
              <a:t>projects high-dimensional feature representation into low-dimensional linear model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39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5461249"/>
              </p:ext>
            </p:extLst>
          </p:nvPr>
        </p:nvGraphicFramePr>
        <p:xfrm>
          <a:off x="6232800" y="1746250"/>
          <a:ext cx="169862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73" name="Equation" r:id="rId3" imgW="901700" imgH="254000" progId="Equation.3">
                  <p:embed/>
                </p:oleObj>
              </mc:Choice>
              <mc:Fallback>
                <p:oleObj name="Equation" r:id="rId3" imgW="9017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32800" y="1746250"/>
                        <a:ext cx="1698625" cy="479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321563"/>
              </p:ext>
            </p:extLst>
          </p:nvPr>
        </p:nvGraphicFramePr>
        <p:xfrm>
          <a:off x="485775" y="1557338"/>
          <a:ext cx="5614988" cy="84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74" name="Equation" r:id="rId5" imgW="2870200" imgH="431800" progId="Equation.3">
                  <p:embed/>
                </p:oleObj>
              </mc:Choice>
              <mc:Fallback>
                <p:oleObj name="Equation" r:id="rId5" imgW="2870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5775" y="1557338"/>
                        <a:ext cx="5614988" cy="846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7172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Recap: </a:t>
            </a:r>
            <a:r>
              <a:rPr lang="en-US" dirty="0" smtClean="0"/>
              <a:t>Singular Value Decomposition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16" name="Content Placeholder 1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7355224"/>
              </p:ext>
            </p:extLst>
          </p:nvPr>
        </p:nvGraphicFramePr>
        <p:xfrm>
          <a:off x="892814" y="2596327"/>
          <a:ext cx="1935512" cy="584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93" name="Equation" r:id="rId3" imgW="673100" imgH="203200" progId="Equation.3">
                  <p:embed/>
                </p:oleObj>
              </mc:Choice>
              <mc:Fallback>
                <p:oleObj name="Equation" r:id="rId3" imgW="673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2814" y="2596327"/>
                        <a:ext cx="1935512" cy="5841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603686" y="3084121"/>
            <a:ext cx="1372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Orthogonal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68574" y="3539592"/>
            <a:ext cx="1096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Diagonal</a:t>
            </a:r>
            <a:endParaRPr lang="en-US" sz="2000" dirty="0">
              <a:solidFill>
                <a:srgbClr val="953735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800372" y="3186966"/>
            <a:ext cx="0" cy="422021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2265080" y="3180474"/>
            <a:ext cx="270453" cy="428514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2599018" y="3039992"/>
            <a:ext cx="1025786" cy="244184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92814" y="3531315"/>
            <a:ext cx="1372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Orthogonal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24" name="Content Placeholder 2"/>
          <p:cNvSpPr>
            <a:spLocks noGrp="1"/>
          </p:cNvSpPr>
          <p:nvPr/>
        </p:nvSpPr>
        <p:spPr>
          <a:xfrm>
            <a:off x="456653" y="163468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8766890"/>
              </p:ext>
            </p:extLst>
          </p:nvPr>
        </p:nvGraphicFramePr>
        <p:xfrm>
          <a:off x="892814" y="1634684"/>
          <a:ext cx="3975368" cy="705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94" name="Equation" r:id="rId5" imgW="1435100" imgH="254000" progId="Equation.3">
                  <p:embed/>
                </p:oleObj>
              </mc:Choice>
              <mc:Fallback>
                <p:oleObj name="Equation" r:id="rId5" imgW="14351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2814" y="1634684"/>
                        <a:ext cx="3975368" cy="7050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Content Placeholder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9773025"/>
              </p:ext>
            </p:extLst>
          </p:nvPr>
        </p:nvGraphicFramePr>
        <p:xfrm>
          <a:off x="892814" y="4455519"/>
          <a:ext cx="2752231" cy="1065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95" name="Equation" r:id="rId7" imgW="1181100" imgH="457200" progId="Equation.3">
                  <p:embed/>
                </p:oleObj>
              </mc:Choice>
              <mc:Fallback>
                <p:oleObj name="Equation" r:id="rId7" imgW="11811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92814" y="4455519"/>
                        <a:ext cx="2752231" cy="10659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1552942" y="5388733"/>
            <a:ext cx="1272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“Residual”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531963" y="4440930"/>
            <a:ext cx="233549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U</a:t>
            </a:r>
            <a:r>
              <a:rPr lang="en-US" sz="2400" b="1" baseline="-25000" dirty="0" smtClean="0">
                <a:solidFill>
                  <a:schemeClr val="accent4">
                    <a:lumMod val="75000"/>
                  </a:schemeClr>
                </a:solidFill>
              </a:rPr>
              <a:t>1:K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is the K-dim</a:t>
            </a:r>
          </a:p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s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ubspace with </a:t>
            </a:r>
          </a:p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smallest residual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722441" y="2622456"/>
            <a:ext cx="71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SVD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151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928"/>
            <a:ext cx="8229600" cy="1143000"/>
          </a:xfrm>
        </p:spPr>
        <p:txBody>
          <a:bodyPr/>
          <a:lstStyle/>
          <a:p>
            <a:r>
              <a:rPr lang="en-US" dirty="0" smtClean="0"/>
              <a:t>Non-Negative Matrix Factorization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42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89"/>
          <p:cNvGrpSpPr/>
          <p:nvPr/>
        </p:nvGrpSpPr>
        <p:grpSpPr>
          <a:xfrm rot="19274993">
            <a:off x="2368161" y="1417638"/>
            <a:ext cx="5293335" cy="4261308"/>
            <a:chOff x="3629264" y="1576284"/>
            <a:chExt cx="3665437" cy="2014305"/>
          </a:xfrm>
        </p:grpSpPr>
        <p:cxnSp>
          <p:nvCxnSpPr>
            <p:cNvPr id="86" name="Straight Arrow Connector 85"/>
            <p:cNvCxnSpPr>
              <a:stCxn id="32" idx="0"/>
            </p:cNvCxnSpPr>
            <p:nvPr/>
          </p:nvCxnSpPr>
          <p:spPr>
            <a:xfrm flipV="1">
              <a:off x="5477491" y="1696426"/>
              <a:ext cx="19134" cy="1774978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rot="2325007" flipV="1">
              <a:off x="3629264" y="1576284"/>
              <a:ext cx="3665437" cy="2014305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Straight Arrow Connector 77"/>
          <p:cNvCxnSpPr/>
          <p:nvPr/>
        </p:nvCxnSpPr>
        <p:spPr>
          <a:xfrm flipV="1">
            <a:off x="2741485" y="1544026"/>
            <a:ext cx="2602740" cy="3818822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2741485" y="3554633"/>
            <a:ext cx="5075557" cy="1816353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of PCA &amp; SVD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41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56306" y="416650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88635" y="286734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379683" y="314761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169435" y="292899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526045" y="410140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328412" y="435147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364317" y="327092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217363" y="335152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371828" y="3923117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16515" y="237858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897187" y="4630002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834401" y="390991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821800" y="249806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553847" y="4121172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676453" y="428981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321322" y="373999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902600" y="355463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858456" y="298159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897187" y="347140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974706" y="207030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620480" y="379583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056935" y="305230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050022" y="4046427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471076" y="497007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723040" y="440295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897187" y="225527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410858" y="347140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755167" y="187071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541957" y="373417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918744" y="392287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190981" y="414505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568228" y="433142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979156" y="326310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224741" y="442417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137911" y="478331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963820" y="374244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272108" y="307518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477491" y="4568347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402977" y="391914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3653290" y="490841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271177" y="266996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383148" y="403322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642895" y="219361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187970" y="344105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5344225" y="292899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138842" y="440209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469610" y="246251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5989572" y="434060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576262" y="252416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7123568" y="373999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4497583" y="466000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4841440" y="438671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3858456" y="380586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3461678" y="397809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4035290" y="361086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405437" y="430086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764042" y="326310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3675223" y="347483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780565" y="273162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3697409" y="408339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4404443" y="226097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5723040" y="260831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4183249" y="509930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5224741" y="4644012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4755167" y="477688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Arrow Connector 71"/>
          <p:cNvCxnSpPr/>
          <p:nvPr/>
        </p:nvCxnSpPr>
        <p:spPr>
          <a:xfrm flipV="1">
            <a:off x="2741485" y="1682817"/>
            <a:ext cx="0" cy="3688168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2734802" y="5362848"/>
            <a:ext cx="5082240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Oval 75"/>
          <p:cNvSpPr/>
          <p:nvPr/>
        </p:nvSpPr>
        <p:spPr>
          <a:xfrm>
            <a:off x="7346499" y="386330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6901034" y="361086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728674" y="2030728"/>
            <a:ext cx="1560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All features </a:t>
            </a:r>
          </a:p>
          <a:p>
            <a:r>
              <a:rPr lang="en-US" sz="2000" dirty="0" smtClean="0"/>
              <a:t>non-negative</a:t>
            </a:r>
            <a:endParaRPr lang="en-US" sz="2000" dirty="0"/>
          </a:p>
        </p:txBody>
      </p:sp>
      <p:sp>
        <p:nvSpPr>
          <p:cNvPr id="102" name="TextBox 101"/>
          <p:cNvSpPr txBox="1"/>
          <p:nvPr/>
        </p:nvSpPr>
        <p:spPr>
          <a:xfrm>
            <a:off x="728674" y="3052306"/>
            <a:ext cx="11571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PCA/SVD</a:t>
            </a:r>
          </a:p>
          <a:p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Solution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728674" y="4124569"/>
            <a:ext cx="1908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Better Solution?</a:t>
            </a:r>
          </a:p>
        </p:txBody>
      </p:sp>
    </p:spTree>
    <p:extLst>
      <p:ext uri="{BB962C8B-B14F-4D97-AF65-F5344CB8AC3E}">
        <p14:creationId xmlns:p14="http://schemas.microsoft.com/office/powerpoint/2010/main" val="3940914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ass_pc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96" y="1503133"/>
            <a:ext cx="6300216" cy="36576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1302" y="5973139"/>
            <a:ext cx="5262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hebb.mit.edu</a:t>
            </a:r>
            <a:r>
              <a:rPr lang="en-US" sz="1600" dirty="0"/>
              <a:t>/people/</a:t>
            </a:r>
            <a:r>
              <a:rPr lang="en-US" sz="1600" dirty="0" err="1"/>
              <a:t>seung</a:t>
            </a:r>
            <a:r>
              <a:rPr lang="en-US" sz="1600" dirty="0"/>
              <a:t>/papers/</a:t>
            </a:r>
            <a:r>
              <a:rPr lang="en-US" sz="1600" dirty="0" err="1"/>
              <a:t>nmfconverge.pdf</a:t>
            </a:r>
            <a:endParaRPr lang="en-US" sz="16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7412268" y="1825968"/>
            <a:ext cx="977900" cy="1066800"/>
            <a:chOff x="7484122" y="1292568"/>
            <a:chExt cx="977900" cy="10668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84122" y="1292568"/>
              <a:ext cx="977900" cy="10668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7484122" y="1292568"/>
              <a:ext cx="906046" cy="105292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12268" y="3540978"/>
            <a:ext cx="977900" cy="1066800"/>
            <a:chOff x="7268990" y="2298801"/>
            <a:chExt cx="977900" cy="10668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8990" y="2298801"/>
              <a:ext cx="977900" cy="10668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7268990" y="2298801"/>
              <a:ext cx="906046" cy="1052920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992386" y="3024156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2.26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09075" y="3015463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0.46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67954" y="3024156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0.93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52236" y="3024156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0.06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0094" y="4942485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0.30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98508" y="4943225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0.73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65662" y="4942485"/>
            <a:ext cx="557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-0.75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52236" y="4943225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0.18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43940" y="3024156"/>
            <a:ext cx="557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-0.56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30027" y="3024156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0.70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43993" y="3017901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1.58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67622" y="3015463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1.46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92791" y="4942485"/>
            <a:ext cx="557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-0.47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181449" y="4946925"/>
            <a:ext cx="557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-0.40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45697" y="4942485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1.07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19042" y="4941330"/>
            <a:ext cx="557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-0.98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CS 155 </a:t>
            </a:r>
            <a:r>
              <a:rPr lang="en-US" dirty="0" err="1" smtClean="0"/>
              <a:t>Eigenface</a:t>
            </a:r>
            <a:r>
              <a:rPr lang="en-US" dirty="0" smtClean="0"/>
              <a:t> Basis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7570" y="4949447"/>
            <a:ext cx="892449" cy="102369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360339" y="5942361"/>
            <a:ext cx="1012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Avg</a:t>
            </a:r>
            <a:r>
              <a:rPr lang="en-US" dirty="0" smtClean="0"/>
              <a:t> 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802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Non-Negative Matrix Factorization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70310"/>
            <a:ext cx="8229600" cy="1455853"/>
          </a:xfrm>
        </p:spPr>
        <p:txBody>
          <a:bodyPr/>
          <a:lstStyle/>
          <a:p>
            <a:r>
              <a:rPr lang="en-US" dirty="0" smtClean="0"/>
              <a:t>Assume Y is non-negative</a:t>
            </a:r>
          </a:p>
          <a:p>
            <a:r>
              <a:rPr lang="en-US" dirty="0" smtClean="0"/>
              <a:t>Find non-negative U &amp; V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63798" y="1982641"/>
            <a:ext cx="1774866" cy="22796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Y</a:t>
            </a:r>
            <a:endParaRPr lang="en-US" sz="4400" b="1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07344" y="2843584"/>
            <a:ext cx="447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4707801" y="1982641"/>
            <a:ext cx="750335" cy="227962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U</a:t>
            </a:r>
          </a:p>
        </p:txBody>
      </p:sp>
      <p:sp>
        <p:nvSpPr>
          <p:cNvPr id="9" name="Rectangle 8"/>
          <p:cNvSpPr/>
          <p:nvPr/>
        </p:nvSpPr>
        <p:spPr>
          <a:xfrm>
            <a:off x="5609929" y="1982641"/>
            <a:ext cx="1791379" cy="68907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V</a:t>
            </a:r>
            <a:r>
              <a:rPr lang="en-US" sz="4400" b="1" baseline="30000" dirty="0" smtClean="0"/>
              <a:t>T</a:t>
            </a:r>
            <a:endParaRPr lang="en-US" sz="4400" b="1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3594239" y="2514633"/>
            <a:ext cx="6445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=</a:t>
            </a:r>
            <a:endParaRPr lang="en-US" sz="7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307946" y="2959656"/>
            <a:ext cx="447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378057" y="2057300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11215" y="3314852"/>
            <a:ext cx="1882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“Latent Factors”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>
          <a:xfrm flipH="1" flipV="1">
            <a:off x="5716206" y="3314852"/>
            <a:ext cx="395009" cy="200055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404108" y="2839760"/>
            <a:ext cx="0" cy="475092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97985" y="1520834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4907228" y="1520834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61531" y="1520976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33936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ass_nonne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30" y="1563305"/>
            <a:ext cx="6239256" cy="360883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44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7412268" y="1825968"/>
            <a:ext cx="977900" cy="1066800"/>
            <a:chOff x="7484122" y="1292568"/>
            <a:chExt cx="977900" cy="10668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84122" y="1292568"/>
              <a:ext cx="977900" cy="10668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7484122" y="1292568"/>
              <a:ext cx="906046" cy="105292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12268" y="3540978"/>
            <a:ext cx="977900" cy="1066800"/>
            <a:chOff x="7268990" y="2298801"/>
            <a:chExt cx="977900" cy="10668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8990" y="2298801"/>
              <a:ext cx="977900" cy="10668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7268990" y="2298801"/>
              <a:ext cx="906046" cy="1052920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992386" y="3024156"/>
            <a:ext cx="50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0.21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09075" y="3015463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0.08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67954" y="3024156"/>
            <a:ext cx="50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0.55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52236" y="3024156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0.43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0094" y="4942485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0.00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98508" y="4943225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0.09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65662" y="4942485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1.20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52236" y="4943225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0.77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43940" y="3024156"/>
            <a:ext cx="50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0.11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30027" y="3024156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0.70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43993" y="3017901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0.06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67622" y="3015463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1.28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48311" y="4942485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0.09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181449" y="4946925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1.47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45697" y="4942485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0.04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67622" y="4941330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0.74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CS 155 Non-Negative Face Basis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698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Aside: </a:t>
            </a:r>
            <a:r>
              <a:rPr lang="en-US" dirty="0" smtClean="0"/>
              <a:t>Non-Orthogonal Projections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columns of A are not orthogonal, A</a:t>
            </a:r>
            <a:r>
              <a:rPr lang="en-US" baseline="30000" dirty="0" smtClean="0"/>
              <a:t>T</a:t>
            </a:r>
            <a:r>
              <a:rPr lang="en-US" dirty="0" smtClean="0"/>
              <a:t>A≠I</a:t>
            </a:r>
          </a:p>
          <a:p>
            <a:pPr lvl="1"/>
            <a:r>
              <a:rPr lang="en-US" dirty="0" smtClean="0"/>
              <a:t>How to reverse transformation x’=</a:t>
            </a:r>
            <a:r>
              <a:rPr lang="en-US" dirty="0" err="1" smtClean="0"/>
              <a:t>A</a:t>
            </a:r>
            <a:r>
              <a:rPr lang="en-US" baseline="30000" dirty="0" err="1" smtClean="0"/>
              <a:t>T</a:t>
            </a:r>
            <a:r>
              <a:rPr lang="en-US" dirty="0" err="1" smtClean="0"/>
              <a:t>x</a:t>
            </a:r>
            <a:r>
              <a:rPr lang="en-US" dirty="0" smtClean="0"/>
              <a:t>?</a:t>
            </a:r>
          </a:p>
          <a:p>
            <a:pPr lvl="1"/>
            <a:r>
              <a:rPr lang="en-US" b="1" dirty="0" smtClean="0"/>
              <a:t>Solution: </a:t>
            </a:r>
            <a:r>
              <a:rPr lang="en-US" b="1" dirty="0" err="1" smtClean="0"/>
              <a:t>Pseudoinverse</a:t>
            </a:r>
            <a:r>
              <a:rPr lang="en-US" b="1" dirty="0" smtClean="0"/>
              <a:t>!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45</a:t>
            </a:fld>
            <a:endParaRPr lang="en-US"/>
          </a:p>
        </p:txBody>
      </p:sp>
      <p:graphicFrame>
        <p:nvGraphicFramePr>
          <p:cNvPr id="6" name="Content Placeholder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1124825"/>
              </p:ext>
            </p:extLst>
          </p:nvPr>
        </p:nvGraphicFramePr>
        <p:xfrm>
          <a:off x="809775" y="3346450"/>
          <a:ext cx="1595437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239" name="Equation" r:id="rId3" imgW="660400" imgH="203200" progId="Equation.3">
                  <p:embed/>
                </p:oleObj>
              </mc:Choice>
              <mc:Fallback>
                <p:oleObj name="Equation" r:id="rId3" imgW="6604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9775" y="3346450"/>
                        <a:ext cx="1595437" cy="490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09776" y="3756584"/>
            <a:ext cx="607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SVD</a:t>
            </a:r>
            <a:endParaRPr lang="en-US" sz="2000" dirty="0">
              <a:solidFill>
                <a:srgbClr val="800000"/>
              </a:solidFill>
            </a:endParaRPr>
          </a:p>
        </p:txBody>
      </p:sp>
      <p:graphicFrame>
        <p:nvGraphicFramePr>
          <p:cNvPr id="8" name="Content Placeholder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8311677"/>
              </p:ext>
            </p:extLst>
          </p:nvPr>
        </p:nvGraphicFramePr>
        <p:xfrm>
          <a:off x="809775" y="4267726"/>
          <a:ext cx="1870075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240" name="Equation" r:id="rId5" imgW="774700" imgH="203200" progId="Equation.3">
                  <p:embed/>
                </p:oleObj>
              </mc:Choice>
              <mc:Fallback>
                <p:oleObj name="Equation" r:id="rId5" imgW="774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09775" y="4267726"/>
                        <a:ext cx="1870075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Content Placeholder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3597196"/>
              </p:ext>
            </p:extLst>
          </p:nvPr>
        </p:nvGraphicFramePr>
        <p:xfrm>
          <a:off x="809776" y="5357325"/>
          <a:ext cx="1265104" cy="76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241" name="Equation" r:id="rId7" imgW="1651000" imgH="1003300" progId="Equation.3">
                  <p:embed/>
                </p:oleObj>
              </mc:Choice>
              <mc:Fallback>
                <p:oleObj name="Equation" r:id="rId7" imgW="1651000" imgH="1003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09776" y="5357325"/>
                        <a:ext cx="1265104" cy="768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Content Placeholder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9579855"/>
              </p:ext>
            </p:extLst>
          </p:nvPr>
        </p:nvGraphicFramePr>
        <p:xfrm>
          <a:off x="2293421" y="5551632"/>
          <a:ext cx="1642951" cy="513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242" name="Equation" r:id="rId9" imgW="1587500" imgH="495300" progId="Equation.3">
                  <p:embed/>
                </p:oleObj>
              </mc:Choice>
              <mc:Fallback>
                <p:oleObj name="Equation" r:id="rId9" imgW="15875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93421" y="5551632"/>
                        <a:ext cx="1642951" cy="5136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09775" y="4738863"/>
            <a:ext cx="1704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800000"/>
                </a:solidFill>
              </a:rPr>
              <a:t>Pseudoinverse</a:t>
            </a:r>
            <a:endParaRPr lang="en-US" sz="2000" dirty="0">
              <a:solidFill>
                <a:srgbClr val="800000"/>
              </a:solidFill>
            </a:endParaRPr>
          </a:p>
        </p:txBody>
      </p:sp>
      <p:graphicFrame>
        <p:nvGraphicFramePr>
          <p:cNvPr id="12" name="Content Placeholder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2397822"/>
              </p:ext>
            </p:extLst>
          </p:nvPr>
        </p:nvGraphicFramePr>
        <p:xfrm>
          <a:off x="4368987" y="4267726"/>
          <a:ext cx="3708400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243" name="Equation" r:id="rId11" imgW="1536700" imgH="482600" progId="Equation.3">
                  <p:embed/>
                </p:oleObj>
              </mc:Choice>
              <mc:Fallback>
                <p:oleObj name="Equation" r:id="rId11" imgW="15367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368987" y="4267726"/>
                        <a:ext cx="3708400" cy="1165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306714" y="3483044"/>
            <a:ext cx="39164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</a:rPr>
              <a:t>Intuition: </a:t>
            </a:r>
            <a:r>
              <a:rPr lang="en-US" sz="2000" dirty="0" smtClean="0">
                <a:solidFill>
                  <a:srgbClr val="800000"/>
                </a:solidFill>
              </a:rPr>
              <a:t>use the rank-K orthogonal </a:t>
            </a:r>
          </a:p>
          <a:p>
            <a:r>
              <a:rPr lang="en-US" sz="2000" dirty="0">
                <a:solidFill>
                  <a:srgbClr val="800000"/>
                </a:solidFill>
              </a:rPr>
              <a:t> </a:t>
            </a:r>
            <a:r>
              <a:rPr lang="en-US" sz="2000" dirty="0" smtClean="0">
                <a:solidFill>
                  <a:srgbClr val="800000"/>
                </a:solidFill>
              </a:rPr>
              <a:t>                 basis that spans A.  </a:t>
            </a:r>
            <a:endParaRPr lang="en-US" sz="2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892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61937"/>
            <a:ext cx="8229600" cy="336422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Squared Loss:</a:t>
            </a:r>
          </a:p>
          <a:p>
            <a:pPr lvl="1"/>
            <a:r>
              <a:rPr lang="en-US" sz="2000" dirty="0" smtClean="0"/>
              <a:t>Penalizes squared distance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2400" dirty="0" smtClean="0"/>
              <a:t>Generalized Relative Entropy</a:t>
            </a:r>
          </a:p>
          <a:p>
            <a:pPr lvl="1"/>
            <a:r>
              <a:rPr lang="en-US" sz="2000" dirty="0" smtClean="0"/>
              <a:t>Aka, </a:t>
            </a:r>
            <a:r>
              <a:rPr lang="en-US" sz="2000" dirty="0" err="1" smtClean="0"/>
              <a:t>unnormalized</a:t>
            </a:r>
            <a:r>
              <a:rPr lang="en-US" sz="2000" dirty="0" smtClean="0"/>
              <a:t> KL divergence</a:t>
            </a:r>
          </a:p>
          <a:p>
            <a:pPr lvl="1"/>
            <a:r>
              <a:rPr lang="en-US" sz="2000" dirty="0" smtClean="0"/>
              <a:t>Penalizes ratio</a:t>
            </a:r>
          </a:p>
          <a:p>
            <a:pPr lvl="1"/>
            <a:endParaRPr lang="en-US" sz="1600" dirty="0"/>
          </a:p>
          <a:p>
            <a:r>
              <a:rPr lang="en-US" sz="2400" dirty="0" smtClean="0"/>
              <a:t>Train using gradient descent</a:t>
            </a:r>
          </a:p>
          <a:p>
            <a:pPr lvl="1"/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46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6795966"/>
              </p:ext>
            </p:extLst>
          </p:nvPr>
        </p:nvGraphicFramePr>
        <p:xfrm>
          <a:off x="3023307" y="1562100"/>
          <a:ext cx="2932452" cy="901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91" name="Equation" r:id="rId3" imgW="1282700" imgH="393700" progId="Equation.3">
                  <p:embed/>
                </p:oleObj>
              </mc:Choice>
              <mc:Fallback>
                <p:oleObj name="Equation" r:id="rId3" imgW="12827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23307" y="1562100"/>
                        <a:ext cx="2932452" cy="901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457200" y="5987018"/>
            <a:ext cx="60208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hebb.mit.edu</a:t>
            </a:r>
            <a:r>
              <a:rPr lang="en-US" sz="1600" dirty="0"/>
              <a:t>/people/</a:t>
            </a:r>
            <a:r>
              <a:rPr lang="en-US" sz="1600" dirty="0" err="1"/>
              <a:t>seung</a:t>
            </a:r>
            <a:r>
              <a:rPr lang="en-US" sz="1600" dirty="0"/>
              <a:t>/papers/</a:t>
            </a:r>
            <a:r>
              <a:rPr lang="en-US" sz="1600" dirty="0" err="1"/>
              <a:t>nmfconverge.pdf</a:t>
            </a:r>
            <a:endParaRPr lang="en-US" sz="16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6826604"/>
              </p:ext>
            </p:extLst>
          </p:nvPr>
        </p:nvGraphicFramePr>
        <p:xfrm>
          <a:off x="6310010" y="2876561"/>
          <a:ext cx="1962150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92" name="Equation" r:id="rId5" imgW="1003300" imgH="228600" progId="Equation.3">
                  <p:embed/>
                </p:oleObj>
              </mc:Choice>
              <mc:Fallback>
                <p:oleObj name="Equation" r:id="rId5" imgW="10033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10010" y="2876561"/>
                        <a:ext cx="1962150" cy="44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0569622"/>
              </p:ext>
            </p:extLst>
          </p:nvPr>
        </p:nvGraphicFramePr>
        <p:xfrm>
          <a:off x="5541660" y="3836264"/>
          <a:ext cx="2730500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93" name="Equation" r:id="rId7" imgW="1397000" imgH="393700" progId="Equation.3">
                  <p:embed/>
                </p:oleObj>
              </mc:Choice>
              <mc:Fallback>
                <p:oleObj name="Equation" r:id="rId7" imgW="1397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41660" y="3836264"/>
                        <a:ext cx="2730500" cy="773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0938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SVD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PCA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vs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NNMF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SVD/PCA:</a:t>
            </a:r>
          </a:p>
          <a:p>
            <a:pPr lvl="1"/>
            <a:r>
              <a:rPr lang="en-US" dirty="0"/>
              <a:t>Finds the best orthogonal basis faces</a:t>
            </a:r>
          </a:p>
          <a:p>
            <a:pPr lvl="2"/>
            <a:r>
              <a:rPr lang="en-US" dirty="0" smtClean="0"/>
              <a:t>Basis faces can be neg.</a:t>
            </a:r>
            <a:endParaRPr lang="en-US" dirty="0"/>
          </a:p>
          <a:p>
            <a:pPr lvl="1"/>
            <a:r>
              <a:rPr lang="en-US" dirty="0" err="1" smtClean="0"/>
              <a:t>Coeffs</a:t>
            </a:r>
            <a:r>
              <a:rPr lang="en-US" dirty="0" smtClean="0"/>
              <a:t> can be negative</a:t>
            </a:r>
            <a:endParaRPr lang="en-US" dirty="0"/>
          </a:p>
          <a:p>
            <a:pPr lvl="1"/>
            <a:r>
              <a:rPr lang="en-US" dirty="0"/>
              <a:t>Often trickier to </a:t>
            </a:r>
            <a:r>
              <a:rPr lang="en-US" dirty="0" smtClean="0"/>
              <a:t>visualize</a:t>
            </a:r>
          </a:p>
          <a:p>
            <a:pPr lvl="1"/>
            <a:r>
              <a:rPr lang="en-US" dirty="0" smtClean="0"/>
              <a:t>Better reconstructions with fewer basis faces</a:t>
            </a:r>
          </a:p>
          <a:p>
            <a:pPr lvl="2"/>
            <a:r>
              <a:rPr lang="en-US" dirty="0" smtClean="0"/>
              <a:t>Basis faces capture the most variations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/>
              <a:t>NNMF:</a:t>
            </a:r>
          </a:p>
          <a:p>
            <a:pPr lvl="1"/>
            <a:r>
              <a:rPr lang="en-US" dirty="0"/>
              <a:t>Finds best set of non-negative basis faces</a:t>
            </a:r>
          </a:p>
          <a:p>
            <a:pPr lvl="1"/>
            <a:r>
              <a:rPr lang="en-US" dirty="0" smtClean="0"/>
              <a:t>Non-negative </a:t>
            </a:r>
            <a:r>
              <a:rPr lang="en-US" dirty="0" err="1" smtClean="0"/>
              <a:t>coeffs</a:t>
            </a:r>
            <a:endParaRPr lang="en-US" dirty="0"/>
          </a:p>
          <a:p>
            <a:pPr lvl="2"/>
            <a:r>
              <a:rPr lang="en-US" dirty="0" smtClean="0"/>
              <a:t>Often non</a:t>
            </a:r>
            <a:r>
              <a:rPr lang="en-US" dirty="0"/>
              <a:t>-overlapping</a:t>
            </a:r>
          </a:p>
          <a:p>
            <a:pPr lvl="1"/>
            <a:r>
              <a:rPr lang="en-US" dirty="0"/>
              <a:t>Easier to </a:t>
            </a:r>
            <a:r>
              <a:rPr lang="en-US" dirty="0" smtClean="0"/>
              <a:t>visualize</a:t>
            </a:r>
          </a:p>
          <a:p>
            <a:pPr lvl="1"/>
            <a:r>
              <a:rPr lang="en-US" dirty="0" smtClean="0"/>
              <a:t>Requires more basis faces for good reconstructions</a:t>
            </a:r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598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22228" y="217218"/>
            <a:ext cx="3830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Varying top 6 </a:t>
            </a:r>
            <a:r>
              <a:rPr lang="en-US" sz="2800" b="1" dirty="0" err="1" smtClean="0"/>
              <a:t>Eigenfaces</a:t>
            </a:r>
            <a:endParaRPr lang="en-US" sz="2800" b="1" dirty="0"/>
          </a:p>
        </p:txBody>
      </p:sp>
      <p:pic>
        <p:nvPicPr>
          <p:cNvPr id="2" name="Picture 1" descr="class_componen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21" y="908509"/>
            <a:ext cx="6435052" cy="54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69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Non-Negative Latent Factor Models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49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1236277"/>
              </p:ext>
            </p:extLst>
          </p:nvPr>
        </p:nvGraphicFramePr>
        <p:xfrm>
          <a:off x="6343837" y="1877062"/>
          <a:ext cx="169862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22" name="Equation" r:id="rId3" imgW="901700" imgH="254000" progId="Equation.3">
                  <p:embed/>
                </p:oleObj>
              </mc:Choice>
              <mc:Fallback>
                <p:oleObj name="Equation" r:id="rId3" imgW="9017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43837" y="1877062"/>
                        <a:ext cx="1698625" cy="479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4859773"/>
              </p:ext>
            </p:extLst>
          </p:nvPr>
        </p:nvGraphicFramePr>
        <p:xfrm>
          <a:off x="769938" y="1687513"/>
          <a:ext cx="5267325" cy="84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23" name="Equation" r:id="rId5" imgW="2692400" imgH="431800" progId="Equation.3">
                  <p:embed/>
                </p:oleObj>
              </mc:Choice>
              <mc:Fallback>
                <p:oleObj name="Equation" r:id="rId5" imgW="26924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9938" y="1687513"/>
                        <a:ext cx="5267325" cy="846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2685602"/>
            <a:ext cx="8229600" cy="3440561"/>
          </a:xfrm>
        </p:spPr>
        <p:txBody>
          <a:bodyPr/>
          <a:lstStyle/>
          <a:p>
            <a:r>
              <a:rPr lang="en-US" b="1" dirty="0" smtClean="0"/>
              <a:t>Simplest Case: </a:t>
            </a:r>
            <a:r>
              <a:rPr lang="en-US" dirty="0" smtClean="0"/>
              <a:t>reduces to NNMF of matrix Y</a:t>
            </a:r>
          </a:p>
          <a:p>
            <a:pPr lvl="1"/>
            <a:r>
              <a:rPr lang="en-US" dirty="0" smtClean="0"/>
              <a:t>No missing values</a:t>
            </a:r>
          </a:p>
          <a:p>
            <a:pPr lvl="1"/>
            <a:r>
              <a:rPr lang="en-US" dirty="0" smtClean="0"/>
              <a:t>(</a:t>
            </a:r>
            <a:r>
              <a:rPr lang="en-US" dirty="0" err="1" smtClean="0"/>
              <a:t>z,x</a:t>
            </a:r>
            <a:r>
              <a:rPr lang="en-US" dirty="0" smtClean="0"/>
              <a:t>) indicator features</a:t>
            </a:r>
          </a:p>
          <a:p>
            <a:r>
              <a:rPr lang="en-US" b="1" dirty="0" smtClean="0"/>
              <a:t>General Case: </a:t>
            </a:r>
            <a:r>
              <a:rPr lang="en-US" dirty="0" smtClean="0"/>
              <a:t>projects high-dimensional non-negative features into low-dimensional non-negative linear model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96657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Recap: </a:t>
            </a:r>
            <a:r>
              <a:rPr lang="en-US" dirty="0" smtClean="0"/>
              <a:t>SVD &amp; PCA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5865907"/>
              </p:ext>
            </p:extLst>
          </p:nvPr>
        </p:nvGraphicFramePr>
        <p:xfrm>
          <a:off x="892814" y="4989971"/>
          <a:ext cx="7259350" cy="7675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106" name="Equation" r:id="rId3" imgW="3009900" imgH="317500" progId="Equation.3">
                  <p:embed/>
                </p:oleObj>
              </mc:Choice>
              <mc:Fallback>
                <p:oleObj name="Equation" r:id="rId3" imgW="3009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2814" y="4989971"/>
                        <a:ext cx="7259350" cy="7675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8793327"/>
              </p:ext>
            </p:extLst>
          </p:nvPr>
        </p:nvGraphicFramePr>
        <p:xfrm>
          <a:off x="897034" y="1650465"/>
          <a:ext cx="2392363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107" name="Equation" r:id="rId5" imgW="863600" imgH="203200" progId="Equation.3">
                  <p:embed/>
                </p:oleObj>
              </mc:Choice>
              <mc:Fallback>
                <p:oleObj name="Equation" r:id="rId5" imgW="863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7034" y="1650465"/>
                        <a:ext cx="2392363" cy="563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374320" y="1746579"/>
            <a:ext cx="697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PCA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9" name="Content Placeholder 1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8900008"/>
              </p:ext>
            </p:extLst>
          </p:nvPr>
        </p:nvGraphicFramePr>
        <p:xfrm>
          <a:off x="892814" y="3160903"/>
          <a:ext cx="1935512" cy="584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108" name="Equation" r:id="rId7" imgW="673100" imgH="203200" progId="Equation.3">
                  <p:embed/>
                </p:oleObj>
              </mc:Choice>
              <mc:Fallback>
                <p:oleObj name="Equation" r:id="rId7" imgW="673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92814" y="3160903"/>
                        <a:ext cx="1935512" cy="5841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603686" y="3648697"/>
            <a:ext cx="1372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Orthogonal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68574" y="4104168"/>
            <a:ext cx="1096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Diagonal</a:t>
            </a:r>
            <a:endParaRPr lang="en-US" sz="2000" dirty="0">
              <a:solidFill>
                <a:srgbClr val="953735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800372" y="3751542"/>
            <a:ext cx="0" cy="422021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265080" y="3745050"/>
            <a:ext cx="270453" cy="428514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2599018" y="3604568"/>
            <a:ext cx="1025786" cy="244184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92814" y="4095891"/>
            <a:ext cx="1372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Orthogonal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74320" y="3289877"/>
            <a:ext cx="71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SVD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171" y="2390613"/>
            <a:ext cx="1372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Orthogonal</a:t>
            </a:r>
            <a:endParaRPr lang="en-US" sz="2000" dirty="0">
              <a:solidFill>
                <a:srgbClr val="953735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904961" y="2169898"/>
            <a:ext cx="305476" cy="272858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741085" y="2420079"/>
            <a:ext cx="1096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Diagonal</a:t>
            </a:r>
            <a:endParaRPr lang="en-US" sz="2000" dirty="0">
              <a:solidFill>
                <a:srgbClr val="953735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2657932" y="2182428"/>
            <a:ext cx="150113" cy="329724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8128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446714"/>
            <a:ext cx="8229600" cy="1143000"/>
          </a:xfrm>
        </p:spPr>
        <p:txBody>
          <a:bodyPr/>
          <a:lstStyle/>
          <a:p>
            <a:r>
              <a:rPr lang="en-US" dirty="0" smtClean="0"/>
              <a:t>Tensor Latent Factor Models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298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Tensor Factorization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51</a:t>
            </a:fld>
            <a:endParaRPr lang="en-US"/>
          </a:p>
        </p:txBody>
      </p:sp>
      <p:sp>
        <p:nvSpPr>
          <p:cNvPr id="6" name="Cube 5"/>
          <p:cNvSpPr/>
          <p:nvPr/>
        </p:nvSpPr>
        <p:spPr>
          <a:xfrm>
            <a:off x="1312878" y="2059819"/>
            <a:ext cx="2187969" cy="2706680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Y</a:t>
            </a:r>
            <a:endParaRPr lang="en-US" sz="4400" b="1" dirty="0"/>
          </a:p>
        </p:txBody>
      </p:sp>
      <p:sp>
        <p:nvSpPr>
          <p:cNvPr id="7" name="Cube 6"/>
          <p:cNvSpPr/>
          <p:nvPr/>
        </p:nvSpPr>
        <p:spPr>
          <a:xfrm>
            <a:off x="4634505" y="3728976"/>
            <a:ext cx="915236" cy="2135611"/>
          </a:xfrm>
          <a:prstGeom prst="cube">
            <a:avLst>
              <a:gd name="adj" fmla="val 1340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U</a:t>
            </a:r>
          </a:p>
        </p:txBody>
      </p:sp>
      <p:sp>
        <p:nvSpPr>
          <p:cNvPr id="8" name="Cube 7"/>
          <p:cNvSpPr/>
          <p:nvPr/>
        </p:nvSpPr>
        <p:spPr>
          <a:xfrm>
            <a:off x="5641488" y="2794816"/>
            <a:ext cx="1836068" cy="842366"/>
          </a:xfrm>
          <a:prstGeom prst="cube">
            <a:avLst>
              <a:gd name="adj" fmla="val 17781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W</a:t>
            </a:r>
          </a:p>
        </p:txBody>
      </p:sp>
      <p:sp>
        <p:nvSpPr>
          <p:cNvPr id="9" name="Cube 8"/>
          <p:cNvSpPr/>
          <p:nvPr/>
        </p:nvSpPr>
        <p:spPr>
          <a:xfrm>
            <a:off x="4845919" y="1885053"/>
            <a:ext cx="1482109" cy="884207"/>
          </a:xfrm>
          <a:prstGeom prst="cube">
            <a:avLst>
              <a:gd name="adj" fmla="val 6828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4845919" y="2618213"/>
            <a:ext cx="703822" cy="1077218"/>
            <a:chOff x="4498417" y="2102773"/>
            <a:chExt cx="703822" cy="1077218"/>
          </a:xfrm>
        </p:grpSpPr>
        <p:sp>
          <p:nvSpPr>
            <p:cNvPr id="11" name="TextBox 10"/>
            <p:cNvSpPr txBox="1"/>
            <p:nvPr/>
          </p:nvSpPr>
          <p:spPr>
            <a:xfrm>
              <a:off x="4498417" y="2102773"/>
              <a:ext cx="70382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 smtClean="0"/>
                <a:t>×</a:t>
              </a:r>
              <a:endParaRPr lang="en-US" sz="6400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4523275" y="2443848"/>
              <a:ext cx="541257" cy="561588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745655" y="2503436"/>
            <a:ext cx="6445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=</a:t>
            </a:r>
            <a:endParaRPr lang="en-US" sz="7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295370" y="4174010"/>
            <a:ext cx="171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(Missing Values)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67780" y="1987111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865069" y="3495570"/>
            <a:ext cx="447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2078105" y="2157548"/>
            <a:ext cx="402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71396" y="4721145"/>
            <a:ext cx="447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7446402" y="3008054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29050" y="3542843"/>
            <a:ext cx="402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50757" y="1831119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5325901" y="1760183"/>
            <a:ext cx="518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41488" y="1417638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842260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Tri-Linear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18700"/>
            <a:ext cx="8229600" cy="3107463"/>
          </a:xfrm>
        </p:spPr>
        <p:txBody>
          <a:bodyPr>
            <a:noAutofit/>
          </a:bodyPr>
          <a:lstStyle/>
          <a:p>
            <a:r>
              <a:rPr lang="en-US" sz="2800" dirty="0" smtClean="0"/>
              <a:t>Prediction via 3-way dot product:</a:t>
            </a:r>
          </a:p>
          <a:p>
            <a:pPr lvl="1"/>
            <a:r>
              <a:rPr lang="en-US" sz="2400" dirty="0" smtClean="0"/>
              <a:t>Related to </a:t>
            </a:r>
            <a:r>
              <a:rPr lang="en-US" sz="2400" dirty="0" err="1" smtClean="0"/>
              <a:t>Hadamard</a:t>
            </a:r>
            <a:r>
              <a:rPr lang="en-US" sz="2400" dirty="0" smtClean="0"/>
              <a:t> Product</a:t>
            </a:r>
          </a:p>
          <a:p>
            <a:pPr lvl="1"/>
            <a:endParaRPr lang="en-US" sz="1600" dirty="0"/>
          </a:p>
          <a:p>
            <a:r>
              <a:rPr lang="en-US" sz="2800" b="1" dirty="0" smtClean="0"/>
              <a:t>Example:</a:t>
            </a:r>
            <a:r>
              <a:rPr lang="en-US" sz="2800" dirty="0" smtClean="0"/>
              <a:t> online advertising</a:t>
            </a:r>
          </a:p>
          <a:p>
            <a:pPr lvl="1"/>
            <a:r>
              <a:rPr lang="en-US" sz="2400" dirty="0" smtClean="0"/>
              <a:t>User profile z</a:t>
            </a:r>
          </a:p>
          <a:p>
            <a:pPr lvl="1"/>
            <a:r>
              <a:rPr lang="en-US" sz="2400" dirty="0" smtClean="0"/>
              <a:t>Item description x</a:t>
            </a:r>
          </a:p>
          <a:p>
            <a:pPr lvl="1"/>
            <a:r>
              <a:rPr lang="en-US" sz="2400" dirty="0" smtClean="0"/>
              <a:t>Query q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52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0780250"/>
              </p:ext>
            </p:extLst>
          </p:nvPr>
        </p:nvGraphicFramePr>
        <p:xfrm>
          <a:off x="930828" y="1721909"/>
          <a:ext cx="7429500" cy="84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92" name="Equation" r:id="rId3" imgW="3797300" imgH="431800" progId="Equation.3">
                  <p:embed/>
                </p:oleObj>
              </mc:Choice>
              <mc:Fallback>
                <p:oleObj name="Equation" r:id="rId3" imgW="37973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30828" y="1721909"/>
                        <a:ext cx="7429500" cy="846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9639720"/>
              </p:ext>
            </p:extLst>
          </p:nvPr>
        </p:nvGraphicFramePr>
        <p:xfrm>
          <a:off x="6006918" y="3018700"/>
          <a:ext cx="22860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93" name="Equation" r:id="rId5" imgW="1168400" imgH="368300" progId="Equation.3">
                  <p:embed/>
                </p:oleObj>
              </mc:Choice>
              <mc:Fallback>
                <p:oleObj name="Equation" r:id="rId5" imgW="11684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06918" y="3018700"/>
                        <a:ext cx="2286000" cy="720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120718" y="4283356"/>
            <a:ext cx="20010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Solve using 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Gradient Descent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054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Week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Embeddings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Recent Applications of Latent Factor Models</a:t>
            </a:r>
          </a:p>
          <a:p>
            <a:pPr lvl="1"/>
            <a:r>
              <a:rPr lang="en-US" dirty="0" smtClean="0"/>
              <a:t>Example of non-negative latent factor model</a:t>
            </a:r>
          </a:p>
          <a:p>
            <a:pPr lvl="1"/>
            <a:r>
              <a:rPr lang="en-US" dirty="0" smtClean="0"/>
              <a:t>Example of tensor latent factor model</a:t>
            </a:r>
          </a:p>
          <a:p>
            <a:endParaRPr lang="en-US" dirty="0"/>
          </a:p>
          <a:p>
            <a:r>
              <a:rPr lang="en-US" dirty="0" err="1" smtClean="0"/>
              <a:t>Kaggle</a:t>
            </a:r>
            <a:r>
              <a:rPr lang="en-US" dirty="0" smtClean="0"/>
              <a:t> Mini-project closes Next Tuesday</a:t>
            </a:r>
          </a:p>
          <a:p>
            <a:pPr lvl="1"/>
            <a:r>
              <a:rPr lang="en-US" dirty="0" smtClean="0"/>
              <a:t>Report due next Thursday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06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Matrix Norms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6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Frobenius</a:t>
            </a:r>
            <a:r>
              <a:rPr lang="en-US" dirty="0" smtClean="0"/>
              <a:t> Norm</a:t>
            </a:r>
          </a:p>
          <a:p>
            <a:endParaRPr lang="en-US" sz="3600" dirty="0"/>
          </a:p>
          <a:p>
            <a:r>
              <a:rPr lang="en-US" dirty="0" smtClean="0"/>
              <a:t>Trace Norm</a:t>
            </a:r>
            <a:endParaRPr lang="en-US" dirty="0"/>
          </a:p>
        </p:txBody>
      </p:sp>
      <p:graphicFrame>
        <p:nvGraphicFramePr>
          <p:cNvPr id="8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8486476"/>
              </p:ext>
            </p:extLst>
          </p:nvPr>
        </p:nvGraphicFramePr>
        <p:xfrm>
          <a:off x="4487100" y="1574800"/>
          <a:ext cx="3271838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07" name="Equation" r:id="rId3" imgW="1600200" imgH="431800" progId="Equation.3">
                  <p:embed/>
                </p:oleObj>
              </mc:Choice>
              <mc:Fallback>
                <p:oleObj name="Equation" r:id="rId3" imgW="1600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87100" y="1574800"/>
                        <a:ext cx="3271838" cy="88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2642739"/>
              </p:ext>
            </p:extLst>
          </p:nvPr>
        </p:nvGraphicFramePr>
        <p:xfrm>
          <a:off x="4487100" y="2820988"/>
          <a:ext cx="3582987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08" name="Equation" r:id="rId5" imgW="1752600" imgH="406400" progId="Equation.3">
                  <p:embed/>
                </p:oleObj>
              </mc:Choice>
              <mc:Fallback>
                <p:oleObj name="Equation" r:id="rId5" imgW="17526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87100" y="2820988"/>
                        <a:ext cx="3582987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Content Placeholder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7067677"/>
              </p:ext>
            </p:extLst>
          </p:nvPr>
        </p:nvGraphicFramePr>
        <p:xfrm>
          <a:off x="5140371" y="4004265"/>
          <a:ext cx="1625265" cy="49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09" name="Equation" r:id="rId7" imgW="673100" imgH="203200" progId="Equation.3">
                  <p:embed/>
                </p:oleObj>
              </mc:Choice>
              <mc:Fallback>
                <p:oleObj name="Equation" r:id="rId7" imgW="673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40371" y="4004265"/>
                        <a:ext cx="1625265" cy="490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9873758"/>
              </p:ext>
            </p:extLst>
          </p:nvPr>
        </p:nvGraphicFramePr>
        <p:xfrm>
          <a:off x="5140371" y="4716933"/>
          <a:ext cx="2343403" cy="1484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10" name="Equation" r:id="rId9" imgW="1587500" imgH="1003300" progId="Equation.3">
                  <p:embed/>
                </p:oleObj>
              </mc:Choice>
              <mc:Fallback>
                <p:oleObj name="Equation" r:id="rId9" imgW="1587500" imgH="1003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40371" y="4716933"/>
                        <a:ext cx="2343403" cy="14848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69575" y="4716933"/>
            <a:ext cx="4143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Each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σ</a:t>
            </a:r>
            <a:r>
              <a:rPr lang="en-US" baseline="-25000" dirty="0" err="1" smtClean="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is guaranteed to be non-negative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By convention: σ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en-US" baseline="-25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≥ σ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baseline="-25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≥ … ≥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σ</a:t>
            </a:r>
            <a:r>
              <a:rPr lang="en-US" baseline="-25000" dirty="0" err="1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≥ 0</a:t>
            </a:r>
          </a:p>
        </p:txBody>
      </p:sp>
    </p:spTree>
    <p:extLst>
      <p:ext uri="{BB962C8B-B14F-4D97-AF65-F5344CB8AC3E}">
        <p14:creationId xmlns:p14="http://schemas.microsoft.com/office/powerpoint/2010/main" val="1789348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Matrix Norms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9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2075907"/>
              </p:ext>
            </p:extLst>
          </p:nvPr>
        </p:nvGraphicFramePr>
        <p:xfrm>
          <a:off x="517086" y="5710238"/>
          <a:ext cx="4935538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92" name="Equation" r:id="rId3" imgW="2413000" imgH="203200" progId="Equation.3">
                  <p:embed/>
                </p:oleObj>
              </mc:Choice>
              <mc:Fallback>
                <p:oleObj name="Equation" r:id="rId3" imgW="2413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7086" y="5710238"/>
                        <a:ext cx="4935538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Content Placeholder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2925851"/>
              </p:ext>
            </p:extLst>
          </p:nvPr>
        </p:nvGraphicFramePr>
        <p:xfrm>
          <a:off x="6742955" y="4004265"/>
          <a:ext cx="1625265" cy="49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93" name="Equation" r:id="rId5" imgW="673100" imgH="203200" progId="Equation.3">
                  <p:embed/>
                </p:oleObj>
              </mc:Choice>
              <mc:Fallback>
                <p:oleObj name="Equation" r:id="rId5" imgW="673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42955" y="4004265"/>
                        <a:ext cx="1625265" cy="490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4464996"/>
              </p:ext>
            </p:extLst>
          </p:nvPr>
        </p:nvGraphicFramePr>
        <p:xfrm>
          <a:off x="6024817" y="4641342"/>
          <a:ext cx="2343403" cy="1484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94" name="Equation" r:id="rId7" imgW="1587500" imgH="1003300" progId="Equation.3">
                  <p:embed/>
                </p:oleObj>
              </mc:Choice>
              <mc:Fallback>
                <p:oleObj name="Equation" r:id="rId7" imgW="1587500" imgH="1003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24817" y="4641342"/>
                        <a:ext cx="2343403" cy="14848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8857558"/>
              </p:ext>
            </p:extLst>
          </p:nvPr>
        </p:nvGraphicFramePr>
        <p:xfrm>
          <a:off x="1282930" y="1744093"/>
          <a:ext cx="6618437" cy="2260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95" name="Equation" r:id="rId9" imgW="3454400" imgH="1181100" progId="Equation.3">
                  <p:embed/>
                </p:oleObj>
              </mc:Choice>
              <mc:Fallback>
                <p:oleObj name="Equation" r:id="rId9" imgW="3454400" imgH="1181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82930" y="1744093"/>
                        <a:ext cx="6618437" cy="22601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69575" y="4716933"/>
            <a:ext cx="4143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Each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σ</a:t>
            </a:r>
            <a:r>
              <a:rPr lang="en-US" baseline="-25000" dirty="0" err="1" smtClean="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is guaranteed to be non-negative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By convention: σ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en-US" baseline="-25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≥ σ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baseline="-25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≥ … ≥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σ</a:t>
            </a:r>
            <a:r>
              <a:rPr lang="en-US" baseline="-25000" dirty="0" err="1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≥ 0</a:t>
            </a:r>
          </a:p>
        </p:txBody>
      </p:sp>
    </p:spTree>
    <p:extLst>
      <p:ext uri="{BB962C8B-B14F-4D97-AF65-F5344CB8AC3E}">
        <p14:creationId xmlns:p14="http://schemas.microsoft.com/office/powerpoint/2010/main" val="3846632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Matrix Norms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7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9057719"/>
              </p:ext>
            </p:extLst>
          </p:nvPr>
        </p:nvGraphicFramePr>
        <p:xfrm>
          <a:off x="1537601" y="1729026"/>
          <a:ext cx="5821716" cy="2214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60" name="Equation" r:id="rId3" imgW="2768600" imgH="1054100" progId="Equation.3">
                  <p:embed/>
                </p:oleObj>
              </mc:Choice>
              <mc:Fallback>
                <p:oleObj name="Equation" r:id="rId3" imgW="2768600" imgH="1054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37601" y="1729026"/>
                        <a:ext cx="5821716" cy="2214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2629724"/>
              </p:ext>
            </p:extLst>
          </p:nvPr>
        </p:nvGraphicFramePr>
        <p:xfrm>
          <a:off x="517086" y="5710238"/>
          <a:ext cx="4935538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61" name="Equation" r:id="rId5" imgW="2413000" imgH="203200" progId="Equation.3">
                  <p:embed/>
                </p:oleObj>
              </mc:Choice>
              <mc:Fallback>
                <p:oleObj name="Equation" r:id="rId5" imgW="2413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7086" y="5710238"/>
                        <a:ext cx="4935538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Content Placeholder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5126763"/>
              </p:ext>
            </p:extLst>
          </p:nvPr>
        </p:nvGraphicFramePr>
        <p:xfrm>
          <a:off x="6742955" y="4004265"/>
          <a:ext cx="1625265" cy="49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62" name="Equation" r:id="rId7" imgW="673100" imgH="203200" progId="Equation.3">
                  <p:embed/>
                </p:oleObj>
              </mc:Choice>
              <mc:Fallback>
                <p:oleObj name="Equation" r:id="rId7" imgW="673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42955" y="4004265"/>
                        <a:ext cx="1625265" cy="490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5575814"/>
              </p:ext>
            </p:extLst>
          </p:nvPr>
        </p:nvGraphicFramePr>
        <p:xfrm>
          <a:off x="6024817" y="4641342"/>
          <a:ext cx="2343403" cy="1484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63" name="Equation" r:id="rId9" imgW="1587500" imgH="1003300" progId="Equation.3">
                  <p:embed/>
                </p:oleObj>
              </mc:Choice>
              <mc:Fallback>
                <p:oleObj name="Equation" r:id="rId9" imgW="1587500" imgH="1003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24817" y="4641342"/>
                        <a:ext cx="2343403" cy="14848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69575" y="4716933"/>
            <a:ext cx="4143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Each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σ</a:t>
            </a:r>
            <a:r>
              <a:rPr lang="en-US" baseline="-25000" dirty="0" err="1" smtClean="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is guaranteed to be non-negative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By convention: σ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en-US" baseline="-25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≥ σ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baseline="-25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≥ … ≥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σ</a:t>
            </a:r>
            <a:r>
              <a:rPr lang="en-US" baseline="-25000" dirty="0" err="1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≥ 0</a:t>
            </a:r>
          </a:p>
        </p:txBody>
      </p:sp>
    </p:spTree>
    <p:extLst>
      <p:ext uri="{BB962C8B-B14F-4D97-AF65-F5344CB8AC3E}">
        <p14:creationId xmlns:p14="http://schemas.microsoft.com/office/powerpoint/2010/main" val="1561320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Useful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Cauchy Schwarz:</a:t>
            </a:r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AM-GM Inequality: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Orthogonal Transformation Invariance of Norms:</a:t>
            </a:r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Trace Norm of Diagonals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13: Latent Factor Models &amp; Non-Negative Matrix Factorization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954476"/>
              </p:ext>
            </p:extLst>
          </p:nvPr>
        </p:nvGraphicFramePr>
        <p:xfrm>
          <a:off x="1078164" y="2106529"/>
          <a:ext cx="7342938" cy="466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46" name="Equation" r:id="rId3" imgW="4394200" imgH="279400" progId="Equation.3">
                  <p:embed/>
                </p:oleObj>
              </mc:Choice>
              <mc:Fallback>
                <p:oleObj name="Equation" r:id="rId3" imgW="43942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8164" y="2106529"/>
                        <a:ext cx="7342938" cy="4668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7343139"/>
              </p:ext>
            </p:extLst>
          </p:nvPr>
        </p:nvGraphicFramePr>
        <p:xfrm>
          <a:off x="1078164" y="3145338"/>
          <a:ext cx="3735387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47" name="Equation" r:id="rId5" imgW="2235200" imgH="393700" progId="Equation.3">
                  <p:embed/>
                </p:oleObj>
              </mc:Choice>
              <mc:Fallback>
                <p:oleObj name="Equation" r:id="rId5" imgW="22352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78164" y="3145338"/>
                        <a:ext cx="3735387" cy="657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7252505"/>
              </p:ext>
            </p:extLst>
          </p:nvPr>
        </p:nvGraphicFramePr>
        <p:xfrm>
          <a:off x="1078164" y="4347494"/>
          <a:ext cx="1357312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48" name="Equation" r:id="rId7" imgW="812800" imgH="241300" progId="Equation.3">
                  <p:embed/>
                </p:oleObj>
              </mc:Choice>
              <mc:Fallback>
                <p:oleObj name="Equation" r:id="rId7" imgW="812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78164" y="4347494"/>
                        <a:ext cx="1357312" cy="401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7605783"/>
              </p:ext>
            </p:extLst>
          </p:nvPr>
        </p:nvGraphicFramePr>
        <p:xfrm>
          <a:off x="2717634" y="4347494"/>
          <a:ext cx="1271587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49" name="Equation" r:id="rId9" imgW="762000" imgH="241300" progId="Equation.3">
                  <p:embed/>
                </p:oleObj>
              </mc:Choice>
              <mc:Fallback>
                <p:oleObj name="Equation" r:id="rId9" imgW="762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717634" y="4347494"/>
                        <a:ext cx="1271587" cy="401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2169055"/>
              </p:ext>
            </p:extLst>
          </p:nvPr>
        </p:nvGraphicFramePr>
        <p:xfrm>
          <a:off x="1035050" y="5430838"/>
          <a:ext cx="1357313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50" name="Equation" r:id="rId11" imgW="812800" imgH="368300" progId="Equation.3">
                  <p:embed/>
                </p:oleObj>
              </mc:Choice>
              <mc:Fallback>
                <p:oleObj name="Equation" r:id="rId11" imgW="8128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35050" y="5430838"/>
                        <a:ext cx="1357313" cy="612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717634" y="5444206"/>
            <a:ext cx="3058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If A is a square diagonal matrix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47771" y="4379799"/>
            <a:ext cx="3457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If U is a full-rank orthogonal matrix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21276" y="3288937"/>
            <a:ext cx="1887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True for any norm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8949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grpFill/>
        <a:ln>
          <a:solidFill>
            <a:schemeClr val="accent3">
              <a:lumMod val="50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15398</TotalTime>
  <Words>2158</Words>
  <Application>Microsoft Macintosh PowerPoint</Application>
  <PresentationFormat>On-screen Show (4:3)</PresentationFormat>
  <Paragraphs>517</Paragraphs>
  <Slides>53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Office Theme</vt:lpstr>
      <vt:lpstr>Equation</vt:lpstr>
      <vt:lpstr>Microsoft Equation</vt:lpstr>
      <vt:lpstr>Machine Learning &amp; Data Mining CS/CNS/EE 155</vt:lpstr>
      <vt:lpstr>Recap: Orthogonal Matrix</vt:lpstr>
      <vt:lpstr>Recap: Orthogonal Matrix</vt:lpstr>
      <vt:lpstr>Recap: Singular Value Decomposition</vt:lpstr>
      <vt:lpstr>Recap: SVD &amp; PCA</vt:lpstr>
      <vt:lpstr>Matrix Norms</vt:lpstr>
      <vt:lpstr>Properties of Matrix Norms</vt:lpstr>
      <vt:lpstr>Properties of Matrix Norms</vt:lpstr>
      <vt:lpstr>Other Useful Properties</vt:lpstr>
      <vt:lpstr>Recap: SVD &amp; PCA</vt:lpstr>
      <vt:lpstr>Latent Factor Models</vt:lpstr>
      <vt:lpstr>Netflix Problem</vt:lpstr>
      <vt:lpstr>Example</vt:lpstr>
      <vt:lpstr>Actual Netflix Problem</vt:lpstr>
      <vt:lpstr>Collaborative Filtering</vt:lpstr>
      <vt:lpstr>Latent Factor Formulation</vt:lpstr>
      <vt:lpstr>Connection to Trace Norm</vt:lpstr>
      <vt:lpstr>Proof (One Direction)</vt:lpstr>
      <vt:lpstr>User/Movie Symmetry </vt:lpstr>
      <vt:lpstr>Optimization</vt:lpstr>
      <vt:lpstr>Gradient Calculation</vt:lpstr>
      <vt:lpstr>Coordinate Gradient Descent</vt:lpstr>
      <vt:lpstr>Stochastic Gradient Descent</vt:lpstr>
      <vt:lpstr>Alternating Optimization</vt:lpstr>
      <vt:lpstr>Tradeoffs</vt:lpstr>
      <vt:lpstr>PowerPoint Presentation</vt:lpstr>
      <vt:lpstr>Recap: Collaborative Filtering</vt:lpstr>
      <vt:lpstr>Multitask Learning</vt:lpstr>
      <vt:lpstr>How to Regularize?</vt:lpstr>
      <vt:lpstr>How to Regularize?</vt:lpstr>
      <vt:lpstr>Recall: Trace Norm &amp; Latent Factor Models</vt:lpstr>
      <vt:lpstr>How to Regularize?</vt:lpstr>
      <vt:lpstr>Tradeoff</vt:lpstr>
      <vt:lpstr>Multitask Learning</vt:lpstr>
      <vt:lpstr>Reduction to Collaborative Filtering</vt:lpstr>
      <vt:lpstr>Latent Factor Multitask Learning vs Collaborative Filtering</vt:lpstr>
      <vt:lpstr>General Bilinear Models</vt:lpstr>
      <vt:lpstr>Why are Bilinear Models Useful?</vt:lpstr>
      <vt:lpstr>Story So Far: Latent Factor Models</vt:lpstr>
      <vt:lpstr>Non-Negative Matrix Factorization</vt:lpstr>
      <vt:lpstr>Limitations of PCA &amp; SVD</vt:lpstr>
      <vt:lpstr>CS 155 Eigenface Basis</vt:lpstr>
      <vt:lpstr>Non-Negative Matrix Factorization</vt:lpstr>
      <vt:lpstr>CS 155 Non-Negative Face Basis</vt:lpstr>
      <vt:lpstr>Aside: Non-Orthogonal Projections</vt:lpstr>
      <vt:lpstr>Objective Function</vt:lpstr>
      <vt:lpstr>SVD/PCA vs NNMF</vt:lpstr>
      <vt:lpstr>PowerPoint Presentation</vt:lpstr>
      <vt:lpstr>Non-Negative Latent Factor Models</vt:lpstr>
      <vt:lpstr>Tensor Latent Factor Models</vt:lpstr>
      <vt:lpstr>Tensor Factorization</vt:lpstr>
      <vt:lpstr>Tri-Linear Model</vt:lpstr>
      <vt:lpstr>Next Week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&amp; Data Mining CS/CNS/EE 155</dc:title>
  <dc:creator>Yisong Yue</dc:creator>
  <cp:lastModifiedBy>Yisong Yue</cp:lastModifiedBy>
  <cp:revision>8951</cp:revision>
  <dcterms:created xsi:type="dcterms:W3CDTF">2015-01-06T05:34:21Z</dcterms:created>
  <dcterms:modified xsi:type="dcterms:W3CDTF">2015-03-18T05:11:40Z</dcterms:modified>
</cp:coreProperties>
</file>