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Microsoft_Equation1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78" r:id="rId13"/>
    <p:sldId id="276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4" r:id="rId29"/>
    <p:sldId id="295" r:id="rId30"/>
    <p:sldId id="297" r:id="rId31"/>
    <p:sldId id="303" r:id="rId32"/>
    <p:sldId id="296" r:id="rId33"/>
    <p:sldId id="293" r:id="rId34"/>
    <p:sldId id="271" r:id="rId35"/>
    <p:sldId id="304" r:id="rId36"/>
    <p:sldId id="305" r:id="rId37"/>
    <p:sldId id="268" r:id="rId38"/>
    <p:sldId id="270" r:id="rId39"/>
    <p:sldId id="273" r:id="rId40"/>
    <p:sldId id="308" r:id="rId41"/>
    <p:sldId id="312" r:id="rId42"/>
    <p:sldId id="310" r:id="rId43"/>
    <p:sldId id="318" r:id="rId44"/>
    <p:sldId id="319" r:id="rId45"/>
    <p:sldId id="316" r:id="rId46"/>
    <p:sldId id="323" r:id="rId47"/>
    <p:sldId id="317" r:id="rId48"/>
    <p:sldId id="313" r:id="rId49"/>
    <p:sldId id="309" r:id="rId50"/>
    <p:sldId id="320" r:id="rId51"/>
    <p:sldId id="322" r:id="rId52"/>
    <p:sldId id="325" r:id="rId53"/>
    <p:sldId id="324" r:id="rId54"/>
    <p:sldId id="321" r:id="rId55"/>
    <p:sldId id="327" r:id="rId56"/>
    <p:sldId id="326" r:id="rId57"/>
    <p:sldId id="298" r:id="rId58"/>
    <p:sldId id="300" r:id="rId59"/>
    <p:sldId id="328" r:id="rId60"/>
    <p:sldId id="329" r:id="rId61"/>
    <p:sldId id="302" r:id="rId62"/>
    <p:sldId id="330" r:id="rId63"/>
    <p:sldId id="33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9" autoAdjust="0"/>
    <p:restoredTop sz="97119" autoAdjust="0"/>
  </p:normalViewPr>
  <p:slideViewPr>
    <p:cSldViewPr snapToGrid="0" snapToObjects="1">
      <p:cViewPr varScale="1">
        <p:scale>
          <a:sx n="190" d="100"/>
          <a:sy n="190" d="100"/>
        </p:scale>
        <p:origin x="-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23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3/9/15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3/9/15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356350"/>
            <a:ext cx="3387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Kruskal's_algorith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18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29.emf"/><Relationship Id="rId5" Type="http://schemas.openxmlformats.org/officeDocument/2006/relationships/image" Target="../media/image22.emf"/><Relationship Id="rId6" Type="http://schemas.openxmlformats.org/officeDocument/2006/relationships/oleObject" Target="../embeddings/oleObject27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32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30.bin"/><Relationship Id="rId11" Type="http://schemas.openxmlformats.org/officeDocument/2006/relationships/image" Target="../media/image2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34.emf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3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39.e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40.emf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41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42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50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59" y="3886200"/>
            <a:ext cx="6745446" cy="1752600"/>
          </a:xfrm>
        </p:spPr>
        <p:txBody>
          <a:bodyPr/>
          <a:lstStyle/>
          <a:p>
            <a:r>
              <a:rPr lang="en-US" dirty="0" smtClean="0"/>
              <a:t>Lecture 12:</a:t>
            </a:r>
          </a:p>
          <a:p>
            <a:r>
              <a:rPr lang="en-US" dirty="0" smtClean="0"/>
              <a:t>Clustering &amp; Dimensionality 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12: Clustering &amp; Dimensionality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Clustering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 is a “summary” of data</a:t>
            </a:r>
          </a:p>
          <a:p>
            <a:pPr lvl="1"/>
            <a:r>
              <a:rPr lang="en-US" dirty="0" smtClean="0"/>
              <a:t>Can just inspect cluster centers</a:t>
            </a:r>
          </a:p>
          <a:p>
            <a:pPr lvl="1"/>
            <a:r>
              <a:rPr lang="en-US" dirty="0" smtClean="0"/>
              <a:t>Or inspect a few data points per cluster</a:t>
            </a:r>
          </a:p>
          <a:p>
            <a:pPr lvl="1"/>
            <a:endParaRPr lang="en-US" dirty="0"/>
          </a:p>
          <a:p>
            <a:r>
              <a:rPr lang="en-US" dirty="0" smtClean="0"/>
              <a:t>Compact pre-processing of data before supervised training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90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9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5244837" y="2411593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483224" y="357404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646850" y="3353798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2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5244837" y="2411593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483224" y="357404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646850" y="3353798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131386" y="3553098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6273773" y="3590677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un 68"/>
          <p:cNvSpPr/>
          <p:nvPr/>
        </p:nvSpPr>
        <p:spPr>
          <a:xfrm>
            <a:off x="5752016" y="2435436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7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5752016" y="2435436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131386" y="3553098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6273773" y="3590677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9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5870852" y="2518980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050814" y="357404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6136399" y="379753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57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5870852" y="2518980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050814" y="357404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6136399" y="379753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22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110493" y="2518980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2959324" y="3447796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926962" y="398750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Homework 4 will be released early next week</a:t>
            </a:r>
          </a:p>
          <a:p>
            <a:pPr lvl="1"/>
            <a:r>
              <a:rPr lang="en-US" sz="2400" dirty="0" smtClean="0"/>
              <a:t>Due in on March 10th</a:t>
            </a:r>
          </a:p>
          <a:p>
            <a:pPr lvl="1"/>
            <a:r>
              <a:rPr lang="en-US" sz="2400" dirty="0" smtClean="0"/>
              <a:t>Dimensionality reduction, latent factor models, embeddings</a:t>
            </a:r>
          </a:p>
          <a:p>
            <a:endParaRPr lang="en-US" sz="1000" dirty="0"/>
          </a:p>
          <a:p>
            <a:r>
              <a:rPr lang="en-US" sz="2800" dirty="0" err="1" smtClean="0"/>
              <a:t>Miniproject</a:t>
            </a:r>
            <a:r>
              <a:rPr lang="en-US" sz="2800" dirty="0" smtClean="0"/>
              <a:t> 2 will be released early next week</a:t>
            </a:r>
          </a:p>
          <a:p>
            <a:pPr lvl="1"/>
            <a:r>
              <a:rPr lang="en-US" sz="2400" dirty="0" smtClean="0"/>
              <a:t>Due in 13th</a:t>
            </a:r>
          </a:p>
          <a:p>
            <a:pPr lvl="1"/>
            <a:r>
              <a:rPr lang="en-US" sz="2400" dirty="0" smtClean="0"/>
              <a:t>Visualization of machine learning models</a:t>
            </a:r>
          </a:p>
          <a:p>
            <a:pPr lvl="1"/>
            <a:endParaRPr lang="en-US" sz="1000" dirty="0"/>
          </a:p>
          <a:p>
            <a:r>
              <a:rPr lang="en-US" sz="2800" dirty="0" smtClean="0"/>
              <a:t>Final Exam</a:t>
            </a:r>
          </a:p>
          <a:p>
            <a:pPr lvl="1"/>
            <a:r>
              <a:rPr lang="en-US" sz="2400" dirty="0" smtClean="0"/>
              <a:t>Take home final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3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110493" y="2518980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2959324" y="3447796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926962" y="398750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2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311441" y="2498142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074728" y="332742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190334" y="4520218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63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311441" y="2498142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3074728" y="3327422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5190334" y="4520218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1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361155" y="2829811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2755262" y="2768061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4685923" y="463041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06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361155" y="2829811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2755262" y="2768061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4685923" y="4630411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4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Centroid Based Clustering 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(K-Means)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80731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54373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72022" y="49550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319622" y="465027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96760" y="226712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1083" y="2411593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50211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/>
          <p:cNvSpPr/>
          <p:nvPr/>
        </p:nvSpPr>
        <p:spPr>
          <a:xfrm>
            <a:off x="6311441" y="2887197"/>
            <a:ext cx="449512" cy="413708"/>
          </a:xfrm>
          <a:prstGeom prst="su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un 69"/>
          <p:cNvSpPr/>
          <p:nvPr/>
        </p:nvSpPr>
        <p:spPr>
          <a:xfrm>
            <a:off x="2729180" y="2622957"/>
            <a:ext cx="449512" cy="41370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un 70"/>
          <p:cNvSpPr/>
          <p:nvPr/>
        </p:nvSpPr>
        <p:spPr>
          <a:xfrm>
            <a:off x="4338756" y="4603018"/>
            <a:ext cx="449512" cy="413708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6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Objective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600" y="6173787"/>
            <a:ext cx="3387427" cy="365125"/>
          </a:xfrm>
        </p:spPr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332339"/>
              </p:ext>
            </p:extLst>
          </p:nvPr>
        </p:nvGraphicFramePr>
        <p:xfrm>
          <a:off x="713550" y="1679942"/>
          <a:ext cx="155257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7" name="Equation" r:id="rId3" imgW="635000" imgH="279400" progId="Equation.3">
                  <p:embed/>
                </p:oleObj>
              </mc:Choice>
              <mc:Fallback>
                <p:oleObj name="Equation" r:id="rId3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3550" y="1679942"/>
                        <a:ext cx="155257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363715"/>
              </p:ext>
            </p:extLst>
          </p:nvPr>
        </p:nvGraphicFramePr>
        <p:xfrm>
          <a:off x="3520478" y="1861515"/>
          <a:ext cx="447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8" name="Equation" r:id="rId5" imgW="1828800" imgH="406400" progId="Equation.3">
                  <p:embed/>
                </p:oleObj>
              </mc:Choice>
              <mc:Fallback>
                <p:oleObj name="Equation" r:id="rId5" imgW="1828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20478" y="1861515"/>
                        <a:ext cx="447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22078" y="3280891"/>
            <a:ext cx="123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Clustering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4175961" y="2398109"/>
            <a:ext cx="190042" cy="863910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5197296" y="2427281"/>
            <a:ext cx="190042" cy="800119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76777" y="3280891"/>
            <a:ext cx="1778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Cluster Centers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293647" y="2991539"/>
            <a:ext cx="0" cy="28935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67290" y="2991539"/>
            <a:ext cx="0" cy="28935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686518"/>
              </p:ext>
            </p:extLst>
          </p:nvPr>
        </p:nvGraphicFramePr>
        <p:xfrm>
          <a:off x="3844626" y="4474993"/>
          <a:ext cx="3446462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9" name="Equation" r:id="rId7" imgW="1409700" imgH="368300" progId="Equation.3">
                  <p:embed/>
                </p:oleObj>
              </mc:Choice>
              <mc:Fallback>
                <p:oleObj name="Equation" r:id="rId7" imgW="1409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4626" y="4474993"/>
                        <a:ext cx="3446462" cy="90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325765" y="3321523"/>
            <a:ext cx="139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04A7B"/>
                </a:solidFill>
              </a:rPr>
              <a:t>Equivalent!</a:t>
            </a:r>
            <a:endParaRPr lang="en-US" sz="2000" b="1" dirty="0">
              <a:solidFill>
                <a:srgbClr val="604A7B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636042" y="2735043"/>
            <a:ext cx="884436" cy="586480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636042" y="3721633"/>
            <a:ext cx="1202985" cy="1203574"/>
          </a:xfrm>
          <a:prstGeom prst="straightConnector1">
            <a:avLst/>
          </a:prstGeom>
          <a:grpFill/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806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 Algorithm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9576"/>
            <a:ext cx="8229600" cy="3106587"/>
          </a:xfrm>
        </p:spPr>
        <p:txBody>
          <a:bodyPr>
            <a:noAutofit/>
          </a:bodyPr>
          <a:lstStyle/>
          <a:p>
            <a:r>
              <a:rPr lang="en-US" dirty="0" smtClean="0"/>
              <a:t>E-Step</a:t>
            </a:r>
          </a:p>
          <a:p>
            <a:pPr lvl="1"/>
            <a:r>
              <a:rPr lang="en-US" sz="2400" dirty="0" smtClean="0"/>
              <a:t>Estimate 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 lvl="1"/>
            <a:r>
              <a:rPr lang="en-US" sz="2400" dirty="0" smtClean="0"/>
              <a:t>Estimate cluster membership</a:t>
            </a:r>
            <a:endParaRPr lang="en-US" sz="2400" baseline="-25000" dirty="0"/>
          </a:p>
          <a:p>
            <a:pPr lvl="1"/>
            <a:endParaRPr lang="en-US" sz="1100" baseline="-25000" dirty="0" smtClean="0"/>
          </a:p>
          <a:p>
            <a:r>
              <a:rPr lang="en-US" dirty="0" smtClean="0"/>
              <a:t>M-Step</a:t>
            </a:r>
          </a:p>
          <a:p>
            <a:pPr lvl="1"/>
            <a:r>
              <a:rPr lang="en-US" sz="2400" dirty="0" smtClean="0"/>
              <a:t>Estimate </a:t>
            </a:r>
            <a:r>
              <a:rPr lang="en-US" sz="2400" dirty="0" err="1" smtClean="0"/>
              <a:t>c</a:t>
            </a:r>
            <a:r>
              <a:rPr lang="en-US" sz="2400" baseline="-25000" dirty="0" err="1" smtClean="0"/>
              <a:t>k</a:t>
            </a:r>
            <a:endParaRPr lang="en-US" sz="2400" baseline="-25000" dirty="0" smtClean="0"/>
          </a:p>
          <a:p>
            <a:pPr lvl="1"/>
            <a:r>
              <a:rPr lang="en-US" sz="2400" dirty="0" smtClean="0"/>
              <a:t>Estimate model parameters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830705"/>
              </p:ext>
            </p:extLst>
          </p:nvPr>
        </p:nvGraphicFramePr>
        <p:xfrm>
          <a:off x="3844626" y="1572416"/>
          <a:ext cx="447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0" name="Equation" r:id="rId3" imgW="1828800" imgH="406400" progId="Equation.3">
                  <p:embed/>
                </p:oleObj>
              </mc:Choice>
              <mc:Fallback>
                <p:oleObj name="Equation" r:id="rId3" imgW="1828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4626" y="1572416"/>
                        <a:ext cx="447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46226" y="2991792"/>
            <a:ext cx="123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Clustering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 rot="16200000">
            <a:off x="4500109" y="2109010"/>
            <a:ext cx="190042" cy="863910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5521444" y="2138182"/>
            <a:ext cx="190042" cy="800119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00925" y="2991792"/>
            <a:ext cx="1778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Cluster Centers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17795" y="2702440"/>
            <a:ext cx="0" cy="28935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1438" y="2702440"/>
            <a:ext cx="0" cy="28935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533724"/>
              </p:ext>
            </p:extLst>
          </p:nvPr>
        </p:nvGraphicFramePr>
        <p:xfrm>
          <a:off x="713550" y="1679942"/>
          <a:ext cx="155257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1" name="Equation" r:id="rId5" imgW="635000" imgH="279400" progId="Equation.3">
                  <p:embed/>
                </p:oleObj>
              </mc:Choice>
              <mc:Fallback>
                <p:oleObj name="Equation" r:id="rId5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3550" y="1679942"/>
                        <a:ext cx="155257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0725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0435"/>
            <a:ext cx="8229600" cy="3445729"/>
          </a:xfrm>
        </p:spPr>
        <p:txBody>
          <a:bodyPr/>
          <a:lstStyle/>
          <a:p>
            <a:r>
              <a:rPr lang="en-US" dirty="0" smtClean="0"/>
              <a:t>For each x:</a:t>
            </a:r>
          </a:p>
          <a:p>
            <a:pPr lvl="1"/>
            <a:r>
              <a:rPr lang="en-US" dirty="0" smtClean="0"/>
              <a:t>Assign to cluster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with smallest distance to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endParaRPr lang="en-US" baseline="-25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857992"/>
              </p:ext>
            </p:extLst>
          </p:nvPr>
        </p:nvGraphicFramePr>
        <p:xfrm>
          <a:off x="6842905" y="1643835"/>
          <a:ext cx="1346239" cy="59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" name="Equation" r:id="rId3" imgW="635000" imgH="279400" progId="Equation.3">
                  <p:embed/>
                </p:oleObj>
              </mc:Choice>
              <mc:Fallback>
                <p:oleObj name="Equation" r:id="rId3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905" y="1643835"/>
                        <a:ext cx="1346239" cy="59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756165"/>
              </p:ext>
            </p:extLst>
          </p:nvPr>
        </p:nvGraphicFramePr>
        <p:xfrm>
          <a:off x="1676834" y="1499387"/>
          <a:ext cx="447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" name="Equation" r:id="rId5" imgW="1828800" imgH="406400" progId="Equation.3">
                  <p:embed/>
                </p:oleObj>
              </mc:Choice>
              <mc:Fallback>
                <p:oleObj name="Equation" r:id="rId5" imgW="1828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834" y="1499387"/>
                        <a:ext cx="447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22" y="3959499"/>
            <a:ext cx="2968194" cy="2013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248" y="3976706"/>
            <a:ext cx="3114452" cy="199600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304796" y="4659379"/>
            <a:ext cx="465184" cy="4208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43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M-Step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0899"/>
            <a:ext cx="8229600" cy="3475265"/>
          </a:xfrm>
        </p:spPr>
        <p:txBody>
          <a:bodyPr/>
          <a:lstStyle/>
          <a:p>
            <a:r>
              <a:rPr lang="en-US" dirty="0" smtClean="0"/>
              <a:t>For each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 = mean(</a:t>
            </a:r>
            <a:r>
              <a:rPr lang="en-US" dirty="0" err="1" smtClean="0"/>
              <a:t>C</a:t>
            </a:r>
            <a:r>
              <a:rPr lang="en-US" baseline="-25000" dirty="0" err="1" smtClean="0"/>
              <a:t>k</a:t>
            </a:r>
            <a:r>
              <a:rPr lang="en-US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91" y="3980040"/>
            <a:ext cx="3165024" cy="2028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63" y="3929684"/>
            <a:ext cx="3147537" cy="215956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298779"/>
              </p:ext>
            </p:extLst>
          </p:nvPr>
        </p:nvGraphicFramePr>
        <p:xfrm>
          <a:off x="6842905" y="1643835"/>
          <a:ext cx="1346239" cy="59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5" name="Equation" r:id="rId5" imgW="635000" imgH="279400" progId="Equation.3">
                  <p:embed/>
                </p:oleObj>
              </mc:Choice>
              <mc:Fallback>
                <p:oleObj name="Equation" r:id="rId5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42905" y="1643835"/>
                        <a:ext cx="1346239" cy="59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804601"/>
              </p:ext>
            </p:extLst>
          </p:nvPr>
        </p:nvGraphicFramePr>
        <p:xfrm>
          <a:off x="1676834" y="1499387"/>
          <a:ext cx="44719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6" name="Equation" r:id="rId7" imgW="1828800" imgH="406400" progId="Equation.3">
                  <p:embed/>
                </p:oleObj>
              </mc:Choice>
              <mc:Fallback>
                <p:oleObj name="Equation" r:id="rId7" imgW="1828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834" y="1499387"/>
                        <a:ext cx="4471988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4304796" y="4659379"/>
            <a:ext cx="465184" cy="4208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</a:p>
          <a:p>
            <a:endParaRPr lang="en-US" dirty="0"/>
          </a:p>
          <a:p>
            <a:r>
              <a:rPr lang="en-US" dirty="0" smtClean="0"/>
              <a:t>Dimensionality Reduction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7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Aside: </a:t>
            </a:r>
            <a:r>
              <a:rPr lang="en-US" dirty="0" smtClean="0"/>
              <a:t>Gaussian Mixture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24973"/>
            <a:ext cx="8229600" cy="230119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Prob</a:t>
            </a:r>
            <a:r>
              <a:rPr lang="en-US" sz="2400" dirty="0" smtClean="0"/>
              <a:t> of cluster membership proportional to </a:t>
            </a:r>
            <a:r>
              <a:rPr lang="en-US" sz="2400" dirty="0" err="1" smtClean="0"/>
              <a:t>exp</a:t>
            </a:r>
            <a:r>
              <a:rPr lang="en-US" sz="2400" dirty="0" smtClean="0"/>
              <a:t>(-dist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/2σ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“Sharpness” of distribution increases as </a:t>
            </a:r>
            <a:r>
              <a:rPr lang="en-US" sz="2400" dirty="0" err="1" smtClean="0"/>
              <a:t>σ</a:t>
            </a:r>
            <a:r>
              <a:rPr lang="en-US" sz="2400" dirty="0" smtClean="0"/>
              <a:t> decreases</a:t>
            </a:r>
          </a:p>
          <a:p>
            <a:endParaRPr lang="en-US" sz="2400" dirty="0"/>
          </a:p>
          <a:p>
            <a:r>
              <a:rPr lang="en-US" sz="2400" dirty="0" smtClean="0"/>
              <a:t>Converges to K-Means as </a:t>
            </a:r>
            <a:r>
              <a:rPr lang="en-US" sz="2400" dirty="0" err="1" smtClean="0"/>
              <a:t>σ</a:t>
            </a:r>
            <a:r>
              <a:rPr lang="en-US" sz="2400" dirty="0" smtClean="0"/>
              <a:t> goes to 0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099785"/>
              </p:ext>
            </p:extLst>
          </p:nvPr>
        </p:nvGraphicFramePr>
        <p:xfrm>
          <a:off x="1578902" y="1600200"/>
          <a:ext cx="5602557" cy="2032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0" name="Equation" r:id="rId3" imgW="2870200" imgH="1041400" progId="Equation.3">
                  <p:embed/>
                </p:oleObj>
              </mc:Choice>
              <mc:Fallback>
                <p:oleObj name="Equation" r:id="rId3" imgW="2870200" imgH="1041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8902" y="1600200"/>
                        <a:ext cx="5602557" cy="2032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6992525" y="2023248"/>
            <a:ext cx="853061" cy="1846029"/>
          </a:xfrm>
          <a:custGeom>
            <a:avLst/>
            <a:gdLst>
              <a:gd name="connsiteX0" fmla="*/ 369194 w 720151"/>
              <a:gd name="connsiteY0" fmla="*/ 1846029 h 1846029"/>
              <a:gd name="connsiteX1" fmla="*/ 708852 w 720151"/>
              <a:gd name="connsiteY1" fmla="*/ 782716 h 1846029"/>
              <a:gd name="connsiteX2" fmla="*/ 0 w 720151"/>
              <a:gd name="connsiteY2" fmla="*/ 0 h 184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0151" h="1846029">
                <a:moveTo>
                  <a:pt x="369194" y="1846029"/>
                </a:moveTo>
                <a:cubicBezTo>
                  <a:pt x="569789" y="1468208"/>
                  <a:pt x="770384" y="1090387"/>
                  <a:pt x="708852" y="782716"/>
                </a:cubicBezTo>
                <a:cubicBezTo>
                  <a:pt x="647320" y="475045"/>
                  <a:pt x="0" y="0"/>
                  <a:pt x="0" y="0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4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53735"/>
                </a:solidFill>
              </a:rPr>
              <a:t>Aside: </a:t>
            </a:r>
            <a:r>
              <a:rPr lang="en-US" dirty="0"/>
              <a:t>Gaussian Mixture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38250"/>
            <a:ext cx="8229600" cy="14446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E-Step:  Estimate probabilities</a:t>
            </a:r>
          </a:p>
          <a:p>
            <a:endParaRPr lang="en-US" sz="1000" dirty="0"/>
          </a:p>
          <a:p>
            <a:r>
              <a:rPr lang="en-US" sz="2800" dirty="0" smtClean="0"/>
              <a:t>M-Step: Maximize model parameters c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,…,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k</a:t>
            </a:r>
            <a:endParaRPr lang="en-US" sz="2800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22874"/>
              </p:ext>
            </p:extLst>
          </p:nvPr>
        </p:nvGraphicFramePr>
        <p:xfrm>
          <a:off x="1519571" y="4726489"/>
          <a:ext cx="5065253" cy="123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1" name="Equation" r:id="rId3" imgW="2870200" imgH="698500" progId="Equation.3">
                  <p:embed/>
                </p:oleObj>
              </mc:Choice>
              <mc:Fallback>
                <p:oleObj name="Equation" r:id="rId3" imgW="2870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9571" y="4726489"/>
                        <a:ext cx="5065253" cy="123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117581"/>
              </p:ext>
            </p:extLst>
          </p:nvPr>
        </p:nvGraphicFramePr>
        <p:xfrm>
          <a:off x="1519571" y="1781816"/>
          <a:ext cx="5092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2" name="Equation" r:id="rId5" imgW="2082800" imgH="368300" progId="Equation.3">
                  <p:embed/>
                </p:oleObj>
              </mc:Choice>
              <mc:Fallback>
                <p:oleObj name="Equation" r:id="rId5" imgW="20828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9571" y="1781816"/>
                        <a:ext cx="5092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901273"/>
              </p:ext>
            </p:extLst>
          </p:nvPr>
        </p:nvGraphicFramePr>
        <p:xfrm>
          <a:off x="6842905" y="1835822"/>
          <a:ext cx="1346239" cy="59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3" name="Equation" r:id="rId7" imgW="635000" imgH="279400" progId="Equation.3">
                  <p:embed/>
                </p:oleObj>
              </mc:Choice>
              <mc:Fallback>
                <p:oleObj name="Equation" r:id="rId7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42905" y="1835822"/>
                        <a:ext cx="1346239" cy="59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765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Centroid-based Clustering</a:t>
            </a:r>
          </a:p>
          <a:p>
            <a:pPr lvl="1"/>
            <a:r>
              <a:rPr lang="en-US" sz="2400" dirty="0" smtClean="0"/>
              <a:t>Defines clusters using a notional of centrality</a:t>
            </a:r>
          </a:p>
          <a:p>
            <a:pPr lvl="1"/>
            <a:r>
              <a:rPr lang="en-US" sz="2400" dirty="0" smtClean="0"/>
              <a:t>E.g., all items in the cluster must be close to each other</a:t>
            </a:r>
          </a:p>
          <a:p>
            <a:endParaRPr lang="en-US" sz="1600" dirty="0" smtClean="0"/>
          </a:p>
          <a:p>
            <a:r>
              <a:rPr lang="en-US" dirty="0" smtClean="0"/>
              <a:t>Solve using EM algorithm</a:t>
            </a:r>
          </a:p>
          <a:p>
            <a:pPr lvl="1"/>
            <a:r>
              <a:rPr lang="en-US" sz="2400" dirty="0" smtClean="0"/>
              <a:t>Also probabilistic variant (Gaussian Mixture Models)</a:t>
            </a:r>
          </a:p>
          <a:p>
            <a:pPr lvl="1"/>
            <a:endParaRPr lang="en-US" sz="1600" dirty="0"/>
          </a:p>
          <a:p>
            <a:r>
              <a:rPr lang="en-US" dirty="0" smtClean="0"/>
              <a:t>Useful when centrality assumption is good</a:t>
            </a:r>
          </a:p>
          <a:p>
            <a:pPr lvl="1"/>
            <a:r>
              <a:rPr lang="en-US" sz="2400" dirty="0" smtClean="0"/>
              <a:t>But bad when centrality assumption is bad…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3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33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43951" y="2490684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85317" y="277446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11509" y="3434919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65617" y="490718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36204" y="451579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26548" y="395470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58172" y="4133044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26245" y="4620917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17687" y="490872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36049" y="5104238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34037" y="2498068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11509" y="2879587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25096" y="2392941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54054" y="2872203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08426" y="5050767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79012" y="371253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97256" y="3090144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88817" y="535719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92992" y="3089841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9341" y="1417638"/>
            <a:ext cx="332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What is good clustering?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99310" y="2279773"/>
            <a:ext cx="1506283" cy="1679207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03434" y="4312083"/>
            <a:ext cx="1506283" cy="121844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2190" y="2165235"/>
            <a:ext cx="1506283" cy="137914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758274" y="4369146"/>
            <a:ext cx="799853" cy="1245097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49476" y="4832606"/>
            <a:ext cx="722694" cy="98325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724500" y="2296300"/>
            <a:ext cx="1212629" cy="100379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880729" y="3492688"/>
            <a:ext cx="1408920" cy="105420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541622" y="2084795"/>
            <a:ext cx="2214340" cy="40521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935603" y="2023249"/>
            <a:ext cx="3669783" cy="37215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25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61259"/>
          </a:xfrm>
        </p:spPr>
        <p:txBody>
          <a:bodyPr>
            <a:normAutofit/>
          </a:bodyPr>
          <a:lstStyle/>
          <a:p>
            <a:r>
              <a:rPr lang="en-US" dirty="0" smtClean="0"/>
              <a:t>Linkage Based Clustering</a:t>
            </a:r>
            <a:br>
              <a:rPr lang="en-US" dirty="0" smtClean="0"/>
            </a:br>
            <a:r>
              <a:rPr lang="en-US" sz="3200" b="1" dirty="0" smtClean="0">
                <a:solidFill>
                  <a:srgbClr val="953735"/>
                </a:solidFill>
              </a:rPr>
              <a:t>(Hierarchical Clustering)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3579"/>
            <a:ext cx="8229600" cy="4442584"/>
          </a:xfrm>
        </p:spPr>
        <p:txBody>
          <a:bodyPr/>
          <a:lstStyle/>
          <a:p>
            <a:r>
              <a:rPr lang="en-US" dirty="0" smtClean="0"/>
              <a:t>K-Means used centroid clustering structure</a:t>
            </a:r>
          </a:p>
          <a:p>
            <a:pPr lvl="1"/>
            <a:r>
              <a:rPr lang="en-US" dirty="0" smtClean="0"/>
              <a:t>Clustered data points are “close” to cluster center</a:t>
            </a:r>
          </a:p>
          <a:p>
            <a:pPr lvl="1"/>
            <a:endParaRPr lang="en-US" dirty="0"/>
          </a:p>
          <a:p>
            <a:r>
              <a:rPr lang="en-US" dirty="0" smtClean="0"/>
              <a:t>Sometimes a linkage structure is better…</a:t>
            </a:r>
          </a:p>
          <a:p>
            <a:pPr lvl="1"/>
            <a:r>
              <a:rPr lang="en-US" dirty="0" smtClean="0"/>
              <a:t>Employ hierarchical clustering</a:t>
            </a:r>
          </a:p>
          <a:p>
            <a:pPr lvl="1"/>
            <a:r>
              <a:rPr lang="en-US" dirty="0" smtClean="0"/>
              <a:t>E.g., agglomerative clustering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Connector 103"/>
          <p:cNvCxnSpPr/>
          <p:nvPr/>
        </p:nvCxnSpPr>
        <p:spPr>
          <a:xfrm flipH="1">
            <a:off x="3285215" y="4726044"/>
            <a:ext cx="1879415" cy="434047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290448" y="2597245"/>
            <a:ext cx="761148" cy="577929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453647" y="4380218"/>
            <a:ext cx="723476" cy="85512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683870" y="2529672"/>
            <a:ext cx="723476" cy="64550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201536" y="2545872"/>
            <a:ext cx="1027275" cy="10423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4842753" y="4523174"/>
            <a:ext cx="723476" cy="87950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2510615" y="3671451"/>
            <a:ext cx="679117" cy="70876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6062159" y="2156665"/>
            <a:ext cx="1343864" cy="156675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1954055" y="3614383"/>
            <a:ext cx="1383226" cy="82347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6010471" y="4275587"/>
            <a:ext cx="1343864" cy="1061058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1875320" y="2429872"/>
            <a:ext cx="877684" cy="72047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4525318" y="2156666"/>
            <a:ext cx="946129" cy="1129269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1749976" y="2259540"/>
            <a:ext cx="1779513" cy="2382998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4617414" y="4073971"/>
            <a:ext cx="2884597" cy="154534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1550384" y="2054856"/>
            <a:ext cx="2294242" cy="3830285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4323328" y="2011533"/>
            <a:ext cx="3230371" cy="1812983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>
            <a:off x="5230019" y="2687008"/>
            <a:ext cx="1289966" cy="352896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" idx="0"/>
            <a:endCxn id="10" idx="4"/>
          </p:cNvCxnSpPr>
          <p:nvPr/>
        </p:nvCxnSpPr>
        <p:spPr>
          <a:xfrm flipH="1">
            <a:off x="6646009" y="3235551"/>
            <a:ext cx="226993" cy="1490493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1" idx="5"/>
            <a:endCxn id="12" idx="1"/>
          </p:cNvCxnSpPr>
          <p:nvPr/>
        </p:nvCxnSpPr>
        <p:spPr>
          <a:xfrm flipH="1" flipV="1">
            <a:off x="2605101" y="4141683"/>
            <a:ext cx="790773" cy="1088853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160826" y="4976927"/>
            <a:ext cx="1169086" cy="292006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0" idx="0"/>
            <a:endCxn id="11" idx="4"/>
          </p:cNvCxnSpPr>
          <p:nvPr/>
        </p:nvCxnSpPr>
        <p:spPr>
          <a:xfrm>
            <a:off x="2063859" y="2872203"/>
            <a:ext cx="72494" cy="1292757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671981" y="2333124"/>
            <a:ext cx="220107" cy="707579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008367" y="2541540"/>
            <a:ext cx="590429" cy="502742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4" idx="3"/>
          </p:cNvCxnSpPr>
          <p:nvPr/>
        </p:nvCxnSpPr>
        <p:spPr>
          <a:xfrm flipH="1">
            <a:off x="6149848" y="4642538"/>
            <a:ext cx="485723" cy="445645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041316" y="4022913"/>
            <a:ext cx="733840" cy="230522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6" idx="0"/>
            <a:endCxn id="25" idx="4"/>
          </p:cNvCxnSpPr>
          <p:nvPr/>
        </p:nvCxnSpPr>
        <p:spPr>
          <a:xfrm>
            <a:off x="6395530" y="2298700"/>
            <a:ext cx="58955" cy="802027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627253" y="3824516"/>
            <a:ext cx="390298" cy="451071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5" idx="4"/>
            <a:endCxn id="13" idx="0"/>
          </p:cNvCxnSpPr>
          <p:nvPr/>
        </p:nvCxnSpPr>
        <p:spPr>
          <a:xfrm flipH="1" flipV="1">
            <a:off x="5136050" y="4620917"/>
            <a:ext cx="109804" cy="715727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8" idx="5"/>
          </p:cNvCxnSpPr>
          <p:nvPr/>
        </p:nvCxnSpPr>
        <p:spPr>
          <a:xfrm>
            <a:off x="6432605" y="2958366"/>
            <a:ext cx="518040" cy="456648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5" idx="3"/>
            <a:endCxn id="18" idx="7"/>
          </p:cNvCxnSpPr>
          <p:nvPr/>
        </p:nvCxnSpPr>
        <p:spPr>
          <a:xfrm flipV="1">
            <a:off x="6376841" y="2711010"/>
            <a:ext cx="573804" cy="358926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" idx="1"/>
            <a:endCxn id="9" idx="5"/>
          </p:cNvCxnSpPr>
          <p:nvPr/>
        </p:nvCxnSpPr>
        <p:spPr>
          <a:xfrm>
            <a:off x="6568365" y="4546581"/>
            <a:ext cx="484700" cy="540062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038475" y="5156200"/>
            <a:ext cx="298806" cy="390525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Agglomerative Clustering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43951" y="2490684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37005" y="2575092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63197" y="3235551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65617" y="490718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36204" y="451579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26548" y="395470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72940" y="4110892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26245" y="4620917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17687" y="490872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36049" y="512639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85725" y="2298700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63197" y="2680219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76784" y="2252645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54054" y="2872203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08426" y="5051073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79012" y="371253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48944" y="289077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70123" y="5395296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44680" y="2890473"/>
            <a:ext cx="219609" cy="2102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879012" y="4999048"/>
            <a:ext cx="650478" cy="65718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7" idx="3"/>
            <a:endCxn id="23" idx="7"/>
          </p:cNvCxnSpPr>
          <p:nvPr/>
        </p:nvCxnSpPr>
        <p:spPr>
          <a:xfrm flipH="1">
            <a:off x="4936392" y="2754555"/>
            <a:ext cx="232774" cy="167012"/>
          </a:xfrm>
          <a:prstGeom prst="line">
            <a:avLst/>
          </a:prstGeom>
          <a:grpFill/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102"/>
          <p:cNvSpPr/>
          <p:nvPr/>
        </p:nvSpPr>
        <p:spPr>
          <a:xfrm>
            <a:off x="4061129" y="1698348"/>
            <a:ext cx="3802693" cy="4194178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133792" y="1499871"/>
            <a:ext cx="6958929" cy="46511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1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  <p:bldP spid="40" grpId="0" animBg="1"/>
      <p:bldP spid="62" grpId="0" animBg="1"/>
      <p:bldP spid="65" grpId="0" animBg="1"/>
      <p:bldP spid="69" grpId="0" animBg="1"/>
      <p:bldP spid="73" grpId="0" animBg="1"/>
      <p:bldP spid="76" grpId="0" animBg="1"/>
      <p:bldP spid="79" grpId="0" animBg="1"/>
      <p:bldP spid="82" grpId="0" animBg="1"/>
      <p:bldP spid="87" grpId="0" animBg="1"/>
      <p:bldP spid="92" grpId="0" animBg="1"/>
      <p:bldP spid="96" grpId="0" animBg="1"/>
      <p:bldP spid="102" grpId="0" animBg="1"/>
      <p:bldP spid="3" grpId="0" animBg="1"/>
      <p:bldP spid="103" grpId="0" animBg="1"/>
      <p:bldP spid="10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Agglomerative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Equivalent to finding minimum spanning tree</a:t>
            </a:r>
          </a:p>
          <a:p>
            <a:pPr lvl="1"/>
            <a:r>
              <a:rPr lang="en-US" dirty="0" err="1" smtClean="0"/>
              <a:t>Kruskal’s</a:t>
            </a:r>
            <a:r>
              <a:rPr lang="en-US" dirty="0" smtClean="0"/>
              <a:t> Algorithm</a:t>
            </a:r>
          </a:p>
          <a:p>
            <a:pPr lvl="1"/>
            <a:r>
              <a:rPr lang="en-US" sz="1600" dirty="0">
                <a:hlinkClick r:id="rId2"/>
              </a:rPr>
              <a:t>http://en.wikipedia.org/wiki/Kruskal%</a:t>
            </a:r>
            <a:r>
              <a:rPr lang="en-US" sz="1600" dirty="0" smtClean="0">
                <a:hlinkClick r:id="rId2"/>
              </a:rPr>
              <a:t>27s_algorithm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r>
              <a:rPr lang="en-US" dirty="0" smtClean="0"/>
              <a:t>Order that edges are added defines the cluster hierarchy</a:t>
            </a:r>
          </a:p>
          <a:p>
            <a:endParaRPr lang="en-US" dirty="0"/>
          </a:p>
          <a:p>
            <a:r>
              <a:rPr lang="en-US" dirty="0" smtClean="0"/>
              <a:t>Equivalent to finding a binary tree partitioning with progressively smaller partition distances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7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Unsupervised learning</a:t>
            </a:r>
          </a:p>
          <a:p>
            <a:pPr lvl="1"/>
            <a:r>
              <a:rPr lang="en-US" sz="2400" dirty="0" smtClean="0"/>
              <a:t>Finds the clustering structure of input features</a:t>
            </a:r>
            <a:endParaRPr lang="en-US" sz="1000" dirty="0" smtClean="0"/>
          </a:p>
          <a:p>
            <a:r>
              <a:rPr lang="en-US" sz="2800" dirty="0" smtClean="0"/>
              <a:t>Centroid based </a:t>
            </a:r>
          </a:p>
          <a:p>
            <a:pPr lvl="1"/>
            <a:r>
              <a:rPr lang="en-US" sz="2400" dirty="0" smtClean="0"/>
              <a:t>Clusters should be clumped together</a:t>
            </a:r>
          </a:p>
          <a:p>
            <a:pPr lvl="1"/>
            <a:r>
              <a:rPr lang="en-US" sz="2400" dirty="0" smtClean="0"/>
              <a:t>K-Means</a:t>
            </a:r>
          </a:p>
          <a:p>
            <a:r>
              <a:rPr lang="en-US" sz="2800" dirty="0" smtClean="0"/>
              <a:t>Linkage Based</a:t>
            </a:r>
          </a:p>
          <a:p>
            <a:pPr lvl="1"/>
            <a:r>
              <a:rPr lang="en-US" sz="2400" dirty="0" smtClean="0"/>
              <a:t>Clusters can be organized hierarchically </a:t>
            </a:r>
          </a:p>
          <a:p>
            <a:pPr lvl="1"/>
            <a:r>
              <a:rPr lang="en-US" sz="2400" dirty="0" smtClean="0"/>
              <a:t>Agglomerative Clustering</a:t>
            </a:r>
            <a:endParaRPr lang="en-US" sz="1000" dirty="0"/>
          </a:p>
          <a:p>
            <a:r>
              <a:rPr lang="en-US" sz="2800" dirty="0" smtClean="0"/>
              <a:t>Works great when clustering assumption is good!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Clustering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8203" y="20355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13914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50285" y="26609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696" y="23000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1736" y="23412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91726" y="276533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94578" y="26420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66329" y="32325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34378" y="33558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8435" y="22613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25306" y="367196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03607" y="37733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06492" y="34889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94025" y="30344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56628" y="30455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01112" y="37952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32861" y="2925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88717" y="23526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30106" y="35353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03154" y="2987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71903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05169" y="34889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49240" y="31688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01539" y="373361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83551" y="38966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8823" y="41154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44791" y="43723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39859" y="39342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44822" y="42199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60658" y="4092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95800" y="41835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58673" y="43975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11556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484496" y="44592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68172" y="41544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78290" y="415337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78158" y="47859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47281" y="49092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25093" y="471702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35501" y="463256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36420" y="25993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60253" y="24760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841220" y="275751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88470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39859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83834" y="4793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1732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29370" y="21380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318795" y="205347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907853" y="31577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127844" y="4031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71701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1211" y="30215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92040" y="25187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356103" y="28024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55103" y="36394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94303" y="263420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97849" y="52129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945917" y="28098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701539" y="34736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15974" y="45937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40753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13510" y="44704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008329" y="4349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385428" y="414798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62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8203" y="20355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13914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50285" y="26609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696" y="23000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1736" y="23412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91726" y="276533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94578" y="26420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66329" y="32325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34378" y="33558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8435" y="22613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25306" y="367196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03607" y="37733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50687" y="34791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94025" y="30344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56628" y="30455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01112" y="37952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32861" y="2925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88717" y="23526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30106" y="35353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03154" y="2987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71903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05169" y="34889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49240" y="31688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01539" y="373361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83551" y="38966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8823" y="41154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44791" y="43723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39859" y="39342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44822" y="42199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60658" y="4092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95800" y="41835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58673" y="43975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11556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484496" y="44592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68172" y="41544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78290" y="415337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78158" y="47859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47281" y="49092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25093" y="471702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35501" y="463256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36420" y="25993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60253" y="24760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841220" y="275751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88470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39859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83834" y="4793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1732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29370" y="21380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318795" y="205347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907853" y="31577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127844" y="4031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71701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1211" y="30215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92040" y="25187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356103" y="28024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55103" y="36394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94303" y="263420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97849" y="52129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945917" y="28098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701539" y="34736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15974" y="45937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40753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13510" y="44704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008329" y="4349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385428" y="414798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9326218">
            <a:off x="1422595" y="1531844"/>
            <a:ext cx="5838438" cy="4160377"/>
            <a:chOff x="1585989" y="1916640"/>
            <a:chExt cx="5838438" cy="4160377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4455256" y="1916640"/>
              <a:ext cx="10580" cy="41603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585989" y="4009328"/>
              <a:ext cx="58384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1393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Clustering?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 is the process of grouping data points into “clusters”.	</a:t>
            </a:r>
          </a:p>
          <a:p>
            <a:endParaRPr lang="en-US" dirty="0" smtClean="0"/>
          </a:p>
          <a:p>
            <a:r>
              <a:rPr lang="en-US" dirty="0" smtClean="0"/>
              <a:t>High intra-cluster similarity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Low inter-cluster similarity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49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Summarize data using smaller #attributes</a:t>
            </a:r>
          </a:p>
          <a:p>
            <a:endParaRPr lang="en-US" sz="1600" dirty="0" smtClean="0"/>
          </a:p>
          <a:p>
            <a:r>
              <a:rPr lang="en-US" sz="2800" dirty="0" smtClean="0"/>
              <a:t>Clustering: summarize data via clusters</a:t>
            </a:r>
          </a:p>
          <a:p>
            <a:pPr lvl="1"/>
            <a:r>
              <a:rPr lang="en-US" sz="2000" dirty="0" smtClean="0"/>
              <a:t>K-Means: summarize via cluster membership</a:t>
            </a:r>
          </a:p>
          <a:p>
            <a:pPr lvl="1"/>
            <a:r>
              <a:rPr lang="en-US" sz="2000" dirty="0" smtClean="0"/>
              <a:t>Gaussian Mixture Model: Summarize via distribution over K clusters</a:t>
            </a:r>
          </a:p>
          <a:p>
            <a:pPr lvl="1"/>
            <a:endParaRPr lang="en-US" sz="1600" dirty="0" smtClean="0"/>
          </a:p>
          <a:p>
            <a:r>
              <a:rPr lang="en-US" sz="2800" dirty="0" smtClean="0"/>
              <a:t>PCA: summarize via orthogonal projections</a:t>
            </a:r>
          </a:p>
          <a:p>
            <a:pPr lvl="1"/>
            <a:r>
              <a:rPr lang="en-US" sz="2000" dirty="0" smtClean="0"/>
              <a:t>Define new feature representation</a:t>
            </a:r>
          </a:p>
          <a:p>
            <a:pPr lvl="1"/>
            <a:r>
              <a:rPr lang="en-US" sz="2000" dirty="0" smtClean="0"/>
              <a:t>Rotation + Projection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305036"/>
              </p:ext>
            </p:extLst>
          </p:nvPr>
        </p:nvGraphicFramePr>
        <p:xfrm>
          <a:off x="7224592" y="1600200"/>
          <a:ext cx="1346239" cy="59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2" name="Equation" r:id="rId3" imgW="635000" imgH="279400" progId="Equation.3">
                  <p:embed/>
                </p:oleObj>
              </mc:Choice>
              <mc:Fallback>
                <p:oleObj name="Equation" r:id="rId3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4592" y="1600200"/>
                        <a:ext cx="1346239" cy="59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38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8203" y="20355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13914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50285" y="26609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696" y="23000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1736" y="23412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91726" y="276533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94578" y="26420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66329" y="32325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34378" y="33558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8435" y="22613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25306" y="367196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03607" y="37733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50687" y="34791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94025" y="30344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56628" y="30455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01112" y="37952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32861" y="2925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88717" y="23526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30106" y="35353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03154" y="2987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71903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05169" y="34889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49240" y="31688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01539" y="373361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83551" y="38966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8823" y="41154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44791" y="43723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39859" y="39342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44822" y="42199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60658" y="4092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95800" y="41835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58673" y="43975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11556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484496" y="44592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68172" y="41544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78290" y="415337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78158" y="47859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47281" y="49092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25093" y="471702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35501" y="463256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36420" y="25993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60253" y="24760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841220" y="275751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88470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39859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83834" y="4793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1732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29370" y="21380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318795" y="205347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907853" y="31577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127844" y="4031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71701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1211" y="30215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92040" y="25187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356103" y="28024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55103" y="36394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94303" y="263420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97849" y="52129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945917" y="28098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701539" y="34736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15974" y="45937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40753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13510" y="44704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008329" y="4349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385428" y="414798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9326218">
            <a:off x="1422595" y="1531844"/>
            <a:ext cx="5838438" cy="4160377"/>
            <a:chOff x="1585989" y="1916640"/>
            <a:chExt cx="5838438" cy="4160377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4455256" y="1916640"/>
              <a:ext cx="10580" cy="41603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585989" y="4009328"/>
              <a:ext cx="58384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205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 rot="2245781">
            <a:off x="1422595" y="1531844"/>
            <a:ext cx="5838438" cy="4160377"/>
            <a:chOff x="1422595" y="1531844"/>
            <a:chExt cx="5838438" cy="4160377"/>
          </a:xfrm>
        </p:grpSpPr>
        <p:sp>
          <p:nvSpPr>
            <p:cNvPr id="6" name="Oval 5"/>
            <p:cNvSpPr/>
            <p:nvPr/>
          </p:nvSpPr>
          <p:spPr>
            <a:xfrm>
              <a:off x="5748203" y="203551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113914" y="321936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150285" y="266097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799696" y="230009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21736" y="234127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791726" y="276533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994578" y="264202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66329" y="3232564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634378" y="3355874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38435" y="226132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5306" y="367196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03607" y="377336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450687" y="3479184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394025" y="303440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56628" y="304557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501112" y="379527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532861" y="292573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488717" y="235269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330106" y="353533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403154" y="298739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071903" y="375781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205169" y="348895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349240" y="316888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701539" y="373361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283551" y="389667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68823" y="411549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444791" y="437230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139859" y="393429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44822" y="421997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60658" y="409275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295800" y="418350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958673" y="439755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811556" y="461161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484496" y="445921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68172" y="415441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678290" y="4153379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378158" y="4785959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047281" y="4909269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725093" y="471702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535501" y="463256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536420" y="259931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060253" y="247600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841220" y="2757517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588470" y="321936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139859" y="461161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983834" y="479310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517320" y="5041509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029370" y="2138011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318795" y="205347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907853" y="315771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127844" y="403110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71701" y="375781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061211" y="3021514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892040" y="251871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356103" y="280242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655103" y="363946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94303" y="2634207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97849" y="521293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945917" y="2809895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701539" y="3473680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215974" y="459371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407530" y="5041509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813510" y="4470403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008329" y="4349758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385428" y="4147986"/>
              <a:ext cx="133266" cy="1233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 rot="19326218">
              <a:off x="1422595" y="1531844"/>
              <a:ext cx="5838438" cy="4160377"/>
              <a:chOff x="1585989" y="1916640"/>
              <a:chExt cx="5838438" cy="4160377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V="1">
                <a:off x="4455256" y="1916640"/>
                <a:ext cx="10580" cy="41603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1585989" y="4009328"/>
                <a:ext cx="58384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Box 71"/>
          <p:cNvSpPr txBox="1"/>
          <p:nvPr/>
        </p:nvSpPr>
        <p:spPr>
          <a:xfrm>
            <a:off x="519511" y="5923392"/>
            <a:ext cx="3965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New Feature Representation!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4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Orthogonal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matrix U is orthogonal if UU</a:t>
            </a:r>
            <a:r>
              <a:rPr lang="en-US" baseline="30000" dirty="0" smtClean="0"/>
              <a:t>T</a:t>
            </a:r>
            <a:r>
              <a:rPr lang="en-US" dirty="0" smtClean="0"/>
              <a:t> = U</a:t>
            </a:r>
            <a:r>
              <a:rPr lang="en-US" baseline="30000" dirty="0" smtClean="0"/>
              <a:t>T</a:t>
            </a:r>
            <a:r>
              <a:rPr lang="en-US" dirty="0" smtClean="0"/>
              <a:t>U = I</a:t>
            </a:r>
          </a:p>
          <a:p>
            <a:pPr lvl="1"/>
            <a:r>
              <a:rPr lang="en-US" sz="2400" dirty="0" smtClean="0"/>
              <a:t>For any column u: 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u</a:t>
            </a:r>
            <a:r>
              <a:rPr lang="en-US" sz="2400" dirty="0" smtClean="0"/>
              <a:t> = 1</a:t>
            </a:r>
          </a:p>
          <a:p>
            <a:pPr lvl="1"/>
            <a:r>
              <a:rPr lang="en-US" sz="2400" dirty="0" smtClean="0"/>
              <a:t>For any two columns u, u’: 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u</a:t>
            </a:r>
            <a:r>
              <a:rPr lang="en-US" sz="2400" smtClean="0"/>
              <a:t>’ </a:t>
            </a:r>
            <a:r>
              <a:rPr lang="en-US" sz="2400" dirty="0" smtClean="0"/>
              <a:t>= 0</a:t>
            </a:r>
          </a:p>
          <a:p>
            <a:pPr lvl="1"/>
            <a:r>
              <a:rPr lang="en-US" sz="2400" dirty="0" smtClean="0"/>
              <a:t>U is a rotation matrix, and U</a:t>
            </a:r>
            <a:r>
              <a:rPr lang="en-US" sz="2400" baseline="30000" dirty="0" smtClean="0"/>
              <a:t>T </a:t>
            </a:r>
            <a:r>
              <a:rPr lang="en-US" sz="2400" dirty="0" smtClean="0"/>
              <a:t>is the inverse rotation</a:t>
            </a:r>
          </a:p>
          <a:p>
            <a:pPr lvl="1"/>
            <a:r>
              <a:rPr lang="en-US" sz="2400" dirty="0" smtClean="0"/>
              <a:t>If x’ = </a:t>
            </a:r>
            <a:r>
              <a:rPr lang="en-US" sz="2400" dirty="0" err="1" smtClean="0"/>
              <a:t>U</a:t>
            </a:r>
            <a:r>
              <a:rPr lang="en-US" sz="2400" baseline="30000" dirty="0" err="1" smtClean="0"/>
              <a:t>T</a:t>
            </a:r>
            <a:r>
              <a:rPr lang="en-US" sz="2400" dirty="0" err="1" smtClean="0"/>
              <a:t>x</a:t>
            </a:r>
            <a:r>
              <a:rPr lang="en-US" sz="2400" dirty="0" smtClean="0"/>
              <a:t>, then x = </a:t>
            </a:r>
            <a:r>
              <a:rPr lang="en-US" sz="2400" dirty="0" err="1" smtClean="0"/>
              <a:t>Ux</a:t>
            </a:r>
            <a:r>
              <a:rPr lang="en-US" sz="2400" dirty="0" smtClean="0"/>
              <a:t>’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52" y="4295960"/>
            <a:ext cx="2152249" cy="165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61351">
            <a:off x="4219214" y="4427151"/>
            <a:ext cx="2152249" cy="1656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9" y="4567754"/>
            <a:ext cx="29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83527" y="4850738"/>
            <a:ext cx="652337" cy="21512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7320" y="4072499"/>
            <a:ext cx="35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’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84673" y="4355483"/>
            <a:ext cx="555181" cy="40276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27226" y="3859466"/>
            <a:ext cx="2221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PCA finds a specific 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rthogonal U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5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Properties of Orthogonal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x’ = </a:t>
            </a:r>
            <a:r>
              <a:rPr lang="en-US" dirty="0" err="1" smtClean="0"/>
              <a:t>U</a:t>
            </a:r>
            <a:r>
              <a:rPr lang="en-US" baseline="30000" dirty="0" err="1"/>
              <a:t>T</a:t>
            </a:r>
            <a:r>
              <a:rPr lang="en-US" dirty="0" err="1" smtClean="0"/>
              <a:t>x</a:t>
            </a:r>
            <a:r>
              <a:rPr lang="en-US" dirty="0" smtClean="0"/>
              <a:t>,  x = </a:t>
            </a:r>
            <a:r>
              <a:rPr lang="en-US" dirty="0" err="1" smtClean="0"/>
              <a:t>Ux</a:t>
            </a:r>
            <a:r>
              <a:rPr lang="en-US" dirty="0" smtClean="0"/>
              <a:t>’</a:t>
            </a:r>
          </a:p>
          <a:p>
            <a:endParaRPr lang="en-US" sz="1000" dirty="0"/>
          </a:p>
          <a:p>
            <a:r>
              <a:rPr lang="en-US" dirty="0" smtClean="0"/>
              <a:t>Norm preserving:</a:t>
            </a:r>
          </a:p>
          <a:p>
            <a:pPr lvl="1"/>
            <a:endParaRPr lang="en-US" sz="1000" baseline="30000" dirty="0" smtClean="0"/>
          </a:p>
          <a:p>
            <a:pPr lvl="1"/>
            <a:endParaRPr lang="en-US" sz="1000" baseline="30000" dirty="0"/>
          </a:p>
          <a:p>
            <a:pPr lvl="1"/>
            <a:endParaRPr lang="en-US" sz="1000" baseline="30000" dirty="0" smtClean="0"/>
          </a:p>
          <a:p>
            <a:pPr lvl="1"/>
            <a:endParaRPr lang="en-US" sz="1000" baseline="30000" dirty="0"/>
          </a:p>
          <a:p>
            <a:pPr lvl="1"/>
            <a:endParaRPr lang="en-US" sz="1000" baseline="30000" dirty="0"/>
          </a:p>
          <a:p>
            <a:pPr lvl="1"/>
            <a:endParaRPr lang="en-US" sz="1000" baseline="30000" dirty="0"/>
          </a:p>
          <a:p>
            <a:r>
              <a:rPr lang="en-US" dirty="0" smtClean="0"/>
              <a:t>Preserves Total Variance: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458" y="4184928"/>
            <a:ext cx="2152249" cy="165671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725194"/>
              </p:ext>
            </p:extLst>
          </p:nvPr>
        </p:nvGraphicFramePr>
        <p:xfrm>
          <a:off x="1346143" y="4344306"/>
          <a:ext cx="2903444" cy="797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39" name="Equation" r:id="rId4" imgW="1663700" imgH="457200" progId="Equation.3">
                  <p:embed/>
                </p:oleObj>
              </mc:Choice>
              <mc:Fallback>
                <p:oleObj name="Equation" r:id="rId4" imgW="1663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6143" y="4344306"/>
                        <a:ext cx="2903444" cy="797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6143" y="5323819"/>
            <a:ext cx="234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Assuming zero mean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732039"/>
              </p:ext>
            </p:extLst>
          </p:nvPr>
        </p:nvGraphicFramePr>
        <p:xfrm>
          <a:off x="1346143" y="2946265"/>
          <a:ext cx="4100512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40" name="Equation" r:id="rId6" imgW="2349500" imgH="317500" progId="Equation.3">
                  <p:embed/>
                </p:oleObj>
              </mc:Choice>
              <mc:Fallback>
                <p:oleObj name="Equation" r:id="rId6" imgW="23495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46143" y="2946265"/>
                        <a:ext cx="4100512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865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8203" y="20355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13914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50285" y="26609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99696" y="23000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21736" y="23412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91726" y="276533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94578" y="26420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66329" y="32325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34378" y="33558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8435" y="22613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25306" y="367196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03607" y="37733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50687" y="34791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94025" y="30344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56628" y="304557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501112" y="37952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32861" y="2925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88717" y="23526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30106" y="35353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03154" y="2987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71903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205169" y="34889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49240" y="31688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01539" y="373361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283551" y="38966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68823" y="41154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44791" y="43723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39859" y="393429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44822" y="421997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60658" y="4092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95800" y="41835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58673" y="43975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11556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484496" y="44592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68172" y="41544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678290" y="415337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378158" y="47859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47281" y="490926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25093" y="471702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35501" y="463256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36420" y="259931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60253" y="247600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841220" y="275751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88470" y="3219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39859" y="46116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83834" y="4793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1732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029370" y="21380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318795" y="205347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907853" y="31577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127844" y="40311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71701" y="37578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061211" y="302151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92040" y="251871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356103" y="28024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55103" y="36394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94303" y="263420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797849" y="521293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945917" y="280989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701539" y="347368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15974" y="45937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407530" y="50415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13510" y="447040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008329" y="434975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385428" y="414798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9326218">
            <a:off x="1422595" y="1531844"/>
            <a:ext cx="5838438" cy="4160377"/>
            <a:chOff x="1585989" y="1916640"/>
            <a:chExt cx="5838438" cy="4160377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4455256" y="1916640"/>
              <a:ext cx="10580" cy="41603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585989" y="4009328"/>
              <a:ext cx="58384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457200" y="1348444"/>
            <a:ext cx="320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Summarize Using 1 Feature?</a:t>
            </a:r>
            <a:endParaRPr lang="en-US" sz="20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7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12" y="1627138"/>
            <a:ext cx="5026121" cy="3902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48444"/>
            <a:ext cx="320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Summarize Using 1 Feature?</a:t>
            </a:r>
            <a:endParaRPr lang="en-US" sz="20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66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57200" y="1348444"/>
            <a:ext cx="320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Summarize Using 1 Feature?</a:t>
            </a:r>
            <a:endParaRPr lang="en-US" sz="2000" b="1" dirty="0">
              <a:solidFill>
                <a:srgbClr val="953735"/>
              </a:solidFill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3217">
            <a:off x="5192803" y="2036805"/>
            <a:ext cx="2156663" cy="1674681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0" y="2165412"/>
            <a:ext cx="2452351" cy="1887721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015" y="4398050"/>
            <a:ext cx="2014530" cy="1564313"/>
          </a:xfrm>
          <a:prstGeom prst="rect">
            <a:avLst/>
          </a:prstGeom>
        </p:spPr>
      </p:pic>
      <p:sp>
        <p:nvSpPr>
          <p:cNvPr id="153" name="Down Arrow 152"/>
          <p:cNvSpPr/>
          <p:nvPr/>
        </p:nvSpPr>
        <p:spPr>
          <a:xfrm rot="16200000">
            <a:off x="3817042" y="2658434"/>
            <a:ext cx="430212" cy="37504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Down Arrow 153"/>
          <p:cNvSpPr/>
          <p:nvPr/>
        </p:nvSpPr>
        <p:spPr>
          <a:xfrm>
            <a:off x="5988242" y="3687088"/>
            <a:ext cx="418715" cy="325481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66883"/>
              </p:ext>
            </p:extLst>
          </p:nvPr>
        </p:nvGraphicFramePr>
        <p:xfrm>
          <a:off x="6645563" y="3488084"/>
          <a:ext cx="858982" cy="592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8" name="Equation" r:id="rId6" imgW="368300" imgH="254000" progId="Equation.3">
                  <p:embed/>
                </p:oleObj>
              </mc:Choice>
              <mc:Fallback>
                <p:oleObj name="Equation" r:id="rId6" imgW="368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45563" y="3488084"/>
                        <a:ext cx="858982" cy="592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1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371596"/>
              </p:ext>
            </p:extLst>
          </p:nvPr>
        </p:nvGraphicFramePr>
        <p:xfrm>
          <a:off x="3664904" y="3145726"/>
          <a:ext cx="671497" cy="638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9" name="Equation" r:id="rId8" imgW="266700" imgH="254000" progId="Equation.3">
                  <p:embed/>
                </p:oleObj>
              </mc:Choice>
              <mc:Fallback>
                <p:oleObj name="Equation" r:id="rId8" imgW="266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4904" y="3145726"/>
                        <a:ext cx="671497" cy="638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" name="TextBox 156"/>
          <p:cNvSpPr txBox="1"/>
          <p:nvPr/>
        </p:nvSpPr>
        <p:spPr>
          <a:xfrm>
            <a:off x="752054" y="4710479"/>
            <a:ext cx="346761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Works with arbitrary subsets of </a:t>
            </a: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columns of orthogonal U</a:t>
            </a:r>
          </a:p>
          <a:p>
            <a:endParaRPr lang="en-US" sz="15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E.g., U’ = [u</a:t>
            </a:r>
            <a:r>
              <a:rPr lang="en-US" sz="2000" baseline="-25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,u</a:t>
            </a:r>
            <a:r>
              <a:rPr lang="en-US" sz="2000" baseline="-25000" dirty="0" smtClean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,u</a:t>
            </a:r>
            <a:r>
              <a:rPr lang="en-US" sz="2000" baseline="-25000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]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Formal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M=matrix of all data:</a:t>
            </a:r>
          </a:p>
          <a:p>
            <a:endParaRPr lang="en-US" sz="4000" dirty="0"/>
          </a:p>
          <a:p>
            <a:endParaRPr lang="en-US" sz="1000" dirty="0" smtClean="0"/>
          </a:p>
          <a:p>
            <a:r>
              <a:rPr lang="en-US" dirty="0" smtClean="0"/>
              <a:t>Mean center: </a:t>
            </a:r>
          </a:p>
          <a:p>
            <a:endParaRPr lang="en-US" sz="4200" dirty="0"/>
          </a:p>
          <a:p>
            <a:r>
              <a:rPr lang="en-US" dirty="0" smtClean="0"/>
              <a:t>PCA: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925793"/>
              </p:ext>
            </p:extLst>
          </p:nvPr>
        </p:nvGraphicFramePr>
        <p:xfrm>
          <a:off x="2268776" y="2285868"/>
          <a:ext cx="3975368" cy="705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8" name="Equation" r:id="rId3" imgW="1435100" imgH="254000" progId="Equation.3">
                  <p:embed/>
                </p:oleObj>
              </mc:Choice>
              <mc:Fallback>
                <p:oleObj name="Equation" r:id="rId3" imgW="1435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8776" y="2285868"/>
                        <a:ext cx="3975368" cy="705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124312"/>
              </p:ext>
            </p:extLst>
          </p:nvPr>
        </p:nvGraphicFramePr>
        <p:xfrm>
          <a:off x="2636838" y="3733262"/>
          <a:ext cx="277971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9" name="Equation" r:id="rId5" imgW="1003300" imgH="241300" progId="Equation.3">
                  <p:embed/>
                </p:oleObj>
              </mc:Choice>
              <mc:Fallback>
                <p:oleObj name="Equation" r:id="rId5" imgW="1003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6838" y="3733262"/>
                        <a:ext cx="2779712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917829"/>
              </p:ext>
            </p:extLst>
          </p:nvPr>
        </p:nvGraphicFramePr>
        <p:xfrm>
          <a:off x="2740025" y="4948238"/>
          <a:ext cx="2392363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20" name="Equation" r:id="rId7" imgW="863600" imgH="203200" progId="Equation.3">
                  <p:embed/>
                </p:oleObj>
              </mc:Choice>
              <mc:Fallback>
                <p:oleObj name="Equation" r:id="rId7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40025" y="4948238"/>
                        <a:ext cx="2392363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82723" y="5856972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7812" y="5863911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Diagonal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31338" y="5511285"/>
            <a:ext cx="0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502967" y="5511285"/>
            <a:ext cx="361804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58940" y="5627967"/>
            <a:ext cx="1298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Symmetric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38699" y="5511801"/>
            <a:ext cx="401326" cy="19944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77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PCA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8737"/>
            <a:ext cx="8229600" cy="2767426"/>
          </a:xfrm>
        </p:spPr>
        <p:txBody>
          <a:bodyPr/>
          <a:lstStyle/>
          <a:p>
            <a:r>
              <a:rPr lang="en-US" dirty="0" smtClean="0"/>
              <a:t>Each column of U is an Eigenvector</a:t>
            </a:r>
          </a:p>
          <a:p>
            <a:r>
              <a:rPr lang="en-US" dirty="0" smtClean="0"/>
              <a:t>Each </a:t>
            </a:r>
            <a:r>
              <a:rPr lang="en-US" dirty="0" err="1" smtClean="0"/>
              <a:t>λ</a:t>
            </a:r>
            <a:r>
              <a:rPr lang="en-US" dirty="0" smtClean="0"/>
              <a:t> is an Eigenvalue</a:t>
            </a:r>
          </a:p>
          <a:p>
            <a:pPr lvl="1"/>
            <a:r>
              <a:rPr lang="en-US" dirty="0" smtClean="0"/>
              <a:t>λ</a:t>
            </a:r>
            <a:r>
              <a:rPr lang="en-US" baseline="-25000" dirty="0" smtClean="0"/>
              <a:t>1</a:t>
            </a:r>
            <a:r>
              <a:rPr lang="en-US" dirty="0" smtClean="0"/>
              <a:t> ≥ λ</a:t>
            </a:r>
            <a:r>
              <a:rPr lang="en-US" baseline="-25000" dirty="0" smtClean="0"/>
              <a:t>2 </a:t>
            </a:r>
            <a:r>
              <a:rPr lang="en-US" dirty="0" smtClean="0"/>
              <a:t>≥ … ≥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D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621718"/>
              </p:ext>
            </p:extLst>
          </p:nvPr>
        </p:nvGraphicFramePr>
        <p:xfrm>
          <a:off x="1359014" y="1804627"/>
          <a:ext cx="2392363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2" name="Equation" r:id="rId3" imgW="863600" imgH="203200" progId="Equation.3">
                  <p:embed/>
                </p:oleObj>
              </mc:Choice>
              <mc:Fallback>
                <p:oleObj name="Equation" r:id="rId3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9014" y="1804627"/>
                        <a:ext cx="2392363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59014" y="2623840"/>
            <a:ext cx="234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Assuming zero mean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608431"/>
              </p:ext>
            </p:extLst>
          </p:nvPr>
        </p:nvGraphicFramePr>
        <p:xfrm>
          <a:off x="5406648" y="1709879"/>
          <a:ext cx="2379762" cy="153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3" name="Equation" r:id="rId5" imgW="1562100" imgH="1003300" progId="Equation.3">
                  <p:embed/>
                </p:oleObj>
              </mc:Choice>
              <mc:Fallback>
                <p:oleObj name="Equation" r:id="rId5" imgW="15621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6648" y="1709879"/>
                        <a:ext cx="2379762" cy="153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122133"/>
              </p:ext>
            </p:extLst>
          </p:nvPr>
        </p:nvGraphicFramePr>
        <p:xfrm>
          <a:off x="4571326" y="4900709"/>
          <a:ext cx="27432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4" name="Equation" r:id="rId7" imgW="990600" imgH="292100" progId="Equation.3">
                  <p:embed/>
                </p:oleObj>
              </mc:Choice>
              <mc:Fallback>
                <p:oleObj name="Equation" r:id="rId7" imgW="9906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1326" y="4900709"/>
                        <a:ext cx="2743200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88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33232" y="2206298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06874" y="214464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24523" y="49550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272123" y="465027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49261" y="226712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13584" y="241159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02712" y="303013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96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2755"/>
            <a:ext cx="8229600" cy="334340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Σ</a:t>
            </a:r>
            <a:r>
              <a:rPr lang="en-US" sz="2400" baseline="-25000" dirty="0" err="1" smtClean="0"/>
              <a:t>dd</a:t>
            </a:r>
            <a:r>
              <a:rPr lang="en-US" sz="2400" baseline="-25000" dirty="0" smtClean="0"/>
              <a:t>’</a:t>
            </a:r>
            <a:r>
              <a:rPr lang="en-US" sz="2400" dirty="0" smtClean="0"/>
              <a:t> is the covariance of features d &amp; d’ in training data.</a:t>
            </a:r>
          </a:p>
          <a:p>
            <a:endParaRPr lang="en-US" sz="2400" baseline="-25000" dirty="0" smtClean="0"/>
          </a:p>
          <a:p>
            <a:r>
              <a:rPr lang="en-US" sz="2400" dirty="0" smtClean="0"/>
              <a:t>The first column 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is the single direction of greatest variation</a:t>
            </a:r>
            <a:endParaRPr lang="en-US" sz="2000" dirty="0" smtClean="0"/>
          </a:p>
          <a:p>
            <a:pPr lvl="1"/>
            <a:r>
              <a:rPr lang="el-GR" sz="2000" dirty="0" smtClean="0"/>
              <a:t>λ</a:t>
            </a:r>
            <a:r>
              <a:rPr lang="el-GR" sz="2000" baseline="-25000" dirty="0" smtClean="0"/>
              <a:t>1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is the total variation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along 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989658"/>
              </p:ext>
            </p:extLst>
          </p:nvPr>
        </p:nvGraphicFramePr>
        <p:xfrm>
          <a:off x="3532188" y="1600200"/>
          <a:ext cx="306070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1" name="Equation" r:id="rId3" imgW="1104900" imgH="203200" progId="Equation.3">
                  <p:embed/>
                </p:oleObj>
              </mc:Choice>
              <mc:Fallback>
                <p:oleObj name="Equation" r:id="rId3" imgW="1104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2188" y="1600200"/>
                        <a:ext cx="3060700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7062" y="2299371"/>
            <a:ext cx="234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Assuming zero mean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398" y="1549265"/>
            <a:ext cx="2650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Feature Covariance </a:t>
            </a:r>
          </a:p>
          <a:p>
            <a:r>
              <a:rPr lang="en-US" sz="2400" b="1" dirty="0" smtClean="0">
                <a:solidFill>
                  <a:srgbClr val="953735"/>
                </a:solidFill>
              </a:rPr>
              <a:t>Matrix: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8120" y="2227982"/>
            <a:ext cx="151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PCA Solution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286485" y="2151258"/>
            <a:ext cx="611635" cy="22900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264" y="4184928"/>
            <a:ext cx="2521872" cy="1941235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145303"/>
              </p:ext>
            </p:extLst>
          </p:nvPr>
        </p:nvGraphicFramePr>
        <p:xfrm>
          <a:off x="1615067" y="4595091"/>
          <a:ext cx="2891462" cy="8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2" name="Equation" r:id="rId6" imgW="1625600" imgH="457200" progId="Equation.3">
                  <p:embed/>
                </p:oleObj>
              </mc:Choice>
              <mc:Fallback>
                <p:oleObj name="Equation" r:id="rId6" imgW="1625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5067" y="4595091"/>
                        <a:ext cx="2891462" cy="8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11095" y="4202800"/>
            <a:ext cx="40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48036" y="4194970"/>
            <a:ext cx="40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</a:t>
            </a:r>
            <a:r>
              <a:rPr lang="en-US" sz="2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0482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first </a:t>
            </a:r>
            <a:r>
              <a:rPr lang="en-US" sz="2400" dirty="0" smtClean="0"/>
              <a:t>column 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/>
              <a:t>is the </a:t>
            </a:r>
            <a:r>
              <a:rPr lang="en-US" sz="2400" dirty="0" smtClean="0"/>
              <a:t>single direction that minimizes the squared loss of reconstructing the original x’s</a:t>
            </a:r>
          </a:p>
          <a:p>
            <a:pPr lvl="1"/>
            <a:r>
              <a:rPr lang="en-US" sz="2000" dirty="0" smtClean="0"/>
              <a:t>I.e., minimizes the amount of residual variation</a:t>
            </a:r>
          </a:p>
          <a:p>
            <a:endParaRPr lang="en-US" sz="1000" dirty="0"/>
          </a:p>
          <a:p>
            <a:r>
              <a:rPr lang="en-US" sz="2400" b="1" dirty="0" smtClean="0"/>
              <a:t>One can prove that: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r>
              <a:rPr lang="en-US" sz="2400" dirty="0" smtClean="0"/>
              <a:t>(From definition in previous slide)</a:t>
            </a:r>
          </a:p>
          <a:p>
            <a:endParaRPr lang="en-US" sz="2400" b="1" dirty="0"/>
          </a:p>
          <a:p>
            <a:endParaRPr lang="en-US" sz="2800" b="1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3217">
            <a:off x="6572253" y="3853867"/>
            <a:ext cx="1648557" cy="1280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Continued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983" y="2446763"/>
            <a:ext cx="1715126" cy="1320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531" y="5018424"/>
            <a:ext cx="1442876" cy="1120415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7196666" y="3986068"/>
            <a:ext cx="246303" cy="19819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196666" y="5018424"/>
            <a:ext cx="246303" cy="19819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190729"/>
              </p:ext>
            </p:extLst>
          </p:nvPr>
        </p:nvGraphicFramePr>
        <p:xfrm>
          <a:off x="1685567" y="3625273"/>
          <a:ext cx="3685570" cy="1020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6" name="Equation" r:id="rId6" imgW="1651000" imgH="457200" progId="Equation.3">
                  <p:embed/>
                </p:oleObj>
              </mc:Choice>
              <mc:Fallback>
                <p:oleObj name="Equation" r:id="rId6" imgW="1651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5567" y="3625273"/>
                        <a:ext cx="3685570" cy="1020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21450"/>
              </p:ext>
            </p:extLst>
          </p:nvPr>
        </p:nvGraphicFramePr>
        <p:xfrm>
          <a:off x="6491624" y="4910906"/>
          <a:ext cx="624398" cy="43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7" name="Equation" r:id="rId8" imgW="368300" imgH="254000" progId="Equation.3">
                  <p:embed/>
                </p:oleObj>
              </mc:Choice>
              <mc:Fallback>
                <p:oleObj name="Equation" r:id="rId8" imgW="368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91624" y="4910906"/>
                        <a:ext cx="624398" cy="430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72130"/>
              </p:ext>
            </p:extLst>
          </p:nvPr>
        </p:nvGraphicFramePr>
        <p:xfrm>
          <a:off x="6567488" y="3870061"/>
          <a:ext cx="452437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8" name="Equation" r:id="rId10" imgW="266700" imgH="254000" progId="Equation.3">
                  <p:embed/>
                </p:oleObj>
              </mc:Choice>
              <mc:Fallback>
                <p:oleObj name="Equation" r:id="rId10" imgW="266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67488" y="3870061"/>
                        <a:ext cx="452437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927061" y="4460768"/>
            <a:ext cx="116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“Residual”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73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030" y="515635"/>
            <a:ext cx="662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Definition: </a:t>
            </a:r>
            <a:r>
              <a:rPr lang="en-US" sz="2000" dirty="0" smtClean="0"/>
              <a:t>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is the direction that captures the most variation 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402825"/>
              </p:ext>
            </p:extLst>
          </p:nvPr>
        </p:nvGraphicFramePr>
        <p:xfrm>
          <a:off x="1327439" y="777200"/>
          <a:ext cx="2605713" cy="86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4" name="Equation" r:id="rId3" imgW="1371600" imgH="457200" progId="Equation.3">
                  <p:embed/>
                </p:oleObj>
              </mc:Choice>
              <mc:Fallback>
                <p:oleObj name="Equation" r:id="rId3" imgW="1371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7439" y="777200"/>
                        <a:ext cx="2605713" cy="867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3497" y="1777372"/>
            <a:ext cx="6053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Step 1: </a:t>
            </a:r>
            <a:r>
              <a:rPr lang="en-US" sz="2000" dirty="0" smtClean="0"/>
              <a:t>for any x, its residual direction is orthogonal to u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693256"/>
              </p:ext>
            </p:extLst>
          </p:nvPr>
        </p:nvGraphicFramePr>
        <p:xfrm>
          <a:off x="2062667" y="2262909"/>
          <a:ext cx="13033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5" name="Equation" r:id="rId5" imgW="584200" imgH="228600" progId="Equation.3">
                  <p:embed/>
                </p:oleObj>
              </mc:Choice>
              <mc:Fallback>
                <p:oleObj name="Equation" r:id="rId5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2667" y="2262909"/>
                        <a:ext cx="1303338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32104" y="2339879"/>
            <a:ext cx="1130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Residual: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995472"/>
              </p:ext>
            </p:extLst>
          </p:nvPr>
        </p:nvGraphicFramePr>
        <p:xfrm>
          <a:off x="1034967" y="2740025"/>
          <a:ext cx="60388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6" name="Equation" r:id="rId7" imgW="2946400" imgH="317500" progId="Equation.3">
                  <p:embed/>
                </p:oleObj>
              </mc:Choice>
              <mc:Fallback>
                <p:oleObj name="Equation" r:id="rId7" imgW="29464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4967" y="2740025"/>
                        <a:ext cx="6038850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96043" y="3514705"/>
            <a:ext cx="5339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Step 2: </a:t>
            </a:r>
            <a:r>
              <a:rPr lang="en-US" sz="2000" dirty="0" smtClean="0"/>
              <a:t>establish relationship and complete proof</a:t>
            </a:r>
            <a:endParaRPr lang="en-US" sz="2000" baseline="-250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843722"/>
              </p:ext>
            </p:extLst>
          </p:nvPr>
        </p:nvGraphicFramePr>
        <p:xfrm>
          <a:off x="685030" y="4058083"/>
          <a:ext cx="7616922" cy="144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7" name="Equation" r:id="rId9" imgW="4889500" imgH="927100" progId="Equation.3">
                  <p:embed/>
                </p:oleObj>
              </mc:Choice>
              <mc:Fallback>
                <p:oleObj name="Equation" r:id="rId9" imgW="48895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5030" y="4058083"/>
                        <a:ext cx="7616922" cy="1445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844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Continued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881" y="2650702"/>
            <a:ext cx="2452351" cy="1887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470" y="2974110"/>
            <a:ext cx="2014530" cy="1564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5059" y="2743201"/>
            <a:ext cx="47912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dirty="0" smtClean="0"/>
              <a:t>-</a:t>
            </a:r>
            <a:endParaRPr lang="en-US" sz="7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4363" y="1708727"/>
            <a:ext cx="691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Find the u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that minimizes the residual squared norm:</a:t>
            </a:r>
            <a:endParaRPr lang="en-US" sz="2400" baseline="-25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123057"/>
              </p:ext>
            </p:extLst>
          </p:nvPr>
        </p:nvGraphicFramePr>
        <p:xfrm>
          <a:off x="5928802" y="4837497"/>
          <a:ext cx="624398" cy="43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7" name="Equation" r:id="rId5" imgW="368300" imgH="254000" progId="Equation.3">
                  <p:embed/>
                </p:oleObj>
              </mc:Choice>
              <mc:Fallback>
                <p:oleObj name="Equation" r:id="rId5" imgW="368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8802" y="4837497"/>
                        <a:ext cx="624398" cy="430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33048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64756"/>
          </a:xfrm>
        </p:spPr>
        <p:txBody>
          <a:bodyPr>
            <a:normAutofit/>
          </a:bodyPr>
          <a:lstStyle/>
          <a:p>
            <a:r>
              <a:rPr lang="en-US" dirty="0" smtClean="0"/>
              <a:t>Solving PCA </a:t>
            </a:r>
            <a:br>
              <a:rPr lang="en-US" dirty="0" smtClean="0"/>
            </a:br>
            <a:r>
              <a:rPr lang="en-US" sz="3200" dirty="0" smtClean="0">
                <a:solidFill>
                  <a:srgbClr val="953735"/>
                </a:solidFill>
              </a:rPr>
              <a:t>(Iterative Algorithm)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5636"/>
            <a:ext cx="8229600" cy="4440527"/>
          </a:xfrm>
        </p:spPr>
        <p:txBody>
          <a:bodyPr>
            <a:normAutofit/>
          </a:bodyPr>
          <a:lstStyle/>
          <a:p>
            <a:r>
              <a:rPr lang="en-US" dirty="0" smtClean="0"/>
              <a:t>Given:</a:t>
            </a:r>
          </a:p>
          <a:p>
            <a:endParaRPr lang="en-US" sz="1000" dirty="0" smtClean="0"/>
          </a:p>
          <a:p>
            <a:r>
              <a:rPr lang="en-US" dirty="0" err="1" smtClean="0"/>
              <a:t>Init</a:t>
            </a:r>
            <a:r>
              <a:rPr lang="en-US" dirty="0" smtClean="0"/>
              <a:t>:</a:t>
            </a:r>
          </a:p>
          <a:p>
            <a:endParaRPr lang="en-US" sz="1000" dirty="0"/>
          </a:p>
          <a:p>
            <a:r>
              <a:rPr lang="en-US" dirty="0" smtClean="0"/>
              <a:t>For d=1,…,D</a:t>
            </a:r>
          </a:p>
          <a:p>
            <a:pPr lvl="1"/>
            <a:r>
              <a:rPr lang="en-US" dirty="0" smtClean="0"/>
              <a:t>Solve: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Update: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51665" y="1847790"/>
            <a:ext cx="234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Assuming zero mean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207492"/>
              </p:ext>
            </p:extLst>
          </p:nvPr>
        </p:nvGraphicFramePr>
        <p:xfrm>
          <a:off x="2897352" y="3862388"/>
          <a:ext cx="4011612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14" name="Equation" r:id="rId3" imgW="1701800" imgH="355600" progId="Equation.3">
                  <p:embed/>
                </p:oleObj>
              </mc:Choice>
              <mc:Fallback>
                <p:oleObj name="Equation" r:id="rId3" imgW="1701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352" y="3862388"/>
                        <a:ext cx="4011612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986999"/>
              </p:ext>
            </p:extLst>
          </p:nvPr>
        </p:nvGraphicFramePr>
        <p:xfrm>
          <a:off x="2479386" y="2565400"/>
          <a:ext cx="10287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15" name="Equation" r:id="rId5" imgW="457200" imgH="203200" progId="Equation.3">
                  <p:embed/>
                </p:oleObj>
              </mc:Choice>
              <mc:Fallback>
                <p:oleObj name="Equation" r:id="rId5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9386" y="2565400"/>
                        <a:ext cx="1028700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021436"/>
              </p:ext>
            </p:extLst>
          </p:nvPr>
        </p:nvGraphicFramePr>
        <p:xfrm>
          <a:off x="2897352" y="5268928"/>
          <a:ext cx="2883072" cy="59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16" name="Equation" r:id="rId7" imgW="1168400" imgH="241300" progId="Equation.3">
                  <p:embed/>
                </p:oleObj>
              </mc:Choice>
              <mc:Fallback>
                <p:oleObj name="Equation" r:id="rId7" imgW="116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7352" y="5268928"/>
                        <a:ext cx="2883072" cy="596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033292"/>
              </p:ext>
            </p:extLst>
          </p:nvPr>
        </p:nvGraphicFramePr>
        <p:xfrm>
          <a:off x="2415092" y="1801608"/>
          <a:ext cx="3165090" cy="56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17" name="Equation" r:id="rId9" imgW="1435100" imgH="254000" progId="Equation.3">
                  <p:embed/>
                </p:oleObj>
              </mc:Choice>
              <mc:Fallback>
                <p:oleObj name="Equation" r:id="rId9" imgW="1435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5092" y="1801608"/>
                        <a:ext cx="3165090" cy="56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1006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 of PCA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6848"/>
            <a:ext cx="8229600" cy="3709315"/>
          </a:xfrm>
        </p:spPr>
        <p:txBody>
          <a:bodyPr/>
          <a:lstStyle/>
          <a:p>
            <a:r>
              <a:rPr lang="en-US" dirty="0" smtClean="0"/>
              <a:t>The first K columns of U are guaranteed to be the K-dimensional subspace that captures the most variability of X</a:t>
            </a:r>
          </a:p>
          <a:p>
            <a:endParaRPr lang="en-US" dirty="0"/>
          </a:p>
          <a:p>
            <a:r>
              <a:rPr lang="en-US" dirty="0" smtClean="0"/>
              <a:t>We just proved K=1 a few slides ago</a:t>
            </a:r>
          </a:p>
          <a:p>
            <a:r>
              <a:rPr lang="en-US" b="1" dirty="0" smtClean="0"/>
              <a:t>Homework question: prove general case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50755"/>
              </p:ext>
            </p:extLst>
          </p:nvPr>
        </p:nvGraphicFramePr>
        <p:xfrm>
          <a:off x="2718713" y="1417638"/>
          <a:ext cx="3069331" cy="72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3" name="Equation" r:id="rId3" imgW="863600" imgH="203200" progId="Equation.3">
                  <p:embed/>
                </p:oleObj>
              </mc:Choice>
              <mc:Fallback>
                <p:oleObj name="Equation" r:id="rId3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8713" y="1417638"/>
                        <a:ext cx="3069331" cy="72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104" y="1131456"/>
            <a:ext cx="1519874" cy="11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91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Dimensionality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3333"/>
            <a:ext cx="8229600" cy="4432830"/>
          </a:xfrm>
        </p:spPr>
        <p:txBody>
          <a:bodyPr/>
          <a:lstStyle/>
          <a:p>
            <a:r>
              <a:rPr lang="en-US" sz="2400" dirty="0" smtClean="0"/>
              <a:t>Solve PCA:</a:t>
            </a:r>
          </a:p>
          <a:p>
            <a:endParaRPr lang="en-US" dirty="0"/>
          </a:p>
          <a:p>
            <a:r>
              <a:rPr lang="en-US" sz="2400" dirty="0" smtClean="0"/>
              <a:t>Use first K columns of U to create K-dim representation: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This creates a compact summary of original dataset</a:t>
            </a:r>
          </a:p>
          <a:p>
            <a:pPr lvl="1"/>
            <a:r>
              <a:rPr lang="en-US" sz="2000" dirty="0" smtClean="0"/>
              <a:t>E.g., K = 50,  D = 1,000,000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269487"/>
              </p:ext>
            </p:extLst>
          </p:nvPr>
        </p:nvGraphicFramePr>
        <p:xfrm>
          <a:off x="3249804" y="1548487"/>
          <a:ext cx="3069331" cy="72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2" name="Equation" r:id="rId3" imgW="863600" imgH="203200" progId="Equation.3">
                  <p:embed/>
                </p:oleObj>
              </mc:Choice>
              <mc:Fallback>
                <p:oleObj name="Equation" r:id="rId3" imgW="863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9804" y="1548487"/>
                        <a:ext cx="3069331" cy="72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514305"/>
              </p:ext>
            </p:extLst>
          </p:nvPr>
        </p:nvGraphicFramePr>
        <p:xfrm>
          <a:off x="3607234" y="3327400"/>
          <a:ext cx="2011554" cy="79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3" name="Equation" r:id="rId5" imgW="609600" imgH="241300" progId="Equation.3">
                  <p:embed/>
                </p:oleObj>
              </mc:Choice>
              <mc:Fallback>
                <p:oleObj name="Equation" r:id="rId5" imgW="609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7234" y="3327400"/>
                        <a:ext cx="2011554" cy="79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0653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Example: </a:t>
            </a:r>
            <a:r>
              <a:rPr lang="en-US" dirty="0" err="1" smtClean="0"/>
              <a:t>Eigenfaces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718" y="607575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www.cs.princeton.edu</a:t>
            </a:r>
            <a:r>
              <a:rPr lang="en-US" sz="1600" dirty="0"/>
              <a:t>/~</a:t>
            </a:r>
            <a:r>
              <a:rPr lang="en-US" sz="1600" dirty="0" err="1"/>
              <a:t>cdecoro</a:t>
            </a:r>
            <a:r>
              <a:rPr lang="en-US" sz="1600" dirty="0"/>
              <a:t>/</a:t>
            </a:r>
            <a:r>
              <a:rPr lang="en-US" sz="1600" dirty="0" err="1"/>
              <a:t>eigenfaces</a:t>
            </a:r>
            <a:r>
              <a:rPr lang="en-US" sz="1600" dirty="0"/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28" y="1309881"/>
            <a:ext cx="4861381" cy="3646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334" y="5060090"/>
            <a:ext cx="3982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PCA on a corpus of faces.  </a:t>
            </a:r>
          </a:p>
          <a:p>
            <a:r>
              <a:rPr lang="en-US" sz="2000" dirty="0" smtClean="0"/>
              <a:t>Every pixel is a “feature”</a:t>
            </a:r>
          </a:p>
          <a:p>
            <a:r>
              <a:rPr lang="en-US" sz="2000" dirty="0" smtClean="0"/>
              <a:t>Visualizing the top Eigenvectors of 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5730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Example: </a:t>
            </a:r>
            <a:r>
              <a:rPr lang="en-US" dirty="0" err="1" smtClean="0"/>
              <a:t>Eigenfaces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718" y="6075753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www.cs.princeton.edu</a:t>
            </a:r>
            <a:r>
              <a:rPr lang="en-US" sz="1600" dirty="0"/>
              <a:t>/~</a:t>
            </a:r>
            <a:r>
              <a:rPr lang="en-US" sz="1600" dirty="0" err="1"/>
              <a:t>cdecoro</a:t>
            </a:r>
            <a:r>
              <a:rPr lang="en-US" sz="1600" dirty="0"/>
              <a:t>/</a:t>
            </a:r>
            <a:r>
              <a:rPr lang="en-US" sz="1600" dirty="0" err="1"/>
              <a:t>eigenfaces</a:t>
            </a:r>
            <a:r>
              <a:rPr lang="en-US" sz="1600" dirty="0"/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6" y="1417638"/>
            <a:ext cx="4827149" cy="362036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483704"/>
              </p:ext>
            </p:extLst>
          </p:nvPr>
        </p:nvGraphicFramePr>
        <p:xfrm>
          <a:off x="5089092" y="5198101"/>
          <a:ext cx="1884363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name="Equation" r:id="rId4" imgW="571500" imgH="241300" progId="Equation.3">
                  <p:embed/>
                </p:oleObj>
              </mc:Choice>
              <mc:Fallback>
                <p:oleObj name="Equation" r:id="rId4" imgW="571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9092" y="5198101"/>
                        <a:ext cx="1884363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30920" y="5198101"/>
            <a:ext cx="279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Visualizing Projection </a:t>
            </a:r>
          </a:p>
          <a:p>
            <a:r>
              <a:rPr lang="en-US" sz="2000" dirty="0" smtClean="0"/>
              <a:t>using top K Eigenvectors: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5983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155 </a:t>
            </a:r>
            <a:r>
              <a:rPr lang="en-US" dirty="0" err="1" smtClean="0"/>
              <a:t>Eigenfaces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36" y="1417638"/>
            <a:ext cx="5634952" cy="4812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97" y="1791572"/>
            <a:ext cx="1611361" cy="1848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485" y="3655353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Avg</a:t>
            </a:r>
            <a:r>
              <a:rPr lang="en-US" dirty="0" smtClean="0"/>
              <a:t>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5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40140" y="308235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0724" y="277084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05504" y="238773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06874" y="261492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2886" y="33274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8756" y="400763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11807" y="465230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65780" y="42656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5570" y="3156925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6671" y="264000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16607" y="42656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80217" y="3058459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8529" y="2229108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15292" y="446878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7788" y="345073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61449" y="2850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22738" y="27533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87069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545174" y="42656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99046" y="471395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81824" y="483726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09216" y="25783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36772" y="3903057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61155" y="396471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64430" y="2374832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12838" y="3279189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33232" y="2206298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49873" y="496057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38857" y="440712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40801" y="527666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085836" y="4775610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21987" y="509365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66218" y="201831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06874" y="214464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33775" y="2203276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23319" y="2799853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361155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18649" y="33077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627687" y="252385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23449" y="3612566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23379" y="2868711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720471" y="377796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70038" y="3074254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32338" y="3362965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32297" y="2725834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24523" y="49550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272123" y="4650271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16607" y="539997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8457" y="5016726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49261" y="2267122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93161" y="244939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13584" y="2411593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46752" y="3493813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497534" y="3674221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702712" y="3030130"/>
            <a:ext cx="133266" cy="12331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646850" y="3654650"/>
            <a:ext cx="133266" cy="12331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15090" y="413094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832312" y="5523284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6686" y="5317119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52016" y="5720192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08646" y="5323555"/>
            <a:ext cx="133266" cy="12331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09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326" y="798174"/>
            <a:ext cx="3495044" cy="4150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2" y="798174"/>
            <a:ext cx="3652596" cy="42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30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8767"/>
            <a:ext cx="8229600" cy="3517583"/>
          </a:xfrm>
        </p:spPr>
        <p:txBody>
          <a:bodyPr>
            <a:normAutofit/>
          </a:bodyPr>
          <a:lstStyle/>
          <a:p>
            <a:r>
              <a:rPr lang="en-US" dirty="0" smtClean="0"/>
              <a:t>SVD operates on X, as opposed to XX</a:t>
            </a:r>
            <a:r>
              <a:rPr lang="en-US" baseline="30000" dirty="0" smtClean="0"/>
              <a:t>T</a:t>
            </a:r>
          </a:p>
          <a:p>
            <a:endParaRPr lang="en-US" sz="2000" baseline="30000" dirty="0"/>
          </a:p>
          <a:p>
            <a:r>
              <a:rPr lang="en-US" dirty="0" smtClean="0"/>
              <a:t>Equivalence between SVD &amp; PCA</a:t>
            </a:r>
          </a:p>
          <a:p>
            <a:endParaRPr lang="en-US" sz="4800" dirty="0" smtClean="0"/>
          </a:p>
          <a:p>
            <a:r>
              <a:rPr lang="en-US" dirty="0" smtClean="0"/>
              <a:t>V corresponds to new representation x’</a:t>
            </a:r>
          </a:p>
          <a:p>
            <a:r>
              <a:rPr lang="en-US" sz="2400" b="1" dirty="0">
                <a:solidFill>
                  <a:srgbClr val="953735"/>
                </a:solidFill>
              </a:rPr>
              <a:t>Homework: prove this more </a:t>
            </a:r>
            <a:r>
              <a:rPr lang="en-US" sz="2400" b="1" dirty="0" smtClean="0">
                <a:solidFill>
                  <a:srgbClr val="953735"/>
                </a:solidFill>
              </a:rPr>
              <a:t>rigorously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012"/>
              </p:ext>
            </p:extLst>
          </p:nvPr>
        </p:nvGraphicFramePr>
        <p:xfrm>
          <a:off x="3179234" y="1355436"/>
          <a:ext cx="23939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2" name="Equation" r:id="rId3" imgW="673100" imgH="203200" progId="Equation.3">
                  <p:embed/>
                </p:oleObj>
              </mc:Choice>
              <mc:Fallback>
                <p:oleObj name="Equation" r:id="rId3" imgW="673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9234" y="1355436"/>
                        <a:ext cx="239395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59984" y="1991463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4872" y="2446934"/>
            <a:ext cx="1096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Diagonal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58398" y="2094308"/>
            <a:ext cx="0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730027" y="2094308"/>
            <a:ext cx="361804" cy="422021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49455" y="1947334"/>
            <a:ext cx="731646" cy="24418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49112" y="2438657"/>
            <a:ext cx="137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Orthogonal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220484"/>
              </p:ext>
            </p:extLst>
          </p:nvPr>
        </p:nvGraphicFramePr>
        <p:xfrm>
          <a:off x="977200" y="4377683"/>
          <a:ext cx="7259350" cy="767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3" name="Equation" r:id="rId5" imgW="3009900" imgH="317500" progId="Equation.3">
                  <p:embed/>
                </p:oleObj>
              </mc:Choice>
              <mc:Fallback>
                <p:oleObj name="Equation" r:id="rId5" imgW="3009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7200" y="4377683"/>
                        <a:ext cx="7259350" cy="767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347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Clustering &amp; PCA (and SVD) reduce the dimensionality of data representation.</a:t>
            </a:r>
          </a:p>
          <a:p>
            <a:endParaRPr lang="en-US" sz="1000" dirty="0"/>
          </a:p>
          <a:p>
            <a:r>
              <a:rPr lang="en-US" dirty="0" smtClean="0"/>
              <a:t>For each data point</a:t>
            </a:r>
          </a:p>
          <a:p>
            <a:pPr lvl="1"/>
            <a:r>
              <a:rPr lang="en-US" dirty="0" smtClean="0"/>
              <a:t>Store K numbers</a:t>
            </a:r>
          </a:p>
          <a:p>
            <a:pPr lvl="1"/>
            <a:r>
              <a:rPr lang="en-US" dirty="0" smtClean="0"/>
              <a:t>Cluster membership probabilities </a:t>
            </a:r>
          </a:p>
          <a:p>
            <a:pPr lvl="1"/>
            <a:r>
              <a:rPr lang="en-US" dirty="0" smtClean="0"/>
              <a:t>Coefficients in K-dimensional projection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Nice visualization &amp; interpretation?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Latent Factor Models</a:t>
            </a:r>
          </a:p>
          <a:p>
            <a:endParaRPr lang="en-US" dirty="0"/>
          </a:p>
          <a:p>
            <a:r>
              <a:rPr lang="en-US" dirty="0" smtClean="0"/>
              <a:t>Matrix Factorization with Missing Values</a:t>
            </a:r>
          </a:p>
          <a:p>
            <a:pPr lvl="1"/>
            <a:r>
              <a:rPr lang="en-US" dirty="0" smtClean="0"/>
              <a:t>E.g., the “Netflix Problem”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6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Given:</a:t>
            </a:r>
            <a:r>
              <a:rPr lang="en-US" dirty="0" smtClean="0"/>
              <a:t> unlabeled data:</a:t>
            </a:r>
          </a:p>
          <a:p>
            <a:pPr lvl="1"/>
            <a:r>
              <a:rPr lang="en-US" dirty="0" smtClean="0"/>
              <a:t>Only input features</a:t>
            </a:r>
          </a:p>
          <a:p>
            <a:pPr lvl="1"/>
            <a:r>
              <a:rPr lang="en-US" dirty="0" smtClean="0"/>
              <a:t>No labels</a:t>
            </a:r>
          </a:p>
          <a:p>
            <a:pPr lvl="1"/>
            <a:endParaRPr lang="en-US" dirty="0"/>
          </a:p>
          <a:p>
            <a:r>
              <a:rPr lang="en-US" b="1" dirty="0" smtClean="0"/>
              <a:t>Goal:</a:t>
            </a:r>
            <a:r>
              <a:rPr lang="en-US" dirty="0" smtClean="0"/>
              <a:t> find hidden structure/patterns</a:t>
            </a:r>
          </a:p>
          <a:p>
            <a:pPr lvl="1"/>
            <a:r>
              <a:rPr lang="en-US" dirty="0" smtClean="0"/>
              <a:t>E.g., hidden structure is a clustering of data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66712"/>
              </p:ext>
            </p:extLst>
          </p:nvPr>
        </p:nvGraphicFramePr>
        <p:xfrm>
          <a:off x="6214533" y="1671841"/>
          <a:ext cx="155257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" name="Equation" r:id="rId3" imgW="635000" imgH="279400" progId="Equation.3">
                  <p:embed/>
                </p:oleObj>
              </mc:Choice>
              <mc:Fallback>
                <p:oleObj name="Equation" r:id="rId3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4533" y="1671841"/>
                        <a:ext cx="155257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383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Clustering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 is a “summary” of data</a:t>
            </a:r>
          </a:p>
          <a:p>
            <a:pPr lvl="1"/>
            <a:r>
              <a:rPr lang="en-US" dirty="0" smtClean="0"/>
              <a:t>Can just inspect cluster centers</a:t>
            </a:r>
          </a:p>
          <a:p>
            <a:pPr lvl="1"/>
            <a:r>
              <a:rPr lang="en-US" dirty="0" smtClean="0"/>
              <a:t>Or inspect a few data points per cluster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8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12: Clustering &amp; Dimensionality Reduction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2396" y="6069169"/>
            <a:ext cx="6636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 Source: http</a:t>
            </a:r>
            <a:r>
              <a:rPr lang="en-US" sz="1600" dirty="0"/>
              <a:t>://</a:t>
            </a:r>
            <a:r>
              <a:rPr lang="en-US" sz="1600" dirty="0" err="1"/>
              <a:t>research.microsoft.com</a:t>
            </a:r>
            <a:r>
              <a:rPr lang="en-US" sz="1600" dirty="0"/>
              <a:t>/en-us/people/</a:t>
            </a:r>
            <a:r>
              <a:rPr lang="en-US" sz="1600" dirty="0" err="1"/>
              <a:t>jrwen</a:t>
            </a:r>
            <a:r>
              <a:rPr lang="en-US" sz="1600" dirty="0"/>
              <a:t>/mm04.pdf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83" y="931338"/>
            <a:ext cx="7338901" cy="5011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2410" y="268515"/>
            <a:ext cx="3500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Images Related to “Pluto”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31275" y="3104257"/>
            <a:ext cx="2381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Each Row is a Cluster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337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14515</TotalTime>
  <Words>1676</Words>
  <Application>Microsoft Macintosh PowerPoint</Application>
  <PresentationFormat>On-screen Show (4:3)</PresentationFormat>
  <Paragraphs>410</Paragraphs>
  <Slides>63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Office Theme</vt:lpstr>
      <vt:lpstr>Equation</vt:lpstr>
      <vt:lpstr>Microsoft Equation</vt:lpstr>
      <vt:lpstr>Machine Learning &amp; Data Mining CS/CNS/EE 155</vt:lpstr>
      <vt:lpstr>Announcements</vt:lpstr>
      <vt:lpstr>Today</vt:lpstr>
      <vt:lpstr>What is Clustering?</vt:lpstr>
      <vt:lpstr>Example</vt:lpstr>
      <vt:lpstr>Example</vt:lpstr>
      <vt:lpstr>Unsupervised Learning</vt:lpstr>
      <vt:lpstr>Why is Clustering Useful?</vt:lpstr>
      <vt:lpstr>PowerPoint Presentation</vt:lpstr>
      <vt:lpstr>Why is Clustering Useful?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Centroid Based Clustering  (K-Means)</vt:lpstr>
      <vt:lpstr>K-Means Objective</vt:lpstr>
      <vt:lpstr>EM Algorithm for K-Means</vt:lpstr>
      <vt:lpstr>E-Step</vt:lpstr>
      <vt:lpstr>M-Step</vt:lpstr>
      <vt:lpstr>Aside: Gaussian Mixture Models</vt:lpstr>
      <vt:lpstr>Aside: Gaussian Mixture Models</vt:lpstr>
      <vt:lpstr>Recap: K-Means</vt:lpstr>
      <vt:lpstr>Thought Experiment</vt:lpstr>
      <vt:lpstr>Linkage Based Clustering (Hierarchical Clustering)</vt:lpstr>
      <vt:lpstr>Agglomerative Clustering</vt:lpstr>
      <vt:lpstr>Agglomerative Clustering</vt:lpstr>
      <vt:lpstr>Recap: Clustering</vt:lpstr>
      <vt:lpstr>Limitations of Clustering</vt:lpstr>
      <vt:lpstr>Principal Component Analysis</vt:lpstr>
      <vt:lpstr>Summarizing Data</vt:lpstr>
      <vt:lpstr>Principal Component Analysis</vt:lpstr>
      <vt:lpstr>Principal Component Analysis</vt:lpstr>
      <vt:lpstr>Orthogonal Matrix</vt:lpstr>
      <vt:lpstr>Properties of Orthogonal Matrices</vt:lpstr>
      <vt:lpstr>Principal Component Analysis</vt:lpstr>
      <vt:lpstr>Principal Component Analysis</vt:lpstr>
      <vt:lpstr>Principal Component Analysis</vt:lpstr>
      <vt:lpstr>PCA Formal Definition</vt:lpstr>
      <vt:lpstr>Properties of PCA</vt:lpstr>
      <vt:lpstr>Interpretation</vt:lpstr>
      <vt:lpstr>Interpretation Continued</vt:lpstr>
      <vt:lpstr>PowerPoint Presentation</vt:lpstr>
      <vt:lpstr>Interpretation Continued</vt:lpstr>
      <vt:lpstr>Solving PCA  (Iterative Algorithm)</vt:lpstr>
      <vt:lpstr>Property of PCA</vt:lpstr>
      <vt:lpstr>Dimensionality Reduction</vt:lpstr>
      <vt:lpstr>Example: Eigenfaces</vt:lpstr>
      <vt:lpstr>Example: Eigenfaces</vt:lpstr>
      <vt:lpstr>CS 155 Eigenfaces</vt:lpstr>
      <vt:lpstr>PowerPoint Presentation</vt:lpstr>
      <vt:lpstr>Singular Value Decomposition</vt:lpstr>
      <vt:lpstr>Summary</vt:lpstr>
      <vt:lpstr>Next Lecture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8308</cp:revision>
  <dcterms:created xsi:type="dcterms:W3CDTF">2015-01-06T05:34:21Z</dcterms:created>
  <dcterms:modified xsi:type="dcterms:W3CDTF">2015-03-10T00:41:39Z</dcterms:modified>
</cp:coreProperties>
</file>