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258" r:id="rId4"/>
    <p:sldId id="276" r:id="rId5"/>
    <p:sldId id="275" r:id="rId6"/>
    <p:sldId id="277" r:id="rId7"/>
    <p:sldId id="279" r:id="rId8"/>
    <p:sldId id="280" r:id="rId9"/>
    <p:sldId id="261" r:id="rId10"/>
    <p:sldId id="270" r:id="rId11"/>
    <p:sldId id="262" r:id="rId12"/>
    <p:sldId id="281" r:id="rId13"/>
    <p:sldId id="282" r:id="rId14"/>
    <p:sldId id="265" r:id="rId15"/>
    <p:sldId id="283" r:id="rId16"/>
    <p:sldId id="310" r:id="rId17"/>
    <p:sldId id="309" r:id="rId18"/>
    <p:sldId id="293" r:id="rId19"/>
    <p:sldId id="305" r:id="rId20"/>
    <p:sldId id="306" r:id="rId21"/>
    <p:sldId id="285" r:id="rId22"/>
    <p:sldId id="286" r:id="rId23"/>
    <p:sldId id="312" r:id="rId24"/>
    <p:sldId id="307" r:id="rId25"/>
    <p:sldId id="308" r:id="rId26"/>
    <p:sldId id="299" r:id="rId27"/>
    <p:sldId id="300" r:id="rId28"/>
    <p:sldId id="287" r:id="rId29"/>
    <p:sldId id="303" r:id="rId30"/>
    <p:sldId id="313" r:id="rId31"/>
    <p:sldId id="260" r:id="rId32"/>
    <p:sldId id="316" r:id="rId33"/>
    <p:sldId id="314" r:id="rId34"/>
    <p:sldId id="318" r:id="rId35"/>
    <p:sldId id="317" r:id="rId36"/>
    <p:sldId id="315" r:id="rId37"/>
    <p:sldId id="320" r:id="rId38"/>
    <p:sldId id="321" r:id="rId39"/>
    <p:sldId id="322" r:id="rId40"/>
    <p:sldId id="266" r:id="rId41"/>
    <p:sldId id="323" r:id="rId42"/>
    <p:sldId id="325" r:id="rId43"/>
    <p:sldId id="263" r:id="rId44"/>
    <p:sldId id="324" r:id="rId45"/>
    <p:sldId id="301" r:id="rId46"/>
    <p:sldId id="326" r:id="rId47"/>
    <p:sldId id="327" r:id="rId48"/>
    <p:sldId id="328" r:id="rId49"/>
    <p:sldId id="267" r:id="rId50"/>
    <p:sldId id="329" r:id="rId51"/>
    <p:sldId id="330" r:id="rId52"/>
    <p:sldId id="268" r:id="rId53"/>
    <p:sldId id="295" r:id="rId54"/>
    <p:sldId id="331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4032"/>
    <a:srgbClr val="E8EDF4"/>
    <a:srgbClr val="D0D8E8"/>
    <a:srgbClr val="C31AFF"/>
    <a:srgbClr val="E58BFF"/>
    <a:srgbClr val="507BCB"/>
    <a:srgbClr val="558DD7"/>
    <a:srgbClr val="5879D7"/>
    <a:srgbClr val="7091D7"/>
    <a:srgbClr val="133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9" autoAdjust="0"/>
    <p:restoredTop sz="97119" autoAdjust="0"/>
  </p:normalViewPr>
  <p:slideViewPr>
    <p:cSldViewPr snapToGrid="0" snapToObjects="1">
      <p:cViewPr varScale="1">
        <p:scale>
          <a:sx n="168" d="100"/>
          <a:sy n="168" d="100"/>
        </p:scale>
        <p:origin x="-104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8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image" Target="../media/image8.emf"/><Relationship Id="rId2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F070-10D7-B04C-89FC-5B4AD48ABD2F}" type="datetimeFigureOut">
              <a:rPr lang="en-US" smtClean="0"/>
              <a:t>2/22/15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D7B7-D2AB-8148-BF5A-260E1614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9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478B-6CB6-1648-AD11-4BCA276D364A}" type="datetimeFigureOut">
              <a:rPr lang="en-US" smtClean="0"/>
              <a:t>2/22/15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054E-58D0-F24D-9054-8231A9C9B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9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6997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2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gcs.caltech.edu/~arc/sfc2015.php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27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2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2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30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oleObject" Target="../embeddings/oleObject32.bin"/><Relationship Id="rId5" Type="http://schemas.openxmlformats.org/officeDocument/2006/relationships/image" Target="../media/image3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32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oleObject" Target="../embeddings/oleObject34.bin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5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3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5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6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1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3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Machine Learning &amp; Data Mining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 smtClean="0"/>
              <a:t>CS/CNS/EE 155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11:</a:t>
            </a:r>
          </a:p>
          <a:p>
            <a:r>
              <a:rPr lang="en-US" dirty="0" smtClean="0"/>
              <a:t>Learning Reductions &amp;</a:t>
            </a:r>
          </a:p>
          <a:p>
            <a:r>
              <a:rPr lang="en-US" dirty="0" smtClean="0"/>
              <a:t>Recent Applications of Decision Trees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32" y="115448"/>
            <a:ext cx="1912569" cy="8142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</a:t>
            </a:r>
            <a:r>
              <a:rPr lang="en-US" dirty="0" smtClean="0"/>
              <a:t> Multiclass Loss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Multiclass Log Loss: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Multiclass Hinge Loss: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Can we say anything about consistency?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817216"/>
              </p:ext>
            </p:extLst>
          </p:nvPr>
        </p:nvGraphicFramePr>
        <p:xfrm>
          <a:off x="1382713" y="2293938"/>
          <a:ext cx="615632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99" name="Equation" r:id="rId3" imgW="3086100" imgH="482600" progId="Equation.3">
                  <p:embed/>
                </p:oleObj>
              </mc:Choice>
              <mc:Fallback>
                <p:oleObj name="Equation" r:id="rId3" imgW="3086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2713" y="2293938"/>
                        <a:ext cx="6156325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994231"/>
              </p:ext>
            </p:extLst>
          </p:nvPr>
        </p:nvGraphicFramePr>
        <p:xfrm>
          <a:off x="1471613" y="4203139"/>
          <a:ext cx="51657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00" name="Equation" r:id="rId5" imgW="2590800" imgH="342900" progId="Equation.3">
                  <p:embed/>
                </p:oleObj>
              </mc:Choice>
              <mc:Fallback>
                <p:oleObj name="Equation" r:id="rId5" imgW="25908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1613" y="4203139"/>
                        <a:ext cx="5165725" cy="68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979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Multiclass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general: very difficult to analyze consistency of multiclass predictors</a:t>
            </a:r>
          </a:p>
          <a:p>
            <a:pPr lvl="1"/>
            <a:r>
              <a:rPr lang="en-US" dirty="0" smtClean="0"/>
              <a:t>E.g., difficult to analyze multiclass hinge loss</a:t>
            </a:r>
          </a:p>
          <a:p>
            <a:pPr lvl="1"/>
            <a:r>
              <a:rPr lang="en-US" dirty="0" smtClean="0"/>
              <a:t>Not to mention structured prediction models</a:t>
            </a:r>
          </a:p>
          <a:p>
            <a:endParaRPr lang="en-US" sz="1600" dirty="0" smtClean="0"/>
          </a:p>
          <a:p>
            <a:r>
              <a:rPr lang="en-US" dirty="0" smtClean="0"/>
              <a:t>But we have very strong theory of binary classification</a:t>
            </a:r>
          </a:p>
          <a:p>
            <a:pPr lvl="1"/>
            <a:r>
              <a:rPr lang="en-US" dirty="0" smtClean="0"/>
              <a:t>Can we use that to build better better multiclass classifiers?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8568"/>
            <a:ext cx="8229600" cy="1143000"/>
          </a:xfrm>
        </p:spPr>
        <p:txBody>
          <a:bodyPr/>
          <a:lstStyle/>
          <a:p>
            <a:r>
              <a:rPr lang="en-US" dirty="0" smtClean="0"/>
              <a:t>Learning Reductions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Lecture 11: Learning Reductions &amp; Recent Applications of Decision Trees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76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Multiclass Classification is hard</a:t>
            </a:r>
          </a:p>
          <a:p>
            <a:pPr lvl="1"/>
            <a:r>
              <a:rPr lang="en-US" sz="2400" dirty="0" smtClean="0"/>
              <a:t>Very little theory to guide us</a:t>
            </a:r>
          </a:p>
          <a:p>
            <a:endParaRPr lang="en-US" sz="1600" dirty="0"/>
          </a:p>
          <a:p>
            <a:r>
              <a:rPr lang="en-US" sz="2800" dirty="0" smtClean="0"/>
              <a:t>Binary Classification is much better understood</a:t>
            </a:r>
          </a:p>
          <a:p>
            <a:pPr lvl="1"/>
            <a:r>
              <a:rPr lang="en-US" sz="2400" dirty="0" smtClean="0"/>
              <a:t>Also Regression</a:t>
            </a:r>
          </a:p>
          <a:p>
            <a:endParaRPr lang="en-US" sz="1600" dirty="0"/>
          </a:p>
          <a:p>
            <a:r>
              <a:rPr lang="en-US" sz="2800" dirty="0" smtClean="0"/>
              <a:t>Decompose multiclass classification into a set of binary classification or regression tasks</a:t>
            </a:r>
          </a:p>
          <a:p>
            <a:pPr lvl="1"/>
            <a:r>
              <a:rPr lang="en-US" sz="2400" dirty="0" smtClean="0"/>
              <a:t>“Reduction” to better studied learning problems</a:t>
            </a:r>
          </a:p>
          <a:p>
            <a:pPr lvl="1"/>
            <a:r>
              <a:rPr lang="en-US" sz="2400" dirty="0" smtClean="0"/>
              <a:t>Show that theoretical results transfer!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First Try: </a:t>
            </a:r>
            <a:r>
              <a:rPr lang="en-US" dirty="0" smtClean="0"/>
              <a:t>One Against 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 K training sets: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Train a binary classifier </a:t>
            </a:r>
            <a:r>
              <a:rPr lang="en-US" dirty="0" err="1"/>
              <a:t>h</a:t>
            </a:r>
            <a:r>
              <a:rPr lang="en-US" baseline="-25000" dirty="0" err="1" smtClean="0"/>
              <a:t>k</a:t>
            </a:r>
            <a:r>
              <a:rPr lang="en-US" dirty="0" smtClean="0"/>
              <a:t> for each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k</a:t>
            </a:r>
            <a:endParaRPr lang="en-US" baseline="-25000" dirty="0" smtClean="0"/>
          </a:p>
          <a:p>
            <a:endParaRPr lang="en-US" sz="1600" baseline="-25000" dirty="0"/>
          </a:p>
          <a:p>
            <a:r>
              <a:rPr lang="en-US" dirty="0" smtClean="0"/>
              <a:t>Test Time: predict using each </a:t>
            </a:r>
            <a:r>
              <a:rPr lang="en-US" dirty="0" err="1"/>
              <a:t>h</a:t>
            </a:r>
            <a:r>
              <a:rPr lang="en-US" baseline="-25000" dirty="0" err="1" smtClean="0"/>
              <a:t>k</a:t>
            </a:r>
            <a:endParaRPr lang="en-US" baseline="-250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8761" y="6017796"/>
            <a:ext cx="4788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hunch.net</a:t>
            </a:r>
            <a:r>
              <a:rPr lang="en-US" sz="1600" dirty="0"/>
              <a:t>/~</a:t>
            </a:r>
            <a:r>
              <a:rPr lang="en-US" sz="1600" dirty="0" err="1"/>
              <a:t>jl</a:t>
            </a:r>
            <a:r>
              <a:rPr lang="en-US" sz="1600" dirty="0"/>
              <a:t>/projects/reductions/</a:t>
            </a:r>
            <a:r>
              <a:rPr lang="en-US" sz="1600" dirty="0" err="1"/>
              <a:t>woa</a:t>
            </a:r>
            <a:r>
              <a:rPr lang="en-US" sz="1600" dirty="0"/>
              <a:t>/</a:t>
            </a:r>
            <a:r>
              <a:rPr lang="en-US" sz="1600" dirty="0" err="1"/>
              <a:t>woa.pdf</a:t>
            </a:r>
            <a:endParaRPr lang="en-US" sz="1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359304"/>
              </p:ext>
            </p:extLst>
          </p:nvPr>
        </p:nvGraphicFramePr>
        <p:xfrm>
          <a:off x="2471033" y="2406892"/>
          <a:ext cx="3861645" cy="73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759" name="Equation" r:id="rId3" imgW="1739900" imgH="330200" progId="Equation.3">
                  <p:embed/>
                </p:oleObj>
              </mc:Choice>
              <mc:Fallback>
                <p:oleObj name="Equation" r:id="rId3" imgW="17399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1033" y="2406892"/>
                        <a:ext cx="3861645" cy="732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381149"/>
              </p:ext>
            </p:extLst>
          </p:nvPr>
        </p:nvGraphicFramePr>
        <p:xfrm>
          <a:off x="2545475" y="4912360"/>
          <a:ext cx="2975039" cy="736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760" name="Equation" r:id="rId5" imgW="1231900" imgH="304800" progId="Equation.3">
                  <p:embed/>
                </p:oleObj>
              </mc:Choice>
              <mc:Fallback>
                <p:oleObj name="Equation" r:id="rId5" imgW="1231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5475" y="4912360"/>
                        <a:ext cx="2975039" cy="736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71629" y="4936925"/>
            <a:ext cx="3477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Break ties randomly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Example: </a:t>
            </a:r>
            <a:r>
              <a:rPr lang="en-US" dirty="0" smtClean="0"/>
              <a:t>3 Class Classification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605867"/>
              </p:ext>
            </p:extLst>
          </p:nvPr>
        </p:nvGraphicFramePr>
        <p:xfrm>
          <a:off x="1422714" y="3936854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814"/>
                <a:gridCol w="950532"/>
                <a:gridCol w="934950"/>
                <a:gridCol w="966114"/>
                <a:gridCol w="21115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Point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h(x|w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h(x|w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h(x|w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 Prediction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)=3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)=2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)=random{1,2}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)=random{1,2,3}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021654"/>
              </p:ext>
            </p:extLst>
          </p:nvPr>
        </p:nvGraphicFramePr>
        <p:xfrm>
          <a:off x="1422714" y="1705218"/>
          <a:ext cx="4876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-25000" dirty="0" smtClean="0"/>
                        <a:t>1</a:t>
                      </a:r>
                      <a:endParaRPr lang="en-US" baseline="-25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-25000" dirty="0" smtClean="0"/>
                        <a:t>3</a:t>
                      </a:r>
                      <a:endParaRPr lang="en-US" baseline="-25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8761" y="6017796"/>
            <a:ext cx="4788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hunch.net</a:t>
            </a:r>
            <a:r>
              <a:rPr lang="en-US" sz="1600" dirty="0"/>
              <a:t>/~</a:t>
            </a:r>
            <a:r>
              <a:rPr lang="en-US" sz="1600" dirty="0" err="1"/>
              <a:t>jl</a:t>
            </a:r>
            <a:r>
              <a:rPr lang="en-US" sz="1600" dirty="0"/>
              <a:t>/projects/reductions/</a:t>
            </a:r>
            <a:r>
              <a:rPr lang="en-US" sz="1600" dirty="0" err="1"/>
              <a:t>woa</a:t>
            </a:r>
            <a:r>
              <a:rPr lang="en-US" sz="1600" dirty="0"/>
              <a:t>/</a:t>
            </a:r>
            <a:r>
              <a:rPr lang="en-US" sz="1600" dirty="0" err="1"/>
              <a:t>woa.pdf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62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Against All Model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73203"/>
            <a:ext cx="8229600" cy="973871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Essentially the same as basic multiclass model from before!</a:t>
            </a:r>
          </a:p>
          <a:p>
            <a:r>
              <a:rPr lang="en-US" sz="2400" b="1" dirty="0" smtClean="0"/>
              <a:t>Each h</a:t>
            </a:r>
            <a:r>
              <a:rPr lang="en-US" sz="2400" b="1" baseline="-25000" dirty="0"/>
              <a:t>i</a:t>
            </a:r>
            <a:r>
              <a:rPr lang="en-US" sz="2400" b="1" dirty="0" smtClean="0"/>
              <a:t> is a separately trained binary classifier</a:t>
            </a:r>
            <a:endParaRPr lang="en-US" sz="2400" b="1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19290" y="2306127"/>
            <a:ext cx="584343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</a:t>
            </a:r>
            <a:r>
              <a:rPr lang="en-US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7" name="Rounded Rectangle 6"/>
          <p:cNvSpPr/>
          <p:nvPr/>
        </p:nvSpPr>
        <p:spPr>
          <a:xfrm>
            <a:off x="2696239" y="2306127"/>
            <a:ext cx="584343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8" name="Rounded Rectangle 7"/>
          <p:cNvSpPr/>
          <p:nvPr/>
        </p:nvSpPr>
        <p:spPr>
          <a:xfrm>
            <a:off x="3897847" y="2306127"/>
            <a:ext cx="584343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</a:t>
            </a:r>
            <a:r>
              <a:rPr lang="en-US" sz="2400" b="1" baseline="-25000" dirty="0" smtClean="0"/>
              <a:t>3</a:t>
            </a:r>
            <a:endParaRPr lang="en-US" sz="2400" b="1" baseline="-25000" dirty="0"/>
          </a:p>
        </p:txBody>
      </p:sp>
      <p:sp>
        <p:nvSpPr>
          <p:cNvPr id="9" name="Rounded Rectangle 8"/>
          <p:cNvSpPr/>
          <p:nvPr/>
        </p:nvSpPr>
        <p:spPr>
          <a:xfrm>
            <a:off x="5156967" y="2306127"/>
            <a:ext cx="584343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</a:t>
            </a:r>
            <a:r>
              <a:rPr lang="en-US" sz="2400" b="1" baseline="-25000" dirty="0" smtClean="0"/>
              <a:t>4</a:t>
            </a:r>
            <a:endParaRPr lang="en-US" sz="2400" b="1" baseline="-25000" dirty="0"/>
          </a:p>
        </p:txBody>
      </p:sp>
      <p:sp>
        <p:nvSpPr>
          <p:cNvPr id="10" name="Rounded Rectangle 9"/>
          <p:cNvSpPr/>
          <p:nvPr/>
        </p:nvSpPr>
        <p:spPr>
          <a:xfrm>
            <a:off x="6978290" y="2306127"/>
            <a:ext cx="584343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h</a:t>
            </a:r>
            <a:r>
              <a:rPr lang="en-US" sz="2400" b="1" baseline="-25000" dirty="0" err="1" smtClean="0"/>
              <a:t>K</a:t>
            </a:r>
            <a:endParaRPr lang="en-US" sz="2400" b="1" baseline="-25000" dirty="0"/>
          </a:p>
        </p:txBody>
      </p:sp>
      <p:sp>
        <p:nvSpPr>
          <p:cNvPr id="11" name="Left Brace 10"/>
          <p:cNvSpPr/>
          <p:nvPr/>
        </p:nvSpPr>
        <p:spPr>
          <a:xfrm rot="16200000">
            <a:off x="4353981" y="180415"/>
            <a:ext cx="373965" cy="6043345"/>
          </a:xfrm>
          <a:prstGeom prst="leftBrace">
            <a:avLst/>
          </a:prstGeom>
          <a:grpFill/>
          <a:ln w="38100"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475656" y="3466981"/>
            <a:ext cx="2142592" cy="67781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argmax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102421" y="2368774"/>
            <a:ext cx="513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…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94262" y="1331937"/>
            <a:ext cx="3770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103634" y="1846459"/>
            <a:ext cx="2197133" cy="459668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280583" y="1916713"/>
            <a:ext cx="1113679" cy="389414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2"/>
          </p:cNvCxnSpPr>
          <p:nvPr/>
        </p:nvCxnSpPr>
        <p:spPr>
          <a:xfrm flipH="1">
            <a:off x="4394263" y="1916713"/>
            <a:ext cx="188512" cy="327086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735175" y="1916713"/>
            <a:ext cx="421792" cy="327086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771288" y="1846459"/>
            <a:ext cx="2014886" cy="459668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Down Arrow 42"/>
          <p:cNvSpPr/>
          <p:nvPr/>
        </p:nvSpPr>
        <p:spPr>
          <a:xfrm>
            <a:off x="4356829" y="4253868"/>
            <a:ext cx="340913" cy="37396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344089" y="4507686"/>
            <a:ext cx="370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11871" y="3466981"/>
            <a:ext cx="3477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Break ties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randomly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7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Against All Model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00710"/>
            <a:ext cx="8229600" cy="2425453"/>
          </a:xfrm>
        </p:spPr>
        <p:txBody>
          <a:bodyPr>
            <a:noAutofit/>
          </a:bodyPr>
          <a:lstStyle/>
          <a:p>
            <a:r>
              <a:rPr lang="en-US" b="1" dirty="0" smtClean="0"/>
              <a:t>Optimal Model: </a:t>
            </a:r>
            <a:r>
              <a:rPr lang="en-US" dirty="0" smtClean="0"/>
              <a:t>globally set h</a:t>
            </a:r>
            <a:r>
              <a:rPr lang="en-US" baseline="-25000" dirty="0" smtClean="0"/>
              <a:t>1</a:t>
            </a:r>
            <a:r>
              <a:rPr lang="en-US" dirty="0" smtClean="0"/>
              <a:t>,…,</a:t>
            </a:r>
            <a:r>
              <a:rPr lang="en-US" dirty="0" err="1" smtClean="0"/>
              <a:t>h</a:t>
            </a:r>
            <a:r>
              <a:rPr lang="en-US" baseline="-25000" dirty="0" err="1" smtClean="0"/>
              <a:t>K</a:t>
            </a:r>
            <a:r>
              <a:rPr lang="en-US" baseline="-25000" dirty="0" smtClean="0"/>
              <a:t> </a:t>
            </a:r>
            <a:r>
              <a:rPr lang="en-US" dirty="0" smtClean="0"/>
              <a:t>so that h(x) has lowest multiclass 0/1 test error </a:t>
            </a:r>
            <a:endParaRPr lang="en-US" baseline="-25000" dirty="0" smtClean="0"/>
          </a:p>
          <a:p>
            <a:pPr lvl="1"/>
            <a:r>
              <a:rPr lang="en-US" dirty="0" smtClean="0"/>
              <a:t>May not be the </a:t>
            </a:r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,…,</a:t>
            </a:r>
            <a:r>
              <a:rPr lang="en-US" dirty="0" err="1"/>
              <a:t>h</a:t>
            </a:r>
            <a:r>
              <a:rPr lang="en-US" baseline="-25000" dirty="0" err="1"/>
              <a:t>K</a:t>
            </a:r>
            <a:r>
              <a:rPr lang="en-US" baseline="-25000" dirty="0"/>
              <a:t> </a:t>
            </a:r>
            <a:r>
              <a:rPr lang="en-US" baseline="-25000" dirty="0" smtClean="0"/>
              <a:t> </a:t>
            </a:r>
            <a:r>
              <a:rPr lang="en-US" dirty="0" smtClean="0"/>
              <a:t>that have lowest binary 0/1 error the individual binary prediction tasks???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46814" y="2134726"/>
            <a:ext cx="8268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</a:t>
            </a:r>
            <a:r>
              <a:rPr lang="en-US" sz="3200" dirty="0" smtClean="0"/>
              <a:t>(x)</a:t>
            </a:r>
            <a:endParaRPr lang="en-US" sz="3200" dirty="0"/>
          </a:p>
        </p:txBody>
      </p:sp>
      <p:sp>
        <p:nvSpPr>
          <p:cNvPr id="8" name="Left Brace 7"/>
          <p:cNvSpPr/>
          <p:nvPr/>
        </p:nvSpPr>
        <p:spPr>
          <a:xfrm>
            <a:off x="2773683" y="1487757"/>
            <a:ext cx="428518" cy="1933581"/>
          </a:xfrm>
          <a:prstGeom prst="leftBrace">
            <a:avLst/>
          </a:prstGeom>
          <a:grpFill/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991" y="1417637"/>
            <a:ext cx="3597789" cy="20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1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Against All Learning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Convert Learning Problem to K binary classification problems</a:t>
            </a:r>
          </a:p>
          <a:p>
            <a:pPr lvl="1"/>
            <a:r>
              <a:rPr lang="en-US" sz="2400" dirty="0" smtClean="0"/>
              <a:t>K new training sets, train Binary Classifier for each</a:t>
            </a:r>
          </a:p>
          <a:p>
            <a:pPr lvl="1"/>
            <a:endParaRPr lang="en-US" sz="1000" dirty="0"/>
          </a:p>
          <a:p>
            <a:r>
              <a:rPr lang="en-US" sz="2800" b="1" dirty="0" smtClean="0"/>
              <a:t>Learning Reduction: </a:t>
            </a:r>
            <a:r>
              <a:rPr lang="en-US" sz="2800" dirty="0" smtClean="0"/>
              <a:t>reduce hard-to-analyze problem into several easier-to-analyze problems</a:t>
            </a:r>
          </a:p>
          <a:p>
            <a:pPr lvl="1"/>
            <a:r>
              <a:rPr lang="en-US" sz="2400" dirty="0" smtClean="0"/>
              <a:t>Theoretical results on binary classification problems transfer to multiclass classification problem</a:t>
            </a:r>
          </a:p>
          <a:p>
            <a:pPr lvl="1"/>
            <a:r>
              <a:rPr lang="en-US" sz="2400" dirty="0" smtClean="0"/>
              <a:t>E.g., low error on the reduced learning problems implies low error in multiclass classification problem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6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Flavors of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 Reduction:</a:t>
            </a:r>
          </a:p>
          <a:p>
            <a:pPr lvl="1"/>
            <a:r>
              <a:rPr lang="en-US" sz="2400" dirty="0" smtClean="0"/>
              <a:t>Each </a:t>
            </a:r>
            <a:r>
              <a:rPr lang="en-US" sz="2400" dirty="0"/>
              <a:t>task achieves 0/1 </a:t>
            </a:r>
            <a:r>
              <a:rPr lang="en-US" sz="2400" dirty="0" smtClean="0"/>
              <a:t>Loss </a:t>
            </a:r>
            <a:r>
              <a:rPr lang="en-US" sz="2400" dirty="0" err="1"/>
              <a:t>ε</a:t>
            </a:r>
            <a:endParaRPr lang="en-US" sz="2400" dirty="0"/>
          </a:p>
          <a:p>
            <a:pPr lvl="1"/>
            <a:r>
              <a:rPr lang="en-US" sz="2400" dirty="0"/>
              <a:t>Implication for overall multiclass 0/1 loss?</a:t>
            </a:r>
          </a:p>
          <a:p>
            <a:pPr lvl="2"/>
            <a:r>
              <a:rPr lang="en-US" sz="2000" dirty="0" smtClean="0"/>
              <a:t>E.g</a:t>
            </a:r>
            <a:r>
              <a:rPr lang="en-US" sz="2000" dirty="0"/>
              <a:t>., </a:t>
            </a:r>
            <a:r>
              <a:rPr lang="en-US" sz="2000" dirty="0" err="1" smtClean="0"/>
              <a:t>Kε</a:t>
            </a:r>
            <a:r>
              <a:rPr lang="en-US" sz="2000" dirty="0" smtClean="0"/>
              <a:t>?</a:t>
            </a:r>
          </a:p>
          <a:p>
            <a:pPr lvl="2"/>
            <a:endParaRPr lang="en-US" sz="500" dirty="0"/>
          </a:p>
          <a:p>
            <a:r>
              <a:rPr lang="en-US" dirty="0" smtClean="0"/>
              <a:t>Regret Reduction:</a:t>
            </a:r>
          </a:p>
          <a:p>
            <a:pPr lvl="1"/>
            <a:r>
              <a:rPr lang="en-US" sz="2400" dirty="0" smtClean="0"/>
              <a:t>Each task achieves regret r</a:t>
            </a:r>
          </a:p>
          <a:p>
            <a:pPr lvl="1"/>
            <a:r>
              <a:rPr lang="en-US" sz="2400" dirty="0" smtClean="0"/>
              <a:t>Implication of multiclass regret?</a:t>
            </a:r>
          </a:p>
          <a:p>
            <a:pPr lvl="2"/>
            <a:r>
              <a:rPr lang="en-US" sz="2000" dirty="0" smtClean="0"/>
              <a:t>E.g., Kr?</a:t>
            </a:r>
          </a:p>
          <a:p>
            <a:pPr lvl="1"/>
            <a:r>
              <a:rPr lang="en-US" sz="2400" dirty="0"/>
              <a:t>More powerful </a:t>
            </a:r>
            <a:r>
              <a:rPr lang="en-US" sz="2400" dirty="0" smtClean="0"/>
              <a:t>result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800455"/>
              </p:ext>
            </p:extLst>
          </p:nvPr>
        </p:nvGraphicFramePr>
        <p:xfrm>
          <a:off x="5621338" y="3567113"/>
          <a:ext cx="273208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" name="Equation" r:id="rId3" imgW="1193800" imgH="254000" progId="Equation.3">
                  <p:embed/>
                </p:oleObj>
              </mc:Choice>
              <mc:Fallback>
                <p:oleObj name="Equation" r:id="rId3" imgW="1193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21338" y="3567113"/>
                        <a:ext cx="2732087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691447"/>
              </p:ext>
            </p:extLst>
          </p:nvPr>
        </p:nvGraphicFramePr>
        <p:xfrm>
          <a:off x="6870700" y="1600200"/>
          <a:ext cx="14827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" name="Equation" r:id="rId5" imgW="647700" imgH="241300" progId="Equation.3">
                  <p:embed/>
                </p:oleObj>
              </mc:Choice>
              <mc:Fallback>
                <p:oleObj name="Equation" r:id="rId5" imgW="647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70700" y="1600200"/>
                        <a:ext cx="1482725" cy="5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8508" y="4148138"/>
            <a:ext cx="3249044" cy="197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8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 Class on Thursday </a:t>
            </a:r>
          </a:p>
          <a:p>
            <a:pPr lvl="1"/>
            <a:r>
              <a:rPr lang="en-US" dirty="0" smtClean="0"/>
              <a:t>Attend Student-Faculty Conference!</a:t>
            </a:r>
          </a:p>
          <a:p>
            <a:pPr lvl="1"/>
            <a:r>
              <a:rPr lang="en-US" dirty="0">
                <a:hlinkClick r:id="rId2"/>
              </a:rPr>
              <a:t>http://www.ugcs.caltech.edu/~arc/sfc2015.</a:t>
            </a:r>
            <a:r>
              <a:rPr lang="en-US" dirty="0" smtClean="0">
                <a:hlinkClick r:id="rId2"/>
              </a:rPr>
              <a:t>php</a:t>
            </a:r>
            <a:endParaRPr lang="en-US" dirty="0" smtClean="0"/>
          </a:p>
          <a:p>
            <a:pPr lvl="1"/>
            <a:endParaRPr lang="en-US" sz="1600" dirty="0"/>
          </a:p>
          <a:p>
            <a:r>
              <a:rPr lang="en-US" dirty="0" smtClean="0"/>
              <a:t>Extra Office Hours on Thursday</a:t>
            </a:r>
          </a:p>
          <a:p>
            <a:pPr lvl="1"/>
            <a:r>
              <a:rPr lang="en-US" dirty="0" smtClean="0"/>
              <a:t>3:30pm-5pm</a:t>
            </a:r>
          </a:p>
          <a:p>
            <a:pPr lvl="1"/>
            <a:endParaRPr lang="en-US" sz="1600" dirty="0"/>
          </a:p>
          <a:p>
            <a:r>
              <a:rPr lang="en-US" dirty="0" smtClean="0"/>
              <a:t>Homework 3 due on Tuesday 2/17</a:t>
            </a:r>
          </a:p>
          <a:p>
            <a:pPr lvl="1"/>
            <a:r>
              <a:rPr lang="en-US" dirty="0" smtClean="0"/>
              <a:t>2pm via Moodle</a:t>
            </a:r>
          </a:p>
          <a:p>
            <a:pPr lvl="1"/>
            <a:endParaRPr lang="en-US" sz="1100" dirty="0"/>
          </a:p>
          <a:p>
            <a:r>
              <a:rPr lang="en-US" dirty="0"/>
              <a:t>Discussion Forum Thread for Finding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Example: </a:t>
            </a:r>
            <a:r>
              <a:rPr lang="en-US" dirty="0" smtClean="0"/>
              <a:t>3 Class Classification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06372"/>
              </p:ext>
            </p:extLst>
          </p:nvPr>
        </p:nvGraphicFramePr>
        <p:xfrm>
          <a:off x="1020653" y="3897899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814"/>
                <a:gridCol w="950532"/>
                <a:gridCol w="934950"/>
                <a:gridCol w="966114"/>
                <a:gridCol w="21115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Point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(x)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(x)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(x)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 Prediction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)=3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)=random{1,2}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)=2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)=random{1,2,3}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8761" y="6017796"/>
            <a:ext cx="4788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hunch.net</a:t>
            </a:r>
            <a:r>
              <a:rPr lang="en-US" sz="1600" dirty="0"/>
              <a:t>/~</a:t>
            </a:r>
            <a:r>
              <a:rPr lang="en-US" sz="1600" dirty="0" err="1"/>
              <a:t>jl</a:t>
            </a:r>
            <a:r>
              <a:rPr lang="en-US" sz="1600" dirty="0"/>
              <a:t>/projects/reductions/</a:t>
            </a:r>
            <a:r>
              <a:rPr lang="en-US" sz="1600" dirty="0" err="1"/>
              <a:t>woa</a:t>
            </a:r>
            <a:r>
              <a:rPr lang="en-US" sz="1600" dirty="0"/>
              <a:t>/</a:t>
            </a:r>
            <a:r>
              <a:rPr lang="en-US" sz="1600" dirty="0" err="1"/>
              <a:t>woa.pdf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20653" y="1539841"/>
            <a:ext cx="374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Class 1 Model h</a:t>
            </a:r>
            <a:r>
              <a:rPr lang="en-US" sz="2000" b="1" baseline="-250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(x) makes 1 error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0653" y="2078369"/>
            <a:ext cx="374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Class 2 Model h</a:t>
            </a:r>
            <a:r>
              <a:rPr lang="en-US" sz="2000" b="1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(x) makes 1 error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0653" y="2643993"/>
            <a:ext cx="374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Class 3 Model h</a:t>
            </a:r>
            <a:r>
              <a:rPr lang="en-US" sz="2000" b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(x) makes 0 error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69050" y="5414723"/>
            <a:ext cx="296067" cy="311639"/>
          </a:xfrm>
          <a:prstGeom prst="round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139530" y="4671162"/>
            <a:ext cx="296067" cy="311639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20653" y="3222082"/>
            <a:ext cx="5020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Final Model h(x) makes 1/2 + 1/3 = 5/6 errors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960303" y="1955533"/>
            <a:ext cx="2217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Can we use these… </a:t>
            </a: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…to bound this?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770397" y="1852857"/>
            <a:ext cx="1189906" cy="29745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3"/>
          </p:cNvCxnSpPr>
          <p:nvPr/>
        </p:nvCxnSpPr>
        <p:spPr>
          <a:xfrm flipH="1">
            <a:off x="4770397" y="2150307"/>
            <a:ext cx="1189908" cy="128117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3" idx="3"/>
          </p:cNvCxnSpPr>
          <p:nvPr/>
        </p:nvCxnSpPr>
        <p:spPr>
          <a:xfrm flipH="1">
            <a:off x="4770397" y="2150308"/>
            <a:ext cx="1189908" cy="69374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235717" y="2643993"/>
            <a:ext cx="724586" cy="578089"/>
          </a:xfrm>
          <a:prstGeom prst="straightConnector1">
            <a:avLst/>
          </a:prstGeom>
          <a:grpFill/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68761" y="3890959"/>
            <a:ext cx="8027466" cy="19284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Take a Worst-Case Analysis: </a:t>
            </a:r>
            <a:r>
              <a:rPr lang="en-US" sz="2800" dirty="0" smtClean="0"/>
              <a:t>What are the worst errors that each binary classifier can make</a:t>
            </a:r>
            <a:r>
              <a:rPr lang="en-US" sz="2800" dirty="0"/>
              <a:t>?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2160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Thought Experiment for Error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Suppose binary classifiers only make mistakes via false negatives.</a:t>
            </a:r>
          </a:p>
          <a:p>
            <a:pPr lvl="1"/>
            <a:r>
              <a:rPr lang="en-US" sz="2400" dirty="0" smtClean="0"/>
              <a:t>Then either overall multiclass classifier is correct…</a:t>
            </a:r>
          </a:p>
          <a:p>
            <a:pPr lvl="1"/>
            <a:r>
              <a:rPr lang="en-US" sz="2400" dirty="0" smtClean="0"/>
              <a:t>…or makes a mistake with probability (K-1)/K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8761" y="6017796"/>
            <a:ext cx="4788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hunch.net</a:t>
            </a:r>
            <a:r>
              <a:rPr lang="en-US" sz="1600" dirty="0"/>
              <a:t>/~</a:t>
            </a:r>
            <a:r>
              <a:rPr lang="en-US" sz="1600" dirty="0" err="1"/>
              <a:t>jl</a:t>
            </a:r>
            <a:r>
              <a:rPr lang="en-US" sz="1600" dirty="0"/>
              <a:t>/projects/reductions/</a:t>
            </a:r>
            <a:r>
              <a:rPr lang="en-US" sz="1600" dirty="0" err="1"/>
              <a:t>woa</a:t>
            </a:r>
            <a:r>
              <a:rPr lang="en-US" sz="1600" dirty="0"/>
              <a:t>/</a:t>
            </a:r>
            <a:r>
              <a:rPr lang="en-US" sz="1600" dirty="0" err="1"/>
              <a:t>woa.pdf</a:t>
            </a:r>
            <a:endParaRPr lang="en-US" sz="1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17935"/>
              </p:ext>
            </p:extLst>
          </p:nvPr>
        </p:nvGraphicFramePr>
        <p:xfrm>
          <a:off x="861744" y="3760077"/>
          <a:ext cx="542567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244"/>
                <a:gridCol w="687036"/>
                <a:gridCol w="680096"/>
                <a:gridCol w="673157"/>
                <a:gridCol w="217214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Point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(x)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(x)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(x)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 Prediction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)=3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)=random{1,2,3}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)=2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)=random{1,2,3}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29777" y="4507708"/>
            <a:ext cx="1542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False Negative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777" y="5212141"/>
            <a:ext cx="1542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False Negative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0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Error Analysis:</a:t>
            </a:r>
            <a:r>
              <a:rPr lang="en-US" dirty="0" smtClean="0"/>
              <a:t> One Against 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Suppose:</a:t>
            </a:r>
          </a:p>
          <a:p>
            <a:r>
              <a:rPr lang="en-US" sz="2400" dirty="0" smtClean="0"/>
              <a:t>Each binary classifier has 0/1 Error </a:t>
            </a:r>
            <a:r>
              <a:rPr lang="en-US" sz="2400" dirty="0"/>
              <a:t>of </a:t>
            </a:r>
            <a:r>
              <a:rPr lang="en-US" sz="2400" dirty="0" err="1" smtClean="0"/>
              <a:t>ε</a:t>
            </a:r>
            <a:endParaRPr lang="en-US" sz="2400" dirty="0" smtClean="0"/>
          </a:p>
          <a:p>
            <a:r>
              <a:rPr lang="en-US" sz="2400" dirty="0" smtClean="0"/>
              <a:t>Each binary classifier only makes false </a:t>
            </a:r>
            <a:r>
              <a:rPr lang="en-US" sz="2400" dirty="0" err="1" smtClean="0"/>
              <a:t>neg</a:t>
            </a:r>
            <a:r>
              <a:rPr lang="en-US" sz="2400" dirty="0" smtClean="0"/>
              <a:t> errors</a:t>
            </a:r>
          </a:p>
          <a:p>
            <a:pPr lvl="1"/>
            <a:r>
              <a:rPr lang="en-US" sz="2400" dirty="0"/>
              <a:t>The total probability of false </a:t>
            </a:r>
            <a:r>
              <a:rPr lang="en-US" sz="2400" dirty="0" err="1"/>
              <a:t>neg</a:t>
            </a:r>
            <a:r>
              <a:rPr lang="en-US" sz="2400" dirty="0"/>
              <a:t> is </a:t>
            </a:r>
            <a:r>
              <a:rPr lang="en-US" sz="2400" dirty="0" err="1" smtClean="0"/>
              <a:t>Kε</a:t>
            </a:r>
            <a:endParaRPr lang="en-US" sz="24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b="1" dirty="0" smtClean="0"/>
              <a:t>Then:</a:t>
            </a:r>
          </a:p>
          <a:p>
            <a:r>
              <a:rPr lang="en-US" sz="2400" dirty="0" smtClean="0"/>
              <a:t>If no false </a:t>
            </a:r>
            <a:r>
              <a:rPr lang="en-US" sz="2400" dirty="0" err="1" smtClean="0"/>
              <a:t>neg</a:t>
            </a:r>
            <a:r>
              <a:rPr lang="en-US" sz="2400" dirty="0" smtClean="0"/>
              <a:t>, then final classifier is correct</a:t>
            </a:r>
          </a:p>
          <a:p>
            <a:r>
              <a:rPr lang="en-US" sz="2400" dirty="0" smtClean="0"/>
              <a:t>If false </a:t>
            </a:r>
            <a:r>
              <a:rPr lang="en-US" sz="2400" dirty="0" err="1" smtClean="0"/>
              <a:t>neg</a:t>
            </a:r>
            <a:r>
              <a:rPr lang="en-US" sz="2400" dirty="0" smtClean="0"/>
              <a:t>, then final classifier is incorrect with </a:t>
            </a:r>
            <a:r>
              <a:rPr lang="en-US" sz="2400" dirty="0" err="1" smtClean="0"/>
              <a:t>prob</a:t>
            </a:r>
            <a:r>
              <a:rPr lang="en-US" sz="2400" dirty="0" smtClean="0"/>
              <a:t> (K-1)/K</a:t>
            </a:r>
          </a:p>
          <a:p>
            <a:r>
              <a:rPr lang="en-US" sz="2400" b="1" dirty="0" smtClean="0"/>
              <a:t>Guarantee: </a:t>
            </a:r>
            <a:r>
              <a:rPr lang="en-US" sz="2400" dirty="0" smtClean="0"/>
              <a:t>Multiclass Error ≤ (</a:t>
            </a:r>
            <a:r>
              <a:rPr lang="en-US" sz="2400" dirty="0" err="1" smtClean="0"/>
              <a:t>Kε</a:t>
            </a:r>
            <a:r>
              <a:rPr lang="en-US" sz="2400" dirty="0" smtClean="0"/>
              <a:t>)*((K-1)/K) = (K-1)</a:t>
            </a:r>
            <a:r>
              <a:rPr lang="en-US" sz="2400" dirty="0" err="1" smtClean="0"/>
              <a:t>ε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23920" y="1869832"/>
            <a:ext cx="214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Worst Case Setting</a:t>
            </a:r>
            <a:endParaRPr lang="en-US" sz="2000" dirty="0">
              <a:solidFill>
                <a:srgbClr val="8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00548" y="2285524"/>
            <a:ext cx="429279" cy="41015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8761" y="6017796"/>
            <a:ext cx="4788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hunch.net</a:t>
            </a:r>
            <a:r>
              <a:rPr lang="en-US" sz="1600" dirty="0"/>
              <a:t>/~</a:t>
            </a:r>
            <a:r>
              <a:rPr lang="en-US" sz="1600" dirty="0" err="1"/>
              <a:t>jl</a:t>
            </a:r>
            <a:r>
              <a:rPr lang="en-US" sz="1600" dirty="0"/>
              <a:t>/projects/reductions/</a:t>
            </a:r>
            <a:r>
              <a:rPr lang="en-US" sz="1600" dirty="0" err="1"/>
              <a:t>woa</a:t>
            </a:r>
            <a:r>
              <a:rPr lang="en-US" sz="1600" dirty="0"/>
              <a:t>/</a:t>
            </a:r>
            <a:r>
              <a:rPr lang="en-US" sz="1600" dirty="0" err="1"/>
              <a:t>woa.pdf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457200" y="2695675"/>
            <a:ext cx="8515908" cy="25575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Error Guarantee:</a:t>
            </a:r>
          </a:p>
          <a:p>
            <a:pPr algn="ctr"/>
            <a:endParaRPr lang="en-US" sz="500" b="1" dirty="0" smtClean="0"/>
          </a:p>
          <a:p>
            <a:pPr algn="ctr"/>
            <a:r>
              <a:rPr lang="en-US" sz="2800" dirty="0" smtClean="0"/>
              <a:t>If binary classifiers achieve 0 error, </a:t>
            </a:r>
          </a:p>
          <a:p>
            <a:pPr algn="ctr"/>
            <a:r>
              <a:rPr lang="en-US" sz="2800" dirty="0" smtClean="0"/>
              <a:t>then multiclass classifier has 0 error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800" dirty="0" smtClean="0"/>
              <a:t>Error of multiclass classifier decreases smoothly </a:t>
            </a:r>
          </a:p>
          <a:p>
            <a:pPr algn="ctr"/>
            <a:r>
              <a:rPr lang="en-US" sz="2800" dirty="0" smtClean="0"/>
              <a:t>as binary classifier error decreases</a:t>
            </a:r>
          </a:p>
        </p:txBody>
      </p:sp>
    </p:spTree>
    <p:extLst>
      <p:ext uri="{BB962C8B-B14F-4D97-AF65-F5344CB8AC3E}">
        <p14:creationId xmlns:p14="http://schemas.microsoft.com/office/powerpoint/2010/main" val="867855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Error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Suppose:</a:t>
            </a:r>
          </a:p>
          <a:p>
            <a:r>
              <a:rPr lang="en-US" sz="2800" dirty="0"/>
              <a:t>K = 9 </a:t>
            </a:r>
            <a:r>
              <a:rPr lang="en-US" sz="2800" dirty="0" smtClean="0"/>
              <a:t>classes</a:t>
            </a:r>
          </a:p>
          <a:p>
            <a:r>
              <a:rPr lang="en-US" sz="2800" dirty="0" smtClean="0"/>
              <a:t>Each binary classifier has 0/1 Error </a:t>
            </a:r>
            <a:r>
              <a:rPr lang="en-US" sz="2800" dirty="0"/>
              <a:t>of </a:t>
            </a:r>
            <a:r>
              <a:rPr lang="en-US" sz="2800" dirty="0" err="1" smtClean="0"/>
              <a:t>ε</a:t>
            </a:r>
            <a:r>
              <a:rPr lang="en-US" sz="2800" dirty="0" smtClean="0"/>
              <a:t>=0.1</a:t>
            </a:r>
          </a:p>
          <a:p>
            <a:pPr lvl="1"/>
            <a:r>
              <a:rPr lang="en-US" sz="2400" dirty="0" smtClean="0"/>
              <a:t>(Best possible error using this model class.)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b="1" dirty="0" smtClean="0"/>
              <a:t>Then:</a:t>
            </a:r>
          </a:p>
          <a:p>
            <a:r>
              <a:rPr lang="en-US" sz="2800" b="1" dirty="0" smtClean="0"/>
              <a:t>Guarantee</a:t>
            </a:r>
            <a:r>
              <a:rPr lang="en-US" sz="2800" dirty="0" smtClean="0"/>
              <a:t>: Multiclass Error ≤ </a:t>
            </a:r>
            <a:r>
              <a:rPr lang="en-US" sz="2800" dirty="0"/>
              <a:t>(</a:t>
            </a:r>
            <a:r>
              <a:rPr lang="en-US" sz="2800" dirty="0" smtClean="0"/>
              <a:t>K-1)</a:t>
            </a:r>
            <a:r>
              <a:rPr lang="en-US" sz="2800" dirty="0" err="1" smtClean="0"/>
              <a:t>ε</a:t>
            </a:r>
            <a:r>
              <a:rPr lang="en-US" sz="2800" dirty="0" smtClean="0"/>
              <a:t> = 0.8</a:t>
            </a:r>
          </a:p>
          <a:p>
            <a:r>
              <a:rPr lang="en-US" sz="2800" dirty="0" smtClean="0"/>
              <a:t>Pretty bad…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8761" y="6017796"/>
            <a:ext cx="4788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hunch.net</a:t>
            </a:r>
            <a:r>
              <a:rPr lang="en-US" sz="1600" dirty="0"/>
              <a:t>/~</a:t>
            </a:r>
            <a:r>
              <a:rPr lang="en-US" sz="1600" dirty="0" err="1"/>
              <a:t>jl</a:t>
            </a:r>
            <a:r>
              <a:rPr lang="en-US" sz="1600" dirty="0"/>
              <a:t>/projects/reductions/</a:t>
            </a:r>
            <a:r>
              <a:rPr lang="en-US" sz="1600" dirty="0" err="1"/>
              <a:t>woa</a:t>
            </a:r>
            <a:r>
              <a:rPr lang="en-US" sz="1600" dirty="0"/>
              <a:t>/</a:t>
            </a:r>
            <a:r>
              <a:rPr lang="en-US" sz="1600" dirty="0" err="1"/>
              <a:t>woa.pdf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076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Recall: </a:t>
            </a:r>
            <a:r>
              <a:rPr lang="en-US" dirty="0" smtClean="0"/>
              <a:t>Two Flavors of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 Reduction:</a:t>
            </a:r>
          </a:p>
          <a:p>
            <a:pPr lvl="1"/>
            <a:r>
              <a:rPr lang="en-US" sz="2400" dirty="0" smtClean="0"/>
              <a:t>Each </a:t>
            </a:r>
            <a:r>
              <a:rPr lang="en-US" sz="2400" dirty="0"/>
              <a:t>task achieves 0/1 </a:t>
            </a:r>
            <a:r>
              <a:rPr lang="en-US" sz="2400" dirty="0" smtClean="0"/>
              <a:t>Loss </a:t>
            </a:r>
            <a:r>
              <a:rPr lang="en-US" sz="2400" dirty="0" err="1"/>
              <a:t>ε</a:t>
            </a:r>
            <a:endParaRPr lang="en-US" sz="2400" dirty="0"/>
          </a:p>
          <a:p>
            <a:pPr lvl="1"/>
            <a:r>
              <a:rPr lang="en-US" sz="2400" dirty="0"/>
              <a:t>Implication for </a:t>
            </a:r>
            <a:r>
              <a:rPr lang="en-US" sz="2400" dirty="0" smtClean="0"/>
              <a:t>multiclass </a:t>
            </a:r>
            <a:r>
              <a:rPr lang="en-US" sz="2400" dirty="0"/>
              <a:t>0/1 loss?</a:t>
            </a:r>
          </a:p>
          <a:p>
            <a:pPr lvl="2"/>
            <a:r>
              <a:rPr lang="en-US" sz="2000" b="1" dirty="0" smtClean="0"/>
              <a:t>Answer: </a:t>
            </a:r>
            <a:r>
              <a:rPr lang="en-US" sz="2000" dirty="0" smtClean="0"/>
              <a:t>(K-1)</a:t>
            </a:r>
            <a:r>
              <a:rPr lang="en-US" sz="2000" dirty="0" err="1" smtClean="0"/>
              <a:t>ε</a:t>
            </a:r>
            <a:endParaRPr lang="en-US" sz="2000" dirty="0" smtClean="0"/>
          </a:p>
          <a:p>
            <a:pPr lvl="2"/>
            <a:endParaRPr lang="en-US" sz="500" dirty="0"/>
          </a:p>
          <a:p>
            <a:r>
              <a:rPr lang="en-US" dirty="0" smtClean="0"/>
              <a:t>Regret Reduction:</a:t>
            </a:r>
          </a:p>
          <a:p>
            <a:pPr lvl="1"/>
            <a:r>
              <a:rPr lang="en-US" sz="2400" dirty="0" smtClean="0"/>
              <a:t>Each task achieves regret r</a:t>
            </a:r>
          </a:p>
          <a:p>
            <a:pPr lvl="1"/>
            <a:r>
              <a:rPr lang="en-US" sz="2400" dirty="0" smtClean="0"/>
              <a:t>Implication of multiclass regret?</a:t>
            </a:r>
          </a:p>
          <a:p>
            <a:pPr lvl="2"/>
            <a:r>
              <a:rPr lang="en-US" sz="2000" dirty="0" smtClean="0"/>
              <a:t>E.g., Kr?</a:t>
            </a:r>
          </a:p>
          <a:p>
            <a:pPr lvl="1"/>
            <a:r>
              <a:rPr lang="en-US" sz="2400" dirty="0" smtClean="0"/>
              <a:t>More powerful result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482059"/>
              </p:ext>
            </p:extLst>
          </p:nvPr>
        </p:nvGraphicFramePr>
        <p:xfrm>
          <a:off x="5621338" y="3567113"/>
          <a:ext cx="273208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12" name="Equation" r:id="rId3" imgW="1193800" imgH="254000" progId="Equation.3">
                  <p:embed/>
                </p:oleObj>
              </mc:Choice>
              <mc:Fallback>
                <p:oleObj name="Equation" r:id="rId3" imgW="1193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21338" y="3567113"/>
                        <a:ext cx="2732087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950222"/>
              </p:ext>
            </p:extLst>
          </p:nvPr>
        </p:nvGraphicFramePr>
        <p:xfrm>
          <a:off x="6870700" y="1600200"/>
          <a:ext cx="14827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13" name="Equation" r:id="rId5" imgW="647700" imgH="241300" progId="Equation.3">
                  <p:embed/>
                </p:oleObj>
              </mc:Choice>
              <mc:Fallback>
                <p:oleObj name="Equation" r:id="rId5" imgW="647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70700" y="1600200"/>
                        <a:ext cx="1482725" cy="5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8508" y="4148138"/>
            <a:ext cx="3249044" cy="1978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18794" y="2171882"/>
            <a:ext cx="2368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Zero 0/1 Test Error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ypically not possible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2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Regret = 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Solving binary classifiers optimally = 0 regret</a:t>
            </a:r>
          </a:p>
          <a:p>
            <a:pPr lvl="1"/>
            <a:r>
              <a:rPr lang="en-US" sz="2400" dirty="0" smtClean="0"/>
              <a:t>Consistent learning algorithms converge to 0 regret</a:t>
            </a:r>
          </a:p>
          <a:p>
            <a:pPr lvl="2"/>
            <a:r>
              <a:rPr lang="en-US" sz="2000" dirty="0" smtClean="0"/>
              <a:t>E.g., SVMs</a:t>
            </a:r>
          </a:p>
          <a:p>
            <a:pPr lvl="1"/>
            <a:endParaRPr lang="en-US" sz="1600" dirty="0"/>
          </a:p>
          <a:p>
            <a:r>
              <a:rPr lang="en-US" sz="2800" dirty="0" smtClean="0"/>
              <a:t>What about multiclass setting?</a:t>
            </a:r>
          </a:p>
          <a:p>
            <a:pPr lvl="1"/>
            <a:r>
              <a:rPr lang="en-US" sz="2400" dirty="0" smtClean="0"/>
              <a:t>If binary classifiers achieve regret r…</a:t>
            </a:r>
          </a:p>
          <a:p>
            <a:pPr lvl="2"/>
            <a:r>
              <a:rPr lang="en-US" sz="2000" dirty="0" smtClean="0"/>
              <a:t>(for the “reduced” binary classification tasks)</a:t>
            </a:r>
          </a:p>
          <a:p>
            <a:pPr lvl="1"/>
            <a:r>
              <a:rPr lang="en-US" sz="2400" dirty="0" smtClean="0"/>
              <a:t>…does that imply regret for multiclass problem?</a:t>
            </a:r>
          </a:p>
          <a:p>
            <a:pPr lvl="2"/>
            <a:r>
              <a:rPr lang="en-US" sz="2000" dirty="0" smtClean="0"/>
              <a:t>E.g., Kr?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00773"/>
              </p:ext>
            </p:extLst>
          </p:nvPr>
        </p:nvGraphicFramePr>
        <p:xfrm>
          <a:off x="6011863" y="5545138"/>
          <a:ext cx="26162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437" name="Equation" r:id="rId3" imgW="1143000" imgH="254000" progId="Equation.3">
                  <p:embed/>
                </p:oleObj>
              </mc:Choice>
              <mc:Fallback>
                <p:oleObj name="Equation" r:id="rId3" imgW="1143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1863" y="5545138"/>
                        <a:ext cx="261620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61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Thought Experiment Continued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00678" cy="4889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Suppose:</a:t>
            </a:r>
          </a:p>
          <a:p>
            <a:r>
              <a:rPr lang="en-US" sz="2400" dirty="0"/>
              <a:t>P(Y = 1) = ½ - 2δ </a:t>
            </a:r>
          </a:p>
          <a:p>
            <a:r>
              <a:rPr lang="en-US" sz="2400" dirty="0"/>
              <a:t>P(Y = 2) = ¼ + </a:t>
            </a:r>
            <a:r>
              <a:rPr lang="en-US" sz="2400" dirty="0" err="1"/>
              <a:t>δ</a:t>
            </a:r>
            <a:endParaRPr lang="en-US" sz="2400" dirty="0"/>
          </a:p>
          <a:p>
            <a:r>
              <a:rPr lang="en-US" sz="2400" dirty="0"/>
              <a:t>P(Y = 3) = ¼ + </a:t>
            </a:r>
            <a:r>
              <a:rPr lang="en-US" sz="2400" dirty="0" err="1" smtClean="0"/>
              <a:t>δ</a:t>
            </a:r>
            <a:endParaRPr lang="en-US" sz="2400" dirty="0" smtClean="0"/>
          </a:p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r>
              <a:rPr lang="en-US" sz="2600" b="1" dirty="0"/>
              <a:t>Globally Optimal Predictors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1</a:t>
            </a:r>
            <a:r>
              <a:rPr lang="en-US" sz="2400" dirty="0"/>
              <a:t> = 1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 = 0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3</a:t>
            </a:r>
            <a:r>
              <a:rPr lang="en-US" sz="2400" dirty="0"/>
              <a:t> = 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053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/>
              <a:t>Locally Optimal Predictors</a:t>
            </a:r>
            <a:endParaRPr lang="en-US" sz="2600" b="1" dirty="0"/>
          </a:p>
          <a:p>
            <a:r>
              <a:rPr lang="en-US" sz="2400" dirty="0"/>
              <a:t>h</a:t>
            </a:r>
            <a:r>
              <a:rPr lang="en-US" sz="2400" baseline="-25000" dirty="0"/>
              <a:t>1</a:t>
            </a:r>
            <a:r>
              <a:rPr lang="en-US" sz="2400" dirty="0"/>
              <a:t> = 0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 = 0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3</a:t>
            </a:r>
            <a:r>
              <a:rPr lang="en-US" sz="2400" dirty="0"/>
              <a:t> = </a:t>
            </a:r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93380" y="3436413"/>
            <a:ext cx="3751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Final Predictor is random guessing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(Multiclass Error of 2/3)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6170" y="5060642"/>
            <a:ext cx="3916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Final Predictor is always predict Y=1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(Multiclass Error of ½ + 2</a:t>
            </a:r>
            <a:r>
              <a:rPr lang="en-US" sz="2000" dirty="0" smtClean="0">
                <a:solidFill>
                  <a:srgbClr val="953735"/>
                </a:solidFill>
              </a:rPr>
              <a:t>δ)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1672482" y="4869355"/>
            <a:ext cx="503688" cy="54523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20152" y="202566"/>
            <a:ext cx="8266648" cy="130331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One Against All is NOT CONSISTENT!</a:t>
            </a:r>
          </a:p>
          <a:p>
            <a:pPr algn="ctr"/>
            <a:r>
              <a:rPr lang="en-US" sz="2800" b="1" dirty="0" smtClean="0"/>
              <a:t>Has no Regret Guarantee!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8761" y="6017796"/>
            <a:ext cx="4788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hunch.net</a:t>
            </a:r>
            <a:r>
              <a:rPr lang="en-US" sz="1600" dirty="0"/>
              <a:t>/~</a:t>
            </a:r>
            <a:r>
              <a:rPr lang="en-US" sz="1600" dirty="0" err="1"/>
              <a:t>jl</a:t>
            </a:r>
            <a:r>
              <a:rPr lang="en-US" sz="1600" dirty="0"/>
              <a:t>/projects/reductions/</a:t>
            </a:r>
            <a:r>
              <a:rPr lang="en-US" sz="1600" dirty="0" err="1"/>
              <a:t>woa</a:t>
            </a:r>
            <a:r>
              <a:rPr lang="en-US" sz="1600" dirty="0"/>
              <a:t>/</a:t>
            </a:r>
            <a:r>
              <a:rPr lang="en-US" sz="1600" dirty="0" err="1"/>
              <a:t>woa.pdf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365826" y="2421899"/>
            <a:ext cx="2178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These models have </a:t>
            </a:r>
          </a:p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zero regret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5610" y="4515412"/>
            <a:ext cx="2381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Non-zero Regret</a:t>
            </a:r>
          </a:p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in Multiclass setting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!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203470" y="4144299"/>
            <a:ext cx="96882" cy="435798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74101"/>
              </p:ext>
            </p:extLst>
          </p:nvPr>
        </p:nvGraphicFramePr>
        <p:xfrm>
          <a:off x="6270625" y="5600700"/>
          <a:ext cx="2363788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452" name="Equation" r:id="rId3" imgW="1143000" imgH="254000" progId="Equation.3">
                  <p:embed/>
                </p:oleObj>
              </mc:Choice>
              <mc:Fallback>
                <p:oleObj name="Equation" r:id="rId3" imgW="1143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0625" y="5600700"/>
                        <a:ext cx="2363788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 flipH="1">
            <a:off x="5156970" y="5223298"/>
            <a:ext cx="2046500" cy="380206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13648" y="2572711"/>
            <a:ext cx="1197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04A7B"/>
                </a:solidFill>
              </a:rPr>
              <a:t>Small </a:t>
            </a:r>
            <a:r>
              <a:rPr lang="en-US" sz="2000" dirty="0" err="1" smtClean="0">
                <a:solidFill>
                  <a:srgbClr val="604A7B"/>
                </a:solidFill>
              </a:rPr>
              <a:t>δ</a:t>
            </a:r>
            <a:r>
              <a:rPr lang="en-US" sz="2000" dirty="0" smtClean="0">
                <a:solidFill>
                  <a:srgbClr val="604A7B"/>
                </a:solidFill>
              </a:rPr>
              <a:t>&gt;0</a:t>
            </a:r>
            <a:endParaRPr lang="en-US" sz="2000" dirty="0">
              <a:solidFill>
                <a:srgbClr val="604A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5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0" grpId="0" animBg="1"/>
      <p:bldP spid="10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 Mode of One Against 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 class has less than ½ chance of being correct.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r>
              <a:rPr lang="en-US" dirty="0" smtClean="0"/>
              <a:t>Locally optimal models all tend to predict 0</a:t>
            </a:r>
          </a:p>
          <a:p>
            <a:pPr lvl="1"/>
            <a:r>
              <a:rPr lang="en-US" dirty="0" smtClean="0"/>
              <a:t>Leads to random guessing in final prediction</a:t>
            </a:r>
          </a:p>
          <a:p>
            <a:pPr lvl="1"/>
            <a:endParaRPr lang="en-US" sz="1000" dirty="0"/>
          </a:p>
          <a:p>
            <a:r>
              <a:rPr lang="en-US" dirty="0" smtClean="0"/>
              <a:t>Globally optimal model is predict most likely class</a:t>
            </a:r>
          </a:p>
          <a:p>
            <a:pPr lvl="1"/>
            <a:r>
              <a:rPr lang="en-US" dirty="0" smtClean="0"/>
              <a:t>Outperforms random guessing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0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Second Try:</a:t>
            </a:r>
            <a:r>
              <a:rPr lang="en-US" dirty="0" smtClean="0"/>
              <a:t> Using Square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Intuition:</a:t>
            </a:r>
            <a:r>
              <a:rPr lang="en-US" dirty="0" smtClean="0"/>
              <a:t> Using 0/1 Loss to characterize performance of base classifier is too brittle.</a:t>
            </a:r>
          </a:p>
          <a:p>
            <a:endParaRPr lang="en-US" dirty="0" smtClean="0"/>
          </a:p>
          <a:p>
            <a:r>
              <a:rPr lang="en-US" b="1" dirty="0" smtClean="0"/>
              <a:t>New Idea:</a:t>
            </a:r>
            <a:r>
              <a:rPr lang="en-US" dirty="0" smtClean="0"/>
              <a:t> train base models via regression</a:t>
            </a:r>
          </a:p>
          <a:p>
            <a:pPr lvl="1"/>
            <a:r>
              <a:rPr lang="en-US" dirty="0" smtClean="0"/>
              <a:t>Same training sets: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But minimize Squared Loss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8761" y="6017796"/>
            <a:ext cx="4788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hunch.net</a:t>
            </a:r>
            <a:r>
              <a:rPr lang="en-US" sz="1600" dirty="0"/>
              <a:t>/~</a:t>
            </a:r>
            <a:r>
              <a:rPr lang="en-US" sz="1600" dirty="0" err="1"/>
              <a:t>jl</a:t>
            </a:r>
            <a:r>
              <a:rPr lang="en-US" sz="1600" dirty="0"/>
              <a:t>/projects/reductions/</a:t>
            </a:r>
            <a:r>
              <a:rPr lang="en-US" sz="1600" dirty="0" err="1"/>
              <a:t>woa</a:t>
            </a:r>
            <a:r>
              <a:rPr lang="en-US" sz="1600" dirty="0"/>
              <a:t>/</a:t>
            </a:r>
            <a:r>
              <a:rPr lang="en-US" sz="1600" dirty="0" err="1"/>
              <a:t>woa.pdf</a:t>
            </a:r>
            <a:endParaRPr lang="en-US" sz="1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032441"/>
              </p:ext>
            </p:extLst>
          </p:nvPr>
        </p:nvGraphicFramePr>
        <p:xfrm>
          <a:off x="2496774" y="4463707"/>
          <a:ext cx="3861645" cy="73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332" name="Equation" r:id="rId3" imgW="1739900" imgH="330200" progId="Equation.3">
                  <p:embed/>
                </p:oleObj>
              </mc:Choice>
              <mc:Fallback>
                <p:oleObj name="Equation" r:id="rId3" imgW="17399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6774" y="4463707"/>
                        <a:ext cx="3861645" cy="732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499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Example: </a:t>
            </a:r>
            <a:r>
              <a:rPr lang="en-US" dirty="0" smtClean="0"/>
              <a:t>3 Class Classification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105799"/>
              </p:ext>
            </p:extLst>
          </p:nvPr>
        </p:nvGraphicFramePr>
        <p:xfrm>
          <a:off x="1422714" y="3867454"/>
          <a:ext cx="547540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55"/>
                <a:gridCol w="742554"/>
                <a:gridCol w="811952"/>
                <a:gridCol w="816823"/>
                <a:gridCol w="189662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Point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(x)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(x)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(x)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 Prediction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)=3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)=1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)=2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)=2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466713"/>
              </p:ext>
            </p:extLst>
          </p:nvPr>
        </p:nvGraphicFramePr>
        <p:xfrm>
          <a:off x="1422714" y="1649698"/>
          <a:ext cx="4876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-25000" dirty="0" smtClean="0"/>
                        <a:t>1</a:t>
                      </a:r>
                      <a:endParaRPr lang="en-US" baseline="-25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-25000" dirty="0" smtClean="0"/>
                        <a:t>3</a:t>
                      </a:r>
                      <a:endParaRPr lang="en-US" baseline="-25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,+1)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,1)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(x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,0)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8761" y="6017796"/>
            <a:ext cx="4788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hunch.net</a:t>
            </a:r>
            <a:r>
              <a:rPr lang="en-US" sz="1600" dirty="0"/>
              <a:t>/~</a:t>
            </a:r>
            <a:r>
              <a:rPr lang="en-US" sz="1600" dirty="0" err="1"/>
              <a:t>jl</a:t>
            </a:r>
            <a:r>
              <a:rPr lang="en-US" sz="1600" dirty="0"/>
              <a:t>/projects/reductions/</a:t>
            </a:r>
            <a:r>
              <a:rPr lang="en-US" sz="1600" dirty="0" err="1"/>
              <a:t>woa</a:t>
            </a:r>
            <a:r>
              <a:rPr lang="en-US" sz="1600" dirty="0"/>
              <a:t>/</a:t>
            </a:r>
            <a:r>
              <a:rPr lang="en-US" sz="1600" dirty="0" err="1"/>
              <a:t>woa.pdf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464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Reductions</a:t>
            </a:r>
          </a:p>
          <a:p>
            <a:pPr lvl="1"/>
            <a:r>
              <a:rPr lang="en-US" dirty="0" smtClean="0"/>
              <a:t>Ways of combining binary classifiers to solve more complex prediction tasks</a:t>
            </a:r>
          </a:p>
          <a:p>
            <a:endParaRPr lang="en-US" dirty="0"/>
          </a:p>
          <a:p>
            <a:r>
              <a:rPr lang="en-US" dirty="0" smtClean="0"/>
              <a:t>Extensions &amp; Recent Applications of Decision Trees</a:t>
            </a:r>
          </a:p>
          <a:p>
            <a:pPr lvl="1"/>
            <a:r>
              <a:rPr lang="en-US" dirty="0" smtClean="0"/>
              <a:t>Locally Linear Decision Trees</a:t>
            </a:r>
          </a:p>
          <a:p>
            <a:pPr lvl="1"/>
            <a:r>
              <a:rPr lang="en-US" dirty="0" smtClean="0"/>
              <a:t>Edge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2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>
                <a:solidFill>
                  <a:srgbClr val="953735"/>
                </a:solidFill>
              </a:rPr>
              <a:t>Regret Analysis:</a:t>
            </a:r>
            <a:r>
              <a:rPr lang="en-US" sz="3400" dirty="0"/>
              <a:t> 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Squared Loss One Against All</a:t>
            </a:r>
            <a:endParaRPr lang="en-US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00678" cy="4889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Suppose:</a:t>
            </a:r>
          </a:p>
          <a:p>
            <a:r>
              <a:rPr lang="en-US" sz="2400" dirty="0"/>
              <a:t>P(Y = 1) = ½ - 2δ </a:t>
            </a:r>
          </a:p>
          <a:p>
            <a:r>
              <a:rPr lang="en-US" sz="2400" dirty="0"/>
              <a:t>P(Y = 2) = ¼ + </a:t>
            </a:r>
            <a:r>
              <a:rPr lang="en-US" sz="2400" dirty="0" err="1"/>
              <a:t>δ</a:t>
            </a:r>
            <a:endParaRPr lang="en-US" sz="2400" dirty="0"/>
          </a:p>
          <a:p>
            <a:r>
              <a:rPr lang="en-US" sz="2400" dirty="0"/>
              <a:t>P(Y = 3) = ¼ + </a:t>
            </a:r>
            <a:r>
              <a:rPr lang="en-US" sz="2400" dirty="0" err="1" smtClean="0"/>
              <a:t>δ</a:t>
            </a:r>
            <a:endParaRPr lang="en-US" sz="2400" dirty="0" smtClean="0"/>
          </a:p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r>
              <a:rPr lang="en-US" sz="2600" b="1" dirty="0"/>
              <a:t>Globally Optimal Predictors</a:t>
            </a:r>
          </a:p>
          <a:p>
            <a:r>
              <a:rPr lang="en-US" sz="2400" dirty="0"/>
              <a:t>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/>
              <a:t>= 1</a:t>
            </a:r>
          </a:p>
          <a:p>
            <a:r>
              <a:rPr lang="en-US" sz="2400" dirty="0"/>
              <a:t>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= 0</a:t>
            </a:r>
          </a:p>
          <a:p>
            <a:r>
              <a:rPr lang="en-US" sz="2400" dirty="0"/>
              <a:t>f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r>
              <a:rPr lang="en-US" sz="2400" dirty="0"/>
              <a:t>= 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053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/>
              <a:t>Locally Optimal </a:t>
            </a:r>
            <a:r>
              <a:rPr lang="en-US" sz="2600" b="1" dirty="0" err="1" smtClean="0"/>
              <a:t>Regressors</a:t>
            </a:r>
            <a:endParaRPr lang="en-US" sz="2600" b="1" dirty="0"/>
          </a:p>
          <a:p>
            <a:r>
              <a:rPr lang="en-US" sz="2400" dirty="0"/>
              <a:t>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/>
              <a:t>= ½ - 2δ </a:t>
            </a:r>
            <a:endParaRPr lang="en-US" sz="2400" dirty="0" smtClean="0"/>
          </a:p>
          <a:p>
            <a:r>
              <a:rPr lang="en-US" sz="2400" dirty="0"/>
              <a:t>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= ¼ + </a:t>
            </a:r>
            <a:r>
              <a:rPr lang="en-US" sz="2400" dirty="0" err="1" smtClean="0"/>
              <a:t>δ</a:t>
            </a:r>
            <a:endParaRPr lang="en-US" sz="2400" dirty="0"/>
          </a:p>
          <a:p>
            <a:r>
              <a:rPr lang="en-US" sz="2400" dirty="0"/>
              <a:t>f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r>
              <a:rPr lang="en-US" sz="2400" dirty="0"/>
              <a:t>= ¼ + </a:t>
            </a:r>
            <a:r>
              <a:rPr lang="en-US" sz="2400" dirty="0" err="1"/>
              <a:t>δ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2218" y="3436413"/>
            <a:ext cx="3916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Final Predictor is always predict Y=1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(Multiclass Error of ½ + 2</a:t>
            </a:r>
            <a:r>
              <a:rPr lang="en-US" sz="2000" dirty="0">
                <a:solidFill>
                  <a:srgbClr val="953735"/>
                </a:solidFill>
              </a:rPr>
              <a:t>δ</a:t>
            </a:r>
            <a:r>
              <a:rPr lang="en-US" sz="2000" dirty="0" smtClean="0">
                <a:solidFill>
                  <a:srgbClr val="953735"/>
                </a:solidFill>
              </a:rPr>
              <a:t>)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6170" y="5060642"/>
            <a:ext cx="4050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Final Predictor is always predict Y=1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(Multiclass Error of ½ + 2</a:t>
            </a:r>
            <a:r>
              <a:rPr lang="en-US" sz="2000" dirty="0" smtClean="0">
                <a:solidFill>
                  <a:srgbClr val="953735"/>
                </a:solidFill>
              </a:rPr>
              <a:t>δ)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1672482" y="4869355"/>
            <a:ext cx="503688" cy="54523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08149" y="2421899"/>
            <a:ext cx="2178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These models have </a:t>
            </a:r>
          </a:p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zero regret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5610" y="4515412"/>
            <a:ext cx="2075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Zero Regret in </a:t>
            </a:r>
          </a:p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Multiclass setting!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203470" y="4144299"/>
            <a:ext cx="96882" cy="435798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358299"/>
              </p:ext>
            </p:extLst>
          </p:nvPr>
        </p:nvGraphicFramePr>
        <p:xfrm>
          <a:off x="6243638" y="5600700"/>
          <a:ext cx="24161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61" name="Equation" r:id="rId3" imgW="1168400" imgH="254000" progId="Equation.3">
                  <p:embed/>
                </p:oleObj>
              </mc:Choice>
              <mc:Fallback>
                <p:oleObj name="Equation" r:id="rId3" imgW="1168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3638" y="5600700"/>
                        <a:ext cx="2416175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 flipH="1">
            <a:off x="5156970" y="5223298"/>
            <a:ext cx="2046500" cy="380206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13648" y="2572711"/>
            <a:ext cx="1197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04A7B"/>
                </a:solidFill>
              </a:rPr>
              <a:t>Small </a:t>
            </a:r>
            <a:r>
              <a:rPr lang="en-US" sz="2000" dirty="0" err="1" smtClean="0">
                <a:solidFill>
                  <a:srgbClr val="604A7B"/>
                </a:solidFill>
              </a:rPr>
              <a:t>δ</a:t>
            </a:r>
            <a:r>
              <a:rPr lang="en-US" sz="2000" dirty="0" smtClean="0">
                <a:solidFill>
                  <a:srgbClr val="604A7B"/>
                </a:solidFill>
              </a:rPr>
              <a:t>&gt;0</a:t>
            </a:r>
            <a:endParaRPr lang="en-US" sz="2000" dirty="0">
              <a:solidFill>
                <a:srgbClr val="604A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Regret Guarantee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Regret of individual regression problems:</a:t>
            </a:r>
          </a:p>
          <a:p>
            <a:pPr lvl="1"/>
            <a:r>
              <a:rPr lang="en-US" dirty="0" err="1" smtClean="0"/>
              <a:t>W.r.t</a:t>
            </a:r>
            <a:r>
              <a:rPr lang="en-US" dirty="0" smtClean="0"/>
              <a:t>. Squared Loss: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dirty="0" smtClean="0"/>
              <a:t>Regret of multiclass classifier: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301916"/>
              </p:ext>
            </p:extLst>
          </p:nvPr>
        </p:nvGraphicFramePr>
        <p:xfrm>
          <a:off x="1198330" y="2775939"/>
          <a:ext cx="4792750" cy="1733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74" name="Equation" r:id="rId3" imgW="2870200" imgH="1041400" progId="Equation.3">
                  <p:embed/>
                </p:oleObj>
              </mc:Choice>
              <mc:Fallback>
                <p:oleObj name="Equation" r:id="rId3" imgW="2870200" imgH="1041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8330" y="2775939"/>
                        <a:ext cx="4792750" cy="1733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763522"/>
              </p:ext>
            </p:extLst>
          </p:nvPr>
        </p:nvGraphicFramePr>
        <p:xfrm>
          <a:off x="1198330" y="5302250"/>
          <a:ext cx="3361092" cy="69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75" name="Equation" r:id="rId5" imgW="1968500" imgH="406400" progId="Equation.3">
                  <p:embed/>
                </p:oleObj>
              </mc:Choice>
              <mc:Fallback>
                <p:oleObj name="Equation" r:id="rId5" imgW="1968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8330" y="5302250"/>
                        <a:ext cx="3361092" cy="691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156970" y="5288369"/>
            <a:ext cx="3082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Mediocre Dependence on K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Bad dependence on </a:t>
            </a:r>
            <a:r>
              <a:rPr lang="en-US" sz="2000" dirty="0" err="1" smtClean="0">
                <a:solidFill>
                  <a:srgbClr val="953735"/>
                </a:solidFill>
              </a:rPr>
              <a:t>r</a:t>
            </a:r>
            <a:r>
              <a:rPr lang="en-US" sz="2000" baseline="30000" dirty="0" err="1" smtClean="0">
                <a:solidFill>
                  <a:srgbClr val="953735"/>
                </a:solidFill>
              </a:rPr>
              <a:t>Squared</a:t>
            </a:r>
            <a:endParaRPr lang="en-US" sz="2000" baseline="30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6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592" y="1524424"/>
            <a:ext cx="4286669" cy="3037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7587" y="4481615"/>
            <a:ext cx="188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Training Set Size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037450" y="2889286"/>
            <a:ext cx="875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Regret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521200" y="1958973"/>
            <a:ext cx="2402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Squared Loss Regret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of Base Model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2000" baseline="30000" dirty="0" err="1" smtClean="0">
                <a:solidFill>
                  <a:schemeClr val="accent1">
                    <a:lumMod val="75000"/>
                  </a:schemeClr>
                </a:solidFill>
              </a:rPr>
              <a:t>Squared</a:t>
            </a:r>
            <a:endParaRPr lang="en-US" sz="20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521201" y="2605304"/>
            <a:ext cx="312288" cy="1543695"/>
          </a:xfrm>
          <a:prstGeom prst="straightConnector1">
            <a:avLst/>
          </a:prstGeom>
          <a:grpFill/>
          <a:ln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23765" y="3118123"/>
            <a:ext cx="2852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0/1 Multiclass Regret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en-US" sz="2000" baseline="30000" dirty="0" err="1" smtClean="0">
                <a:solidFill>
                  <a:schemeClr val="accent2">
                    <a:lumMod val="75000"/>
                  </a:schemeClr>
                </a:solidFill>
              </a:rPr>
              <a:t>Err</a:t>
            </a:r>
            <a:endParaRPr lang="en-US" sz="20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333152" y="3518233"/>
            <a:ext cx="97158" cy="56831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108183"/>
              </p:ext>
            </p:extLst>
          </p:nvPr>
        </p:nvGraphicFramePr>
        <p:xfrm>
          <a:off x="2079679" y="5227324"/>
          <a:ext cx="3361092" cy="69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492" name="Equation" r:id="rId4" imgW="1968500" imgH="406400" progId="Equation.3">
                  <p:embed/>
                </p:oleObj>
              </mc:Choice>
              <mc:Fallback>
                <p:oleObj name="Equation" r:id="rId4" imgW="1968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9679" y="5227324"/>
                        <a:ext cx="3361092" cy="691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089263" y="2451529"/>
            <a:ext cx="2493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Bad statistical efficiency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hen you transform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lassification problem 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into regression problem.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2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Third Try:</a:t>
            </a:r>
            <a:r>
              <a:rPr lang="en-US" dirty="0" smtClean="0"/>
              <a:t> All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Decompose into all pairs of classes</a:t>
            </a:r>
          </a:p>
          <a:p>
            <a:pPr lvl="1"/>
            <a:r>
              <a:rPr lang="en-US" dirty="0" err="1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(x) = 1 if y=</a:t>
            </a:r>
            <a:r>
              <a:rPr lang="en-US" dirty="0" err="1" smtClean="0"/>
              <a:t>i</a:t>
            </a:r>
            <a:r>
              <a:rPr lang="en-US" dirty="0" smtClean="0"/>
              <a:t> more likely than y=j</a:t>
            </a:r>
          </a:p>
          <a:p>
            <a:pPr lvl="1"/>
            <a:r>
              <a:rPr lang="en-US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(x) = 0</a:t>
            </a:r>
            <a:r>
              <a:rPr lang="en-US" dirty="0" smtClean="0"/>
              <a:t> </a:t>
            </a:r>
            <a:r>
              <a:rPr lang="en-US" dirty="0"/>
              <a:t>if y=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smtClean="0"/>
              <a:t>less likely </a:t>
            </a:r>
            <a:r>
              <a:rPr lang="en-US" dirty="0"/>
              <a:t>than y=</a:t>
            </a:r>
            <a:r>
              <a:rPr lang="en-US" dirty="0" smtClean="0"/>
              <a:t>j</a:t>
            </a:r>
          </a:p>
          <a:p>
            <a:pPr lvl="1"/>
            <a:r>
              <a:rPr lang="en-US" dirty="0" smtClean="0"/>
              <a:t>K(K-1)/2 such classifiers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Final predictor:</a:t>
            </a:r>
          </a:p>
          <a:p>
            <a:pPr lvl="1"/>
            <a:r>
              <a:rPr lang="en-US" dirty="0" smtClean="0"/>
              <a:t>Predict class that won the most pairwise comparisons/votes</a:t>
            </a:r>
          </a:p>
          <a:p>
            <a:pPr lvl="1"/>
            <a:r>
              <a:rPr lang="en-US" dirty="0" smtClean="0"/>
              <a:t>Break ties randomly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098403"/>
            <a:ext cx="6551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papers.nips.cc</a:t>
            </a:r>
            <a:r>
              <a:rPr lang="en-US" sz="1600" dirty="0"/>
              <a:t>/paper/1375-classification-by-pairwise-coupling.pdf</a:t>
            </a:r>
          </a:p>
        </p:txBody>
      </p:sp>
    </p:spTree>
    <p:extLst>
      <p:ext uri="{BB962C8B-B14F-4D97-AF65-F5344CB8AC3E}">
        <p14:creationId xmlns:p14="http://schemas.microsoft.com/office/powerpoint/2010/main" val="279152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Regret Analysis: </a:t>
            </a:r>
            <a:r>
              <a:rPr lang="en-US" dirty="0" smtClean="0"/>
              <a:t>All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data point (</a:t>
            </a:r>
            <a:r>
              <a:rPr lang="en-US" dirty="0" err="1" smtClean="0"/>
              <a:t>x,y</a:t>
            </a:r>
            <a:r>
              <a:rPr lang="en-US" dirty="0" smtClean="0"/>
              <a:t>=1)</a:t>
            </a:r>
          </a:p>
          <a:p>
            <a:pPr lvl="1"/>
            <a:r>
              <a:rPr lang="en-US" dirty="0" smtClean="0"/>
              <a:t>Then regret/error of h</a:t>
            </a:r>
            <a:r>
              <a:rPr lang="en-US" baseline="-25000" dirty="0" smtClean="0"/>
              <a:t>23</a:t>
            </a:r>
            <a:r>
              <a:rPr lang="en-US" dirty="0" smtClean="0"/>
              <a:t>(x) doesn’t depend on this data point</a:t>
            </a:r>
          </a:p>
          <a:p>
            <a:endParaRPr lang="en-US" baseline="-25000" dirty="0" smtClean="0"/>
          </a:p>
          <a:p>
            <a:r>
              <a:rPr lang="en-US" dirty="0"/>
              <a:t>h</a:t>
            </a:r>
            <a:r>
              <a:rPr lang="en-US" baseline="-25000" dirty="0" smtClean="0"/>
              <a:t>23</a:t>
            </a:r>
            <a:r>
              <a:rPr lang="en-US" dirty="0" smtClean="0"/>
              <a:t>(x) trained using:</a:t>
            </a:r>
          </a:p>
          <a:p>
            <a:endParaRPr lang="en-US" sz="4800" dirty="0"/>
          </a:p>
          <a:p>
            <a:pPr lvl="1"/>
            <a:r>
              <a:rPr lang="en-US" dirty="0" smtClean="0"/>
              <a:t>Only includes (</a:t>
            </a:r>
            <a:r>
              <a:rPr lang="en-US" dirty="0" err="1" smtClean="0"/>
              <a:t>x,y</a:t>
            </a:r>
            <a:r>
              <a:rPr lang="en-US" dirty="0" smtClean="0"/>
              <a:t>=2) and (</a:t>
            </a:r>
            <a:r>
              <a:rPr lang="en-US" dirty="0" err="1" smtClean="0"/>
              <a:t>x,y</a:t>
            </a:r>
            <a:r>
              <a:rPr lang="en-US" dirty="0" smtClean="0"/>
              <a:t>=3) as training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616962"/>
              </p:ext>
            </p:extLst>
          </p:nvPr>
        </p:nvGraphicFramePr>
        <p:xfrm>
          <a:off x="2085975" y="4188200"/>
          <a:ext cx="539115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507" name="Equation" r:id="rId3" imgW="2540000" imgH="330200" progId="Equation.3">
                  <p:embed/>
                </p:oleObj>
              </mc:Choice>
              <mc:Fallback>
                <p:oleObj name="Equation" r:id="rId3" imgW="254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5975" y="4188200"/>
                        <a:ext cx="5391150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068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Regret Analysis: </a:t>
            </a:r>
            <a:r>
              <a:rPr lang="en-US" dirty="0" smtClean="0"/>
              <a:t>All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most votes any class can get is K-1</a:t>
            </a:r>
          </a:p>
          <a:p>
            <a:endParaRPr lang="en-US" sz="500" dirty="0" smtClean="0"/>
          </a:p>
          <a:p>
            <a:r>
              <a:rPr lang="en-US" dirty="0" smtClean="0"/>
              <a:t>Worst Case:</a:t>
            </a:r>
          </a:p>
          <a:p>
            <a:pPr lvl="1"/>
            <a:r>
              <a:rPr lang="en-US" dirty="0"/>
              <a:t>For data point (</a:t>
            </a:r>
            <a:r>
              <a:rPr lang="en-US" dirty="0" err="1"/>
              <a:t>x,y</a:t>
            </a:r>
            <a:r>
              <a:rPr lang="en-US" dirty="0"/>
              <a:t>=1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Suppose: h</a:t>
            </a:r>
            <a:r>
              <a:rPr lang="en-US" baseline="-25000" dirty="0" smtClean="0"/>
              <a:t>23</a:t>
            </a:r>
            <a:r>
              <a:rPr lang="en-US" dirty="0" smtClean="0"/>
              <a:t>(x) = 1, h</a:t>
            </a:r>
            <a:r>
              <a:rPr lang="en-US" baseline="-25000" dirty="0" smtClean="0"/>
              <a:t>24</a:t>
            </a:r>
            <a:r>
              <a:rPr lang="en-US" dirty="0" smtClean="0"/>
              <a:t>(x) = 1, …, h</a:t>
            </a:r>
            <a:r>
              <a:rPr lang="en-US" baseline="-25000" dirty="0" smtClean="0"/>
              <a:t>2K</a:t>
            </a:r>
            <a:r>
              <a:rPr lang="en-US" dirty="0" smtClean="0"/>
              <a:t>(x) = 1</a:t>
            </a:r>
          </a:p>
          <a:p>
            <a:pPr lvl="2"/>
            <a:r>
              <a:rPr lang="en-US" dirty="0" smtClean="0"/>
              <a:t>All other classifiers involving class 2 votes for class 2</a:t>
            </a:r>
          </a:p>
          <a:p>
            <a:pPr lvl="1"/>
            <a:r>
              <a:rPr lang="en-US" dirty="0" smtClean="0"/>
              <a:t>Then if h</a:t>
            </a:r>
            <a:r>
              <a:rPr lang="en-US" baseline="-25000" dirty="0" smtClean="0"/>
              <a:t>12</a:t>
            </a:r>
            <a:r>
              <a:rPr lang="en-US" dirty="0" smtClean="0"/>
              <a:t>(x) = 0 </a:t>
            </a:r>
          </a:p>
          <a:p>
            <a:pPr lvl="2"/>
            <a:r>
              <a:rPr lang="en-US" dirty="0" smtClean="0"/>
              <a:t>Class 1 gets at most K-2 votes</a:t>
            </a:r>
          </a:p>
          <a:p>
            <a:pPr lvl="2"/>
            <a:r>
              <a:rPr lang="en-US" dirty="0" smtClean="0"/>
              <a:t>Class 2 gets K-1 votes</a:t>
            </a:r>
          </a:p>
          <a:p>
            <a:pPr lvl="2"/>
            <a:r>
              <a:rPr lang="en-US" dirty="0" smtClean="0"/>
              <a:t>Multiclass classification error!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01638" y="4413549"/>
            <a:ext cx="269900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Repeat Analysis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for Class 3,…,K</a:t>
            </a:r>
          </a:p>
          <a:p>
            <a:endParaRPr lang="en-US" sz="1000" dirty="0">
              <a:solidFill>
                <a:srgbClr val="953735"/>
              </a:solidFill>
            </a:endParaRPr>
          </a:p>
          <a:p>
            <a:r>
              <a:rPr lang="en-US" sz="2000" b="1" dirty="0" smtClean="0">
                <a:solidFill>
                  <a:srgbClr val="953735"/>
                </a:solidFill>
              </a:rPr>
              <a:t>Implies Regret: (K-1)r!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(Good dependence in r)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(Bad dependence in K)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0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Fourth Try: </a:t>
            </a:r>
            <a:r>
              <a:rPr lang="en-US" dirty="0" smtClean="0"/>
              <a:t>Filter Tree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2346" y="6024743"/>
            <a:ext cx="73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mi.eng.cam.ac.uk</a:t>
            </a:r>
            <a:r>
              <a:rPr lang="en-US" sz="1600" dirty="0"/>
              <a:t>/~</a:t>
            </a:r>
            <a:r>
              <a:rPr lang="en-US" sz="1600" dirty="0" err="1"/>
              <a:t>mjfg</a:t>
            </a:r>
            <a:r>
              <a:rPr lang="en-US" sz="1600" dirty="0"/>
              <a:t>/local/Projects/</a:t>
            </a:r>
            <a:r>
              <a:rPr lang="en-US" sz="1600" dirty="0" err="1"/>
              <a:t>filter_tree.pdf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1854750" y="2192954"/>
            <a:ext cx="739954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</a:t>
            </a:r>
            <a:r>
              <a:rPr lang="en-US" sz="2400" b="1" baseline="-25000" dirty="0" smtClean="0"/>
              <a:t>12</a:t>
            </a:r>
            <a:endParaRPr lang="en-US" sz="2400" b="1" baseline="-25000" dirty="0"/>
          </a:p>
        </p:txBody>
      </p:sp>
      <p:sp>
        <p:nvSpPr>
          <p:cNvPr id="8" name="Rounded Rectangle 7"/>
          <p:cNvSpPr/>
          <p:nvPr/>
        </p:nvSpPr>
        <p:spPr>
          <a:xfrm>
            <a:off x="3372961" y="2192954"/>
            <a:ext cx="739954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</a:t>
            </a:r>
            <a:r>
              <a:rPr lang="en-US" sz="2400" b="1" baseline="-25000" dirty="0" smtClean="0"/>
              <a:t>34</a:t>
            </a:r>
            <a:endParaRPr lang="en-US" sz="2400" b="1" baseline="-25000" dirty="0"/>
          </a:p>
        </p:txBody>
      </p:sp>
      <p:sp>
        <p:nvSpPr>
          <p:cNvPr id="9" name="Rounded Rectangle 8"/>
          <p:cNvSpPr/>
          <p:nvPr/>
        </p:nvSpPr>
        <p:spPr>
          <a:xfrm>
            <a:off x="4898933" y="2192954"/>
            <a:ext cx="739954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</a:t>
            </a:r>
            <a:r>
              <a:rPr lang="en-US" sz="2400" b="1" baseline="-25000" dirty="0" smtClean="0"/>
              <a:t>56</a:t>
            </a:r>
            <a:endParaRPr lang="en-US" sz="2400" b="1" baseline="-25000" dirty="0"/>
          </a:p>
        </p:txBody>
      </p:sp>
      <p:sp>
        <p:nvSpPr>
          <p:cNvPr id="10" name="Rounded Rectangle 9"/>
          <p:cNvSpPr/>
          <p:nvPr/>
        </p:nvSpPr>
        <p:spPr>
          <a:xfrm>
            <a:off x="6563595" y="2192954"/>
            <a:ext cx="739954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</a:t>
            </a:r>
            <a:r>
              <a:rPr lang="en-US" sz="2400" b="1" baseline="-25000" dirty="0" smtClean="0"/>
              <a:t>78</a:t>
            </a:r>
            <a:endParaRPr lang="en-US" sz="2400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14768" y="1218764"/>
            <a:ext cx="3770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594704" y="1733286"/>
            <a:ext cx="1726570" cy="459668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993698" y="1803540"/>
            <a:ext cx="421071" cy="327086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55681" y="1803540"/>
            <a:ext cx="421792" cy="327086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791794" y="1733286"/>
            <a:ext cx="1761406" cy="459668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09285" y="5214307"/>
            <a:ext cx="370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603423" y="3351341"/>
            <a:ext cx="1246595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h</a:t>
            </a:r>
            <a:r>
              <a:rPr lang="en-US" sz="2400" b="1" baseline="-25000" dirty="0" err="1" smtClean="0"/>
              <a:t>Left,Right</a:t>
            </a:r>
            <a:endParaRPr lang="en-US" sz="2400" b="1" baseline="-25000" dirty="0"/>
          </a:p>
        </p:txBody>
      </p:sp>
      <p:sp>
        <p:nvSpPr>
          <p:cNvPr id="24" name="Rounded Rectangle 23"/>
          <p:cNvSpPr/>
          <p:nvPr/>
        </p:nvSpPr>
        <p:spPr>
          <a:xfrm>
            <a:off x="5177473" y="3346703"/>
            <a:ext cx="1246595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</a:t>
            </a:r>
            <a:r>
              <a:rPr lang="en-US" sz="2400" b="1" baseline="-25000" dirty="0" err="1"/>
              <a:t>Left,Right</a:t>
            </a:r>
            <a:endParaRPr lang="en-US" sz="2400" b="1" baseline="-25000" dirty="0"/>
          </a:p>
        </p:txBody>
      </p:sp>
      <p:sp>
        <p:nvSpPr>
          <p:cNvPr id="25" name="Rounded Rectangle 24"/>
          <p:cNvSpPr/>
          <p:nvPr/>
        </p:nvSpPr>
        <p:spPr>
          <a:xfrm>
            <a:off x="3737944" y="4501118"/>
            <a:ext cx="1689476" cy="545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</a:t>
            </a:r>
            <a:r>
              <a:rPr lang="en-US" sz="2400" b="1" baseline="-25000" dirty="0" err="1"/>
              <a:t>Left,Right</a:t>
            </a:r>
            <a:endParaRPr lang="en-US" sz="2400" b="1" baseline="-25000" dirty="0"/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>
            <a:off x="2224727" y="2738321"/>
            <a:ext cx="700233" cy="608382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2"/>
          </p:cNvCxnSpPr>
          <p:nvPr/>
        </p:nvCxnSpPr>
        <p:spPr>
          <a:xfrm flipH="1">
            <a:off x="3478189" y="2738321"/>
            <a:ext cx="264749" cy="608382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329873" y="2738321"/>
            <a:ext cx="309014" cy="608382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0" idx="2"/>
          </p:cNvCxnSpPr>
          <p:nvPr/>
        </p:nvCxnSpPr>
        <p:spPr>
          <a:xfrm flipH="1">
            <a:off x="6143748" y="2738321"/>
            <a:ext cx="789824" cy="608382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3" idx="2"/>
          </p:cNvCxnSpPr>
          <p:nvPr/>
        </p:nvCxnSpPr>
        <p:spPr>
          <a:xfrm>
            <a:off x="3226721" y="3896708"/>
            <a:ext cx="886194" cy="604410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4" idx="2"/>
          </p:cNvCxnSpPr>
          <p:nvPr/>
        </p:nvCxnSpPr>
        <p:spPr>
          <a:xfrm flipH="1">
            <a:off x="5049863" y="3892070"/>
            <a:ext cx="750908" cy="609048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5" idx="2"/>
          </p:cNvCxnSpPr>
          <p:nvPr/>
        </p:nvCxnSpPr>
        <p:spPr>
          <a:xfrm>
            <a:off x="4582682" y="5046485"/>
            <a:ext cx="0" cy="295696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49319" y="4338599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Each base model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Is a binary classifier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9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Learning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Layer</a:t>
            </a:r>
          </a:p>
          <a:p>
            <a:pPr lvl="1"/>
            <a:r>
              <a:rPr lang="en-US" dirty="0" smtClean="0"/>
              <a:t>Train each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using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202" y="3782738"/>
            <a:ext cx="3775518" cy="234342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566407"/>
              </p:ext>
            </p:extLst>
          </p:nvPr>
        </p:nvGraphicFramePr>
        <p:xfrm>
          <a:off x="2474913" y="2865438"/>
          <a:ext cx="4216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87" name="Equation" r:id="rId4" imgW="2286000" imgH="330200" progId="Equation.3">
                  <p:embed/>
                </p:oleObj>
              </mc:Choice>
              <mc:Fallback>
                <p:oleObj name="Equation" r:id="rId4" imgW="2286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74913" y="2865438"/>
                        <a:ext cx="42164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94486" y="4041891"/>
            <a:ext cx="150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First Layer</a:t>
            </a:r>
            <a:endParaRPr lang="en-US" sz="2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967334" y="4111970"/>
            <a:ext cx="3240814" cy="421656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8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Learning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 Layer</a:t>
            </a:r>
          </a:p>
          <a:p>
            <a:pPr lvl="1"/>
            <a:r>
              <a:rPr lang="en-US" dirty="0" smtClean="0"/>
              <a:t>Train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Left,Right</a:t>
            </a:r>
            <a:r>
              <a:rPr lang="en-US" dirty="0" smtClean="0"/>
              <a:t> using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202" y="3782738"/>
            <a:ext cx="3775518" cy="234342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199901"/>
              </p:ext>
            </p:extLst>
          </p:nvPr>
        </p:nvGraphicFramePr>
        <p:xfrm>
          <a:off x="492125" y="2868613"/>
          <a:ext cx="83169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10" name="Equation" r:id="rId4" imgW="4508500" imgH="330200" progId="Equation.3">
                  <p:embed/>
                </p:oleObj>
              </mc:Choice>
              <mc:Fallback>
                <p:oleObj name="Equation" r:id="rId4" imgW="45085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125" y="2868613"/>
                        <a:ext cx="8316913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94486" y="4711441"/>
            <a:ext cx="1871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Second Layer</a:t>
            </a:r>
            <a:endParaRPr lang="en-US" sz="2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306815" y="4723353"/>
            <a:ext cx="1031018" cy="421656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57624" y="4909549"/>
            <a:ext cx="2646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Train Lower Layers only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using mistake-free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training data.</a:t>
            </a:r>
          </a:p>
        </p:txBody>
      </p:sp>
    </p:spTree>
    <p:extLst>
      <p:ext uri="{BB962C8B-B14F-4D97-AF65-F5344CB8AC3E}">
        <p14:creationId xmlns:p14="http://schemas.microsoft.com/office/powerpoint/2010/main" val="254353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Learning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Classification problem dependent on classifiers learned in previous layers</a:t>
            </a:r>
          </a:p>
          <a:p>
            <a:endParaRPr lang="en-US" sz="1000" dirty="0"/>
          </a:p>
          <a:p>
            <a:r>
              <a:rPr lang="en-US" dirty="0" smtClean="0"/>
              <a:t>Reduction happens iteratively</a:t>
            </a:r>
          </a:p>
          <a:p>
            <a:pPr lvl="1"/>
            <a:r>
              <a:rPr lang="en-US" dirty="0" smtClean="0"/>
              <a:t>I.e., adaptively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61" y="3684896"/>
            <a:ext cx="3933152" cy="244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Preliminaries: </a:t>
            </a:r>
            <a:r>
              <a:rPr lang="en-US" dirty="0" smtClean="0"/>
              <a:t>Linear Binary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scoring function: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Binary classifier: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751294"/>
              </p:ext>
            </p:extLst>
          </p:nvPr>
        </p:nvGraphicFramePr>
        <p:xfrm>
          <a:off x="2792413" y="2295525"/>
          <a:ext cx="26035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98" name="Equation" r:id="rId3" imgW="901700" imgH="228600" progId="Equation.3">
                  <p:embed/>
                </p:oleObj>
              </mc:Choice>
              <mc:Fallback>
                <p:oleObj name="Equation" r:id="rId3" imgW="901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2413" y="2295525"/>
                        <a:ext cx="26035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680048"/>
              </p:ext>
            </p:extLst>
          </p:nvPr>
        </p:nvGraphicFramePr>
        <p:xfrm>
          <a:off x="2298652" y="4247140"/>
          <a:ext cx="315277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99" name="Equation" r:id="rId5" imgW="1092200" imgH="203200" progId="Equation.3">
                  <p:embed/>
                </p:oleObj>
              </mc:Choice>
              <mc:Fallback>
                <p:oleObj name="Equation" r:id="rId5" imgW="1092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8652" y="4247140"/>
                        <a:ext cx="3152775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19091" y="2386061"/>
            <a:ext cx="2326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Omitting bias term b </a:t>
            </a:r>
          </a:p>
          <a:p>
            <a:r>
              <a:rPr lang="en-US" sz="2000" dirty="0">
                <a:solidFill>
                  <a:srgbClr val="953735"/>
                </a:solidFill>
              </a:rPr>
              <a:t>f</a:t>
            </a:r>
            <a:r>
              <a:rPr lang="en-US" sz="2000" dirty="0" smtClean="0">
                <a:solidFill>
                  <a:srgbClr val="953735"/>
                </a:solidFill>
              </a:rPr>
              <a:t>or brevity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1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Tree Regret Guarantee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each classifier has regret r</a:t>
            </a:r>
          </a:p>
          <a:p>
            <a:r>
              <a:rPr lang="en-US" dirty="0" smtClean="0"/>
              <a:t>Filter Tree has multiclass regret ≤ (log</a:t>
            </a:r>
            <a:r>
              <a:rPr lang="en-US" baseline="-25000" dirty="0" smtClean="0"/>
              <a:t>2</a:t>
            </a:r>
            <a:r>
              <a:rPr lang="en-US" dirty="0" smtClean="0"/>
              <a:t>K)r</a:t>
            </a:r>
          </a:p>
          <a:p>
            <a:pPr lvl="1"/>
            <a:r>
              <a:rPr lang="en-US" dirty="0" smtClean="0"/>
              <a:t>Good dependence on r</a:t>
            </a:r>
          </a:p>
          <a:p>
            <a:pPr lvl="1"/>
            <a:r>
              <a:rPr lang="en-US" dirty="0" smtClean="0"/>
              <a:t>Good dependence on K</a:t>
            </a:r>
          </a:p>
          <a:p>
            <a:endParaRPr lang="en-US" sz="1000" dirty="0"/>
          </a:p>
          <a:p>
            <a:r>
              <a:rPr lang="en-US" dirty="0" smtClean="0"/>
              <a:t>Inductive proof</a:t>
            </a:r>
          </a:p>
          <a:p>
            <a:r>
              <a:rPr lang="en-US" dirty="0" smtClean="0"/>
              <a:t>See details in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2346" y="6024743"/>
            <a:ext cx="73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mi.eng.cam.ac.uk</a:t>
            </a:r>
            <a:r>
              <a:rPr lang="en-US" sz="1600" dirty="0"/>
              <a:t>/~</a:t>
            </a:r>
            <a:r>
              <a:rPr lang="en-US" sz="1600" dirty="0" err="1"/>
              <a:t>mjfg</a:t>
            </a:r>
            <a:r>
              <a:rPr lang="en-US" sz="1600" dirty="0"/>
              <a:t>/local/Projects/</a:t>
            </a:r>
            <a:r>
              <a:rPr lang="en-US" sz="1600" dirty="0" err="1"/>
              <a:t>filter_tree.pdf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61" y="3684896"/>
            <a:ext cx="3933152" cy="244126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109687" y="5204655"/>
            <a:ext cx="0" cy="820088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710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Computational Tradeoffs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82" y="2485453"/>
            <a:ext cx="3275853" cy="19001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0765" y="1423624"/>
            <a:ext cx="21894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One Against All</a:t>
            </a:r>
          </a:p>
          <a:p>
            <a:pPr algn="ctr"/>
            <a:r>
              <a:rPr lang="en-US" sz="2000" dirty="0" smtClean="0"/>
              <a:t>Test Time: O(K) </a:t>
            </a:r>
          </a:p>
          <a:p>
            <a:pPr algn="ctr"/>
            <a:r>
              <a:rPr lang="en-US" sz="2000" dirty="0" smtClean="0"/>
              <a:t>Training Time: O(K)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616409" y="1555501"/>
            <a:ext cx="22760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All Pairs</a:t>
            </a:r>
          </a:p>
          <a:p>
            <a:pPr algn="ctr"/>
            <a:r>
              <a:rPr lang="en-US" sz="2000" dirty="0" smtClean="0"/>
              <a:t>Test Time: O(K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</a:p>
          <a:p>
            <a:pPr algn="ctr"/>
            <a:r>
              <a:rPr lang="en-US" sz="2000" dirty="0" smtClean="0"/>
              <a:t>Training Time: O(K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789" y="4066570"/>
            <a:ext cx="3508299" cy="21775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36591" y="3037027"/>
            <a:ext cx="22335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Filter Tree</a:t>
            </a:r>
          </a:p>
          <a:p>
            <a:pPr algn="ctr"/>
            <a:r>
              <a:rPr lang="en-US" sz="2000" dirty="0" smtClean="0"/>
              <a:t>Test Time: O(Log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K)</a:t>
            </a:r>
          </a:p>
          <a:p>
            <a:pPr algn="ctr"/>
            <a:r>
              <a:rPr lang="en-US" sz="2000" dirty="0" smtClean="0"/>
              <a:t>Training Time: O(K)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77614" y="4548100"/>
            <a:ext cx="3899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Can we do Better?</a:t>
            </a:r>
          </a:p>
          <a:p>
            <a:pPr algn="ctr"/>
            <a:r>
              <a:rPr lang="en-US" sz="2000" dirty="0" smtClean="0"/>
              <a:t>Training Time: O(Log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K)</a:t>
            </a:r>
          </a:p>
          <a:p>
            <a:pPr algn="ctr"/>
            <a:r>
              <a:rPr lang="en-US" sz="2000" dirty="0" smtClean="0"/>
              <a:t>Test Time: O(Log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K)</a:t>
            </a:r>
          </a:p>
          <a:p>
            <a:pPr algn="ctr"/>
            <a:r>
              <a:rPr lang="en-US" sz="2000" dirty="0" smtClean="0"/>
              <a:t>(w/ Reasonable Regret Guarantees)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165879" y="5838854"/>
            <a:ext cx="3275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See: http</a:t>
            </a:r>
            <a:r>
              <a:rPr lang="en-US" sz="1400" dirty="0"/>
              <a:t>://</a:t>
            </a:r>
            <a:r>
              <a:rPr lang="en-US" sz="1400" dirty="0" err="1"/>
              <a:t>arxiv.org</a:t>
            </a:r>
            <a:r>
              <a:rPr lang="en-US" sz="1400" dirty="0"/>
              <a:t>/</a:t>
            </a:r>
            <a:r>
              <a:rPr lang="en-US" sz="1400" dirty="0" err="1"/>
              <a:t>pdf</a:t>
            </a:r>
            <a:r>
              <a:rPr lang="en-US" sz="1400" dirty="0"/>
              <a:t>/1406.1822v6.pdf</a:t>
            </a:r>
          </a:p>
        </p:txBody>
      </p:sp>
    </p:spTree>
    <p:extLst>
      <p:ext uri="{BB962C8B-B14F-4D97-AF65-F5344CB8AC3E}">
        <p14:creationId xmlns:p14="http://schemas.microsoft.com/office/powerpoint/2010/main" val="296351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Recap: </a:t>
            </a:r>
            <a:r>
              <a:rPr lang="en-US" dirty="0" smtClean="0"/>
              <a:t>Learning Reductions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Multiclass classification is often hard &amp; poorly understood</a:t>
            </a:r>
            <a:endParaRPr lang="en-US" sz="2000" dirty="0"/>
          </a:p>
          <a:p>
            <a:r>
              <a:rPr lang="en-US" sz="2400" dirty="0" smtClean="0"/>
              <a:t>Binary classification is often much easier &amp; well understood</a:t>
            </a:r>
            <a:endParaRPr lang="en-US" sz="500" dirty="0"/>
          </a:p>
          <a:p>
            <a:r>
              <a:rPr lang="en-US" sz="2400" b="1" dirty="0" smtClean="0"/>
              <a:t>“Reduce” </a:t>
            </a:r>
            <a:r>
              <a:rPr lang="en-US" sz="2400" dirty="0" smtClean="0"/>
              <a:t>multiclass problem into a set of binary problems</a:t>
            </a:r>
          </a:p>
          <a:p>
            <a:pPr lvl="1"/>
            <a:r>
              <a:rPr lang="en-US" sz="2000" dirty="0" smtClean="0"/>
              <a:t>Train a set of binary classifiers</a:t>
            </a:r>
          </a:p>
          <a:p>
            <a:pPr lvl="1"/>
            <a:r>
              <a:rPr lang="en-US" sz="2000" dirty="0" smtClean="0"/>
              <a:t>Combine binary models into multiclass predictor</a:t>
            </a:r>
          </a:p>
          <a:p>
            <a:pPr lvl="1"/>
            <a:r>
              <a:rPr lang="en-US" sz="2000" dirty="0" smtClean="0"/>
              <a:t>Theoretical results for binary predictors transfers to multiclass case</a:t>
            </a:r>
            <a:endParaRPr lang="en-US" sz="500" dirty="0"/>
          </a:p>
          <a:p>
            <a:r>
              <a:rPr lang="en-US" sz="2400" dirty="0" smtClean="0"/>
              <a:t>Can also be applied to other complex prediction tasks, </a:t>
            </a:r>
          </a:p>
          <a:p>
            <a:pPr lvl="1"/>
            <a:r>
              <a:rPr lang="en-US" sz="2000" dirty="0" smtClean="0"/>
              <a:t>Such as sequence prediction:</a:t>
            </a:r>
            <a:endParaRPr lang="en-US" sz="500" dirty="0"/>
          </a:p>
          <a:p>
            <a:r>
              <a:rPr lang="en-US" sz="2400" b="1" dirty="0" smtClean="0"/>
              <a:t>Caveats:</a:t>
            </a:r>
          </a:p>
          <a:p>
            <a:pPr lvl="1"/>
            <a:r>
              <a:rPr lang="en-US" sz="2000" dirty="0" smtClean="0"/>
              <a:t>Sometimes, the reduction is loose</a:t>
            </a:r>
          </a:p>
          <a:p>
            <a:pPr lvl="1"/>
            <a:r>
              <a:rPr lang="en-US" sz="2000" dirty="0" smtClean="0"/>
              <a:t>Sometimes, the resulting simple problems are hard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29922" y="4444934"/>
            <a:ext cx="36736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http://www.umiacs.umd.edu/~hal/searn</a:t>
            </a:r>
            <a:r>
              <a:rPr lang="en-US" sz="1600" dirty="0" smtClean="0"/>
              <a:t>/</a:t>
            </a:r>
          </a:p>
          <a:p>
            <a:r>
              <a:rPr lang="en-US" sz="1600" dirty="0"/>
              <a:t>http://</a:t>
            </a:r>
            <a:r>
              <a:rPr lang="en-US" sz="1600" dirty="0" err="1"/>
              <a:t>arxiv.org</a:t>
            </a:r>
            <a:r>
              <a:rPr lang="en-US" sz="1600" dirty="0"/>
              <a:t>/</a:t>
            </a:r>
            <a:r>
              <a:rPr lang="en-US" sz="1600" dirty="0" err="1"/>
              <a:t>pdf</a:t>
            </a:r>
            <a:r>
              <a:rPr lang="en-US" sz="1600" dirty="0"/>
              <a:t>/1011.0686.pdf</a:t>
            </a:r>
          </a:p>
        </p:txBody>
      </p:sp>
    </p:spTree>
    <p:extLst>
      <p:ext uri="{BB962C8B-B14F-4D97-AF65-F5344CB8AC3E}">
        <p14:creationId xmlns:p14="http://schemas.microsoft.com/office/powerpoint/2010/main" val="238583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3668"/>
            <a:ext cx="8229600" cy="1143000"/>
          </a:xfrm>
        </p:spPr>
        <p:txBody>
          <a:bodyPr/>
          <a:lstStyle/>
          <a:p>
            <a:r>
              <a:rPr lang="en-US" dirty="0" smtClean="0"/>
              <a:t>Extensions of Decision Trees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50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53735"/>
                </a:solidFill>
              </a:rPr>
              <a:t>Recap: </a:t>
            </a:r>
            <a:r>
              <a:rPr lang="en-US" dirty="0"/>
              <a:t>Piece-Wise Constant Predictors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2" indent="-342900"/>
            <a:r>
              <a:rPr lang="en-US" sz="2800" b="1" dirty="0" smtClean="0"/>
              <a:t>Decision Trees: </a:t>
            </a:r>
            <a:r>
              <a:rPr lang="en-US" sz="2800" dirty="0" smtClean="0"/>
              <a:t>“</a:t>
            </a:r>
            <a:r>
              <a:rPr lang="en-US" sz="2800" dirty="0"/>
              <a:t>Piece-wise Static” Function </a:t>
            </a:r>
            <a:r>
              <a:rPr lang="en-US" sz="2800" dirty="0" smtClean="0"/>
              <a:t>Class</a:t>
            </a:r>
          </a:p>
          <a:p>
            <a:pPr lvl="1"/>
            <a:r>
              <a:rPr lang="en-US" sz="2400" dirty="0" smtClean="0"/>
              <a:t>All possible </a:t>
            </a:r>
            <a:r>
              <a:rPr lang="en-US" sz="2400" dirty="0" err="1" smtClean="0"/>
              <a:t>partitionings</a:t>
            </a:r>
            <a:r>
              <a:rPr lang="en-US" sz="2400" dirty="0" smtClean="0"/>
              <a:t> over feature space.</a:t>
            </a:r>
          </a:p>
          <a:p>
            <a:pPr lvl="1"/>
            <a:r>
              <a:rPr lang="en-US" sz="2400" dirty="0" smtClean="0"/>
              <a:t>Each partition has a static prediction.</a:t>
            </a:r>
          </a:p>
          <a:p>
            <a:pPr lvl="2"/>
            <a:endParaRPr lang="en-US" sz="1000" dirty="0" smtClean="0"/>
          </a:p>
          <a:p>
            <a:pPr lvl="2"/>
            <a:endParaRPr lang="en-US" sz="1000" dirty="0" smtClean="0"/>
          </a:p>
          <a:p>
            <a:r>
              <a:rPr lang="en-US" sz="2800" dirty="0" smtClean="0"/>
              <a:t>Partitions axis-aligned</a:t>
            </a:r>
          </a:p>
          <a:p>
            <a:pPr lvl="1"/>
            <a:r>
              <a:rPr lang="en-US" sz="2400" dirty="0" smtClean="0"/>
              <a:t>E.g., No Diagonals</a:t>
            </a:r>
          </a:p>
          <a:p>
            <a:pPr lvl="1"/>
            <a:endParaRPr lang="en-US" dirty="0"/>
          </a:p>
          <a:p>
            <a:r>
              <a:rPr lang="en-US" b="1" dirty="0" smtClean="0"/>
              <a:t>Today: Extensions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834" y="3573111"/>
            <a:ext cx="3328810" cy="249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8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Piece-Wise Linear Predictors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node is a linear model</a:t>
            </a:r>
          </a:p>
          <a:p>
            <a:r>
              <a:rPr lang="en-US" dirty="0" smtClean="0"/>
              <a:t>Splitting functions are axis-aligned</a:t>
            </a:r>
          </a:p>
          <a:p>
            <a:pPr lvl="1"/>
            <a:r>
              <a:rPr lang="en-US" dirty="0" smtClean="0"/>
              <a:t>Piece-wise Linear Function Class</a:t>
            </a:r>
          </a:p>
          <a:p>
            <a:pPr lvl="1"/>
            <a:r>
              <a:rPr lang="en-US" dirty="0" smtClean="0"/>
              <a:t>Axis-aligned partitions</a:t>
            </a:r>
          </a:p>
          <a:p>
            <a:pPr lvl="1"/>
            <a:endParaRPr lang="en-US" dirty="0"/>
          </a:p>
          <a:p>
            <a:r>
              <a:rPr lang="en-US" dirty="0" smtClean="0"/>
              <a:t>Redefine Impurity:</a:t>
            </a:r>
          </a:p>
          <a:p>
            <a:pPr lvl="1"/>
            <a:r>
              <a:rPr lang="en-US" dirty="0" smtClean="0"/>
              <a:t>Squared Loss</a:t>
            </a:r>
          </a:p>
          <a:p>
            <a:pPr lvl="1"/>
            <a:r>
              <a:rPr lang="en-US" dirty="0" smtClean="0"/>
              <a:t>Hinge Loss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428645" y="3954142"/>
            <a:ext cx="715512" cy="3680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30000" dirty="0" smtClean="0"/>
              <a:t>1</a:t>
            </a:r>
            <a:r>
              <a:rPr lang="en-US" dirty="0" smtClean="0"/>
              <a:t>&gt;0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871846" y="4759031"/>
            <a:ext cx="556799" cy="3486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</a:t>
            </a:r>
            <a:r>
              <a:rPr lang="en-US" baseline="30000" dirty="0" err="1" smtClean="0"/>
              <a:t>T</a:t>
            </a:r>
            <a:r>
              <a:rPr lang="en-US" dirty="0" err="1" smtClean="0"/>
              <a:t>x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  <a:endCxn id="7" idx="0"/>
          </p:cNvCxnSpPr>
          <p:nvPr/>
        </p:nvCxnSpPr>
        <p:spPr>
          <a:xfrm flipH="1">
            <a:off x="6150246" y="4322147"/>
            <a:ext cx="636155" cy="436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764410" y="4761429"/>
            <a:ext cx="715512" cy="3680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/>
              <a:t>2</a:t>
            </a:r>
            <a:r>
              <a:rPr lang="en-US" dirty="0" smtClean="0"/>
              <a:t>&gt;0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2"/>
            <a:endCxn id="9" idx="0"/>
          </p:cNvCxnSpPr>
          <p:nvPr/>
        </p:nvCxnSpPr>
        <p:spPr>
          <a:xfrm>
            <a:off x="6786401" y="4322147"/>
            <a:ext cx="335765" cy="439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2"/>
            <a:endCxn id="12" idx="0"/>
          </p:cNvCxnSpPr>
          <p:nvPr/>
        </p:nvCxnSpPr>
        <p:spPr>
          <a:xfrm flipH="1">
            <a:off x="6656040" y="5129434"/>
            <a:ext cx="466126" cy="458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368040" y="5588206"/>
            <a:ext cx="576000" cy="3486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</a:t>
            </a:r>
            <a:r>
              <a:rPr lang="en-US" baseline="30000" dirty="0" err="1" smtClean="0"/>
              <a:t>T</a:t>
            </a:r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319722" y="5588206"/>
            <a:ext cx="613232" cy="3486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</a:t>
            </a:r>
            <a:r>
              <a:rPr lang="en-US" baseline="30000" dirty="0" err="1" smtClean="0"/>
              <a:t>T</a:t>
            </a:r>
            <a:r>
              <a:rPr lang="en-US" dirty="0" err="1" smtClean="0"/>
              <a:t>x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9" idx="2"/>
            <a:endCxn id="13" idx="0"/>
          </p:cNvCxnSpPr>
          <p:nvPr/>
        </p:nvCxnSpPr>
        <p:spPr>
          <a:xfrm>
            <a:off x="7122166" y="5129434"/>
            <a:ext cx="504172" cy="458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29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590" y="1701065"/>
            <a:ext cx="5330922" cy="4429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4170" y="1701065"/>
            <a:ext cx="2418264" cy="2024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64546" y="3796536"/>
            <a:ext cx="2418264" cy="2024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72513" y="3948936"/>
            <a:ext cx="2418264" cy="2024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Complex Decision Trees?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Decision Trees for Multiclass Classification!</a:t>
            </a:r>
          </a:p>
          <a:p>
            <a:pPr lvl="1"/>
            <a:r>
              <a:rPr lang="en-US" sz="2400" dirty="0" smtClean="0"/>
              <a:t>Each node is a class label {1,…,K}</a:t>
            </a:r>
          </a:p>
          <a:p>
            <a:pPr lvl="1"/>
            <a:r>
              <a:rPr lang="en-US" sz="2400" dirty="0" smtClean="0"/>
              <a:t>Impurity function: multiclass information gain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Sometimes better than learning reductions</a:t>
            </a:r>
          </a:p>
          <a:p>
            <a:pPr lvl="1"/>
            <a:r>
              <a:rPr lang="en-US" sz="2400" dirty="0" smtClean="0"/>
              <a:t>Multiclass DTs try to “purify” all classes simultaneously</a:t>
            </a:r>
          </a:p>
          <a:p>
            <a:pPr lvl="1"/>
            <a:r>
              <a:rPr lang="en-US" sz="2400" dirty="0" smtClean="0"/>
              <a:t>Learning Reduction “purifies” between pairs of classes at a time</a:t>
            </a:r>
          </a:p>
          <a:p>
            <a:pPr lvl="1"/>
            <a:endParaRPr lang="en-US" sz="1000" dirty="0" smtClean="0"/>
          </a:p>
          <a:p>
            <a:r>
              <a:rPr lang="en-US" b="1" dirty="0" smtClean="0"/>
              <a:t>More complex?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323"/>
            <a:ext cx="8229600" cy="1143000"/>
          </a:xfrm>
        </p:spPr>
        <p:txBody>
          <a:bodyPr/>
          <a:lstStyle/>
          <a:p>
            <a:r>
              <a:rPr lang="en-US" dirty="0" smtClean="0"/>
              <a:t>Structured Decision Trees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4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Structured Decision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09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DTs normally train on unary labels y=0/1 </a:t>
            </a:r>
          </a:p>
          <a:p>
            <a:endParaRPr lang="en-US" sz="1600" dirty="0" smtClean="0"/>
          </a:p>
          <a:p>
            <a:r>
              <a:rPr lang="en-US" dirty="0" smtClean="0"/>
              <a:t>What about structured labels?</a:t>
            </a:r>
          </a:p>
          <a:p>
            <a:pPr lvl="1"/>
            <a:r>
              <a:rPr lang="en-US" dirty="0" smtClean="0"/>
              <a:t>Must define information gain of structured labels</a:t>
            </a:r>
          </a:p>
          <a:p>
            <a:pPr lvl="1"/>
            <a:endParaRPr lang="en-US" sz="1600" dirty="0"/>
          </a:p>
          <a:p>
            <a:r>
              <a:rPr lang="en-US" dirty="0" smtClean="0"/>
              <a:t>Edge detection:</a:t>
            </a:r>
          </a:p>
          <a:p>
            <a:pPr lvl="1"/>
            <a:r>
              <a:rPr lang="en-US" dirty="0" smtClean="0"/>
              <a:t>E.g., </a:t>
            </a:r>
            <a:r>
              <a:rPr lang="en-US" dirty="0"/>
              <a:t>s</a:t>
            </a:r>
            <a:r>
              <a:rPr lang="en-US" dirty="0" smtClean="0"/>
              <a:t>tructured label is a 16x16 image patch</a:t>
            </a:r>
          </a:p>
          <a:p>
            <a:pPr lvl="1"/>
            <a:r>
              <a:rPr lang="en-US" dirty="0" smtClean="0"/>
              <a:t>Map structured labels to another space </a:t>
            </a:r>
          </a:p>
          <a:p>
            <a:pPr lvl="2"/>
            <a:r>
              <a:rPr lang="en-US" dirty="0" smtClean="0"/>
              <a:t>where entropy is well defined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1407" y="5876381"/>
            <a:ext cx="4716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“Structured Random Forests for Fast Edge Detection”</a:t>
            </a:r>
          </a:p>
          <a:p>
            <a:r>
              <a:rPr lang="en-US" sz="1600" dirty="0" err="1" smtClean="0"/>
              <a:t>Dollár</a:t>
            </a:r>
            <a:r>
              <a:rPr lang="en-US" sz="1600" dirty="0" smtClean="0"/>
              <a:t> &amp; </a:t>
            </a:r>
            <a:r>
              <a:rPr lang="en-US" sz="1600" dirty="0" err="1" smtClean="0"/>
              <a:t>Zitnick</a:t>
            </a:r>
            <a:r>
              <a:rPr lang="en-US" sz="1600" dirty="0" smtClean="0"/>
              <a:t>, ICCV 2013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Lecture 11: Learning Reductions &amp; Recent Applications of Decision Trees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Preliminaries:</a:t>
            </a:r>
            <a:r>
              <a:rPr lang="en-US" dirty="0" smtClean="0"/>
              <a:t> Binary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Ultimate Goal:</a:t>
            </a:r>
            <a:r>
              <a:rPr lang="en-US" sz="2800" dirty="0" smtClean="0"/>
              <a:t> Minimize Test Error (0/1 Loss)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800" b="1" dirty="0" smtClean="0"/>
              <a:t>Learning Goal:</a:t>
            </a:r>
            <a:r>
              <a:rPr lang="en-US" sz="2800" dirty="0" smtClean="0"/>
              <a:t> Minimize Surrogate Loss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122787"/>
              </p:ext>
            </p:extLst>
          </p:nvPr>
        </p:nvGraphicFramePr>
        <p:xfrm>
          <a:off x="1049338" y="2203450"/>
          <a:ext cx="49260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1" name="Equation" r:id="rId3" imgW="2044700" imgH="279400" progId="Equation.3">
                  <p:embed/>
                </p:oleObj>
              </mc:Choice>
              <mc:Fallback>
                <p:oleObj name="Equation" r:id="rId3" imgW="2044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9338" y="2203450"/>
                        <a:ext cx="4926013" cy="67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980622"/>
              </p:ext>
            </p:extLst>
          </p:nvPr>
        </p:nvGraphicFramePr>
        <p:xfrm>
          <a:off x="1049338" y="2959100"/>
          <a:ext cx="3671887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2" name="Equation" r:id="rId5" imgW="1524000" imgH="279400" progId="Equation.3">
                  <p:embed/>
                </p:oleObj>
              </mc:Choice>
              <mc:Fallback>
                <p:oleObj name="Equation" r:id="rId5" imgW="1524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9338" y="2959100"/>
                        <a:ext cx="3671887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798020"/>
              </p:ext>
            </p:extLst>
          </p:nvPr>
        </p:nvGraphicFramePr>
        <p:xfrm>
          <a:off x="1049338" y="4266142"/>
          <a:ext cx="4405313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3" name="Equation" r:id="rId7" imgW="1828800" imgH="393700" progId="Equation.3">
                  <p:embed/>
                </p:oleObj>
              </mc:Choice>
              <mc:Fallback>
                <p:oleObj name="Equation" r:id="rId7" imgW="1828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9338" y="4266142"/>
                        <a:ext cx="4405313" cy="94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891474"/>
              </p:ext>
            </p:extLst>
          </p:nvPr>
        </p:nvGraphicFramePr>
        <p:xfrm>
          <a:off x="1049338" y="5224669"/>
          <a:ext cx="492760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4" name="Equation" r:id="rId9" imgW="2044700" imgH="254000" progId="Equation.3">
                  <p:embed/>
                </p:oleObj>
              </mc:Choice>
              <mc:Fallback>
                <p:oleObj name="Equation" r:id="rId9" imgW="2044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49338" y="5224669"/>
                        <a:ext cx="4927600" cy="61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31652" y="4502729"/>
            <a:ext cx="1288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Hinge Loss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323530" y="4902839"/>
            <a:ext cx="542901" cy="31104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808958"/>
              </p:ext>
            </p:extLst>
          </p:nvPr>
        </p:nvGraphicFramePr>
        <p:xfrm>
          <a:off x="7072946" y="5608705"/>
          <a:ext cx="1455296" cy="457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5" name="Equation" r:id="rId11" imgW="889000" imgH="279400" progId="Equation.3">
                  <p:embed/>
                </p:oleObj>
              </mc:Choice>
              <mc:Fallback>
                <p:oleObj name="Equation" r:id="rId11" imgW="889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72946" y="5608705"/>
                        <a:ext cx="1455296" cy="457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357694" y="4221454"/>
            <a:ext cx="8266648" cy="18446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Can We Say Anything Theoretically Relating </a:t>
            </a:r>
          </a:p>
          <a:p>
            <a:pPr algn="ctr"/>
            <a:r>
              <a:rPr lang="en-US" sz="2800" dirty="0" smtClean="0"/>
              <a:t>These Two Concepts?</a:t>
            </a:r>
          </a:p>
        </p:txBody>
      </p:sp>
    </p:spTree>
    <p:extLst>
      <p:ext uri="{BB962C8B-B14F-4D97-AF65-F5344CB8AC3E}">
        <p14:creationId xmlns:p14="http://schemas.microsoft.com/office/powerpoint/2010/main" val="37468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 Predictor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590" y="3348419"/>
            <a:ext cx="2085806" cy="14085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2588" y="4066367"/>
            <a:ext cx="319229" cy="2984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970" y="3337610"/>
            <a:ext cx="2106550" cy="14226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99381" y="4052113"/>
            <a:ext cx="319229" cy="2984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x is an image patch (16x16 pixels)</a:t>
            </a:r>
          </a:p>
          <a:p>
            <a:r>
              <a:rPr lang="en-US" dirty="0" smtClean="0"/>
              <a:t>Every y is a 0/1 labeling of patch (1 if edge)</a:t>
            </a:r>
          </a:p>
          <a:p>
            <a:pPr lvl="1"/>
            <a:r>
              <a:rPr lang="en-US" dirty="0" smtClean="0"/>
              <a:t>High-dimensional Binary Classification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sz="3600" dirty="0" smtClean="0"/>
          </a:p>
          <a:p>
            <a:r>
              <a:rPr lang="en-US" dirty="0" smtClean="0"/>
              <a:t>Training set of patches from many images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92212" y="4604345"/>
            <a:ext cx="364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6114174" y="4604074"/>
            <a:ext cx="370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407" y="5876381"/>
            <a:ext cx="4716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“Structured Random Forests for Fast Edge Detection”</a:t>
            </a:r>
          </a:p>
          <a:p>
            <a:r>
              <a:rPr lang="en-US" sz="1600" dirty="0" err="1" smtClean="0"/>
              <a:t>Dollár</a:t>
            </a:r>
            <a:r>
              <a:rPr lang="en-US" sz="1600" dirty="0" smtClean="0"/>
              <a:t> &amp; </a:t>
            </a:r>
            <a:r>
              <a:rPr lang="en-US" sz="1600" dirty="0" err="1" smtClean="0"/>
              <a:t>Zitnick</a:t>
            </a:r>
            <a:r>
              <a:rPr lang="en-US" sz="1600" dirty="0" smtClean="0"/>
              <a:t>, ICCV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004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Information 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256 pixels to label</a:t>
            </a:r>
          </a:p>
          <a:p>
            <a:pPr lvl="1"/>
            <a:r>
              <a:rPr lang="en-US" sz="2400" dirty="0" smtClean="0"/>
              <a:t>2</a:t>
            </a:r>
            <a:r>
              <a:rPr lang="en-US" sz="2400" baseline="30000" dirty="0" smtClean="0"/>
              <a:t>256 </a:t>
            </a:r>
            <a:r>
              <a:rPr lang="en-US" sz="2400" dirty="0" smtClean="0"/>
              <a:t>possible label combinations!</a:t>
            </a:r>
          </a:p>
          <a:p>
            <a:r>
              <a:rPr lang="en-US" sz="2800" dirty="0" smtClean="0"/>
              <a:t>Impurity defined over a few pairs of pixels</a:t>
            </a:r>
          </a:p>
          <a:p>
            <a:pPr lvl="1"/>
            <a:r>
              <a:rPr lang="en-US" sz="2400" dirty="0" smtClean="0"/>
              <a:t>For every such pair of pixels, </a:t>
            </a:r>
          </a:p>
          <a:p>
            <a:pPr lvl="2"/>
            <a:r>
              <a:rPr lang="en-US" sz="2000" dirty="0" smtClean="0"/>
              <a:t>1 if belongs to same partition</a:t>
            </a:r>
          </a:p>
          <a:p>
            <a:pPr lvl="2"/>
            <a:r>
              <a:rPr lang="en-US" sz="2000" dirty="0" smtClean="0"/>
              <a:t>0 if belongs to different partition</a:t>
            </a:r>
          </a:p>
          <a:p>
            <a:pPr lvl="1"/>
            <a:r>
              <a:rPr lang="en-US" dirty="0" smtClean="0"/>
              <a:t>Impurity defined over pairs</a:t>
            </a:r>
          </a:p>
          <a:p>
            <a:pPr lvl="2"/>
            <a:r>
              <a:rPr lang="en-US" dirty="0" smtClean="0"/>
              <a:t>Linear in #pairs</a:t>
            </a:r>
          </a:p>
          <a:p>
            <a:pPr lvl="1"/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1407" y="5876381"/>
            <a:ext cx="4716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“Structured Random Forests for Fast Edge Detection”</a:t>
            </a:r>
          </a:p>
          <a:p>
            <a:r>
              <a:rPr lang="en-US" sz="1600" dirty="0" err="1" smtClean="0"/>
              <a:t>Dollár</a:t>
            </a:r>
            <a:r>
              <a:rPr lang="en-US" sz="1600" dirty="0" smtClean="0"/>
              <a:t> &amp; </a:t>
            </a:r>
            <a:r>
              <a:rPr lang="en-US" sz="1600" dirty="0" err="1" smtClean="0"/>
              <a:t>Zitnick</a:t>
            </a:r>
            <a:r>
              <a:rPr lang="en-US" sz="1600" dirty="0" smtClean="0"/>
              <a:t>, ICCV 2013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315" y="3771498"/>
            <a:ext cx="2106550" cy="14226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32726" y="4486001"/>
            <a:ext cx="319229" cy="2984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47519" y="5037962"/>
            <a:ext cx="370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10717" y="4325314"/>
            <a:ext cx="319229" cy="2984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86545" y="4035707"/>
            <a:ext cx="319229" cy="2984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40884" y="4368967"/>
            <a:ext cx="45719" cy="485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351123" y="4521368"/>
            <a:ext cx="45719" cy="485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263685" y="4521368"/>
            <a:ext cx="45719" cy="485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066230" y="4696145"/>
            <a:ext cx="45719" cy="485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526550" y="4082615"/>
            <a:ext cx="45719" cy="485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329095" y="4257392"/>
            <a:ext cx="45719" cy="485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8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793" y="497368"/>
            <a:ext cx="4143614" cy="93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793" y="1840577"/>
            <a:ext cx="4143614" cy="938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793" y="3260335"/>
            <a:ext cx="4143614" cy="938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64" y="323501"/>
            <a:ext cx="4048805" cy="3936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4938" y="1367631"/>
            <a:ext cx="76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88420" y="2720049"/>
            <a:ext cx="146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35204" y="4223503"/>
            <a:ext cx="142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Prediction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1798" y="4811781"/>
            <a:ext cx="5209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Comparable accuracy </a:t>
            </a:r>
            <a:r>
              <a:rPr lang="en-US" sz="2400" dirty="0" err="1" smtClean="0"/>
              <a:t>vs</a:t>
            </a:r>
            <a:r>
              <a:rPr lang="en-US" sz="2400" dirty="0" smtClean="0"/>
              <a:t> state-of-the-art </a:t>
            </a:r>
          </a:p>
          <a:p>
            <a:r>
              <a:rPr lang="en-US" sz="2400" dirty="0" smtClean="0"/>
              <a:t>Orders of magnitude faster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331798" y="3394657"/>
            <a:ext cx="3991371" cy="82884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1407" y="5876381"/>
            <a:ext cx="4716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“Structured Random Forests for Fast Edge Detection”</a:t>
            </a:r>
          </a:p>
          <a:p>
            <a:r>
              <a:rPr lang="en-US" sz="1600" dirty="0" err="1" smtClean="0"/>
              <a:t>Dollár</a:t>
            </a:r>
            <a:r>
              <a:rPr lang="en-US" sz="1600" dirty="0" smtClean="0"/>
              <a:t> &amp; </a:t>
            </a:r>
            <a:r>
              <a:rPr lang="en-US" sz="1600" dirty="0" err="1" smtClean="0"/>
              <a:t>Zitnick</a:t>
            </a:r>
            <a:r>
              <a:rPr lang="en-US" sz="1600" dirty="0" smtClean="0"/>
              <a:t>, ICCV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</p:spPr>
        <p:txBody>
          <a:bodyPr>
            <a:noAutofit/>
          </a:bodyPr>
          <a:lstStyle/>
          <a:p>
            <a:r>
              <a:rPr lang="en-US" sz="3800" dirty="0" smtClean="0"/>
              <a:t>Learning Reductions </a:t>
            </a:r>
            <a:r>
              <a:rPr lang="en-US" sz="3800" dirty="0" err="1" smtClean="0"/>
              <a:t>vs</a:t>
            </a:r>
            <a:r>
              <a:rPr lang="en-US" sz="3800" dirty="0" smtClean="0"/>
              <a:t> </a:t>
            </a:r>
            <a:br>
              <a:rPr lang="en-US" sz="3800" dirty="0" smtClean="0"/>
            </a:br>
            <a:r>
              <a:rPr lang="en-US" sz="3800" dirty="0" smtClean="0"/>
              <a:t>Complex Decision Trees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013"/>
            <a:ext cx="8229600" cy="4412150"/>
          </a:xfrm>
        </p:spPr>
        <p:txBody>
          <a:bodyPr/>
          <a:lstStyle/>
          <a:p>
            <a:r>
              <a:rPr lang="en-US" dirty="0" smtClean="0"/>
              <a:t>Sometimes Learning Reductions are Better</a:t>
            </a:r>
          </a:p>
          <a:p>
            <a:pPr lvl="1"/>
            <a:r>
              <a:rPr lang="en-US" dirty="0" smtClean="0"/>
              <a:t>Because Reduction is reasonably “tight”</a:t>
            </a:r>
          </a:p>
          <a:p>
            <a:pPr lvl="1"/>
            <a:r>
              <a:rPr lang="en-US" dirty="0" smtClean="0"/>
              <a:t>And base learning problems are “Easy”</a:t>
            </a:r>
          </a:p>
          <a:p>
            <a:pPr lvl="1"/>
            <a:endParaRPr lang="en-US" dirty="0"/>
          </a:p>
          <a:p>
            <a:r>
              <a:rPr lang="en-US" dirty="0" smtClean="0"/>
              <a:t>Sometimes Complex DTs are Better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6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Homework 3 Due on Tuesday</a:t>
            </a:r>
          </a:p>
          <a:p>
            <a:endParaRPr lang="en-US" dirty="0"/>
          </a:p>
          <a:p>
            <a:r>
              <a:rPr lang="en-US" dirty="0" smtClean="0"/>
              <a:t>No Class on Thursday</a:t>
            </a:r>
          </a:p>
          <a:p>
            <a:pPr lvl="1"/>
            <a:r>
              <a:rPr lang="en-US" dirty="0" smtClean="0"/>
              <a:t>Student-Faculty Conference</a:t>
            </a:r>
          </a:p>
          <a:p>
            <a:pPr lvl="1"/>
            <a:r>
              <a:rPr lang="en-US" dirty="0" smtClean="0"/>
              <a:t>Extended </a:t>
            </a:r>
            <a:r>
              <a:rPr lang="en-US" smtClean="0"/>
              <a:t>Office hours (3:30pm-5pm)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Clustering, Dimensionality Reduction, Matrix Factorization, Latent Factor Models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7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Bayes Optimal Model w*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 smtClean="0"/>
          </a:p>
          <a:p>
            <a:r>
              <a:rPr lang="en-US" sz="2800" dirty="0" smtClean="0"/>
              <a:t>Learned Model (SVM)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335344"/>
              </p:ext>
            </p:extLst>
          </p:nvPr>
        </p:nvGraphicFramePr>
        <p:xfrm>
          <a:off x="1201247" y="2267966"/>
          <a:ext cx="3301480" cy="679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41" name="Equation" r:id="rId3" imgW="1536700" imgH="317500" progId="Equation.3">
                  <p:embed/>
                </p:oleObj>
              </mc:Choice>
              <mc:Fallback>
                <p:oleObj name="Equation" r:id="rId3" imgW="1536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1247" y="2267966"/>
                        <a:ext cx="3301480" cy="679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46254" y="2180893"/>
            <a:ext cx="344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Best possible model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in model class</a:t>
            </a:r>
            <a:endParaRPr lang="en-US" sz="2000" dirty="0">
              <a:solidFill>
                <a:srgbClr val="953735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105101"/>
              </p:ext>
            </p:extLst>
          </p:nvPr>
        </p:nvGraphicFramePr>
        <p:xfrm>
          <a:off x="1187257" y="2992438"/>
          <a:ext cx="2428875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42" name="Equation" r:id="rId5" imgW="1130300" imgH="292100" progId="Equation.3">
                  <p:embed/>
                </p:oleObj>
              </mc:Choice>
              <mc:Fallback>
                <p:oleObj name="Equation" r:id="rId5" imgW="11303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7257" y="2992438"/>
                        <a:ext cx="2428875" cy="62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46254" y="3084488"/>
            <a:ext cx="344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Bayes Optimal Test Error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aka, bias of model class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7939" y="53416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479135"/>
              </p:ext>
            </p:extLst>
          </p:nvPr>
        </p:nvGraphicFramePr>
        <p:xfrm>
          <a:off x="1187256" y="4699019"/>
          <a:ext cx="3655329" cy="642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43" name="Equation" r:id="rId7" imgW="1803400" imgH="317500" progId="Equation.3">
                  <p:embed/>
                </p:oleObj>
              </mc:Choice>
              <mc:Fallback>
                <p:oleObj name="Equation" r:id="rId7" imgW="18034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7256" y="4699019"/>
                        <a:ext cx="3655329" cy="642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246254" y="4564296"/>
            <a:ext cx="344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Regularization Omitted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for brevity</a:t>
            </a:r>
            <a:endParaRPr lang="en-US" sz="2000" dirty="0">
              <a:solidFill>
                <a:srgbClr val="953735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312218"/>
              </p:ext>
            </p:extLst>
          </p:nvPr>
        </p:nvGraphicFramePr>
        <p:xfrm>
          <a:off x="1201247" y="5567006"/>
          <a:ext cx="1455296" cy="457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44" name="Equation" r:id="rId9" imgW="889000" imgH="279400" progId="Equation.3">
                  <p:embed/>
                </p:oleObj>
              </mc:Choice>
              <mc:Fallback>
                <p:oleObj name="Equation" r:id="rId9" imgW="889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01247" y="5567006"/>
                        <a:ext cx="1455296" cy="457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118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 learning algorithm is </a:t>
            </a:r>
            <a:r>
              <a:rPr lang="en-US" sz="2800" b="1" dirty="0" smtClean="0"/>
              <a:t>consistent</a:t>
            </a:r>
            <a:r>
              <a:rPr lang="en-US" sz="2800" dirty="0" smtClean="0"/>
              <a:t> if converges to Bayes Optimal test error: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b="1" dirty="0" smtClean="0"/>
              <a:t>In English: </a:t>
            </a:r>
            <a:r>
              <a:rPr lang="en-US" sz="2800" dirty="0" smtClean="0"/>
              <a:t>an SVM will converge to the best possible linear model (</a:t>
            </a:r>
            <a:r>
              <a:rPr lang="en-US" sz="2800" dirty="0" err="1" smtClean="0"/>
              <a:t>w.r.t</a:t>
            </a:r>
            <a:r>
              <a:rPr lang="en-US" sz="2800" dirty="0" smtClean="0"/>
              <a:t>. test 0/1 loss)</a:t>
            </a:r>
          </a:p>
          <a:p>
            <a:pPr lvl="1"/>
            <a:r>
              <a:rPr lang="en-US" sz="2400" dirty="0" smtClean="0"/>
              <a:t>As training data grows</a:t>
            </a:r>
          </a:p>
          <a:p>
            <a:pPr lvl="1"/>
            <a:r>
              <a:rPr lang="en-US" sz="2400" dirty="0" smtClean="0"/>
              <a:t>Despite being trained on a surrogate loss function (Hinge)</a:t>
            </a:r>
          </a:p>
          <a:p>
            <a:pPr lvl="1"/>
            <a:r>
              <a:rPr lang="en-US" sz="2400" dirty="0" smtClean="0"/>
              <a:t>Rate/speed  of convergence ≈ statistical efficiency of SVM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849171"/>
              </p:ext>
            </p:extLst>
          </p:nvPr>
        </p:nvGraphicFramePr>
        <p:xfrm>
          <a:off x="2372590" y="2668249"/>
          <a:ext cx="4336271" cy="7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78" name="Equation" r:id="rId3" imgW="1587500" imgH="292100" progId="Equation.3">
                  <p:embed/>
                </p:oleObj>
              </mc:Choice>
              <mc:Fallback>
                <p:oleObj name="Equation" r:id="rId3" imgW="15875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2590" y="2668249"/>
                        <a:ext cx="4336271" cy="795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5925539"/>
            <a:ext cx="8112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cbio.ensmp.fr</a:t>
            </a:r>
            <a:r>
              <a:rPr lang="en-US" sz="1600" dirty="0"/>
              <a:t>/~</a:t>
            </a:r>
            <a:r>
              <a:rPr lang="en-US" sz="1600" dirty="0" err="1"/>
              <a:t>jvert</a:t>
            </a:r>
            <a:r>
              <a:rPr lang="en-US" sz="1600" dirty="0"/>
              <a:t>/</a:t>
            </a:r>
            <a:r>
              <a:rPr lang="en-US" sz="1600" dirty="0" err="1"/>
              <a:t>svn</a:t>
            </a:r>
            <a:r>
              <a:rPr lang="en-US" sz="1600" dirty="0"/>
              <a:t>/</a:t>
            </a:r>
            <a:r>
              <a:rPr lang="en-US" sz="1600" dirty="0" err="1"/>
              <a:t>bibli</a:t>
            </a:r>
            <a:r>
              <a:rPr lang="en-US" sz="1600" dirty="0"/>
              <a:t>/local/Steinwart2005Consistency.pdf</a:t>
            </a:r>
          </a:p>
        </p:txBody>
      </p:sp>
    </p:spTree>
    <p:extLst>
      <p:ext uri="{BB962C8B-B14F-4D97-AF65-F5344CB8AC3E}">
        <p14:creationId xmlns:p14="http://schemas.microsoft.com/office/powerpoint/2010/main" val="347995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369544" y="310879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Test Error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817642" y="5382677"/>
            <a:ext cx="188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Training Set Size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63" y="1252182"/>
            <a:ext cx="7054514" cy="4248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8039" y="5402832"/>
            <a:ext cx="16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Bayes Optimal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flipV="1">
            <a:off x="1799588" y="4662403"/>
            <a:ext cx="389752" cy="740429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08544" y="1877272"/>
            <a:ext cx="3334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Consistent Learning Algorithm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253397" y="2286000"/>
            <a:ext cx="709003" cy="932497"/>
          </a:xfrm>
          <a:prstGeom prst="straightConnector1">
            <a:avLst/>
          </a:prstGeom>
          <a:grpFill/>
          <a:ln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72519" y="2816560"/>
            <a:ext cx="350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Inconsistent Learning Algorithm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827851" y="3216670"/>
            <a:ext cx="0" cy="850216"/>
          </a:xfrm>
          <a:prstGeom prst="straightConnector1">
            <a:avLst/>
          </a:prstGeom>
          <a:grpFill/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Left Bracket 33"/>
          <p:cNvSpPr/>
          <p:nvPr/>
        </p:nvSpPr>
        <p:spPr>
          <a:xfrm>
            <a:off x="3989976" y="4105841"/>
            <a:ext cx="81501" cy="444085"/>
          </a:xfrm>
          <a:prstGeom prst="leftBracket">
            <a:avLst/>
          </a:prstGeom>
          <a:grpFill/>
          <a:ln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282836" y="4009192"/>
            <a:ext cx="1089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“Regret”</a:t>
            </a:r>
            <a:endParaRPr lang="en-US" sz="20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253397" y="4269451"/>
            <a:ext cx="709003" cy="54537"/>
          </a:xfrm>
          <a:prstGeom prst="straightConnector1">
            <a:avLst/>
          </a:prstGeom>
          <a:grpFill/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3236" y="5984000"/>
            <a:ext cx="7030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In the Age of Big Data, We Want Consistent Learning Algorithms!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0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2816"/>
          </a:xfrm>
        </p:spPr>
        <p:txBody>
          <a:bodyPr>
            <a:noAutofit/>
          </a:bodyPr>
          <a:lstStyle/>
          <a:p>
            <a:r>
              <a:rPr lang="en-US" dirty="0" smtClean="0"/>
              <a:t>Multiclass y: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dirty="0" smtClean="0"/>
              <a:t>Most common model: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Loss function?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8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Recap:</a:t>
            </a:r>
            <a:r>
              <a:rPr lang="en-US" dirty="0"/>
              <a:t> </a:t>
            </a:r>
            <a:r>
              <a:rPr lang="en-US" dirty="0" smtClean="0"/>
              <a:t>Basic Multiclass Prediction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fld id="{9916AD60-2240-774B-999B-A729C374DEA8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079611"/>
              </p:ext>
            </p:extLst>
          </p:nvPr>
        </p:nvGraphicFramePr>
        <p:xfrm>
          <a:off x="4711248" y="1672429"/>
          <a:ext cx="2173479" cy="683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214" name="Equation" r:id="rId3" imgW="889000" imgH="279400" progId="Equation.3">
                  <p:embed/>
                </p:oleObj>
              </mc:Choice>
              <mc:Fallback>
                <p:oleObj name="Equation" r:id="rId3" imgW="889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1248" y="1672429"/>
                        <a:ext cx="2173479" cy="683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550987"/>
              </p:ext>
            </p:extLst>
          </p:nvPr>
        </p:nvGraphicFramePr>
        <p:xfrm>
          <a:off x="7057180" y="1716938"/>
          <a:ext cx="1236911" cy="659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215" name="Equation" r:id="rId5" imgW="927100" imgH="495300" progId="Equation.3">
                  <p:embed/>
                </p:oleObj>
              </mc:Choice>
              <mc:Fallback>
                <p:oleObj name="Equation" r:id="rId5" imgW="9271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57180" y="1716938"/>
                        <a:ext cx="1236911" cy="659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470553"/>
              </p:ext>
            </p:extLst>
          </p:nvPr>
        </p:nvGraphicFramePr>
        <p:xfrm>
          <a:off x="656071" y="3767333"/>
          <a:ext cx="1179390" cy="160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216" name="Equation" r:id="rId7" imgW="736600" imgH="1003300" progId="Equation.3">
                  <p:embed/>
                </p:oleObj>
              </mc:Choice>
              <mc:Fallback>
                <p:oleObj name="Equation" r:id="rId7" imgW="7366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6071" y="3767333"/>
                        <a:ext cx="1179390" cy="160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763665"/>
              </p:ext>
            </p:extLst>
          </p:nvPr>
        </p:nvGraphicFramePr>
        <p:xfrm>
          <a:off x="3242608" y="3725863"/>
          <a:ext cx="1758950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217" name="Equation" r:id="rId9" imgW="1168400" imgH="1066800" progId="Equation.3">
                  <p:embed/>
                </p:oleObj>
              </mc:Choice>
              <mc:Fallback>
                <p:oleObj name="Equation" r:id="rId9" imgW="1168400" imgH="1066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42608" y="3725863"/>
                        <a:ext cx="1758950" cy="160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92179" y="3302204"/>
            <a:ext cx="253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 via Largest Score: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977753"/>
              </p:ext>
            </p:extLst>
          </p:nvPr>
        </p:nvGraphicFramePr>
        <p:xfrm>
          <a:off x="5913438" y="3725863"/>
          <a:ext cx="2160587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218" name="Equation" r:id="rId11" imgW="1435100" imgH="1066800" progId="Equation.3">
                  <p:embed/>
                </p:oleObj>
              </mc:Choice>
              <mc:Fallback>
                <p:oleObj name="Equation" r:id="rId11" imgW="1435100" imgH="1066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13438" y="3725863"/>
                        <a:ext cx="2160587" cy="160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14004" y="3302204"/>
            <a:ext cx="193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Replicate Weights: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42608" y="3296892"/>
            <a:ext cx="178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Score All Classes: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11: Learning Reductions &amp; Recent Applications of Decision Trees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88647" y="5493825"/>
            <a:ext cx="3477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Omitting bias term b for brevity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9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grpFill/>
        <a:ln>
          <a:solidFill>
            <a:schemeClr val="accent3">
              <a:lumMod val="5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12966</TotalTime>
  <Words>3678</Words>
  <Application>Microsoft Macintosh PowerPoint</Application>
  <PresentationFormat>On-screen Show (4:3)</PresentationFormat>
  <Paragraphs>761</Paragraphs>
  <Slides>54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Office Theme</vt:lpstr>
      <vt:lpstr>Equation</vt:lpstr>
      <vt:lpstr>Microsoft Equation</vt:lpstr>
      <vt:lpstr>Machine Learning &amp; Data Mining CS/CNS/EE 155</vt:lpstr>
      <vt:lpstr>Announcements</vt:lpstr>
      <vt:lpstr>Today</vt:lpstr>
      <vt:lpstr>Preliminaries: Linear Binary Classifiers</vt:lpstr>
      <vt:lpstr>Preliminaries: Binary Classification</vt:lpstr>
      <vt:lpstr>Notation</vt:lpstr>
      <vt:lpstr>Consistency</vt:lpstr>
      <vt:lpstr>Illustration</vt:lpstr>
      <vt:lpstr>Recap: Basic Multiclass Prediction</vt:lpstr>
      <vt:lpstr>Recap: Multiclass Loss Functions</vt:lpstr>
      <vt:lpstr>Challenges of Multiclass Prediction</vt:lpstr>
      <vt:lpstr>Learning Reductions</vt:lpstr>
      <vt:lpstr>Intuition</vt:lpstr>
      <vt:lpstr>First Try: One Against All</vt:lpstr>
      <vt:lpstr>Example: 3 Class Classification</vt:lpstr>
      <vt:lpstr>One Against All Model Class</vt:lpstr>
      <vt:lpstr>One Against All Model Class</vt:lpstr>
      <vt:lpstr>One Against All Learning Reduction</vt:lpstr>
      <vt:lpstr>Two Flavors of Analysis</vt:lpstr>
      <vt:lpstr>Example: 3 Class Classification</vt:lpstr>
      <vt:lpstr>Thought Experiment for Error Analysis</vt:lpstr>
      <vt:lpstr>Error Analysis: One Against All</vt:lpstr>
      <vt:lpstr>Limitations of Error Analysis</vt:lpstr>
      <vt:lpstr>Recall: Two Flavors of Analysis</vt:lpstr>
      <vt:lpstr>Regret = Consistency</vt:lpstr>
      <vt:lpstr>Thought Experiment Continued</vt:lpstr>
      <vt:lpstr>Failure Mode of One Against All</vt:lpstr>
      <vt:lpstr>Second Try: Using Square Loss</vt:lpstr>
      <vt:lpstr>Example: 3 Class Classification</vt:lpstr>
      <vt:lpstr>Regret Analysis: Squared Loss One Against All</vt:lpstr>
      <vt:lpstr>Regret Guarantee</vt:lpstr>
      <vt:lpstr>Illustration</vt:lpstr>
      <vt:lpstr>Third Try: All Pairs</vt:lpstr>
      <vt:lpstr>Regret Analysis: All Pairs</vt:lpstr>
      <vt:lpstr>Regret Analysis: All Pairs</vt:lpstr>
      <vt:lpstr>Fourth Try: Filter Tree</vt:lpstr>
      <vt:lpstr>Adaptive Learning Reduction</vt:lpstr>
      <vt:lpstr>Adaptive Learning Reduction</vt:lpstr>
      <vt:lpstr>Adaptive Learning Reduction</vt:lpstr>
      <vt:lpstr>Filter Tree Regret Guarantee</vt:lpstr>
      <vt:lpstr>Computational Tradeoffs</vt:lpstr>
      <vt:lpstr>Recap: Learning Reductions</vt:lpstr>
      <vt:lpstr>Extensions of Decision Trees</vt:lpstr>
      <vt:lpstr>Recap: Piece-Wise Constant Predictors</vt:lpstr>
      <vt:lpstr>Piece-Wise Linear Predictors</vt:lpstr>
      <vt:lpstr>Example</vt:lpstr>
      <vt:lpstr>More Complex Decision Trees?</vt:lpstr>
      <vt:lpstr>Structured Decision Trees</vt:lpstr>
      <vt:lpstr>Structured Decision Trees</vt:lpstr>
      <vt:lpstr>Sliding Window Predictor</vt:lpstr>
      <vt:lpstr>Structured Information Gain</vt:lpstr>
      <vt:lpstr>PowerPoint Presentation</vt:lpstr>
      <vt:lpstr>Learning Reductions vs  Complex Decision Trees</vt:lpstr>
      <vt:lpstr>Next Week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&amp; Data Mining CS/CNS/EE 155</dc:title>
  <dc:creator>Yisong Yue</dc:creator>
  <cp:lastModifiedBy>Yisong Yue</cp:lastModifiedBy>
  <cp:revision>7695</cp:revision>
  <dcterms:created xsi:type="dcterms:W3CDTF">2015-01-06T05:34:21Z</dcterms:created>
  <dcterms:modified xsi:type="dcterms:W3CDTF">2015-02-22T17:27:42Z</dcterms:modified>
</cp:coreProperties>
</file>