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07" r:id="rId3"/>
    <p:sldId id="316" r:id="rId4"/>
    <p:sldId id="257" r:id="rId5"/>
    <p:sldId id="260" r:id="rId6"/>
    <p:sldId id="261" r:id="rId7"/>
    <p:sldId id="262" r:id="rId8"/>
    <p:sldId id="259" r:id="rId9"/>
    <p:sldId id="258" r:id="rId10"/>
    <p:sldId id="263" r:id="rId11"/>
    <p:sldId id="264" r:id="rId12"/>
    <p:sldId id="277" r:id="rId13"/>
    <p:sldId id="275" r:id="rId14"/>
    <p:sldId id="278" r:id="rId15"/>
    <p:sldId id="276" r:id="rId16"/>
    <p:sldId id="279" r:id="rId17"/>
    <p:sldId id="280" r:id="rId18"/>
    <p:sldId id="329" r:id="rId19"/>
    <p:sldId id="330" r:id="rId20"/>
    <p:sldId id="331" r:id="rId21"/>
    <p:sldId id="332" r:id="rId22"/>
    <p:sldId id="333" r:id="rId23"/>
    <p:sldId id="281" r:id="rId24"/>
    <p:sldId id="266" r:id="rId25"/>
    <p:sldId id="282" r:id="rId26"/>
    <p:sldId id="287" r:id="rId27"/>
    <p:sldId id="283" r:id="rId28"/>
    <p:sldId id="288" r:id="rId29"/>
    <p:sldId id="291" r:id="rId30"/>
    <p:sldId id="293" r:id="rId31"/>
    <p:sldId id="285" r:id="rId32"/>
    <p:sldId id="292" r:id="rId33"/>
    <p:sldId id="284" r:id="rId34"/>
    <p:sldId id="290" r:id="rId35"/>
    <p:sldId id="289" r:id="rId36"/>
    <p:sldId id="294" r:id="rId37"/>
    <p:sldId id="295" r:id="rId38"/>
    <p:sldId id="303" r:id="rId39"/>
    <p:sldId id="296" r:id="rId40"/>
    <p:sldId id="297" r:id="rId41"/>
    <p:sldId id="328" r:id="rId42"/>
    <p:sldId id="274" r:id="rId43"/>
    <p:sldId id="308" r:id="rId44"/>
    <p:sldId id="306" r:id="rId45"/>
    <p:sldId id="310" r:id="rId46"/>
    <p:sldId id="304" r:id="rId47"/>
    <p:sldId id="335" r:id="rId48"/>
    <p:sldId id="336" r:id="rId49"/>
    <p:sldId id="337" r:id="rId50"/>
    <p:sldId id="338" r:id="rId51"/>
    <p:sldId id="339" r:id="rId52"/>
    <p:sldId id="340" r:id="rId53"/>
    <p:sldId id="302" r:id="rId54"/>
    <p:sldId id="319" r:id="rId55"/>
    <p:sldId id="320" r:id="rId56"/>
    <p:sldId id="317" r:id="rId57"/>
    <p:sldId id="309" r:id="rId58"/>
    <p:sldId id="321" r:id="rId59"/>
    <p:sldId id="298" r:id="rId60"/>
    <p:sldId id="323" r:id="rId61"/>
    <p:sldId id="324" r:id="rId62"/>
    <p:sldId id="325" r:id="rId63"/>
    <p:sldId id="312" r:id="rId64"/>
    <p:sldId id="326" r:id="rId65"/>
    <p:sldId id="327" r:id="rId66"/>
    <p:sldId id="313" r:id="rId67"/>
    <p:sldId id="314" r:id="rId68"/>
    <p:sldId id="31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4032"/>
    <a:srgbClr val="E8EDF4"/>
    <a:srgbClr val="D0D8E8"/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9" autoAdjust="0"/>
    <p:restoredTop sz="97119" autoAdjust="0"/>
  </p:normalViewPr>
  <p:slideViewPr>
    <p:cSldViewPr snapToGrid="0" snapToObjects="1">
      <p:cViewPr varScale="1">
        <p:scale>
          <a:sx n="168" d="100"/>
          <a:sy n="168" d="100"/>
        </p:scale>
        <p:origin x="-1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image" Target="../media/image32.emf"/><Relationship Id="rId2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image" Target="../media/image32.emf"/><Relationship Id="rId2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web.stanford.edu/~jhf/ftp/trebst.pdf" TargetMode="Externa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web.stanford.edu/~jhf/ftp/trebst.pdf" TargetMode="Externa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oleObject" Target="../embeddings/oleObject59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4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64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hyperlink" Target="http://www.niculescu-mizil.org/papers/KDDCup09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schapire/papers/explaining-adaboost.pdf" TargetMode="External"/><Relationship Id="rId4" Type="http://schemas.openxmlformats.org/officeDocument/2006/relationships/hyperlink" Target="http://statweb.stanford.edu/~jhf/ftp/trebst.pdf" TargetMode="External"/><Relationship Id="rId5" Type="http://schemas.openxmlformats.org/officeDocument/2006/relationships/hyperlink" Target="http://additivegroves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10:</a:t>
            </a:r>
          </a:p>
          <a:p>
            <a:r>
              <a:rPr lang="en-US" dirty="0" smtClean="0"/>
              <a:t>Boosting &amp; Ensemble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General Concept: </a:t>
            </a:r>
            <a:r>
              <a:rPr lang="en-US" dirty="0" smtClean="0"/>
              <a:t>Ensemble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Combine multiple learning algorithms or models</a:t>
            </a:r>
          </a:p>
          <a:p>
            <a:pPr lvl="1"/>
            <a:r>
              <a:rPr lang="en-US" sz="2400" dirty="0" smtClean="0"/>
              <a:t>Previous Lecture: Bagging </a:t>
            </a:r>
          </a:p>
          <a:p>
            <a:pPr lvl="1"/>
            <a:r>
              <a:rPr lang="en-US" sz="2400" dirty="0" smtClean="0"/>
              <a:t>Today: Boosting &amp; Ensemble Selection</a:t>
            </a:r>
          </a:p>
          <a:p>
            <a:endParaRPr lang="en-US" sz="1600" dirty="0"/>
          </a:p>
          <a:p>
            <a:r>
              <a:rPr lang="en-US" sz="2800" dirty="0" smtClean="0"/>
              <a:t>“Meta Learning” approach</a:t>
            </a:r>
          </a:p>
          <a:p>
            <a:pPr lvl="1"/>
            <a:r>
              <a:rPr lang="en-US" sz="2400" dirty="0" smtClean="0"/>
              <a:t>Does not innovate on base learning algorithm/model</a:t>
            </a:r>
          </a:p>
          <a:p>
            <a:pPr lvl="1"/>
            <a:r>
              <a:rPr lang="en-US" sz="2400" dirty="0" smtClean="0"/>
              <a:t>Innovates at higher level of abstraction:</a:t>
            </a:r>
          </a:p>
          <a:p>
            <a:pPr lvl="2"/>
            <a:r>
              <a:rPr lang="en-US" sz="2000" dirty="0" smtClean="0"/>
              <a:t>creating training data and combining resulting base models</a:t>
            </a:r>
          </a:p>
          <a:p>
            <a:pPr lvl="2"/>
            <a:r>
              <a:rPr lang="en-US" sz="2000" dirty="0" smtClean="0"/>
              <a:t>Bagging creates new training sets via bootstrapping, and then combines by averaging predictions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7350" y="2679796"/>
            <a:ext cx="175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Decision Trees,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SVMs, etc.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72389" y="3387682"/>
            <a:ext cx="705555" cy="39410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6215392" y="2221955"/>
            <a:ext cx="119943" cy="323960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953735"/>
                </a:solidFill>
              </a:rPr>
              <a:t>Intuition: </a:t>
            </a:r>
            <a:r>
              <a:rPr lang="en-US" sz="3800" dirty="0" smtClean="0"/>
              <a:t>Why Ensemble Methods Work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Bias-Variance Tradeoff!</a:t>
            </a:r>
            <a:endParaRPr lang="en-US" sz="1100" dirty="0"/>
          </a:p>
          <a:p>
            <a:r>
              <a:rPr lang="en-US" b="1" dirty="0" smtClean="0"/>
              <a:t>Bagging reduces variance of low-bias models</a:t>
            </a:r>
          </a:p>
          <a:p>
            <a:pPr lvl="1"/>
            <a:r>
              <a:rPr lang="en-US" dirty="0" smtClean="0"/>
              <a:t>Low-bias models are “complex” and unstable.</a:t>
            </a:r>
          </a:p>
          <a:p>
            <a:pPr lvl="1"/>
            <a:r>
              <a:rPr lang="en-US" dirty="0" smtClean="0"/>
              <a:t>Bagging averages them together to create stability</a:t>
            </a:r>
            <a:endParaRPr lang="en-US" sz="1100" dirty="0"/>
          </a:p>
          <a:p>
            <a:r>
              <a:rPr lang="en-US" b="1" dirty="0" smtClean="0"/>
              <a:t>Boosting reduces bias of low-variance models</a:t>
            </a:r>
          </a:p>
          <a:p>
            <a:pPr lvl="1"/>
            <a:r>
              <a:rPr lang="en-US" dirty="0" smtClean="0"/>
              <a:t>Low-variance models are simple with high bias</a:t>
            </a:r>
          </a:p>
          <a:p>
            <a:pPr lvl="1"/>
            <a:r>
              <a:rPr lang="en-US" dirty="0" smtClean="0"/>
              <a:t>Boosting trains sequence of models on residual error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sum of simple models is accurate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7532"/>
            <a:ext cx="8229600" cy="1328396"/>
          </a:xfrm>
        </p:spPr>
        <p:txBody>
          <a:bodyPr>
            <a:normAutofit/>
          </a:bodyPr>
          <a:lstStyle/>
          <a:p>
            <a:r>
              <a:rPr lang="en-US" dirty="0" smtClean="0"/>
              <a:t>Boosting</a:t>
            </a:r>
            <a:br>
              <a:rPr lang="en-US" dirty="0" smtClean="0"/>
            </a:br>
            <a:r>
              <a:rPr lang="en-US" sz="3200" dirty="0" smtClean="0">
                <a:solidFill>
                  <a:srgbClr val="953735"/>
                </a:solidFill>
              </a:rPr>
              <a:t>“The Strength of Weak Classifiers”*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0043" y="6171684"/>
            <a:ext cx="754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http</a:t>
            </a:r>
            <a:r>
              <a:rPr lang="en-US" dirty="0"/>
              <a:t>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schapire</a:t>
            </a:r>
            <a:r>
              <a:rPr lang="en-US" dirty="0"/>
              <a:t>/papers/</a:t>
            </a:r>
            <a:r>
              <a:rPr lang="en-US" dirty="0" err="1"/>
              <a:t>strengthofweak.pdf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6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Terminology:</a:t>
            </a:r>
            <a:r>
              <a:rPr lang="en-US" dirty="0" smtClean="0"/>
              <a:t> Shallow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with only a few nodes</a:t>
            </a:r>
            <a:endParaRPr lang="en-US" sz="500" dirty="0"/>
          </a:p>
          <a:p>
            <a:r>
              <a:rPr lang="en-US" dirty="0" smtClean="0"/>
              <a:t>Very high bias &amp; low variance</a:t>
            </a:r>
          </a:p>
          <a:p>
            <a:pPr lvl="1"/>
            <a:r>
              <a:rPr lang="en-US" dirty="0" smtClean="0"/>
              <a:t>Different training sets lead to very similar trees</a:t>
            </a:r>
          </a:p>
          <a:p>
            <a:pPr lvl="1"/>
            <a:r>
              <a:rPr lang="en-US" dirty="0" smtClean="0"/>
              <a:t>Error is high (barely better than static baseline)</a:t>
            </a:r>
            <a:endParaRPr lang="en-US" sz="500" dirty="0"/>
          </a:p>
          <a:p>
            <a:r>
              <a:rPr lang="en-US" dirty="0" smtClean="0"/>
              <a:t>Extreme case: “Decision Stumps”</a:t>
            </a:r>
          </a:p>
          <a:p>
            <a:pPr lvl="1"/>
            <a:r>
              <a:rPr lang="en-US" dirty="0" smtClean="0"/>
              <a:t>Trees with exactly 1 split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506882" y="4435062"/>
            <a:ext cx="1383803" cy="1516366"/>
            <a:chOff x="1108938" y="2672595"/>
            <a:chExt cx="1383803" cy="1516366"/>
          </a:xfrm>
        </p:grpSpPr>
        <p:sp>
          <p:nvSpPr>
            <p:cNvPr id="6" name="Rounded Rectangle 5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6" idx="2"/>
              <a:endCxn id="1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2"/>
              <a:endCxn id="1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3" idx="2"/>
              <a:endCxn id="15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2"/>
              <a:endCxn id="17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2"/>
              <a:endCxn id="18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2536" y="5007808"/>
            <a:ext cx="1172819" cy="941006"/>
            <a:chOff x="1230409" y="2676507"/>
            <a:chExt cx="1172819" cy="941006"/>
          </a:xfrm>
        </p:grpSpPr>
        <p:sp>
          <p:nvSpPr>
            <p:cNvPr id="21" name="Rounded Rectangle 20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/>
            <p:cNvCxnSpPr>
              <a:stCxn id="21" idx="2"/>
              <a:endCxn id="28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2"/>
              <a:endCxn id="29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5240699" y="4343335"/>
            <a:ext cx="203706" cy="587996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8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Shallow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to learn more-or-less the same model.</a:t>
            </a:r>
          </a:p>
          <a:p>
            <a:r>
              <a:rPr lang="en-US" dirty="0" err="1" smtClean="0"/>
              <a:t>h</a:t>
            </a:r>
            <a:r>
              <a:rPr lang="en-US" baseline="-25000" dirty="0" err="1" smtClean="0"/>
              <a:t>S</a:t>
            </a:r>
            <a:r>
              <a:rPr lang="en-US" dirty="0" smtClean="0"/>
              <a:t>(x) has low variance </a:t>
            </a:r>
          </a:p>
          <a:p>
            <a:pPr lvl="1"/>
            <a:r>
              <a:rPr lang="en-US" dirty="0" smtClean="0"/>
              <a:t>Over the randomness of training set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58" y="4841644"/>
            <a:ext cx="341489" cy="3486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58" y="4985798"/>
            <a:ext cx="341489" cy="3486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50" y="3906957"/>
            <a:ext cx="341489" cy="3486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79" y="4286966"/>
            <a:ext cx="341489" cy="3486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54" y="4883449"/>
            <a:ext cx="341489" cy="3486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826" y="4197410"/>
            <a:ext cx="304044" cy="3104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92" y="4507855"/>
            <a:ext cx="304044" cy="3104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04" y="3831964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36" y="4308313"/>
            <a:ext cx="304044" cy="3104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76" y="5253597"/>
            <a:ext cx="341489" cy="34867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27" y="5497258"/>
            <a:ext cx="341489" cy="34867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02" y="5467376"/>
            <a:ext cx="341489" cy="34867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82063" y="3831964"/>
            <a:ext cx="2328372" cy="20193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endCxn id="57" idx="3"/>
          </p:cNvCxnSpPr>
          <p:nvPr/>
        </p:nvCxnSpPr>
        <p:spPr>
          <a:xfrm>
            <a:off x="682063" y="4839102"/>
            <a:ext cx="2328372" cy="254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72" y="3910540"/>
            <a:ext cx="304044" cy="31044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14" y="4849692"/>
            <a:ext cx="304044" cy="31044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7" y="4220985"/>
            <a:ext cx="341489" cy="34867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10" y="4455696"/>
            <a:ext cx="341489" cy="34867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18" y="4117337"/>
            <a:ext cx="304044" cy="31044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70" y="5220439"/>
            <a:ext cx="341489" cy="34867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76" y="4920044"/>
            <a:ext cx="341489" cy="348678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80" y="5220439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28" y="3906957"/>
            <a:ext cx="341489" cy="34867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97" y="4286966"/>
            <a:ext cx="341489" cy="348678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72" y="4985798"/>
            <a:ext cx="341489" cy="348678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12" y="4220985"/>
            <a:ext cx="304044" cy="310445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6" y="4550100"/>
            <a:ext cx="304044" cy="310445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22" y="3831964"/>
            <a:ext cx="304044" cy="31044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56" y="4394877"/>
            <a:ext cx="304044" cy="31044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94" y="5253597"/>
            <a:ext cx="341489" cy="34867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45" y="5497258"/>
            <a:ext cx="341489" cy="348678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152" y="5467376"/>
            <a:ext cx="341489" cy="348678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3288281" y="3831964"/>
            <a:ext cx="2328372" cy="20193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3288281" y="4878302"/>
            <a:ext cx="2328372" cy="254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7" name="Picture 1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45" y="3886965"/>
            <a:ext cx="304044" cy="31044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734" y="4959244"/>
            <a:ext cx="304044" cy="310445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435" y="4142409"/>
            <a:ext cx="341489" cy="348678"/>
          </a:xfrm>
          <a:prstGeom prst="rect">
            <a:avLst/>
          </a:prstGeom>
        </p:spPr>
      </p:pic>
      <p:pic>
        <p:nvPicPr>
          <p:cNvPr id="191" name="Picture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36" y="4117337"/>
            <a:ext cx="304044" cy="310445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62" y="5220439"/>
            <a:ext cx="341489" cy="348678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687" y="4789987"/>
            <a:ext cx="341489" cy="348678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590" y="4928156"/>
            <a:ext cx="341489" cy="348678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23" y="3831964"/>
            <a:ext cx="341489" cy="348678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8" y="4211789"/>
            <a:ext cx="341489" cy="348678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23" y="4806842"/>
            <a:ext cx="341489" cy="348678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61" y="4300473"/>
            <a:ext cx="304044" cy="310445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313" y="3850867"/>
            <a:ext cx="304044" cy="310445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605" y="4418397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545" y="5190322"/>
            <a:ext cx="341489" cy="348678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651" y="5394778"/>
            <a:ext cx="341489" cy="348678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23" y="5470599"/>
            <a:ext cx="341489" cy="348678"/>
          </a:xfrm>
          <a:prstGeom prst="rect">
            <a:avLst/>
          </a:prstGeom>
        </p:spPr>
      </p:pic>
      <p:sp>
        <p:nvSpPr>
          <p:cNvPr id="205" name="Rectangle 204"/>
          <p:cNvSpPr/>
          <p:nvPr/>
        </p:nvSpPr>
        <p:spPr>
          <a:xfrm>
            <a:off x="5906732" y="3835187"/>
            <a:ext cx="2328372" cy="20193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/>
          <p:nvPr/>
        </p:nvCxnSpPr>
        <p:spPr>
          <a:xfrm>
            <a:off x="5906732" y="4724725"/>
            <a:ext cx="2328372" cy="254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7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61" y="3898083"/>
            <a:ext cx="304044" cy="310445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63" y="47823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44" y="4223587"/>
            <a:ext cx="341489" cy="348678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349" y="4286873"/>
            <a:ext cx="341489" cy="348678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027" y="410488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860" y="5232127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25" y="4651324"/>
            <a:ext cx="304044" cy="310445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12" y="3930384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71" y="5370445"/>
            <a:ext cx="341489" cy="3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85" grpId="0" animBg="1"/>
      <p:bldP spid="2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Terminology: </a:t>
            </a:r>
            <a:r>
              <a:rPr lang="en-US" dirty="0" smtClean="0"/>
              <a:t>Weak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Error rate: </a:t>
            </a:r>
          </a:p>
          <a:p>
            <a:endParaRPr lang="en-US" sz="2400" b="1" dirty="0" smtClean="0"/>
          </a:p>
          <a:p>
            <a:r>
              <a:rPr lang="en-US" b="1" dirty="0" smtClean="0"/>
              <a:t>Weak Classifier:</a:t>
            </a:r>
            <a:r>
              <a:rPr lang="en-US" dirty="0" smtClean="0"/>
              <a:t>         slightly better than 0.5</a:t>
            </a:r>
          </a:p>
          <a:p>
            <a:pPr lvl="1"/>
            <a:r>
              <a:rPr lang="en-US" dirty="0" smtClean="0"/>
              <a:t>Slightly better than random guessing</a:t>
            </a:r>
          </a:p>
          <a:p>
            <a:pPr lvl="1"/>
            <a:endParaRPr lang="en-US" dirty="0"/>
          </a:p>
          <a:p>
            <a:r>
              <a:rPr lang="en-US" b="1" dirty="0" smtClean="0"/>
              <a:t>Weak Learner:</a:t>
            </a:r>
            <a:r>
              <a:rPr lang="en-US" dirty="0" smtClean="0"/>
              <a:t> can learn a weak classifier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00444"/>
              </p:ext>
            </p:extLst>
          </p:nvPr>
        </p:nvGraphicFramePr>
        <p:xfrm>
          <a:off x="2761086" y="1466072"/>
          <a:ext cx="3792114" cy="94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35" name="Equation" r:id="rId3" imgW="1270000" imgH="317500" progId="Equation.3">
                  <p:embed/>
                </p:oleObj>
              </mc:Choice>
              <mc:Fallback>
                <p:oleObj name="Equation" r:id="rId3" imgW="12700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1086" y="1466072"/>
                        <a:ext cx="3792114" cy="948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98157"/>
              </p:ext>
            </p:extLst>
          </p:nvPr>
        </p:nvGraphicFramePr>
        <p:xfrm>
          <a:off x="3606751" y="2593266"/>
          <a:ext cx="791306" cy="70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36" name="Equation" r:id="rId5" imgW="241300" imgH="215900" progId="Equation.3">
                  <p:embed/>
                </p:oleObj>
              </mc:Choice>
              <mc:Fallback>
                <p:oleObj name="Equation" r:id="rId5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6751" y="2593266"/>
                        <a:ext cx="791306" cy="70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166" y="4083605"/>
            <a:ext cx="8302634" cy="21772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Shallow Decision Trees are Weak Classifiers!</a:t>
            </a:r>
          </a:p>
          <a:p>
            <a:pPr algn="ctr"/>
            <a:endParaRPr lang="en-US" sz="2400" dirty="0"/>
          </a:p>
          <a:p>
            <a:pPr algn="ctr"/>
            <a:r>
              <a:rPr lang="en-US" sz="3200" dirty="0" smtClean="0"/>
              <a:t>Weak Learners are Low Variance &amp; High Bias!</a:t>
            </a:r>
          </a:p>
        </p:txBody>
      </p:sp>
    </p:spTree>
    <p:extLst>
      <p:ext uri="{BB962C8B-B14F-4D97-AF65-F5344CB8AC3E}">
        <p14:creationId xmlns:p14="http://schemas.microsoft.com/office/powerpoint/2010/main" val="323340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dirty="0" smtClean="0"/>
              <a:t>How to “Boost” Performance of Weak Models?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150"/>
            <a:ext cx="8229600" cy="437001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Weak Models are High Bias &amp; Low Variance</a:t>
            </a:r>
            <a:endParaRPr lang="en-US" dirty="0"/>
          </a:p>
          <a:p>
            <a:r>
              <a:rPr lang="en-US" dirty="0" smtClean="0"/>
              <a:t>Bagging would not work</a:t>
            </a:r>
          </a:p>
          <a:p>
            <a:pPr lvl="1"/>
            <a:r>
              <a:rPr lang="en-US" dirty="0" smtClean="0"/>
              <a:t>Reduces variance, not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79162"/>
              </p:ext>
            </p:extLst>
          </p:nvPr>
        </p:nvGraphicFramePr>
        <p:xfrm>
          <a:off x="731838" y="1846652"/>
          <a:ext cx="78359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51" name="Equation" r:id="rId3" imgW="3606800" imgH="355600" progId="Equation.3">
                  <p:embed/>
                </p:oleObj>
              </mc:Choice>
              <mc:Fallback>
                <p:oleObj name="Equation" r:id="rId3" imgW="3606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838" y="1846652"/>
                        <a:ext cx="78359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24941"/>
              </p:ext>
            </p:extLst>
          </p:nvPr>
        </p:nvGraphicFramePr>
        <p:xfrm>
          <a:off x="6165851" y="3409864"/>
          <a:ext cx="240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652" name="Equation" r:id="rId5" imgW="1104900" imgH="241300" progId="Equation.3">
                  <p:embed/>
                </p:oleObj>
              </mc:Choice>
              <mc:Fallback>
                <p:oleObj name="Equation" r:id="rId5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5851" y="3409864"/>
                        <a:ext cx="24018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08522" y="3476354"/>
            <a:ext cx="289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“Average prediction on x”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5699444" y="3676409"/>
            <a:ext cx="3763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5254346" y="1391158"/>
            <a:ext cx="197439" cy="2475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04047" y="2672063"/>
            <a:ext cx="16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Variance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7550267" y="1944727"/>
            <a:ext cx="197439" cy="13790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52251" y="2664951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Bias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6530" y="317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0693" y="2616589"/>
            <a:ext cx="2480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Expected Test Error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Over randomness of S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(Squared Loss)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1412863" y="1804306"/>
            <a:ext cx="179621" cy="15416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94536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05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1344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22406"/>
              </p:ext>
            </p:extLst>
          </p:nvPr>
        </p:nvGraphicFramePr>
        <p:xfrm>
          <a:off x="2764936" y="3433072"/>
          <a:ext cx="10491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8"/>
                <a:gridCol w="635553"/>
              </a:tblGrid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0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1344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80269"/>
              </p:ext>
            </p:extLst>
          </p:nvPr>
        </p:nvGraphicFramePr>
        <p:xfrm>
          <a:off x="2764936" y="3433072"/>
          <a:ext cx="160058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8"/>
                <a:gridCol w="635553"/>
                <a:gridCol w="551485"/>
              </a:tblGrid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693075" y="2430588"/>
            <a:ext cx="172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y – h</a:t>
            </a:r>
            <a:r>
              <a:rPr lang="en-US" sz="2000" baseline="-25000" dirty="0" smtClean="0"/>
              <a:t>1:t-1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434722" y="1627214"/>
            <a:ext cx="122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“residual”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5926794" y="2027324"/>
            <a:ext cx="121300" cy="40326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Homework 1 is Graded</a:t>
            </a:r>
          </a:p>
          <a:p>
            <a:pPr lvl="1"/>
            <a:r>
              <a:rPr lang="en-US" dirty="0" smtClean="0"/>
              <a:t>Most people did very well (B+ or higher)</a:t>
            </a:r>
          </a:p>
          <a:p>
            <a:pPr lvl="1"/>
            <a:r>
              <a:rPr lang="en-US" sz="2200" dirty="0" smtClean="0"/>
              <a:t>55/60 – 60/60 ≈ A</a:t>
            </a:r>
          </a:p>
          <a:p>
            <a:pPr lvl="1"/>
            <a:r>
              <a:rPr lang="en-US" sz="2200" dirty="0" smtClean="0"/>
              <a:t>53/60 – 54/60 ≈ A-</a:t>
            </a:r>
          </a:p>
          <a:p>
            <a:pPr lvl="1"/>
            <a:r>
              <a:rPr lang="en-US" sz="2200" dirty="0" smtClean="0"/>
              <a:t>50/60 – 52/60 ≈ B+</a:t>
            </a:r>
          </a:p>
          <a:p>
            <a:pPr lvl="1"/>
            <a:r>
              <a:rPr lang="en-US" sz="2200" dirty="0" smtClean="0"/>
              <a:t>45/60 – 49/60 ≈ B</a:t>
            </a:r>
          </a:p>
          <a:p>
            <a:pPr lvl="1"/>
            <a:r>
              <a:rPr lang="en-US" sz="2200" dirty="0" smtClean="0"/>
              <a:t>41/60 – 44/60 ≈ B-</a:t>
            </a:r>
          </a:p>
          <a:p>
            <a:pPr lvl="1"/>
            <a:r>
              <a:rPr lang="en-US" sz="2200" dirty="0" smtClean="0"/>
              <a:t>37/60 – 40/60 ≈ C+</a:t>
            </a:r>
          </a:p>
          <a:p>
            <a:pPr lvl="1"/>
            <a:r>
              <a:rPr lang="en-US" sz="2200" dirty="0" smtClean="0"/>
              <a:t>31/60 – 36/60 ≈ C</a:t>
            </a:r>
          </a:p>
          <a:p>
            <a:pPr lvl="1"/>
            <a:r>
              <a:rPr lang="en-US" sz="2200" dirty="0" smtClean="0"/>
              <a:t>             ≤30/60 ≈ C-</a:t>
            </a:r>
            <a:endParaRPr lang="en-US" sz="22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2095" y="3768170"/>
            <a:ext cx="3537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Solutions will be Available 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On Moodle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6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1344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39084"/>
              </p:ext>
            </p:extLst>
          </p:nvPr>
        </p:nvGraphicFramePr>
        <p:xfrm>
          <a:off x="2764936" y="3433072"/>
          <a:ext cx="244727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8"/>
                <a:gridCol w="635553"/>
                <a:gridCol w="551485"/>
                <a:gridCol w="846685"/>
              </a:tblGrid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93075" y="2900985"/>
            <a:ext cx="263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1:t</a:t>
            </a:r>
            <a:r>
              <a:rPr lang="en-US" sz="2000" dirty="0" smtClean="0"/>
              <a:t>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693075" y="2430588"/>
            <a:ext cx="172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y – h</a:t>
            </a:r>
            <a:r>
              <a:rPr lang="en-US" sz="2000" baseline="-25000" dirty="0" smtClean="0"/>
              <a:t>1:t-1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434722" y="1627214"/>
            <a:ext cx="122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“residual”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5926794" y="2027324"/>
            <a:ext cx="121300" cy="40326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1344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31508"/>
              </p:ext>
            </p:extLst>
          </p:nvPr>
        </p:nvGraphicFramePr>
        <p:xfrm>
          <a:off x="2764936" y="3433072"/>
          <a:ext cx="326259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8"/>
                <a:gridCol w="635553"/>
                <a:gridCol w="551485"/>
                <a:gridCol w="846685"/>
                <a:gridCol w="815326"/>
              </a:tblGrid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1:2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93075" y="2900985"/>
            <a:ext cx="263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1:t</a:t>
            </a:r>
            <a:r>
              <a:rPr lang="en-US" sz="2000" dirty="0" smtClean="0"/>
              <a:t>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693075" y="2430588"/>
            <a:ext cx="172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y – h</a:t>
            </a:r>
            <a:r>
              <a:rPr lang="en-US" sz="2000" baseline="-25000" dirty="0" smtClean="0"/>
              <a:t>1:t-1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434722" y="1627214"/>
            <a:ext cx="122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“residual”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5926794" y="2027324"/>
            <a:ext cx="121300" cy="40326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 (for Regression)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66004"/>
          </a:xfrm>
        </p:spPr>
        <p:txBody>
          <a:bodyPr/>
          <a:lstStyle/>
          <a:p>
            <a:r>
              <a:rPr lang="en-US" sz="2400" dirty="0" smtClean="0"/>
              <a:t>1 dimensional regression</a:t>
            </a:r>
          </a:p>
          <a:p>
            <a:r>
              <a:rPr lang="en-US" sz="2400" dirty="0" smtClean="0"/>
              <a:t>Learn Decision Stump </a:t>
            </a:r>
          </a:p>
          <a:p>
            <a:pPr lvl="1"/>
            <a:r>
              <a:rPr lang="en-US" sz="2000" dirty="0" smtClean="0"/>
              <a:t>(</a:t>
            </a:r>
            <a:r>
              <a:rPr lang="en-US" sz="1600" dirty="0"/>
              <a:t>s</a:t>
            </a:r>
            <a:r>
              <a:rPr lang="en-US" sz="1600" dirty="0" smtClean="0"/>
              <a:t>ingle split, predict mean of two partitions)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01344"/>
              </p:ext>
            </p:extLst>
          </p:nvPr>
        </p:nvGraphicFramePr>
        <p:xfrm>
          <a:off x="986077" y="3433072"/>
          <a:ext cx="109445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26"/>
                <a:gridCol w="547226"/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70960" y="4654778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5635"/>
              </p:ext>
            </p:extLst>
          </p:nvPr>
        </p:nvGraphicFramePr>
        <p:xfrm>
          <a:off x="2764936" y="3433072"/>
          <a:ext cx="54303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48"/>
                <a:gridCol w="635553"/>
                <a:gridCol w="551485"/>
                <a:gridCol w="846685"/>
                <a:gridCol w="815326"/>
                <a:gridCol w="603655"/>
                <a:gridCol w="768288"/>
                <a:gridCol w="795820"/>
              </a:tblGrid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1:2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1:3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32.15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770"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Left Brace 84"/>
          <p:cNvSpPr/>
          <p:nvPr/>
        </p:nvSpPr>
        <p:spPr>
          <a:xfrm>
            <a:off x="597041" y="3433072"/>
            <a:ext cx="292416" cy="29232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93075" y="2900985"/>
            <a:ext cx="263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1:t</a:t>
            </a:r>
            <a:r>
              <a:rPr lang="en-US" sz="2000" dirty="0" smtClean="0"/>
              <a:t>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5693075" y="2430588"/>
            <a:ext cx="172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y – h</a:t>
            </a:r>
            <a:r>
              <a:rPr lang="en-US" sz="2000" baseline="-25000" dirty="0" smtClean="0"/>
              <a:t>1:t-1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7520450" y="1600201"/>
            <a:ext cx="693535" cy="558570"/>
            <a:chOff x="1230409" y="2676507"/>
            <a:chExt cx="1172819" cy="941006"/>
          </a:xfrm>
        </p:grpSpPr>
        <p:sp>
          <p:nvSpPr>
            <p:cNvPr id="90" name="Rounded Rectangle 89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2"/>
              <a:endCxn id="93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0" idx="2"/>
              <a:endCxn id="94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230409" y="2676507"/>
              <a:ext cx="1172819" cy="94100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434722" y="1627214"/>
            <a:ext cx="1226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“residual”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96" idx="2"/>
          </p:cNvCxnSpPr>
          <p:nvPr/>
        </p:nvCxnSpPr>
        <p:spPr>
          <a:xfrm flipH="1">
            <a:off x="5926794" y="2027324"/>
            <a:ext cx="121300" cy="40326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97" y="1615030"/>
            <a:ext cx="7492074" cy="4521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301" y="2155989"/>
            <a:ext cx="35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y</a:t>
            </a:r>
            <a:r>
              <a:rPr lang="en-US" sz="2000" baseline="-25000" dirty="0" err="1" smtClean="0"/>
              <a:t>t</a:t>
            </a:r>
            <a:endParaRPr lang="en-US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15507" y="3652515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 smtClean="0"/>
              <a:t>t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93379" y="5137707"/>
            <a:ext cx="509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1:t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3075" y="345160"/>
            <a:ext cx="263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1:t</a:t>
            </a:r>
            <a:r>
              <a:rPr lang="en-US" sz="2000" dirty="0" smtClean="0"/>
              <a:t>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3075" y="745270"/>
            <a:ext cx="172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y – h</a:t>
            </a:r>
            <a:r>
              <a:rPr lang="en-US" sz="2000" baseline="-25000" dirty="0" smtClean="0"/>
              <a:t>1:t-1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9294" y="130927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=1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1857" y="1309272"/>
            <a:ext cx="52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=2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26023" y="1312985"/>
            <a:ext cx="52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=3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54198" y="1312985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=4</a:t>
            </a:r>
            <a:endParaRPr lang="en-US" sz="20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505314" cy="8707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Try (for Regression)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703279" y="1312985"/>
            <a:ext cx="1823142" cy="184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7960" y="3103642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0578" y="4728250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09474" y="1312985"/>
            <a:ext cx="1823142" cy="1856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03383" y="3091189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51567" y="4604014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15481" y="1309272"/>
            <a:ext cx="1823142" cy="1832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39098" y="3103642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41929" y="4636545"/>
            <a:ext cx="1823142" cy="150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Gradient Boosting (Simple Version)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4393"/>
            <a:ext cx="560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http://statweb.stanford.edu/~jhf/ftp/trebst.pdf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986647" y="3984092"/>
            <a:ext cx="1383803" cy="1516366"/>
            <a:chOff x="1108938" y="2672595"/>
            <a:chExt cx="1383803" cy="1516366"/>
          </a:xfrm>
        </p:grpSpPr>
        <p:sp>
          <p:nvSpPr>
            <p:cNvPr id="13" name="Rounded Rectangle 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3" idx="2"/>
              <a:endCxn id="6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  <a:endCxn id="7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9" idx="2"/>
              <a:endCxn id="7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9" idx="2"/>
              <a:endCxn id="7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0" idx="2"/>
              <a:endCxn id="7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0" idx="2"/>
              <a:endCxn id="7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607986" y="1965130"/>
            <a:ext cx="177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92" name="Down Arrow 91"/>
          <p:cNvSpPr/>
          <p:nvPr/>
        </p:nvSpPr>
        <p:spPr>
          <a:xfrm>
            <a:off x="1429381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354260" y="556628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358023" y="3984092"/>
            <a:ext cx="1383803" cy="1516366"/>
            <a:chOff x="1108938" y="2672595"/>
            <a:chExt cx="1383803" cy="1516366"/>
          </a:xfrm>
        </p:grpSpPr>
        <p:sp>
          <p:nvSpPr>
            <p:cNvPr id="95" name="Rounded Rectangle 9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Arrow Connector 95"/>
            <p:cNvCxnSpPr>
              <a:stCxn id="95" idx="2"/>
              <a:endCxn id="10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2"/>
              <a:endCxn id="10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2" idx="2"/>
              <a:endCxn id="10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102" idx="2"/>
              <a:endCxn id="10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3" idx="2"/>
              <a:endCxn id="10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3" idx="2"/>
              <a:endCxn id="10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own Arrow 109"/>
          <p:cNvSpPr/>
          <p:nvPr/>
        </p:nvSpPr>
        <p:spPr>
          <a:xfrm>
            <a:off x="3800757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775440" y="556628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350269" y="3984092"/>
            <a:ext cx="1383803" cy="1516366"/>
            <a:chOff x="1108938" y="2672595"/>
            <a:chExt cx="1383803" cy="1516366"/>
          </a:xfrm>
        </p:grpSpPr>
        <p:sp>
          <p:nvSpPr>
            <p:cNvPr id="113" name="Rounded Rectangle 1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4" name="Straight Arrow Connector 113"/>
            <p:cNvCxnSpPr>
              <a:stCxn id="113" idx="2"/>
              <a:endCxn id="120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3" idx="2"/>
              <a:endCxn id="121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0" idx="2"/>
              <a:endCxn id="122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0" idx="2"/>
              <a:endCxn id="123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1" idx="2"/>
              <a:endCxn id="124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1" idx="2"/>
              <a:endCxn id="125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Down Arrow 127"/>
          <p:cNvSpPr/>
          <p:nvPr/>
        </p:nvSpPr>
        <p:spPr>
          <a:xfrm>
            <a:off x="6793003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717882" y="5566285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394213" y="428533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286921" y="1965130"/>
            <a:ext cx="1127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351671" y="1965130"/>
            <a:ext cx="172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66118"/>
              </p:ext>
            </p:extLst>
          </p:nvPr>
        </p:nvGraphicFramePr>
        <p:xfrm>
          <a:off x="974850" y="3103132"/>
          <a:ext cx="1441940" cy="43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78" name="Equation" r:id="rId4" imgW="927100" imgH="279400" progId="Equation.3">
                  <p:embed/>
                </p:oleObj>
              </mc:Choice>
              <mc:Fallback>
                <p:oleObj name="Equation" r:id="rId4" imgW="927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4850" y="3103132"/>
                        <a:ext cx="1441940" cy="43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58142"/>
              </p:ext>
            </p:extLst>
          </p:nvPr>
        </p:nvGraphicFramePr>
        <p:xfrm>
          <a:off x="2971146" y="3103133"/>
          <a:ext cx="2192099" cy="43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79" name="Equation" r:id="rId6" imgW="1409700" imgH="279400" progId="Equation.3">
                  <p:embed/>
                </p:oleObj>
              </mc:Choice>
              <mc:Fallback>
                <p:oleObj name="Equation" r:id="rId6" imgW="1409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146" y="3103133"/>
                        <a:ext cx="2192099" cy="43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37349"/>
              </p:ext>
            </p:extLst>
          </p:nvPr>
        </p:nvGraphicFramePr>
        <p:xfrm>
          <a:off x="5813425" y="3102518"/>
          <a:ext cx="2409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80" name="Equation" r:id="rId8" imgW="1549400" imgH="279400" progId="Equation.3">
                  <p:embed/>
                </p:oleObj>
              </mc:Choice>
              <mc:Fallback>
                <p:oleObj name="Equation" r:id="rId8" imgW="1549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3425" y="3102518"/>
                        <a:ext cx="24098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544"/>
              </p:ext>
            </p:extLst>
          </p:nvPr>
        </p:nvGraphicFramePr>
        <p:xfrm>
          <a:off x="852520" y="1965130"/>
          <a:ext cx="1936774" cy="60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81" name="Equation" r:id="rId10" imgW="889000" imgH="279400" progId="Equation.3">
                  <p:embed/>
                </p:oleObj>
              </mc:Choice>
              <mc:Fallback>
                <p:oleObj name="Equation" r:id="rId10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2520" y="1965130"/>
                        <a:ext cx="1936774" cy="60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>
            <a:stCxn id="65" idx="2"/>
          </p:cNvCxnSpPr>
          <p:nvPr/>
        </p:nvCxnSpPr>
        <p:spPr>
          <a:xfrm flipH="1">
            <a:off x="1801653" y="2573831"/>
            <a:ext cx="19254" cy="64532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58154" y="3536590"/>
            <a:ext cx="636489" cy="11716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2" idx="3"/>
            <a:endCxn id="63" idx="1"/>
          </p:cNvCxnSpPr>
          <p:nvPr/>
        </p:nvCxnSpPr>
        <p:spPr>
          <a:xfrm>
            <a:off x="2416790" y="3319861"/>
            <a:ext cx="554356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3"/>
          </p:cNvCxnSpPr>
          <p:nvPr/>
        </p:nvCxnSpPr>
        <p:spPr>
          <a:xfrm>
            <a:off x="5163245" y="3319861"/>
            <a:ext cx="454807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864281" y="3536590"/>
            <a:ext cx="929928" cy="11716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755" y="1009233"/>
            <a:ext cx="3174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(Why is it called “gradient”?) 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(Answer next slides.)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6709" y="1024059"/>
            <a:ext cx="241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(For Regression Only)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3" grpId="0"/>
      <p:bldP spid="110" grpId="0" animBg="1"/>
      <p:bldP spid="111" grpId="0"/>
      <p:bldP spid="128" grpId="0" animBg="1"/>
      <p:bldP spid="129" grpId="0"/>
      <p:bldP spid="130" grpId="0"/>
      <p:bldP spid="131" grpId="0"/>
      <p:bldP spid="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Axis Aligned </a:t>
            </a:r>
            <a:r>
              <a:rPr lang="en-US" dirty="0" smtClean="0"/>
              <a:t>Gradient </a:t>
            </a:r>
            <a:r>
              <a:rPr lang="en-US" dirty="0"/>
              <a:t>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Model: h(x) = 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Squared Loss: L(</a:t>
            </a:r>
            <a:r>
              <a:rPr lang="en-US" dirty="0" err="1" smtClean="0"/>
              <a:t>y,y</a:t>
            </a:r>
            <a:r>
              <a:rPr lang="en-US" dirty="0" smtClean="0"/>
              <a:t>’) = (y-y’)</a:t>
            </a:r>
            <a:r>
              <a:rPr lang="en-US" baseline="30000" dirty="0" smtClean="0"/>
              <a:t>2</a:t>
            </a:r>
          </a:p>
          <a:p>
            <a:endParaRPr lang="en-US" sz="1000" dirty="0"/>
          </a:p>
          <a:p>
            <a:r>
              <a:rPr lang="en-US" dirty="0" smtClean="0"/>
              <a:t>Similar to Gradient Descent</a:t>
            </a:r>
          </a:p>
          <a:p>
            <a:pPr lvl="1"/>
            <a:r>
              <a:rPr lang="en-US" dirty="0" smtClean="0"/>
              <a:t>But only allow axis-aligned update directions</a:t>
            </a:r>
            <a:endParaRPr lang="en-US" sz="1000" dirty="0"/>
          </a:p>
          <a:p>
            <a:pPr lvl="1"/>
            <a:r>
              <a:rPr lang="en-US" dirty="0" smtClean="0"/>
              <a:t>Updates are of the form:</a:t>
            </a:r>
          </a:p>
          <a:p>
            <a:pPr marL="914400" lvl="2" indent="0">
              <a:buNone/>
            </a:pPr>
            <a:r>
              <a:rPr lang="en-US" dirty="0" smtClean="0"/>
              <a:t>	 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endParaRPr lang="en-US" sz="1000" dirty="0" smtClean="0"/>
          </a:p>
          <a:p>
            <a:pPr marL="914400" lvl="2" indent="0">
              <a:buNone/>
            </a:pPr>
            <a:endParaRPr lang="en-US" sz="1000" baseline="300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67570" y="1118697"/>
            <a:ext cx="2115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(For Linear Model)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0270"/>
              </p:ext>
            </p:extLst>
          </p:nvPr>
        </p:nvGraphicFramePr>
        <p:xfrm>
          <a:off x="1065464" y="4841964"/>
          <a:ext cx="2079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59" name="Equation" r:id="rId3" imgW="863600" imgH="215900" progId="Equation.3">
                  <p:embed/>
                </p:oleObj>
              </mc:Choice>
              <mc:Fallback>
                <p:oleObj name="Equation" r:id="rId3" imgW="863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5464" y="4841964"/>
                        <a:ext cx="20796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901279"/>
              </p:ext>
            </p:extLst>
          </p:nvPr>
        </p:nvGraphicFramePr>
        <p:xfrm>
          <a:off x="7572434" y="4073412"/>
          <a:ext cx="882175" cy="205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60" name="Equation" r:id="rId5" imgW="660400" imgH="1536700" progId="Equation.3">
                  <p:embed/>
                </p:oleObj>
              </mc:Choice>
              <mc:Fallback>
                <p:oleObj name="Equation" r:id="rId5" imgW="660400" imgH="153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2434" y="4073412"/>
                        <a:ext cx="882175" cy="2052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489497" y="4635025"/>
            <a:ext cx="1232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vector</a:t>
            </a:r>
          </a:p>
          <a:p>
            <a:r>
              <a:rPr lang="en-US" dirty="0" smtClean="0"/>
              <a:t>along d-</a:t>
            </a:r>
            <a:r>
              <a:rPr lang="en-US" dirty="0" err="1" smtClean="0"/>
              <a:t>th</a:t>
            </a:r>
            <a:endParaRPr lang="en-US" dirty="0" smtClean="0"/>
          </a:p>
          <a:p>
            <a:r>
              <a:rPr lang="en-US" dirty="0" smtClean="0"/>
              <a:t>Dimension</a:t>
            </a:r>
            <a:endParaRPr lang="en-US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36923"/>
              </p:ext>
            </p:extLst>
          </p:nvPr>
        </p:nvGraphicFramePr>
        <p:xfrm>
          <a:off x="3534070" y="4777752"/>
          <a:ext cx="2594630" cy="75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61" name="Equation" r:id="rId7" imgW="1257300" imgH="368300" progId="Equation.3">
                  <p:embed/>
                </p:oleObj>
              </mc:Choice>
              <mc:Fallback>
                <p:oleObj name="Equation" r:id="rId7" imgW="1257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34070" y="4777752"/>
                        <a:ext cx="2594630" cy="75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397720" y="5649821"/>
            <a:ext cx="472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Projection of gradient along d-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dimension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Update along axis with greatest projection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2646971" y="5361076"/>
            <a:ext cx="64212" cy="38930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54374"/>
              </p:ext>
            </p:extLst>
          </p:nvPr>
        </p:nvGraphicFramePr>
        <p:xfrm>
          <a:off x="6353938" y="2181457"/>
          <a:ext cx="1872628" cy="58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62" name="Equation" r:id="rId9" imgW="889000" imgH="279400" progId="Equation.3">
                  <p:embed/>
                </p:oleObj>
              </mc:Choice>
              <mc:Fallback>
                <p:oleObj name="Equation" r:id="rId9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3938" y="2181457"/>
                        <a:ext cx="1872628" cy="58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553200" y="186209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Aligned Gradient Descent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97" y="1640481"/>
            <a:ext cx="5575300" cy="441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499646" y="5062393"/>
            <a:ext cx="224684" cy="391120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9646" y="5062393"/>
            <a:ext cx="0" cy="426350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441856" y="5403364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623499" y="1498585"/>
            <a:ext cx="0" cy="46909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3054" y="5644201"/>
            <a:ext cx="632062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59572" y="3743819"/>
            <a:ext cx="294563" cy="159079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959572" y="3743819"/>
            <a:ext cx="294563" cy="6694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901782" y="3693670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5479905" y="4102241"/>
            <a:ext cx="569890" cy="450102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479905" y="4560215"/>
            <a:ext cx="569889" cy="0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992004" y="4502192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733297" y="2292746"/>
            <a:ext cx="1862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Update along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xis with largest</a:t>
            </a:r>
          </a:p>
          <a:p>
            <a:r>
              <a:rPr lang="en-US" sz="2000" dirty="0" smtClean="0"/>
              <a:t>projection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6733297" y="3729938"/>
            <a:ext cx="1497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concept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ill become </a:t>
            </a:r>
          </a:p>
          <a:p>
            <a:r>
              <a:rPr lang="en-US" sz="2000" dirty="0" smtClean="0"/>
              <a:t>useful in ~5 </a:t>
            </a:r>
          </a:p>
          <a:p>
            <a:r>
              <a:rPr lang="en-US" sz="2000" dirty="0" smtClean="0"/>
              <a:t>slides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994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Space &amp; Ensemble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Linear model = one coefficient per feature</a:t>
            </a:r>
          </a:p>
          <a:p>
            <a:pPr lvl="1"/>
            <a:r>
              <a:rPr lang="en-US" sz="2400" dirty="0" smtClean="0"/>
              <a:t>Linear over the input feature space</a:t>
            </a:r>
          </a:p>
          <a:p>
            <a:endParaRPr lang="en-US" sz="1000" dirty="0"/>
          </a:p>
          <a:p>
            <a:r>
              <a:rPr lang="en-US" sz="2800" dirty="0" smtClean="0"/>
              <a:t>Ensemble methods = one coefficient per model</a:t>
            </a:r>
          </a:p>
          <a:p>
            <a:pPr lvl="1"/>
            <a:r>
              <a:rPr lang="en-US" sz="2400" dirty="0" smtClean="0"/>
              <a:t>Linear over a function space</a:t>
            </a:r>
          </a:p>
          <a:p>
            <a:pPr lvl="1"/>
            <a:r>
              <a:rPr lang="en-US" sz="2400" dirty="0" smtClean="0"/>
              <a:t>E.g., h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… +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42" y="4595796"/>
            <a:ext cx="322852" cy="338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5" y="4998431"/>
            <a:ext cx="322852" cy="33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86" y="4595796"/>
            <a:ext cx="322852" cy="338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81" y="5119444"/>
            <a:ext cx="322852" cy="338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70" y="4934657"/>
            <a:ext cx="322852" cy="338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08" y="5065030"/>
            <a:ext cx="322852" cy="338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196" y="5458305"/>
            <a:ext cx="322852" cy="338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20" y="5786102"/>
            <a:ext cx="322852" cy="338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33" y="5627735"/>
            <a:ext cx="322852" cy="338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33" y="4706190"/>
            <a:ext cx="322852" cy="338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68" y="5337292"/>
            <a:ext cx="322852" cy="3388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93" y="5065030"/>
            <a:ext cx="322852" cy="3388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59" y="5955532"/>
            <a:ext cx="322852" cy="338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19" y="5627735"/>
            <a:ext cx="322852" cy="338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419" y="4536759"/>
            <a:ext cx="322852" cy="338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82" y="4964370"/>
            <a:ext cx="322852" cy="338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94" y="5966596"/>
            <a:ext cx="322852" cy="3388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56" y="5783777"/>
            <a:ext cx="322852" cy="3388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793" y="4665214"/>
            <a:ext cx="322852" cy="3388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457" y="5303231"/>
            <a:ext cx="322852" cy="3388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031" y="5832620"/>
            <a:ext cx="322852" cy="3388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" y="5614346"/>
            <a:ext cx="322852" cy="3388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687" y="6002050"/>
            <a:ext cx="322852" cy="3388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67" y="5506722"/>
            <a:ext cx="322852" cy="338861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00408" y="4382639"/>
            <a:ext cx="5197120" cy="207586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95608" y="4785064"/>
            <a:ext cx="34083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“Function Space”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(All possible shallow trees)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(Potentially infinite)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(Most coefficients are 0)</a:t>
            </a:r>
          </a:p>
          <a:p>
            <a:pPr algn="ctr"/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12" y="5602828"/>
            <a:ext cx="322852" cy="338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578" y="4556709"/>
            <a:ext cx="322852" cy="3388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8" y="5953207"/>
            <a:ext cx="322852" cy="3388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76" y="4570831"/>
            <a:ext cx="322852" cy="3388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15" y="5163035"/>
            <a:ext cx="322852" cy="3388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303" y="4689159"/>
            <a:ext cx="322852" cy="3388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21" y="4536759"/>
            <a:ext cx="322852" cy="3388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05" y="5119444"/>
            <a:ext cx="322852" cy="3388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67" y="6005746"/>
            <a:ext cx="322852" cy="33886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565007" y="3648177"/>
            <a:ext cx="3486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53735"/>
                </a:solidFill>
              </a:rPr>
              <a:t>Coefficient=1 for models used</a:t>
            </a:r>
          </a:p>
          <a:p>
            <a:r>
              <a:rPr lang="en-US" dirty="0">
                <a:solidFill>
                  <a:srgbClr val="953735"/>
                </a:solidFill>
              </a:rPr>
              <a:t>Coefficient=0 for other models</a:t>
            </a:r>
          </a:p>
        </p:txBody>
      </p:sp>
      <p:cxnSp>
        <p:nvCxnSpPr>
          <p:cNvPr id="42" name="Straight Arrow Connector 41"/>
          <p:cNvCxnSpPr>
            <a:stCxn id="10" idx="0"/>
          </p:cNvCxnSpPr>
          <p:nvPr/>
        </p:nvCxnSpPr>
        <p:spPr>
          <a:xfrm flipV="1">
            <a:off x="1889234" y="4123817"/>
            <a:ext cx="518138" cy="941213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0"/>
          </p:cNvCxnSpPr>
          <p:nvPr/>
        </p:nvCxnSpPr>
        <p:spPr>
          <a:xfrm flipV="1">
            <a:off x="2720007" y="4123817"/>
            <a:ext cx="322852" cy="99562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" idx="0"/>
          </p:cNvCxnSpPr>
          <p:nvPr/>
        </p:nvCxnSpPr>
        <p:spPr>
          <a:xfrm flipH="1" flipV="1">
            <a:off x="4039031" y="4123817"/>
            <a:ext cx="671251" cy="165996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Function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Generalization of a Vector Space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Closed under Addition</a:t>
            </a:r>
          </a:p>
          <a:p>
            <a:pPr lvl="1"/>
            <a:r>
              <a:rPr lang="en-US" dirty="0" smtClean="0"/>
              <a:t>Sum of two functions is a function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Closed under Scalar Multiplication</a:t>
            </a:r>
          </a:p>
          <a:p>
            <a:pPr lvl="1"/>
            <a:r>
              <a:rPr lang="en-US" dirty="0" smtClean="0"/>
              <a:t>Multiplying a function with a scalar is a function</a:t>
            </a:r>
          </a:p>
          <a:p>
            <a:pPr lvl="1"/>
            <a:endParaRPr lang="en-US" sz="1000" dirty="0"/>
          </a:p>
          <a:p>
            <a:r>
              <a:rPr lang="en-US" b="1" dirty="0" smtClean="0"/>
              <a:t>Gradient descent:</a:t>
            </a:r>
            <a:r>
              <a:rPr lang="en-US" dirty="0" smtClean="0"/>
              <a:t> adding a scaled function to an existing function</a:t>
            </a:r>
          </a:p>
          <a:p>
            <a:pPr lvl="1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of Weak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“axis” in the space is a weak model</a:t>
            </a:r>
          </a:p>
          <a:p>
            <a:pPr lvl="1"/>
            <a:r>
              <a:rPr lang="en-US" dirty="0" smtClean="0"/>
              <a:t>Potentially infinite axes/dimensions</a:t>
            </a:r>
          </a:p>
          <a:p>
            <a:endParaRPr lang="en-US" sz="2000" dirty="0"/>
          </a:p>
          <a:p>
            <a:r>
              <a:rPr lang="en-US" dirty="0" smtClean="0"/>
              <a:t>Complex models are linear combinations of weak models</a:t>
            </a:r>
          </a:p>
          <a:p>
            <a:pPr lvl="1"/>
            <a:r>
              <a:rPr lang="en-US" dirty="0"/>
              <a:t>h </a:t>
            </a:r>
            <a:r>
              <a:rPr lang="en-US" dirty="0" smtClean="0"/>
              <a:t>= η</a:t>
            </a:r>
            <a:r>
              <a:rPr lang="en-US" baseline="-25000" dirty="0" smtClean="0"/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η</a:t>
            </a:r>
            <a:r>
              <a:rPr lang="en-US" baseline="-25000" dirty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… +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n</a:t>
            </a:r>
            <a:r>
              <a:rPr lang="en-US" dirty="0" err="1" smtClean="0"/>
              <a:t>h</a:t>
            </a:r>
            <a:r>
              <a:rPr lang="en-US" baseline="-25000" dirty="0" err="1" smtClean="0"/>
              <a:t>n</a:t>
            </a:r>
            <a:endParaRPr lang="en-US" dirty="0" smtClean="0"/>
          </a:p>
          <a:p>
            <a:pPr lvl="1"/>
            <a:r>
              <a:rPr lang="en-US" dirty="0" smtClean="0"/>
              <a:t>Equivalent to a point in function space</a:t>
            </a:r>
          </a:p>
          <a:p>
            <a:pPr lvl="2"/>
            <a:r>
              <a:rPr lang="en-US" dirty="0" smtClean="0"/>
              <a:t>Defined by coefficients </a:t>
            </a:r>
            <a:r>
              <a:rPr lang="en-US" dirty="0" err="1" smtClean="0"/>
              <a:t>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Kaggle</a:t>
            </a:r>
            <a:r>
              <a:rPr lang="en-US" dirty="0" smtClean="0"/>
              <a:t> Mini-Project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bug in data file</a:t>
            </a:r>
            <a:endParaRPr lang="en-US" sz="1600" dirty="0"/>
          </a:p>
          <a:p>
            <a:pPr lvl="1"/>
            <a:r>
              <a:rPr lang="en-US" dirty="0" smtClean="0"/>
              <a:t>Was fixed this morning.</a:t>
            </a:r>
          </a:p>
          <a:p>
            <a:pPr lvl="1"/>
            <a:r>
              <a:rPr lang="en-US" dirty="0" smtClean="0"/>
              <a:t>So if you downloaded already, download again.</a:t>
            </a:r>
          </a:p>
          <a:p>
            <a:pPr lvl="1"/>
            <a:endParaRPr lang="en-US" sz="1600" dirty="0"/>
          </a:p>
          <a:p>
            <a:r>
              <a:rPr lang="en-US" dirty="0" smtClean="0"/>
              <a:t>Finding Group Members</a:t>
            </a:r>
          </a:p>
          <a:p>
            <a:pPr lvl="1"/>
            <a:r>
              <a:rPr lang="en-US" dirty="0" smtClean="0"/>
              <a:t>Offices hours today, mingle in person</a:t>
            </a:r>
          </a:p>
          <a:p>
            <a:pPr lvl="1"/>
            <a:r>
              <a:rPr lang="en-US" dirty="0" smtClean="0"/>
              <a:t>Online signup sheet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1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Recall: </a:t>
            </a:r>
            <a:r>
              <a:rPr lang="en-US" dirty="0" smtClean="0"/>
              <a:t>Axis Aligned Gradient Descent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80" y="1664908"/>
            <a:ext cx="5575300" cy="441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064429" y="5086820"/>
            <a:ext cx="224684" cy="391120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64429" y="5086820"/>
            <a:ext cx="0" cy="426350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006639" y="5427791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188282" y="1523012"/>
            <a:ext cx="0" cy="46909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7837" y="5668628"/>
            <a:ext cx="632062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24355" y="3768246"/>
            <a:ext cx="294563" cy="159079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524355" y="3768246"/>
            <a:ext cx="294563" cy="6694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466565" y="3718097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5044688" y="4126668"/>
            <a:ext cx="569890" cy="450102"/>
          </a:xfrm>
          <a:prstGeom prst="straightConnector1">
            <a:avLst/>
          </a:prstGeom>
          <a:grpFill/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044688" y="4584642"/>
            <a:ext cx="569889" cy="0"/>
          </a:xfrm>
          <a:prstGeom prst="straightConnector1">
            <a:avLst/>
          </a:prstGeom>
          <a:grpFill/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556787" y="4526619"/>
            <a:ext cx="121290" cy="1284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14307" y="1928889"/>
            <a:ext cx="23045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Project to closest</a:t>
            </a:r>
          </a:p>
          <a:p>
            <a:r>
              <a:rPr lang="en-US" sz="2000" dirty="0" smtClean="0"/>
              <a:t>axis &amp; update</a:t>
            </a:r>
          </a:p>
          <a:p>
            <a:r>
              <a:rPr lang="en-US" dirty="0" smtClean="0"/>
              <a:t>(smallest squared </a:t>
            </a:r>
            <a:r>
              <a:rPr lang="en-US" dirty="0" err="1" smtClean="0"/>
              <a:t>dist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14307" y="3280251"/>
            <a:ext cx="202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Imagine each axis </a:t>
            </a:r>
          </a:p>
          <a:p>
            <a:r>
              <a:rPr lang="en-US" sz="2000" dirty="0" smtClean="0"/>
              <a:t>is a weak model.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0375" y="4409816"/>
            <a:ext cx="2147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point is a 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inear combination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 weak models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421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Functional Gradient Descent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890676" y="1031267"/>
            <a:ext cx="4044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(Gradient Descent in Function Space)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     (Derivation for Squared Loss)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Init</a:t>
            </a:r>
            <a:r>
              <a:rPr lang="en-US" dirty="0" smtClean="0"/>
              <a:t> h(x) = 0</a:t>
            </a:r>
          </a:p>
          <a:p>
            <a:r>
              <a:rPr lang="en-US" dirty="0" smtClean="0"/>
              <a:t>Loop n=1,2,3,4,…</a:t>
            </a:r>
            <a:endParaRPr lang="en-US" dirty="0"/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11917"/>
              </p:ext>
            </p:extLst>
          </p:nvPr>
        </p:nvGraphicFramePr>
        <p:xfrm>
          <a:off x="1093957" y="3014461"/>
          <a:ext cx="4864806" cy="2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45" name="Equation" r:id="rId3" imgW="2349500" imgH="1206500" progId="Equation.3">
                  <p:embed/>
                </p:oleObj>
              </mc:Choice>
              <mc:Fallback>
                <p:oleObj name="Equation" r:id="rId3" imgW="2349500" imgH="1206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957" y="3014461"/>
                        <a:ext cx="4864806" cy="250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67418"/>
              </p:ext>
            </p:extLst>
          </p:nvPr>
        </p:nvGraphicFramePr>
        <p:xfrm>
          <a:off x="669140" y="5758076"/>
          <a:ext cx="4903055" cy="80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46" name="Equation" r:id="rId5" imgW="2705100" imgH="444500" progId="Equation.3">
                  <p:embed/>
                </p:oleObj>
              </mc:Choice>
              <mc:Fallback>
                <p:oleObj name="Equation" r:id="rId5" imgW="2705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140" y="5758076"/>
                        <a:ext cx="4903055" cy="80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88873" y="2094270"/>
            <a:ext cx="3277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Direction of Steepest Descent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(aka Gradient) is to add the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function that outputs the </a:t>
            </a:r>
          </a:p>
          <a:p>
            <a:r>
              <a:rPr lang="en-US" sz="2000" dirty="0">
                <a:solidFill>
                  <a:srgbClr val="953735"/>
                </a:solidFill>
              </a:rPr>
              <a:t>r</a:t>
            </a:r>
            <a:r>
              <a:rPr lang="en-US" sz="2000" dirty="0" smtClean="0">
                <a:solidFill>
                  <a:srgbClr val="953735"/>
                </a:solidFill>
              </a:rPr>
              <a:t>esidual error for each (</a:t>
            </a:r>
            <a:r>
              <a:rPr lang="en-US" sz="2000" dirty="0" err="1" smtClean="0">
                <a:solidFill>
                  <a:srgbClr val="953735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i</a:t>
            </a:r>
            <a:r>
              <a:rPr lang="en-US" sz="2000" dirty="0" err="1" smtClean="0">
                <a:solidFill>
                  <a:srgbClr val="953735"/>
                </a:solidFill>
              </a:rPr>
              <a:t>,y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i</a:t>
            </a:r>
            <a:r>
              <a:rPr lang="en-US" sz="2000" dirty="0" smtClean="0">
                <a:solidFill>
                  <a:srgbClr val="953735"/>
                </a:solidFill>
              </a:rPr>
              <a:t>)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3890676" y="3417709"/>
            <a:ext cx="1025127" cy="70610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44456" y="3769874"/>
            <a:ext cx="3619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Projecting to closest weak model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= training on the residual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4043077" y="4477760"/>
            <a:ext cx="801379" cy="30946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6520"/>
              </p:ext>
            </p:extLst>
          </p:nvPr>
        </p:nvGraphicFramePr>
        <p:xfrm>
          <a:off x="6449240" y="5911114"/>
          <a:ext cx="1745997" cy="54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47" name="Equation" r:id="rId7" imgW="889000" imgH="279400" progId="Equation.3">
                  <p:embed/>
                </p:oleObj>
              </mc:Choice>
              <mc:Fallback>
                <p:oleObj name="Equation" r:id="rId7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9240" y="5911114"/>
                        <a:ext cx="1745997" cy="54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093957" y="3822749"/>
            <a:ext cx="2796719" cy="914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46357" y="4602313"/>
            <a:ext cx="4712406" cy="914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1" grpId="0"/>
      <p:bldP spid="4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Vector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 space = axis-aligned unit vectors</a:t>
            </a:r>
          </a:p>
          <a:p>
            <a:pPr lvl="1"/>
            <a:r>
              <a:rPr lang="en-US" dirty="0" smtClean="0"/>
              <a:t>Weak </a:t>
            </a:r>
            <a:r>
              <a:rPr lang="en-US" dirty="0"/>
              <a:t>model = axis-aligned unit </a:t>
            </a:r>
            <a:r>
              <a:rPr lang="en-US" dirty="0" smtClean="0"/>
              <a:t>vector: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 smtClean="0"/>
              <a:t>Linear </a:t>
            </a:r>
            <a:r>
              <a:rPr lang="en-US" dirty="0"/>
              <a:t>model </a:t>
            </a:r>
            <a:r>
              <a:rPr lang="en-US" dirty="0" smtClean="0"/>
              <a:t>w has same functional form:</a:t>
            </a:r>
            <a:endParaRPr lang="en-US" dirty="0"/>
          </a:p>
          <a:p>
            <a:pPr lvl="1"/>
            <a:r>
              <a:rPr lang="en-US" dirty="0" smtClean="0"/>
              <a:t>w </a:t>
            </a:r>
            <a:r>
              <a:rPr lang="en-US" dirty="0"/>
              <a:t>= </a:t>
            </a:r>
            <a:r>
              <a:rPr lang="en-US" dirty="0" smtClean="0"/>
              <a:t>η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η</a:t>
            </a:r>
            <a:r>
              <a:rPr lang="en-US" baseline="-25000" dirty="0" smtClean="0"/>
              <a:t>2</a:t>
            </a:r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… +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pPr lvl="1"/>
            <a:r>
              <a:rPr lang="en-US" dirty="0" smtClean="0"/>
              <a:t>Point in space of D “axis-aligned functions”</a:t>
            </a:r>
          </a:p>
          <a:p>
            <a:pPr lvl="1"/>
            <a:endParaRPr lang="en-US" sz="1600" dirty="0"/>
          </a:p>
          <a:p>
            <a:r>
              <a:rPr lang="en-US" sz="2400" b="1" dirty="0" smtClean="0"/>
              <a:t>Axis-Aligned Gradient Descent = Functional Gradient Descent on space of </a:t>
            </a:r>
            <a:r>
              <a:rPr lang="en-US" sz="2400" b="1" dirty="0"/>
              <a:t>a</a:t>
            </a:r>
            <a:r>
              <a:rPr lang="en-US" sz="2400" b="1" dirty="0" smtClean="0"/>
              <a:t>xis-aligned unit vector weak models.</a:t>
            </a:r>
            <a:endParaRPr lang="en-US" sz="2400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14250"/>
              </p:ext>
            </p:extLst>
          </p:nvPr>
        </p:nvGraphicFramePr>
        <p:xfrm>
          <a:off x="7721023" y="1732237"/>
          <a:ext cx="881063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958" name="Equation" r:id="rId3" imgW="660400" imgH="1143000" progId="Equation.3">
                  <p:embed/>
                </p:oleObj>
              </mc:Choice>
              <mc:Fallback>
                <p:oleObj name="Equation" r:id="rId3" imgW="6604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21023" y="1732237"/>
                        <a:ext cx="881063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43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Gradient Boosting (Full Version)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4393"/>
            <a:ext cx="560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http://statweb.stanford.edu/~jhf/ftp/trebst.pdf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986647" y="3984092"/>
            <a:ext cx="1383803" cy="1516366"/>
            <a:chOff x="1108938" y="2672595"/>
            <a:chExt cx="1383803" cy="1516366"/>
          </a:xfrm>
        </p:grpSpPr>
        <p:sp>
          <p:nvSpPr>
            <p:cNvPr id="13" name="Rounded Rectangle 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3" idx="2"/>
              <a:endCxn id="6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3" idx="2"/>
              <a:endCxn id="7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9" idx="2"/>
              <a:endCxn id="7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9" idx="2"/>
              <a:endCxn id="7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0" idx="2"/>
              <a:endCxn id="7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0" idx="2"/>
              <a:endCxn id="7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3230018" y="1965130"/>
            <a:ext cx="2082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 smtClean="0"/>
              <a:t>1:n</a:t>
            </a:r>
            <a:r>
              <a:rPr lang="en-US" sz="2800" dirty="0" smtClean="0"/>
              <a:t>(x) = 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92" name="Down Arrow 91"/>
          <p:cNvSpPr/>
          <p:nvPr/>
        </p:nvSpPr>
        <p:spPr>
          <a:xfrm>
            <a:off x="1429381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354260" y="556628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358023" y="3984092"/>
            <a:ext cx="1383803" cy="1516366"/>
            <a:chOff x="1108938" y="2672595"/>
            <a:chExt cx="1383803" cy="1516366"/>
          </a:xfrm>
        </p:grpSpPr>
        <p:sp>
          <p:nvSpPr>
            <p:cNvPr id="95" name="Rounded Rectangle 9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Arrow Connector 95"/>
            <p:cNvCxnSpPr>
              <a:stCxn id="95" idx="2"/>
              <a:endCxn id="10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95" idx="2"/>
              <a:endCxn id="10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102" idx="2"/>
              <a:endCxn id="10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102" idx="2"/>
              <a:endCxn id="10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03" idx="2"/>
              <a:endCxn id="10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3" idx="2"/>
              <a:endCxn id="10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own Arrow 109"/>
          <p:cNvSpPr/>
          <p:nvPr/>
        </p:nvSpPr>
        <p:spPr>
          <a:xfrm>
            <a:off x="3800757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3775440" y="5566285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6350269" y="3984092"/>
            <a:ext cx="1383803" cy="1516366"/>
            <a:chOff x="1108938" y="2672595"/>
            <a:chExt cx="1383803" cy="1516366"/>
          </a:xfrm>
        </p:grpSpPr>
        <p:sp>
          <p:nvSpPr>
            <p:cNvPr id="113" name="Rounded Rectangle 112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4" name="Straight Arrow Connector 113"/>
            <p:cNvCxnSpPr>
              <a:stCxn id="113" idx="2"/>
              <a:endCxn id="120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3" idx="2"/>
              <a:endCxn id="121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0" idx="2"/>
              <a:endCxn id="122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0" idx="2"/>
              <a:endCxn id="123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1" idx="2"/>
              <a:endCxn id="124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1" idx="2"/>
              <a:endCxn id="125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ounded Rectangle 119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Down Arrow 127"/>
          <p:cNvSpPr/>
          <p:nvPr/>
        </p:nvSpPr>
        <p:spPr>
          <a:xfrm>
            <a:off x="6793003" y="3536590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717882" y="5566285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394213" y="428533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177161" y="1965130"/>
            <a:ext cx="144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η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6469271" y="1965130"/>
            <a:ext cx="204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n-US" sz="2800" smtClean="0"/>
              <a:t>η</a:t>
            </a:r>
            <a:r>
              <a:rPr lang="en-US" sz="2800" baseline="-25000" dirty="0"/>
              <a:t>n</a:t>
            </a:r>
            <a:r>
              <a:rPr lang="en-US" sz="2800" smtClean="0"/>
              <a:t>h</a:t>
            </a:r>
            <a:r>
              <a:rPr lang="en-US" sz="2800" baseline="-25000" smtClean="0"/>
              <a:t>n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55030"/>
              </p:ext>
            </p:extLst>
          </p:nvPr>
        </p:nvGraphicFramePr>
        <p:xfrm>
          <a:off x="974850" y="3103132"/>
          <a:ext cx="1441940" cy="43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07" name="Equation" r:id="rId4" imgW="927100" imgH="279400" progId="Equation.3">
                  <p:embed/>
                </p:oleObj>
              </mc:Choice>
              <mc:Fallback>
                <p:oleObj name="Equation" r:id="rId4" imgW="927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4850" y="3103132"/>
                        <a:ext cx="1441940" cy="43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333647"/>
              </p:ext>
            </p:extLst>
          </p:nvPr>
        </p:nvGraphicFramePr>
        <p:xfrm>
          <a:off x="2971146" y="3103133"/>
          <a:ext cx="2192099" cy="43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08" name="Equation" r:id="rId6" imgW="1409700" imgH="279400" progId="Equation.3">
                  <p:embed/>
                </p:oleObj>
              </mc:Choice>
              <mc:Fallback>
                <p:oleObj name="Equation" r:id="rId6" imgW="1409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146" y="3103133"/>
                        <a:ext cx="2192099" cy="43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97332"/>
              </p:ext>
            </p:extLst>
          </p:nvPr>
        </p:nvGraphicFramePr>
        <p:xfrm>
          <a:off x="5813425" y="3102518"/>
          <a:ext cx="2409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09" name="Equation" r:id="rId8" imgW="1549400" imgH="279400" progId="Equation.3">
                  <p:embed/>
                </p:oleObj>
              </mc:Choice>
              <mc:Fallback>
                <p:oleObj name="Equation" r:id="rId8" imgW="1549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3425" y="3102518"/>
                        <a:ext cx="24098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65512"/>
              </p:ext>
            </p:extLst>
          </p:nvPr>
        </p:nvGraphicFramePr>
        <p:xfrm>
          <a:off x="852520" y="1965130"/>
          <a:ext cx="1936774" cy="60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10" name="Equation" r:id="rId10" imgW="889000" imgH="279400" progId="Equation.3">
                  <p:embed/>
                </p:oleObj>
              </mc:Choice>
              <mc:Fallback>
                <p:oleObj name="Equation" r:id="rId10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2520" y="1965130"/>
                        <a:ext cx="1936774" cy="608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>
            <a:stCxn id="65" idx="2"/>
          </p:cNvCxnSpPr>
          <p:nvPr/>
        </p:nvCxnSpPr>
        <p:spPr>
          <a:xfrm>
            <a:off x="1820907" y="2573831"/>
            <a:ext cx="0" cy="52930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58154" y="3536590"/>
            <a:ext cx="636489" cy="11716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2" idx="3"/>
            <a:endCxn id="63" idx="1"/>
          </p:cNvCxnSpPr>
          <p:nvPr/>
        </p:nvCxnSpPr>
        <p:spPr>
          <a:xfrm>
            <a:off x="2416790" y="3319861"/>
            <a:ext cx="554356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3" idx="3"/>
          </p:cNvCxnSpPr>
          <p:nvPr/>
        </p:nvCxnSpPr>
        <p:spPr>
          <a:xfrm>
            <a:off x="5163245" y="3319861"/>
            <a:ext cx="454807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864281" y="3536590"/>
            <a:ext cx="929928" cy="11716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3230" y="1024059"/>
            <a:ext cx="457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(Instance of Functional Gradient Descent)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0060" y="1024059"/>
            <a:ext cx="2412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(For Regression Only)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59411" y="6331998"/>
            <a:ext cx="302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reference for how to set </a:t>
            </a:r>
            <a:r>
              <a:rPr lang="en-US" dirty="0" err="1" smtClean="0"/>
              <a:t>η</a:t>
            </a:r>
            <a:endParaRPr lang="en-US" dirty="0"/>
          </a:p>
        </p:txBody>
      </p:sp>
      <p:cxnSp>
        <p:nvCxnSpPr>
          <p:cNvPr id="80" name="Straight Arrow Connector 79"/>
          <p:cNvCxnSpPr>
            <a:stCxn id="3" idx="1"/>
          </p:cNvCxnSpPr>
          <p:nvPr/>
        </p:nvCxnSpPr>
        <p:spPr>
          <a:xfrm flipH="1">
            <a:off x="3651824" y="6516664"/>
            <a:ext cx="607587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94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 animBg="1"/>
      <p:bldP spid="93" grpId="0"/>
      <p:bldP spid="110" grpId="0" animBg="1"/>
      <p:bldP spid="111" grpId="0"/>
      <p:bldP spid="128" grpId="0" animBg="1"/>
      <p:bldP spid="129" grpId="0"/>
      <p:bldP spid="131" grpId="0"/>
      <p:bldP spid="1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</a:t>
            </a:r>
            <a:r>
              <a:rPr lang="en-US" dirty="0" smtClean="0"/>
              <a:t> Basic 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Ensemble of many weak classifiers.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(x) = η</a:t>
            </a:r>
            <a:r>
              <a:rPr lang="en-US" baseline="-25000" dirty="0"/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(x) +</a:t>
            </a:r>
            <a:r>
              <a:rPr lang="en-US" dirty="0"/>
              <a:t>η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(x) </a:t>
            </a:r>
            <a:r>
              <a:rPr lang="en-US" dirty="0" smtClean="0"/>
              <a:t>+ … + 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n</a:t>
            </a:r>
            <a:r>
              <a:rPr lang="en-US" dirty="0" err="1" smtClean="0"/>
              <a:t>h</a:t>
            </a:r>
            <a:r>
              <a:rPr lang="en-US" baseline="-25000" dirty="0" err="1"/>
              <a:t>n</a:t>
            </a:r>
            <a:r>
              <a:rPr lang="en-US" dirty="0" smtClean="0"/>
              <a:t>(</a:t>
            </a:r>
            <a:r>
              <a:rPr lang="en-US" dirty="0"/>
              <a:t>x) 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b="1" dirty="0" smtClean="0"/>
              <a:t>Goal: </a:t>
            </a:r>
            <a:r>
              <a:rPr lang="en-US" dirty="0" smtClean="0"/>
              <a:t>reduce bias using low-variance models</a:t>
            </a:r>
          </a:p>
          <a:p>
            <a:endParaRPr lang="en-US" sz="1000" dirty="0" smtClean="0"/>
          </a:p>
          <a:p>
            <a:r>
              <a:rPr lang="en-US" b="1" dirty="0" smtClean="0"/>
              <a:t>Derivation: </a:t>
            </a:r>
            <a:r>
              <a:rPr lang="en-US" dirty="0" smtClean="0"/>
              <a:t>via Gradient Descent in Function Space</a:t>
            </a:r>
          </a:p>
          <a:p>
            <a:pPr lvl="1"/>
            <a:r>
              <a:rPr lang="en-US" dirty="0" smtClean="0"/>
              <a:t>Space of weak classifiers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We’ve only seen the regression so far…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6301"/>
            <a:ext cx="8229600" cy="1551784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AdaBoost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Adaptive Boosting for Classification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870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for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Gradient Boosting was designed for regression</a:t>
            </a:r>
          </a:p>
          <a:p>
            <a:endParaRPr lang="en-US" dirty="0"/>
          </a:p>
          <a:p>
            <a:r>
              <a:rPr lang="en-US" dirty="0" smtClean="0"/>
              <a:t>Can we design one for classification?</a:t>
            </a:r>
          </a:p>
          <a:p>
            <a:endParaRPr lang="en-US" dirty="0"/>
          </a:p>
          <a:p>
            <a:r>
              <a:rPr lang="en-US" dirty="0" err="1" smtClean="0"/>
              <a:t>AdaBoost</a:t>
            </a:r>
            <a:endParaRPr lang="en-US" dirty="0" smtClean="0"/>
          </a:p>
          <a:p>
            <a:pPr lvl="1"/>
            <a:r>
              <a:rPr lang="en-US" dirty="0" smtClean="0"/>
              <a:t>Adaptive Boosting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err="1" smtClean="0"/>
              <a:t>AdaBoost</a:t>
            </a:r>
            <a:r>
              <a:rPr lang="en-US" sz="3800" dirty="0" smtClean="0"/>
              <a:t> = Functional Gradient Descent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is also instance of functional gradient descent:</a:t>
            </a:r>
          </a:p>
          <a:p>
            <a:pPr lvl="1"/>
            <a:r>
              <a:rPr lang="en-US" dirty="0"/>
              <a:t>h(x) = sign( a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(x) + a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(x) + … + a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n</a:t>
            </a:r>
            <a:r>
              <a:rPr lang="en-US" dirty="0"/>
              <a:t>(x) ) </a:t>
            </a:r>
          </a:p>
          <a:p>
            <a:endParaRPr lang="en-US" dirty="0" smtClean="0"/>
          </a:p>
          <a:p>
            <a:r>
              <a:rPr lang="en-US" dirty="0" smtClean="0"/>
              <a:t>E.g., weak models h</a:t>
            </a:r>
            <a:r>
              <a:rPr lang="en-US" baseline="-25000" dirty="0" smtClean="0"/>
              <a:t>i</a:t>
            </a:r>
            <a:r>
              <a:rPr lang="en-US" dirty="0" smtClean="0"/>
              <a:t>(x) are classification trees</a:t>
            </a:r>
          </a:p>
          <a:p>
            <a:pPr lvl="1"/>
            <a:r>
              <a:rPr lang="en-US" dirty="0" smtClean="0"/>
              <a:t>Always predict 0 or 1</a:t>
            </a:r>
          </a:p>
          <a:p>
            <a:pPr lvl="1"/>
            <a:r>
              <a:rPr lang="en-US" dirty="0" smtClean="0"/>
              <a:t>(Gradient Boosting used regression trees)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8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Multiple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1657"/>
              </p:ext>
            </p:extLst>
          </p:nvPr>
        </p:nvGraphicFramePr>
        <p:xfrm>
          <a:off x="904086" y="3863152"/>
          <a:ext cx="6902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62"/>
                <a:gridCol w="631930"/>
                <a:gridCol w="659708"/>
                <a:gridCol w="655129"/>
                <a:gridCol w="631425"/>
                <a:gridCol w="2791185"/>
                <a:gridCol w="8179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h(x)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+ 1.5 + 0.4 - 1.1</a:t>
                      </a:r>
                      <a:r>
                        <a:rPr lang="en-US" baseline="0" dirty="0" smtClean="0"/>
                        <a:t> = 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r>
                        <a:rPr lang="en-US" baseline="0" dirty="0" smtClean="0"/>
                        <a:t> + 1.5 + 0.4 + 1.1 = 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 + 1.5 – 0.3 – 1.1 =</a:t>
                      </a:r>
                      <a:r>
                        <a:rPr lang="en-US" baseline="0" dirty="0" smtClean="0"/>
                        <a:t>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 – 1.5 + 0.3 – 1.1 = -2.4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65513" y="2058061"/>
            <a:ext cx="700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f(</a:t>
            </a:r>
            <a:r>
              <a:rPr lang="en-US" sz="2400" dirty="0"/>
              <a:t>x) = </a:t>
            </a:r>
            <a:r>
              <a:rPr lang="en-US" sz="2400" dirty="0" smtClean="0"/>
              <a:t>0.1*h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+  1.5*h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 + 0.4*h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(x) + 1.1*h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65513" y="3158526"/>
            <a:ext cx="5034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h(x) = sign(f(x))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4086" y="1592965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Scoring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4086" y="2696861"/>
            <a:ext cx="27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Classifier: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90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Creates New Training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Gradients in Function Space </a:t>
            </a:r>
            <a:endParaRPr lang="en-US" dirty="0"/>
          </a:p>
          <a:p>
            <a:pPr lvl="1"/>
            <a:r>
              <a:rPr lang="en-US" dirty="0" smtClean="0"/>
              <a:t>Weak model that outputs residual of loss function</a:t>
            </a:r>
          </a:p>
          <a:p>
            <a:pPr lvl="2"/>
            <a:r>
              <a:rPr lang="en-US" dirty="0" smtClean="0"/>
              <a:t>Squared loss =  y-h(x) </a:t>
            </a:r>
          </a:p>
          <a:p>
            <a:pPr lvl="1"/>
            <a:r>
              <a:rPr lang="en-US" b="1" dirty="0" smtClean="0"/>
              <a:t>Algorithmically equivalent to training weak model on modified training set</a:t>
            </a:r>
          </a:p>
          <a:p>
            <a:pPr lvl="2"/>
            <a:r>
              <a:rPr lang="en-US" dirty="0" smtClean="0"/>
              <a:t>Gradient Boosting = train on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–h(x</a:t>
            </a:r>
            <a:r>
              <a:rPr lang="en-US" baseline="-25000" dirty="0" smtClean="0"/>
              <a:t>i</a:t>
            </a:r>
            <a:r>
              <a:rPr lang="en-US" dirty="0" smtClean="0"/>
              <a:t>))</a:t>
            </a:r>
          </a:p>
          <a:p>
            <a:pPr lvl="2"/>
            <a:endParaRPr lang="en-US" sz="1600" dirty="0"/>
          </a:p>
          <a:p>
            <a:r>
              <a:rPr lang="en-US" b="1" dirty="0" smtClean="0">
                <a:solidFill>
                  <a:srgbClr val="953735"/>
                </a:solidFill>
              </a:rPr>
              <a:t>What about </a:t>
            </a:r>
            <a:r>
              <a:rPr lang="en-US" b="1" dirty="0" err="1" smtClean="0">
                <a:solidFill>
                  <a:srgbClr val="953735"/>
                </a:solidFill>
              </a:rPr>
              <a:t>AdaBoost</a:t>
            </a:r>
            <a:r>
              <a:rPr lang="en-US" b="1" dirty="0" smtClean="0">
                <a:solidFill>
                  <a:srgbClr val="953735"/>
                </a:solidFill>
              </a:rPr>
              <a:t>?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Classification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6001" y="1499683"/>
            <a:ext cx="178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For Regression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98537" y="1899793"/>
            <a:ext cx="387464" cy="23133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3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Overview of Ensemble Methods</a:t>
            </a:r>
          </a:p>
          <a:p>
            <a:endParaRPr lang="en-US" dirty="0"/>
          </a:p>
          <a:p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Ensemble Method for Reducing Bias</a:t>
            </a:r>
          </a:p>
          <a:p>
            <a:endParaRPr lang="en-US" dirty="0"/>
          </a:p>
          <a:p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Reweighting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weighting D over S:</a:t>
            </a:r>
          </a:p>
          <a:p>
            <a:pPr lvl="1"/>
            <a:r>
              <a:rPr lang="en-US" dirty="0" smtClean="0"/>
              <a:t>Sums to 1: </a:t>
            </a:r>
            <a:endParaRPr lang="en-US" sz="500" dirty="0"/>
          </a:p>
          <a:p>
            <a:r>
              <a:rPr lang="en-US" dirty="0" smtClean="0"/>
              <a:t>Examples: 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sz="2800" dirty="0"/>
          </a:p>
          <a:p>
            <a:r>
              <a:rPr lang="en-US" dirty="0" smtClean="0"/>
              <a:t>Weighted loss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24718"/>
              </p:ext>
            </p:extLst>
          </p:nvPr>
        </p:nvGraphicFramePr>
        <p:xfrm>
          <a:off x="6453021" y="1600200"/>
          <a:ext cx="2123107" cy="66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86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3021" y="1600200"/>
                        <a:ext cx="2123107" cy="66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18829"/>
              </p:ext>
            </p:extLst>
          </p:nvPr>
        </p:nvGraphicFramePr>
        <p:xfrm>
          <a:off x="2952838" y="2218886"/>
          <a:ext cx="1250308" cy="68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87" name="Equation" r:id="rId5" imgW="673100" imgH="368300" progId="Equation.3">
                  <p:embed/>
                </p:oleObj>
              </mc:Choice>
              <mc:Fallback>
                <p:oleObj name="Equation" r:id="rId5" imgW="673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2838" y="2218886"/>
                        <a:ext cx="1250308" cy="68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63339"/>
              </p:ext>
            </p:extLst>
          </p:nvPr>
        </p:nvGraphicFramePr>
        <p:xfrm>
          <a:off x="1213749" y="3310746"/>
          <a:ext cx="20205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2"/>
                <a:gridCol w="796458"/>
              </a:tblGrid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1336"/>
              </p:ext>
            </p:extLst>
          </p:nvPr>
        </p:nvGraphicFramePr>
        <p:xfrm>
          <a:off x="3772305" y="3310746"/>
          <a:ext cx="20205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2"/>
                <a:gridCol w="796458"/>
              </a:tblGrid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89755"/>
              </p:ext>
            </p:extLst>
          </p:nvPr>
        </p:nvGraphicFramePr>
        <p:xfrm>
          <a:off x="6266464" y="3310746"/>
          <a:ext cx="202059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2"/>
                <a:gridCol w="796458"/>
              </a:tblGrid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6775">
                <a:tc>
                  <a:txBody>
                    <a:bodyPr/>
                    <a:lstStyle/>
                    <a:p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67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(x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,y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715555"/>
              </p:ext>
            </p:extLst>
          </p:nvPr>
        </p:nvGraphicFramePr>
        <p:xfrm>
          <a:off x="2706688" y="5401813"/>
          <a:ext cx="3502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88" name="Equation" r:id="rId7" imgW="1625600" imgH="368300" progId="Equation.3">
                  <p:embed/>
                </p:oleObj>
              </mc:Choice>
              <mc:Fallback>
                <p:oleObj name="Equation" r:id="rId7" imgW="1625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6688" y="5401813"/>
                        <a:ext cx="350202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35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Decision Trees with </a:t>
            </a:r>
            <a:br>
              <a:rPr lang="en-US" dirty="0" smtClean="0"/>
            </a:br>
            <a:r>
              <a:rPr lang="en-US" dirty="0" smtClean="0"/>
              <a:t>Weighted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0776"/>
            <a:ext cx="8229600" cy="4245387"/>
          </a:xfrm>
        </p:spPr>
        <p:txBody>
          <a:bodyPr/>
          <a:lstStyle/>
          <a:p>
            <a:r>
              <a:rPr lang="en-US" dirty="0" smtClean="0"/>
              <a:t>Slight modification of splitting criterion.</a:t>
            </a:r>
          </a:p>
          <a:p>
            <a:endParaRPr lang="en-US" sz="1000" dirty="0"/>
          </a:p>
          <a:p>
            <a:r>
              <a:rPr lang="en-US" dirty="0" smtClean="0"/>
              <a:t>Example: Bernoulli Variance:</a:t>
            </a:r>
          </a:p>
          <a:p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Estimate fraction of positives as: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77825"/>
              </p:ext>
            </p:extLst>
          </p:nvPr>
        </p:nvGraphicFramePr>
        <p:xfrm>
          <a:off x="2222611" y="3251674"/>
          <a:ext cx="4394918" cy="76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6" name="Equation" r:id="rId3" imgW="2247900" imgH="393700" progId="Equation.3">
                  <p:embed/>
                </p:oleObj>
              </mc:Choice>
              <mc:Fallback>
                <p:oleObj name="Equation" r:id="rId3" imgW="224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611" y="3251674"/>
                        <a:ext cx="4394918" cy="76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22366"/>
              </p:ext>
            </p:extLst>
          </p:nvPr>
        </p:nvGraphicFramePr>
        <p:xfrm>
          <a:off x="2222611" y="4756188"/>
          <a:ext cx="23241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7" name="Equation" r:id="rId5" imgW="1308100" imgH="609600" progId="Equation.3">
                  <p:embed/>
                </p:oleObj>
              </mc:Choice>
              <mc:Fallback>
                <p:oleObj name="Equation" r:id="rId5" imgW="13081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2611" y="4756188"/>
                        <a:ext cx="23241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24097"/>
              </p:ext>
            </p:extLst>
          </p:nvPr>
        </p:nvGraphicFramePr>
        <p:xfrm>
          <a:off x="5216088" y="5131801"/>
          <a:ext cx="1963737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8" name="Equation" r:id="rId7" imgW="1003300" imgH="393700" progId="Equation.3">
                  <p:embed/>
                </p:oleObj>
              </mc:Choice>
              <mc:Fallback>
                <p:oleObj name="Equation" r:id="rId7" imgW="1003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6088" y="5131801"/>
                        <a:ext cx="1963737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69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Outline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86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sign(a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59460" y="2459091"/>
            <a:ext cx="18429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(S, D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=Uniform)</a:t>
            </a:r>
            <a:endParaRPr lang="en-US" sz="2000" baseline="-25000" dirty="0"/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519379" y="2459091"/>
            <a:ext cx="7665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(S,D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806840" y="2459091"/>
            <a:ext cx="76042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S,D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324257" y="1456811"/>
            <a:ext cx="153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(x))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4582471" y="1459186"/>
            <a:ext cx="212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… + </a:t>
            </a:r>
            <a:r>
              <a:rPr lang="en-US" sz="2800" dirty="0" err="1" smtClean="0"/>
              <a:t>a</a:t>
            </a:r>
            <a:r>
              <a:rPr lang="en-US" sz="2800" baseline="-25000" dirty="0" err="1"/>
              <a:t>n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(x))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61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– weighting on data points</a:t>
            </a:r>
          </a:p>
          <a:p>
            <a:r>
              <a:rPr lang="en-US" sz="2000" dirty="0" smtClean="0"/>
              <a:t>a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– weight of linear combination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022760" y="5707628"/>
            <a:ext cx="225393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Stop when validation </a:t>
            </a:r>
          </a:p>
          <a:p>
            <a:r>
              <a:rPr lang="en-US" dirty="0" smtClean="0"/>
              <a:t>performance plateaus</a:t>
            </a:r>
          </a:p>
          <a:p>
            <a:r>
              <a:rPr lang="en-US" dirty="0" smtClean="0"/>
              <a:t>(will discuss later)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42</a:t>
            </a:fld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30015"/>
              </p:ext>
            </p:extLst>
          </p:nvPr>
        </p:nvGraphicFramePr>
        <p:xfrm>
          <a:off x="6932911" y="846709"/>
          <a:ext cx="1895559" cy="59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478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2911" y="846709"/>
                        <a:ext cx="1895559" cy="59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916328"/>
              </p:ext>
            </p:extLst>
          </p:nvPr>
        </p:nvGraphicFramePr>
        <p:xfrm>
          <a:off x="7228744" y="1534330"/>
          <a:ext cx="1497529" cy="45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479" name="Equation" r:id="rId5" imgW="800100" imgH="241300" progId="Equation.3">
                  <p:embed/>
                </p:oleObj>
              </mc:Choice>
              <mc:Fallback>
                <p:oleObj name="Equation" r:id="rId5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8744" y="1534330"/>
                        <a:ext cx="1497529" cy="45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739102" y="1459762"/>
            <a:ext cx="276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(x) = sign(a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3324257" y="1462983"/>
            <a:ext cx="142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69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0" grpId="1"/>
      <p:bldP spid="61" grpId="0"/>
      <p:bldP spid="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5513" y="1880926"/>
            <a:ext cx="7000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f(</a:t>
            </a:r>
            <a:r>
              <a:rPr lang="en-US" sz="2400" dirty="0"/>
              <a:t>x) = </a:t>
            </a:r>
            <a:r>
              <a:rPr lang="en-US" sz="2400" dirty="0" smtClean="0"/>
              <a:t>0.1*h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+  1.5*h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 + 0.4*h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(x) + 1.1*h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65513" y="2873759"/>
            <a:ext cx="5034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h(x) = sign(f(x))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4086" y="1415830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Scoring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4086" y="2412094"/>
            <a:ext cx="27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Classifier: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75621"/>
              </p:ext>
            </p:extLst>
          </p:nvPr>
        </p:nvGraphicFramePr>
        <p:xfrm>
          <a:off x="3691928" y="4024963"/>
          <a:ext cx="27236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57"/>
                <a:gridCol w="714795"/>
                <a:gridCol w="617639"/>
                <a:gridCol w="6037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Label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h(x)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135" y="5440517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Safely Far from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Decision Boundary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2796053" y="5225473"/>
            <a:ext cx="749494" cy="56898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96053" y="5940246"/>
            <a:ext cx="749494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517114" y="5093622"/>
            <a:ext cx="1165879" cy="30533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02751" y="3615232"/>
            <a:ext cx="21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Somewhat close to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Decision Boundary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8578" y="4323118"/>
            <a:ext cx="687036" cy="479043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17114" y="5827666"/>
            <a:ext cx="1165879" cy="30533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17114" y="4717068"/>
            <a:ext cx="1165879" cy="305338"/>
          </a:xfrm>
          <a:prstGeom prst="round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135" y="4517587"/>
            <a:ext cx="195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Violates Decision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Boundary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97060" y="5022406"/>
            <a:ext cx="1318554" cy="626379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517114" y="5466212"/>
            <a:ext cx="1165879" cy="305338"/>
          </a:xfrm>
          <a:prstGeom prst="round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3790" y="1368640"/>
            <a:ext cx="8266648" cy="21772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Thought Experiment:</a:t>
            </a:r>
          </a:p>
          <a:p>
            <a:pPr algn="ctr"/>
            <a:r>
              <a:rPr lang="en-US" sz="2800" dirty="0" smtClean="0"/>
              <a:t>When we train new 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(x) to add to f(x)…</a:t>
            </a:r>
          </a:p>
          <a:p>
            <a:pPr algn="ctr"/>
            <a:r>
              <a:rPr lang="en-US" sz="2800" dirty="0" smtClean="0"/>
              <a:t>… what happens when 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</a:t>
            </a:r>
            <a:r>
              <a:rPr lang="en-US" sz="2800" dirty="0" err="1" smtClean="0"/>
              <a:t>mispredicts</a:t>
            </a:r>
            <a:r>
              <a:rPr lang="en-US" sz="2800" dirty="0" smtClean="0"/>
              <a:t> on everything?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02620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/>
      <p:bldP spid="26" grpId="0" animBg="1"/>
      <p:bldP spid="27" grpId="0" animBg="1"/>
      <p:bldP spid="28" grpId="0"/>
      <p:bldP spid="35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857"/>
              </p:ext>
            </p:extLst>
          </p:nvPr>
        </p:nvGraphicFramePr>
        <p:xfrm>
          <a:off x="1217944" y="3570657"/>
          <a:ext cx="71793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11"/>
                <a:gridCol w="781470"/>
                <a:gridCol w="803380"/>
                <a:gridCol w="861808"/>
                <a:gridCol w="1307318"/>
                <a:gridCol w="1307318"/>
                <a:gridCol w="1307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Label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</a:t>
                      </a:r>
                      <a:r>
                        <a:rPr lang="en-US" baseline="-25000" dirty="0" smtClean="0"/>
                        <a:t>1:4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1:4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Worst case h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Worst case f</a:t>
                      </a:r>
                      <a:r>
                        <a:rPr lang="en-US" baseline="-25000" dirty="0" smtClean="0"/>
                        <a:t>1:5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Impact of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5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04458" y="1880926"/>
            <a:ext cx="73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</a:t>
            </a:r>
            <a:r>
              <a:rPr lang="en-US" sz="2400" baseline="-25000" dirty="0" smtClean="0"/>
              <a:t>1:5</a:t>
            </a:r>
            <a:r>
              <a:rPr lang="en-US" sz="2400" dirty="0" smtClean="0"/>
              <a:t>(</a:t>
            </a:r>
            <a:r>
              <a:rPr lang="en-US" sz="2400" dirty="0"/>
              <a:t>x) =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1:4</a:t>
            </a:r>
            <a:r>
              <a:rPr lang="en-US" sz="2400" dirty="0" smtClean="0"/>
              <a:t>(x)+ 0.5*h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04458" y="2873759"/>
            <a:ext cx="5034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h</a:t>
            </a:r>
            <a:r>
              <a:rPr lang="en-US" sz="2400" baseline="-25000" dirty="0" smtClean="0"/>
              <a:t>1:5</a:t>
            </a:r>
            <a:r>
              <a:rPr lang="en-US" sz="2400" dirty="0" smtClean="0"/>
              <a:t>(x) = sign(f</a:t>
            </a:r>
            <a:r>
              <a:rPr lang="en-US" sz="2400" baseline="-25000" dirty="0" smtClean="0"/>
              <a:t>1:5</a:t>
            </a:r>
            <a:r>
              <a:rPr lang="en-US" sz="2400" dirty="0" smtClean="0"/>
              <a:t>(x))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4086" y="1415830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Scoring Function: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4086" y="2412094"/>
            <a:ext cx="27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Classifier: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71786" y="5851546"/>
            <a:ext cx="4066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(x) that </a:t>
            </a:r>
            <a:r>
              <a:rPr lang="en-US" sz="2000" b="1" dirty="0" err="1" smtClean="0"/>
              <a:t>mispredicts</a:t>
            </a:r>
            <a:r>
              <a:rPr lang="en-US" sz="2000" b="1" dirty="0" smtClean="0"/>
              <a:t> on everything</a:t>
            </a:r>
            <a:endParaRPr lang="en-US" sz="20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646700" y="5750277"/>
            <a:ext cx="0" cy="19049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30613" y="2555299"/>
            <a:ext cx="190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Suppose a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= 0.5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>
            <a:stCxn id="44" idx="1"/>
          </p:cNvCxnSpPr>
          <p:nvPr/>
        </p:nvCxnSpPr>
        <p:spPr>
          <a:xfrm flipH="1" flipV="1">
            <a:off x="3788833" y="2342591"/>
            <a:ext cx="1241780" cy="41276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4" idx="2"/>
          </p:cNvCxnSpPr>
          <p:nvPr/>
        </p:nvCxnSpPr>
        <p:spPr>
          <a:xfrm>
            <a:off x="5983558" y="2955409"/>
            <a:ext cx="0" cy="45242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13218" y="4200854"/>
            <a:ext cx="128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Kind of Bad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13218" y="4570186"/>
            <a:ext cx="112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Irrelevant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13218" y="4939518"/>
            <a:ext cx="104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Very Bad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3218" y="5324765"/>
            <a:ext cx="112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Irrelevant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7200" y="1273163"/>
            <a:ext cx="8266648" cy="217726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(x) should definitely classify (x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,y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 correctly!</a:t>
            </a:r>
          </a:p>
          <a:p>
            <a:pPr algn="ctr"/>
            <a:r>
              <a:rPr lang="en-US" sz="2800" dirty="0"/>
              <a:t>h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(x) should probably classify 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,y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correctly.</a:t>
            </a:r>
          </a:p>
          <a:p>
            <a:pPr algn="ctr"/>
            <a:r>
              <a:rPr lang="en-US" sz="2800" dirty="0" smtClean="0"/>
              <a:t>Don’t care about 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,y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&amp; (x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,y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smtClean="0"/>
              <a:t>Implies a weighting over training examples</a:t>
            </a:r>
          </a:p>
        </p:txBody>
      </p:sp>
    </p:spTree>
    <p:extLst>
      <p:ext uri="{BB962C8B-B14F-4D97-AF65-F5344CB8AC3E}">
        <p14:creationId xmlns:p14="http://schemas.microsoft.com/office/powerpoint/2010/main" val="375280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0" grpId="0"/>
      <p:bldP spid="61" grpId="0"/>
      <p:bldP spid="62" grpId="0"/>
      <p:bldP spid="63" grpId="0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16424"/>
              </p:ext>
            </p:extLst>
          </p:nvPr>
        </p:nvGraphicFramePr>
        <p:xfrm>
          <a:off x="2254736" y="3761750"/>
          <a:ext cx="456468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11"/>
                <a:gridCol w="781470"/>
                <a:gridCol w="803380"/>
                <a:gridCol w="861808"/>
                <a:gridCol w="1307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Label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</a:t>
                      </a:r>
                      <a:r>
                        <a:rPr lang="en-US" baseline="-25000" dirty="0" smtClean="0"/>
                        <a:t>1:4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</a:t>
                      </a:r>
                      <a:r>
                        <a:rPr lang="en-US" baseline="-25000" dirty="0" smtClean="0"/>
                        <a:t>1:4</a:t>
                      </a:r>
                      <a:r>
                        <a:rPr lang="en-US" dirty="0" smtClean="0"/>
                        <a:t>(x)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Desired D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519839" y="4385016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Medium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9839" y="4754348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Low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19839" y="5123680"/>
            <a:ext cx="62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High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19839" y="5508927"/>
            <a:ext cx="57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Low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5513" y="1880926"/>
            <a:ext cx="7527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f</a:t>
            </a:r>
            <a:r>
              <a:rPr lang="en-US" sz="2400" baseline="-25000" dirty="0" smtClean="0"/>
              <a:t>1:4</a:t>
            </a:r>
            <a:r>
              <a:rPr lang="en-US" sz="2400" dirty="0" smtClean="0"/>
              <a:t>(</a:t>
            </a:r>
            <a:r>
              <a:rPr lang="en-US" sz="2400" dirty="0"/>
              <a:t>x) = </a:t>
            </a:r>
            <a:r>
              <a:rPr lang="en-US" sz="2400" dirty="0" smtClean="0"/>
              <a:t>0.1*h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+  1.5*h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 + 0.4*h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(x) + 1.1*h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265513" y="2873759"/>
            <a:ext cx="5034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h</a:t>
            </a:r>
            <a:r>
              <a:rPr lang="en-US" sz="2400" baseline="-25000" dirty="0" smtClean="0"/>
              <a:t>1:4</a:t>
            </a:r>
            <a:r>
              <a:rPr lang="en-US" sz="2400" dirty="0" smtClean="0"/>
              <a:t>(x) = sign(f</a:t>
            </a:r>
            <a:r>
              <a:rPr lang="en-US" sz="2400" baseline="-25000" dirty="0" smtClean="0"/>
              <a:t>1:4</a:t>
            </a:r>
            <a:r>
              <a:rPr lang="en-US" sz="2400" dirty="0" smtClean="0"/>
              <a:t>(x))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04086" y="1415830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Scoring Function: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04086" y="2412094"/>
            <a:ext cx="27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Aggregate Classifier: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090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Init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= 1/N</a:t>
            </a:r>
          </a:p>
          <a:p>
            <a:r>
              <a:rPr lang="en-US" sz="2400" dirty="0" smtClean="0"/>
              <a:t>Loop t = 1…n:</a:t>
            </a:r>
          </a:p>
          <a:p>
            <a:pPr lvl="1"/>
            <a:r>
              <a:rPr lang="en-US" sz="2400" dirty="0" smtClean="0"/>
              <a:t>Train classifier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(x) using (</a:t>
            </a:r>
            <a:r>
              <a:rPr lang="en-US" sz="2400" dirty="0" err="1" smtClean="0"/>
              <a:t>S,D</a:t>
            </a:r>
            <a:r>
              <a:rPr lang="en-US" sz="2400" baseline="-25000" dirty="0" err="1"/>
              <a:t>t</a:t>
            </a:r>
            <a:r>
              <a:rPr lang="en-US" sz="2400" dirty="0" smtClean="0"/>
              <a:t>)</a:t>
            </a:r>
          </a:p>
          <a:p>
            <a:pPr lvl="1"/>
            <a:endParaRPr lang="en-US" sz="500" dirty="0" smtClean="0"/>
          </a:p>
          <a:p>
            <a:pPr lvl="1"/>
            <a:r>
              <a:rPr lang="en-US" sz="2400" dirty="0" smtClean="0"/>
              <a:t>Compute error on (</a:t>
            </a:r>
            <a:r>
              <a:rPr lang="en-US" sz="2400" dirty="0" err="1" smtClean="0"/>
              <a:t>S,D</a:t>
            </a:r>
            <a:r>
              <a:rPr lang="en-US" sz="2400" baseline="-25000" dirty="0" err="1"/>
              <a:t>t</a:t>
            </a:r>
            <a:r>
              <a:rPr lang="en-US" sz="2400" dirty="0" smtClean="0"/>
              <a:t>):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400" dirty="0" smtClean="0"/>
              <a:t>Define step size a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:</a:t>
            </a:r>
          </a:p>
          <a:p>
            <a:pPr lvl="1"/>
            <a:endParaRPr lang="en-US" sz="2400" baseline="-25000" dirty="0"/>
          </a:p>
          <a:p>
            <a:pPr lvl="1"/>
            <a:endParaRPr lang="en-US" sz="2400" baseline="-25000" dirty="0" smtClean="0"/>
          </a:p>
          <a:p>
            <a:pPr lvl="1"/>
            <a:r>
              <a:rPr lang="en-US" sz="2400" dirty="0" smtClean="0"/>
              <a:t>Update Weighting: </a:t>
            </a:r>
          </a:p>
          <a:p>
            <a:pPr lvl="1"/>
            <a:endParaRPr lang="en-US" sz="1000" dirty="0" smtClean="0"/>
          </a:p>
          <a:p>
            <a:r>
              <a:rPr lang="en-US" sz="2400" b="1" dirty="0" smtClean="0"/>
              <a:t>Return:</a:t>
            </a:r>
            <a:r>
              <a:rPr lang="en-US" sz="2400" dirty="0" smtClean="0"/>
              <a:t> h(x) = sign(a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+ … +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(x))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19290"/>
              </p:ext>
            </p:extLst>
          </p:nvPr>
        </p:nvGraphicFramePr>
        <p:xfrm>
          <a:off x="6553200" y="1600200"/>
          <a:ext cx="1895559" cy="59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5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1600200"/>
                        <a:ext cx="1895559" cy="59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34112"/>
              </p:ext>
            </p:extLst>
          </p:nvPr>
        </p:nvGraphicFramePr>
        <p:xfrm>
          <a:off x="6849033" y="2287821"/>
          <a:ext cx="1497529" cy="45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6" name="Equation" r:id="rId5" imgW="800100" imgH="241300" progId="Equation.3">
                  <p:embed/>
                </p:oleObj>
              </mc:Choice>
              <mc:Fallback>
                <p:oleObj name="Equation" r:id="rId5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9033" y="2287821"/>
                        <a:ext cx="1497529" cy="45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79748"/>
              </p:ext>
            </p:extLst>
          </p:nvPr>
        </p:nvGraphicFramePr>
        <p:xfrm>
          <a:off x="4594356" y="3004818"/>
          <a:ext cx="3941911" cy="72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7" name="Equation" r:id="rId7" imgW="2006600" imgH="368300" progId="Equation.3">
                  <p:embed/>
                </p:oleObj>
              </mc:Choice>
              <mc:Fallback>
                <p:oleObj name="Equation" r:id="rId7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4356" y="3004818"/>
                        <a:ext cx="3941911" cy="72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49730"/>
              </p:ext>
            </p:extLst>
          </p:nvPr>
        </p:nvGraphicFramePr>
        <p:xfrm>
          <a:off x="3844859" y="3727900"/>
          <a:ext cx="1953013" cy="85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8" name="Equation" r:id="rId9" imgW="1104900" imgH="482600" progId="Equation.3">
                  <p:embed/>
                </p:oleObj>
              </mc:Choice>
              <mc:Fallback>
                <p:oleObj name="Equation" r:id="rId9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44859" y="3727900"/>
                        <a:ext cx="1953013" cy="851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76971"/>
              </p:ext>
            </p:extLst>
          </p:nvPr>
        </p:nvGraphicFramePr>
        <p:xfrm>
          <a:off x="3844859" y="4799014"/>
          <a:ext cx="3344728" cy="80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9" name="Equation" r:id="rId11" imgW="1892300" imgH="457200" progId="Equation.3">
                  <p:embed/>
                </p:oleObj>
              </mc:Choice>
              <mc:Fallback>
                <p:oleObj name="Equation" r:id="rId11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44859" y="4799014"/>
                        <a:ext cx="3344728" cy="80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0704" y="5492489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52723" y="5551632"/>
            <a:ext cx="201254" cy="10409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48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58139"/>
              </p:ext>
            </p:extLst>
          </p:nvPr>
        </p:nvGraphicFramePr>
        <p:xfrm>
          <a:off x="1183951" y="3910879"/>
          <a:ext cx="228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6394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20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10996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21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25006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22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12463"/>
              </p:ext>
            </p:extLst>
          </p:nvPr>
        </p:nvGraphicFramePr>
        <p:xfrm>
          <a:off x="1183951" y="3910879"/>
          <a:ext cx="3048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5400000">
            <a:off x="3529058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457599" y="3254133"/>
            <a:ext cx="7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=0.4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6394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44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10996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45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25006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46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3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49872"/>
              </p:ext>
            </p:extLst>
          </p:nvPr>
        </p:nvGraphicFramePr>
        <p:xfrm>
          <a:off x="1183951" y="3910879"/>
          <a:ext cx="381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7599" y="3254133"/>
            <a:ext cx="7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=0.4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6394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68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10996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69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25006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70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529058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3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Recall:</a:t>
            </a:r>
            <a:r>
              <a:rPr lang="en-US" dirty="0" smtClean="0"/>
              <a:t> Test Error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1127"/>
            <a:ext cx="8229600" cy="4950699"/>
          </a:xfrm>
        </p:spPr>
        <p:txBody>
          <a:bodyPr>
            <a:normAutofit/>
          </a:bodyPr>
          <a:lstStyle/>
          <a:p>
            <a:r>
              <a:rPr lang="en-US" b="1" dirty="0" smtClean="0"/>
              <a:t>“True” distribution:</a:t>
            </a:r>
            <a:r>
              <a:rPr lang="en-US" dirty="0" smtClean="0"/>
              <a:t> P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Unknown to us</a:t>
            </a:r>
            <a:endParaRPr lang="en-US" dirty="0"/>
          </a:p>
          <a:p>
            <a:endParaRPr lang="en-US" sz="500" b="1" dirty="0" smtClean="0"/>
          </a:p>
          <a:p>
            <a:r>
              <a:rPr lang="en-US" b="1" dirty="0" smtClean="0"/>
              <a:t>Train: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</a:t>
            </a:r>
            <a:r>
              <a:rPr lang="en-US" dirty="0" smtClean="0"/>
              <a:t>(x) = y </a:t>
            </a:r>
          </a:p>
          <a:p>
            <a:pPr lvl="1"/>
            <a:r>
              <a:rPr lang="en-US" dirty="0" smtClean="0"/>
              <a:t>Using training data: </a:t>
            </a:r>
          </a:p>
          <a:p>
            <a:pPr lvl="1"/>
            <a:r>
              <a:rPr lang="en-US" dirty="0" smtClean="0"/>
              <a:t>Sampled </a:t>
            </a:r>
            <a:r>
              <a:rPr lang="en-US" dirty="0"/>
              <a:t>from P(</a:t>
            </a:r>
            <a:r>
              <a:rPr lang="en-US" dirty="0" err="1"/>
              <a:t>x,y</a:t>
            </a:r>
            <a:r>
              <a:rPr lang="en-US" dirty="0" smtClean="0"/>
              <a:t>)</a:t>
            </a:r>
            <a:endParaRPr lang="en-US" dirty="0"/>
          </a:p>
          <a:p>
            <a:endParaRPr lang="en-US" sz="500" dirty="0" smtClean="0"/>
          </a:p>
          <a:p>
            <a:r>
              <a:rPr lang="en-US" b="1" dirty="0" smtClean="0"/>
              <a:t>Test Error:</a:t>
            </a:r>
            <a:r>
              <a:rPr lang="en-US" dirty="0" smtClean="0"/>
              <a:t> </a:t>
            </a:r>
          </a:p>
          <a:p>
            <a:endParaRPr lang="en-US" sz="4000" dirty="0"/>
          </a:p>
          <a:p>
            <a:r>
              <a:rPr lang="en-US" sz="2800" b="1" dirty="0" smtClean="0"/>
              <a:t>Overfitting:</a:t>
            </a:r>
            <a:r>
              <a:rPr lang="en-US" sz="2800" dirty="0" smtClean="0"/>
              <a:t> Test Error &gt;&gt; Training Error</a:t>
            </a: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7447"/>
              </p:ext>
            </p:extLst>
          </p:nvPr>
        </p:nvGraphicFramePr>
        <p:xfrm>
          <a:off x="4578727" y="3230785"/>
          <a:ext cx="2140491" cy="67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3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8727" y="3230785"/>
                        <a:ext cx="2140491" cy="67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038"/>
              </p:ext>
            </p:extLst>
          </p:nvPr>
        </p:nvGraphicFramePr>
        <p:xfrm>
          <a:off x="1309688" y="5013325"/>
          <a:ext cx="4679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34" name="Equation" r:id="rId5" imgW="1943100" imgH="241300" progId="Equation.3">
                  <p:embed/>
                </p:oleObj>
              </mc:Choice>
              <mc:Fallback>
                <p:oleObj name="Equation" r:id="rId5" imgW="194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9688" y="5013325"/>
                        <a:ext cx="46799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02808"/>
              </p:ext>
            </p:extLst>
          </p:nvPr>
        </p:nvGraphicFramePr>
        <p:xfrm>
          <a:off x="1183951" y="3910879"/>
          <a:ext cx="4572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7599" y="3254133"/>
            <a:ext cx="7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=0.4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6394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92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10996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93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25006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94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97153" y="3254133"/>
            <a:ext cx="8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/>
              <a:t>2</a:t>
            </a:r>
            <a:r>
              <a:rPr lang="en-US" dirty="0" smtClean="0"/>
              <a:t>=0.45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=0.1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529058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103338" y="6028379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137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2984"/>
              </p:ext>
            </p:extLst>
          </p:nvPr>
        </p:nvGraphicFramePr>
        <p:xfrm>
          <a:off x="1183951" y="3910879"/>
          <a:ext cx="540704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835043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7599" y="3254133"/>
            <a:ext cx="7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=0.4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64609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2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15811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3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41978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24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97153" y="3254133"/>
            <a:ext cx="8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/>
              <a:t>2</a:t>
            </a:r>
            <a:r>
              <a:rPr lang="en-US" dirty="0" smtClean="0"/>
              <a:t>=0.45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=0.1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529058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103338" y="6028379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5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51652"/>
              </p:ext>
            </p:extLst>
          </p:nvPr>
        </p:nvGraphicFramePr>
        <p:xfrm>
          <a:off x="1183951" y="3910879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835043"/>
                <a:gridCol w="688957"/>
              </a:tblGrid>
              <a:tr h="474888"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=+1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134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=-1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57599" y="3254133"/>
            <a:ext cx="7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=0.4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=0.2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64609"/>
              </p:ext>
            </p:extLst>
          </p:nvPr>
        </p:nvGraphicFramePr>
        <p:xfrm>
          <a:off x="741312" y="1533435"/>
          <a:ext cx="3545252" cy="6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6" name="Equation" r:id="rId3" imgW="2006600" imgH="368300" progId="Equation.3">
                  <p:embed/>
                </p:oleObj>
              </mc:Choice>
              <mc:Fallback>
                <p:oleObj name="Equation" r:id="rId3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312" y="1533435"/>
                        <a:ext cx="3545252" cy="6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015811"/>
              </p:ext>
            </p:extLst>
          </p:nvPr>
        </p:nvGraphicFramePr>
        <p:xfrm>
          <a:off x="741312" y="2411333"/>
          <a:ext cx="1756487" cy="7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7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12" y="2411333"/>
                        <a:ext cx="1756487" cy="76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41978"/>
              </p:ext>
            </p:extLst>
          </p:nvPr>
        </p:nvGraphicFramePr>
        <p:xfrm>
          <a:off x="5128731" y="1459031"/>
          <a:ext cx="3008162" cy="72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8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28731" y="1459031"/>
                        <a:ext cx="3008162" cy="72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28198" y="2407706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7092434" y="2180129"/>
            <a:ext cx="113812" cy="22757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97153" y="3254133"/>
            <a:ext cx="8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/>
              <a:t>2</a:t>
            </a:r>
            <a:r>
              <a:rPr lang="en-US" dirty="0" smtClean="0"/>
              <a:t>=0.45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=0.1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7470" y="856265"/>
            <a:ext cx="177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800000"/>
                </a:solidFill>
              </a:rPr>
              <a:t>y</a:t>
            </a:r>
            <a:r>
              <a:rPr lang="en-US" baseline="-25000" dirty="0" err="1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h</a:t>
            </a:r>
            <a:r>
              <a:rPr lang="en-US" baseline="-25000" dirty="0" err="1" smtClean="0">
                <a:solidFill>
                  <a:srgbClr val="800000"/>
                </a:solidFill>
              </a:rPr>
              <a:t>t</a:t>
            </a:r>
            <a:r>
              <a:rPr lang="en-US" dirty="0" smtClean="0">
                <a:solidFill>
                  <a:srgbClr val="800000"/>
                </a:solidFill>
              </a:rPr>
              <a:t>(x</a:t>
            </a:r>
            <a:r>
              <a:rPr lang="en-US" baseline="-25000" dirty="0" smtClean="0">
                <a:solidFill>
                  <a:srgbClr val="800000"/>
                </a:solidFill>
              </a:rPr>
              <a:t>i</a:t>
            </a:r>
            <a:r>
              <a:rPr lang="en-US" dirty="0" smtClean="0">
                <a:solidFill>
                  <a:srgbClr val="800000"/>
                </a:solidFill>
              </a:rPr>
              <a:t>) = -1 or +1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7517065" y="1225597"/>
            <a:ext cx="0" cy="23343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04395" y="3264548"/>
            <a:ext cx="89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r>
              <a:rPr lang="en-US" baseline="-25000" dirty="0" smtClean="0"/>
              <a:t>3</a:t>
            </a:r>
            <a:r>
              <a:rPr lang="en-US" dirty="0" smtClean="0"/>
              <a:t>=0.35</a:t>
            </a:r>
          </a:p>
          <a:p>
            <a:r>
              <a:rPr lang="en-US" dirty="0" smtClean="0"/>
              <a:t>a</a:t>
            </a:r>
            <a:r>
              <a:rPr lang="en-US" baseline="-25000" dirty="0"/>
              <a:t>3</a:t>
            </a:r>
            <a:r>
              <a:rPr lang="en-US" dirty="0" smtClean="0"/>
              <a:t>=0.31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2067119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529058" y="6033184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103338" y="6028379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 rot="5400000">
            <a:off x="6624659" y="6028379"/>
            <a:ext cx="50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151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88" y="2210495"/>
            <a:ext cx="4693234" cy="3977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Exponential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32001"/>
              </p:ext>
            </p:extLst>
          </p:nvPr>
        </p:nvGraphicFramePr>
        <p:xfrm>
          <a:off x="2638667" y="1398606"/>
          <a:ext cx="3750873" cy="57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438" name="Equation" r:id="rId4" imgW="1562100" imgH="241300" progId="Equation.3">
                  <p:embed/>
                </p:oleObj>
              </mc:Choice>
              <mc:Fallback>
                <p:oleObj name="Equation" r:id="rId4" imgW="1562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8667" y="1398606"/>
                        <a:ext cx="3750873" cy="57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14737" y="4195923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6019" y="4716719"/>
            <a:ext cx="0" cy="882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628" y="6054752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(x)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75164" y="2828938"/>
            <a:ext cx="1057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Exp</a:t>
            </a:r>
            <a:r>
              <a:rPr lang="en-US" sz="2000" dirty="0" smtClean="0">
                <a:solidFill>
                  <a:srgbClr val="FF0000"/>
                </a:solidFill>
              </a:rPr>
              <a:t> Loss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51970" y="3198270"/>
            <a:ext cx="923194" cy="605776"/>
          </a:xfrm>
          <a:prstGeom prst="straightConnector1">
            <a:avLst/>
          </a:prstGeom>
          <a:grpFill/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8131" y="2722351"/>
            <a:ext cx="2006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Upper Bounds </a:t>
            </a: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0/1 Loss!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131" y="3853227"/>
            <a:ext cx="2717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Can prove that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AdaBoost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minimizes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Exp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Loss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(Homework Question)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4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</a:t>
            </a:r>
            <a:r>
              <a:rPr lang="en-US" dirty="0" err="1" smtClean="0"/>
              <a:t>Exp</a:t>
            </a:r>
            <a:r>
              <a:rPr lang="en-US" dirty="0" smtClean="0"/>
              <a:t>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68796"/>
              </p:ext>
            </p:extLst>
          </p:nvPr>
        </p:nvGraphicFramePr>
        <p:xfrm>
          <a:off x="1743123" y="1896513"/>
          <a:ext cx="4879975" cy="294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70" name="Equation" r:id="rId3" imgW="2032000" imgH="1231900" progId="Equation.3">
                  <p:embed/>
                </p:oleObj>
              </mc:Choice>
              <mc:Fallback>
                <p:oleObj name="Equation" r:id="rId3" imgW="2032000" imgH="1231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123" y="1896513"/>
                        <a:ext cx="4879975" cy="294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32140" y="5079674"/>
            <a:ext cx="346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Distribution Update Rule!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964838" y="3710332"/>
            <a:ext cx="417965" cy="2255633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846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0414"/>
            <a:ext cx="8229600" cy="3465749"/>
          </a:xfrm>
        </p:spPr>
        <p:txBody>
          <a:bodyPr>
            <a:normAutofit/>
          </a:bodyPr>
          <a:lstStyle/>
          <a:p>
            <a:r>
              <a:rPr lang="en-US" dirty="0" err="1" smtClean="0"/>
              <a:t>Exp</a:t>
            </a:r>
            <a:r>
              <a:rPr lang="en-US" dirty="0" smtClean="0"/>
              <a:t> Loss operates in exponent space</a:t>
            </a:r>
          </a:p>
          <a:p>
            <a:endParaRPr lang="en-US" sz="1100" dirty="0"/>
          </a:p>
          <a:p>
            <a:r>
              <a:rPr lang="en-US" dirty="0" smtClean="0"/>
              <a:t>Additive update to f(x) = multiplicative update to </a:t>
            </a:r>
            <a:r>
              <a:rPr lang="en-US" dirty="0" err="1" smtClean="0"/>
              <a:t>Exp</a:t>
            </a:r>
            <a:r>
              <a:rPr lang="en-US" dirty="0" smtClean="0"/>
              <a:t> Loss of f(x)</a:t>
            </a:r>
          </a:p>
          <a:p>
            <a:endParaRPr lang="en-US" sz="1000" dirty="0"/>
          </a:p>
          <a:p>
            <a:r>
              <a:rPr lang="en-US" dirty="0" smtClean="0"/>
              <a:t>Reweighting Scheme in </a:t>
            </a:r>
            <a:r>
              <a:rPr lang="en-US" dirty="0" err="1" smtClean="0"/>
              <a:t>AdaBoost</a:t>
            </a:r>
            <a:r>
              <a:rPr lang="en-US" dirty="0" smtClean="0"/>
              <a:t> can be derived via residual </a:t>
            </a:r>
            <a:r>
              <a:rPr lang="en-US" dirty="0" err="1" smtClean="0"/>
              <a:t>Exp</a:t>
            </a:r>
            <a:r>
              <a:rPr lang="en-US" dirty="0" smtClean="0"/>
              <a:t>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008982"/>
              </p:ext>
            </p:extLst>
          </p:nvPr>
        </p:nvGraphicFramePr>
        <p:xfrm>
          <a:off x="734028" y="1387475"/>
          <a:ext cx="765492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08" name="Equation" r:id="rId3" imgW="3187700" imgH="482600" progId="Equation.3">
                  <p:embed/>
                </p:oleObj>
              </mc:Choice>
              <mc:Fallback>
                <p:oleObj name="Equation" r:id="rId3" imgW="3187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028" y="1387475"/>
                        <a:ext cx="7654925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01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r>
              <a:rPr lang="en-US" dirty="0" smtClean="0"/>
              <a:t> = Minimizing </a:t>
            </a:r>
            <a:r>
              <a:rPr lang="en-US" dirty="0" err="1" smtClean="0"/>
              <a:t>Exp</a:t>
            </a:r>
            <a:r>
              <a:rPr lang="en-US" dirty="0" smtClean="0"/>
              <a:t>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Init</a:t>
            </a:r>
            <a:r>
              <a:rPr lang="en-US" sz="2400" dirty="0" smtClean="0"/>
              <a:t> 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= 1/N</a:t>
            </a:r>
          </a:p>
          <a:p>
            <a:r>
              <a:rPr lang="en-US" sz="2400" dirty="0" smtClean="0"/>
              <a:t>Loop t = 1…n:</a:t>
            </a:r>
          </a:p>
          <a:p>
            <a:pPr lvl="1"/>
            <a:r>
              <a:rPr lang="en-US" sz="2400" dirty="0" smtClean="0"/>
              <a:t>Train classifier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(x) using (</a:t>
            </a:r>
            <a:r>
              <a:rPr lang="en-US" sz="2400" dirty="0" err="1" smtClean="0"/>
              <a:t>S,D</a:t>
            </a:r>
            <a:r>
              <a:rPr lang="en-US" sz="2400" baseline="-25000" dirty="0" err="1"/>
              <a:t>t</a:t>
            </a:r>
            <a:r>
              <a:rPr lang="en-US" sz="2400" dirty="0" smtClean="0"/>
              <a:t>)</a:t>
            </a:r>
          </a:p>
          <a:p>
            <a:pPr lvl="1"/>
            <a:endParaRPr lang="en-US" sz="500" dirty="0" smtClean="0"/>
          </a:p>
          <a:p>
            <a:pPr lvl="1"/>
            <a:r>
              <a:rPr lang="en-US" sz="2400" dirty="0" smtClean="0"/>
              <a:t>Compute error on (</a:t>
            </a:r>
            <a:r>
              <a:rPr lang="en-US" sz="2400" dirty="0" err="1" smtClean="0"/>
              <a:t>S,D</a:t>
            </a:r>
            <a:r>
              <a:rPr lang="en-US" sz="2400" baseline="-25000" dirty="0" err="1"/>
              <a:t>t</a:t>
            </a:r>
            <a:r>
              <a:rPr lang="en-US" sz="2400" dirty="0" smtClean="0"/>
              <a:t>):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400" dirty="0" smtClean="0"/>
              <a:t>Define step size a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:</a:t>
            </a:r>
          </a:p>
          <a:p>
            <a:pPr lvl="1"/>
            <a:endParaRPr lang="en-US" sz="2400" baseline="-25000" dirty="0"/>
          </a:p>
          <a:p>
            <a:pPr lvl="1"/>
            <a:endParaRPr lang="en-US" sz="2400" baseline="-25000" dirty="0" smtClean="0"/>
          </a:p>
          <a:p>
            <a:pPr lvl="1"/>
            <a:r>
              <a:rPr lang="en-US" sz="2400" dirty="0" smtClean="0"/>
              <a:t>Update Weighting: </a:t>
            </a:r>
          </a:p>
          <a:p>
            <a:pPr lvl="1"/>
            <a:endParaRPr lang="en-US" sz="1000" dirty="0" smtClean="0"/>
          </a:p>
          <a:p>
            <a:r>
              <a:rPr lang="en-US" sz="2400" b="1" dirty="0" smtClean="0"/>
              <a:t>Return:</a:t>
            </a:r>
            <a:r>
              <a:rPr lang="en-US" sz="2400" dirty="0" smtClean="0"/>
              <a:t> h(x) = sign(a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 + … +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n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(x))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01757"/>
              </p:ext>
            </p:extLst>
          </p:nvPr>
        </p:nvGraphicFramePr>
        <p:xfrm>
          <a:off x="6553200" y="1600200"/>
          <a:ext cx="1895559" cy="59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0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00" y="1600200"/>
                        <a:ext cx="1895559" cy="59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35852"/>
              </p:ext>
            </p:extLst>
          </p:nvPr>
        </p:nvGraphicFramePr>
        <p:xfrm>
          <a:off x="6849033" y="2287821"/>
          <a:ext cx="1497529" cy="45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1" name="Equation" r:id="rId5" imgW="800100" imgH="241300" progId="Equation.3">
                  <p:embed/>
                </p:oleObj>
              </mc:Choice>
              <mc:Fallback>
                <p:oleObj name="Equation" r:id="rId5" imgW="800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9033" y="2287821"/>
                        <a:ext cx="1497529" cy="45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27582"/>
              </p:ext>
            </p:extLst>
          </p:nvPr>
        </p:nvGraphicFramePr>
        <p:xfrm>
          <a:off x="4594356" y="3004818"/>
          <a:ext cx="3941911" cy="72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2" name="Equation" r:id="rId7" imgW="2006600" imgH="368300" progId="Equation.3">
                  <p:embed/>
                </p:oleObj>
              </mc:Choice>
              <mc:Fallback>
                <p:oleObj name="Equation" r:id="rId7" imgW="2006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4356" y="3004818"/>
                        <a:ext cx="3941911" cy="72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08383"/>
              </p:ext>
            </p:extLst>
          </p:nvPr>
        </p:nvGraphicFramePr>
        <p:xfrm>
          <a:off x="3844859" y="3727900"/>
          <a:ext cx="1953013" cy="85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3" name="Equation" r:id="rId9" imgW="1104900" imgH="482600" progId="Equation.3">
                  <p:embed/>
                </p:oleObj>
              </mc:Choice>
              <mc:Fallback>
                <p:oleObj name="Equation" r:id="rId9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44859" y="3727900"/>
                        <a:ext cx="1953013" cy="851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44140"/>
              </p:ext>
            </p:extLst>
          </p:nvPr>
        </p:nvGraphicFramePr>
        <p:xfrm>
          <a:off x="3844859" y="4799014"/>
          <a:ext cx="3344728" cy="80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74" name="Equation" r:id="rId11" imgW="1892300" imgH="457200" progId="Equation.3">
                  <p:embed/>
                </p:oleObj>
              </mc:Choice>
              <mc:Fallback>
                <p:oleObj name="Equation" r:id="rId11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44859" y="4799014"/>
                        <a:ext cx="3344728" cy="80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30704" y="5492489"/>
            <a:ext cx="2156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Normalization Factor </a:t>
            </a:r>
          </a:p>
          <a:p>
            <a:r>
              <a:rPr lang="en-US" dirty="0" err="1" smtClean="0">
                <a:solidFill>
                  <a:srgbClr val="953735"/>
                </a:solidFill>
              </a:rPr>
              <a:t>s.t.</a:t>
            </a:r>
            <a:r>
              <a:rPr lang="en-US" dirty="0" smtClean="0">
                <a:solidFill>
                  <a:srgbClr val="953735"/>
                </a:solidFill>
              </a:rPr>
              <a:t> D</a:t>
            </a:r>
            <a:r>
              <a:rPr lang="en-US" baseline="-25000" dirty="0" smtClean="0">
                <a:solidFill>
                  <a:srgbClr val="953735"/>
                </a:solidFill>
              </a:rPr>
              <a:t>t+1 </a:t>
            </a:r>
            <a:r>
              <a:rPr lang="en-US" dirty="0" smtClean="0">
                <a:solidFill>
                  <a:srgbClr val="953735"/>
                </a:solidFill>
              </a:rPr>
              <a:t>sums to 1.</a:t>
            </a:r>
            <a:endParaRPr lang="en-US" baseline="-25000" dirty="0">
              <a:solidFill>
                <a:srgbClr val="953735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52723" y="5551632"/>
            <a:ext cx="201254" cy="10409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9835" y="3812566"/>
            <a:ext cx="269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Data points reweighted </a:t>
            </a:r>
          </a:p>
          <a:p>
            <a:r>
              <a:rPr lang="en-US" sz="2000" b="1" dirty="0" smtClean="0">
                <a:solidFill>
                  <a:srgbClr val="800000"/>
                </a:solidFill>
              </a:rPr>
              <a:t>according to </a:t>
            </a:r>
            <a:r>
              <a:rPr lang="en-US" sz="2000" b="1" dirty="0" err="1">
                <a:solidFill>
                  <a:srgbClr val="800000"/>
                </a:solidFill>
              </a:rPr>
              <a:t>E</a:t>
            </a:r>
            <a:r>
              <a:rPr lang="en-US" sz="2000" b="1" dirty="0" err="1" smtClean="0">
                <a:solidFill>
                  <a:srgbClr val="800000"/>
                </a:solidFill>
              </a:rPr>
              <a:t>xp</a:t>
            </a:r>
            <a:r>
              <a:rPr lang="en-US" sz="2000" b="1" dirty="0" smtClean="0">
                <a:solidFill>
                  <a:srgbClr val="800000"/>
                </a:solidFill>
              </a:rPr>
              <a:t> Loss!</a:t>
            </a:r>
            <a:endParaRPr lang="en-US" sz="2000" b="1" dirty="0">
              <a:solidFill>
                <a:srgbClr val="8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18111" y="4520452"/>
            <a:ext cx="230922" cy="33377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5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Story So Far: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AdaBoost</a:t>
            </a:r>
            <a:r>
              <a:rPr lang="en-US" sz="2800" dirty="0" smtClean="0"/>
              <a:t> iteratively finds weak classifier to minimize residual </a:t>
            </a:r>
            <a:r>
              <a:rPr lang="en-US" sz="2800" dirty="0" err="1" smtClean="0"/>
              <a:t>Exp</a:t>
            </a:r>
            <a:r>
              <a:rPr lang="en-US" sz="2800" dirty="0" smtClean="0"/>
              <a:t> Loss</a:t>
            </a:r>
          </a:p>
          <a:p>
            <a:pPr lvl="1"/>
            <a:r>
              <a:rPr lang="en-US" sz="2400" dirty="0" smtClean="0"/>
              <a:t>Trains weak classifier on reweighted data (</a:t>
            </a:r>
            <a:r>
              <a:rPr lang="en-US" sz="2400" dirty="0" err="1" smtClean="0"/>
              <a:t>S,D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).</a:t>
            </a:r>
          </a:p>
          <a:p>
            <a:pPr lvl="1"/>
            <a:endParaRPr lang="en-US" sz="1000" dirty="0"/>
          </a:p>
          <a:p>
            <a:r>
              <a:rPr lang="en-US" sz="2800" b="1" dirty="0" smtClean="0"/>
              <a:t>Homework: Rigorously prove it!</a:t>
            </a:r>
          </a:p>
          <a:p>
            <a:endParaRPr lang="en-US" sz="1000" baseline="-250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Formally prove </a:t>
            </a:r>
            <a:r>
              <a:rPr lang="en-US" sz="2400" dirty="0" err="1" smtClean="0"/>
              <a:t>Exp</a:t>
            </a:r>
            <a:r>
              <a:rPr lang="en-US" sz="2400" dirty="0" smtClean="0"/>
              <a:t> Loss ≥ 0/1 Loss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Relate </a:t>
            </a:r>
            <a:r>
              <a:rPr lang="en-US" sz="2400" dirty="0" err="1" smtClean="0"/>
              <a:t>Exp</a:t>
            </a:r>
            <a:r>
              <a:rPr lang="en-US" sz="2400" dirty="0" smtClean="0"/>
              <a:t> Loss to 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endParaRPr lang="en-US" sz="1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Justify choice of a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:</a:t>
            </a:r>
          </a:p>
          <a:p>
            <a:pPr marL="1371600" lvl="2" indent="-514350"/>
            <a:r>
              <a:rPr lang="en-US" sz="2000" dirty="0" smtClean="0"/>
              <a:t>Gives largest decrease in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05386"/>
              </p:ext>
            </p:extLst>
          </p:nvPr>
        </p:nvGraphicFramePr>
        <p:xfrm>
          <a:off x="5443512" y="5103826"/>
          <a:ext cx="1733767" cy="75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09"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3512" y="5103826"/>
                        <a:ext cx="1733767" cy="75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55104"/>
              </p:ext>
            </p:extLst>
          </p:nvPr>
        </p:nvGraphicFramePr>
        <p:xfrm>
          <a:off x="5443512" y="4396515"/>
          <a:ext cx="2969246" cy="71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10" name="Equation" r:id="rId5" imgW="1892300" imgH="457200" progId="Equation.3">
                  <p:embed/>
                </p:oleObj>
              </mc:Choice>
              <mc:Fallback>
                <p:oleObj name="Equation" r:id="rId5" imgW="189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3512" y="4396515"/>
                        <a:ext cx="2969246" cy="715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46314" y="3110513"/>
            <a:ext cx="1671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The proof is in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earlier slides.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07782" y="3705289"/>
            <a:ext cx="538532" cy="28131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850" y="6292404"/>
            <a:ext cx="547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www.yisongyue.com</a:t>
            </a:r>
            <a:r>
              <a:rPr lang="en-US" sz="1600" dirty="0"/>
              <a:t>/courses/cs155/lectures/</a:t>
            </a:r>
            <a:r>
              <a:rPr lang="en-US" sz="1600" dirty="0" err="1"/>
              <a:t>msri.pdf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487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err="1" smtClean="0"/>
              <a:t>AdaBoost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Gradient Descent in Function Space	</a:t>
            </a:r>
          </a:p>
          <a:p>
            <a:pPr lvl="1"/>
            <a:r>
              <a:rPr lang="en-US" sz="2400" dirty="0" smtClean="0"/>
              <a:t>Space of weak classifiers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Final model = linear combination of weak classifiers</a:t>
            </a:r>
          </a:p>
          <a:p>
            <a:pPr lvl="1"/>
            <a:r>
              <a:rPr lang="en-US" dirty="0"/>
              <a:t>h(x) = sign(a</a:t>
            </a:r>
            <a:r>
              <a:rPr lang="en-US" baseline="-25000" dirty="0"/>
              <a:t>1</a:t>
            </a: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(x) + … + 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h</a:t>
            </a:r>
            <a:r>
              <a:rPr lang="en-US" baseline="-25000" dirty="0" err="1"/>
              <a:t>n</a:t>
            </a:r>
            <a:r>
              <a:rPr lang="en-US" dirty="0"/>
              <a:t>(x)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I.e., a point in Function Space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Iteratively creates new training sets via reweighting</a:t>
            </a:r>
          </a:p>
          <a:p>
            <a:pPr lvl="1"/>
            <a:r>
              <a:rPr lang="en-US" sz="2400" dirty="0" smtClean="0"/>
              <a:t>Trains weak classifier on reweighted training set</a:t>
            </a:r>
          </a:p>
          <a:p>
            <a:pPr lvl="1"/>
            <a:r>
              <a:rPr lang="en-US" sz="2400" dirty="0" smtClean="0"/>
              <a:t>Derived via minimizing residual </a:t>
            </a:r>
            <a:r>
              <a:rPr lang="en-US" sz="2400" dirty="0" err="1" smtClean="0"/>
              <a:t>Exp</a:t>
            </a:r>
            <a:r>
              <a:rPr lang="en-US" sz="2400" dirty="0" smtClean="0"/>
              <a:t> Loss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0346"/>
            <a:ext cx="8229600" cy="1143000"/>
          </a:xfrm>
        </p:spPr>
        <p:txBody>
          <a:bodyPr/>
          <a:lstStyle/>
          <a:p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924968"/>
              </p:ext>
            </p:extLst>
          </p:nvPr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29274"/>
              </p:ext>
            </p:extLst>
          </p:nvPr>
        </p:nvGraphicFramePr>
        <p:xfrm>
          <a:off x="339401" y="391830"/>
          <a:ext cx="2322892" cy="5824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/>
                <a:gridCol w="403007"/>
                <a:gridCol w="488494"/>
                <a:gridCol w="818228"/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Person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Age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Male?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Height</a:t>
                      </a:r>
                      <a:r>
                        <a:rPr lang="en-US" sz="900" baseline="0" dirty="0" smtClean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Jessica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Alice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Amy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Bob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Xavier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Cathy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Carol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Eugene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Rafael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Dave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Peter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Henry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Erin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Rose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Iain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Paulo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Margaret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Frank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Jill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Leon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Sarah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Patrick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6" y="6186936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27002" y="1199143"/>
            <a:ext cx="1071040" cy="81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27002" y="1702009"/>
            <a:ext cx="1071040" cy="5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27002" y="2292278"/>
            <a:ext cx="1071040" cy="73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27002" y="2776562"/>
            <a:ext cx="1071040" cy="335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27002" y="3303894"/>
            <a:ext cx="1071040" cy="48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27002" y="3852749"/>
            <a:ext cx="1071040" cy="1053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27002" y="4425834"/>
            <a:ext cx="1071040" cy="1453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7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 smtClean="0"/>
              <a:t>L(</a:t>
            </a:r>
            <a:r>
              <a:rPr lang="en-US" sz="2400" dirty="0"/>
              <a:t>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15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Test Error: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(x)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877" y="700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 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7330" y="28209"/>
            <a:ext cx="234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Distribution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Recall: </a:t>
            </a:r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098"/>
            <a:ext cx="8229600" cy="3572065"/>
          </a:xfrm>
        </p:spPr>
        <p:txBody>
          <a:bodyPr/>
          <a:lstStyle/>
          <a:p>
            <a:r>
              <a:rPr lang="en-US" dirty="0" smtClean="0"/>
              <a:t>For squared error: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013667"/>
              </p:ext>
            </p:extLst>
          </p:nvPr>
        </p:nvGraphicFramePr>
        <p:xfrm>
          <a:off x="1562676" y="1599659"/>
          <a:ext cx="60277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10" name="Equation" r:id="rId3" imgW="2501900" imgH="266700" progId="Equation.3">
                  <p:embed/>
                </p:oleObj>
              </mc:Choice>
              <mc:Fallback>
                <p:oleObj name="Equation" r:id="rId3" imgW="2501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676" y="1599659"/>
                        <a:ext cx="60277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96766"/>
              </p:ext>
            </p:extLst>
          </p:nvPr>
        </p:nvGraphicFramePr>
        <p:xfrm>
          <a:off x="731838" y="3281363"/>
          <a:ext cx="78359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11" name="Equation" r:id="rId5" imgW="3606800" imgH="355600" progId="Equation.3">
                  <p:embed/>
                </p:oleObj>
              </mc:Choice>
              <mc:Fallback>
                <p:oleObj name="Equation" r:id="rId5" imgW="3606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38" y="3281363"/>
                        <a:ext cx="78359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489661"/>
              </p:ext>
            </p:extLst>
          </p:nvPr>
        </p:nvGraphicFramePr>
        <p:xfrm>
          <a:off x="5561547" y="5205221"/>
          <a:ext cx="240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12" name="Equation" r:id="rId7" imgW="1104900" imgH="241300" progId="Equation.3">
                  <p:embed/>
                </p:oleObj>
              </mc:Choice>
              <mc:Fallback>
                <p:oleObj name="Equation" r:id="rId7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1547" y="5205221"/>
                        <a:ext cx="24018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626" y="5856750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“Average prediction on x”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851572" y="5669604"/>
            <a:ext cx="1575" cy="18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16200000">
            <a:off x="5205857" y="3107361"/>
            <a:ext cx="294417" cy="2475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04047" y="4610478"/>
            <a:ext cx="16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Variance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395469" y="3660931"/>
            <a:ext cx="294417" cy="13790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5942" y="4603366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Bias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6530" y="4330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Combine base models to improve performance</a:t>
            </a:r>
          </a:p>
          <a:p>
            <a:endParaRPr lang="en-US" sz="1000" dirty="0"/>
          </a:p>
          <a:p>
            <a:r>
              <a:rPr lang="en-US" sz="2800" b="1" dirty="0" smtClean="0"/>
              <a:t>Bagging: </a:t>
            </a:r>
            <a:r>
              <a:rPr lang="en-US" sz="2800" dirty="0" smtClean="0"/>
              <a:t>averages high variance, low bias models</a:t>
            </a:r>
          </a:p>
          <a:p>
            <a:pPr lvl="1"/>
            <a:r>
              <a:rPr lang="en-US" sz="2400" dirty="0" smtClean="0"/>
              <a:t>Reduces variance</a:t>
            </a:r>
          </a:p>
          <a:p>
            <a:pPr lvl="1"/>
            <a:r>
              <a:rPr lang="en-US" sz="2400" dirty="0" smtClean="0"/>
              <a:t>Indirectly deals with bias via low bias base models</a:t>
            </a:r>
          </a:p>
          <a:p>
            <a:pPr lvl="1"/>
            <a:endParaRPr lang="en-US" sz="1000" dirty="0"/>
          </a:p>
          <a:p>
            <a:r>
              <a:rPr lang="en-US" sz="2800" b="1" dirty="0" smtClean="0"/>
              <a:t>Boosting:</a:t>
            </a:r>
            <a:r>
              <a:rPr lang="en-US" sz="2800" dirty="0" smtClean="0"/>
              <a:t> carefully combines simple models</a:t>
            </a:r>
          </a:p>
          <a:p>
            <a:pPr lvl="1"/>
            <a:r>
              <a:rPr lang="en-US" sz="2400" dirty="0" smtClean="0"/>
              <a:t>Reduces bias</a:t>
            </a:r>
          </a:p>
          <a:p>
            <a:pPr lvl="1"/>
            <a:r>
              <a:rPr lang="en-US" sz="2400" dirty="0" smtClean="0"/>
              <a:t>Indirectly deals with variance via low variance base models</a:t>
            </a:r>
          </a:p>
          <a:p>
            <a:pPr lvl="1"/>
            <a:endParaRPr lang="en-US" sz="1000" dirty="0"/>
          </a:p>
          <a:p>
            <a:r>
              <a:rPr lang="en-US" b="1" dirty="0" smtClean="0"/>
              <a:t>Can we get best of both worlds?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Insight: </a:t>
            </a:r>
            <a:r>
              <a:rPr lang="en-US" dirty="0" smtClean="0"/>
              <a:t>Use Validation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error on validation set V: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Proxy for test error: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57234"/>
              </p:ext>
            </p:extLst>
          </p:nvPr>
        </p:nvGraphicFramePr>
        <p:xfrm>
          <a:off x="2007652" y="2401975"/>
          <a:ext cx="43370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71" name="Equation" r:id="rId3" imgW="1765300" imgH="241300" progId="Equation.3">
                  <p:embed/>
                </p:oleObj>
              </mc:Choice>
              <mc:Fallback>
                <p:oleObj name="Equation" r:id="rId3" imgW="176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652" y="2401975"/>
                        <a:ext cx="433705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194840"/>
              </p:ext>
            </p:extLst>
          </p:nvPr>
        </p:nvGraphicFramePr>
        <p:xfrm>
          <a:off x="2851620" y="4131382"/>
          <a:ext cx="31511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72" name="Equation" r:id="rId5" imgW="1282700" imgH="241300" progId="Equation.3">
                  <p:embed/>
                </p:oleObj>
              </mc:Choice>
              <mc:Fallback>
                <p:oleObj name="Equation" r:id="rId5" imgW="1282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1620" y="4131382"/>
                        <a:ext cx="3151188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64769" y="4960458"/>
            <a:ext cx="2841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Expected Validation Error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3525" y="49604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Test Error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3601231" y="3923880"/>
            <a:ext cx="289361" cy="178379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5276956" y="4337667"/>
            <a:ext cx="289360" cy="956221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 smtClean="0"/>
              <a:t>Ensemble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05766"/>
            <a:ext cx="4484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“Ensemble Selection from Libraries of Models”</a:t>
            </a:r>
          </a:p>
          <a:p>
            <a:r>
              <a:rPr lang="en-US" sz="1600" dirty="0" err="1" smtClean="0"/>
              <a:t>Caruana</a:t>
            </a:r>
            <a:r>
              <a:rPr lang="en-US" sz="1600" dirty="0" smtClean="0"/>
              <a:t>, </a:t>
            </a:r>
            <a:r>
              <a:rPr lang="en-US" sz="1600" dirty="0" err="1" smtClean="0"/>
              <a:t>Niculescu-Mizil</a:t>
            </a:r>
            <a:r>
              <a:rPr lang="en-US" sz="1600" dirty="0" smtClean="0"/>
              <a:t>, Crew &amp; </a:t>
            </a:r>
            <a:r>
              <a:rPr lang="en-US" sz="1600" dirty="0" err="1" smtClean="0"/>
              <a:t>Ksikes</a:t>
            </a:r>
            <a:r>
              <a:rPr lang="en-US" sz="1600" dirty="0" smtClean="0"/>
              <a:t>, ICML 2004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 V’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h(x) =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(x) + … +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Maintain ensemble model as combination of H: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model from H that maximizes performance on V’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h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(x) 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n+1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Models are trained on S’</a:t>
            </a:r>
          </a:p>
          <a:p>
            <a:r>
              <a:rPr lang="en-US" dirty="0" smtClean="0"/>
              <a:t>Ensemble built to optimize V’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8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Reduces Both Bias &amp;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Expected Test Error = Bias + Variance</a:t>
            </a:r>
          </a:p>
          <a:p>
            <a:endParaRPr lang="en-US" sz="1600" dirty="0"/>
          </a:p>
          <a:p>
            <a:r>
              <a:rPr lang="en-US" sz="2800" b="1" dirty="0" smtClean="0"/>
              <a:t>Bagging:</a:t>
            </a:r>
            <a:r>
              <a:rPr lang="en-US" sz="2800" dirty="0" smtClean="0"/>
              <a:t> reduce variance of low-bias models</a:t>
            </a:r>
          </a:p>
          <a:p>
            <a:endParaRPr lang="en-US" sz="1600" dirty="0" smtClean="0"/>
          </a:p>
          <a:p>
            <a:r>
              <a:rPr lang="en-US" sz="2800" b="1" dirty="0" smtClean="0"/>
              <a:t>Boosting:</a:t>
            </a:r>
            <a:r>
              <a:rPr lang="en-US" sz="2800" dirty="0" smtClean="0"/>
              <a:t> reduce bias of low-variance models</a:t>
            </a:r>
          </a:p>
          <a:p>
            <a:endParaRPr lang="en-US" sz="1600" dirty="0" smtClean="0"/>
          </a:p>
          <a:p>
            <a:r>
              <a:rPr lang="en-US" sz="2800" b="1" dirty="0" smtClean="0"/>
              <a:t>Ensemble Selection:</a:t>
            </a:r>
            <a:r>
              <a:rPr lang="en-US" sz="2800" dirty="0" smtClean="0"/>
              <a:t> who cares!</a:t>
            </a:r>
          </a:p>
          <a:p>
            <a:pPr lvl="1"/>
            <a:r>
              <a:rPr lang="en-US" sz="2400" dirty="0" smtClean="0"/>
              <a:t>Use validation error to approximate test error</a:t>
            </a:r>
          </a:p>
          <a:p>
            <a:pPr lvl="1"/>
            <a:r>
              <a:rPr lang="en-US" sz="2400" dirty="0" smtClean="0"/>
              <a:t>Directly minimize validation error</a:t>
            </a:r>
          </a:p>
          <a:p>
            <a:pPr lvl="1"/>
            <a:r>
              <a:rPr lang="en-US" sz="2400" dirty="0" smtClean="0"/>
              <a:t>Don’t worry about the bias/variance decomposition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Relies heavily on validation set</a:t>
            </a:r>
          </a:p>
          <a:p>
            <a:pPr lvl="1"/>
            <a:r>
              <a:rPr lang="en-US" sz="2200" dirty="0" smtClean="0"/>
              <a:t>Bagging &amp; Boosting: uses training set to select next model </a:t>
            </a:r>
          </a:p>
          <a:p>
            <a:pPr lvl="1"/>
            <a:r>
              <a:rPr lang="en-US" sz="2200" dirty="0" smtClean="0"/>
              <a:t>Ensemble Selection: uses validation set to select next model</a:t>
            </a:r>
          </a:p>
          <a:p>
            <a:endParaRPr lang="en-US" sz="1500" dirty="0"/>
          </a:p>
          <a:p>
            <a:r>
              <a:rPr lang="en-US" dirty="0" smtClean="0"/>
              <a:t>Requires </a:t>
            </a:r>
            <a:r>
              <a:rPr lang="en-US" dirty="0"/>
              <a:t>v</a:t>
            </a:r>
            <a:r>
              <a:rPr lang="en-US" dirty="0" smtClean="0"/>
              <a:t>alidation set be sufficiently large</a:t>
            </a:r>
          </a:p>
          <a:p>
            <a:endParaRPr lang="en-US" sz="1500" dirty="0"/>
          </a:p>
          <a:p>
            <a:r>
              <a:rPr lang="en-US" b="1" dirty="0" smtClean="0"/>
              <a:t>In practice:</a:t>
            </a:r>
            <a:r>
              <a:rPr lang="en-US" dirty="0" smtClean="0"/>
              <a:t> implies smaller training sets</a:t>
            </a:r>
          </a:p>
          <a:p>
            <a:pPr lvl="1"/>
            <a:r>
              <a:rPr lang="en-US" dirty="0" smtClean="0"/>
              <a:t>Training &amp; validation = partitioning of finite data</a:t>
            </a:r>
          </a:p>
          <a:p>
            <a:pPr lvl="1"/>
            <a:endParaRPr lang="en-US" sz="1500" dirty="0"/>
          </a:p>
          <a:p>
            <a:r>
              <a:rPr lang="en-US" dirty="0" smtClean="0"/>
              <a:t>Often works very well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9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84" y="651209"/>
            <a:ext cx="8336694" cy="300834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8252" y="1182950"/>
            <a:ext cx="8230377" cy="199234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105766"/>
            <a:ext cx="4484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“Ensemble Selection from Libraries of Models”</a:t>
            </a:r>
          </a:p>
          <a:p>
            <a:r>
              <a:rPr lang="en-US" sz="1600" dirty="0" err="1" smtClean="0"/>
              <a:t>Caruana</a:t>
            </a:r>
            <a:r>
              <a:rPr lang="en-US" sz="1600" dirty="0" smtClean="0"/>
              <a:t>, </a:t>
            </a:r>
            <a:r>
              <a:rPr lang="en-US" sz="1600" dirty="0" err="1" smtClean="0"/>
              <a:t>Niculescu-Mizil</a:t>
            </a:r>
            <a:r>
              <a:rPr lang="en-US" sz="1600" dirty="0" smtClean="0"/>
              <a:t>, Crew &amp; </a:t>
            </a:r>
            <a:r>
              <a:rPr lang="en-US" sz="1600" dirty="0" err="1" smtClean="0"/>
              <a:t>Ksikes</a:t>
            </a:r>
            <a:r>
              <a:rPr lang="en-US" sz="1600" dirty="0" smtClean="0"/>
              <a:t>, ICML 2004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9651" y="4308430"/>
            <a:ext cx="804288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Ensemble Selection often outperforms a more homogenous sets of models.</a:t>
            </a:r>
          </a:p>
          <a:p>
            <a:r>
              <a:rPr lang="en-US" sz="2000" dirty="0" smtClean="0"/>
              <a:t>Reduces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 by building model using validation set.</a:t>
            </a:r>
          </a:p>
          <a:p>
            <a:endParaRPr lang="en-US" sz="2000" dirty="0"/>
          </a:p>
          <a:p>
            <a:r>
              <a:rPr lang="en-US" sz="2000" dirty="0" smtClean="0"/>
              <a:t>Ensemble Selection won KDD Cup 2009</a:t>
            </a:r>
            <a:r>
              <a:rPr lang="en-US" dirty="0" smtClean="0"/>
              <a:t> </a:t>
            </a:r>
          </a:p>
          <a:p>
            <a:r>
              <a:rPr lang="en-US" sz="1200" dirty="0">
                <a:hlinkClick r:id="rId3"/>
              </a:rPr>
              <a:t>http://www.niculescu-mizil.org/papers/KDDCup09.</a:t>
            </a:r>
            <a:r>
              <a:rPr lang="en-US" sz="1200" dirty="0" smtClean="0">
                <a:hlinkClick r:id="rId3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828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2"/>
            <a:ext cx="8229600" cy="54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References &amp; Further Reading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43" y="610154"/>
            <a:ext cx="8395748" cy="617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“An Empirical Comparison of Voting Classification Algorithms: Bagging, Boosting, and Variants</a:t>
            </a:r>
            <a:r>
              <a:rPr lang="en-US" sz="1400" b="1" dirty="0" smtClean="0"/>
              <a:t>” </a:t>
            </a:r>
            <a:r>
              <a:rPr lang="en-US" sz="1400" dirty="0" smtClean="0"/>
              <a:t>Bauer </a:t>
            </a:r>
            <a:r>
              <a:rPr lang="en-US" sz="1400" dirty="0"/>
              <a:t>&amp; </a:t>
            </a:r>
            <a:r>
              <a:rPr lang="en-US" sz="1400" dirty="0" err="1" smtClean="0"/>
              <a:t>Kohavi</a:t>
            </a:r>
            <a:r>
              <a:rPr lang="en-US" sz="1400" dirty="0"/>
              <a:t>, </a:t>
            </a:r>
            <a:r>
              <a:rPr lang="de-DE" sz="1400" dirty="0" err="1"/>
              <a:t>Machine</a:t>
            </a:r>
            <a:r>
              <a:rPr lang="de-DE" sz="1400" dirty="0"/>
              <a:t> </a:t>
            </a:r>
            <a:r>
              <a:rPr lang="de-DE" sz="1400" dirty="0" smtClean="0"/>
              <a:t>Learning, </a:t>
            </a:r>
            <a:r>
              <a:rPr lang="de-DE" sz="1400" dirty="0"/>
              <a:t>36, 105–139 (1999) </a:t>
            </a:r>
          </a:p>
          <a:p>
            <a:pPr marL="0" indent="0">
              <a:buNone/>
            </a:pPr>
            <a:endParaRPr lang="de-DE" sz="500" dirty="0" smtClean="0"/>
          </a:p>
          <a:p>
            <a:pPr marL="0" indent="0">
              <a:buNone/>
            </a:pPr>
            <a:r>
              <a:rPr lang="en-US" sz="1400" b="1" dirty="0"/>
              <a:t>“Bagging Predictors”</a:t>
            </a:r>
            <a:r>
              <a:rPr lang="en-US" sz="1400" dirty="0"/>
              <a:t> </a:t>
            </a:r>
            <a:r>
              <a:rPr lang="en-US" sz="1400" dirty="0" smtClean="0"/>
              <a:t>Leo </a:t>
            </a:r>
            <a:r>
              <a:rPr lang="en-US" sz="1400" dirty="0" err="1"/>
              <a:t>Breiman</a:t>
            </a:r>
            <a:r>
              <a:rPr lang="en-US" sz="1400" dirty="0"/>
              <a:t>, </a:t>
            </a:r>
            <a:r>
              <a:rPr lang="en-US" sz="1400" dirty="0" smtClean="0"/>
              <a:t>Tech Report #421, UC Berkeley, 1994, </a:t>
            </a:r>
            <a:r>
              <a:rPr lang="en-US" sz="1400" dirty="0">
                <a:hlinkClick r:id="rId2"/>
              </a:rPr>
              <a:t>http://statistics.berkeley.edu/sites/default/files/tech-reports/421.pdf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endParaRPr lang="de-DE" sz="500" dirty="0"/>
          </a:p>
          <a:p>
            <a:pPr marL="0" indent="0">
              <a:buNone/>
            </a:pPr>
            <a:r>
              <a:rPr lang="en-US" sz="1400" b="1" dirty="0" smtClean="0"/>
              <a:t>“An Empirical Comparison of Supervised Learning Algorithms”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 &amp;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, ICML 2006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“An Empirical Evaluation of Supervised Learning in High Dimensions”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, </a:t>
            </a:r>
            <a:r>
              <a:rPr lang="en-US" sz="1400" dirty="0" err="1" smtClean="0"/>
              <a:t>Karampatziakis</a:t>
            </a:r>
            <a:r>
              <a:rPr lang="en-US" sz="1400" dirty="0" smtClean="0"/>
              <a:t> &amp; </a:t>
            </a:r>
            <a:r>
              <a:rPr lang="en-US" sz="1400" dirty="0" err="1" smtClean="0"/>
              <a:t>Yessenalina</a:t>
            </a:r>
            <a:r>
              <a:rPr lang="en-US" sz="1400" dirty="0" smtClean="0"/>
              <a:t>, ICML 2008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“Ensemble Methods in Machine Learning” </a:t>
            </a:r>
            <a:r>
              <a:rPr lang="en-US" sz="1400" dirty="0" smtClean="0"/>
              <a:t>Thomas </a:t>
            </a:r>
            <a:r>
              <a:rPr lang="en-US" sz="1400" dirty="0" err="1" smtClean="0"/>
              <a:t>Dietterich</a:t>
            </a:r>
            <a:r>
              <a:rPr lang="en-US" sz="1400" i="1" dirty="0" smtClean="0"/>
              <a:t>, Multiple Classifier Systems</a:t>
            </a:r>
            <a:r>
              <a:rPr lang="en-US" sz="1400" dirty="0" smtClean="0"/>
              <a:t>, 2000</a:t>
            </a:r>
            <a:endParaRPr lang="en-US" sz="1400" b="1" i="1" dirty="0" smtClean="0"/>
          </a:p>
          <a:p>
            <a:pPr marL="0" indent="0">
              <a:buNone/>
            </a:pPr>
            <a:endParaRPr lang="en-US" sz="500" i="1" dirty="0" smtClean="0"/>
          </a:p>
          <a:p>
            <a:pPr marL="0" indent="0">
              <a:buNone/>
            </a:pPr>
            <a:r>
              <a:rPr lang="en-US" sz="1400" b="1" dirty="0" smtClean="0"/>
              <a:t>“</a:t>
            </a:r>
            <a:r>
              <a:rPr lang="en-US" sz="1400" b="1" dirty="0"/>
              <a:t>Ensemble Selection from Libraries of Models</a:t>
            </a:r>
            <a:r>
              <a:rPr lang="en-US" sz="1400" b="1" dirty="0" smtClean="0"/>
              <a:t>” </a:t>
            </a:r>
            <a:r>
              <a:rPr lang="en-US" sz="1400" dirty="0" err="1" smtClean="0"/>
              <a:t>Caruana</a:t>
            </a:r>
            <a:r>
              <a:rPr lang="en-US" sz="1400" dirty="0"/>
              <a:t>, </a:t>
            </a:r>
            <a:r>
              <a:rPr lang="en-US" sz="1400" dirty="0" err="1"/>
              <a:t>Niculescu-Mizil</a:t>
            </a:r>
            <a:r>
              <a:rPr lang="en-US" sz="1400" dirty="0"/>
              <a:t>, Crew &amp; </a:t>
            </a:r>
            <a:r>
              <a:rPr lang="en-US" sz="1400" dirty="0" err="1"/>
              <a:t>Ksikes</a:t>
            </a:r>
            <a:r>
              <a:rPr lang="en-US" sz="1400" dirty="0"/>
              <a:t>, ICML </a:t>
            </a:r>
            <a:r>
              <a:rPr lang="en-US" sz="1400" dirty="0" smtClean="0"/>
              <a:t>2004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“Getting the Most Out of Ensemble Selection”</a:t>
            </a:r>
            <a:r>
              <a:rPr lang="en-US" sz="1400" dirty="0" smtClean="0"/>
              <a:t> </a:t>
            </a:r>
            <a:r>
              <a:rPr lang="en-US" sz="1400" dirty="0" err="1" smtClean="0"/>
              <a:t>Caruana</a:t>
            </a:r>
            <a:r>
              <a:rPr lang="en-US" sz="1400" dirty="0" smtClean="0"/>
              <a:t>, Munson, &amp;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, ICDM 2006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“Explaining </a:t>
            </a:r>
            <a:r>
              <a:rPr lang="en-US" sz="1400" b="1" dirty="0" err="1" smtClean="0"/>
              <a:t>AdaBoost</a:t>
            </a:r>
            <a:r>
              <a:rPr lang="en-US" sz="1400" b="1" dirty="0" smtClean="0"/>
              <a:t>”</a:t>
            </a:r>
            <a:r>
              <a:rPr lang="en-US" sz="1400" dirty="0" smtClean="0"/>
              <a:t> Rob </a:t>
            </a:r>
            <a:r>
              <a:rPr lang="en-US" sz="1400" dirty="0" err="1" smtClean="0"/>
              <a:t>Schapire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://www.cs.princeton.edu/~schapire/papers/explaining-adaboost.pdf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“Greedy Function Approximation: A Gradient Boosting Machine”</a:t>
            </a:r>
            <a:r>
              <a:rPr lang="en-US" sz="1400" dirty="0" smtClean="0"/>
              <a:t>, Jerome Friedman, 2001,  </a:t>
            </a:r>
            <a:r>
              <a:rPr lang="en-US" sz="1400" dirty="0" smtClean="0">
                <a:hlinkClick r:id="rId4"/>
              </a:rPr>
              <a:t>http://statweb.stanford.edu/~jhf/ftp/trebst.pdf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 smtClean="0"/>
              <a:t>“Random Forests – Random Features”</a:t>
            </a:r>
            <a:r>
              <a:rPr lang="en-US" sz="1400" dirty="0" smtClean="0"/>
              <a:t> Leo </a:t>
            </a:r>
            <a:r>
              <a:rPr lang="en-US" sz="1400" dirty="0" err="1" smtClean="0"/>
              <a:t>Breiman</a:t>
            </a:r>
            <a:r>
              <a:rPr lang="en-US" sz="1400" dirty="0" smtClean="0"/>
              <a:t>, Tech Report #567, UC Berkeley, 1999,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400" b="1" dirty="0"/>
              <a:t>“Structured Random Forests for Fast Edge Detection</a:t>
            </a:r>
            <a:r>
              <a:rPr lang="en-US" sz="1400" b="1" dirty="0" smtClean="0"/>
              <a:t>” </a:t>
            </a:r>
            <a:r>
              <a:rPr lang="en-US" sz="1400" dirty="0" err="1" smtClean="0"/>
              <a:t>Dollár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err="1"/>
              <a:t>Zitnick</a:t>
            </a:r>
            <a:r>
              <a:rPr lang="en-US" sz="1400" dirty="0"/>
              <a:t>, ICCV </a:t>
            </a:r>
            <a:r>
              <a:rPr lang="en-US" sz="1400" dirty="0" smtClean="0"/>
              <a:t>2013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“ABC</a:t>
            </a:r>
            <a:r>
              <a:rPr lang="en-US" sz="1400" b="1" dirty="0"/>
              <a:t>-Boost: Adaptive Base Class Boost for Multi-class </a:t>
            </a:r>
            <a:r>
              <a:rPr lang="en-US" sz="1400" b="1" dirty="0" smtClean="0"/>
              <a:t>Classification”</a:t>
            </a:r>
            <a:r>
              <a:rPr lang="en-US" sz="1400" dirty="0" smtClean="0"/>
              <a:t> Ping Li, ICML 2009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“Additive Groves of Regression Trees” </a:t>
            </a:r>
            <a:r>
              <a:rPr lang="en-US" sz="1400" dirty="0" err="1" smtClean="0"/>
              <a:t>Sorokina</a:t>
            </a:r>
            <a:r>
              <a:rPr lang="en-US" sz="1400" dirty="0" smtClean="0"/>
              <a:t>, </a:t>
            </a:r>
            <a:r>
              <a:rPr lang="en-US" sz="1400" dirty="0" err="1" smtClean="0"/>
              <a:t>Caruana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 err="1" smtClean="0"/>
              <a:t>Riedewald</a:t>
            </a:r>
            <a:r>
              <a:rPr lang="en-US" sz="1400" dirty="0" smtClean="0"/>
              <a:t>, </a:t>
            </a:r>
            <a:r>
              <a:rPr lang="en-US" sz="1400" dirty="0"/>
              <a:t>ECML 2007, </a:t>
            </a:r>
            <a:r>
              <a:rPr lang="en-US" sz="1400" dirty="0">
                <a:hlinkClick r:id="rId5"/>
              </a:rPr>
              <a:t>http://additivegroves.net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 smtClean="0"/>
              <a:t>“Winning </a:t>
            </a:r>
            <a:r>
              <a:rPr lang="en-US" sz="1400" b="1" dirty="0"/>
              <a:t>the KDD Cup Orange Challenge with </a:t>
            </a:r>
            <a:r>
              <a:rPr lang="en-US" sz="1400" b="1" dirty="0" smtClean="0"/>
              <a:t>Ensemble Selection”</a:t>
            </a:r>
            <a:r>
              <a:rPr lang="en-US" sz="1400" dirty="0" smtClean="0"/>
              <a:t>, </a:t>
            </a:r>
            <a:r>
              <a:rPr lang="en-US" sz="1400" dirty="0" err="1" smtClean="0"/>
              <a:t>Niculescu-Mizil</a:t>
            </a:r>
            <a:r>
              <a:rPr lang="en-US" sz="1400" dirty="0" smtClean="0"/>
              <a:t> et al., KDD 2009</a:t>
            </a:r>
            <a:endParaRPr lang="en-US" sz="1400" b="1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400" b="1" dirty="0"/>
              <a:t>“Lessons from the Netﬂix Prize </a:t>
            </a:r>
            <a:r>
              <a:rPr lang="en-US" sz="1400" b="1" dirty="0" smtClean="0"/>
              <a:t>Challenge” </a:t>
            </a:r>
            <a:r>
              <a:rPr lang="en-US" sz="1400" dirty="0" smtClean="0"/>
              <a:t>Bell &amp; </a:t>
            </a:r>
            <a:r>
              <a:rPr lang="en-US" sz="1400" dirty="0" err="1" smtClean="0"/>
              <a:t>Koren</a:t>
            </a:r>
            <a:r>
              <a:rPr lang="en-US" sz="1400" dirty="0" smtClean="0"/>
              <a:t>, SIGKDD </a:t>
            </a:r>
            <a:r>
              <a:rPr lang="en-US" sz="1400" dirty="0" err="1" smtClean="0"/>
              <a:t>Exporations</a:t>
            </a:r>
            <a:r>
              <a:rPr lang="en-US" sz="1400" dirty="0" smtClean="0"/>
              <a:t> 9(2), 75—79, 2007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Hours Today:</a:t>
            </a:r>
          </a:p>
          <a:p>
            <a:pPr lvl="1"/>
            <a:r>
              <a:rPr lang="en-US" dirty="0" smtClean="0"/>
              <a:t>Finding group members for mini-project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Week:</a:t>
            </a:r>
          </a:p>
          <a:p>
            <a:pPr lvl="1"/>
            <a:r>
              <a:rPr lang="en-US" dirty="0" smtClean="0"/>
              <a:t>Extensions of Decision Trees</a:t>
            </a:r>
          </a:p>
          <a:p>
            <a:pPr lvl="1"/>
            <a:r>
              <a:rPr lang="en-US" dirty="0" smtClean="0"/>
              <a:t>Learning Reductions</a:t>
            </a:r>
          </a:p>
          <a:p>
            <a:pPr lvl="2"/>
            <a:r>
              <a:rPr lang="en-US" dirty="0" smtClean="0"/>
              <a:t>How to combine binary classifiers to solve more complicated prediction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3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53735"/>
                </a:solidFill>
              </a:rPr>
              <a:t>Recall:</a:t>
            </a:r>
            <a:r>
              <a:rPr lang="en-US" dirty="0"/>
              <a:t> Test </a:t>
            </a:r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Test Error:</a:t>
            </a:r>
          </a:p>
          <a:p>
            <a:endParaRPr lang="en-US" sz="4400" b="1" dirty="0"/>
          </a:p>
          <a:p>
            <a:r>
              <a:rPr lang="en-US" b="1" dirty="0" smtClean="0"/>
              <a:t>Treat </a:t>
            </a:r>
            <a:r>
              <a:rPr lang="en-US" b="1" dirty="0" err="1"/>
              <a:t>h</a:t>
            </a:r>
            <a:r>
              <a:rPr lang="en-US" b="1" baseline="-25000" dirty="0" err="1" smtClean="0"/>
              <a:t>S</a:t>
            </a:r>
            <a:r>
              <a:rPr lang="en-US" b="1" dirty="0" smtClean="0"/>
              <a:t> as random variable:</a:t>
            </a:r>
          </a:p>
          <a:p>
            <a:pPr marL="0" indent="0">
              <a:buNone/>
            </a:pPr>
            <a:endParaRPr lang="en-US" sz="6000" b="1" dirty="0" smtClean="0"/>
          </a:p>
          <a:p>
            <a:r>
              <a:rPr lang="en-US" b="1" dirty="0" smtClean="0"/>
              <a:t>Expected Test Error:</a:t>
            </a:r>
          </a:p>
          <a:p>
            <a:endParaRPr lang="en-US" b="1" dirty="0" smtClean="0"/>
          </a:p>
          <a:p>
            <a:pPr lvl="1"/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446733"/>
              </p:ext>
            </p:extLst>
          </p:nvPr>
        </p:nvGraphicFramePr>
        <p:xfrm>
          <a:off x="2047875" y="2255838"/>
          <a:ext cx="4435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8" name="Equation" r:id="rId3" imgW="1841500" imgH="241300" progId="Equation.3">
                  <p:embed/>
                </p:oleObj>
              </mc:Choice>
              <mc:Fallback>
                <p:oleObj name="Equation" r:id="rId3" imgW="184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875" y="2255838"/>
                        <a:ext cx="4435475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92936"/>
              </p:ext>
            </p:extLst>
          </p:nvPr>
        </p:nvGraphicFramePr>
        <p:xfrm>
          <a:off x="2384425" y="3667125"/>
          <a:ext cx="39973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9" name="Equation" r:id="rId5" imgW="1803400" imgH="393700" progId="Equation.3">
                  <p:embed/>
                </p:oleObj>
              </mc:Choice>
              <mc:Fallback>
                <p:oleObj name="Equation" r:id="rId5" imgW="180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425" y="3667125"/>
                        <a:ext cx="3997325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1800"/>
              </p:ext>
            </p:extLst>
          </p:nvPr>
        </p:nvGraphicFramePr>
        <p:xfrm>
          <a:off x="2018362" y="5325649"/>
          <a:ext cx="60277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90" name="Equation" r:id="rId7" imgW="2501900" imgH="266700" progId="Equation.3">
                  <p:embed/>
                </p:oleObj>
              </mc:Choice>
              <mc:Fallback>
                <p:oleObj name="Equation" r:id="rId7" imgW="2501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8362" y="5325649"/>
                        <a:ext cx="60277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Recall: </a:t>
            </a:r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098"/>
            <a:ext cx="8229600" cy="3572065"/>
          </a:xfrm>
        </p:spPr>
        <p:txBody>
          <a:bodyPr/>
          <a:lstStyle/>
          <a:p>
            <a:r>
              <a:rPr lang="en-US" dirty="0" smtClean="0"/>
              <a:t>For squared error: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7635"/>
              </p:ext>
            </p:extLst>
          </p:nvPr>
        </p:nvGraphicFramePr>
        <p:xfrm>
          <a:off x="1562676" y="1599659"/>
          <a:ext cx="60277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883" name="Equation" r:id="rId3" imgW="2501900" imgH="266700" progId="Equation.3">
                  <p:embed/>
                </p:oleObj>
              </mc:Choice>
              <mc:Fallback>
                <p:oleObj name="Equation" r:id="rId3" imgW="2501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676" y="1599659"/>
                        <a:ext cx="60277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156914"/>
              </p:ext>
            </p:extLst>
          </p:nvPr>
        </p:nvGraphicFramePr>
        <p:xfrm>
          <a:off x="731838" y="3281363"/>
          <a:ext cx="78359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884" name="Equation" r:id="rId5" imgW="3606800" imgH="355600" progId="Equation.3">
                  <p:embed/>
                </p:oleObj>
              </mc:Choice>
              <mc:Fallback>
                <p:oleObj name="Equation" r:id="rId5" imgW="3606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38" y="3281363"/>
                        <a:ext cx="78359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69101"/>
              </p:ext>
            </p:extLst>
          </p:nvPr>
        </p:nvGraphicFramePr>
        <p:xfrm>
          <a:off x="5561547" y="5205221"/>
          <a:ext cx="240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885" name="Equation" r:id="rId7" imgW="1104900" imgH="241300" progId="Equation.3">
                  <p:embed/>
                </p:oleObj>
              </mc:Choice>
              <mc:Fallback>
                <p:oleObj name="Equation" r:id="rId7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1547" y="5205221"/>
                        <a:ext cx="24018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626" y="5856750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“Average prediction on x”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6851572" y="5669604"/>
            <a:ext cx="1575" cy="187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16200000">
            <a:off x="5205857" y="3107361"/>
            <a:ext cx="294417" cy="2475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04047" y="4610478"/>
            <a:ext cx="16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Variance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395469" y="3660931"/>
            <a:ext cx="294417" cy="13790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5942" y="4603366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Bias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6530" y="43302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3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Recall: </a:t>
            </a:r>
            <a:r>
              <a:rPr lang="en-US" dirty="0" smtClean="0"/>
              <a:t>Bias-Variance Decomposition</a:t>
            </a:r>
            <a:endParaRPr lang="en-US" dirty="0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1" y="1572062"/>
            <a:ext cx="8409940" cy="441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408" y="4008527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251408" y="4377859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6931" y="398983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1025037" y="4359171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8991" y="4032195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5431230" y="4401527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7636" y="40426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899047" y="4411955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3724" y="398983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8185963" y="4359171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2379" y="400526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7150773" y="4374599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4166" y="3643258"/>
            <a:ext cx="8302634" cy="26342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Some models experience high test error due to high bias.</a:t>
            </a:r>
          </a:p>
          <a:p>
            <a:pPr algn="ctr"/>
            <a:r>
              <a:rPr lang="en-US" sz="2400" dirty="0" smtClean="0"/>
              <a:t>(Model class to simple to make accurate predictions.)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Some models experience high test error due to high variance.</a:t>
            </a:r>
          </a:p>
          <a:p>
            <a:pPr algn="ctr"/>
            <a:r>
              <a:rPr lang="en-US" sz="2400" dirty="0" smtClean="0"/>
              <a:t>(Model class unstable due to insufficient training data.)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02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rgbClr val="FF0000"/>
          </a:solidFill>
          <a:tailEnd type="arrow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12309</TotalTime>
  <Words>4794</Words>
  <Application>Microsoft Macintosh PowerPoint</Application>
  <PresentationFormat>On-screen Show (4:3)</PresentationFormat>
  <Paragraphs>1418</Paragraphs>
  <Slides>68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Equation</vt:lpstr>
      <vt:lpstr>Microsoft Equation</vt:lpstr>
      <vt:lpstr>Machine Learning &amp; Data Mining CS/CNS/EE 155</vt:lpstr>
      <vt:lpstr>Announcements</vt:lpstr>
      <vt:lpstr>Kaggle Mini-Project</vt:lpstr>
      <vt:lpstr>Today</vt:lpstr>
      <vt:lpstr>Recall: Test Error</vt:lpstr>
      <vt:lpstr>PowerPoint Presentation</vt:lpstr>
      <vt:lpstr>Recall: Test Error</vt:lpstr>
      <vt:lpstr>Recall: Bias-Variance Decomposition</vt:lpstr>
      <vt:lpstr>Recall: Bias-Variance Decomposition</vt:lpstr>
      <vt:lpstr>General Concept: Ensemble Methods</vt:lpstr>
      <vt:lpstr>Intuition: Why Ensemble Methods Work</vt:lpstr>
      <vt:lpstr>Boosting “The Strength of Weak Classifiers”*</vt:lpstr>
      <vt:lpstr>Terminology: Shallow Decision Trees</vt:lpstr>
      <vt:lpstr>Stability of Shallow Trees</vt:lpstr>
      <vt:lpstr>Terminology: Weak Learning</vt:lpstr>
      <vt:lpstr>How to “Boost” Performance of Weak Models?</vt:lpstr>
      <vt:lpstr>First Try (for Regression)</vt:lpstr>
      <vt:lpstr>First Try (for Regression)</vt:lpstr>
      <vt:lpstr>First Try (for Regression)</vt:lpstr>
      <vt:lpstr>First Try (for Regression)</vt:lpstr>
      <vt:lpstr>First Try (for Regression)</vt:lpstr>
      <vt:lpstr>First Try (for Regression)</vt:lpstr>
      <vt:lpstr>First Try (for Regression)</vt:lpstr>
      <vt:lpstr>Gradient Boosting (Simple Version)</vt:lpstr>
      <vt:lpstr>Axis Aligned Gradient Descent</vt:lpstr>
      <vt:lpstr>Axis Aligned Gradient Descent</vt:lpstr>
      <vt:lpstr>Function Space &amp; Ensemble Methods</vt:lpstr>
      <vt:lpstr>Properties of Function Space</vt:lpstr>
      <vt:lpstr>Function Space of Weak Models</vt:lpstr>
      <vt:lpstr>Recall: Axis Aligned Gradient Descent</vt:lpstr>
      <vt:lpstr>Functional Gradient Descent</vt:lpstr>
      <vt:lpstr>Reduction to Vector Space</vt:lpstr>
      <vt:lpstr>Gradient Boosting (Full Version)</vt:lpstr>
      <vt:lpstr>Recap: Basic Boosting</vt:lpstr>
      <vt:lpstr>AdaBoost Adaptive Boosting for Classification</vt:lpstr>
      <vt:lpstr>Boosting for Classification</vt:lpstr>
      <vt:lpstr>AdaBoost = Functional Gradient Descent</vt:lpstr>
      <vt:lpstr>Combining Multiple Classifiers</vt:lpstr>
      <vt:lpstr>Also Creates New Training Sets</vt:lpstr>
      <vt:lpstr>Reweighting Training Data</vt:lpstr>
      <vt:lpstr>Training Decision Trees with  Weighted Training Data</vt:lpstr>
      <vt:lpstr>AdaBoost Outline</vt:lpstr>
      <vt:lpstr>Intuition</vt:lpstr>
      <vt:lpstr>Intuition</vt:lpstr>
      <vt:lpstr>Intuition</vt:lpstr>
      <vt:lpstr>AdaBoost</vt:lpstr>
      <vt:lpstr>Example</vt:lpstr>
      <vt:lpstr>Example</vt:lpstr>
      <vt:lpstr>Example</vt:lpstr>
      <vt:lpstr>Example</vt:lpstr>
      <vt:lpstr>Example</vt:lpstr>
      <vt:lpstr>Example</vt:lpstr>
      <vt:lpstr>Exponential Loss</vt:lpstr>
      <vt:lpstr>Decomposing Exp Loss</vt:lpstr>
      <vt:lpstr>Intuition</vt:lpstr>
      <vt:lpstr>AdaBoost = Minimizing Exp Loss</vt:lpstr>
      <vt:lpstr>Story So Far: AdaBoost</vt:lpstr>
      <vt:lpstr>Recap: AdaBoost</vt:lpstr>
      <vt:lpstr>Ensemble Selection</vt:lpstr>
      <vt:lpstr>Recall: Bias-Variance Decomposition</vt:lpstr>
      <vt:lpstr>Ensemble Methods</vt:lpstr>
      <vt:lpstr>Insight: Use Validation Set</vt:lpstr>
      <vt:lpstr>Ensemble Selection</vt:lpstr>
      <vt:lpstr>Reduces Both Bias &amp; Variance</vt:lpstr>
      <vt:lpstr>What’s the Catch?</vt:lpstr>
      <vt:lpstr>PowerPoint Presentation</vt:lpstr>
      <vt:lpstr>References &amp; Further Reading</vt:lpstr>
      <vt:lpstr>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6671</cp:revision>
  <dcterms:created xsi:type="dcterms:W3CDTF">2015-01-06T05:34:21Z</dcterms:created>
  <dcterms:modified xsi:type="dcterms:W3CDTF">2015-02-22T17:23:55Z</dcterms:modified>
</cp:coreProperties>
</file>