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502" r:id="rId3"/>
    <p:sldId id="377" r:id="rId4"/>
    <p:sldId id="423" r:id="rId5"/>
    <p:sldId id="439" r:id="rId6"/>
    <p:sldId id="379" r:id="rId7"/>
    <p:sldId id="381" r:id="rId8"/>
    <p:sldId id="405" r:id="rId9"/>
    <p:sldId id="406" r:id="rId10"/>
    <p:sldId id="416" r:id="rId11"/>
    <p:sldId id="417" r:id="rId12"/>
    <p:sldId id="421" r:id="rId13"/>
    <p:sldId id="419" r:id="rId14"/>
    <p:sldId id="420" r:id="rId15"/>
    <p:sldId id="422" r:id="rId16"/>
    <p:sldId id="383" r:id="rId17"/>
    <p:sldId id="400" r:id="rId18"/>
    <p:sldId id="403" r:id="rId19"/>
    <p:sldId id="410" r:id="rId20"/>
    <p:sldId id="404" r:id="rId21"/>
    <p:sldId id="411" r:id="rId22"/>
    <p:sldId id="401" r:id="rId23"/>
    <p:sldId id="425" r:id="rId24"/>
    <p:sldId id="424" r:id="rId25"/>
    <p:sldId id="415" r:id="rId26"/>
    <p:sldId id="413" r:id="rId27"/>
    <p:sldId id="414" r:id="rId28"/>
    <p:sldId id="418" r:id="rId29"/>
    <p:sldId id="428" r:id="rId30"/>
    <p:sldId id="429" r:id="rId31"/>
    <p:sldId id="435" r:id="rId32"/>
    <p:sldId id="432" r:id="rId33"/>
    <p:sldId id="443" r:id="rId34"/>
    <p:sldId id="444" r:id="rId35"/>
    <p:sldId id="445" r:id="rId36"/>
    <p:sldId id="446" r:id="rId37"/>
    <p:sldId id="447" r:id="rId38"/>
    <p:sldId id="453" r:id="rId39"/>
    <p:sldId id="454" r:id="rId40"/>
    <p:sldId id="456" r:id="rId41"/>
    <p:sldId id="431" r:id="rId42"/>
    <p:sldId id="450" r:id="rId43"/>
    <p:sldId id="448" r:id="rId44"/>
    <p:sldId id="457" r:id="rId45"/>
    <p:sldId id="426" r:id="rId46"/>
    <p:sldId id="427" r:id="rId47"/>
    <p:sldId id="438" r:id="rId48"/>
    <p:sldId id="459" r:id="rId49"/>
    <p:sldId id="460" r:id="rId50"/>
    <p:sldId id="466" r:id="rId51"/>
    <p:sldId id="463" r:id="rId52"/>
    <p:sldId id="468" r:id="rId53"/>
    <p:sldId id="469" r:id="rId54"/>
    <p:sldId id="470" r:id="rId55"/>
    <p:sldId id="471" r:id="rId56"/>
    <p:sldId id="472" r:id="rId57"/>
    <p:sldId id="473" r:id="rId58"/>
    <p:sldId id="474" r:id="rId59"/>
    <p:sldId id="476" r:id="rId60"/>
    <p:sldId id="475" r:id="rId61"/>
    <p:sldId id="478" r:id="rId62"/>
    <p:sldId id="479" r:id="rId63"/>
    <p:sldId id="481" r:id="rId64"/>
    <p:sldId id="480" r:id="rId65"/>
    <p:sldId id="483" r:id="rId66"/>
    <p:sldId id="486" r:id="rId67"/>
    <p:sldId id="487" r:id="rId68"/>
    <p:sldId id="449" r:id="rId69"/>
    <p:sldId id="488" r:id="rId70"/>
    <p:sldId id="491" r:id="rId71"/>
    <p:sldId id="498" r:id="rId72"/>
    <p:sldId id="499" r:id="rId73"/>
    <p:sldId id="500" r:id="rId74"/>
    <p:sldId id="501" r:id="rId75"/>
    <p:sldId id="497" r:id="rId76"/>
    <p:sldId id="482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4032"/>
    <a:srgbClr val="E8EDF4"/>
    <a:srgbClr val="D0D8E8"/>
    <a:srgbClr val="C31AFF"/>
    <a:srgbClr val="E58BFF"/>
    <a:srgbClr val="507BCB"/>
    <a:srgbClr val="558DD7"/>
    <a:srgbClr val="5879D7"/>
    <a:srgbClr val="7091D7"/>
    <a:srgbClr val="133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9" autoAdjust="0"/>
    <p:restoredTop sz="97119" autoAdjust="0"/>
  </p:normalViewPr>
  <p:slideViewPr>
    <p:cSldViewPr snapToGrid="0" snapToObjects="1">
      <p:cViewPr varScale="1">
        <p:scale>
          <a:sx n="163" d="100"/>
          <a:sy n="163" d="100"/>
        </p:scale>
        <p:origin x="-11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F070-10D7-B04C-89FC-5B4AD48ABD2F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D7B7-D2AB-8148-BF5A-260E16141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9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478B-6CB6-1648-AD11-4BCA276D364A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1054E-58D0-F24D-9054-8231A9C9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kaggle.com/join/csee155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3.emf"/><Relationship Id="rId8" Type="http://schemas.openxmlformats.org/officeDocument/2006/relationships/image" Target="../media/image16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istics.berkeley.edu/sites/default/files/tech-reports/421.pd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istics.berkeley.edu/sites/default/files/tech-reports/421.pdf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36.emf"/><Relationship Id="rId5" Type="http://schemas.openxmlformats.org/officeDocument/2006/relationships/hyperlink" Target="http://statistics.berkeley.edu/sites/default/files/tech-reports/421.pdf" TargetMode="External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7.emf"/><Relationship Id="rId5" Type="http://schemas.openxmlformats.org/officeDocument/2006/relationships/hyperlink" Target="http://statistics.berkeley.edu/sites/default/files/tech-reports/421.pdf" TargetMode="External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40.emf"/><Relationship Id="rId7" Type="http://schemas.openxmlformats.org/officeDocument/2006/relationships/hyperlink" Target="http://statistics.berkeley.edu/sites/default/files/tech-reports/421.pdf" TargetMode="External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z.berkeley.edu/~breiman/random-forests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z.berkeley.edu/~breiman/random-forests.pdf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z.berkeley.edu/~breiman/random-forests.pdf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z.berkeley.edu/~breiman/random-forests.pdf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z.berkeley.edu/~breiman/random-forests.pdf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z.berkeley.edu/~breiman/random-forests.pdf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Machine Learning &amp; Data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CS/CNS/EE 155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Lecture 9:</a:t>
            </a:r>
            <a:endParaRPr lang="en-US" dirty="0" smtClean="0"/>
          </a:p>
          <a:p>
            <a:r>
              <a:rPr lang="en-US" dirty="0" smtClean="0"/>
              <a:t>Decision Trees, Bagging &amp; </a:t>
            </a:r>
          </a:p>
          <a:p>
            <a:r>
              <a:rPr lang="en-US" dirty="0" smtClean="0"/>
              <a:t>Random Forests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2" y="115448"/>
            <a:ext cx="1912569" cy="8142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Decision Tree Function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en-US" sz="3200" dirty="0"/>
              <a:t>“Piece-wise Static” Function </a:t>
            </a:r>
            <a:r>
              <a:rPr lang="en-US" sz="3200" dirty="0" smtClean="0"/>
              <a:t>Class</a:t>
            </a:r>
            <a:endParaRPr lang="en-US" dirty="0" smtClean="0"/>
          </a:p>
          <a:p>
            <a:pPr lvl="1"/>
            <a:r>
              <a:rPr lang="en-US" dirty="0" smtClean="0"/>
              <a:t>All possible </a:t>
            </a:r>
            <a:r>
              <a:rPr lang="en-US" dirty="0" err="1" smtClean="0"/>
              <a:t>partitionings</a:t>
            </a:r>
            <a:r>
              <a:rPr lang="en-US" dirty="0" smtClean="0"/>
              <a:t> over feature space.</a:t>
            </a:r>
          </a:p>
          <a:p>
            <a:pPr lvl="1"/>
            <a:r>
              <a:rPr lang="en-US" dirty="0" smtClean="0"/>
              <a:t>Each partition has a static prediction.</a:t>
            </a:r>
          </a:p>
          <a:p>
            <a:pPr lvl="2"/>
            <a:endParaRPr lang="en-US" sz="1000" dirty="0" smtClean="0"/>
          </a:p>
          <a:p>
            <a:r>
              <a:rPr lang="en-US" dirty="0" smtClean="0"/>
              <a:t>Partitions axis-aligned</a:t>
            </a:r>
          </a:p>
          <a:p>
            <a:pPr lvl="1"/>
            <a:r>
              <a:rPr lang="en-US" dirty="0" smtClean="0"/>
              <a:t>E.g., No Diagonals</a:t>
            </a:r>
          </a:p>
          <a:p>
            <a:pPr lvl="1"/>
            <a:endParaRPr lang="en-US" dirty="0"/>
          </a:p>
          <a:p>
            <a:r>
              <a:rPr lang="en-US" dirty="0" smtClean="0"/>
              <a:t>(Extensions next week)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834" y="3573111"/>
            <a:ext cx="3328810" cy="24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6894019" y="4697891"/>
            <a:ext cx="928868" cy="83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894018" y="3779111"/>
            <a:ext cx="928869" cy="915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49515" y="3779111"/>
            <a:ext cx="1044504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</a:t>
            </a:r>
            <a:r>
              <a:rPr lang="en-US" dirty="0" err="1" smtClean="0"/>
              <a:t>vs</a:t>
            </a:r>
            <a:r>
              <a:rPr lang="en-US" dirty="0" smtClean="0"/>
              <a:t> 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 are NON-LINEAR Models!</a:t>
            </a:r>
          </a:p>
          <a:p>
            <a:endParaRPr lang="en-US" sz="4400" dirty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88" y="3900656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019" y="4268055"/>
            <a:ext cx="304044" cy="310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7703" y="3779725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041" y="4884842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208" y="5059181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07" y="4578500"/>
            <a:ext cx="341489" cy="3486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2899833" y="4169833"/>
            <a:ext cx="2474380" cy="76057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4488" y="297639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Linear Model </a:t>
            </a:r>
          </a:p>
          <a:p>
            <a:r>
              <a:rPr lang="en-US" sz="2000" dirty="0" smtClean="0"/>
              <a:t>Can Achieve 0 Error</a:t>
            </a:r>
            <a:endParaRPr lang="en-US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16" y="3907151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647" y="4274550"/>
            <a:ext cx="304044" cy="310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669" y="4891337"/>
            <a:ext cx="341489" cy="3486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836" y="5065676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35" y="4584995"/>
            <a:ext cx="341489" cy="34867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894018" y="3783482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894018" y="4694658"/>
            <a:ext cx="928869" cy="32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47331" y="3786220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6527" y="2979653"/>
            <a:ext cx="2354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Simple Decision Tree</a:t>
            </a:r>
          </a:p>
          <a:p>
            <a:r>
              <a:rPr lang="en-US" sz="2000" dirty="0" smtClean="0"/>
              <a:t>Can Achieve 0 Error</a:t>
            </a:r>
            <a:endParaRPr lang="en-US" sz="2000" dirty="0"/>
          </a:p>
        </p:txBody>
      </p:sp>
      <p:sp>
        <p:nvSpPr>
          <p:cNvPr id="40" name="Rounded Rectangle 39"/>
          <p:cNvSpPr/>
          <p:nvPr/>
        </p:nvSpPr>
        <p:spPr>
          <a:xfrm>
            <a:off x="1167498" y="3954445"/>
            <a:ext cx="715512" cy="368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30000" dirty="0" smtClean="0"/>
              <a:t>1</a:t>
            </a:r>
            <a:r>
              <a:rPr lang="en-US" dirty="0" smtClean="0"/>
              <a:t>&gt;0</a:t>
            </a:r>
            <a:endParaRPr lang="en-US" dirty="0"/>
          </a:p>
        </p:txBody>
      </p:sp>
      <p:sp>
        <p:nvSpPr>
          <p:cNvPr id="42" name="Rounded Rectangle 41"/>
          <p:cNvSpPr/>
          <p:nvPr/>
        </p:nvSpPr>
        <p:spPr>
          <a:xfrm>
            <a:off x="989855" y="4759334"/>
            <a:ext cx="320400" cy="3486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45" name="Straight Arrow Connector 44"/>
          <p:cNvCxnSpPr>
            <a:stCxn id="40" idx="2"/>
            <a:endCxn id="42" idx="0"/>
          </p:cNvCxnSpPr>
          <p:nvPr/>
        </p:nvCxnSpPr>
        <p:spPr>
          <a:xfrm flipH="1">
            <a:off x="1150055" y="4322450"/>
            <a:ext cx="375199" cy="436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7161" y="4761732"/>
            <a:ext cx="745557" cy="368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&gt;0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40" idx="2"/>
            <a:endCxn id="54" idx="0"/>
          </p:cNvCxnSpPr>
          <p:nvPr/>
        </p:nvCxnSpPr>
        <p:spPr>
          <a:xfrm>
            <a:off x="1525254" y="4322450"/>
            <a:ext cx="314686" cy="439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4" idx="2"/>
            <a:endCxn id="67" idx="0"/>
          </p:cNvCxnSpPr>
          <p:nvPr/>
        </p:nvCxnSpPr>
        <p:spPr>
          <a:xfrm flipH="1">
            <a:off x="1467161" y="5129737"/>
            <a:ext cx="372779" cy="458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306961" y="5588509"/>
            <a:ext cx="320400" cy="3486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2058575" y="5588509"/>
            <a:ext cx="320400" cy="3486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0" name="Straight Arrow Connector 69"/>
          <p:cNvCxnSpPr>
            <a:stCxn id="54" idx="2"/>
            <a:endCxn id="69" idx="0"/>
          </p:cNvCxnSpPr>
          <p:nvPr/>
        </p:nvCxnSpPr>
        <p:spPr>
          <a:xfrm>
            <a:off x="1839940" y="5129737"/>
            <a:ext cx="378835" cy="458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2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4" grpId="0" animBg="1"/>
      <p:bldP spid="35" grpId="0" animBg="1"/>
      <p:bldP spid="26" grpId="0" animBg="1"/>
      <p:bldP spid="37" grpId="0"/>
      <p:bldP spid="40" grpId="0" animBg="1"/>
      <p:bldP spid="42" grpId="0" animBg="1"/>
      <p:bldP spid="54" grpId="0" animBg="1"/>
      <p:bldP spid="67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239000" y="3773725"/>
            <a:ext cx="583887" cy="1769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88185" y="3779725"/>
            <a:ext cx="450815" cy="17568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847331" y="3786220"/>
            <a:ext cx="940854" cy="17503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</a:t>
            </a:r>
            <a:r>
              <a:rPr lang="en-US" dirty="0" err="1" smtClean="0"/>
              <a:t>vs</a:t>
            </a:r>
            <a:r>
              <a:rPr lang="en-US" dirty="0" smtClean="0"/>
              <a:t> 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 are NON-LINEAR Models!</a:t>
            </a:r>
          </a:p>
          <a:p>
            <a:endParaRPr lang="en-US" sz="4400" dirty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729" y="4399529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997" y="4410656"/>
            <a:ext cx="304044" cy="310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37703" y="3779725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51" y="4404161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607" y="4410656"/>
            <a:ext cx="341489" cy="3486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084356" y="3687539"/>
            <a:ext cx="0" cy="201335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4488" y="2976391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 Linear Model </a:t>
            </a:r>
          </a:p>
          <a:p>
            <a:r>
              <a:rPr lang="en-US" sz="2000" dirty="0" smtClean="0"/>
              <a:t>Can Achieve 0 Error</a:t>
            </a:r>
            <a:endParaRPr lang="en-US" sz="20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788185" y="3773725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39000" y="3786220"/>
            <a:ext cx="0" cy="1750338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47331" y="3786220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16527" y="2979653"/>
            <a:ext cx="23549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Simple Decision Tree</a:t>
            </a:r>
          </a:p>
          <a:p>
            <a:r>
              <a:rPr lang="en-US" sz="2000" dirty="0" smtClean="0"/>
              <a:t>Can Achieve 0 Error</a:t>
            </a:r>
            <a:endParaRPr lang="en-US" sz="2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80" y="4408079"/>
            <a:ext cx="341489" cy="3486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48" y="4419206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502" y="4412711"/>
            <a:ext cx="341489" cy="34867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858" y="4419206"/>
            <a:ext cx="341489" cy="348678"/>
          </a:xfrm>
          <a:prstGeom prst="rect">
            <a:avLst/>
          </a:prstGeom>
        </p:spPr>
      </p:pic>
      <p:sp>
        <p:nvSpPr>
          <p:cNvPr id="40" name="Rounded Rectangle 39"/>
          <p:cNvSpPr/>
          <p:nvPr/>
        </p:nvSpPr>
        <p:spPr>
          <a:xfrm>
            <a:off x="1167498" y="3954445"/>
            <a:ext cx="715512" cy="368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r>
              <a:rPr lang="en-US" baseline="30000" dirty="0" smtClean="0"/>
              <a:t>1</a:t>
            </a:r>
            <a:r>
              <a:rPr lang="en-US" dirty="0" smtClean="0"/>
              <a:t>&gt;0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989855" y="4759334"/>
            <a:ext cx="320400" cy="3486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 flipH="1">
            <a:off x="1150055" y="4322450"/>
            <a:ext cx="375199" cy="436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503263" y="4761732"/>
            <a:ext cx="715512" cy="3680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baseline="30000" dirty="0" smtClean="0"/>
              <a:t>1</a:t>
            </a:r>
            <a:r>
              <a:rPr lang="en-US" dirty="0" smtClean="0"/>
              <a:t>&gt;</a:t>
            </a:r>
            <a:r>
              <a:rPr lang="en-US" dirty="0"/>
              <a:t>1</a:t>
            </a:r>
          </a:p>
        </p:txBody>
      </p:sp>
      <p:cxnSp>
        <p:nvCxnSpPr>
          <p:cNvPr id="44" name="Straight Arrow Connector 43"/>
          <p:cNvCxnSpPr>
            <a:stCxn id="40" idx="2"/>
            <a:endCxn id="43" idx="0"/>
          </p:cNvCxnSpPr>
          <p:nvPr/>
        </p:nvCxnSpPr>
        <p:spPr>
          <a:xfrm>
            <a:off x="1525254" y="4322450"/>
            <a:ext cx="335765" cy="4392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2"/>
            <a:endCxn id="46" idx="0"/>
          </p:cNvCxnSpPr>
          <p:nvPr/>
        </p:nvCxnSpPr>
        <p:spPr>
          <a:xfrm flipH="1">
            <a:off x="1467161" y="5129737"/>
            <a:ext cx="393858" cy="458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306961" y="5588509"/>
            <a:ext cx="320400" cy="3486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058575" y="5588509"/>
            <a:ext cx="320400" cy="34867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3" idx="2"/>
            <a:endCxn id="47" idx="0"/>
          </p:cNvCxnSpPr>
          <p:nvPr/>
        </p:nvCxnSpPr>
        <p:spPr>
          <a:xfrm>
            <a:off x="1861019" y="5129737"/>
            <a:ext cx="357756" cy="458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89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</a:t>
            </a:r>
            <a:r>
              <a:rPr lang="en-US" dirty="0" err="1" smtClean="0"/>
              <a:t>vs</a:t>
            </a:r>
            <a:r>
              <a:rPr lang="en-US" dirty="0" smtClean="0"/>
              <a:t> 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Trees are AXIS-ALIGNED!</a:t>
            </a:r>
          </a:p>
          <a:p>
            <a:pPr lvl="1"/>
            <a:r>
              <a:rPr lang="en-US" dirty="0" smtClean="0"/>
              <a:t>Cannot easily model diagonal boundaries</a:t>
            </a:r>
          </a:p>
          <a:p>
            <a:pPr lvl="1"/>
            <a:endParaRPr lang="en-US" dirty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4343" y="4146637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13916" y="4051189"/>
            <a:ext cx="1855609" cy="2143612"/>
          </a:xfrm>
          <a:prstGeom prst="line">
            <a:avLst/>
          </a:prstGeom>
          <a:ln w="381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1128" y="3230391"/>
            <a:ext cx="2586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Simple Linear SVM can </a:t>
            </a:r>
          </a:p>
          <a:p>
            <a:r>
              <a:rPr lang="en-US" sz="2000" dirty="0" smtClean="0"/>
              <a:t>Easily Find Max Margin</a:t>
            </a: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647" y="4301747"/>
            <a:ext cx="341489" cy="348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720" y="5464709"/>
            <a:ext cx="341489" cy="3486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181" y="5074608"/>
            <a:ext cx="341489" cy="34867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15" y="4717030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621" y="4949899"/>
            <a:ext cx="304044" cy="3104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52" y="4653595"/>
            <a:ext cx="304044" cy="310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160" y="5321756"/>
            <a:ext cx="304044" cy="3104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62" y="4285471"/>
            <a:ext cx="304044" cy="31044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7058118" y="4158729"/>
            <a:ext cx="0" cy="1743928"/>
          </a:xfrm>
          <a:prstGeom prst="line">
            <a:avLst/>
          </a:prstGeom>
          <a:grpFill/>
          <a:ln w="38100"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065174" y="5340873"/>
            <a:ext cx="966278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055896" y="4663252"/>
            <a:ext cx="1009278" cy="1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12394" y="5340873"/>
            <a:ext cx="0" cy="562597"/>
          </a:xfrm>
          <a:prstGeom prst="line">
            <a:avLst/>
          </a:prstGeom>
          <a:grpFill/>
          <a:ln w="12700"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55896" y="4146637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6613516" y="4146637"/>
            <a:ext cx="0" cy="503788"/>
          </a:xfrm>
          <a:prstGeom prst="line">
            <a:avLst/>
          </a:prstGeom>
          <a:grpFill/>
          <a:ln w="12700"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504" y="4314575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577" y="5477537"/>
            <a:ext cx="341489" cy="34867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38" y="5087436"/>
            <a:ext cx="341489" cy="34867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472" y="4729858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78" y="4962727"/>
            <a:ext cx="304044" cy="31044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409" y="4666423"/>
            <a:ext cx="304044" cy="31044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17" y="5334584"/>
            <a:ext cx="304044" cy="31044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19" y="4298299"/>
            <a:ext cx="304044" cy="310445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6022957" y="3062731"/>
            <a:ext cx="2564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Decision Trees Require</a:t>
            </a:r>
          </a:p>
          <a:p>
            <a:r>
              <a:rPr lang="en-US" sz="2000" dirty="0" smtClean="0"/>
              <a:t>Complex Axis-Aligned </a:t>
            </a:r>
          </a:p>
          <a:p>
            <a:r>
              <a:rPr lang="en-US" sz="2000" dirty="0" smtClean="0"/>
              <a:t>Partitioning</a:t>
            </a:r>
            <a:endParaRPr lang="en-US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4927785" y="483120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Wasted </a:t>
            </a:r>
          </a:p>
          <a:p>
            <a:r>
              <a:rPr lang="en-US" dirty="0" smtClean="0">
                <a:solidFill>
                  <a:srgbClr val="953735"/>
                </a:solidFill>
              </a:rPr>
              <a:t>Boundary</a:t>
            </a:r>
            <a:endParaRPr lang="en-US" dirty="0">
              <a:solidFill>
                <a:srgbClr val="953735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5813778" y="4717030"/>
            <a:ext cx="342869" cy="42647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954889" y="5340873"/>
            <a:ext cx="980722" cy="30415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reeform 85"/>
          <p:cNvSpPr/>
          <p:nvPr/>
        </p:nvSpPr>
        <p:spPr>
          <a:xfrm>
            <a:off x="5559778" y="4199379"/>
            <a:ext cx="1453444" cy="676010"/>
          </a:xfrm>
          <a:custGeom>
            <a:avLst/>
            <a:gdLst>
              <a:gd name="connsiteX0" fmla="*/ 0 w 1453444"/>
              <a:gd name="connsiteY0" fmla="*/ 676010 h 676010"/>
              <a:gd name="connsiteX1" fmla="*/ 564444 w 1453444"/>
              <a:gd name="connsiteY1" fmla="*/ 33954 h 676010"/>
              <a:gd name="connsiteX2" fmla="*/ 1453444 w 1453444"/>
              <a:gd name="connsiteY2" fmla="*/ 83343 h 676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3444" h="676010">
                <a:moveTo>
                  <a:pt x="0" y="676010"/>
                </a:moveTo>
                <a:cubicBezTo>
                  <a:pt x="161101" y="404371"/>
                  <a:pt x="322203" y="132732"/>
                  <a:pt x="564444" y="33954"/>
                </a:cubicBezTo>
                <a:cubicBezTo>
                  <a:pt x="806685" y="-64824"/>
                  <a:pt x="1453444" y="83343"/>
                  <a:pt x="1453444" y="83343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5813778" y="5404556"/>
            <a:ext cx="1778000" cy="981041"/>
          </a:xfrm>
          <a:custGeom>
            <a:avLst/>
            <a:gdLst>
              <a:gd name="connsiteX0" fmla="*/ 0 w 1778000"/>
              <a:gd name="connsiteY0" fmla="*/ 84666 h 981041"/>
              <a:gd name="connsiteX1" fmla="*/ 1093611 w 1778000"/>
              <a:gd name="connsiteY1" fmla="*/ 980722 h 981041"/>
              <a:gd name="connsiteX2" fmla="*/ 1778000 w 1778000"/>
              <a:gd name="connsiteY2" fmla="*/ 0 h 98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0" h="981041">
                <a:moveTo>
                  <a:pt x="0" y="84666"/>
                </a:moveTo>
                <a:cubicBezTo>
                  <a:pt x="398639" y="539749"/>
                  <a:pt x="797278" y="994833"/>
                  <a:pt x="1093611" y="980722"/>
                </a:cubicBezTo>
                <a:cubicBezTo>
                  <a:pt x="1389944" y="966611"/>
                  <a:pt x="1778000" y="0"/>
                  <a:pt x="1778000" y="0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02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6" grpId="0"/>
      <p:bldP spid="77" grpId="0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Extreme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195" y="4152340"/>
            <a:ext cx="341489" cy="3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777" y="5294081"/>
            <a:ext cx="341489" cy="348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266" y="4754345"/>
            <a:ext cx="341489" cy="348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625" y="4069707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82" y="2717844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671" y="3563046"/>
            <a:ext cx="341489" cy="348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38" y="3292491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93" y="2934913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14" y="4342167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111" y="6182011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393" y="5638045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827" y="5280467"/>
            <a:ext cx="341489" cy="348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47" y="3101595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38" y="2543505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626" y="2046701"/>
            <a:ext cx="341489" cy="3486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922" y="1746437"/>
            <a:ext cx="341489" cy="348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139" y="2562621"/>
            <a:ext cx="304044" cy="3104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139" y="2150902"/>
            <a:ext cx="304044" cy="3104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650" y="2216316"/>
            <a:ext cx="304044" cy="31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292" y="2084934"/>
            <a:ext cx="304044" cy="3104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371" y="3191189"/>
            <a:ext cx="304044" cy="3104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316" y="3096986"/>
            <a:ext cx="304044" cy="310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910" y="3563046"/>
            <a:ext cx="304044" cy="3104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22" y="2766690"/>
            <a:ext cx="304044" cy="3104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297" y="3933601"/>
            <a:ext cx="304044" cy="3104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56" y="5045003"/>
            <a:ext cx="304044" cy="3104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067" y="4512129"/>
            <a:ext cx="304044" cy="310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338" y="3534429"/>
            <a:ext cx="304044" cy="3104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613" y="5543563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625" y="4812989"/>
            <a:ext cx="304044" cy="310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01" y="4983636"/>
            <a:ext cx="304044" cy="310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812" y="4230998"/>
            <a:ext cx="304044" cy="31044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139" y="1842586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05" y="1458739"/>
            <a:ext cx="304044" cy="3104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23" y="6024029"/>
            <a:ext cx="304044" cy="310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818" y="5355448"/>
            <a:ext cx="304044" cy="310445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1554236" y="1397795"/>
            <a:ext cx="4402887" cy="5196672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61088" y="1397795"/>
            <a:ext cx="0" cy="620086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61088" y="2017881"/>
            <a:ext cx="419539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80627" y="2017881"/>
            <a:ext cx="0" cy="429872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80627" y="2433612"/>
            <a:ext cx="396989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677616" y="2447753"/>
            <a:ext cx="0" cy="557906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677616" y="3005659"/>
            <a:ext cx="574567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3252183" y="3005659"/>
            <a:ext cx="0" cy="927942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252183" y="3933601"/>
            <a:ext cx="1009188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4263393" y="3923117"/>
            <a:ext cx="0" cy="1169422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263393" y="5092539"/>
            <a:ext cx="761028" cy="10484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5007848" y="5103023"/>
            <a:ext cx="0" cy="750985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000812" y="5854008"/>
            <a:ext cx="624206" cy="10484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625018" y="5854008"/>
            <a:ext cx="0" cy="615928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248" y="1777097"/>
            <a:ext cx="304044" cy="31044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4688148" y="1559973"/>
            <a:ext cx="3998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Decision Tree wastes most of model capacity on useless boundaries.</a:t>
            </a:r>
          </a:p>
          <a:p>
            <a:endParaRPr lang="en-US" sz="2000" dirty="0"/>
          </a:p>
          <a:p>
            <a:r>
              <a:rPr lang="en-US" sz="2000" dirty="0" smtClean="0"/>
              <a:t>(Depicting useful boundaries)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83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</a:t>
            </a:r>
            <a:r>
              <a:rPr lang="en-US" dirty="0" err="1" smtClean="0"/>
              <a:t>vs</a:t>
            </a:r>
            <a:r>
              <a:rPr lang="en-US" dirty="0" smtClean="0"/>
              <a:t> 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Trees are often more accurate!</a:t>
            </a:r>
          </a:p>
          <a:p>
            <a:endParaRPr lang="en-US" sz="1600" dirty="0"/>
          </a:p>
          <a:p>
            <a:r>
              <a:rPr lang="en-US" dirty="0" smtClean="0"/>
              <a:t>Non-linearity is often more important</a:t>
            </a:r>
          </a:p>
          <a:p>
            <a:pPr lvl="1"/>
            <a:r>
              <a:rPr lang="en-US" dirty="0" smtClean="0"/>
              <a:t>Just use many axis-aligned boundaries to approximate diagonal boundaries </a:t>
            </a:r>
          </a:p>
          <a:p>
            <a:pPr lvl="1"/>
            <a:r>
              <a:rPr lang="en-US" dirty="0" smtClean="0"/>
              <a:t>(It’s OK to waste model capacity.)</a:t>
            </a:r>
          </a:p>
          <a:p>
            <a:endParaRPr lang="en-US" sz="1600" dirty="0"/>
          </a:p>
          <a:p>
            <a:r>
              <a:rPr lang="en-US" b="1" dirty="0" smtClean="0"/>
              <a:t>Catch: </a:t>
            </a:r>
            <a:r>
              <a:rPr lang="en-US" dirty="0" smtClean="0"/>
              <a:t>requires sufficient training data</a:t>
            </a:r>
          </a:p>
          <a:p>
            <a:pPr lvl="1"/>
            <a:r>
              <a:rPr lang="en-US" dirty="0" smtClean="0"/>
              <a:t>Will become clear later in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Decision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3" y="1742529"/>
            <a:ext cx="8473529" cy="38783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6195074"/>
            <a:ext cx="649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 Source: http</a:t>
            </a:r>
            <a:r>
              <a:rPr lang="en-US" dirty="0"/>
              <a:t>://</a:t>
            </a:r>
            <a:r>
              <a:rPr lang="en-US" dirty="0" err="1"/>
              <a:t>www.biomedcentral.com</a:t>
            </a:r>
            <a:r>
              <a:rPr lang="en-US" dirty="0"/>
              <a:t>/1471-2105/10/116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3155" y="4900707"/>
            <a:ext cx="3280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Can get much larger!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851508" y="2787362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040118" y="3967275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Age&gt;9?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472397" y="3967275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Age&gt;11?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28451" y="5074809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39841" y="5074809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15952" y="5074809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04952" y="5074809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flipH="1">
            <a:off x="1541063" y="3294100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0"/>
          </p:cNvCxnSpPr>
          <p:nvPr/>
        </p:nvCxnSpPr>
        <p:spPr>
          <a:xfrm>
            <a:off x="2267786" y="3294100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8" idx="0"/>
          </p:cNvCxnSpPr>
          <p:nvPr/>
        </p:nvCxnSpPr>
        <p:spPr>
          <a:xfrm flipH="1">
            <a:off x="1040118" y="4474013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0" idx="0"/>
          </p:cNvCxnSpPr>
          <p:nvPr/>
        </p:nvCxnSpPr>
        <p:spPr>
          <a:xfrm>
            <a:off x="1541063" y="4474013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1" idx="0"/>
          </p:cNvCxnSpPr>
          <p:nvPr/>
        </p:nvCxnSpPr>
        <p:spPr>
          <a:xfrm flipH="1">
            <a:off x="2627619" y="4474013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2" idx="0"/>
          </p:cNvCxnSpPr>
          <p:nvPr/>
        </p:nvCxnSpPr>
        <p:spPr>
          <a:xfrm>
            <a:off x="3050953" y="4474013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96543" y="32941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760628" y="46284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19907" y="463657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46064" y="4652833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684064" y="3190396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784166" y="4652833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17</a:t>
            </a:fld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Decision Tree Training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5578" y="1530903"/>
            <a:ext cx="45874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Every node = partition/subset of S</a:t>
            </a:r>
          </a:p>
          <a:p>
            <a:r>
              <a:rPr lang="en-US" sz="2000" dirty="0" smtClean="0"/>
              <a:t>Every Layer = complete partitioning of S</a:t>
            </a:r>
          </a:p>
          <a:p>
            <a:r>
              <a:rPr lang="en-US" sz="2000" dirty="0" smtClean="0"/>
              <a:t>Children = complete partitioning of parent</a:t>
            </a:r>
            <a:endParaRPr lang="en-US" sz="2000" dirty="0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891557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" name="Left Brace 38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7" name="Left Brace 46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2825174" y="3107456"/>
            <a:ext cx="2300044" cy="935013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669020" y="2559460"/>
            <a:ext cx="1922008" cy="1407815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669020" y="3545852"/>
            <a:ext cx="1922006" cy="547995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3669020" y="4177658"/>
            <a:ext cx="1922009" cy="354109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3669020" y="4272075"/>
            <a:ext cx="1922006" cy="1175644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063174" y="3107456"/>
            <a:ext cx="3527856" cy="859819"/>
          </a:xfrm>
          <a:prstGeom prst="straightConnector1">
            <a:avLst/>
          </a:prstGeom>
          <a:grpFill/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 flipV="1">
            <a:off x="2063174" y="4474013"/>
            <a:ext cx="3527852" cy="548203"/>
          </a:xfrm>
          <a:prstGeom prst="straightConnector1">
            <a:avLst/>
          </a:prstGeom>
          <a:grpFill/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1901810" y="3517863"/>
            <a:ext cx="3700471" cy="524408"/>
          </a:xfrm>
          <a:custGeom>
            <a:avLst/>
            <a:gdLst>
              <a:gd name="connsiteX0" fmla="*/ 3700471 w 3700471"/>
              <a:gd name="connsiteY0" fmla="*/ 524408 h 524408"/>
              <a:gd name="connsiteX1" fmla="*/ 1624597 w 3700471"/>
              <a:gd name="connsiteY1" fmla="*/ 2201 h 524408"/>
              <a:gd name="connsiteX2" fmla="*/ 0 w 3700471"/>
              <a:gd name="connsiteY2" fmla="*/ 324551 h 52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0471" h="524408">
                <a:moveTo>
                  <a:pt x="3700471" y="524408"/>
                </a:moveTo>
                <a:cubicBezTo>
                  <a:pt x="2970906" y="279959"/>
                  <a:pt x="2241342" y="35510"/>
                  <a:pt x="1624597" y="2201"/>
                </a:cubicBezTo>
                <a:cubicBezTo>
                  <a:pt x="1007852" y="-31108"/>
                  <a:pt x="0" y="324551"/>
                  <a:pt x="0" y="324551"/>
                </a:cubicBezTo>
              </a:path>
            </a:pathLst>
          </a:custGeom>
          <a:ln>
            <a:solidFill>
              <a:schemeClr val="accent3">
                <a:lumMod val="50000"/>
              </a:schemeClr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6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3" grpId="0"/>
      <p:bldP spid="43" grpId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just one node?</a:t>
            </a:r>
          </a:p>
          <a:p>
            <a:pPr lvl="1"/>
            <a:r>
              <a:rPr lang="en-US" sz="2400" dirty="0" smtClean="0"/>
              <a:t>(I.e., just root node)</a:t>
            </a:r>
          </a:p>
          <a:p>
            <a:pPr lvl="1"/>
            <a:r>
              <a:rPr lang="en-US" sz="2400" dirty="0" smtClean="0"/>
              <a:t>No queries</a:t>
            </a:r>
          </a:p>
          <a:p>
            <a:pPr lvl="1"/>
            <a:r>
              <a:rPr lang="en-US" sz="2400" dirty="0" smtClean="0"/>
              <a:t>Single prediction for all data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46951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1799213" y="3989155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2696882" y="4042469"/>
            <a:ext cx="2428335" cy="20005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/>
          <p:cNvSpPr/>
          <p:nvPr/>
        </p:nvSpPr>
        <p:spPr>
          <a:xfrm>
            <a:off x="-79352" y="-55486"/>
            <a:ext cx="9223351" cy="69337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6" name="Pictur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66" y="3573448"/>
            <a:ext cx="304044" cy="310445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7" y="4023865"/>
            <a:ext cx="341489" cy="3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15" y="6606214"/>
            <a:ext cx="304044" cy="31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33" y="5878939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46" y="451232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66" y="3673496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22" y="2098322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2" y="4664999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45" y="4253356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" y="2894262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65" y="6130593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11" y="5060378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12" y="1997275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11" y="1114911"/>
            <a:ext cx="341489" cy="34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257" y="829819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556" y="1899707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882745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0" y="3403137"/>
            <a:ext cx="304044" cy="310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0" y="5168900"/>
            <a:ext cx="304044" cy="310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8" y="3611905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5853690"/>
            <a:ext cx="304044" cy="310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10" y="2698874"/>
            <a:ext cx="341489" cy="3486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89" y="1590722"/>
            <a:ext cx="304044" cy="310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15" y="6477981"/>
            <a:ext cx="304044" cy="3104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00" y="6212039"/>
            <a:ext cx="304044" cy="3104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37" y="5923012"/>
            <a:ext cx="304044" cy="3104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45" y="5719798"/>
            <a:ext cx="304044" cy="3104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40" y="5543245"/>
            <a:ext cx="304044" cy="3104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20" y="5946725"/>
            <a:ext cx="304044" cy="3104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80" y="1794924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58" y="45023"/>
            <a:ext cx="304044" cy="310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44" y="1209762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804466"/>
            <a:ext cx="304044" cy="3104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00" y="1923983"/>
            <a:ext cx="341489" cy="3486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" y="6094389"/>
            <a:ext cx="341489" cy="3486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8" y="5460228"/>
            <a:ext cx="341489" cy="3486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77" y="6154959"/>
            <a:ext cx="304044" cy="3104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89" y="6470108"/>
            <a:ext cx="304044" cy="3104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55" y="2755528"/>
            <a:ext cx="304044" cy="3104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7" y="1527175"/>
            <a:ext cx="341489" cy="3486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44" y="739556"/>
            <a:ext cx="341489" cy="34867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6" y="139594"/>
            <a:ext cx="341489" cy="34867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490" y="2880495"/>
            <a:ext cx="341489" cy="3486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0" y="6470108"/>
            <a:ext cx="341489" cy="34867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2267036"/>
            <a:ext cx="304044" cy="3104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32" y="2898935"/>
            <a:ext cx="304044" cy="3104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1" y="1527175"/>
            <a:ext cx="341489" cy="34867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2357850"/>
            <a:ext cx="304044" cy="31044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59" y="4462371"/>
            <a:ext cx="304044" cy="3104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0" y="3922017"/>
            <a:ext cx="304044" cy="3104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11" y="5383645"/>
            <a:ext cx="304044" cy="3104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13" y="346778"/>
            <a:ext cx="304044" cy="3104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22" y="-10196"/>
            <a:ext cx="341489" cy="3486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65" y="1288939"/>
            <a:ext cx="341489" cy="34867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68" y="2447000"/>
            <a:ext cx="341489" cy="34867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" y="2894791"/>
            <a:ext cx="341489" cy="3486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8" y="6408780"/>
            <a:ext cx="304044" cy="31044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60" y="158710"/>
            <a:ext cx="341489" cy="3486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79" y="721595"/>
            <a:ext cx="341489" cy="3486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40" y="126742"/>
            <a:ext cx="341489" cy="34867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83" y="1384101"/>
            <a:ext cx="341489" cy="34867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53" y="1197449"/>
            <a:ext cx="341489" cy="34867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325" y="6095462"/>
            <a:ext cx="341489" cy="34867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" y="451232"/>
            <a:ext cx="341489" cy="3486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219330"/>
            <a:ext cx="304044" cy="31044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73" y="1550396"/>
            <a:ext cx="304044" cy="31044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3" y="4320345"/>
            <a:ext cx="304044" cy="310445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" y="6438602"/>
            <a:ext cx="304044" cy="31044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04" y="2709722"/>
            <a:ext cx="341489" cy="348678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2136555"/>
            <a:ext cx="304044" cy="31044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2" y="6547376"/>
            <a:ext cx="304044" cy="31044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3" y="4727442"/>
            <a:ext cx="304044" cy="31044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5" y="5087689"/>
            <a:ext cx="304044" cy="31044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11" y="5188655"/>
            <a:ext cx="304044" cy="31044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16" y="5159690"/>
            <a:ext cx="304044" cy="31044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36" y="3630001"/>
            <a:ext cx="341489" cy="34867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36" y="3403137"/>
            <a:ext cx="341489" cy="348678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6" y="2524535"/>
            <a:ext cx="341489" cy="34867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4" y="2590482"/>
            <a:ext cx="341489" cy="348678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57" y="2707922"/>
            <a:ext cx="341489" cy="348678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21" y="2013733"/>
            <a:ext cx="341489" cy="34867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3" y="4345630"/>
            <a:ext cx="304044" cy="310445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56" y="4664999"/>
            <a:ext cx="304044" cy="31044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9" y="5381853"/>
            <a:ext cx="304044" cy="310445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40" y="6537405"/>
            <a:ext cx="304044" cy="31044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49" y="5532849"/>
            <a:ext cx="304044" cy="31044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511" y="5524128"/>
            <a:ext cx="341489" cy="34867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66" y="4581371"/>
            <a:ext cx="304044" cy="310445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45" y="663293"/>
            <a:ext cx="341489" cy="348678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5" y="1300429"/>
            <a:ext cx="304044" cy="310445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95" y="64107"/>
            <a:ext cx="304044" cy="310445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2" y="135400"/>
            <a:ext cx="304044" cy="31044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" y="72318"/>
            <a:ext cx="341489" cy="348678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2" y="91434"/>
            <a:ext cx="304044" cy="310445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03" y="6547376"/>
            <a:ext cx="304044" cy="31044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4" y="5378070"/>
            <a:ext cx="341489" cy="34867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53" y="4767038"/>
            <a:ext cx="341489" cy="348678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9" y="5505012"/>
            <a:ext cx="341489" cy="348678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33" y="4709420"/>
            <a:ext cx="304044" cy="310445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57" y="3361125"/>
            <a:ext cx="304044" cy="310445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3" y="3533583"/>
            <a:ext cx="304044" cy="310445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90" y="3410017"/>
            <a:ext cx="304044" cy="310445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38" y="6247862"/>
            <a:ext cx="341489" cy="34867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75" y="5799755"/>
            <a:ext cx="304044" cy="310445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21" y="6567861"/>
            <a:ext cx="304044" cy="310445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27" y="4727442"/>
            <a:ext cx="341489" cy="348678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97" y="1100514"/>
            <a:ext cx="304044" cy="310445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04" y="1778007"/>
            <a:ext cx="304044" cy="31044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81" y="4232693"/>
            <a:ext cx="341489" cy="348678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4" y="4200061"/>
            <a:ext cx="341489" cy="348678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11" y="3646243"/>
            <a:ext cx="341489" cy="348678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66" y="6450991"/>
            <a:ext cx="304044" cy="31044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" y="5646762"/>
            <a:ext cx="341489" cy="34867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32" y="3611905"/>
            <a:ext cx="341489" cy="34867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07" y="1794924"/>
            <a:ext cx="304044" cy="31044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20" y="6164135"/>
            <a:ext cx="341489" cy="34867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08" y="3751815"/>
            <a:ext cx="304044" cy="310445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76" y="2378218"/>
            <a:ext cx="304044" cy="310445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19" y="4023865"/>
            <a:ext cx="304044" cy="310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19</a:t>
            </a:fld>
            <a:endParaRPr lang="en-US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32" y="3051335"/>
            <a:ext cx="304044" cy="31044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34" y="871361"/>
            <a:ext cx="304044" cy="31044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22" y="6373037"/>
            <a:ext cx="341489" cy="34867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78" y="1709033"/>
            <a:ext cx="304044" cy="310445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89" y="1895522"/>
            <a:ext cx="304044" cy="310445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22" y="4572219"/>
            <a:ext cx="304044" cy="31044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64" y="4100965"/>
            <a:ext cx="304044" cy="31044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4395866"/>
            <a:ext cx="304044" cy="31044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482"/>
            <a:ext cx="341489" cy="348678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49" y="-9444"/>
            <a:ext cx="341489" cy="3486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8836" y="1709033"/>
            <a:ext cx="6366690" cy="347962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Simplest Decision Tree is just single Root Node</a:t>
            </a:r>
          </a:p>
          <a:p>
            <a:pPr algn="ctr"/>
            <a:r>
              <a:rPr lang="en-US" sz="2400" dirty="0" smtClean="0"/>
              <a:t>(Also a Leaf Node)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Corresponds to Entire Training Set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Makes a Single Prediction: </a:t>
            </a:r>
          </a:p>
          <a:p>
            <a:pPr algn="ctr"/>
            <a:r>
              <a:rPr lang="en-US" sz="2400" dirty="0" smtClean="0"/>
              <a:t>Majority class in training set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206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3800"/>
          </a:xfrm>
        </p:spPr>
        <p:txBody>
          <a:bodyPr>
            <a:normAutofit/>
          </a:bodyPr>
          <a:lstStyle/>
          <a:p>
            <a:r>
              <a:rPr lang="en-US" dirty="0" smtClean="0"/>
              <a:t>Homework 2 harder than anticipated</a:t>
            </a:r>
          </a:p>
          <a:p>
            <a:pPr lvl="1"/>
            <a:r>
              <a:rPr lang="en-US" dirty="0" smtClean="0"/>
              <a:t>Will not happen again</a:t>
            </a:r>
          </a:p>
          <a:p>
            <a:pPr lvl="1"/>
            <a:r>
              <a:rPr lang="en-US" dirty="0" smtClean="0"/>
              <a:t>Lenient grading 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Homework 3 Released Tonight</a:t>
            </a:r>
          </a:p>
          <a:p>
            <a:pPr lvl="1"/>
            <a:r>
              <a:rPr lang="en-US" dirty="0" smtClean="0"/>
              <a:t>Due 2 weeks later</a:t>
            </a:r>
          </a:p>
          <a:p>
            <a:pPr lvl="1"/>
            <a:r>
              <a:rPr lang="en-US" dirty="0" smtClean="0"/>
              <a:t>(Much easier than HW2)</a:t>
            </a:r>
          </a:p>
          <a:p>
            <a:pPr lvl="1"/>
            <a:endParaRPr lang="en-US" sz="500" dirty="0"/>
          </a:p>
          <a:p>
            <a:endParaRPr lang="en-US" sz="1000" dirty="0" smtClean="0"/>
          </a:p>
          <a:p>
            <a:r>
              <a:rPr lang="en-US" dirty="0" smtClean="0"/>
              <a:t>Homework 1 will be graded soon.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3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 Experiment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2 Levels?</a:t>
            </a:r>
          </a:p>
          <a:p>
            <a:pPr lvl="1"/>
            <a:r>
              <a:rPr lang="en-US" sz="2400" dirty="0" smtClean="0"/>
              <a:t>(I.e., root node + 2 children)</a:t>
            </a:r>
          </a:p>
          <a:p>
            <a:pPr lvl="1"/>
            <a:r>
              <a:rPr lang="en-US" sz="2400" dirty="0" smtClean="0"/>
              <a:t>Single query (which one?)</a:t>
            </a:r>
          </a:p>
          <a:p>
            <a:pPr lvl="1"/>
            <a:r>
              <a:rPr lang="en-US" sz="2400" dirty="0" smtClean="0"/>
              <a:t>2 predictions </a:t>
            </a:r>
          </a:p>
          <a:p>
            <a:pPr lvl="1"/>
            <a:r>
              <a:rPr lang="en-US" sz="2400" b="1" dirty="0" smtClean="0"/>
              <a:t>How many possible queries?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238505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7" idx="1"/>
            <a:endCxn id="14" idx="3"/>
          </p:cNvCxnSpPr>
          <p:nvPr/>
        </p:nvCxnSpPr>
        <p:spPr>
          <a:xfrm flipH="1">
            <a:off x="2769442" y="4042469"/>
            <a:ext cx="2355775" cy="45342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56275" y="4242524"/>
            <a:ext cx="913167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Query?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994583" y="5422437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515371" y="5422437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</a:p>
        </p:txBody>
      </p:sp>
      <p:cxnSp>
        <p:nvCxnSpPr>
          <p:cNvPr id="17" name="Straight Arrow Connector 16"/>
          <p:cNvCxnSpPr>
            <a:stCxn id="14" idx="2"/>
            <a:endCxn id="15" idx="0"/>
          </p:cNvCxnSpPr>
          <p:nvPr/>
        </p:nvCxnSpPr>
        <p:spPr>
          <a:xfrm flipH="1">
            <a:off x="1495528" y="4749262"/>
            <a:ext cx="817331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  <a:endCxn id="16" idx="0"/>
          </p:cNvCxnSpPr>
          <p:nvPr/>
        </p:nvCxnSpPr>
        <p:spPr>
          <a:xfrm>
            <a:off x="2312859" y="4749262"/>
            <a:ext cx="781068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1008" y="474926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743123" y="4749262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8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66" y="3573448"/>
            <a:ext cx="304044" cy="310445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7" y="4023865"/>
            <a:ext cx="341489" cy="3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15" y="6606214"/>
            <a:ext cx="304044" cy="31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33" y="5878939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46" y="451232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66" y="3673496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22" y="2098322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2" y="4664999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45" y="4253356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" y="2894262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65" y="6130593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11" y="5060378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12" y="1997275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11" y="1114911"/>
            <a:ext cx="341489" cy="34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257" y="829819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556" y="1899707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882745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0" y="3403137"/>
            <a:ext cx="304044" cy="310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0" y="5168900"/>
            <a:ext cx="304044" cy="310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8" y="3611905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5853690"/>
            <a:ext cx="304044" cy="310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10" y="2698874"/>
            <a:ext cx="341489" cy="3486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89" y="1590722"/>
            <a:ext cx="304044" cy="310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15" y="6477981"/>
            <a:ext cx="304044" cy="3104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00" y="6212039"/>
            <a:ext cx="304044" cy="3104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37" y="5923012"/>
            <a:ext cx="304044" cy="3104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45" y="5719798"/>
            <a:ext cx="304044" cy="3104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40" y="5543245"/>
            <a:ext cx="304044" cy="3104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20" y="5982005"/>
            <a:ext cx="304044" cy="3104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80" y="1794924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58" y="45023"/>
            <a:ext cx="304044" cy="310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44" y="1209762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804466"/>
            <a:ext cx="304044" cy="3104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00" y="1923983"/>
            <a:ext cx="341489" cy="3486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" y="6094389"/>
            <a:ext cx="341489" cy="3486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8" y="5460228"/>
            <a:ext cx="341489" cy="3486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77" y="6154959"/>
            <a:ext cx="304044" cy="3104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89" y="6470108"/>
            <a:ext cx="304044" cy="3104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55" y="2755528"/>
            <a:ext cx="304044" cy="3104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7" y="1527175"/>
            <a:ext cx="341489" cy="3486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44" y="739556"/>
            <a:ext cx="341489" cy="34867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6" y="139594"/>
            <a:ext cx="341489" cy="34867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490" y="2880495"/>
            <a:ext cx="341489" cy="3486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0" y="6470108"/>
            <a:ext cx="341489" cy="34867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2267036"/>
            <a:ext cx="304044" cy="3104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32" y="2898935"/>
            <a:ext cx="304044" cy="3104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1" y="1527175"/>
            <a:ext cx="341489" cy="34867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2357850"/>
            <a:ext cx="304044" cy="31044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59" y="4462371"/>
            <a:ext cx="304044" cy="3104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0" y="3922017"/>
            <a:ext cx="304044" cy="3104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11" y="5383645"/>
            <a:ext cx="304044" cy="3104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13" y="346778"/>
            <a:ext cx="304044" cy="3104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22" y="-10196"/>
            <a:ext cx="341489" cy="3486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65" y="1288939"/>
            <a:ext cx="341489" cy="34867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68" y="2447000"/>
            <a:ext cx="341489" cy="34867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" y="2894791"/>
            <a:ext cx="341489" cy="3486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8" y="6408780"/>
            <a:ext cx="304044" cy="31044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60" y="158710"/>
            <a:ext cx="341489" cy="3486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79" y="721595"/>
            <a:ext cx="341489" cy="3486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40" y="126742"/>
            <a:ext cx="341489" cy="34867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83" y="1384101"/>
            <a:ext cx="341489" cy="34867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53" y="1197449"/>
            <a:ext cx="341489" cy="34867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325" y="6095462"/>
            <a:ext cx="341489" cy="34867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" y="451232"/>
            <a:ext cx="341489" cy="3486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219330"/>
            <a:ext cx="304044" cy="31044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73" y="1550396"/>
            <a:ext cx="304044" cy="31044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3" y="4320345"/>
            <a:ext cx="304044" cy="310445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" y="6438602"/>
            <a:ext cx="304044" cy="31044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04" y="2709722"/>
            <a:ext cx="341489" cy="348678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2136555"/>
            <a:ext cx="304044" cy="31044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2" y="6547376"/>
            <a:ext cx="304044" cy="31044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3" y="4727442"/>
            <a:ext cx="304044" cy="31044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5" y="5087689"/>
            <a:ext cx="304044" cy="31044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11" y="5188655"/>
            <a:ext cx="304044" cy="31044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16" y="5159690"/>
            <a:ext cx="304044" cy="31044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36" y="3630001"/>
            <a:ext cx="341489" cy="34867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36" y="3403137"/>
            <a:ext cx="341489" cy="348678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6" y="2524535"/>
            <a:ext cx="341489" cy="34867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4" y="2590482"/>
            <a:ext cx="341489" cy="348678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57" y="2707922"/>
            <a:ext cx="341489" cy="348678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21" y="2013733"/>
            <a:ext cx="341489" cy="34867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3" y="4345630"/>
            <a:ext cx="304044" cy="310445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56" y="4664999"/>
            <a:ext cx="304044" cy="31044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9" y="5381853"/>
            <a:ext cx="304044" cy="310445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40" y="6537405"/>
            <a:ext cx="304044" cy="31044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49" y="5532849"/>
            <a:ext cx="304044" cy="31044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511" y="5524128"/>
            <a:ext cx="341489" cy="34867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66" y="4581371"/>
            <a:ext cx="304044" cy="310445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45" y="663293"/>
            <a:ext cx="341489" cy="348678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5" y="1300429"/>
            <a:ext cx="304044" cy="310445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95" y="64107"/>
            <a:ext cx="304044" cy="310445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2" y="135400"/>
            <a:ext cx="304044" cy="31044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" y="72318"/>
            <a:ext cx="341489" cy="348678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2" y="91434"/>
            <a:ext cx="304044" cy="310445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03" y="6547376"/>
            <a:ext cx="304044" cy="31044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4" y="5378070"/>
            <a:ext cx="341489" cy="34867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53" y="4767038"/>
            <a:ext cx="341489" cy="348678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9" y="5505012"/>
            <a:ext cx="341489" cy="348678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33" y="4709420"/>
            <a:ext cx="304044" cy="310445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57" y="3361125"/>
            <a:ext cx="304044" cy="310445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3" y="3533583"/>
            <a:ext cx="304044" cy="310445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90" y="3410017"/>
            <a:ext cx="304044" cy="310445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38" y="6247862"/>
            <a:ext cx="341489" cy="34867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75" y="5799755"/>
            <a:ext cx="304044" cy="310445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21" y="6567861"/>
            <a:ext cx="304044" cy="310445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27" y="4727442"/>
            <a:ext cx="341489" cy="348678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97" y="1100514"/>
            <a:ext cx="304044" cy="310445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04" y="1778007"/>
            <a:ext cx="304044" cy="31044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81" y="4232693"/>
            <a:ext cx="341489" cy="348678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4" y="4200061"/>
            <a:ext cx="341489" cy="348678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11" y="3646243"/>
            <a:ext cx="341489" cy="348678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66" y="6450991"/>
            <a:ext cx="304044" cy="31044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" y="5646762"/>
            <a:ext cx="341489" cy="34867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32" y="3611905"/>
            <a:ext cx="341489" cy="34867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07" y="1794924"/>
            <a:ext cx="304044" cy="31044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20" y="6164135"/>
            <a:ext cx="341489" cy="34867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08" y="3751815"/>
            <a:ext cx="304044" cy="310445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76" y="2378218"/>
            <a:ext cx="304044" cy="310445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19" y="4023865"/>
            <a:ext cx="304044" cy="310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21</a:t>
            </a:fld>
            <a:endParaRPr lang="en-US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32" y="3051335"/>
            <a:ext cx="304044" cy="31044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34" y="871361"/>
            <a:ext cx="304044" cy="31044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22" y="6373037"/>
            <a:ext cx="341489" cy="34867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78" y="1709033"/>
            <a:ext cx="304044" cy="3104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89" y="1895522"/>
            <a:ext cx="304044" cy="31044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22" y="4572219"/>
            <a:ext cx="304044" cy="31044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64" y="4100965"/>
            <a:ext cx="304044" cy="31044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4395866"/>
            <a:ext cx="304044" cy="31044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482"/>
            <a:ext cx="341489" cy="34867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49" y="-9444"/>
            <a:ext cx="341489" cy="348678"/>
          </a:xfrm>
          <a:prstGeom prst="rect">
            <a:avLst/>
          </a:prstGeom>
        </p:spPr>
      </p:pic>
      <p:cxnSp>
        <p:nvCxnSpPr>
          <p:cNvPr id="143" name="Straight Connector 142"/>
          <p:cNvCxnSpPr/>
          <p:nvPr/>
        </p:nvCxnSpPr>
        <p:spPr>
          <a:xfrm flipV="1">
            <a:off x="-134946" y="6094389"/>
            <a:ext cx="9351178" cy="107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-41480" y="4673616"/>
            <a:ext cx="9351178" cy="107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-119902" y="3381793"/>
            <a:ext cx="9351178" cy="107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-154356" y="1177424"/>
            <a:ext cx="9351178" cy="107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1061796" y="-7056"/>
            <a:ext cx="0" cy="6916659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4170164" y="-10196"/>
            <a:ext cx="0" cy="6916659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6823338" y="-12630"/>
            <a:ext cx="0" cy="6916659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108148" y="-28263"/>
            <a:ext cx="0" cy="6916659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1289955" y="1545018"/>
            <a:ext cx="6366690" cy="303635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#Possible Queries = #Possible Splits</a:t>
            </a:r>
          </a:p>
          <a:p>
            <a:pPr algn="ctr"/>
            <a:r>
              <a:rPr lang="en-US" sz="2400" b="1" dirty="0" smtClean="0"/>
              <a:t>=D*N</a:t>
            </a:r>
          </a:p>
          <a:p>
            <a:pPr algn="ctr"/>
            <a:r>
              <a:rPr lang="en-US" sz="2400" dirty="0" smtClean="0"/>
              <a:t>(D = #Features)</a:t>
            </a:r>
          </a:p>
          <a:p>
            <a:pPr algn="ctr"/>
            <a:r>
              <a:rPr lang="en-US" sz="2400" dirty="0" smtClean="0"/>
              <a:t>(N = #training points)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 to choose “best” query?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808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193" y="3766668"/>
            <a:ext cx="1975556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impurity function: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E.g., 0/1 Loss: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560931"/>
              </p:ext>
            </p:extLst>
          </p:nvPr>
        </p:nvGraphicFramePr>
        <p:xfrm>
          <a:off x="3342732" y="2329029"/>
          <a:ext cx="3030887" cy="83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5" name="Equation" r:id="rId3" imgW="1422400" imgH="393700" progId="Equation.3">
                  <p:embed/>
                </p:oleObj>
              </mc:Choice>
              <mc:Fallback>
                <p:oleObj name="Equation" r:id="rId3" imgW="142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2732" y="2329029"/>
                        <a:ext cx="3030887" cy="83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62" y="3970074"/>
            <a:ext cx="341489" cy="348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331" y="4158670"/>
            <a:ext cx="304044" cy="310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1193" y="3766667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075" y="4330948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331" y="5008798"/>
            <a:ext cx="341489" cy="348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02" y="4775061"/>
            <a:ext cx="341489" cy="348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8108" y="3360556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0775" y="5567722"/>
            <a:ext cx="8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97440" y="3772668"/>
            <a:ext cx="1975556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29" y="3970074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586" y="4152366"/>
            <a:ext cx="304044" cy="3104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322" y="4336948"/>
            <a:ext cx="341489" cy="348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78" y="5014798"/>
            <a:ext cx="341489" cy="348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193" y="4816341"/>
            <a:ext cx="341489" cy="34867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4000023" y="3760666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97440" y="3772667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36982" y="5573723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32127" y="336655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805075" y="3366557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24731" y="5573723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1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115756" y="3676351"/>
            <a:ext cx="1981829" cy="830997"/>
            <a:chOff x="6115756" y="3728567"/>
            <a:chExt cx="1981829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6115756" y="3728567"/>
              <a:ext cx="14539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Impurity </a:t>
              </a:r>
            </a:p>
            <a:p>
              <a:r>
                <a:rPr lang="en-US" sz="2400" dirty="0" smtClean="0"/>
                <a:t>Reduction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70916" y="3850900"/>
              <a:ext cx="6266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 </a:t>
              </a:r>
              <a:r>
                <a:rPr lang="en-US" sz="2800" dirty="0" smtClean="0"/>
                <a:t>0</a:t>
              </a:r>
              <a:endParaRPr lang="en-US" sz="28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940778" y="1191860"/>
            <a:ext cx="2688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Classification Error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of best single prediction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6173611" y="1899746"/>
            <a:ext cx="1111470" cy="54147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52443" y="4586627"/>
            <a:ext cx="1933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No Benefit From</a:t>
            </a:r>
          </a:p>
          <a:p>
            <a:r>
              <a:rPr lang="en-US" sz="2000" b="1" dirty="0" smtClean="0">
                <a:solidFill>
                  <a:srgbClr val="953735"/>
                </a:solidFill>
              </a:rPr>
              <a:t>This Split!</a:t>
            </a:r>
            <a:endParaRPr lang="en-US" sz="2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2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4" grpId="0"/>
      <p:bldP spid="15" grpId="0"/>
      <p:bldP spid="16" grpId="0" animBg="1"/>
      <p:bldP spid="19" grpId="0" animBg="1"/>
      <p:bldP spid="29" grpId="0"/>
      <p:bldP spid="30" grpId="0"/>
      <p:bldP spid="31" grpId="0"/>
      <p:bldP spid="32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01193" y="3766668"/>
            <a:ext cx="1975556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impurity function: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E.g., 0/1 Loss: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492162"/>
              </p:ext>
            </p:extLst>
          </p:nvPr>
        </p:nvGraphicFramePr>
        <p:xfrm>
          <a:off x="3342732" y="2329029"/>
          <a:ext cx="3030887" cy="83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95" name="Equation" r:id="rId3" imgW="1422400" imgH="393700" progId="Equation.3">
                  <p:embed/>
                </p:oleObj>
              </mc:Choice>
              <mc:Fallback>
                <p:oleObj name="Equation" r:id="rId3" imgW="142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2732" y="2329029"/>
                        <a:ext cx="3030887" cy="83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62" y="3970074"/>
            <a:ext cx="341489" cy="348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331" y="4158670"/>
            <a:ext cx="304044" cy="310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1193" y="3766667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075" y="4330948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331" y="5008798"/>
            <a:ext cx="341489" cy="348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02" y="4775061"/>
            <a:ext cx="341489" cy="348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8108" y="3360556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0775" y="5567722"/>
            <a:ext cx="8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97440" y="3772668"/>
            <a:ext cx="1975556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29" y="3970074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586" y="4152366"/>
            <a:ext cx="304044" cy="3104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322" y="4336948"/>
            <a:ext cx="341489" cy="348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78" y="5014798"/>
            <a:ext cx="341489" cy="348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193" y="4816341"/>
            <a:ext cx="341489" cy="34867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3397440" y="4753893"/>
            <a:ext cx="1975557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97440" y="3772667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36982" y="5573723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06742" y="4964964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06742" y="4118697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24731" y="5573723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1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115756" y="3676351"/>
            <a:ext cx="1981829" cy="830997"/>
            <a:chOff x="6115756" y="3728567"/>
            <a:chExt cx="1981829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6115756" y="3728567"/>
              <a:ext cx="14539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Impurity </a:t>
              </a:r>
            </a:p>
            <a:p>
              <a:r>
                <a:rPr lang="en-US" sz="2400" dirty="0" smtClean="0"/>
                <a:t>Reduction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70916" y="3850900"/>
              <a:ext cx="6266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 </a:t>
              </a:r>
              <a:r>
                <a:rPr lang="en-US" sz="2800" dirty="0" smtClean="0"/>
                <a:t>0</a:t>
              </a:r>
              <a:endParaRPr lang="en-US" sz="28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940778" y="1191860"/>
            <a:ext cx="2688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Classification Error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of best single prediction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6173611" y="1899746"/>
            <a:ext cx="1111470" cy="54147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52443" y="4586627"/>
            <a:ext cx="19335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No Benefit From</a:t>
            </a:r>
          </a:p>
          <a:p>
            <a:r>
              <a:rPr lang="en-US" sz="2000" b="1" dirty="0" smtClean="0">
                <a:solidFill>
                  <a:srgbClr val="953735"/>
                </a:solidFill>
              </a:rPr>
              <a:t>This Split!</a:t>
            </a:r>
            <a:endParaRPr lang="en-US" sz="2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9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9" grpId="0"/>
      <p:bldP spid="30" grpId="0"/>
      <p:bldP spid="31" grpId="0"/>
      <p:bldP spid="32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4696725" y="3772669"/>
            <a:ext cx="676271" cy="1756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01193" y="3766668"/>
            <a:ext cx="1975556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impurity function: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E.g., 0/1 Loss: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14023"/>
              </p:ext>
            </p:extLst>
          </p:nvPr>
        </p:nvGraphicFramePr>
        <p:xfrm>
          <a:off x="3342732" y="2329029"/>
          <a:ext cx="3030887" cy="83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72" name="Equation" r:id="rId3" imgW="1422400" imgH="393700" progId="Equation.3">
                  <p:embed/>
                </p:oleObj>
              </mc:Choice>
              <mc:Fallback>
                <p:oleObj name="Equation" r:id="rId3" imgW="142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2732" y="2329029"/>
                        <a:ext cx="3030887" cy="83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562" y="3970074"/>
            <a:ext cx="341489" cy="348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331" y="4158670"/>
            <a:ext cx="304044" cy="3104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1193" y="3766667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075" y="4330948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331" y="5008798"/>
            <a:ext cx="341489" cy="348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002" y="4775061"/>
            <a:ext cx="341489" cy="348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8108" y="3360556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50775" y="5567722"/>
            <a:ext cx="8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97440" y="3772668"/>
            <a:ext cx="1299285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5529" y="3970074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3586" y="4152366"/>
            <a:ext cx="304044" cy="3104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322" y="4336948"/>
            <a:ext cx="341489" cy="348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578" y="5014798"/>
            <a:ext cx="341489" cy="348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193" y="4816341"/>
            <a:ext cx="341489" cy="34867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4696725" y="3766667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397440" y="3772667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436982" y="5573723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966924" y="3360556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805075" y="3366557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524731" y="5573723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0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6115756" y="3676351"/>
            <a:ext cx="1981829" cy="830997"/>
            <a:chOff x="6115756" y="3728567"/>
            <a:chExt cx="1981829" cy="830997"/>
          </a:xfrm>
        </p:grpSpPr>
        <p:sp>
          <p:nvSpPr>
            <p:cNvPr id="33" name="TextBox 32"/>
            <p:cNvSpPr txBox="1"/>
            <p:nvPr/>
          </p:nvSpPr>
          <p:spPr>
            <a:xfrm>
              <a:off x="6115756" y="3728567"/>
              <a:ext cx="145394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Impurity </a:t>
              </a:r>
            </a:p>
            <a:p>
              <a:r>
                <a:rPr lang="en-US" sz="2400" dirty="0" smtClean="0"/>
                <a:t>Reduction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470916" y="3850900"/>
              <a:ext cx="6266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 1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940778" y="1191860"/>
            <a:ext cx="2688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Classification Error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of best single prediction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6173611" y="1899746"/>
            <a:ext cx="1111470" cy="541476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52443" y="4586627"/>
            <a:ext cx="2035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Choose Split with</a:t>
            </a:r>
          </a:p>
          <a:p>
            <a:r>
              <a:rPr lang="en-US" sz="2000" b="1" dirty="0" smtClean="0">
                <a:solidFill>
                  <a:srgbClr val="953735"/>
                </a:solidFill>
              </a:rPr>
              <a:t>largest impurity</a:t>
            </a:r>
          </a:p>
          <a:p>
            <a:r>
              <a:rPr lang="en-US" sz="2000" b="1" dirty="0" smtClean="0">
                <a:solidFill>
                  <a:srgbClr val="953735"/>
                </a:solidFill>
              </a:rPr>
              <a:t>reduction!</a:t>
            </a:r>
            <a:endParaRPr lang="en-US" sz="2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0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19" grpId="0" animBg="1"/>
      <p:bldP spid="29" grpId="0"/>
      <p:bldP spid="30" grpId="0"/>
      <p:bldP spid="31" grpId="0"/>
      <p:bldP spid="32" grpId="0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 = Loss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Training Goal: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Find decision tree with low impurity.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Impurity Over Leaf </a:t>
            </a:r>
            <a:r>
              <a:rPr lang="en-US" b="1" dirty="0"/>
              <a:t>N</a:t>
            </a:r>
            <a:r>
              <a:rPr lang="en-US" b="1" dirty="0" smtClean="0"/>
              <a:t>odes = Training Loss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568551"/>
              </p:ext>
            </p:extLst>
          </p:nvPr>
        </p:nvGraphicFramePr>
        <p:xfrm>
          <a:off x="4704455" y="4206081"/>
          <a:ext cx="3030887" cy="83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27" name="Equation" r:id="rId3" imgW="1422400" imgH="393700" progId="Equation.3">
                  <p:embed/>
                </p:oleObj>
              </mc:Choice>
              <mc:Fallback>
                <p:oleObj name="Equation" r:id="rId3" imgW="142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4455" y="4206081"/>
                        <a:ext cx="3030887" cy="83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484666"/>
              </p:ext>
            </p:extLst>
          </p:nvPr>
        </p:nvGraphicFramePr>
        <p:xfrm>
          <a:off x="797287" y="4206081"/>
          <a:ext cx="2385678" cy="92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28" name="Equation" r:id="rId5" imgW="952500" imgH="368300" progId="Equation.3">
                  <p:embed/>
                </p:oleObj>
              </mc:Choice>
              <mc:Fallback>
                <p:oleObj name="Equation" r:id="rId5" imgW="952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7287" y="4206081"/>
                        <a:ext cx="2385678" cy="923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7287" y="5129388"/>
            <a:ext cx="3548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S’ iterates over leaf nodes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Union of S’ = S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(Leaf Nodes = </a:t>
            </a:r>
            <a:r>
              <a:rPr lang="en-US" sz="2000" dirty="0">
                <a:solidFill>
                  <a:srgbClr val="953735"/>
                </a:solidFill>
              </a:rPr>
              <a:t>p</a:t>
            </a:r>
            <a:r>
              <a:rPr lang="en-US" sz="2000" dirty="0" smtClean="0">
                <a:solidFill>
                  <a:srgbClr val="953735"/>
                </a:solidFill>
              </a:rPr>
              <a:t>artitioning of S)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0343" y="5129388"/>
            <a:ext cx="2697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Classification Error on S’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17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0/1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split best reduces impurity?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8220" y="3874444"/>
            <a:ext cx="1975556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53" y="4173915"/>
            <a:ext cx="341489" cy="348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8220" y="3874443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157" y="4888338"/>
            <a:ext cx="341489" cy="3486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65135" y="3468332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57802" y="5675498"/>
            <a:ext cx="8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1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02" y="4440785"/>
            <a:ext cx="341489" cy="348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074" y="4821535"/>
            <a:ext cx="304044" cy="3104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802" y="5187130"/>
            <a:ext cx="341489" cy="348678"/>
          </a:xfrm>
          <a:prstGeom prst="rect">
            <a:avLst/>
          </a:prstGeom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701717"/>
              </p:ext>
            </p:extLst>
          </p:nvPr>
        </p:nvGraphicFramePr>
        <p:xfrm>
          <a:off x="1436524" y="2257902"/>
          <a:ext cx="3030887" cy="83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16" name="Equation" r:id="rId5" imgW="1422400" imgH="393700" progId="Equation.3">
                  <p:embed/>
                </p:oleObj>
              </mc:Choice>
              <mc:Fallback>
                <p:oleObj name="Equation" r:id="rId5" imgW="1422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6524" y="2257902"/>
                        <a:ext cx="3030887" cy="83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119" y="4359174"/>
            <a:ext cx="341489" cy="34867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18402" y="3874444"/>
            <a:ext cx="1049009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935" y="4173915"/>
            <a:ext cx="341489" cy="34867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18402" y="3874443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339" y="4888338"/>
            <a:ext cx="341489" cy="3486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62785" y="5675499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84" y="4440785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8256" y="4821535"/>
            <a:ext cx="304044" cy="3104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84" y="5187130"/>
            <a:ext cx="341489" cy="3486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301" y="4359174"/>
            <a:ext cx="341489" cy="34867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467411" y="3868442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786251" y="3874445"/>
            <a:ext cx="1954388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784" y="4173916"/>
            <a:ext cx="341489" cy="3486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786251" y="3874444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188" y="4888339"/>
            <a:ext cx="341489" cy="3486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33" y="4440786"/>
            <a:ext cx="341489" cy="3486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105" y="4821536"/>
            <a:ext cx="304044" cy="3104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33" y="5187131"/>
            <a:ext cx="341489" cy="34867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150" y="4359175"/>
            <a:ext cx="341489" cy="348678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6313089" y="3868443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415714" y="2716389"/>
            <a:ext cx="3070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All </a:t>
            </a:r>
            <a:r>
              <a:rPr lang="en-US" sz="2000" b="1" dirty="0" err="1" smtClean="0">
                <a:solidFill>
                  <a:srgbClr val="953735"/>
                </a:solidFill>
              </a:rPr>
              <a:t>Partitionings</a:t>
            </a:r>
            <a:r>
              <a:rPr lang="en-US" sz="2000" b="1" dirty="0" smtClean="0">
                <a:solidFill>
                  <a:srgbClr val="953735"/>
                </a:solidFill>
              </a:rPr>
              <a:t> Give Same</a:t>
            </a:r>
          </a:p>
          <a:p>
            <a:r>
              <a:rPr lang="en-US" sz="2000" b="1" dirty="0" smtClean="0">
                <a:solidFill>
                  <a:srgbClr val="953735"/>
                </a:solidFill>
              </a:rPr>
              <a:t>Impurity Reduction!</a:t>
            </a:r>
            <a:endParaRPr lang="en-US" sz="2000" b="1" dirty="0">
              <a:solidFill>
                <a:srgbClr val="953735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71706" y="347111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4805075" y="3465884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5909122" y="347111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807367" y="3473940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4467411" y="5675499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1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793242" y="5673716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797868" y="5673716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3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7" grpId="0"/>
      <p:bldP spid="37" grpId="0" animBg="1"/>
      <p:bldP spid="39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6856425" y="4739915"/>
            <a:ext cx="911023" cy="878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856425" y="3861499"/>
            <a:ext cx="926547" cy="8784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0/1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0/1 Loss is discontinuous</a:t>
            </a:r>
          </a:p>
          <a:p>
            <a:endParaRPr lang="en-US" sz="1000" dirty="0" smtClean="0"/>
          </a:p>
          <a:p>
            <a:r>
              <a:rPr lang="en-US" sz="2800" dirty="0" smtClean="0"/>
              <a:t>A good partitioning may not improve 0/1 Loss…</a:t>
            </a:r>
          </a:p>
          <a:p>
            <a:pPr lvl="1"/>
            <a:r>
              <a:rPr lang="en-US" sz="2000" dirty="0" smtClean="0"/>
              <a:t>E.g., leads to an accurate model with subsequent split…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7052" y="3861501"/>
            <a:ext cx="1975556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5" y="4160972"/>
            <a:ext cx="341489" cy="3486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7052" y="3861500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89" y="4875395"/>
            <a:ext cx="341489" cy="348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3967" y="3455389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36634" y="5662555"/>
            <a:ext cx="8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34" y="4427842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906" y="4808592"/>
            <a:ext cx="304044" cy="3104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634" y="5174187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51" y="4346231"/>
            <a:ext cx="341489" cy="3486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7234" y="3861501"/>
            <a:ext cx="1049009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767" y="4160972"/>
            <a:ext cx="341489" cy="3486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397234" y="3861500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171" y="4875395"/>
            <a:ext cx="341489" cy="3486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946816" y="5662555"/>
            <a:ext cx="8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1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16" y="4427842"/>
            <a:ext cx="341489" cy="348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88" y="4808592"/>
            <a:ext cx="304044" cy="3104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816" y="5174187"/>
            <a:ext cx="341489" cy="3486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33" y="4346231"/>
            <a:ext cx="341489" cy="34867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4446243" y="3855499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07416" y="3861500"/>
            <a:ext cx="1049009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949" y="4160971"/>
            <a:ext cx="341489" cy="348678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807416" y="3861499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353" y="4875394"/>
            <a:ext cx="341489" cy="34867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56998" y="5662554"/>
            <a:ext cx="86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0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98" y="4427841"/>
            <a:ext cx="341489" cy="3486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270" y="4808591"/>
            <a:ext cx="304044" cy="3104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98" y="5174186"/>
            <a:ext cx="341489" cy="3486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315" y="4346230"/>
            <a:ext cx="341489" cy="348678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6856425" y="3855498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5" idx="3"/>
            <a:endCxn id="27" idx="3"/>
          </p:cNvCxnSpPr>
          <p:nvPr/>
        </p:nvCxnSpPr>
        <p:spPr>
          <a:xfrm>
            <a:off x="6856425" y="4739916"/>
            <a:ext cx="926547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50538" y="345538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4724854" y="3453471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6143481" y="3453471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7120924" y="3455389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7865987" y="4974131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97888" y="4427841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408070" y="4427842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3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Impurity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more continuous impurity measure</a:t>
            </a:r>
          </a:p>
          <a:p>
            <a:endParaRPr lang="en-US" sz="1000" dirty="0"/>
          </a:p>
          <a:p>
            <a:r>
              <a:rPr lang="en-US" dirty="0" smtClean="0">
                <a:solidFill>
                  <a:srgbClr val="953735"/>
                </a:solidFill>
              </a:rPr>
              <a:t>First try:</a:t>
            </a:r>
            <a:r>
              <a:rPr lang="en-US" dirty="0" smtClean="0"/>
              <a:t> Bernoulli Variance: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968" y="4173949"/>
            <a:ext cx="2587978" cy="1772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45833" y="579916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S’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12793" y="4847166"/>
            <a:ext cx="58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L(S’)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17444" y="4581388"/>
            <a:ext cx="2698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 = 1/2,  L(S’) = |S’|*1/4</a:t>
            </a:r>
          </a:p>
          <a:p>
            <a:r>
              <a:rPr lang="en-US" sz="2000" dirty="0" smtClean="0"/>
              <a:t>P = 1,      L(S’) = |S’|*0</a:t>
            </a:r>
          </a:p>
          <a:p>
            <a:r>
              <a:rPr lang="en-US" sz="2000" dirty="0" smtClean="0"/>
              <a:t>P = 0,      L(S’) = |S’|*0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203835" y="5724619"/>
            <a:ext cx="16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Perfect Purity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5008816" y="5207000"/>
            <a:ext cx="558017" cy="517619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</p:cNvCxnSpPr>
          <p:nvPr/>
        </p:nvCxnSpPr>
        <p:spPr>
          <a:xfrm flipV="1">
            <a:off x="5008816" y="5418667"/>
            <a:ext cx="508628" cy="305952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83605" y="4023570"/>
            <a:ext cx="149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Worst Purity</a:t>
            </a:r>
            <a:endParaRPr lang="en-US" sz="2000" dirty="0">
              <a:solidFill>
                <a:srgbClr val="953735"/>
              </a:solidFill>
            </a:endParaRPr>
          </a:p>
        </p:txBody>
      </p:sp>
      <p:cxnSp>
        <p:nvCxnSpPr>
          <p:cNvPr id="30" name="Straight Arrow Connector 29"/>
          <p:cNvCxnSpPr>
            <a:stCxn id="20" idx="2"/>
          </p:cNvCxnSpPr>
          <p:nvPr/>
        </p:nvCxnSpPr>
        <p:spPr>
          <a:xfrm>
            <a:off x="5033232" y="4423680"/>
            <a:ext cx="484212" cy="395264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127540"/>
              </p:ext>
            </p:extLst>
          </p:nvPr>
        </p:nvGraphicFramePr>
        <p:xfrm>
          <a:off x="1033608" y="3026624"/>
          <a:ext cx="4394918" cy="768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95" name="Equation" r:id="rId4" imgW="2247900" imgH="393700" progId="Equation.3">
                  <p:embed/>
                </p:oleObj>
              </mc:Choice>
              <mc:Fallback>
                <p:oleObj name="Equation" r:id="rId4" imgW="224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3608" y="3026624"/>
                        <a:ext cx="4394918" cy="768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741036" y="3087328"/>
            <a:ext cx="2946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953735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953735"/>
                </a:solidFill>
              </a:rPr>
              <a:t>S’</a:t>
            </a:r>
            <a:r>
              <a:rPr lang="en-US" sz="2000" dirty="0" smtClean="0">
                <a:solidFill>
                  <a:srgbClr val="953735"/>
                </a:solidFill>
              </a:rPr>
              <a:t> = fraction of S’ that are </a:t>
            </a:r>
          </a:p>
          <a:p>
            <a:r>
              <a:rPr lang="en-US" sz="2000" dirty="0">
                <a:solidFill>
                  <a:srgbClr val="953735"/>
                </a:solidFill>
              </a:rPr>
              <a:t> </a:t>
            </a:r>
            <a:r>
              <a:rPr lang="en-US" sz="2000" dirty="0" smtClean="0">
                <a:solidFill>
                  <a:srgbClr val="953735"/>
                </a:solidFill>
              </a:rPr>
              <a:t>        positive examples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9889" y="6175548"/>
            <a:ext cx="174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|S’|=1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>
          <a:xfrm flipV="1">
            <a:off x="1113761" y="5799160"/>
            <a:ext cx="0" cy="376388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68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0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Variance as Impurity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split best reduces impurity?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045" y="4074290"/>
            <a:ext cx="341489" cy="348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5512" y="3774818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49" y="4788713"/>
            <a:ext cx="341489" cy="3486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63595" y="3352608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426245" y="557587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5/6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94" y="4341160"/>
            <a:ext cx="341489" cy="3486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366" y="4721910"/>
            <a:ext cx="304044" cy="3104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94" y="5087505"/>
            <a:ext cx="341489" cy="348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411" y="4259549"/>
            <a:ext cx="341489" cy="3486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227" y="4074290"/>
            <a:ext cx="341489" cy="34867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395694" y="3774818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631" y="4788713"/>
            <a:ext cx="341489" cy="3486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97741" y="5575874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76" y="4341160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548" y="4721910"/>
            <a:ext cx="304044" cy="3104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276" y="5087505"/>
            <a:ext cx="341489" cy="3486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593" y="4259549"/>
            <a:ext cx="341489" cy="348678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4444703" y="3768817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636" y="4074291"/>
            <a:ext cx="341489" cy="3486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834103" y="3774819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40" y="4788714"/>
            <a:ext cx="341489" cy="34867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685" y="4341161"/>
            <a:ext cx="341489" cy="3486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957" y="4721911"/>
            <a:ext cx="304044" cy="31044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685" y="5087506"/>
            <a:ext cx="341489" cy="34867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002" y="4259550"/>
            <a:ext cx="341489" cy="348678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6360941" y="3768818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770166" y="335287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4803535" y="335260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51" name="TextBox 50"/>
          <p:cNvSpPr txBox="1"/>
          <p:nvPr/>
        </p:nvSpPr>
        <p:spPr>
          <a:xfrm>
            <a:off x="5956147" y="335260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6876387" y="335287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53" name="TextBox 52"/>
          <p:cNvSpPr txBox="1"/>
          <p:nvPr/>
        </p:nvSpPr>
        <p:spPr>
          <a:xfrm>
            <a:off x="4352975" y="5575874"/>
            <a:ext cx="1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1/2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770534" y="5574091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6775160" y="5574091"/>
            <a:ext cx="1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3/4</a:t>
            </a:r>
            <a:endParaRPr lang="en-US" dirty="0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00786"/>
              </p:ext>
            </p:extLst>
          </p:nvPr>
        </p:nvGraphicFramePr>
        <p:xfrm>
          <a:off x="1006680" y="2274477"/>
          <a:ext cx="4472512" cy="78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25" name="Equation" r:id="rId5" imgW="2247900" imgH="393700" progId="Equation.3">
                  <p:embed/>
                </p:oleObj>
              </mc:Choice>
              <mc:Fallback>
                <p:oleObj name="Equation" r:id="rId5" imgW="224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6680" y="2274477"/>
                        <a:ext cx="4472512" cy="782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85600" y="5935071"/>
            <a:ext cx="732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Best!</a:t>
            </a:r>
            <a:endParaRPr lang="en-US" sz="2000" b="1" dirty="0">
              <a:solidFill>
                <a:srgbClr val="953735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70534" y="2314013"/>
            <a:ext cx="29460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953735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953735"/>
                </a:solidFill>
              </a:rPr>
              <a:t>S’</a:t>
            </a:r>
            <a:r>
              <a:rPr lang="en-US" sz="2000" dirty="0" smtClean="0">
                <a:solidFill>
                  <a:srgbClr val="953735"/>
                </a:solidFill>
              </a:rPr>
              <a:t> = fraction of S’ that are </a:t>
            </a:r>
          </a:p>
          <a:p>
            <a:r>
              <a:rPr lang="en-US" sz="2000" dirty="0">
                <a:solidFill>
                  <a:srgbClr val="953735"/>
                </a:solidFill>
              </a:rPr>
              <a:t> </a:t>
            </a:r>
            <a:r>
              <a:rPr lang="en-US" sz="2000" dirty="0" smtClean="0">
                <a:solidFill>
                  <a:srgbClr val="953735"/>
                </a:solidFill>
              </a:rPr>
              <a:t>        positive examples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6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39" grpId="0" animBg="1"/>
      <p:bldP spid="49" grpId="0"/>
      <p:bldP spid="50" grpId="0"/>
      <p:bldP spid="53" grpId="0"/>
      <p:bldP spid="54" grpId="0"/>
      <p:bldP spid="55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92075"/>
          </a:xfrm>
        </p:spPr>
        <p:txBody>
          <a:bodyPr>
            <a:normAutofit/>
          </a:bodyPr>
          <a:lstStyle/>
          <a:p>
            <a:r>
              <a:rPr lang="en-US" dirty="0" err="1" smtClean="0"/>
              <a:t>Kaggle</a:t>
            </a:r>
            <a:r>
              <a:rPr lang="en-US" dirty="0" smtClean="0"/>
              <a:t> Mini-Project Released</a:t>
            </a:r>
          </a:p>
          <a:p>
            <a:pPr lvl="1"/>
            <a:r>
              <a:rPr lang="en-US" sz="2000" dirty="0">
                <a:hlinkClick r:id="rId2"/>
              </a:rPr>
              <a:t>https://kaggle.com/join/</a:t>
            </a:r>
            <a:r>
              <a:rPr lang="en-US" sz="2000" dirty="0" smtClean="0">
                <a:hlinkClick r:id="rId2"/>
              </a:rPr>
              <a:t>csee155</a:t>
            </a:r>
            <a:r>
              <a:rPr lang="en-US" sz="2000" dirty="0" smtClean="0"/>
              <a:t>  (also linked to from course website)</a:t>
            </a:r>
          </a:p>
          <a:p>
            <a:pPr lvl="1"/>
            <a:r>
              <a:rPr lang="en-US" sz="2000" dirty="0" smtClean="0"/>
              <a:t>Dataset of Financial Reports to SEC</a:t>
            </a:r>
          </a:p>
          <a:p>
            <a:pPr lvl="1"/>
            <a:r>
              <a:rPr lang="en-US" sz="2000" dirty="0" smtClean="0"/>
              <a:t>Predict if Financial Report was during Great Recession</a:t>
            </a:r>
            <a:endParaRPr lang="en-US" sz="2000" dirty="0"/>
          </a:p>
          <a:p>
            <a:pPr lvl="1"/>
            <a:r>
              <a:rPr lang="en-US" sz="2000" dirty="0" smtClean="0"/>
              <a:t>Training set of ~5000, with ~500 features</a:t>
            </a:r>
          </a:p>
          <a:p>
            <a:pPr lvl="1"/>
            <a:r>
              <a:rPr lang="en-US" sz="2000" dirty="0"/>
              <a:t>Submit predictions on test </a:t>
            </a:r>
            <a:r>
              <a:rPr lang="en-US" sz="2000" dirty="0" smtClean="0"/>
              <a:t>set</a:t>
            </a:r>
          </a:p>
          <a:p>
            <a:pPr lvl="1"/>
            <a:r>
              <a:rPr lang="en-US" sz="2000" dirty="0"/>
              <a:t>Competition ends in ~3 weeks</a:t>
            </a:r>
          </a:p>
          <a:p>
            <a:pPr lvl="1"/>
            <a:r>
              <a:rPr lang="en-US" sz="2000" dirty="0" smtClean="0"/>
              <a:t>Report due 2 days after competition ends</a:t>
            </a:r>
          </a:p>
          <a:p>
            <a:pPr lvl="1"/>
            <a:r>
              <a:rPr lang="en-US" sz="2000" b="1" dirty="0" smtClean="0"/>
              <a:t>Grading: 80% on cross validation &amp; model selection, 20% on accuracy</a:t>
            </a:r>
          </a:p>
          <a:p>
            <a:pPr lvl="1"/>
            <a:r>
              <a:rPr lang="en-US" sz="2000" dirty="0" smtClean="0"/>
              <a:t>If you do everything properly, you should get at least 90%</a:t>
            </a:r>
          </a:p>
          <a:p>
            <a:pPr lvl="1"/>
            <a:r>
              <a:rPr lang="en-US" sz="2000" b="1" dirty="0" smtClean="0">
                <a:solidFill>
                  <a:srgbClr val="953735"/>
                </a:solidFill>
              </a:rPr>
              <a:t>Don’t panic!  With proper planning, shouldn’t take that much time.</a:t>
            </a:r>
          </a:p>
          <a:p>
            <a:pPr lvl="1"/>
            <a:r>
              <a:rPr lang="en-US" sz="2000" dirty="0" smtClean="0"/>
              <a:t>Recitation </a:t>
            </a:r>
            <a:r>
              <a:rPr lang="en-US" sz="2000" dirty="0"/>
              <a:t>tomorrow (short </a:t>
            </a:r>
            <a:r>
              <a:rPr lang="en-US" sz="2000" dirty="0" err="1"/>
              <a:t>Kaggle</a:t>
            </a:r>
            <a:r>
              <a:rPr lang="en-US" sz="2000" dirty="0"/>
              <a:t> </a:t>
            </a:r>
            <a:r>
              <a:rPr lang="en-US" sz="2000" dirty="0" smtClean="0"/>
              <a:t>&amp; Decision Tree Tutorial)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7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of Bernoulli Variance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each partition = distribution over y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 is Bernoulli distributed with expected value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S’</a:t>
            </a:r>
            <a:endParaRPr lang="en-US" baseline="-25000" dirty="0" smtClean="0"/>
          </a:p>
          <a:p>
            <a:pPr lvl="1"/>
            <a:r>
              <a:rPr lang="en-US" b="1" dirty="0" smtClean="0"/>
              <a:t>Goal:</a:t>
            </a:r>
            <a:r>
              <a:rPr lang="en-US" dirty="0" smtClean="0"/>
              <a:t> partitioning where each y has low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45" y="4074290"/>
            <a:ext cx="341489" cy="3486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5512" y="3774818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49" y="4788713"/>
            <a:ext cx="341489" cy="348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3595" y="3352608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26245" y="5575874"/>
            <a:ext cx="1070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L(S) = 5/6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94" y="4341160"/>
            <a:ext cx="341489" cy="348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66" y="4721910"/>
            <a:ext cx="304044" cy="310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94" y="5087505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11" y="4259549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227" y="4074290"/>
            <a:ext cx="341489" cy="34867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5694" y="3774818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631" y="4788713"/>
            <a:ext cx="341489" cy="34867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97741" y="5575874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76" y="4341160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48" y="4721910"/>
            <a:ext cx="304044" cy="3104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76" y="5087505"/>
            <a:ext cx="341489" cy="348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93" y="4259549"/>
            <a:ext cx="341489" cy="34867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4444703" y="3768817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636" y="4074291"/>
            <a:ext cx="341489" cy="34867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834103" y="3774819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040" y="4788714"/>
            <a:ext cx="341489" cy="34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685" y="4341161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957" y="4721911"/>
            <a:ext cx="304044" cy="3104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685" y="5087506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002" y="4259550"/>
            <a:ext cx="341489" cy="34867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360941" y="3768818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70166" y="335287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803535" y="335260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5956147" y="335260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876387" y="3352878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4352975" y="5575874"/>
            <a:ext cx="1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1/2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770534" y="5574091"/>
            <a:ext cx="94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 smtClean="0"/>
              <a:t>1</a:t>
            </a:r>
            <a:r>
              <a:rPr lang="en-US" dirty="0" smtClean="0"/>
              <a:t>) = 0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75160" y="5574091"/>
            <a:ext cx="114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</a:t>
            </a:r>
            <a:r>
              <a:rPr lang="en-US" baseline="-25000" dirty="0"/>
              <a:t>2</a:t>
            </a:r>
            <a:r>
              <a:rPr lang="en-US" dirty="0" smtClean="0"/>
              <a:t>) = 3/4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85600" y="5935071"/>
            <a:ext cx="732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Best!</a:t>
            </a:r>
            <a:endParaRPr lang="en-US" sz="2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04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Impurity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Entropy:</a:t>
            </a:r>
          </a:p>
          <a:p>
            <a:pPr lvl="1"/>
            <a:endParaRPr lang="en-US" sz="200" dirty="0" smtClean="0"/>
          </a:p>
          <a:p>
            <a:endParaRPr lang="en-US" sz="500" dirty="0" smtClean="0"/>
          </a:p>
          <a:p>
            <a:endParaRPr lang="en-US" sz="500" dirty="0" smtClean="0"/>
          </a:p>
          <a:p>
            <a:pPr lvl="1"/>
            <a:r>
              <a:rPr lang="en-US" b="1" dirty="0" smtClean="0"/>
              <a:t>aka: Information Gain:</a:t>
            </a:r>
          </a:p>
          <a:p>
            <a:pPr marL="457200" lvl="1" indent="0">
              <a:buNone/>
            </a:pPr>
            <a:endParaRPr lang="en-US" sz="3600" dirty="0"/>
          </a:p>
          <a:p>
            <a:pPr lvl="1"/>
            <a:r>
              <a:rPr lang="en-US" sz="2000" dirty="0" smtClean="0"/>
              <a:t>(aka: Entropy Impurity Reduction)</a:t>
            </a:r>
          </a:p>
          <a:p>
            <a:pPr lvl="1"/>
            <a:r>
              <a:rPr lang="en-US" sz="2000" dirty="0" smtClean="0"/>
              <a:t>Most popular.</a:t>
            </a:r>
          </a:p>
          <a:p>
            <a:pPr lvl="1"/>
            <a:endParaRPr lang="en-US" sz="500" dirty="0" smtClean="0"/>
          </a:p>
          <a:p>
            <a:pPr lvl="1"/>
            <a:endParaRPr lang="en-US" sz="500" dirty="0" smtClean="0"/>
          </a:p>
          <a:p>
            <a:r>
              <a:rPr lang="en-US" dirty="0" err="1" smtClean="0"/>
              <a:t>Gini</a:t>
            </a:r>
            <a:r>
              <a:rPr lang="en-US" dirty="0" smtClean="0"/>
              <a:t> Index: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6136699"/>
            <a:ext cx="700616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See also: http</a:t>
            </a:r>
            <a:r>
              <a:rPr lang="en-US" sz="1600" dirty="0"/>
              <a:t>://www.ise.bgu.ac.il/faculty/liorr/hbchap9.</a:t>
            </a:r>
            <a:r>
              <a:rPr lang="en-US" sz="1600" dirty="0" smtClean="0"/>
              <a:t>pdf</a:t>
            </a:r>
          </a:p>
          <a:p>
            <a:r>
              <a:rPr lang="en-US" sz="1600" dirty="0" smtClean="0"/>
              <a:t>(Terminology is slightly different.)</a:t>
            </a:r>
            <a:endParaRPr lang="en-US" sz="1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99134"/>
              </p:ext>
            </p:extLst>
          </p:nvPr>
        </p:nvGraphicFramePr>
        <p:xfrm>
          <a:off x="2450466" y="1720850"/>
          <a:ext cx="58308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87" name="Equation" r:id="rId3" imgW="2730500" imgH="266700" progId="Equation.3">
                  <p:embed/>
                </p:oleObj>
              </mc:Choice>
              <mc:Fallback>
                <p:oleObj name="Equation" r:id="rId3" imgW="2730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0466" y="1720850"/>
                        <a:ext cx="5830888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42829" y="36817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S’</a:t>
            </a:r>
            <a:endParaRPr lang="en-US" baseline="-25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032812" y="2963050"/>
            <a:ext cx="58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L(S’)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421" y="2469717"/>
            <a:ext cx="2031080" cy="13605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6097" y="1390193"/>
            <a:ext cx="2022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Define: 0*log(0) = 0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27866"/>
              </p:ext>
            </p:extLst>
          </p:nvPr>
        </p:nvGraphicFramePr>
        <p:xfrm>
          <a:off x="1047201" y="2982141"/>
          <a:ext cx="4701695" cy="458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88" name="Equation" r:id="rId6" imgW="2082800" imgH="203200" progId="Equation.3">
                  <p:embed/>
                </p:oleObj>
              </mc:Choice>
              <mc:Fallback>
                <p:oleObj name="Equation" r:id="rId6" imgW="2082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7201" y="2982141"/>
                        <a:ext cx="4701695" cy="458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9421" y="4420488"/>
            <a:ext cx="2031080" cy="13280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7110" y="561469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S’</a:t>
            </a:r>
            <a:endParaRPr lang="en-US" baseline="-250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032812" y="4850334"/>
            <a:ext cx="58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L(S’)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82136"/>
              </p:ext>
            </p:extLst>
          </p:nvPr>
        </p:nvGraphicFramePr>
        <p:xfrm>
          <a:off x="1047201" y="5045075"/>
          <a:ext cx="3824287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89" name="Equation" r:id="rId9" imgW="1790700" imgH="330200" progId="Equation.3">
                  <p:embed/>
                </p:oleObj>
              </mc:Choice>
              <mc:Fallback>
                <p:oleObj name="Equation" r:id="rId9" imgW="17907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7201" y="5045075"/>
                        <a:ext cx="3824287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531380" y="4334798"/>
            <a:ext cx="5428212" cy="164922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Most Good Impurity Measures </a:t>
            </a:r>
          </a:p>
          <a:p>
            <a:pPr algn="ctr"/>
            <a:r>
              <a:rPr lang="en-US" sz="2800" dirty="0" smtClean="0"/>
              <a:t>Look Qualitatively The Same!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8101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 impurity measure L(S’)</a:t>
            </a:r>
          </a:p>
          <a:p>
            <a:pPr lvl="1"/>
            <a:r>
              <a:rPr lang="en-US" sz="2000" dirty="0" smtClean="0"/>
              <a:t>E.g., L(S’) = Bernoulli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62620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45582" y="3813827"/>
            <a:ext cx="832556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3" idx="1"/>
            <a:endCxn id="8" idx="3"/>
          </p:cNvCxnSpPr>
          <p:nvPr/>
        </p:nvCxnSpPr>
        <p:spPr>
          <a:xfrm flipH="1" flipV="1">
            <a:off x="4078138" y="4002944"/>
            <a:ext cx="1047079" cy="3952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589" y="3642359"/>
            <a:ext cx="10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  <a:p>
            <a:r>
              <a:rPr lang="en-US" sz="1600" dirty="0" smtClean="0"/>
              <a:t>L(S) = 12/7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3289" y="6393598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</a:t>
            </a:r>
            <a:r>
              <a:rPr lang="en-US" sz="1600" dirty="0" err="1" smtClean="0"/>
              <a:t>TreeGrowing</a:t>
            </a:r>
            <a:r>
              <a:rPr lang="en-US" sz="1600" dirty="0" smtClean="0"/>
              <a:t> (Fig 9.2</a:t>
            </a:r>
            <a:r>
              <a:rPr lang="en-US" sz="1600" dirty="0"/>
              <a:t>) in http://</a:t>
            </a:r>
            <a:r>
              <a:rPr lang="en-US" sz="1600" dirty="0" err="1"/>
              <a:t>www.ise.bgu.ac.il</a:t>
            </a:r>
            <a:r>
              <a:rPr lang="en-US" sz="1600" dirty="0"/>
              <a:t>/faculty/</a:t>
            </a:r>
            <a:r>
              <a:rPr lang="en-US" sz="1600" dirty="0" err="1"/>
              <a:t>liorr</a:t>
            </a:r>
            <a:r>
              <a:rPr lang="en-US" sz="1600" dirty="0"/>
              <a:t>/hbchap9.pdf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46" y="2570402"/>
            <a:ext cx="4262705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Choose split with greatest impurity </a:t>
            </a:r>
          </a:p>
          <a:p>
            <a:r>
              <a:rPr lang="en-US" dirty="0" smtClean="0"/>
              <a:t>               reduction (over all leaf nodes).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0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 impurity measure L(S’)</a:t>
            </a:r>
          </a:p>
          <a:p>
            <a:pPr lvl="1"/>
            <a:r>
              <a:rPr lang="en-US" sz="2000" dirty="0" smtClean="0"/>
              <a:t>E.g., L(S’) = Bernoulli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91754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45582" y="3813827"/>
            <a:ext cx="832556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3" idx="1"/>
            <a:endCxn id="8" idx="3"/>
          </p:cNvCxnSpPr>
          <p:nvPr/>
        </p:nvCxnSpPr>
        <p:spPr>
          <a:xfrm flipH="1" flipV="1">
            <a:off x="4078138" y="4002944"/>
            <a:ext cx="1047079" cy="3952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589" y="3642359"/>
            <a:ext cx="10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  <a:p>
            <a:r>
              <a:rPr lang="en-US" sz="1600" dirty="0" smtClean="0"/>
              <a:t>L(S) = 12/7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3289" y="6393598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</a:t>
            </a:r>
            <a:r>
              <a:rPr lang="en-US" sz="1600" dirty="0" err="1" smtClean="0"/>
              <a:t>TreeGrowing</a:t>
            </a:r>
            <a:r>
              <a:rPr lang="en-US" sz="1600" dirty="0" smtClean="0"/>
              <a:t> (Fig 9.2</a:t>
            </a:r>
            <a:r>
              <a:rPr lang="en-US" sz="1600" dirty="0"/>
              <a:t>) in http://</a:t>
            </a:r>
            <a:r>
              <a:rPr lang="en-US" sz="1600" dirty="0" err="1"/>
              <a:t>www.ise.bgu.ac.il</a:t>
            </a:r>
            <a:r>
              <a:rPr lang="en-US" sz="1600" dirty="0"/>
              <a:t>/faculty/</a:t>
            </a:r>
            <a:r>
              <a:rPr lang="en-US" sz="1600" dirty="0" err="1"/>
              <a:t>liorr</a:t>
            </a:r>
            <a:r>
              <a:rPr lang="en-US" sz="1600" dirty="0"/>
              <a:t>/hbchap9.pdf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46" y="2570402"/>
            <a:ext cx="4262705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Choose split with greatest impurity </a:t>
            </a:r>
          </a:p>
          <a:p>
            <a:r>
              <a:rPr lang="en-US" dirty="0" smtClean="0"/>
              <a:t>               reduction (over all leaf nodes).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449252" y="4579854"/>
            <a:ext cx="1001889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753698" y="4576260"/>
            <a:ext cx="1157111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8" idx="2"/>
            <a:endCxn id="19" idx="0"/>
          </p:cNvCxnSpPr>
          <p:nvPr/>
        </p:nvCxnSpPr>
        <p:spPr>
          <a:xfrm flipH="1">
            <a:off x="2950197" y="4192061"/>
            <a:ext cx="711663" cy="38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0" idx="0"/>
          </p:cNvCxnSpPr>
          <p:nvPr/>
        </p:nvCxnSpPr>
        <p:spPr>
          <a:xfrm>
            <a:off x="3661860" y="4192061"/>
            <a:ext cx="670394" cy="384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958744" y="4960188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L(S’)=1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33589" y="4399795"/>
            <a:ext cx="97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</a:p>
          <a:p>
            <a:r>
              <a:rPr lang="en-US" sz="1600" dirty="0" smtClean="0"/>
              <a:t>L(S) = 5/3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485065" y="4960188"/>
            <a:ext cx="930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L(S’)=2/3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8729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 impurity measure L(S’)</a:t>
            </a:r>
          </a:p>
          <a:p>
            <a:pPr lvl="1"/>
            <a:r>
              <a:rPr lang="en-US" sz="2000" dirty="0" smtClean="0"/>
              <a:t>E.g., L(S’) = Bernoulli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02888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45582" y="3813827"/>
            <a:ext cx="832556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3" idx="1"/>
            <a:endCxn id="8" idx="3"/>
          </p:cNvCxnSpPr>
          <p:nvPr/>
        </p:nvCxnSpPr>
        <p:spPr>
          <a:xfrm flipH="1" flipV="1">
            <a:off x="4078138" y="4002944"/>
            <a:ext cx="1047079" cy="3952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589" y="3642359"/>
            <a:ext cx="10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  <a:p>
            <a:r>
              <a:rPr lang="en-US" sz="1600" dirty="0" smtClean="0"/>
              <a:t>L(S) = 12/7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3289" y="6393598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</a:t>
            </a:r>
            <a:r>
              <a:rPr lang="en-US" sz="1600" dirty="0" err="1" smtClean="0"/>
              <a:t>TreeGrowing</a:t>
            </a:r>
            <a:r>
              <a:rPr lang="en-US" sz="1600" dirty="0" smtClean="0"/>
              <a:t> (Fig 9.2</a:t>
            </a:r>
            <a:r>
              <a:rPr lang="en-US" sz="1600" dirty="0"/>
              <a:t>) in http://</a:t>
            </a:r>
            <a:r>
              <a:rPr lang="en-US" sz="1600" dirty="0" err="1"/>
              <a:t>www.ise.bgu.ac.il</a:t>
            </a:r>
            <a:r>
              <a:rPr lang="en-US" sz="1600" dirty="0"/>
              <a:t>/faculty/</a:t>
            </a:r>
            <a:r>
              <a:rPr lang="en-US" sz="1600" dirty="0" err="1"/>
              <a:t>liorr</a:t>
            </a:r>
            <a:r>
              <a:rPr lang="en-US" sz="1600" dirty="0"/>
              <a:t>/hbchap9.pdf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46" y="2570402"/>
            <a:ext cx="4262705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Choose split with greatest impurity </a:t>
            </a:r>
          </a:p>
          <a:p>
            <a:r>
              <a:rPr lang="en-US" dirty="0" smtClean="0"/>
              <a:t>               reduction (over all leaf nodes).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449252" y="4579854"/>
            <a:ext cx="1001889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753698" y="4576260"/>
            <a:ext cx="1157111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8" idx="2"/>
            <a:endCxn id="19" idx="0"/>
          </p:cNvCxnSpPr>
          <p:nvPr/>
        </p:nvCxnSpPr>
        <p:spPr>
          <a:xfrm flipH="1">
            <a:off x="2950197" y="4192061"/>
            <a:ext cx="711663" cy="38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0" idx="0"/>
          </p:cNvCxnSpPr>
          <p:nvPr/>
        </p:nvCxnSpPr>
        <p:spPr>
          <a:xfrm>
            <a:off x="3661860" y="4192061"/>
            <a:ext cx="670394" cy="384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3589" y="4399795"/>
            <a:ext cx="97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</a:p>
          <a:p>
            <a:r>
              <a:rPr lang="en-US" sz="1600" dirty="0" smtClean="0"/>
              <a:t>L(S) = 5/3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33589" y="5394194"/>
            <a:ext cx="4716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Step 3: Loop over all leaves, find best split.</a:t>
            </a:r>
            <a:endParaRPr lang="en-US" sz="2000" b="1" dirty="0">
              <a:solidFill>
                <a:srgbClr val="95373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85065" y="4960188"/>
            <a:ext cx="930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L(S’)=2/3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958744" y="4960188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3405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 impurity measure L(S’)</a:t>
            </a:r>
          </a:p>
          <a:p>
            <a:pPr lvl="1"/>
            <a:r>
              <a:rPr lang="en-US" sz="2000" dirty="0" smtClean="0"/>
              <a:t>E.g., L(S’) = Bernoulli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07311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45582" y="3813827"/>
            <a:ext cx="832556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3" idx="1"/>
            <a:endCxn id="8" idx="3"/>
          </p:cNvCxnSpPr>
          <p:nvPr/>
        </p:nvCxnSpPr>
        <p:spPr>
          <a:xfrm flipH="1" flipV="1">
            <a:off x="4078138" y="4002944"/>
            <a:ext cx="1047079" cy="3952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589" y="3642359"/>
            <a:ext cx="10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  <a:p>
            <a:r>
              <a:rPr lang="en-US" sz="1600" dirty="0" smtClean="0"/>
              <a:t>L(S) = 12/7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3289" y="6393598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</a:t>
            </a:r>
            <a:r>
              <a:rPr lang="en-US" sz="1600" dirty="0" err="1" smtClean="0"/>
              <a:t>TreeGrowing</a:t>
            </a:r>
            <a:r>
              <a:rPr lang="en-US" sz="1600" dirty="0" smtClean="0"/>
              <a:t> (Fig 9.2</a:t>
            </a:r>
            <a:r>
              <a:rPr lang="en-US" sz="1600" dirty="0"/>
              <a:t>) in http://</a:t>
            </a:r>
            <a:r>
              <a:rPr lang="en-US" sz="1600" dirty="0" err="1"/>
              <a:t>www.ise.bgu.ac.il</a:t>
            </a:r>
            <a:r>
              <a:rPr lang="en-US" sz="1600" dirty="0"/>
              <a:t>/faculty/</a:t>
            </a:r>
            <a:r>
              <a:rPr lang="en-US" sz="1600" dirty="0" err="1"/>
              <a:t>liorr</a:t>
            </a:r>
            <a:r>
              <a:rPr lang="en-US" sz="1600" dirty="0"/>
              <a:t>/hbchap9.pdf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46" y="2570402"/>
            <a:ext cx="4262705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Choose split with greatest impurity </a:t>
            </a:r>
          </a:p>
          <a:p>
            <a:r>
              <a:rPr lang="en-US" dirty="0" smtClean="0"/>
              <a:t>               reduction (over all leaf nodes).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449252" y="4579854"/>
            <a:ext cx="1001889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Age&gt;8?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753698" y="4576260"/>
            <a:ext cx="1157111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8" idx="2"/>
            <a:endCxn id="19" idx="0"/>
          </p:cNvCxnSpPr>
          <p:nvPr/>
        </p:nvCxnSpPr>
        <p:spPr>
          <a:xfrm flipH="1">
            <a:off x="2950197" y="4192061"/>
            <a:ext cx="711663" cy="38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0" idx="0"/>
          </p:cNvCxnSpPr>
          <p:nvPr/>
        </p:nvCxnSpPr>
        <p:spPr>
          <a:xfrm>
            <a:off x="3661860" y="4192061"/>
            <a:ext cx="670394" cy="384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3589" y="4399795"/>
            <a:ext cx="97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</a:p>
          <a:p>
            <a:r>
              <a:rPr lang="en-US" sz="1600" dirty="0" smtClean="0"/>
              <a:t>L(S) = 5/3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2310340" y="528756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133641" y="528756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19" idx="2"/>
            <a:endCxn id="24" idx="0"/>
          </p:cNvCxnSpPr>
          <p:nvPr/>
        </p:nvCxnSpPr>
        <p:spPr>
          <a:xfrm flipH="1">
            <a:off x="2522007" y="4960188"/>
            <a:ext cx="428190" cy="327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2"/>
            <a:endCxn id="27" idx="0"/>
          </p:cNvCxnSpPr>
          <p:nvPr/>
        </p:nvCxnSpPr>
        <p:spPr>
          <a:xfrm>
            <a:off x="2950197" y="4960188"/>
            <a:ext cx="395111" cy="327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3589" y="5203404"/>
            <a:ext cx="90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</a:t>
            </a:r>
          </a:p>
          <a:p>
            <a:r>
              <a:rPr lang="en-US" sz="1600" dirty="0" smtClean="0"/>
              <a:t>L(S) = 1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2148497" y="5819597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L(S’)=0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958744" y="4960188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L(S’)=1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2950197" y="5844328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L(S’)=0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2314222" y="427566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Try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 impurity measure L(S’)</a:t>
            </a:r>
          </a:p>
          <a:p>
            <a:pPr lvl="1"/>
            <a:r>
              <a:rPr lang="en-US" sz="2000" dirty="0" smtClean="0"/>
              <a:t>E.g., L(S’) = Bernoulli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147481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45582" y="3813827"/>
            <a:ext cx="832556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3" idx="1"/>
            <a:endCxn id="8" idx="3"/>
          </p:cNvCxnSpPr>
          <p:nvPr/>
        </p:nvCxnSpPr>
        <p:spPr>
          <a:xfrm flipH="1" flipV="1">
            <a:off x="4078138" y="4002944"/>
            <a:ext cx="1047079" cy="3952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589" y="3642359"/>
            <a:ext cx="10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  <a:p>
            <a:r>
              <a:rPr lang="en-US" sz="1600" dirty="0" smtClean="0"/>
              <a:t>L(S) = 12/7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3289" y="6393598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</a:t>
            </a:r>
            <a:r>
              <a:rPr lang="en-US" sz="1600" dirty="0" err="1" smtClean="0"/>
              <a:t>TreeGrowing</a:t>
            </a:r>
            <a:r>
              <a:rPr lang="en-US" sz="1600" dirty="0" smtClean="0"/>
              <a:t> (Fig 9.2</a:t>
            </a:r>
            <a:r>
              <a:rPr lang="en-US" sz="1600" dirty="0"/>
              <a:t>) in http://</a:t>
            </a:r>
            <a:r>
              <a:rPr lang="en-US" sz="1600" dirty="0" err="1"/>
              <a:t>www.ise.bgu.ac.il</a:t>
            </a:r>
            <a:r>
              <a:rPr lang="en-US" sz="1600" dirty="0"/>
              <a:t>/faculty/</a:t>
            </a:r>
            <a:r>
              <a:rPr lang="en-US" sz="1600" dirty="0" err="1"/>
              <a:t>liorr</a:t>
            </a:r>
            <a:r>
              <a:rPr lang="en-US" sz="1600" dirty="0"/>
              <a:t>/hbchap9.pdf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46" y="2570402"/>
            <a:ext cx="4262705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Choose split with greatest impurity </a:t>
            </a:r>
          </a:p>
          <a:p>
            <a:r>
              <a:rPr lang="en-US" dirty="0" smtClean="0"/>
              <a:t>               reduction (over all leaf nodes).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449252" y="4579854"/>
            <a:ext cx="1001889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753698" y="4576260"/>
            <a:ext cx="1157111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Age&gt;11?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8" idx="2"/>
            <a:endCxn id="19" idx="0"/>
          </p:cNvCxnSpPr>
          <p:nvPr/>
        </p:nvCxnSpPr>
        <p:spPr>
          <a:xfrm flipH="1">
            <a:off x="2950197" y="4192061"/>
            <a:ext cx="711663" cy="38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0" idx="0"/>
          </p:cNvCxnSpPr>
          <p:nvPr/>
        </p:nvCxnSpPr>
        <p:spPr>
          <a:xfrm>
            <a:off x="3661860" y="4192061"/>
            <a:ext cx="670394" cy="384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3589" y="4399795"/>
            <a:ext cx="97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</a:p>
          <a:p>
            <a:r>
              <a:rPr lang="en-US" sz="1600" dirty="0" smtClean="0"/>
              <a:t>L(S) = 5/3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3690187" y="528756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13488" y="528756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0" idx="2"/>
            <a:endCxn id="24" idx="0"/>
          </p:cNvCxnSpPr>
          <p:nvPr/>
        </p:nvCxnSpPr>
        <p:spPr>
          <a:xfrm flipH="1">
            <a:off x="3901854" y="4956594"/>
            <a:ext cx="430400" cy="330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7" idx="0"/>
          </p:cNvCxnSpPr>
          <p:nvPr/>
        </p:nvCxnSpPr>
        <p:spPr>
          <a:xfrm>
            <a:off x="4332254" y="4956594"/>
            <a:ext cx="392901" cy="330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3589" y="5203404"/>
            <a:ext cx="97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</a:t>
            </a:r>
          </a:p>
          <a:p>
            <a:r>
              <a:rPr lang="en-US" sz="1600" dirty="0" smtClean="0"/>
              <a:t>L(S) = 2/3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528344" y="5794304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L(S’)=0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332254" y="5794983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L(S’)=0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485065" y="4960188"/>
            <a:ext cx="930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L(S’)=2/3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428698" y="423760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Try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4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Define impurity measure L(S’)</a:t>
            </a:r>
          </a:p>
          <a:p>
            <a:pPr lvl="1"/>
            <a:r>
              <a:rPr lang="en-US" sz="2000" dirty="0" smtClean="0"/>
              <a:t>E.g., L(S’) = Bernoulli Variance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8583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245582" y="3813827"/>
            <a:ext cx="832556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3" idx="1"/>
            <a:endCxn id="8" idx="3"/>
          </p:cNvCxnSpPr>
          <p:nvPr/>
        </p:nvCxnSpPr>
        <p:spPr>
          <a:xfrm flipH="1" flipV="1">
            <a:off x="4078138" y="4002944"/>
            <a:ext cx="1047079" cy="3952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5217" y="3842414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33589" y="3642359"/>
            <a:ext cx="1075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  <a:p>
            <a:r>
              <a:rPr lang="en-US" sz="1600" dirty="0" smtClean="0"/>
              <a:t>L(S) = 12/7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3289" y="6393598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</a:t>
            </a:r>
            <a:r>
              <a:rPr lang="en-US" sz="1600" dirty="0" err="1" smtClean="0"/>
              <a:t>TreeGrowing</a:t>
            </a:r>
            <a:r>
              <a:rPr lang="en-US" sz="1600" dirty="0" smtClean="0"/>
              <a:t> (Fig 9.2</a:t>
            </a:r>
            <a:r>
              <a:rPr lang="en-US" sz="1600" dirty="0"/>
              <a:t>) in http://</a:t>
            </a:r>
            <a:r>
              <a:rPr lang="en-US" sz="1600" dirty="0" err="1"/>
              <a:t>www.ise.bgu.ac.il</a:t>
            </a:r>
            <a:r>
              <a:rPr lang="en-US" sz="1600" dirty="0"/>
              <a:t>/faculty/</a:t>
            </a:r>
            <a:r>
              <a:rPr lang="en-US" sz="1600" dirty="0" err="1"/>
              <a:t>liorr</a:t>
            </a:r>
            <a:r>
              <a:rPr lang="en-US" sz="1600" dirty="0"/>
              <a:t>/hbchap9.pdf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646" y="2570402"/>
            <a:ext cx="4262705" cy="9233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Choose split with greatest impurity </a:t>
            </a:r>
          </a:p>
          <a:p>
            <a:r>
              <a:rPr lang="en-US" dirty="0" smtClean="0"/>
              <a:t>               reduction (over all leaf nodes).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449252" y="4579854"/>
            <a:ext cx="1001889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Age&gt;8?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753698" y="4576260"/>
            <a:ext cx="1157111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Age&gt;11?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8" idx="2"/>
            <a:endCxn id="19" idx="0"/>
          </p:cNvCxnSpPr>
          <p:nvPr/>
        </p:nvCxnSpPr>
        <p:spPr>
          <a:xfrm flipH="1">
            <a:off x="2950197" y="4192061"/>
            <a:ext cx="711663" cy="387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0" idx="0"/>
          </p:cNvCxnSpPr>
          <p:nvPr/>
        </p:nvCxnSpPr>
        <p:spPr>
          <a:xfrm>
            <a:off x="3661860" y="4192061"/>
            <a:ext cx="670394" cy="384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33589" y="4399795"/>
            <a:ext cx="97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</a:p>
          <a:p>
            <a:r>
              <a:rPr lang="en-US" sz="1600" dirty="0" smtClean="0"/>
              <a:t>L(S) = 5/3</a:t>
            </a:r>
            <a:endParaRPr lang="en-US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3753698" y="528756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87476" y="528756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0" idx="2"/>
            <a:endCxn id="24" idx="0"/>
          </p:cNvCxnSpPr>
          <p:nvPr/>
        </p:nvCxnSpPr>
        <p:spPr>
          <a:xfrm flipH="1">
            <a:off x="3965365" y="4956594"/>
            <a:ext cx="366889" cy="330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2"/>
            <a:endCxn id="27" idx="0"/>
          </p:cNvCxnSpPr>
          <p:nvPr/>
        </p:nvCxnSpPr>
        <p:spPr>
          <a:xfrm>
            <a:off x="4332254" y="4956594"/>
            <a:ext cx="366889" cy="330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3589" y="5203404"/>
            <a:ext cx="971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</a:t>
            </a:r>
          </a:p>
          <a:p>
            <a:r>
              <a:rPr lang="en-US" sz="1600" dirty="0" smtClean="0"/>
              <a:t>L(S) = 2/3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3613016" y="5843696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L(S’)=0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4332254" y="5844375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L(S’)=0</a:t>
            </a:r>
            <a:endParaRPr lang="en-US" sz="1600" dirty="0"/>
          </a:p>
        </p:txBody>
      </p:sp>
      <p:sp>
        <p:nvSpPr>
          <p:cNvPr id="30" name="Rounded Rectangle 29"/>
          <p:cNvSpPr/>
          <p:nvPr/>
        </p:nvSpPr>
        <p:spPr>
          <a:xfrm>
            <a:off x="2359729" y="528756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100153" y="528756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2571396" y="4960188"/>
            <a:ext cx="428190" cy="327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1" idx="0"/>
          </p:cNvCxnSpPr>
          <p:nvPr/>
        </p:nvCxnSpPr>
        <p:spPr>
          <a:xfrm>
            <a:off x="2916709" y="4960188"/>
            <a:ext cx="395111" cy="327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04945" y="5819597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L(S’)=0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936085" y="5844328"/>
            <a:ext cx="747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L(S’)=0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974386" y="3642359"/>
            <a:ext cx="90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4:</a:t>
            </a:r>
          </a:p>
          <a:p>
            <a:r>
              <a:rPr lang="en-US" sz="1600" dirty="0" smtClean="0"/>
              <a:t>L(S) = 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2294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66" y="3573448"/>
            <a:ext cx="304044" cy="310445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7" y="4023865"/>
            <a:ext cx="341489" cy="3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15" y="6606214"/>
            <a:ext cx="304044" cy="31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33" y="5878939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46" y="451232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66" y="3673496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22" y="2098322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2" y="4664999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45" y="4253356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" y="2894262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65" y="6130593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11" y="5060378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12" y="1997275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11" y="1114911"/>
            <a:ext cx="341489" cy="34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257" y="829819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556" y="1899707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882745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0" y="3403137"/>
            <a:ext cx="304044" cy="310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0" y="5168900"/>
            <a:ext cx="304044" cy="310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8" y="3611905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5853690"/>
            <a:ext cx="304044" cy="310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10" y="2698874"/>
            <a:ext cx="341489" cy="3486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89" y="1590722"/>
            <a:ext cx="304044" cy="310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15" y="6477981"/>
            <a:ext cx="304044" cy="3104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00" y="6212039"/>
            <a:ext cx="304044" cy="3104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37" y="5923012"/>
            <a:ext cx="304044" cy="3104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45" y="5719798"/>
            <a:ext cx="304044" cy="3104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40" y="5543245"/>
            <a:ext cx="304044" cy="3104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20" y="5982005"/>
            <a:ext cx="304044" cy="3104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80" y="1794924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58" y="45023"/>
            <a:ext cx="304044" cy="310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44" y="1209762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804466"/>
            <a:ext cx="304044" cy="3104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00" y="1923983"/>
            <a:ext cx="341489" cy="3486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" y="6094389"/>
            <a:ext cx="341489" cy="3486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8" y="5460228"/>
            <a:ext cx="341489" cy="3486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77" y="6154959"/>
            <a:ext cx="304044" cy="3104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89" y="6470108"/>
            <a:ext cx="304044" cy="3104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55" y="2755528"/>
            <a:ext cx="304044" cy="3104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7" y="1527175"/>
            <a:ext cx="341489" cy="3486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44" y="739556"/>
            <a:ext cx="341489" cy="34867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6" y="139594"/>
            <a:ext cx="341489" cy="34867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490" y="2880495"/>
            <a:ext cx="341489" cy="3486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0" y="6470108"/>
            <a:ext cx="341489" cy="34867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2267036"/>
            <a:ext cx="304044" cy="3104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32" y="2898935"/>
            <a:ext cx="304044" cy="3104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1" y="1527175"/>
            <a:ext cx="341489" cy="34867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2357850"/>
            <a:ext cx="304044" cy="31044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59" y="4462371"/>
            <a:ext cx="304044" cy="3104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0" y="3922017"/>
            <a:ext cx="304044" cy="3104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11" y="5383645"/>
            <a:ext cx="304044" cy="3104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13" y="346778"/>
            <a:ext cx="304044" cy="3104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22" y="-10196"/>
            <a:ext cx="341489" cy="3486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65" y="1288939"/>
            <a:ext cx="341489" cy="34867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68" y="2447000"/>
            <a:ext cx="341489" cy="34867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" y="2894791"/>
            <a:ext cx="341489" cy="3486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8" y="6408780"/>
            <a:ext cx="304044" cy="31044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60" y="158710"/>
            <a:ext cx="341489" cy="3486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79" y="721595"/>
            <a:ext cx="341489" cy="3486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40" y="126742"/>
            <a:ext cx="341489" cy="34867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83" y="1384101"/>
            <a:ext cx="341489" cy="34867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53" y="1197449"/>
            <a:ext cx="341489" cy="34867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325" y="6095462"/>
            <a:ext cx="341489" cy="34867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" y="451232"/>
            <a:ext cx="341489" cy="3486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219330"/>
            <a:ext cx="304044" cy="31044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73" y="1550396"/>
            <a:ext cx="304044" cy="31044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3" y="4320345"/>
            <a:ext cx="304044" cy="310445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" y="6438602"/>
            <a:ext cx="304044" cy="31044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04" y="2709722"/>
            <a:ext cx="341489" cy="348678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2136555"/>
            <a:ext cx="304044" cy="31044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2" y="6547376"/>
            <a:ext cx="304044" cy="31044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3" y="4727442"/>
            <a:ext cx="304044" cy="31044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5" y="5087689"/>
            <a:ext cx="304044" cy="31044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11" y="5188655"/>
            <a:ext cx="304044" cy="31044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16" y="5159690"/>
            <a:ext cx="304044" cy="31044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36" y="3630001"/>
            <a:ext cx="341489" cy="34867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36" y="3403137"/>
            <a:ext cx="341489" cy="348678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6" y="2524535"/>
            <a:ext cx="341489" cy="34867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4" y="2590482"/>
            <a:ext cx="341489" cy="348678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57" y="2707922"/>
            <a:ext cx="341489" cy="348678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21" y="2013733"/>
            <a:ext cx="341489" cy="34867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3" y="4345630"/>
            <a:ext cx="304044" cy="310445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56" y="4664999"/>
            <a:ext cx="304044" cy="31044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9" y="5381853"/>
            <a:ext cx="304044" cy="310445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40" y="6537405"/>
            <a:ext cx="304044" cy="31044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49" y="5532849"/>
            <a:ext cx="304044" cy="31044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511" y="5524128"/>
            <a:ext cx="341489" cy="34867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66" y="4581371"/>
            <a:ext cx="304044" cy="310445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45" y="663293"/>
            <a:ext cx="341489" cy="348678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5" y="1300429"/>
            <a:ext cx="304044" cy="310445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95" y="64107"/>
            <a:ext cx="304044" cy="310445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2" y="135400"/>
            <a:ext cx="304044" cy="31044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" y="72318"/>
            <a:ext cx="341489" cy="348678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2" y="91434"/>
            <a:ext cx="304044" cy="310445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03" y="6547376"/>
            <a:ext cx="304044" cy="31044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4" y="5378070"/>
            <a:ext cx="341489" cy="34867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53" y="4767038"/>
            <a:ext cx="341489" cy="348678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9" y="5505012"/>
            <a:ext cx="341489" cy="348678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33" y="4709420"/>
            <a:ext cx="304044" cy="310445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57" y="3361125"/>
            <a:ext cx="304044" cy="310445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3" y="3533583"/>
            <a:ext cx="304044" cy="310445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90" y="3410017"/>
            <a:ext cx="304044" cy="310445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38" y="6247862"/>
            <a:ext cx="341489" cy="34867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75" y="5799755"/>
            <a:ext cx="304044" cy="310445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21" y="6567861"/>
            <a:ext cx="304044" cy="310445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27" y="4727442"/>
            <a:ext cx="341489" cy="348678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97" y="1100514"/>
            <a:ext cx="304044" cy="310445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04" y="1778007"/>
            <a:ext cx="304044" cy="31044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81" y="4232693"/>
            <a:ext cx="341489" cy="348678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4" y="4200061"/>
            <a:ext cx="341489" cy="348678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11" y="3646243"/>
            <a:ext cx="341489" cy="348678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66" y="6450991"/>
            <a:ext cx="304044" cy="31044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" y="5646762"/>
            <a:ext cx="341489" cy="34867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32" y="3611905"/>
            <a:ext cx="341489" cy="34867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07" y="1794924"/>
            <a:ext cx="304044" cy="31044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20" y="6164135"/>
            <a:ext cx="341489" cy="34867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08" y="3751815"/>
            <a:ext cx="304044" cy="310445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76" y="2378218"/>
            <a:ext cx="304044" cy="310445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19" y="4023865"/>
            <a:ext cx="304044" cy="310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38</a:t>
            </a:fld>
            <a:endParaRPr lang="en-US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32" y="3051335"/>
            <a:ext cx="304044" cy="31044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34" y="871361"/>
            <a:ext cx="304044" cy="31044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22" y="6373037"/>
            <a:ext cx="341489" cy="34867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78" y="1709033"/>
            <a:ext cx="304044" cy="3104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89" y="1895522"/>
            <a:ext cx="304044" cy="31044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22" y="4572219"/>
            <a:ext cx="304044" cy="31044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64" y="4100965"/>
            <a:ext cx="304044" cy="310445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4395866"/>
            <a:ext cx="304044" cy="31044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482"/>
            <a:ext cx="341489" cy="34867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49" y="-9444"/>
            <a:ext cx="341489" cy="348678"/>
          </a:xfrm>
          <a:prstGeom prst="rect">
            <a:avLst/>
          </a:prstGeom>
        </p:spPr>
      </p:pic>
      <p:cxnSp>
        <p:nvCxnSpPr>
          <p:cNvPr id="143" name="Straight Connector 142"/>
          <p:cNvCxnSpPr/>
          <p:nvPr/>
        </p:nvCxnSpPr>
        <p:spPr>
          <a:xfrm flipV="1">
            <a:off x="-134946" y="6094389"/>
            <a:ext cx="9351178" cy="107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-41480" y="4673616"/>
            <a:ext cx="9351178" cy="107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V="1">
            <a:off x="-119902" y="3381793"/>
            <a:ext cx="9351178" cy="107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-154356" y="1177424"/>
            <a:ext cx="9351178" cy="1073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1061796" y="-7056"/>
            <a:ext cx="0" cy="6916659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4170164" y="-10196"/>
            <a:ext cx="0" cy="6916659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V="1">
            <a:off x="6823338" y="-12630"/>
            <a:ext cx="0" cy="6916659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flipV="1">
            <a:off x="2108148" y="-28263"/>
            <a:ext cx="0" cy="6916659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0" y="3362172"/>
            <a:ext cx="9272019" cy="54128"/>
          </a:xfrm>
          <a:prstGeom prst="line">
            <a:avLst/>
          </a:prstGeom>
          <a:ln w="152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37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angle 251"/>
          <p:cNvSpPr/>
          <p:nvPr/>
        </p:nvSpPr>
        <p:spPr>
          <a:xfrm>
            <a:off x="5585933" y="3434149"/>
            <a:ext cx="1182595" cy="2623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1199628" y="3416300"/>
            <a:ext cx="3421326" cy="3451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0" y="3416300"/>
            <a:ext cx="1214536" cy="19818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6795871" y="5923012"/>
            <a:ext cx="2429074" cy="944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6906745" y="-10196"/>
            <a:ext cx="2237255" cy="589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2214966" y="581465"/>
            <a:ext cx="862271" cy="2780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-82149" y="823044"/>
            <a:ext cx="2250989" cy="1707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2214966" y="5976"/>
            <a:ext cx="4679506" cy="573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5585933" y="6057230"/>
            <a:ext cx="1160588" cy="810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4620954" y="3390404"/>
            <a:ext cx="956758" cy="352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-40837" y="5409056"/>
            <a:ext cx="1246316" cy="1471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-120503" y="-145722"/>
            <a:ext cx="2335469" cy="982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6763401" y="3416300"/>
            <a:ext cx="2494799" cy="25239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3093120" y="579028"/>
            <a:ext cx="6050880" cy="27620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1072821" y="2545258"/>
            <a:ext cx="1096020" cy="7958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-19436" y="2530975"/>
            <a:ext cx="1081232" cy="810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6" name="Pictur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66" y="3573448"/>
            <a:ext cx="304044" cy="310445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7" y="4023865"/>
            <a:ext cx="341489" cy="3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15" y="6606214"/>
            <a:ext cx="304044" cy="31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33" y="5878939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46" y="451232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66" y="3673496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22" y="2098322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2" y="4664999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45" y="4253356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" y="2894262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65" y="6130593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11" y="5060378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12" y="1997275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11" y="1114911"/>
            <a:ext cx="341489" cy="34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257" y="829819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556" y="1899707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882745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0" y="3403137"/>
            <a:ext cx="304044" cy="310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0" y="5168900"/>
            <a:ext cx="304044" cy="310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8" y="3611905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5853690"/>
            <a:ext cx="304044" cy="310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10" y="2698874"/>
            <a:ext cx="341489" cy="3486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89" y="1590722"/>
            <a:ext cx="304044" cy="310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15" y="6477981"/>
            <a:ext cx="304044" cy="3104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00" y="6212039"/>
            <a:ext cx="304044" cy="3104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37" y="5923012"/>
            <a:ext cx="304044" cy="3104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45" y="5719798"/>
            <a:ext cx="304044" cy="3104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40" y="5543245"/>
            <a:ext cx="304044" cy="3104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20" y="5979455"/>
            <a:ext cx="304044" cy="3104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80" y="1794924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58" y="45023"/>
            <a:ext cx="304044" cy="310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44" y="1209762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804466"/>
            <a:ext cx="304044" cy="3104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00" y="1923983"/>
            <a:ext cx="341489" cy="3486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" y="6094389"/>
            <a:ext cx="341489" cy="3486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8" y="5460228"/>
            <a:ext cx="341489" cy="3486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77" y="6154959"/>
            <a:ext cx="304044" cy="3104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89" y="6470108"/>
            <a:ext cx="304044" cy="3104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55" y="2755528"/>
            <a:ext cx="304044" cy="3104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7" y="1527175"/>
            <a:ext cx="341489" cy="3486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44" y="739556"/>
            <a:ext cx="341489" cy="34867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6" y="139594"/>
            <a:ext cx="341489" cy="34867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490" y="2880495"/>
            <a:ext cx="341489" cy="3486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0" y="6470108"/>
            <a:ext cx="341489" cy="34867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2267036"/>
            <a:ext cx="304044" cy="3104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32" y="2898935"/>
            <a:ext cx="304044" cy="3104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1" y="1527175"/>
            <a:ext cx="341489" cy="34867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2357850"/>
            <a:ext cx="304044" cy="31044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59" y="4462371"/>
            <a:ext cx="304044" cy="3104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0" y="3922017"/>
            <a:ext cx="304044" cy="3104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11" y="5383645"/>
            <a:ext cx="304044" cy="3104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13" y="346778"/>
            <a:ext cx="304044" cy="3104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22" y="-10196"/>
            <a:ext cx="341489" cy="3486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65" y="1288939"/>
            <a:ext cx="341489" cy="34867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68" y="2447000"/>
            <a:ext cx="341489" cy="34867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" y="2894791"/>
            <a:ext cx="341489" cy="3486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8" y="6408780"/>
            <a:ext cx="304044" cy="31044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60" y="158710"/>
            <a:ext cx="341489" cy="3486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79" y="721595"/>
            <a:ext cx="341489" cy="3486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40" y="126742"/>
            <a:ext cx="341489" cy="34867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83" y="1384101"/>
            <a:ext cx="341489" cy="34867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53" y="1197449"/>
            <a:ext cx="341489" cy="34867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325" y="6095462"/>
            <a:ext cx="341489" cy="34867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" y="451232"/>
            <a:ext cx="341489" cy="3486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219330"/>
            <a:ext cx="304044" cy="31044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73" y="1550396"/>
            <a:ext cx="304044" cy="31044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3" y="4320345"/>
            <a:ext cx="304044" cy="310445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" y="6438602"/>
            <a:ext cx="304044" cy="31044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04" y="2709722"/>
            <a:ext cx="341489" cy="348678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2136555"/>
            <a:ext cx="304044" cy="31044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2" y="6547376"/>
            <a:ext cx="304044" cy="31044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3" y="4727442"/>
            <a:ext cx="304044" cy="31044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5" y="5087689"/>
            <a:ext cx="304044" cy="31044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11" y="5188655"/>
            <a:ext cx="304044" cy="31044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16" y="5159690"/>
            <a:ext cx="304044" cy="31044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36" y="3630001"/>
            <a:ext cx="341489" cy="34867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36" y="3403137"/>
            <a:ext cx="341489" cy="348678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6" y="2524535"/>
            <a:ext cx="341489" cy="34867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4" y="2590482"/>
            <a:ext cx="341489" cy="348678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57" y="2707922"/>
            <a:ext cx="341489" cy="348678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21" y="2013733"/>
            <a:ext cx="341489" cy="34867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3" y="4345630"/>
            <a:ext cx="304044" cy="310445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56" y="4664999"/>
            <a:ext cx="304044" cy="31044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9" y="5381853"/>
            <a:ext cx="304044" cy="310445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40" y="6537405"/>
            <a:ext cx="304044" cy="31044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49" y="5532849"/>
            <a:ext cx="304044" cy="31044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511" y="5524128"/>
            <a:ext cx="341489" cy="34867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66" y="4581371"/>
            <a:ext cx="304044" cy="310445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45" y="663293"/>
            <a:ext cx="341489" cy="348678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5" y="1300429"/>
            <a:ext cx="304044" cy="310445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95" y="64107"/>
            <a:ext cx="304044" cy="310445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2" y="135400"/>
            <a:ext cx="304044" cy="31044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" y="72318"/>
            <a:ext cx="341489" cy="348678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2" y="91434"/>
            <a:ext cx="304044" cy="310445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03" y="6547376"/>
            <a:ext cx="304044" cy="31044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4" y="5378070"/>
            <a:ext cx="341489" cy="34867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53" y="4767038"/>
            <a:ext cx="341489" cy="348678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9" y="5505012"/>
            <a:ext cx="341489" cy="348678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33" y="4709420"/>
            <a:ext cx="304044" cy="310445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57" y="3361125"/>
            <a:ext cx="304044" cy="310445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3" y="3533583"/>
            <a:ext cx="304044" cy="310445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90" y="3410017"/>
            <a:ext cx="304044" cy="310445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38" y="6247862"/>
            <a:ext cx="341489" cy="34867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75" y="5799755"/>
            <a:ext cx="304044" cy="310445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21" y="6567861"/>
            <a:ext cx="304044" cy="310445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27" y="4727442"/>
            <a:ext cx="341489" cy="348678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97" y="1100514"/>
            <a:ext cx="304044" cy="310445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04" y="1778007"/>
            <a:ext cx="304044" cy="31044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81" y="4232693"/>
            <a:ext cx="341489" cy="348678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4" y="4200061"/>
            <a:ext cx="341489" cy="348678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11" y="3646243"/>
            <a:ext cx="341489" cy="348678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66" y="6450991"/>
            <a:ext cx="304044" cy="31044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" y="5646762"/>
            <a:ext cx="341489" cy="34867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32" y="3611905"/>
            <a:ext cx="341489" cy="34867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07" y="1794924"/>
            <a:ext cx="304044" cy="31044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20" y="6164135"/>
            <a:ext cx="341489" cy="34867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08" y="3751815"/>
            <a:ext cx="304044" cy="310445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76" y="2378218"/>
            <a:ext cx="304044" cy="310445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19" y="4023865"/>
            <a:ext cx="304044" cy="310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39</a:t>
            </a:fld>
            <a:endParaRPr lang="en-US" dirty="0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32" y="3051335"/>
            <a:ext cx="304044" cy="31044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34" y="871361"/>
            <a:ext cx="304044" cy="31044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22" y="6373037"/>
            <a:ext cx="341489" cy="34867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78" y="1709033"/>
            <a:ext cx="304044" cy="310445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89" y="1895522"/>
            <a:ext cx="304044" cy="310445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22" y="4572219"/>
            <a:ext cx="304044" cy="31044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64" y="4100965"/>
            <a:ext cx="304044" cy="31044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4395866"/>
            <a:ext cx="304044" cy="31044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482"/>
            <a:ext cx="341489" cy="348678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49" y="-9444"/>
            <a:ext cx="341489" cy="348678"/>
          </a:xfrm>
          <a:prstGeom prst="rect">
            <a:avLst/>
          </a:prstGeom>
        </p:spPr>
      </p:pic>
      <p:cxnSp>
        <p:nvCxnSpPr>
          <p:cNvPr id="164" name="Straight Connector 163"/>
          <p:cNvCxnSpPr/>
          <p:nvPr/>
        </p:nvCxnSpPr>
        <p:spPr>
          <a:xfrm flipV="1">
            <a:off x="1061796" y="-10196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V="1">
            <a:off x="2214704" y="-47938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 flipV="1">
            <a:off x="4246137" y="0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V="1">
            <a:off x="6180993" y="-41655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 flipV="1">
            <a:off x="8280209" y="3801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-3691" y="1133228"/>
            <a:ext cx="919169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H="1">
            <a:off x="-31789" y="522835"/>
            <a:ext cx="919169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6819547" y="3439922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7959420" y="3439922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5661532" y="3430712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flipV="1">
            <a:off x="4642563" y="3389895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flipV="1">
            <a:off x="2015722" y="3416300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flipV="1">
            <a:off x="3897494" y="3447759"/>
            <a:ext cx="0" cy="345795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-26629" y="5069131"/>
            <a:ext cx="919169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flipH="1">
            <a:off x="-3196" y="4100965"/>
            <a:ext cx="919169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/>
        </p:nvCxnSpPr>
        <p:spPr>
          <a:xfrm flipH="1">
            <a:off x="-31789" y="5415996"/>
            <a:ext cx="919169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1079987" y="2540848"/>
            <a:ext cx="0" cy="764447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flipH="1" flipV="1">
            <a:off x="0" y="836543"/>
            <a:ext cx="2214966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/>
          <p:nvPr/>
        </p:nvCxnSpPr>
        <p:spPr>
          <a:xfrm flipV="1">
            <a:off x="3081059" y="579028"/>
            <a:ext cx="0" cy="282101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0" y="5409056"/>
            <a:ext cx="1205478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V="1">
            <a:off x="4620954" y="3383482"/>
            <a:ext cx="0" cy="349716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5590819" y="6057229"/>
            <a:ext cx="1172582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6731674" y="5940239"/>
            <a:ext cx="2540345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1205478" y="3362173"/>
            <a:ext cx="0" cy="36103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6763401" y="3341126"/>
            <a:ext cx="0" cy="36103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>
            <a:off x="0" y="2540848"/>
            <a:ext cx="2214966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214966" y="579028"/>
            <a:ext cx="70570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V="1">
            <a:off x="5585933" y="3400046"/>
            <a:ext cx="0" cy="357243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flipV="1">
            <a:off x="2214966" y="-74474"/>
            <a:ext cx="0" cy="3457955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0" y="3362172"/>
            <a:ext cx="9272019" cy="54128"/>
          </a:xfrm>
          <a:prstGeom prst="line">
            <a:avLst/>
          </a:prstGeom>
          <a:ln w="152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9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53" grpId="0" animBg="1"/>
      <p:bldP spid="254" grpId="0" animBg="1"/>
      <p:bldP spid="257" grpId="0" animBg="1"/>
      <p:bldP spid="258" grpId="0" animBg="1"/>
      <p:bldP spid="259" grpId="0" animBg="1"/>
      <p:bldP spid="264" grpId="0" animBg="1"/>
      <p:bldP spid="266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 to standard classification &amp; regression</a:t>
            </a:r>
          </a:p>
          <a:p>
            <a:pPr lvl="1"/>
            <a:r>
              <a:rPr lang="en-US" dirty="0" smtClean="0"/>
              <a:t>No more structured models</a:t>
            </a:r>
          </a:p>
          <a:p>
            <a:pPr lvl="1"/>
            <a:endParaRPr lang="en-US" sz="1000" dirty="0"/>
          </a:p>
          <a:p>
            <a:r>
              <a:rPr lang="en-US" dirty="0" smtClean="0"/>
              <a:t>Focus to achieve highest possible accuracy</a:t>
            </a:r>
          </a:p>
          <a:p>
            <a:pPr lvl="1"/>
            <a:r>
              <a:rPr lang="en-US" dirty="0" smtClean="0"/>
              <a:t>Decision Trees</a:t>
            </a:r>
          </a:p>
          <a:p>
            <a:pPr lvl="1"/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Random Forests</a:t>
            </a:r>
          </a:p>
          <a:p>
            <a:pPr lvl="1"/>
            <a:r>
              <a:rPr lang="en-US" dirty="0" smtClean="0"/>
              <a:t>Boosting</a:t>
            </a:r>
          </a:p>
          <a:p>
            <a:pPr lvl="1"/>
            <a:r>
              <a:rPr lang="en-US" dirty="0" smtClean="0"/>
              <a:t>Ensemble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82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6837084" y="4487837"/>
            <a:ext cx="926547" cy="8784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67711" y="4487839"/>
            <a:ext cx="1975556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377893" y="4487839"/>
            <a:ext cx="1049009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788075" y="4487838"/>
            <a:ext cx="1049009" cy="17568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Top-Down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intermediate step is a decision tree</a:t>
            </a:r>
          </a:p>
          <a:p>
            <a:pPr lvl="1"/>
            <a:r>
              <a:rPr lang="en-US" sz="2400" dirty="0" smtClean="0"/>
              <a:t>You can stop any time and have a model</a:t>
            </a:r>
          </a:p>
          <a:p>
            <a:r>
              <a:rPr lang="en-US" dirty="0" smtClean="0"/>
              <a:t>Greedy algorithm</a:t>
            </a:r>
          </a:p>
          <a:p>
            <a:pPr lvl="1"/>
            <a:r>
              <a:rPr lang="en-US" sz="2400" dirty="0" smtClean="0"/>
              <a:t>Doesn’t backtrack</a:t>
            </a:r>
          </a:p>
          <a:p>
            <a:pPr lvl="1"/>
            <a:r>
              <a:rPr lang="en-US" sz="2400" dirty="0" smtClean="0"/>
              <a:t>Cannot reconsider different higher-level splits.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5257" y="5361886"/>
            <a:ext cx="911023" cy="8784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17" y="4782943"/>
            <a:ext cx="341489" cy="348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65884" y="4483471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21" y="5497366"/>
            <a:ext cx="341489" cy="3486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2799" y="4077360"/>
            <a:ext cx="305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66" y="5049813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738" y="5430563"/>
            <a:ext cx="304044" cy="3104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466" y="5796158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783" y="4968202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99" y="4782943"/>
            <a:ext cx="341489" cy="34867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76066" y="4483471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03" y="5497366"/>
            <a:ext cx="341489" cy="348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48" y="5049813"/>
            <a:ext cx="341489" cy="3486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920" y="5430563"/>
            <a:ext cx="304044" cy="31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648" y="5796158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965" y="4968202"/>
            <a:ext cx="341489" cy="34867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4425075" y="4477470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781" y="4782942"/>
            <a:ext cx="341489" cy="34867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786248" y="4483470"/>
            <a:ext cx="1975556" cy="1756833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85" y="5497365"/>
            <a:ext cx="341489" cy="3486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830" y="5049812"/>
            <a:ext cx="341489" cy="3486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02" y="5430562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830" y="5796157"/>
            <a:ext cx="341489" cy="34867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147" y="4968201"/>
            <a:ext cx="341489" cy="348678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6835257" y="4477469"/>
            <a:ext cx="0" cy="176283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9" idx="3"/>
          </p:cNvCxnSpPr>
          <p:nvPr/>
        </p:nvCxnSpPr>
        <p:spPr>
          <a:xfrm>
            <a:off x="6835257" y="5361887"/>
            <a:ext cx="926547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729370" y="4077359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4703686" y="4075442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6122313" y="4075442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7099756" y="4077360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7844819" y="5596102"/>
            <a:ext cx="392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76720" y="5049812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386902" y="5049813"/>
            <a:ext cx="43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4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Stop?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kept going, can learn tree with zero training error. </a:t>
            </a:r>
          </a:p>
          <a:p>
            <a:pPr lvl="1"/>
            <a:r>
              <a:rPr lang="en-US" sz="2000" dirty="0" smtClean="0"/>
              <a:t>But such tree is probably </a:t>
            </a:r>
            <a:r>
              <a:rPr lang="en-US" sz="2000" dirty="0" err="1" smtClean="0"/>
              <a:t>overfitting</a:t>
            </a:r>
            <a:r>
              <a:rPr lang="en-US" sz="2000" dirty="0" smtClean="0"/>
              <a:t> to training set.</a:t>
            </a:r>
          </a:p>
          <a:p>
            <a:r>
              <a:rPr lang="en-US" sz="2400" dirty="0" smtClean="0"/>
              <a:t>How to stop training tree earlier?</a:t>
            </a:r>
          </a:p>
          <a:p>
            <a:pPr lvl="1"/>
            <a:r>
              <a:rPr lang="en-US" sz="2000" dirty="0" smtClean="0"/>
              <a:t>I.e., how to regularize?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04" y="4947889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348" y="5692560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196" y="5075976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947" y="4169352"/>
            <a:ext cx="304044" cy="310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728" y="5866899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73" y="4569419"/>
            <a:ext cx="341489" cy="3486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286" y="3975897"/>
            <a:ext cx="341489" cy="3486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266" y="4657561"/>
            <a:ext cx="341489" cy="3486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99" y="3995273"/>
            <a:ext cx="304044" cy="3104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62" y="4532790"/>
            <a:ext cx="304044" cy="310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66" y="4424268"/>
            <a:ext cx="304044" cy="3104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843" y="4172856"/>
            <a:ext cx="304044" cy="3104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332" y="4909052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518" y="5645245"/>
            <a:ext cx="304044" cy="3104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010" y="5866899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518" y="5122228"/>
            <a:ext cx="341489" cy="3486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124" y="3995273"/>
            <a:ext cx="341489" cy="34867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15" y="5366252"/>
            <a:ext cx="341489" cy="3486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376" y="5781351"/>
            <a:ext cx="341489" cy="34867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890" y="5296567"/>
            <a:ext cx="341489" cy="34867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032" y="4494557"/>
            <a:ext cx="341489" cy="348678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>
            <a:off x="5842303" y="3836097"/>
            <a:ext cx="0" cy="246450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585519" y="4843235"/>
            <a:ext cx="1256784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837737" y="4436676"/>
            <a:ext cx="1605976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900051" y="3836098"/>
            <a:ext cx="0" cy="600578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488137" y="3823690"/>
            <a:ext cx="0" cy="600578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7018845" y="4434424"/>
            <a:ext cx="0" cy="1866173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7018845" y="5645245"/>
            <a:ext cx="424868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85519" y="3836097"/>
            <a:ext cx="2858194" cy="24645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227" y="4940260"/>
            <a:ext cx="341489" cy="34867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71" y="5684931"/>
            <a:ext cx="341489" cy="34867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819" y="5068347"/>
            <a:ext cx="341489" cy="34867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570" y="4161723"/>
            <a:ext cx="304044" cy="31044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351" y="5859270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96" y="4561790"/>
            <a:ext cx="341489" cy="34867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09" y="3968268"/>
            <a:ext cx="341489" cy="34867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889" y="4649932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422" y="3987644"/>
            <a:ext cx="304044" cy="31044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085" y="4525161"/>
            <a:ext cx="304044" cy="31044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6189" y="4416639"/>
            <a:ext cx="304044" cy="310445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66" y="4165227"/>
            <a:ext cx="304044" cy="3104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55" y="4901423"/>
            <a:ext cx="341489" cy="3486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141" y="5637616"/>
            <a:ext cx="304044" cy="31044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33" y="5859270"/>
            <a:ext cx="341489" cy="3486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141" y="5114599"/>
            <a:ext cx="341489" cy="34867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747" y="3987644"/>
            <a:ext cx="341489" cy="34867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738" y="5358623"/>
            <a:ext cx="341489" cy="3486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99" y="5773722"/>
            <a:ext cx="341489" cy="34867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513" y="5288938"/>
            <a:ext cx="341489" cy="34867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655" y="4486928"/>
            <a:ext cx="341489" cy="348678"/>
          </a:xfrm>
          <a:prstGeom prst="rect">
            <a:avLst/>
          </a:prstGeom>
        </p:spPr>
      </p:pic>
      <p:cxnSp>
        <p:nvCxnSpPr>
          <p:cNvPr id="74" name="Straight Connector 73"/>
          <p:cNvCxnSpPr/>
          <p:nvPr/>
        </p:nvCxnSpPr>
        <p:spPr>
          <a:xfrm>
            <a:off x="2767926" y="3828468"/>
            <a:ext cx="0" cy="246450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511142" y="4835606"/>
            <a:ext cx="1256784" cy="0"/>
          </a:xfrm>
          <a:prstGeom prst="lin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1511142" y="3828468"/>
            <a:ext cx="2858194" cy="2464500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983" y="5470906"/>
            <a:ext cx="341489" cy="34867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38" y="5451997"/>
            <a:ext cx="341489" cy="34867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258" y="4948170"/>
            <a:ext cx="341489" cy="34867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966" y="4967079"/>
            <a:ext cx="341489" cy="348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3722" y="3352442"/>
            <a:ext cx="4340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Which one has better test error?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4051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Conditions (</a:t>
            </a:r>
            <a:r>
              <a:rPr lang="en-US" dirty="0" err="1" smtClean="0"/>
              <a:t>Regularizers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Minimum Size:</a:t>
            </a:r>
            <a:r>
              <a:rPr lang="en-US" sz="2400" dirty="0" smtClean="0"/>
              <a:t> do not split if resulting children are smaller than a minimum size.</a:t>
            </a:r>
          </a:p>
          <a:p>
            <a:pPr lvl="1"/>
            <a:r>
              <a:rPr lang="en-US" sz="2000" b="1" dirty="0" smtClean="0">
                <a:solidFill>
                  <a:srgbClr val="953735"/>
                </a:solidFill>
              </a:rPr>
              <a:t>Most common stopping condition.</a:t>
            </a:r>
          </a:p>
          <a:p>
            <a:endParaRPr lang="en-US" sz="1000" dirty="0"/>
          </a:p>
          <a:p>
            <a:r>
              <a:rPr lang="en-US" sz="2400" b="1" dirty="0" smtClean="0"/>
              <a:t>Maximum Depth:</a:t>
            </a:r>
            <a:r>
              <a:rPr lang="en-US" sz="2400" dirty="0" smtClean="0"/>
              <a:t> do not split if the resulting children are beyond some maximum depth of tree.</a:t>
            </a:r>
          </a:p>
          <a:p>
            <a:endParaRPr lang="en-US" sz="1000" dirty="0"/>
          </a:p>
          <a:p>
            <a:r>
              <a:rPr lang="en-US" sz="2400" b="1" dirty="0" smtClean="0"/>
              <a:t>Maximum #Nodes: </a:t>
            </a:r>
            <a:r>
              <a:rPr lang="en-US" sz="2400" dirty="0" smtClean="0"/>
              <a:t>do not split if tree already has maximum number of allowable nodes.</a:t>
            </a:r>
          </a:p>
          <a:p>
            <a:endParaRPr lang="en-US" sz="1000" dirty="0"/>
          </a:p>
          <a:p>
            <a:r>
              <a:rPr lang="en-US" sz="2400" b="1" dirty="0" smtClean="0"/>
              <a:t>Minimum Reduction in Impurity:</a:t>
            </a:r>
            <a:r>
              <a:rPr lang="en-US" sz="2400" dirty="0" smtClean="0"/>
              <a:t> do not split if resulting children do not reduce impurity by at least </a:t>
            </a:r>
            <a:r>
              <a:rPr lang="en-US" sz="2400" dirty="0" err="1" smtClean="0"/>
              <a:t>δ</a:t>
            </a:r>
            <a:r>
              <a:rPr lang="en-US" sz="2400" dirty="0" smtClean="0"/>
              <a:t>%.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7591" y="6352143"/>
            <a:ext cx="7992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See also, Section 5 in: http</a:t>
            </a:r>
            <a:r>
              <a:rPr lang="en-US" dirty="0"/>
              <a:t>://</a:t>
            </a:r>
            <a:r>
              <a:rPr lang="en-US" dirty="0" err="1"/>
              <a:t>www.ise.bgu.ac.il</a:t>
            </a:r>
            <a:r>
              <a:rPr lang="en-US" dirty="0"/>
              <a:t>/faculty/</a:t>
            </a:r>
            <a:r>
              <a:rPr lang="en-US" dirty="0" err="1"/>
              <a:t>liorr</a:t>
            </a:r>
            <a:r>
              <a:rPr lang="en-US" dirty="0"/>
              <a:t>/hbchap9.pdf</a:t>
            </a:r>
          </a:p>
        </p:txBody>
      </p:sp>
    </p:spTree>
    <p:extLst>
      <p:ext uri="{BB962C8B-B14F-4D97-AF65-F5344CB8AC3E}">
        <p14:creationId xmlns:p14="http://schemas.microsoft.com/office/powerpoint/2010/main" val="64696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43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for Training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3289" y="6393598"/>
            <a:ext cx="6801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See </a:t>
            </a:r>
            <a:r>
              <a:rPr lang="en-US" sz="1600" dirty="0" err="1" smtClean="0"/>
              <a:t>TreeGrowing</a:t>
            </a:r>
            <a:r>
              <a:rPr lang="en-US" sz="1600" dirty="0" smtClean="0"/>
              <a:t> (Fig 9.2</a:t>
            </a:r>
            <a:r>
              <a:rPr lang="en-US" sz="1600" dirty="0"/>
              <a:t>) in http://</a:t>
            </a:r>
            <a:r>
              <a:rPr lang="en-US" sz="1600" dirty="0" err="1"/>
              <a:t>www.ise.bgu.ac.il</a:t>
            </a:r>
            <a:r>
              <a:rPr lang="en-US" sz="1600" dirty="0"/>
              <a:t>/faculty/</a:t>
            </a:r>
            <a:r>
              <a:rPr lang="en-US" sz="1600" dirty="0" err="1"/>
              <a:t>liorr</a:t>
            </a:r>
            <a:r>
              <a:rPr lang="en-US" sz="1600" dirty="0"/>
              <a:t>/hbchap9.pdf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724" y="1559277"/>
            <a:ext cx="3953079" cy="404988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6117167" y="3767667"/>
            <a:ext cx="698500" cy="64911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2611" y="4901280"/>
            <a:ext cx="3427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Stopping condition is minimum </a:t>
            </a:r>
          </a:p>
          <a:p>
            <a:r>
              <a:rPr lang="en-US" sz="2000" dirty="0" smtClean="0"/>
              <a:t>leaf node size: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min</a:t>
            </a:r>
            <a:endParaRPr lang="en-US" sz="20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6553200" y="382638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 from Q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22" y="1580093"/>
            <a:ext cx="3955102" cy="17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7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</a:t>
            </a:r>
            <a:r>
              <a:rPr lang="en-US" dirty="0" err="1" smtClean="0"/>
              <a:t>vs</a:t>
            </a:r>
            <a:r>
              <a:rPr lang="en-US" dirty="0" smtClean="0"/>
              <a:t> Regression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398660"/>
              </p:ext>
            </p:extLst>
          </p:nvPr>
        </p:nvGraphicFramePr>
        <p:xfrm>
          <a:off x="844532" y="1648433"/>
          <a:ext cx="7336476" cy="43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238"/>
                <a:gridCol w="3668238"/>
              </a:tblGrid>
              <a:tr h="6199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Classification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Regression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99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Labels</a:t>
                      </a:r>
                      <a:r>
                        <a:rPr lang="en-US" sz="2400" baseline="0" dirty="0" smtClean="0"/>
                        <a:t> are {0,1}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Labels are Real</a:t>
                      </a:r>
                      <a:r>
                        <a:rPr lang="en-US" sz="2400" baseline="0" dirty="0" smtClean="0"/>
                        <a:t> Valued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9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Predict Majority Class in Leaf Node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Predict</a:t>
                      </a:r>
                      <a:r>
                        <a:rPr lang="en-US" sz="2400" baseline="0" dirty="0" smtClean="0"/>
                        <a:t> Mean of Labels in Leaf Node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91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Piecewise</a:t>
                      </a:r>
                      <a:r>
                        <a:rPr lang="en-US" sz="2400" baseline="0" dirty="0" smtClean="0"/>
                        <a:t> Constant Function Class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Piecewise</a:t>
                      </a:r>
                      <a:r>
                        <a:rPr lang="en-US" sz="2400" baseline="0" dirty="0" smtClean="0"/>
                        <a:t> Constant Function Class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9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Goal:</a:t>
                      </a:r>
                      <a:r>
                        <a:rPr lang="en-US" sz="2400" baseline="0" dirty="0" smtClean="0"/>
                        <a:t> minimize 0/1 Loss</a:t>
                      </a:r>
                      <a:endParaRPr lang="en-US" sz="24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Goal: minimize squared</a:t>
                      </a:r>
                      <a:r>
                        <a:rPr lang="en-US" sz="2400" baseline="0" dirty="0" smtClean="0"/>
                        <a:t> loss</a:t>
                      </a:r>
                      <a:endParaRPr lang="en-US" sz="2400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91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Impurity based on fraction of positives </a:t>
                      </a:r>
                      <a:r>
                        <a:rPr lang="en-US" sz="2400" dirty="0" err="1" smtClean="0"/>
                        <a:t>vs</a:t>
                      </a:r>
                      <a:r>
                        <a:rPr lang="en-US" sz="2400" dirty="0" smtClean="0"/>
                        <a:t> negatives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Impurity = Squared</a:t>
                      </a:r>
                      <a:r>
                        <a:rPr lang="en-US" sz="2400" baseline="0" dirty="0" smtClean="0"/>
                        <a:t> Loss</a:t>
                      </a:r>
                      <a:endParaRPr lang="en-US" sz="2400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806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Decision Tree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 Top-Down</a:t>
            </a:r>
          </a:p>
          <a:p>
            <a:pPr lvl="1"/>
            <a:r>
              <a:rPr lang="en-US" sz="2400" dirty="0" smtClean="0"/>
              <a:t>Iteratively split existing leaf node into 2 leaf nodes 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Minimize Impurity (= Training Loss)</a:t>
            </a:r>
          </a:p>
          <a:p>
            <a:pPr lvl="1"/>
            <a:r>
              <a:rPr lang="en-US" sz="2400" dirty="0" smtClean="0"/>
              <a:t>E.g., Entropy</a:t>
            </a:r>
          </a:p>
          <a:p>
            <a:endParaRPr lang="en-US" sz="500" dirty="0" smtClean="0"/>
          </a:p>
          <a:p>
            <a:r>
              <a:rPr lang="en-US" dirty="0" smtClean="0"/>
              <a:t>Until Stopping Condition (= Regularization)</a:t>
            </a:r>
          </a:p>
          <a:p>
            <a:pPr lvl="1"/>
            <a:r>
              <a:rPr lang="en-US" sz="2400" dirty="0" smtClean="0"/>
              <a:t>E.g., Minimum Node Size</a:t>
            </a:r>
          </a:p>
          <a:p>
            <a:pPr lvl="1"/>
            <a:endParaRPr lang="en-US" sz="500" dirty="0"/>
          </a:p>
          <a:p>
            <a:r>
              <a:rPr lang="en-US" dirty="0" smtClean="0"/>
              <a:t>Finding </a:t>
            </a:r>
            <a:r>
              <a:rPr lang="en-US" dirty="0"/>
              <a:t>optimal </a:t>
            </a:r>
            <a:r>
              <a:rPr lang="en-US" dirty="0" smtClean="0"/>
              <a:t>tree is intractable</a:t>
            </a:r>
          </a:p>
          <a:p>
            <a:pPr lvl="1"/>
            <a:r>
              <a:rPr lang="en-US" sz="2400" dirty="0" smtClean="0"/>
              <a:t>E.g., tree satisfying minimal leaf sizes with lowest impurity.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4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Piecewise Constant Model Class</a:t>
            </a:r>
          </a:p>
          <a:p>
            <a:pPr lvl="1"/>
            <a:r>
              <a:rPr lang="en-US" sz="2400" dirty="0" smtClean="0"/>
              <a:t>Non-linear!</a:t>
            </a:r>
          </a:p>
          <a:p>
            <a:pPr lvl="1"/>
            <a:r>
              <a:rPr lang="en-US" sz="2400" dirty="0" smtClean="0"/>
              <a:t>Axis-aligned partitions of feature space</a:t>
            </a:r>
          </a:p>
          <a:p>
            <a:pPr lvl="1"/>
            <a:endParaRPr lang="en-US" sz="1000" dirty="0"/>
          </a:p>
          <a:p>
            <a:r>
              <a:rPr lang="en-US" dirty="0" smtClean="0"/>
              <a:t>Train to minimize impurity of training data in leaf partitions</a:t>
            </a:r>
          </a:p>
          <a:p>
            <a:pPr lvl="1"/>
            <a:r>
              <a:rPr lang="en-US" sz="2400" dirty="0" smtClean="0"/>
              <a:t>Top-Down Greedy Training</a:t>
            </a:r>
          </a:p>
          <a:p>
            <a:pPr lvl="1"/>
            <a:endParaRPr lang="en-US" sz="1000" dirty="0"/>
          </a:p>
          <a:p>
            <a:r>
              <a:rPr lang="en-US" dirty="0" smtClean="0"/>
              <a:t>Often more accurate than linear models</a:t>
            </a:r>
          </a:p>
          <a:p>
            <a:pPr lvl="1"/>
            <a:r>
              <a:rPr lang="en-US" sz="2400" dirty="0" smtClean="0"/>
              <a:t>If enough training data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1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7693"/>
            <a:ext cx="8229600" cy="1461029"/>
          </a:xfrm>
        </p:spPr>
        <p:txBody>
          <a:bodyPr>
            <a:normAutofit/>
          </a:bodyPr>
          <a:lstStyle/>
          <a:p>
            <a:r>
              <a:rPr lang="en-US" dirty="0" smtClean="0"/>
              <a:t>Bagging</a:t>
            </a:r>
            <a:br>
              <a:rPr lang="en-US" dirty="0" smtClean="0"/>
            </a:br>
            <a:r>
              <a:rPr lang="en-US" sz="3600" dirty="0" smtClean="0">
                <a:solidFill>
                  <a:srgbClr val="953735"/>
                </a:solidFill>
              </a:rPr>
              <a:t>(Bootstrap Aggregation)</a:t>
            </a:r>
            <a:endParaRPr lang="en-US" sz="3600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5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dirty="0" smtClean="0"/>
              <a:t>Recap: Bias/Variance Tradeoff</a:t>
            </a:r>
          </a:p>
          <a:p>
            <a:endParaRPr lang="en-US" sz="2000" dirty="0" smtClean="0"/>
          </a:p>
          <a:p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Method for minimizing variance </a:t>
            </a:r>
          </a:p>
          <a:p>
            <a:pPr lvl="1"/>
            <a:r>
              <a:rPr lang="en-US" dirty="0" smtClean="0"/>
              <a:t>Not specific to Decision Trees</a:t>
            </a:r>
          </a:p>
          <a:p>
            <a:pPr lvl="1"/>
            <a:endParaRPr lang="en-US" dirty="0"/>
          </a:p>
          <a:p>
            <a:r>
              <a:rPr lang="en-US" dirty="0" smtClean="0"/>
              <a:t>Random Forests</a:t>
            </a:r>
          </a:p>
          <a:p>
            <a:pPr lvl="1"/>
            <a:r>
              <a:rPr lang="en-US" dirty="0" smtClean="0"/>
              <a:t>Extension of Bagging</a:t>
            </a:r>
          </a:p>
          <a:p>
            <a:pPr lvl="1"/>
            <a:r>
              <a:rPr lang="en-US" dirty="0" smtClean="0"/>
              <a:t>Specific to Decision Trees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09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39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94489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Recap: Bias/Variance Tradeoff</a:t>
            </a:r>
          </a:p>
          <a:p>
            <a:endParaRPr lang="en-US" sz="2000" dirty="0" smtClean="0"/>
          </a:p>
          <a:p>
            <a:r>
              <a:rPr lang="en-US" dirty="0" smtClean="0"/>
              <a:t>Bagging</a:t>
            </a:r>
          </a:p>
          <a:p>
            <a:pPr lvl="1"/>
            <a:r>
              <a:rPr lang="en-US" dirty="0" smtClean="0"/>
              <a:t>Method for minimizing variance </a:t>
            </a:r>
          </a:p>
          <a:p>
            <a:pPr lvl="1"/>
            <a:r>
              <a:rPr lang="en-US" dirty="0" smtClean="0"/>
              <a:t>Not specific to Decision Trees</a:t>
            </a:r>
          </a:p>
          <a:p>
            <a:pPr lvl="1"/>
            <a:endParaRPr lang="en-US" dirty="0"/>
          </a:p>
          <a:p>
            <a:r>
              <a:rPr lang="en-US" dirty="0" smtClean="0"/>
              <a:t>Random Forests</a:t>
            </a:r>
          </a:p>
          <a:p>
            <a:pPr lvl="1"/>
            <a:r>
              <a:rPr lang="en-US" dirty="0" smtClean="0"/>
              <a:t>Extension of Bagging</a:t>
            </a:r>
          </a:p>
          <a:p>
            <a:pPr lvl="1"/>
            <a:r>
              <a:rPr lang="en-US" dirty="0" smtClean="0"/>
              <a:t>Specific to Decision Trees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8249"/>
            <a:ext cx="8229600" cy="1143000"/>
          </a:xfrm>
        </p:spPr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0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Error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521127"/>
            <a:ext cx="8229600" cy="4950699"/>
          </a:xfrm>
        </p:spPr>
        <p:txBody>
          <a:bodyPr>
            <a:normAutofit/>
          </a:bodyPr>
          <a:lstStyle/>
          <a:p>
            <a:r>
              <a:rPr lang="en-US" b="1" dirty="0" smtClean="0"/>
              <a:t>“True” distribution:</a:t>
            </a:r>
            <a:r>
              <a:rPr lang="en-US" dirty="0" smtClean="0"/>
              <a:t> P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Unknown to us</a:t>
            </a:r>
            <a:endParaRPr lang="en-US" dirty="0"/>
          </a:p>
          <a:p>
            <a:endParaRPr lang="en-US" sz="500" b="1" dirty="0" smtClean="0"/>
          </a:p>
          <a:p>
            <a:r>
              <a:rPr lang="en-US" b="1" dirty="0" smtClean="0"/>
              <a:t>Train:</a:t>
            </a:r>
            <a:r>
              <a:rPr lang="en-US" dirty="0" smtClean="0"/>
              <a:t>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S</a:t>
            </a:r>
            <a:r>
              <a:rPr lang="en-US" dirty="0" smtClean="0"/>
              <a:t>(x) = y </a:t>
            </a:r>
          </a:p>
          <a:p>
            <a:pPr lvl="1"/>
            <a:r>
              <a:rPr lang="en-US" dirty="0" smtClean="0"/>
              <a:t>Using training data: </a:t>
            </a:r>
          </a:p>
          <a:p>
            <a:pPr lvl="1"/>
            <a:r>
              <a:rPr lang="en-US" dirty="0" smtClean="0"/>
              <a:t>Sampled </a:t>
            </a:r>
            <a:r>
              <a:rPr lang="en-US" dirty="0"/>
              <a:t>from P(</a:t>
            </a:r>
            <a:r>
              <a:rPr lang="en-US" dirty="0" err="1"/>
              <a:t>x,y</a:t>
            </a:r>
            <a:r>
              <a:rPr lang="en-US" dirty="0" smtClean="0"/>
              <a:t>)</a:t>
            </a:r>
            <a:endParaRPr lang="en-US" dirty="0"/>
          </a:p>
          <a:p>
            <a:endParaRPr lang="en-US" sz="500" dirty="0" smtClean="0"/>
          </a:p>
          <a:p>
            <a:r>
              <a:rPr lang="en-US" b="1" dirty="0" smtClean="0"/>
              <a:t>Test Error:</a:t>
            </a:r>
            <a:r>
              <a:rPr lang="en-US" dirty="0" smtClean="0"/>
              <a:t> </a:t>
            </a:r>
          </a:p>
          <a:p>
            <a:endParaRPr lang="en-US" sz="4000" dirty="0"/>
          </a:p>
          <a:p>
            <a:r>
              <a:rPr lang="en-US" sz="2800" b="1" dirty="0" smtClean="0"/>
              <a:t>Overfitting:</a:t>
            </a:r>
            <a:r>
              <a:rPr lang="en-US" sz="2800" dirty="0" smtClean="0"/>
              <a:t> Test Error &gt;&gt; Training Error</a:t>
            </a:r>
          </a:p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6135"/>
              </p:ext>
            </p:extLst>
          </p:nvPr>
        </p:nvGraphicFramePr>
        <p:xfrm>
          <a:off x="4578727" y="3230785"/>
          <a:ext cx="2140491" cy="67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33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8727" y="3230785"/>
                        <a:ext cx="2140491" cy="672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125011"/>
              </p:ext>
            </p:extLst>
          </p:nvPr>
        </p:nvGraphicFramePr>
        <p:xfrm>
          <a:off x="1309688" y="5013325"/>
          <a:ext cx="46799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34" name="Equation" r:id="rId5" imgW="1943100" imgH="241300" progId="Equation.3">
                  <p:embed/>
                </p:oleObj>
              </mc:Choice>
              <mc:Fallback>
                <p:oleObj name="Equation" r:id="rId5" imgW="1943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09688" y="5013325"/>
                        <a:ext cx="4679950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6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476480"/>
              </p:ext>
            </p:extLst>
          </p:nvPr>
        </p:nvGraphicFramePr>
        <p:xfrm>
          <a:off x="3894668" y="445345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/>
                <a:gridCol w="882204"/>
                <a:gridCol w="882204"/>
                <a:gridCol w="1389161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979" y="1066237"/>
            <a:ext cx="387153" cy="3465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466" y="3654215"/>
            <a:ext cx="296787" cy="3027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44" y="1572975"/>
            <a:ext cx="387153" cy="346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107861"/>
            <a:ext cx="387153" cy="346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090" y="2592652"/>
            <a:ext cx="387153" cy="346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265" y="4079331"/>
            <a:ext cx="387153" cy="3465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41" y="3111603"/>
            <a:ext cx="296787" cy="30272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477240"/>
              </p:ext>
            </p:extLst>
          </p:nvPr>
        </p:nvGraphicFramePr>
        <p:xfrm>
          <a:off x="339401" y="391830"/>
          <a:ext cx="2322892" cy="5824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3163"/>
                <a:gridCol w="403007"/>
                <a:gridCol w="488494"/>
                <a:gridCol w="818228"/>
              </a:tblGrid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Person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Age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Male?</a:t>
                      </a:r>
                      <a:endParaRPr lang="en-US" sz="9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Height</a:t>
                      </a:r>
                      <a:r>
                        <a:rPr lang="en-US" sz="900" baseline="0" dirty="0" smtClean="0"/>
                        <a:t> &gt; 55”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James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Jessica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Alice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Amy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Bob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Xavier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Cathy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Carol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Eugene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Rafael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Dave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Peter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Henry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Erin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Rose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Iain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Paulo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Margaret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Frank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Jill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Leon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Sarah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err="1" smtClean="0"/>
                        <a:t>Gena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0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2965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Patrick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rot="5400000">
            <a:off x="1350196" y="6186936"/>
            <a:ext cx="40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727002" y="1199143"/>
            <a:ext cx="1071040" cy="81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27002" y="1702009"/>
            <a:ext cx="1071040" cy="52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727002" y="2292278"/>
            <a:ext cx="1071040" cy="737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727002" y="2776562"/>
            <a:ext cx="1071040" cy="3350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727002" y="3303894"/>
            <a:ext cx="1071040" cy="486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727002" y="3852749"/>
            <a:ext cx="1071040" cy="1053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727002" y="4425834"/>
            <a:ext cx="1071040" cy="1453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004201" y="5640101"/>
            <a:ext cx="3472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Lucida Calligraphy"/>
                <a:cs typeface="Lucida Calligraphy"/>
              </a:rPr>
              <a:t>L</a:t>
            </a:r>
            <a:r>
              <a:rPr lang="en-US" sz="2400" dirty="0"/>
              <a:t>(h) = E</a:t>
            </a:r>
            <a:r>
              <a:rPr lang="en-US" sz="2400" baseline="-25000" dirty="0"/>
              <a:t>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)~P(</a:t>
            </a:r>
            <a:r>
              <a:rPr lang="en-US" sz="2400" baseline="-25000" dirty="0" err="1"/>
              <a:t>x,y</a:t>
            </a:r>
            <a:r>
              <a:rPr lang="en-US" sz="2400" baseline="-25000" dirty="0"/>
              <a:t>)</a:t>
            </a:r>
            <a:r>
              <a:rPr lang="en-US" sz="2400" dirty="0"/>
              <a:t>[ </a:t>
            </a:r>
            <a:r>
              <a:rPr lang="en-US" sz="2400" dirty="0" smtClean="0"/>
              <a:t>L(</a:t>
            </a:r>
            <a:r>
              <a:rPr lang="en-US" sz="2400" dirty="0"/>
              <a:t>h(x),y) ] 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25618" y="5197503"/>
            <a:ext cx="151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Test Error: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980344" y="4851295"/>
            <a:ext cx="6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h</a:t>
            </a:r>
            <a:r>
              <a:rPr lang="en-US" sz="2400" b="1" dirty="0" smtClean="0"/>
              <a:t>(x)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054390" y="4823343"/>
            <a:ext cx="343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7124584" y="4132399"/>
            <a:ext cx="189341" cy="12530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e 39"/>
          <p:cNvSpPr/>
          <p:nvPr/>
        </p:nvSpPr>
        <p:spPr>
          <a:xfrm rot="16200000">
            <a:off x="8210793" y="4541785"/>
            <a:ext cx="189341" cy="4296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05877" y="700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Set 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7330" y="28209"/>
            <a:ext cx="234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True Distribution 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5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4" grpId="0"/>
      <p:bldP spid="35" grpId="0"/>
      <p:bldP spid="36" grpId="0"/>
      <p:bldP spid="37" grpId="0"/>
      <p:bldP spid="39" grpId="0" animBg="1"/>
      <p:bldP spid="4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54098"/>
            <a:ext cx="8229600" cy="3572065"/>
          </a:xfrm>
        </p:spPr>
        <p:txBody>
          <a:bodyPr/>
          <a:lstStyle/>
          <a:p>
            <a:r>
              <a:rPr lang="en-US" dirty="0" smtClean="0"/>
              <a:t>For squared error: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483800"/>
              </p:ext>
            </p:extLst>
          </p:nvPr>
        </p:nvGraphicFramePr>
        <p:xfrm>
          <a:off x="1562676" y="1599659"/>
          <a:ext cx="602773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67" name="Equation" r:id="rId3" imgW="2501900" imgH="266700" progId="Equation.3">
                  <p:embed/>
                </p:oleObj>
              </mc:Choice>
              <mc:Fallback>
                <p:oleObj name="Equation" r:id="rId3" imgW="2501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2676" y="1599659"/>
                        <a:ext cx="6027738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78108"/>
              </p:ext>
            </p:extLst>
          </p:nvPr>
        </p:nvGraphicFramePr>
        <p:xfrm>
          <a:off x="731838" y="3281363"/>
          <a:ext cx="78359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68" name="Equation" r:id="rId5" imgW="3606800" imgH="355600" progId="Equation.3">
                  <p:embed/>
                </p:oleObj>
              </mc:Choice>
              <mc:Fallback>
                <p:oleObj name="Equation" r:id="rId5" imgW="36068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838" y="3281363"/>
                        <a:ext cx="7835900" cy="76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761013"/>
              </p:ext>
            </p:extLst>
          </p:nvPr>
        </p:nvGraphicFramePr>
        <p:xfrm>
          <a:off x="773113" y="4584700"/>
          <a:ext cx="24018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269" name="Equation" r:id="rId7" imgW="1104900" imgH="241300" progId="Equation.3">
                  <p:embed/>
                </p:oleObj>
              </mc:Choice>
              <mc:Fallback>
                <p:oleObj name="Equation" r:id="rId7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3113" y="4584700"/>
                        <a:ext cx="2401887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6192" y="5347262"/>
            <a:ext cx="2973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“Average prediction on x”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2063138" y="5108462"/>
            <a:ext cx="0" cy="23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 rot="16200000">
            <a:off x="5205857" y="3107361"/>
            <a:ext cx="294417" cy="247582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04047" y="4610478"/>
            <a:ext cx="16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Variance Term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395469" y="3660931"/>
            <a:ext cx="294417" cy="137906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45942" y="4603366"/>
            <a:ext cx="121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Bias Term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2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points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7" y="917879"/>
            <a:ext cx="7442200" cy="458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7521" y="269318"/>
            <a:ext cx="26929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 P(</a:t>
            </a:r>
            <a:r>
              <a:rPr lang="en-US" sz="3200" dirty="0" err="1" smtClean="0"/>
              <a:t>x,y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522945" y="5590177"/>
            <a:ext cx="29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10504" y="2913794"/>
            <a:ext cx="30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25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1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0" y="1111201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598339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738528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94394" y="262975"/>
            <a:ext cx="20714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</a:t>
            </a:r>
            <a:r>
              <a:rPr lang="en-US" sz="3200" baseline="-25000" dirty="0" err="1" smtClean="0"/>
              <a:t>S</a:t>
            </a:r>
            <a:r>
              <a:rPr lang="en-US" sz="3200" dirty="0" smtClean="0"/>
              <a:t>(x) Linear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6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" y="1119272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598339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738528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11836" y="257547"/>
            <a:ext cx="26910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</a:t>
            </a:r>
            <a:r>
              <a:rPr lang="en-US" sz="3200" baseline="-25000" dirty="0" err="1" smtClean="0"/>
              <a:t>S</a:t>
            </a:r>
            <a:r>
              <a:rPr lang="en-US" sz="3200" dirty="0" smtClean="0"/>
              <a:t>(x) Quadratic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67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as_variance_sample_3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86" y="1113254"/>
            <a:ext cx="8186420" cy="50431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8482" y="598339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2920" y="3766855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2165" y="3894833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708" y="738528"/>
            <a:ext cx="4384235" cy="3016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48595" y="257547"/>
            <a:ext cx="19630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h</a:t>
            </a:r>
            <a:r>
              <a:rPr lang="en-US" sz="3200" baseline="-25000" dirty="0" err="1" smtClean="0"/>
              <a:t>S</a:t>
            </a:r>
            <a:r>
              <a:rPr lang="en-US" sz="3200" dirty="0" smtClean="0"/>
              <a:t>(x) Cubic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Bias-Variance Trade-off</a:t>
            </a:r>
            <a:endParaRPr lang="en-US" dirty="0"/>
          </a:p>
        </p:txBody>
      </p:sp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1" y="1572062"/>
            <a:ext cx="8409940" cy="441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1408" y="4008527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2251408" y="4377859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26931" y="398983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1025037" y="4359171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8991" y="4032195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5431230" y="4401527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7636" y="40426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3899047" y="4411955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3724" y="398983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8185963" y="4359171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62379" y="400526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7150773" y="4374599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252" y="242073"/>
            <a:ext cx="8203548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Overfitting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Underfitting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0056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dirty="0" smtClean="0"/>
              <a:t>High variance implies </a:t>
            </a:r>
            <a:r>
              <a:rPr lang="en-US" b="1" dirty="0" err="1" smtClean="0"/>
              <a:t>overfitting</a:t>
            </a:r>
            <a:endParaRPr lang="en-US" dirty="0" smtClean="0"/>
          </a:p>
          <a:p>
            <a:pPr lvl="1"/>
            <a:r>
              <a:rPr lang="en-US" sz="2400" dirty="0" smtClean="0"/>
              <a:t>Model class unstable</a:t>
            </a:r>
          </a:p>
          <a:p>
            <a:pPr lvl="1"/>
            <a:r>
              <a:rPr lang="en-US" sz="2400" dirty="0" smtClean="0"/>
              <a:t>Variance increases with model complexity</a:t>
            </a:r>
          </a:p>
          <a:p>
            <a:pPr lvl="1"/>
            <a:r>
              <a:rPr lang="en-US" sz="2400" dirty="0" smtClean="0"/>
              <a:t>Variance reduces with more training data.</a:t>
            </a:r>
          </a:p>
          <a:p>
            <a:endParaRPr lang="en-US" sz="1000" dirty="0"/>
          </a:p>
          <a:p>
            <a:r>
              <a:rPr lang="en-US" dirty="0" smtClean="0"/>
              <a:t>High bias implies </a:t>
            </a:r>
            <a:r>
              <a:rPr lang="en-US" b="1" dirty="0" err="1" smtClean="0"/>
              <a:t>underfitting</a:t>
            </a:r>
            <a:endParaRPr lang="en-US" b="1" dirty="0" smtClean="0"/>
          </a:p>
          <a:p>
            <a:pPr lvl="1"/>
            <a:r>
              <a:rPr lang="en-US" sz="2400" dirty="0" smtClean="0"/>
              <a:t>Even with no variance, model class has high error</a:t>
            </a:r>
          </a:p>
          <a:p>
            <a:pPr lvl="1"/>
            <a:r>
              <a:rPr lang="en-US" sz="2400" dirty="0" smtClean="0"/>
              <a:t>Bias decreases with model complexity</a:t>
            </a:r>
          </a:p>
          <a:p>
            <a:pPr lvl="1"/>
            <a:r>
              <a:rPr lang="en-US" sz="2400" dirty="0" smtClean="0"/>
              <a:t>Independent of training data size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385" y="1252306"/>
            <a:ext cx="4187669" cy="10591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66" y="3573448"/>
            <a:ext cx="304044" cy="310445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7" y="4023865"/>
            <a:ext cx="341489" cy="3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15" y="6606214"/>
            <a:ext cx="304044" cy="31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33" y="5878939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46" y="451232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66" y="3673496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22" y="2098322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2" y="4664999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45" y="4253356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" y="2894262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65" y="6130593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11" y="5060378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12" y="1997275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11" y="1114911"/>
            <a:ext cx="341489" cy="34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257" y="829819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556" y="1899707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882745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0" y="3403137"/>
            <a:ext cx="304044" cy="310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0" y="5168900"/>
            <a:ext cx="304044" cy="310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8" y="3611905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5853690"/>
            <a:ext cx="304044" cy="310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10" y="2698874"/>
            <a:ext cx="341489" cy="3486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89" y="1590722"/>
            <a:ext cx="304044" cy="310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15" y="6477981"/>
            <a:ext cx="304044" cy="3104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00" y="6212039"/>
            <a:ext cx="304044" cy="3104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37" y="5923012"/>
            <a:ext cx="304044" cy="3104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45" y="5719798"/>
            <a:ext cx="304044" cy="3104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40" y="5543245"/>
            <a:ext cx="304044" cy="3104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321" y="5940239"/>
            <a:ext cx="304044" cy="3104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80" y="1794924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58" y="45023"/>
            <a:ext cx="304044" cy="310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44" y="1209762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804466"/>
            <a:ext cx="304044" cy="3104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00" y="1923983"/>
            <a:ext cx="341489" cy="3486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" y="6094389"/>
            <a:ext cx="341489" cy="3486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8" y="5460228"/>
            <a:ext cx="341489" cy="3486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77" y="6154959"/>
            <a:ext cx="304044" cy="3104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89" y="6470108"/>
            <a:ext cx="304044" cy="3104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55" y="2755528"/>
            <a:ext cx="304044" cy="3104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7" y="1527175"/>
            <a:ext cx="341489" cy="3486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44" y="739556"/>
            <a:ext cx="341489" cy="34867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6" y="139594"/>
            <a:ext cx="341489" cy="34867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490" y="2880495"/>
            <a:ext cx="341489" cy="3486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0" y="6470108"/>
            <a:ext cx="341489" cy="34867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2267036"/>
            <a:ext cx="304044" cy="3104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32" y="2898935"/>
            <a:ext cx="304044" cy="3104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1" y="1527175"/>
            <a:ext cx="341489" cy="34867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2357850"/>
            <a:ext cx="304044" cy="31044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59" y="4462371"/>
            <a:ext cx="304044" cy="3104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0" y="3922017"/>
            <a:ext cx="304044" cy="3104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11" y="5383645"/>
            <a:ext cx="304044" cy="3104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13" y="346778"/>
            <a:ext cx="304044" cy="3104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22" y="-10196"/>
            <a:ext cx="341489" cy="3486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65" y="1288939"/>
            <a:ext cx="341489" cy="34867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68" y="2447000"/>
            <a:ext cx="341489" cy="34867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" y="2894791"/>
            <a:ext cx="341489" cy="3486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8" y="6408780"/>
            <a:ext cx="304044" cy="31044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60" y="158710"/>
            <a:ext cx="341489" cy="3486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79" y="721595"/>
            <a:ext cx="341489" cy="3486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40" y="126742"/>
            <a:ext cx="341489" cy="34867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83" y="1384101"/>
            <a:ext cx="341489" cy="34867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53" y="1197449"/>
            <a:ext cx="341489" cy="34867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325" y="6095462"/>
            <a:ext cx="341489" cy="34867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" y="451232"/>
            <a:ext cx="341489" cy="3486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219330"/>
            <a:ext cx="304044" cy="31044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73" y="1550396"/>
            <a:ext cx="304044" cy="31044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3" y="4320345"/>
            <a:ext cx="304044" cy="310445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" y="6438602"/>
            <a:ext cx="304044" cy="31044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04" y="2709722"/>
            <a:ext cx="341489" cy="348678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2136555"/>
            <a:ext cx="304044" cy="31044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2" y="6547376"/>
            <a:ext cx="304044" cy="31044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3" y="4727442"/>
            <a:ext cx="304044" cy="31044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5" y="5087689"/>
            <a:ext cx="304044" cy="31044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11" y="5188655"/>
            <a:ext cx="304044" cy="31044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16" y="5159690"/>
            <a:ext cx="304044" cy="31044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36" y="3630001"/>
            <a:ext cx="341489" cy="34867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36" y="3403137"/>
            <a:ext cx="341489" cy="348678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6" y="2524535"/>
            <a:ext cx="341489" cy="34867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4" y="2590482"/>
            <a:ext cx="341489" cy="348678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57" y="2707922"/>
            <a:ext cx="341489" cy="348678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21" y="2013733"/>
            <a:ext cx="341489" cy="34867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3" y="4345630"/>
            <a:ext cx="304044" cy="310445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56" y="4664999"/>
            <a:ext cx="304044" cy="31044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9" y="5381853"/>
            <a:ext cx="304044" cy="310445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232" y="6537405"/>
            <a:ext cx="304044" cy="31044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49" y="5532849"/>
            <a:ext cx="304044" cy="31044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511" y="5524128"/>
            <a:ext cx="341489" cy="34867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66" y="4581371"/>
            <a:ext cx="304044" cy="310445"/>
          </a:xfrm>
          <a:prstGeom prst="rect">
            <a:avLst/>
          </a:prstGeom>
        </p:spPr>
      </p:pic>
      <p:cxnSp>
        <p:nvCxnSpPr>
          <p:cNvPr id="166" name="Straight Connector 165"/>
          <p:cNvCxnSpPr/>
          <p:nvPr/>
        </p:nvCxnSpPr>
        <p:spPr>
          <a:xfrm>
            <a:off x="1079987" y="2540848"/>
            <a:ext cx="0" cy="764447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0" y="836543"/>
            <a:ext cx="2214966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3081059" y="579028"/>
            <a:ext cx="0" cy="282101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6894472" y="0"/>
            <a:ext cx="0" cy="57902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0" y="5409056"/>
            <a:ext cx="1205478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620954" y="3383482"/>
            <a:ext cx="0" cy="349716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590819" y="6057229"/>
            <a:ext cx="1172582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731674" y="5940239"/>
            <a:ext cx="2540345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1205478" y="3362173"/>
            <a:ext cx="0" cy="36103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763401" y="3341126"/>
            <a:ext cx="0" cy="36103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0" y="2540848"/>
            <a:ext cx="2214966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14966" y="579028"/>
            <a:ext cx="70570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585933" y="3400046"/>
            <a:ext cx="0" cy="357243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214966" y="-74474"/>
            <a:ext cx="0" cy="3457955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45" y="663293"/>
            <a:ext cx="341489" cy="348678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5" y="1300429"/>
            <a:ext cx="304044" cy="310445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95" y="64107"/>
            <a:ext cx="304044" cy="310445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2" y="135400"/>
            <a:ext cx="304044" cy="31044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" y="72318"/>
            <a:ext cx="341489" cy="348678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2" y="91434"/>
            <a:ext cx="304044" cy="310445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03" y="6547376"/>
            <a:ext cx="304044" cy="31044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4" y="5378070"/>
            <a:ext cx="341489" cy="34867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53" y="4767038"/>
            <a:ext cx="341489" cy="348678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9" y="5505012"/>
            <a:ext cx="341489" cy="348678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33" y="4709420"/>
            <a:ext cx="304044" cy="310445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57" y="3361125"/>
            <a:ext cx="304044" cy="310445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3" y="3533583"/>
            <a:ext cx="304044" cy="310445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90" y="3410017"/>
            <a:ext cx="304044" cy="310445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>
            <a:off x="0" y="3362172"/>
            <a:ext cx="9272019" cy="54128"/>
          </a:xfrm>
          <a:prstGeom prst="line">
            <a:avLst/>
          </a:prstGeom>
          <a:ln w="152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9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38" y="6247862"/>
            <a:ext cx="341489" cy="34867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75" y="5799755"/>
            <a:ext cx="304044" cy="310445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21" y="6567861"/>
            <a:ext cx="304044" cy="310445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27" y="4727442"/>
            <a:ext cx="341489" cy="348678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97" y="1100514"/>
            <a:ext cx="304044" cy="310445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04" y="1778007"/>
            <a:ext cx="304044" cy="31044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81" y="4232693"/>
            <a:ext cx="341489" cy="348678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4" y="4200061"/>
            <a:ext cx="341489" cy="348678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11" y="3646243"/>
            <a:ext cx="341489" cy="348678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66" y="6450991"/>
            <a:ext cx="304044" cy="31044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" y="5646762"/>
            <a:ext cx="341489" cy="34867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32" y="3611905"/>
            <a:ext cx="341489" cy="34867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07" y="1794924"/>
            <a:ext cx="304044" cy="31044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20" y="6164135"/>
            <a:ext cx="341489" cy="34867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08" y="3751815"/>
            <a:ext cx="304044" cy="310445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76" y="2378218"/>
            <a:ext cx="304044" cy="310445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19" y="4023865"/>
            <a:ext cx="304044" cy="310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12186"/>
              </p:ext>
            </p:extLst>
          </p:nvPr>
        </p:nvGraphicFramePr>
        <p:xfrm>
          <a:off x="4346224" y="1497031"/>
          <a:ext cx="4035773" cy="41063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204"/>
                <a:gridCol w="882204"/>
                <a:gridCol w="882204"/>
                <a:gridCol w="1389161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Person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1898886" y="1957687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087496" y="3137600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Age&gt;8?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2519775" y="3137600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Age&gt;11?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875829" y="4245134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87219" y="4245134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2463330" y="4245134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352330" y="4245134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15" idx="2"/>
            <a:endCxn id="16" idx="0"/>
          </p:cNvCxnSpPr>
          <p:nvPr/>
        </p:nvCxnSpPr>
        <p:spPr>
          <a:xfrm flipH="1">
            <a:off x="1588441" y="2464425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  <a:endCxn id="17" idx="0"/>
          </p:cNvCxnSpPr>
          <p:nvPr/>
        </p:nvCxnSpPr>
        <p:spPr>
          <a:xfrm>
            <a:off x="2315164" y="2464425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2"/>
            <a:endCxn id="18" idx="0"/>
          </p:cNvCxnSpPr>
          <p:nvPr/>
        </p:nvCxnSpPr>
        <p:spPr>
          <a:xfrm flipH="1">
            <a:off x="1087496" y="3644338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2"/>
            <a:endCxn id="20" idx="0"/>
          </p:cNvCxnSpPr>
          <p:nvPr/>
        </p:nvCxnSpPr>
        <p:spPr>
          <a:xfrm>
            <a:off x="1588441" y="3644338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  <a:endCxn id="21" idx="0"/>
          </p:cNvCxnSpPr>
          <p:nvPr/>
        </p:nvCxnSpPr>
        <p:spPr>
          <a:xfrm flipH="1">
            <a:off x="2674997" y="3644338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2"/>
            <a:endCxn id="22" idx="0"/>
          </p:cNvCxnSpPr>
          <p:nvPr/>
        </p:nvCxnSpPr>
        <p:spPr>
          <a:xfrm>
            <a:off x="3098331" y="3644338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90882" y="25453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8006" y="37020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67285" y="371019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493442" y="3726453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886663" y="2545387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831544" y="3726453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</a:t>
            </a:fld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6052263" y="4983299"/>
            <a:ext cx="165819" cy="1660564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6200000">
            <a:off x="7592045" y="5148293"/>
            <a:ext cx="174005" cy="1322393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76907" y="5826124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28457" y="582966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(Binary) Decision Tree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62471" y="5156524"/>
            <a:ext cx="2838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Don’t overthink this, it is </a:t>
            </a:r>
          </a:p>
          <a:p>
            <a:r>
              <a:rPr lang="en-US" sz="2000" dirty="0" smtClean="0"/>
              <a:t>literally what it looks like.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9431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66" y="3573448"/>
            <a:ext cx="304044" cy="310445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7" y="4023865"/>
            <a:ext cx="341489" cy="3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15" y="6606214"/>
            <a:ext cx="304044" cy="31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33" y="5878939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46" y="451232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66" y="3673496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22" y="2098322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2" y="4664999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45" y="4253356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" y="2894262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65" y="6130593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11" y="5060378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12" y="1997275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11" y="1114911"/>
            <a:ext cx="341489" cy="34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257" y="829819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556" y="1899707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882745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0" y="3403137"/>
            <a:ext cx="304044" cy="310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0" y="5168900"/>
            <a:ext cx="304044" cy="310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8" y="3611905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5853690"/>
            <a:ext cx="304044" cy="310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10" y="2698874"/>
            <a:ext cx="341489" cy="3486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89" y="1590722"/>
            <a:ext cx="304044" cy="310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15" y="6477981"/>
            <a:ext cx="304044" cy="3104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00" y="6212039"/>
            <a:ext cx="304044" cy="3104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37" y="5923012"/>
            <a:ext cx="304044" cy="3104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45" y="5719798"/>
            <a:ext cx="304044" cy="3104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40" y="5543245"/>
            <a:ext cx="304044" cy="3104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321" y="5940239"/>
            <a:ext cx="304044" cy="3104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80" y="1794924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58" y="45023"/>
            <a:ext cx="304044" cy="310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44" y="1209762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804466"/>
            <a:ext cx="304044" cy="3104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00" y="1923983"/>
            <a:ext cx="341489" cy="3486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" y="6094389"/>
            <a:ext cx="341489" cy="3486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8" y="5460228"/>
            <a:ext cx="341489" cy="3486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77" y="6154959"/>
            <a:ext cx="304044" cy="3104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89" y="6470108"/>
            <a:ext cx="304044" cy="3104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55" y="2755528"/>
            <a:ext cx="304044" cy="3104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7" y="1527175"/>
            <a:ext cx="341489" cy="3486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44" y="739556"/>
            <a:ext cx="341489" cy="34867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6" y="139594"/>
            <a:ext cx="341489" cy="34867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490" y="2880495"/>
            <a:ext cx="341489" cy="3486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0" y="6470108"/>
            <a:ext cx="341489" cy="34867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2267036"/>
            <a:ext cx="304044" cy="3104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32" y="2898935"/>
            <a:ext cx="304044" cy="3104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1" y="1527175"/>
            <a:ext cx="341489" cy="34867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2357850"/>
            <a:ext cx="304044" cy="31044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59" y="4462371"/>
            <a:ext cx="304044" cy="3104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0" y="3922017"/>
            <a:ext cx="304044" cy="3104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11" y="5383645"/>
            <a:ext cx="304044" cy="3104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13" y="346778"/>
            <a:ext cx="304044" cy="3104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22" y="-10196"/>
            <a:ext cx="341489" cy="3486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65" y="1288939"/>
            <a:ext cx="341489" cy="34867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68" y="2447000"/>
            <a:ext cx="341489" cy="34867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" y="2894791"/>
            <a:ext cx="341489" cy="3486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8" y="6408780"/>
            <a:ext cx="304044" cy="31044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60" y="158710"/>
            <a:ext cx="341489" cy="3486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79" y="721595"/>
            <a:ext cx="341489" cy="3486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40" y="126742"/>
            <a:ext cx="341489" cy="34867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83" y="1384101"/>
            <a:ext cx="341489" cy="34867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53" y="1197449"/>
            <a:ext cx="341489" cy="34867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325" y="6095462"/>
            <a:ext cx="341489" cy="34867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" y="451232"/>
            <a:ext cx="341489" cy="3486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219330"/>
            <a:ext cx="304044" cy="31044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73" y="1550396"/>
            <a:ext cx="304044" cy="31044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3" y="4320345"/>
            <a:ext cx="304044" cy="310445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" y="6438602"/>
            <a:ext cx="304044" cy="31044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04" y="2709722"/>
            <a:ext cx="341489" cy="348678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2136555"/>
            <a:ext cx="304044" cy="31044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2" y="6547376"/>
            <a:ext cx="304044" cy="31044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3" y="4727442"/>
            <a:ext cx="304044" cy="31044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5" y="5087689"/>
            <a:ext cx="304044" cy="31044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11" y="5188655"/>
            <a:ext cx="304044" cy="31044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16" y="5159690"/>
            <a:ext cx="304044" cy="31044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36" y="3630001"/>
            <a:ext cx="341489" cy="34867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36" y="3403137"/>
            <a:ext cx="341489" cy="348678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6" y="2524535"/>
            <a:ext cx="341489" cy="34867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4" y="2590482"/>
            <a:ext cx="341489" cy="348678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57" y="2707922"/>
            <a:ext cx="341489" cy="348678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21" y="2013733"/>
            <a:ext cx="341489" cy="34867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3" y="4345630"/>
            <a:ext cx="304044" cy="310445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56" y="4664999"/>
            <a:ext cx="304044" cy="31044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9" y="5381853"/>
            <a:ext cx="304044" cy="310445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232" y="6537405"/>
            <a:ext cx="304044" cy="31044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49" y="5532849"/>
            <a:ext cx="304044" cy="31044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511" y="5524128"/>
            <a:ext cx="341489" cy="34867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66" y="4581371"/>
            <a:ext cx="304044" cy="310445"/>
          </a:xfrm>
          <a:prstGeom prst="rect">
            <a:avLst/>
          </a:prstGeom>
        </p:spPr>
      </p:pic>
      <p:cxnSp>
        <p:nvCxnSpPr>
          <p:cNvPr id="166" name="Straight Connector 165"/>
          <p:cNvCxnSpPr/>
          <p:nvPr/>
        </p:nvCxnSpPr>
        <p:spPr>
          <a:xfrm>
            <a:off x="1079987" y="2540848"/>
            <a:ext cx="0" cy="764447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0" y="836543"/>
            <a:ext cx="2214966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3081059" y="579028"/>
            <a:ext cx="0" cy="282101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6894472" y="0"/>
            <a:ext cx="0" cy="57902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0" y="5409056"/>
            <a:ext cx="1205478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620954" y="3383482"/>
            <a:ext cx="0" cy="349716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590819" y="6057229"/>
            <a:ext cx="1172582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731674" y="5940239"/>
            <a:ext cx="2540345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1205478" y="3362173"/>
            <a:ext cx="0" cy="36103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763401" y="3341126"/>
            <a:ext cx="0" cy="36103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0" y="2540848"/>
            <a:ext cx="2214966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14966" y="579028"/>
            <a:ext cx="70570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585933" y="3400046"/>
            <a:ext cx="0" cy="357243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214966" y="-74474"/>
            <a:ext cx="0" cy="3457955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45" y="663293"/>
            <a:ext cx="341489" cy="348678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5" y="1300429"/>
            <a:ext cx="304044" cy="310445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95" y="64107"/>
            <a:ext cx="304044" cy="310445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2" y="135400"/>
            <a:ext cx="304044" cy="31044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" y="72318"/>
            <a:ext cx="341489" cy="348678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2" y="91434"/>
            <a:ext cx="304044" cy="310445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03" y="6547376"/>
            <a:ext cx="304044" cy="31044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4" y="5378070"/>
            <a:ext cx="341489" cy="34867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53" y="4767038"/>
            <a:ext cx="341489" cy="348678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9" y="5505012"/>
            <a:ext cx="341489" cy="348678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33" y="4709420"/>
            <a:ext cx="304044" cy="310445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57" y="3361125"/>
            <a:ext cx="304044" cy="310445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3" y="3533583"/>
            <a:ext cx="304044" cy="310445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90" y="3410017"/>
            <a:ext cx="304044" cy="310445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>
            <a:off x="0" y="3362172"/>
            <a:ext cx="9272019" cy="54128"/>
          </a:xfrm>
          <a:prstGeom prst="line">
            <a:avLst/>
          </a:prstGeom>
          <a:ln w="152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9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38" y="6247862"/>
            <a:ext cx="341489" cy="34867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75" y="5799755"/>
            <a:ext cx="304044" cy="310445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21" y="6567861"/>
            <a:ext cx="304044" cy="310445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27" y="4727442"/>
            <a:ext cx="341489" cy="348678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97" y="1100514"/>
            <a:ext cx="304044" cy="310445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04" y="1778007"/>
            <a:ext cx="304044" cy="31044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81" y="4232693"/>
            <a:ext cx="341489" cy="348678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4" y="4200061"/>
            <a:ext cx="341489" cy="348678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11" y="3646243"/>
            <a:ext cx="341489" cy="348678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66" y="6450991"/>
            <a:ext cx="304044" cy="31044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" y="5646762"/>
            <a:ext cx="341489" cy="34867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32" y="3611905"/>
            <a:ext cx="341489" cy="34867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07" y="1794924"/>
            <a:ext cx="304044" cy="31044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20" y="6164135"/>
            <a:ext cx="341489" cy="34867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08" y="3751815"/>
            <a:ext cx="304044" cy="310445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76" y="2378218"/>
            <a:ext cx="304044" cy="310445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19" y="4023865"/>
            <a:ext cx="304044" cy="310445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844" y="2345953"/>
            <a:ext cx="150780" cy="1539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23" y="1871001"/>
            <a:ext cx="144807" cy="14785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25" y="1789557"/>
            <a:ext cx="150780" cy="15395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841" y="1373221"/>
            <a:ext cx="150780" cy="153954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426" y="858017"/>
            <a:ext cx="150780" cy="153954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42" y="2002097"/>
            <a:ext cx="150780" cy="153954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555" y="1558440"/>
            <a:ext cx="150780" cy="153954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534" y="858017"/>
            <a:ext cx="150780" cy="153954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842" y="1146475"/>
            <a:ext cx="150780" cy="153954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35" y="728791"/>
            <a:ext cx="150780" cy="153954"/>
          </a:xfrm>
          <a:prstGeom prst="rect">
            <a:avLst/>
          </a:prstGeom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39" y="960957"/>
            <a:ext cx="150780" cy="153954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04" y="2577481"/>
            <a:ext cx="150780" cy="153954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121" y="220598"/>
            <a:ext cx="150780" cy="153954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2" y="1274231"/>
            <a:ext cx="150780" cy="153954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87" y="1965773"/>
            <a:ext cx="150780" cy="153954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672" y="1579031"/>
            <a:ext cx="150780" cy="153954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7794" y="883980"/>
            <a:ext cx="150780" cy="153954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176" y="1648083"/>
            <a:ext cx="150780" cy="153954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872" y="2036231"/>
            <a:ext cx="150780" cy="153954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35" y="321466"/>
            <a:ext cx="150780" cy="153954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527" y="243602"/>
            <a:ext cx="150780" cy="153954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910" y="1109014"/>
            <a:ext cx="150780" cy="153954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540" y="370372"/>
            <a:ext cx="150780" cy="153954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642" y="320579"/>
            <a:ext cx="150780" cy="153954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457" y="2136555"/>
            <a:ext cx="150780" cy="153954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110" y="291891"/>
            <a:ext cx="150780" cy="153954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9721" y="830198"/>
            <a:ext cx="150780" cy="153954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67" y="831752"/>
            <a:ext cx="150780" cy="153954"/>
          </a:xfrm>
          <a:prstGeom prst="rect">
            <a:avLst/>
          </a:prstGeom>
        </p:spPr>
      </p:pic>
      <p:pic>
        <p:nvPicPr>
          <p:cNvPr id="180" name="Picture 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613" y="4284049"/>
            <a:ext cx="150780" cy="153954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910" y="2916569"/>
            <a:ext cx="144807" cy="147855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481" y="2647823"/>
            <a:ext cx="144807" cy="147855"/>
          </a:xfrm>
          <a:prstGeom prst="rect">
            <a:avLst/>
          </a:prstGeom>
        </p:spPr>
      </p:pic>
      <p:pic>
        <p:nvPicPr>
          <p:cNvPr id="184" name="Picture 1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99" y="3095614"/>
            <a:ext cx="144807" cy="147855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727" y="3076814"/>
            <a:ext cx="144807" cy="147855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15" y="3144445"/>
            <a:ext cx="144807" cy="147855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344" y="3040046"/>
            <a:ext cx="144807" cy="147855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87" y="3009585"/>
            <a:ext cx="144807" cy="147855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35" y="2681600"/>
            <a:ext cx="144807" cy="147855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164" y="2888022"/>
            <a:ext cx="144807" cy="147855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65" y="3040422"/>
            <a:ext cx="144807" cy="147855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547" y="3114349"/>
            <a:ext cx="144807" cy="147855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180" y="3600413"/>
            <a:ext cx="150780" cy="153954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0621" y="2899738"/>
            <a:ext cx="144807" cy="147855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192" y="3192191"/>
            <a:ext cx="144807" cy="147855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280" y="1384101"/>
            <a:ext cx="144807" cy="147855"/>
          </a:xfrm>
          <a:prstGeom prst="rect">
            <a:avLst/>
          </a:prstGeom>
        </p:spPr>
      </p:pic>
      <p:pic>
        <p:nvPicPr>
          <p:cNvPr id="207" name="Picture 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518" y="882745"/>
            <a:ext cx="144807" cy="147855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415" y="1516794"/>
            <a:ext cx="144807" cy="147855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043" y="1733830"/>
            <a:ext cx="144807" cy="147855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845" y="4158534"/>
            <a:ext cx="144807" cy="147855"/>
          </a:xfrm>
          <a:prstGeom prst="rect">
            <a:avLst/>
          </a:prstGeom>
        </p:spPr>
      </p:pic>
      <p:pic>
        <p:nvPicPr>
          <p:cNvPr id="216" name="Picture 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198" y="3567826"/>
            <a:ext cx="144807" cy="147855"/>
          </a:xfrm>
          <a:prstGeom prst="rect">
            <a:avLst/>
          </a:prstGeom>
        </p:spPr>
      </p:pic>
      <p:pic>
        <p:nvPicPr>
          <p:cNvPr id="218" name="Picture 2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88" y="1000293"/>
            <a:ext cx="144807" cy="147855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276" y="103226"/>
            <a:ext cx="144807" cy="147855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368" y="320579"/>
            <a:ext cx="150780" cy="153954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847" y="996380"/>
            <a:ext cx="150780" cy="153954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63" y="1262968"/>
            <a:ext cx="150780" cy="153954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6" y="1706182"/>
            <a:ext cx="150780" cy="153954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88" y="2156051"/>
            <a:ext cx="150780" cy="153954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63" y="1667736"/>
            <a:ext cx="150780" cy="153954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83" y="1253321"/>
            <a:ext cx="150780" cy="153954"/>
          </a:xfrm>
          <a:prstGeom prst="rect">
            <a:avLst/>
          </a:prstGeom>
        </p:spPr>
      </p:pic>
      <p:pic>
        <p:nvPicPr>
          <p:cNvPr id="233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8" y="1373221"/>
            <a:ext cx="150780" cy="153954"/>
          </a:xfrm>
          <a:prstGeom prst="rect">
            <a:avLst/>
          </a:prstGeom>
        </p:spPr>
      </p:pic>
      <p:pic>
        <p:nvPicPr>
          <p:cNvPr id="234" name="Picture 2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463" y="2177368"/>
            <a:ext cx="150780" cy="153954"/>
          </a:xfrm>
          <a:prstGeom prst="rect">
            <a:avLst/>
          </a:prstGeom>
        </p:spPr>
      </p:pic>
      <p:pic>
        <p:nvPicPr>
          <p:cNvPr id="236" name="Picture 2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90" y="573498"/>
            <a:ext cx="144807" cy="147855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41" y="217963"/>
            <a:ext cx="144807" cy="147855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005" y="103071"/>
            <a:ext cx="144807" cy="147855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64" y="514885"/>
            <a:ext cx="144807" cy="147855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44" y="481798"/>
            <a:ext cx="144807" cy="147855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939" y="-10196"/>
            <a:ext cx="144807" cy="147855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2" y="1463589"/>
            <a:ext cx="150780" cy="153954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72" y="2059578"/>
            <a:ext cx="150780" cy="153954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520" y="1032037"/>
            <a:ext cx="150780" cy="153954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75" y="2088664"/>
            <a:ext cx="150780" cy="153954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77" y="2331322"/>
            <a:ext cx="150780" cy="153954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25" y="2740837"/>
            <a:ext cx="150780" cy="153954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22" y="2636122"/>
            <a:ext cx="150780" cy="153954"/>
          </a:xfrm>
          <a:prstGeom prst="rect">
            <a:avLst/>
          </a:prstGeom>
        </p:spPr>
      </p:pic>
      <p:pic>
        <p:nvPicPr>
          <p:cNvPr id="258" name="Picture 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" y="1965773"/>
            <a:ext cx="144807" cy="147855"/>
          </a:xfrm>
          <a:prstGeom prst="rect">
            <a:avLst/>
          </a:prstGeom>
        </p:spPr>
      </p:pic>
      <p:pic>
        <p:nvPicPr>
          <p:cNvPr id="259" name="Picture 2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76" y="2009453"/>
            <a:ext cx="144807" cy="147855"/>
          </a:xfrm>
          <a:prstGeom prst="rect">
            <a:avLst/>
          </a:prstGeom>
        </p:spPr>
      </p:pic>
      <p:pic>
        <p:nvPicPr>
          <p:cNvPr id="264" name="Picture 2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080" y="1688901"/>
            <a:ext cx="144807" cy="147855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920" y="1197254"/>
            <a:ext cx="150780" cy="153954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095" y="2272661"/>
            <a:ext cx="150780" cy="153954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192" y="2408299"/>
            <a:ext cx="150780" cy="153954"/>
          </a:xfrm>
          <a:prstGeom prst="rect">
            <a:avLst/>
          </a:prstGeom>
        </p:spPr>
      </p:pic>
      <p:pic>
        <p:nvPicPr>
          <p:cNvPr id="270" name="Picture 2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955" y="739556"/>
            <a:ext cx="150780" cy="153954"/>
          </a:xfrm>
          <a:prstGeom prst="rect">
            <a:avLst/>
          </a:prstGeom>
        </p:spPr>
      </p:pic>
      <p:pic>
        <p:nvPicPr>
          <p:cNvPr id="271" name="Picture 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910" y="1871014"/>
            <a:ext cx="150780" cy="153954"/>
          </a:xfrm>
          <a:prstGeom prst="rect">
            <a:avLst/>
          </a:prstGeom>
        </p:spPr>
      </p:pic>
      <p:pic>
        <p:nvPicPr>
          <p:cNvPr id="272" name="Picture 2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7" y="3066377"/>
            <a:ext cx="150780" cy="153954"/>
          </a:xfrm>
          <a:prstGeom prst="rect">
            <a:avLst/>
          </a:prstGeom>
        </p:spPr>
      </p:pic>
      <p:pic>
        <p:nvPicPr>
          <p:cNvPr id="273" name="Picture 2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59" y="4750310"/>
            <a:ext cx="144807" cy="147855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835" y="2986400"/>
            <a:ext cx="144807" cy="147855"/>
          </a:xfrm>
          <a:prstGeom prst="rect">
            <a:avLst/>
          </a:prstGeom>
        </p:spPr>
      </p:pic>
      <p:pic>
        <p:nvPicPr>
          <p:cNvPr id="278" name="Picture 2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852" y="3870235"/>
            <a:ext cx="144807" cy="147855"/>
          </a:xfrm>
          <a:prstGeom prst="rect">
            <a:avLst/>
          </a:prstGeom>
        </p:spPr>
      </p:pic>
      <p:pic>
        <p:nvPicPr>
          <p:cNvPr id="283" name="Picture 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60" y="4186455"/>
            <a:ext cx="144807" cy="147855"/>
          </a:xfrm>
          <a:prstGeom prst="rect">
            <a:avLst/>
          </a:prstGeom>
        </p:spPr>
      </p:pic>
      <p:pic>
        <p:nvPicPr>
          <p:cNvPr id="288" name="Picture 2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729" y="4282033"/>
            <a:ext cx="144807" cy="147855"/>
          </a:xfrm>
          <a:prstGeom prst="rect">
            <a:avLst/>
          </a:prstGeom>
        </p:spPr>
      </p:pic>
      <p:pic>
        <p:nvPicPr>
          <p:cNvPr id="289" name="Picture 2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043" y="4817888"/>
            <a:ext cx="144807" cy="147855"/>
          </a:xfrm>
          <a:prstGeom prst="rect">
            <a:avLst/>
          </a:prstGeom>
        </p:spPr>
      </p:pic>
      <p:pic>
        <p:nvPicPr>
          <p:cNvPr id="292" name="Picture 2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25" y="3761875"/>
            <a:ext cx="144807" cy="147855"/>
          </a:xfrm>
          <a:prstGeom prst="rect">
            <a:avLst/>
          </a:prstGeom>
        </p:spPr>
      </p:pic>
      <p:pic>
        <p:nvPicPr>
          <p:cNvPr id="294" name="Picture 2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836" y="4204122"/>
            <a:ext cx="144807" cy="147855"/>
          </a:xfrm>
          <a:prstGeom prst="rect">
            <a:avLst/>
          </a:prstGeom>
        </p:spPr>
      </p:pic>
      <p:pic>
        <p:nvPicPr>
          <p:cNvPr id="295" name="Picture 2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023" y="2175801"/>
            <a:ext cx="144807" cy="147855"/>
          </a:xfrm>
          <a:prstGeom prst="rect">
            <a:avLst/>
          </a:prstGeom>
        </p:spPr>
      </p:pic>
      <p:pic>
        <p:nvPicPr>
          <p:cNvPr id="296" name="Picture 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51" y="3870573"/>
            <a:ext cx="144807" cy="147855"/>
          </a:xfrm>
          <a:prstGeom prst="rect">
            <a:avLst/>
          </a:prstGeom>
        </p:spPr>
      </p:pic>
      <p:pic>
        <p:nvPicPr>
          <p:cNvPr id="297" name="Picture 2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50" y="3936617"/>
            <a:ext cx="144807" cy="147855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46" y="4298615"/>
            <a:ext cx="144807" cy="147855"/>
          </a:xfrm>
          <a:prstGeom prst="rect">
            <a:avLst/>
          </a:prstGeom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43" y="2755528"/>
            <a:ext cx="144807" cy="147855"/>
          </a:xfrm>
          <a:prstGeom prst="rect">
            <a:avLst/>
          </a:prstGeom>
        </p:spPr>
      </p:pic>
      <p:pic>
        <p:nvPicPr>
          <p:cNvPr id="301" name="Picture 3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023" y="2937801"/>
            <a:ext cx="144807" cy="147855"/>
          </a:xfrm>
          <a:prstGeom prst="rect">
            <a:avLst/>
          </a:prstGeom>
        </p:spPr>
      </p:pic>
      <p:pic>
        <p:nvPicPr>
          <p:cNvPr id="302" name="Picture 3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300" y="3854421"/>
            <a:ext cx="150780" cy="153954"/>
          </a:xfrm>
          <a:prstGeom prst="rect">
            <a:avLst/>
          </a:prstGeom>
        </p:spPr>
      </p:pic>
      <p:pic>
        <p:nvPicPr>
          <p:cNvPr id="303" name="Picture 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530" y="3597861"/>
            <a:ext cx="150780" cy="153954"/>
          </a:xfrm>
          <a:prstGeom prst="rect">
            <a:avLst/>
          </a:prstGeom>
        </p:spPr>
      </p:pic>
      <p:pic>
        <p:nvPicPr>
          <p:cNvPr id="304" name="Picture 3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741" y="3559628"/>
            <a:ext cx="150780" cy="153954"/>
          </a:xfrm>
          <a:prstGeom prst="rect">
            <a:avLst/>
          </a:prstGeom>
        </p:spPr>
      </p:pic>
      <p:pic>
        <p:nvPicPr>
          <p:cNvPr id="306" name="Picture 3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120" y="2967244"/>
            <a:ext cx="150780" cy="153954"/>
          </a:xfrm>
          <a:prstGeom prst="rect">
            <a:avLst/>
          </a:prstGeom>
        </p:spPr>
      </p:pic>
      <p:pic>
        <p:nvPicPr>
          <p:cNvPr id="307" name="Picture 3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424" y="4480118"/>
            <a:ext cx="150780" cy="153954"/>
          </a:xfrm>
          <a:prstGeom prst="rect">
            <a:avLst/>
          </a:prstGeom>
        </p:spPr>
      </p:pic>
      <p:pic>
        <p:nvPicPr>
          <p:cNvPr id="308" name="Picture 3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83" y="4229412"/>
            <a:ext cx="150780" cy="153954"/>
          </a:xfrm>
          <a:prstGeom prst="rect">
            <a:avLst/>
          </a:prstGeom>
        </p:spPr>
      </p:pic>
      <p:pic>
        <p:nvPicPr>
          <p:cNvPr id="309" name="Picture 3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11" y="4811789"/>
            <a:ext cx="150780" cy="153954"/>
          </a:xfrm>
          <a:prstGeom prst="rect">
            <a:avLst/>
          </a:prstGeom>
        </p:spPr>
      </p:pic>
      <p:pic>
        <p:nvPicPr>
          <p:cNvPr id="311" name="Picture 3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083" y="4534212"/>
            <a:ext cx="150780" cy="153954"/>
          </a:xfrm>
          <a:prstGeom prst="rect">
            <a:avLst/>
          </a:prstGeom>
        </p:spPr>
      </p:pic>
      <p:pic>
        <p:nvPicPr>
          <p:cNvPr id="317" name="Picture 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964" y="5321157"/>
            <a:ext cx="150780" cy="153954"/>
          </a:xfrm>
          <a:prstGeom prst="rect">
            <a:avLst/>
          </a:prstGeom>
        </p:spPr>
      </p:pic>
      <p:pic>
        <p:nvPicPr>
          <p:cNvPr id="318" name="Picture 3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057" y="5332079"/>
            <a:ext cx="150780" cy="153954"/>
          </a:xfrm>
          <a:prstGeom prst="rect">
            <a:avLst/>
          </a:prstGeom>
        </p:spPr>
      </p:pic>
      <p:pic>
        <p:nvPicPr>
          <p:cNvPr id="319" name="Picture 3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283" y="4991412"/>
            <a:ext cx="150780" cy="153954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073" y="4547666"/>
            <a:ext cx="150780" cy="153954"/>
          </a:xfrm>
          <a:prstGeom prst="rect">
            <a:avLst/>
          </a:prstGeom>
        </p:spPr>
      </p:pic>
      <p:pic>
        <p:nvPicPr>
          <p:cNvPr id="321" name="Picture 3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00" y="4159221"/>
            <a:ext cx="150780" cy="153954"/>
          </a:xfrm>
          <a:prstGeom prst="rect">
            <a:avLst/>
          </a:prstGeom>
        </p:spPr>
      </p:pic>
      <p:pic>
        <p:nvPicPr>
          <p:cNvPr id="322" name="Picture 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280" y="4772816"/>
            <a:ext cx="150780" cy="153954"/>
          </a:xfrm>
          <a:prstGeom prst="rect">
            <a:avLst/>
          </a:prstGeom>
        </p:spPr>
      </p:pic>
      <p:pic>
        <p:nvPicPr>
          <p:cNvPr id="323" name="Picture 3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384" y="5166603"/>
            <a:ext cx="150780" cy="153954"/>
          </a:xfrm>
          <a:prstGeom prst="rect">
            <a:avLst/>
          </a:prstGeom>
        </p:spPr>
      </p:pic>
      <p:pic>
        <p:nvPicPr>
          <p:cNvPr id="324" name="Picture 3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22" y="5141552"/>
            <a:ext cx="150780" cy="153954"/>
          </a:xfrm>
          <a:prstGeom prst="rect">
            <a:avLst/>
          </a:prstGeom>
        </p:spPr>
      </p:pic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448" y="5701393"/>
            <a:ext cx="144807" cy="147855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652" y="4175035"/>
            <a:ext cx="144807" cy="147855"/>
          </a:xfrm>
          <a:prstGeom prst="rect">
            <a:avLst/>
          </a:prstGeom>
        </p:spPr>
      </p:pic>
      <p:pic>
        <p:nvPicPr>
          <p:cNvPr id="327" name="Picture 3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384" y="3809965"/>
            <a:ext cx="144807" cy="147855"/>
          </a:xfrm>
          <a:prstGeom prst="rect">
            <a:avLst/>
          </a:prstGeom>
        </p:spPr>
      </p:pic>
      <p:pic>
        <p:nvPicPr>
          <p:cNvPr id="328" name="Picture 3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262" y="4662870"/>
            <a:ext cx="144807" cy="147855"/>
          </a:xfrm>
          <a:prstGeom prst="rect">
            <a:avLst/>
          </a:prstGeom>
        </p:spPr>
      </p:pic>
      <p:pic>
        <p:nvPicPr>
          <p:cNvPr id="329" name="Picture 3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76" y="4479835"/>
            <a:ext cx="150780" cy="153954"/>
          </a:xfrm>
          <a:prstGeom prst="rect">
            <a:avLst/>
          </a:prstGeom>
        </p:spPr>
      </p:pic>
      <p:pic>
        <p:nvPicPr>
          <p:cNvPr id="330" name="Picture 3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20" y="5562186"/>
            <a:ext cx="150780" cy="153954"/>
          </a:xfrm>
          <a:prstGeom prst="rect">
            <a:avLst/>
          </a:prstGeom>
        </p:spPr>
      </p:pic>
      <p:pic>
        <p:nvPicPr>
          <p:cNvPr id="331" name="Picture 3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011" y="5268989"/>
            <a:ext cx="150780" cy="153954"/>
          </a:xfrm>
          <a:prstGeom prst="rect">
            <a:avLst/>
          </a:prstGeom>
        </p:spPr>
      </p:pic>
      <p:pic>
        <p:nvPicPr>
          <p:cNvPr id="332" name="Picture 3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587" y="6672070"/>
            <a:ext cx="150780" cy="153954"/>
          </a:xfrm>
          <a:prstGeom prst="rect">
            <a:avLst/>
          </a:prstGeom>
        </p:spPr>
      </p:pic>
      <p:pic>
        <p:nvPicPr>
          <p:cNvPr id="333" name="Picture 3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476" y="6316154"/>
            <a:ext cx="150780" cy="153954"/>
          </a:xfrm>
          <a:prstGeom prst="rect">
            <a:avLst/>
          </a:prstGeom>
        </p:spPr>
      </p:pic>
      <p:pic>
        <p:nvPicPr>
          <p:cNvPr id="334" name="Picture 3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420" y="6019386"/>
            <a:ext cx="150780" cy="153954"/>
          </a:xfrm>
          <a:prstGeom prst="rect">
            <a:avLst/>
          </a:prstGeom>
        </p:spPr>
      </p:pic>
      <p:pic>
        <p:nvPicPr>
          <p:cNvPr id="335" name="Picture 3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20" y="6331803"/>
            <a:ext cx="150780" cy="153954"/>
          </a:xfrm>
          <a:prstGeom prst="rect">
            <a:avLst/>
          </a:prstGeom>
        </p:spPr>
      </p:pic>
      <p:pic>
        <p:nvPicPr>
          <p:cNvPr id="336" name="Picture 3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486" y="6607482"/>
            <a:ext cx="150780" cy="153954"/>
          </a:xfrm>
          <a:prstGeom prst="rect">
            <a:avLst/>
          </a:prstGeom>
        </p:spPr>
      </p:pic>
      <p:pic>
        <p:nvPicPr>
          <p:cNvPr id="337" name="Picture 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89" y="4986450"/>
            <a:ext cx="144807" cy="147855"/>
          </a:xfrm>
          <a:prstGeom prst="rect">
            <a:avLst/>
          </a:prstGeom>
        </p:spPr>
      </p:pic>
      <p:pic>
        <p:nvPicPr>
          <p:cNvPr id="338" name="Picture 3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96" y="4210121"/>
            <a:ext cx="144807" cy="147855"/>
          </a:xfrm>
          <a:prstGeom prst="rect">
            <a:avLst/>
          </a:prstGeom>
        </p:spPr>
      </p:pic>
      <p:pic>
        <p:nvPicPr>
          <p:cNvPr id="339" name="Picture 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715" y="6338809"/>
            <a:ext cx="144807" cy="147855"/>
          </a:xfrm>
          <a:prstGeom prst="rect">
            <a:avLst/>
          </a:prstGeom>
        </p:spPr>
      </p:pic>
      <p:pic>
        <p:nvPicPr>
          <p:cNvPr id="340" name="Picture 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811" y="4924234"/>
            <a:ext cx="144807" cy="147855"/>
          </a:xfrm>
          <a:prstGeom prst="rect">
            <a:avLst/>
          </a:prstGeom>
        </p:spPr>
      </p:pic>
      <p:pic>
        <p:nvPicPr>
          <p:cNvPr id="341" name="Picture 3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69" y="3948246"/>
            <a:ext cx="144807" cy="147855"/>
          </a:xfrm>
          <a:prstGeom prst="rect">
            <a:avLst/>
          </a:prstGeom>
        </p:spPr>
      </p:pic>
      <p:pic>
        <p:nvPicPr>
          <p:cNvPr id="342" name="Picture 3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118" y="4023865"/>
            <a:ext cx="144807" cy="147855"/>
          </a:xfrm>
          <a:prstGeom prst="rect">
            <a:avLst/>
          </a:prstGeom>
        </p:spPr>
      </p:pic>
      <p:pic>
        <p:nvPicPr>
          <p:cNvPr id="343" name="Picture 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4" y="5532849"/>
            <a:ext cx="144807" cy="147855"/>
          </a:xfrm>
          <a:prstGeom prst="rect">
            <a:avLst/>
          </a:prstGeom>
        </p:spPr>
      </p:pic>
      <p:pic>
        <p:nvPicPr>
          <p:cNvPr id="344" name="Picture 3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77" y="5072089"/>
            <a:ext cx="144807" cy="147855"/>
          </a:xfrm>
          <a:prstGeom prst="rect">
            <a:avLst/>
          </a:prstGeom>
        </p:spPr>
      </p:pic>
      <p:pic>
        <p:nvPicPr>
          <p:cNvPr id="345" name="Picture 3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867" y="5644668"/>
            <a:ext cx="144807" cy="147855"/>
          </a:xfrm>
          <a:prstGeom prst="rect">
            <a:avLst/>
          </a:prstGeom>
        </p:spPr>
      </p:pic>
      <p:pic>
        <p:nvPicPr>
          <p:cNvPr id="346" name="Picture 3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36" y="5118522"/>
            <a:ext cx="144807" cy="147855"/>
          </a:xfrm>
          <a:prstGeom prst="rect">
            <a:avLst/>
          </a:prstGeom>
        </p:spPr>
      </p:pic>
      <p:pic>
        <p:nvPicPr>
          <p:cNvPr id="347" name="Picture 3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41" y="6088582"/>
            <a:ext cx="144807" cy="147855"/>
          </a:xfrm>
          <a:prstGeom prst="rect">
            <a:avLst/>
          </a:prstGeom>
        </p:spPr>
      </p:pic>
      <p:pic>
        <p:nvPicPr>
          <p:cNvPr id="348" name="Picture 3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036" y="5423322"/>
            <a:ext cx="144807" cy="147855"/>
          </a:xfrm>
          <a:prstGeom prst="rect">
            <a:avLst/>
          </a:prstGeom>
        </p:spPr>
      </p:pic>
      <p:pic>
        <p:nvPicPr>
          <p:cNvPr id="349" name="Picture 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436" y="5995440"/>
            <a:ext cx="144807" cy="147855"/>
          </a:xfrm>
          <a:prstGeom prst="rect">
            <a:avLst/>
          </a:prstGeom>
        </p:spPr>
      </p:pic>
      <p:pic>
        <p:nvPicPr>
          <p:cNvPr id="350" name="Picture 3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633" y="5766317"/>
            <a:ext cx="150780" cy="153954"/>
          </a:xfrm>
          <a:prstGeom prst="rect">
            <a:avLst/>
          </a:prstGeom>
        </p:spPr>
      </p:pic>
      <p:pic>
        <p:nvPicPr>
          <p:cNvPr id="351" name="Picture 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0" y="4446470"/>
            <a:ext cx="150780" cy="153954"/>
          </a:xfrm>
          <a:prstGeom prst="rect">
            <a:avLst/>
          </a:prstGeom>
        </p:spPr>
      </p:pic>
      <p:pic>
        <p:nvPicPr>
          <p:cNvPr id="352" name="Picture 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44" y="4100554"/>
            <a:ext cx="144807" cy="147855"/>
          </a:xfrm>
          <a:prstGeom prst="rect">
            <a:avLst/>
          </a:prstGeom>
        </p:spPr>
      </p:pic>
      <p:pic>
        <p:nvPicPr>
          <p:cNvPr id="353" name="Picture 3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57" y="4706250"/>
            <a:ext cx="144807" cy="147855"/>
          </a:xfrm>
          <a:prstGeom prst="rect">
            <a:avLst/>
          </a:prstGeom>
        </p:spPr>
      </p:pic>
      <p:pic>
        <p:nvPicPr>
          <p:cNvPr id="354" name="Picture 3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704" y="3157440"/>
            <a:ext cx="144807" cy="147855"/>
          </a:xfrm>
          <a:prstGeom prst="rect">
            <a:avLst/>
          </a:prstGeom>
        </p:spPr>
      </p:pic>
      <p:pic>
        <p:nvPicPr>
          <p:cNvPr id="355" name="Picture 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82" y="3133424"/>
            <a:ext cx="144807" cy="147855"/>
          </a:xfrm>
          <a:prstGeom prst="rect">
            <a:avLst/>
          </a:prstGeom>
        </p:spPr>
      </p:pic>
      <p:pic>
        <p:nvPicPr>
          <p:cNvPr id="356" name="Picture 3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66" y="4746379"/>
            <a:ext cx="144807" cy="147855"/>
          </a:xfrm>
          <a:prstGeom prst="rect">
            <a:avLst/>
          </a:prstGeom>
        </p:spPr>
      </p:pic>
      <p:pic>
        <p:nvPicPr>
          <p:cNvPr id="357" name="Picture 3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67" y="4328665"/>
            <a:ext cx="144807" cy="147855"/>
          </a:xfrm>
          <a:prstGeom prst="rect">
            <a:avLst/>
          </a:prstGeom>
        </p:spPr>
      </p:pic>
      <p:pic>
        <p:nvPicPr>
          <p:cNvPr id="358" name="Picture 3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2" y="5064202"/>
            <a:ext cx="144807" cy="147855"/>
          </a:xfrm>
          <a:prstGeom prst="rect">
            <a:avLst/>
          </a:prstGeom>
        </p:spPr>
      </p:pic>
      <p:pic>
        <p:nvPicPr>
          <p:cNvPr id="359" name="Picture 3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83" y="5998546"/>
            <a:ext cx="144807" cy="147855"/>
          </a:xfrm>
          <a:prstGeom prst="rect">
            <a:avLst/>
          </a:prstGeom>
        </p:spPr>
      </p:pic>
      <p:pic>
        <p:nvPicPr>
          <p:cNvPr id="360" name="Picture 3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9" y="6159460"/>
            <a:ext cx="150780" cy="153954"/>
          </a:xfrm>
          <a:prstGeom prst="rect">
            <a:avLst/>
          </a:prstGeom>
        </p:spPr>
      </p:pic>
      <p:pic>
        <p:nvPicPr>
          <p:cNvPr id="361" name="Picture 3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72" y="6489582"/>
            <a:ext cx="144807" cy="147855"/>
          </a:xfrm>
          <a:prstGeom prst="rect">
            <a:avLst/>
          </a:prstGeom>
        </p:spPr>
      </p:pic>
      <p:pic>
        <p:nvPicPr>
          <p:cNvPr id="362" name="Picture 3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547" y="1704786"/>
            <a:ext cx="150780" cy="153954"/>
          </a:xfrm>
          <a:prstGeom prst="rect">
            <a:avLst/>
          </a:prstGeom>
        </p:spPr>
      </p:pic>
      <p:pic>
        <p:nvPicPr>
          <p:cNvPr id="363" name="Picture 3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165" y="2418413"/>
            <a:ext cx="150780" cy="153954"/>
          </a:xfrm>
          <a:prstGeom prst="rect">
            <a:avLst/>
          </a:prstGeom>
        </p:spPr>
      </p:pic>
      <p:pic>
        <p:nvPicPr>
          <p:cNvPr id="364" name="Picture 3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941" y="303377"/>
            <a:ext cx="144807" cy="147855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1772" y="144035"/>
            <a:ext cx="144807" cy="147855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2" y="2476932"/>
            <a:ext cx="150780" cy="153954"/>
          </a:xfrm>
          <a:prstGeom prst="rect">
            <a:avLst/>
          </a:prstGeom>
        </p:spPr>
      </p:pic>
      <p:pic>
        <p:nvPicPr>
          <p:cNvPr id="367" name="Picture 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898" y="2832446"/>
            <a:ext cx="150780" cy="153954"/>
          </a:xfrm>
          <a:prstGeom prst="rect">
            <a:avLst/>
          </a:prstGeom>
        </p:spPr>
      </p:pic>
      <p:pic>
        <p:nvPicPr>
          <p:cNvPr id="368" name="Picture 3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43" y="3134255"/>
            <a:ext cx="144807" cy="147855"/>
          </a:xfrm>
          <a:prstGeom prst="rect">
            <a:avLst/>
          </a:prstGeom>
        </p:spPr>
      </p:pic>
      <p:pic>
        <p:nvPicPr>
          <p:cNvPr id="369" name="Picture 3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453" y="6374014"/>
            <a:ext cx="150780" cy="153954"/>
          </a:xfrm>
          <a:prstGeom prst="rect">
            <a:avLst/>
          </a:prstGeom>
        </p:spPr>
      </p:pic>
      <p:pic>
        <p:nvPicPr>
          <p:cNvPr id="370" name="Picture 3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096" y="6110200"/>
            <a:ext cx="150780" cy="153954"/>
          </a:xfrm>
          <a:prstGeom prst="rect">
            <a:avLst/>
          </a:prstGeom>
        </p:spPr>
      </p:pic>
      <p:pic>
        <p:nvPicPr>
          <p:cNvPr id="371" name="Picture 3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814" y="6585583"/>
            <a:ext cx="150780" cy="153954"/>
          </a:xfrm>
          <a:prstGeom prst="rect">
            <a:avLst/>
          </a:prstGeom>
        </p:spPr>
      </p:pic>
      <p:pic>
        <p:nvPicPr>
          <p:cNvPr id="372" name="Picture 3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412" y="6402294"/>
            <a:ext cx="150780" cy="153954"/>
          </a:xfrm>
          <a:prstGeom prst="rect">
            <a:avLst/>
          </a:prstGeom>
        </p:spPr>
      </p:pic>
      <p:pic>
        <p:nvPicPr>
          <p:cNvPr id="373" name="Picture 3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026" y="3565727"/>
            <a:ext cx="144807" cy="147855"/>
          </a:xfrm>
          <a:prstGeom prst="rect">
            <a:avLst/>
          </a:prstGeom>
        </p:spPr>
      </p:pic>
      <p:pic>
        <p:nvPicPr>
          <p:cNvPr id="374" name="Picture 3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939" y="4032663"/>
            <a:ext cx="144807" cy="147855"/>
          </a:xfrm>
          <a:prstGeom prst="rect">
            <a:avLst/>
          </a:prstGeom>
        </p:spPr>
      </p:pic>
      <p:pic>
        <p:nvPicPr>
          <p:cNvPr id="375" name="Picture 3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792" y="3540337"/>
            <a:ext cx="144807" cy="147855"/>
          </a:xfrm>
          <a:prstGeom prst="rect">
            <a:avLst/>
          </a:prstGeom>
        </p:spPr>
      </p:pic>
      <p:pic>
        <p:nvPicPr>
          <p:cNvPr id="376" name="Picture 3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99" y="4101812"/>
            <a:ext cx="144807" cy="147855"/>
          </a:xfrm>
          <a:prstGeom prst="rect">
            <a:avLst/>
          </a:prstGeom>
        </p:spPr>
      </p:pic>
      <p:pic>
        <p:nvPicPr>
          <p:cNvPr id="377" name="Picture 3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837" y="3573448"/>
            <a:ext cx="144807" cy="147855"/>
          </a:xfrm>
          <a:prstGeom prst="rect">
            <a:avLst/>
          </a:prstGeom>
        </p:spPr>
      </p:pic>
      <p:pic>
        <p:nvPicPr>
          <p:cNvPr id="378" name="Picture 3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258" y="3868615"/>
            <a:ext cx="150780" cy="153954"/>
          </a:xfrm>
          <a:prstGeom prst="rect">
            <a:avLst/>
          </a:prstGeom>
        </p:spPr>
      </p:pic>
      <p:pic>
        <p:nvPicPr>
          <p:cNvPr id="379" name="Picture 3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705" y="4204022"/>
            <a:ext cx="150780" cy="153954"/>
          </a:xfrm>
          <a:prstGeom prst="rect">
            <a:avLst/>
          </a:prstGeom>
        </p:spPr>
      </p:pic>
      <p:pic>
        <p:nvPicPr>
          <p:cNvPr id="380" name="Picture 3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60" y="5158337"/>
            <a:ext cx="150780" cy="153954"/>
          </a:xfrm>
          <a:prstGeom prst="rect">
            <a:avLst/>
          </a:prstGeom>
        </p:spPr>
      </p:pic>
      <p:pic>
        <p:nvPicPr>
          <p:cNvPr id="381" name="Picture 3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378" y="5603727"/>
            <a:ext cx="150780" cy="153954"/>
          </a:xfrm>
          <a:prstGeom prst="rect">
            <a:avLst/>
          </a:prstGeom>
        </p:spPr>
      </p:pic>
      <p:pic>
        <p:nvPicPr>
          <p:cNvPr id="382" name="Picture 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680" y="4344314"/>
            <a:ext cx="150780" cy="153954"/>
          </a:xfrm>
          <a:prstGeom prst="rect">
            <a:avLst/>
          </a:prstGeom>
        </p:spPr>
      </p:pic>
      <p:pic>
        <p:nvPicPr>
          <p:cNvPr id="383" name="Picture 3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956" y="4808475"/>
            <a:ext cx="150780" cy="153954"/>
          </a:xfrm>
          <a:prstGeom prst="rect">
            <a:avLst/>
          </a:prstGeom>
        </p:spPr>
      </p:pic>
      <p:pic>
        <p:nvPicPr>
          <p:cNvPr id="384" name="Picture 3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31" y="5111678"/>
            <a:ext cx="150780" cy="153954"/>
          </a:xfrm>
          <a:prstGeom prst="rect">
            <a:avLst/>
          </a:prstGeom>
        </p:spPr>
      </p:pic>
      <p:pic>
        <p:nvPicPr>
          <p:cNvPr id="385" name="Picture 3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412" y="4843781"/>
            <a:ext cx="150780" cy="153954"/>
          </a:xfrm>
          <a:prstGeom prst="rect">
            <a:avLst/>
          </a:prstGeom>
        </p:spPr>
      </p:pic>
      <p:pic>
        <p:nvPicPr>
          <p:cNvPr id="386" name="Picture 3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40" y="4361836"/>
            <a:ext cx="144807" cy="147855"/>
          </a:xfrm>
          <a:prstGeom prst="rect">
            <a:avLst/>
          </a:prstGeom>
        </p:spPr>
      </p:pic>
      <p:pic>
        <p:nvPicPr>
          <p:cNvPr id="387" name="Picture 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484" y="6264881"/>
            <a:ext cx="144807" cy="147855"/>
          </a:xfrm>
          <a:prstGeom prst="rect">
            <a:avLst/>
          </a:prstGeom>
        </p:spPr>
      </p:pic>
      <p:pic>
        <p:nvPicPr>
          <p:cNvPr id="388" name="Picture 3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469" y="3064424"/>
            <a:ext cx="150780" cy="153954"/>
          </a:xfrm>
          <a:prstGeom prst="rect">
            <a:avLst/>
          </a:prstGeom>
        </p:spPr>
      </p:pic>
      <p:pic>
        <p:nvPicPr>
          <p:cNvPr id="389" name="Picture 3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17" y="5523977"/>
            <a:ext cx="144807" cy="147855"/>
          </a:xfrm>
          <a:prstGeom prst="rect">
            <a:avLst/>
          </a:prstGeom>
        </p:spPr>
      </p:pic>
      <p:pic>
        <p:nvPicPr>
          <p:cNvPr id="390" name="Picture 3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950" y="5461603"/>
            <a:ext cx="144807" cy="147855"/>
          </a:xfrm>
          <a:prstGeom prst="rect">
            <a:avLst/>
          </a:prstGeom>
        </p:spPr>
      </p:pic>
      <p:pic>
        <p:nvPicPr>
          <p:cNvPr id="391" name="Picture 3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681" y="3105023"/>
            <a:ext cx="144807" cy="147855"/>
          </a:xfrm>
          <a:prstGeom prst="rect">
            <a:avLst/>
          </a:prstGeom>
        </p:spPr>
      </p:pic>
      <p:pic>
        <p:nvPicPr>
          <p:cNvPr id="392" name="Picture 3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002" y="896664"/>
            <a:ext cx="150780" cy="153954"/>
          </a:xfrm>
          <a:prstGeom prst="rect">
            <a:avLst/>
          </a:prstGeom>
        </p:spPr>
      </p:pic>
      <p:pic>
        <p:nvPicPr>
          <p:cNvPr id="393" name="Picture 3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895" y="2418413"/>
            <a:ext cx="150780" cy="153954"/>
          </a:xfrm>
          <a:prstGeom prst="rect">
            <a:avLst/>
          </a:prstGeom>
        </p:spPr>
      </p:pic>
      <p:pic>
        <p:nvPicPr>
          <p:cNvPr id="394" name="Picture 3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995" y="5044594"/>
            <a:ext cx="144807" cy="147855"/>
          </a:xfrm>
          <a:prstGeom prst="rect">
            <a:avLst/>
          </a:prstGeom>
        </p:spPr>
      </p:pic>
      <p:pic>
        <p:nvPicPr>
          <p:cNvPr id="395" name="Picture 3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036" y="5423322"/>
            <a:ext cx="144807" cy="147855"/>
          </a:xfrm>
          <a:prstGeom prst="rect">
            <a:avLst/>
          </a:prstGeom>
        </p:spPr>
      </p:pic>
      <p:pic>
        <p:nvPicPr>
          <p:cNvPr id="396" name="Picture 3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96" y="5995036"/>
            <a:ext cx="144807" cy="147855"/>
          </a:xfrm>
          <a:prstGeom prst="rect">
            <a:avLst/>
          </a:prstGeom>
        </p:spPr>
      </p:pic>
      <p:pic>
        <p:nvPicPr>
          <p:cNvPr id="397" name="Picture 3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439" y="4928265"/>
            <a:ext cx="144807" cy="147855"/>
          </a:xfrm>
          <a:prstGeom prst="rect">
            <a:avLst/>
          </a:prstGeom>
        </p:spPr>
      </p:pic>
      <p:pic>
        <p:nvPicPr>
          <p:cNvPr id="398" name="Picture 3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48" y="3085912"/>
            <a:ext cx="144807" cy="147855"/>
          </a:xfrm>
          <a:prstGeom prst="rect">
            <a:avLst/>
          </a:prstGeom>
        </p:spPr>
      </p:pic>
      <p:pic>
        <p:nvPicPr>
          <p:cNvPr id="399" name="Picture 3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567" y="3110611"/>
            <a:ext cx="150780" cy="153954"/>
          </a:xfrm>
          <a:prstGeom prst="rect">
            <a:avLst/>
          </a:prstGeom>
        </p:spPr>
      </p:pic>
      <p:sp>
        <p:nvSpPr>
          <p:cNvPr id="400" name="Rectangle 399"/>
          <p:cNvSpPr/>
          <p:nvPr/>
        </p:nvSpPr>
        <p:spPr>
          <a:xfrm>
            <a:off x="840442" y="1313086"/>
            <a:ext cx="7428894" cy="39824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Decision Trees are Low Bias, </a:t>
            </a:r>
          </a:p>
          <a:p>
            <a:pPr algn="ctr"/>
            <a:r>
              <a:rPr lang="en-US" sz="2800" dirty="0" smtClean="0"/>
              <a:t>High Variance Models</a:t>
            </a:r>
          </a:p>
          <a:p>
            <a:pPr algn="ctr"/>
            <a:r>
              <a:rPr lang="en-US" sz="2000" dirty="0" smtClean="0"/>
              <a:t>Unless you Regularize a lot… </a:t>
            </a:r>
          </a:p>
          <a:p>
            <a:pPr algn="ctr"/>
            <a:r>
              <a:rPr lang="en-US" sz="2000" dirty="0" smtClean="0"/>
              <a:t>…but then often worse than Linear Models</a:t>
            </a:r>
          </a:p>
          <a:p>
            <a:pPr algn="ctr"/>
            <a:endParaRPr lang="en-US" sz="1600" dirty="0"/>
          </a:p>
          <a:p>
            <a:pPr algn="ctr"/>
            <a:r>
              <a:rPr lang="en-US" sz="2800" dirty="0" smtClean="0"/>
              <a:t>Highly Non-Linear, Can Easily </a:t>
            </a:r>
            <a:r>
              <a:rPr lang="en-US" sz="2800" dirty="0" err="1" smtClean="0"/>
              <a:t>Overfit</a:t>
            </a:r>
            <a:endParaRPr lang="en-US" sz="2800" dirty="0" smtClean="0"/>
          </a:p>
          <a:p>
            <a:pPr algn="ctr"/>
            <a:endParaRPr lang="en-US" sz="1600" dirty="0" smtClean="0"/>
          </a:p>
          <a:p>
            <a:pPr algn="ctr"/>
            <a:r>
              <a:rPr lang="en-US" sz="2800" dirty="0" smtClean="0"/>
              <a:t>Different Training Samples Can Lead to </a:t>
            </a:r>
          </a:p>
          <a:p>
            <a:pPr algn="ctr"/>
            <a:r>
              <a:rPr lang="en-US" sz="2800" dirty="0" smtClean="0"/>
              <a:t>Very Different Trees</a:t>
            </a:r>
          </a:p>
          <a:p>
            <a:pPr algn="ctr"/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reduce variance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Ideal setting: </a:t>
            </a:r>
            <a:r>
              <a:rPr lang="en-US" dirty="0" smtClean="0"/>
              <a:t>many training sets S’</a:t>
            </a:r>
          </a:p>
          <a:p>
            <a:pPr lvl="1"/>
            <a:r>
              <a:rPr lang="en-US" dirty="0" smtClean="0"/>
              <a:t>Train model using each S’</a:t>
            </a:r>
          </a:p>
          <a:p>
            <a:pPr lvl="1"/>
            <a:r>
              <a:rPr lang="en-US" dirty="0" smtClean="0"/>
              <a:t>Average predictions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9265" y="4491908"/>
            <a:ext cx="377572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(x) - 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</a:t>
            </a:r>
            <a:r>
              <a:rPr lang="en-US" sz="2400" dirty="0" smtClean="0">
                <a:solidFill>
                  <a:srgbClr val="008000"/>
                </a:solidFill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[(Z-</a:t>
            </a:r>
            <a:r>
              <a:rPr lang="en-US" sz="2400" dirty="0" err="1" smtClean="0">
                <a:solidFill>
                  <a:srgbClr val="008000"/>
                </a:solidFill>
              </a:rPr>
              <a:t>ž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] </a:t>
            </a:r>
            <a:r>
              <a:rPr lang="en-US" sz="2400" dirty="0" smtClean="0"/>
              <a:t>+ 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03721" y="532387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8198" y="532387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3315960" y="5043019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4116592" y="5043019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4028" y="5333806"/>
            <a:ext cx="157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Error</a:t>
            </a:r>
          </a:p>
          <a:p>
            <a:r>
              <a:rPr lang="en-US" dirty="0" smtClean="0"/>
              <a:t>On single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1474260" y="4443773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07112" y="449125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 </a:t>
            </a:r>
            <a:r>
              <a:rPr lang="en-US" sz="2400" dirty="0"/>
              <a:t>=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(x) </a:t>
            </a:r>
            <a:r>
              <a:rPr lang="en-US" sz="2400" dirty="0"/>
              <a:t>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3633" y="6457939"/>
            <a:ext cx="7152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://statistics.berkeley.edu/sites/default/files/tech-reports/421.</a:t>
            </a:r>
            <a:r>
              <a:rPr lang="en-US" sz="1200" dirty="0" smtClean="0">
                <a:hlinkClick r:id="rId2"/>
              </a:rPr>
              <a:t>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096" y="6215396"/>
            <a:ext cx="3677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85607" y="3209991"/>
            <a:ext cx="2801193" cy="707886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Variance reduces linearly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Bias unchanged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3734" y="1739852"/>
            <a:ext cx="319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ampled independently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>
            <a:off x="6533609" y="2201517"/>
            <a:ext cx="699932" cy="2895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255" y="866981"/>
            <a:ext cx="346319" cy="9100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351" y="975252"/>
            <a:ext cx="526353" cy="53769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>
            <a:off x="7233541" y="1025724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233541" y="124409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247790" y="1440898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41745" y="605920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590683" y="488440"/>
            <a:ext cx="70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33" grpId="0"/>
      <p:bldP spid="3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reduce variance</a:t>
            </a:r>
          </a:p>
          <a:p>
            <a:pPr lvl="1"/>
            <a:endParaRPr lang="en-US" sz="2000" dirty="0" smtClean="0"/>
          </a:p>
          <a:p>
            <a:r>
              <a:rPr lang="en-US" b="1" dirty="0" smtClean="0"/>
              <a:t>In practice: </a:t>
            </a:r>
            <a:r>
              <a:rPr lang="en-US" dirty="0" smtClean="0"/>
              <a:t>resample S’ with replacement</a:t>
            </a:r>
          </a:p>
          <a:p>
            <a:pPr lvl="1"/>
            <a:r>
              <a:rPr lang="en-US" dirty="0" smtClean="0"/>
              <a:t>Train model using each S’</a:t>
            </a:r>
          </a:p>
          <a:p>
            <a:pPr lvl="1"/>
            <a:r>
              <a:rPr lang="en-US" dirty="0" smtClean="0"/>
              <a:t>Average predictions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7284123" y="1798578"/>
            <a:ext cx="1022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rom S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985468" y="2260243"/>
            <a:ext cx="809823" cy="35291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3633" y="6457939"/>
            <a:ext cx="7152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://statistics.berkeley.edu/sites/default/files/tech-reports/421.</a:t>
            </a:r>
            <a:r>
              <a:rPr lang="en-US" sz="1200" dirty="0" smtClean="0">
                <a:hlinkClick r:id="rId2"/>
              </a:rPr>
              <a:t>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93096" y="6215396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437192" y="3209991"/>
            <a:ext cx="3249608" cy="1015663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Variance reduces sub-linearly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(Because S’ are correlated)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Bias often increases slightly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281" y="1209245"/>
            <a:ext cx="526353" cy="5376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7721471" y="125971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721471" y="1478090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35720" y="1674891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505" y="1209245"/>
            <a:ext cx="526353" cy="5376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32296" y="790586"/>
            <a:ext cx="34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216409" y="790586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430981" y="6007940"/>
            <a:ext cx="32558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Bagging = Bootstrap Aggregation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33454" y="401073"/>
            <a:ext cx="1923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“Bootstrapping”</a:t>
            </a:r>
            <a:endParaRPr lang="en-US" sz="2000" b="1" dirty="0">
              <a:solidFill>
                <a:srgbClr val="953735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364" y="1105520"/>
            <a:ext cx="346319" cy="91000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685650" y="1264263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685650" y="1482636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99899" y="1679437"/>
            <a:ext cx="2321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42792" y="726979"/>
            <a:ext cx="70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29265" y="4491908"/>
            <a:ext cx="3775721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E</a:t>
            </a:r>
            <a:r>
              <a:rPr lang="en-US" sz="2400" baseline="-25000" dirty="0" smtClean="0"/>
              <a:t>S</a:t>
            </a:r>
            <a:r>
              <a:rPr lang="en-US" sz="2400" dirty="0" smtClean="0"/>
              <a:t>[(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(x) - y)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] = </a:t>
            </a:r>
            <a:r>
              <a:rPr lang="en-US" sz="2400" dirty="0" smtClean="0">
                <a:solidFill>
                  <a:srgbClr val="008000"/>
                </a:solidFill>
              </a:rPr>
              <a:t>E</a:t>
            </a:r>
            <a:r>
              <a:rPr lang="en-US" sz="2400" baseline="-25000" dirty="0" smtClean="0">
                <a:solidFill>
                  <a:srgbClr val="008000"/>
                </a:solidFill>
              </a:rPr>
              <a:t>S</a:t>
            </a:r>
            <a:r>
              <a:rPr lang="en-US" sz="2400" dirty="0" smtClean="0">
                <a:solidFill>
                  <a:srgbClr val="008000"/>
                </a:solidFill>
              </a:rPr>
              <a:t>[(Z-</a:t>
            </a:r>
            <a:r>
              <a:rPr lang="en-US" sz="2400" dirty="0" err="1" smtClean="0">
                <a:solidFill>
                  <a:srgbClr val="008000"/>
                </a:solidFill>
              </a:rPr>
              <a:t>ž</a:t>
            </a:r>
            <a:r>
              <a:rPr lang="en-US" sz="2400" dirty="0" smtClean="0">
                <a:solidFill>
                  <a:srgbClr val="008000"/>
                </a:solidFill>
              </a:rPr>
              <a:t>)</a:t>
            </a:r>
            <a:r>
              <a:rPr lang="en-US" sz="2400" baseline="30000" dirty="0" smtClean="0">
                <a:solidFill>
                  <a:srgbClr val="008000"/>
                </a:solidFill>
              </a:rPr>
              <a:t>2</a:t>
            </a:r>
            <a:r>
              <a:rPr lang="en-US" sz="2400" dirty="0" smtClean="0">
                <a:solidFill>
                  <a:srgbClr val="008000"/>
                </a:solidFill>
              </a:rPr>
              <a:t>] </a:t>
            </a:r>
            <a:r>
              <a:rPr lang="en-US" sz="2400" dirty="0" smtClean="0"/>
              <a:t>+ ž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2803721" y="532387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28198" y="5323871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43" name="Straight Arrow Connector 42"/>
          <p:cNvCxnSpPr>
            <a:stCxn id="41" idx="0"/>
          </p:cNvCxnSpPr>
          <p:nvPr/>
        </p:nvCxnSpPr>
        <p:spPr>
          <a:xfrm flipV="1">
            <a:off x="3315960" y="5043019"/>
            <a:ext cx="0" cy="280852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0"/>
          </p:cNvCxnSpPr>
          <p:nvPr/>
        </p:nvCxnSpPr>
        <p:spPr>
          <a:xfrm flipV="1">
            <a:off x="4116592" y="5043019"/>
            <a:ext cx="0" cy="2808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44028" y="5333806"/>
            <a:ext cx="157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Error</a:t>
            </a:r>
          </a:p>
          <a:p>
            <a:r>
              <a:rPr lang="en-US" dirty="0" smtClean="0"/>
              <a:t>On single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6200000">
            <a:off x="1474260" y="4443773"/>
            <a:ext cx="315971" cy="16434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407112" y="4491258"/>
            <a:ext cx="1929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Z </a:t>
            </a:r>
            <a:r>
              <a:rPr lang="en-US" sz="2400" dirty="0"/>
              <a:t>=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(x) </a:t>
            </a:r>
            <a:r>
              <a:rPr lang="en-US" sz="2400" dirty="0"/>
              <a:t>– y </a:t>
            </a:r>
          </a:p>
          <a:p>
            <a:r>
              <a:rPr lang="en-US" sz="2400" dirty="0" err="1"/>
              <a:t>ž</a:t>
            </a:r>
            <a:r>
              <a:rPr lang="en-US" sz="2400" dirty="0"/>
              <a:t> = E</a:t>
            </a:r>
            <a:r>
              <a:rPr lang="en-US" sz="2400" baseline="-25000" dirty="0"/>
              <a:t>S</a:t>
            </a:r>
            <a:r>
              <a:rPr lang="en-US" sz="2400" dirty="0"/>
              <a:t>[Z]</a:t>
            </a:r>
          </a:p>
        </p:txBody>
      </p:sp>
    </p:spTree>
    <p:extLst>
      <p:ext uri="{BB962C8B-B14F-4D97-AF65-F5344CB8AC3E}">
        <p14:creationId xmlns:p14="http://schemas.microsoft.com/office/powerpoint/2010/main" val="217857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24" grpId="0"/>
      <p:bldP spid="25" grpId="0"/>
      <p:bldP spid="27" grpId="0" animBg="1"/>
      <p:bldP spid="18" grpId="0"/>
      <p:bldP spid="3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</a:t>
            </a:r>
            <a:r>
              <a:rPr lang="en-US" dirty="0" smtClean="0"/>
              <a:t> Bagging for DTs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Given:</a:t>
            </a:r>
            <a:r>
              <a:rPr lang="en-US" dirty="0" smtClean="0"/>
              <a:t> Training Set S</a:t>
            </a:r>
          </a:p>
          <a:p>
            <a:endParaRPr lang="en-US" sz="500" dirty="0"/>
          </a:p>
          <a:p>
            <a:r>
              <a:rPr lang="en-US" b="1" dirty="0" smtClean="0"/>
              <a:t>Bagging:</a:t>
            </a:r>
            <a:r>
              <a:rPr lang="en-US" dirty="0" smtClean="0"/>
              <a:t> Generate Many Bootstrap Samples S’</a:t>
            </a:r>
          </a:p>
          <a:p>
            <a:pPr lvl="1"/>
            <a:r>
              <a:rPr lang="en-US" dirty="0" smtClean="0"/>
              <a:t>Sampled with replacement from S</a:t>
            </a:r>
          </a:p>
          <a:p>
            <a:pPr lvl="2"/>
            <a:r>
              <a:rPr lang="en-US" dirty="0" smtClean="0"/>
              <a:t>|S’| = |S|</a:t>
            </a:r>
            <a:endParaRPr lang="en-US" dirty="0"/>
          </a:p>
          <a:p>
            <a:pPr lvl="1"/>
            <a:r>
              <a:rPr lang="en-US" dirty="0" smtClean="0"/>
              <a:t>Train Minimally Regularized DT on S’</a:t>
            </a:r>
          </a:p>
          <a:p>
            <a:pPr lvl="2"/>
            <a:r>
              <a:rPr lang="en-US" dirty="0" smtClean="0"/>
              <a:t>High Variance, Low Bias</a:t>
            </a:r>
          </a:p>
          <a:p>
            <a:pPr lvl="1"/>
            <a:endParaRPr lang="en-US" sz="500" dirty="0"/>
          </a:p>
          <a:p>
            <a:r>
              <a:rPr lang="en-US" b="1" dirty="0" smtClean="0"/>
              <a:t>Final Predictor</a:t>
            </a:r>
            <a:r>
              <a:rPr lang="en-US" b="1" dirty="0"/>
              <a:t>:</a:t>
            </a:r>
            <a:r>
              <a:rPr lang="en-US" dirty="0" smtClean="0"/>
              <a:t> Average of all DTs</a:t>
            </a:r>
          </a:p>
          <a:p>
            <a:pPr lvl="1"/>
            <a:r>
              <a:rPr lang="en-US" dirty="0" smtClean="0"/>
              <a:t>Averaging reduces variance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817" y="249588"/>
            <a:ext cx="4581403" cy="52113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565" y="5663630"/>
            <a:ext cx="8424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“An </a:t>
            </a:r>
            <a:r>
              <a:rPr lang="en-US" sz="1600" b="1" dirty="0"/>
              <a:t>Empirical Comparison of Voting Classification Algorithms: Bagging, Boosting, and </a:t>
            </a:r>
            <a:r>
              <a:rPr lang="en-US" sz="1600" b="1" dirty="0" smtClean="0"/>
              <a:t>Variants”</a:t>
            </a:r>
          </a:p>
          <a:p>
            <a:r>
              <a:rPr lang="en-US" sz="1600" dirty="0" smtClean="0"/>
              <a:t>Eric Bauer &amp; Ron </a:t>
            </a:r>
            <a:r>
              <a:rPr lang="en-US" sz="1600" dirty="0" err="1" smtClean="0"/>
              <a:t>Kohavi</a:t>
            </a:r>
            <a:r>
              <a:rPr lang="en-US" sz="1600" dirty="0" smtClean="0"/>
              <a:t>, </a:t>
            </a:r>
            <a:r>
              <a:rPr lang="de-DE" sz="1600" dirty="0" err="1"/>
              <a:t>Machine</a:t>
            </a:r>
            <a:r>
              <a:rPr lang="de-DE" sz="1600" dirty="0"/>
              <a:t> Learning 36, 105–139 (1999) </a:t>
            </a:r>
            <a:endParaRPr lang="de-DE" sz="1600" dirty="0" smtClean="0"/>
          </a:p>
          <a:p>
            <a:r>
              <a:rPr lang="de-DE" sz="1600" dirty="0"/>
              <a:t>http://</a:t>
            </a:r>
            <a:r>
              <a:rPr lang="de-DE" sz="1600" dirty="0" err="1"/>
              <a:t>ai.stanford.edu</a:t>
            </a:r>
            <a:r>
              <a:rPr lang="de-DE" sz="1600" dirty="0"/>
              <a:t>/~</a:t>
            </a:r>
            <a:r>
              <a:rPr lang="de-DE" sz="1600" dirty="0" err="1"/>
              <a:t>ronnyk</a:t>
            </a:r>
            <a:r>
              <a:rPr lang="de-DE" sz="1600" dirty="0"/>
              <a:t>/</a:t>
            </a:r>
            <a:r>
              <a:rPr lang="de-DE" sz="1600" dirty="0" err="1"/>
              <a:t>vote.pdf</a:t>
            </a:r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624355" y="1293291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3797678" y="1477957"/>
            <a:ext cx="2826677" cy="6638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286536" y="1477957"/>
            <a:ext cx="2337819" cy="124905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>
            <a:off x="4731534" y="1477957"/>
            <a:ext cx="1892821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1"/>
          </p:cNvCxnSpPr>
          <p:nvPr/>
        </p:nvCxnSpPr>
        <p:spPr>
          <a:xfrm flipH="1">
            <a:off x="5201815" y="1477957"/>
            <a:ext cx="1422540" cy="133621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29531" y="48563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DT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71613" y="485632"/>
            <a:ext cx="119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Bagged DT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61" name="Left Arrow 60"/>
          <p:cNvSpPr/>
          <p:nvPr/>
        </p:nvSpPr>
        <p:spPr>
          <a:xfrm rot="16200000">
            <a:off x="-64148" y="2634246"/>
            <a:ext cx="3992801" cy="385392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Better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1804" y="4725655"/>
            <a:ext cx="597667" cy="268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1960" y="499429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8" idx="0"/>
          </p:cNvCxnSpPr>
          <p:nvPr/>
        </p:nvCxnSpPr>
        <p:spPr>
          <a:xfrm flipV="1">
            <a:off x="4250354" y="4628949"/>
            <a:ext cx="829736" cy="3653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0"/>
          </p:cNvCxnSpPr>
          <p:nvPr/>
        </p:nvCxnSpPr>
        <p:spPr>
          <a:xfrm flipH="1" flipV="1">
            <a:off x="3629556" y="4628949"/>
            <a:ext cx="620798" cy="3653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0"/>
          </p:cNvCxnSpPr>
          <p:nvPr/>
        </p:nvCxnSpPr>
        <p:spPr>
          <a:xfrm flipH="1" flipV="1">
            <a:off x="4071614" y="4628949"/>
            <a:ext cx="178740" cy="3653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0"/>
          </p:cNvCxnSpPr>
          <p:nvPr/>
        </p:nvCxnSpPr>
        <p:spPr>
          <a:xfrm flipV="1">
            <a:off x="4250354" y="4628949"/>
            <a:ext cx="288394" cy="3653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8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Bagging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Define Ideal Aggregation Predictor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(x):</a:t>
            </a:r>
          </a:p>
          <a:p>
            <a:pPr lvl="1"/>
            <a:r>
              <a:rPr lang="en-US" sz="2400" dirty="0" smtClean="0"/>
              <a:t>Each S’ drawn from true distribution P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We will first compare the error of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A</a:t>
            </a:r>
            <a:r>
              <a:rPr lang="en-US" sz="2800" dirty="0" smtClean="0"/>
              <a:t>(x) </a:t>
            </a:r>
            <a:r>
              <a:rPr lang="en-US" sz="2800" dirty="0" err="1" smtClean="0"/>
              <a:t>vs</a:t>
            </a:r>
            <a:r>
              <a:rPr lang="en-US" sz="2800" dirty="0" smtClean="0"/>
              <a:t> </a:t>
            </a:r>
            <a:r>
              <a:rPr lang="en-US" sz="2800" dirty="0" err="1" smtClean="0"/>
              <a:t>h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(x)</a:t>
            </a:r>
          </a:p>
          <a:p>
            <a:endParaRPr lang="en-US" dirty="0"/>
          </a:p>
          <a:p>
            <a:r>
              <a:rPr lang="en-US" sz="2800" dirty="0" smtClean="0"/>
              <a:t>Then show how to adapt comparison to Bagging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40178"/>
              </p:ext>
            </p:extLst>
          </p:nvPr>
        </p:nvGraphicFramePr>
        <p:xfrm>
          <a:off x="1987550" y="2578100"/>
          <a:ext cx="35671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43" name="Equation" r:id="rId3" imgW="1422400" imgH="241300" progId="Equation.3">
                  <p:embed/>
                </p:oleObj>
              </mc:Choice>
              <mc:Fallback>
                <p:oleObj name="Equation" r:id="rId3" imgW="142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7550" y="2578100"/>
                        <a:ext cx="3567113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3633" y="6457939"/>
            <a:ext cx="7152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://statistics.berkeley.edu/sites/default/files/tech-reports/421.</a:t>
            </a:r>
            <a:r>
              <a:rPr lang="en-US" sz="1200" dirty="0" smtClean="0">
                <a:hlinkClick r:id="rId5"/>
              </a:rPr>
              <a:t>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3096" y="6215396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602973" y="3255740"/>
            <a:ext cx="273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Decision Tree Trained on S</a:t>
            </a:r>
            <a:endParaRPr lang="en-US" dirty="0">
              <a:solidFill>
                <a:srgbClr val="953735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5002728" y="3146140"/>
            <a:ext cx="600245" cy="2942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2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468166" cy="15176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 of Ideal Aggregate Predictor</a:t>
            </a:r>
            <a:br>
              <a:rPr lang="en-US" dirty="0" smtClean="0"/>
            </a:br>
            <a:r>
              <a:rPr lang="en-US" sz="3600" dirty="0" smtClean="0">
                <a:solidFill>
                  <a:srgbClr val="953735"/>
                </a:solidFill>
              </a:rPr>
              <a:t>(Squared Loss)</a:t>
            </a:r>
            <a:endParaRPr lang="en-US" sz="3600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45963"/>
              </p:ext>
            </p:extLst>
          </p:nvPr>
        </p:nvGraphicFramePr>
        <p:xfrm>
          <a:off x="5254625" y="465138"/>
          <a:ext cx="30210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3" name="Equation" r:id="rId3" imgW="1422400" imgH="241300" progId="Equation.3">
                  <p:embed/>
                </p:oleObj>
              </mc:Choice>
              <mc:Fallback>
                <p:oleObj name="Equation" r:id="rId3" imgW="1422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4625" y="465138"/>
                        <a:ext cx="3021013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13633" y="6457939"/>
            <a:ext cx="7152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://statistics.berkeley.edu/sites/default/files/tech-reports/421.</a:t>
            </a:r>
            <a:r>
              <a:rPr lang="en-US" sz="1200" dirty="0" smtClean="0">
                <a:hlinkClick r:id="rId5"/>
              </a:rPr>
              <a:t>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3096" y="6215396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06848" y="1213793"/>
            <a:ext cx="2730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Decision Tree Trained on S</a:t>
            </a:r>
            <a:endParaRPr lang="en-US" dirty="0">
              <a:solidFill>
                <a:srgbClr val="953735"/>
              </a:solidFill>
            </a:endParaRP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7272028" y="979403"/>
            <a:ext cx="322319" cy="23439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31537"/>
              </p:ext>
            </p:extLst>
          </p:nvPr>
        </p:nvGraphicFramePr>
        <p:xfrm>
          <a:off x="1327150" y="2070100"/>
          <a:ext cx="6502400" cy="405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64" name="Equation" r:id="rId6" imgW="3238500" imgH="2019300" progId="Equation.3">
                  <p:embed/>
                </p:oleObj>
              </mc:Choice>
              <mc:Fallback>
                <p:oleObj name="Equation" r:id="rId6" imgW="32385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27150" y="2070100"/>
                        <a:ext cx="6502400" cy="405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85605" y="2859601"/>
            <a:ext cx="2184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Expected Loss of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on single (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x,y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)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2234982" y="1828510"/>
            <a:ext cx="190543" cy="1871638"/>
          </a:xfrm>
          <a:prstGeom prst="lef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9248" y="2091135"/>
            <a:ext cx="239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Linearity of Expectation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 flipH="1">
            <a:off x="6396583" y="2460467"/>
            <a:ext cx="862216" cy="39913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2951" y="3810821"/>
            <a:ext cx="1406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E[Z</a:t>
            </a:r>
            <a:r>
              <a:rPr lang="en-US" sz="2000" baseline="30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] ≥ E[Z]</a:t>
            </a:r>
            <a:r>
              <a:rPr lang="en-US" sz="2000" baseline="300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 Z=</a:t>
            </a:r>
            <a:r>
              <a:rPr lang="en-US" sz="2000" dirty="0" err="1" smtClean="0">
                <a:solidFill>
                  <a:schemeClr val="accent4">
                    <a:lumMod val="75000"/>
                  </a:schemeClr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accent4">
                    <a:lumMod val="75000"/>
                  </a:schemeClr>
                </a:solidFill>
              </a:rPr>
              <a:t>S’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(x) )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>
          <a:xfrm>
            <a:off x="2069906" y="4164764"/>
            <a:ext cx="1196166" cy="12249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95861" y="5136575"/>
            <a:ext cx="1826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Definition of </a:t>
            </a:r>
            <a:r>
              <a:rPr lang="en-US" sz="2000" dirty="0" err="1" smtClean="0">
                <a:solidFill>
                  <a:srgbClr val="953735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953735"/>
                </a:solidFill>
              </a:rPr>
              <a:t>A</a:t>
            </a:r>
            <a:endParaRPr lang="en-US" sz="2000" baseline="-25000" dirty="0">
              <a:solidFill>
                <a:srgbClr val="953735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172576" y="4809465"/>
            <a:ext cx="1093496" cy="39971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866482" y="3358889"/>
            <a:ext cx="1438277" cy="1159818"/>
          </a:xfrm>
          <a:prstGeom prst="roundRect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396583" y="5654022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Loss of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h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endParaRPr lang="en-US" sz="2000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3" name="Straight Arrow Connector 42"/>
          <p:cNvCxnSpPr>
            <a:stCxn id="42" idx="1"/>
          </p:cNvCxnSpPr>
          <p:nvPr/>
        </p:nvCxnSpPr>
        <p:spPr>
          <a:xfrm flipH="1">
            <a:off x="5073635" y="5854077"/>
            <a:ext cx="1322948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266072" y="2776944"/>
            <a:ext cx="4511319" cy="581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208980" y="3358889"/>
            <a:ext cx="4511319" cy="581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266072" y="3940834"/>
            <a:ext cx="4511319" cy="581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266072" y="4554630"/>
            <a:ext cx="4511319" cy="581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318232" y="5072077"/>
            <a:ext cx="4402068" cy="982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6" grpId="0"/>
      <p:bldP spid="41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Aggregate Predictor Improves if:</a:t>
            </a:r>
          </a:p>
          <a:p>
            <a:endParaRPr lang="en-US" sz="4400" dirty="0"/>
          </a:p>
          <a:p>
            <a:pPr marL="0" indent="0">
              <a:buNone/>
            </a:pPr>
            <a:endParaRPr lang="en-US" dirty="0" smtClean="0"/>
          </a:p>
          <a:p>
            <a:endParaRPr lang="en-US" sz="1000" dirty="0"/>
          </a:p>
          <a:p>
            <a:r>
              <a:rPr lang="en-US" dirty="0" smtClean="0"/>
              <a:t>Bagging Predictor Improves if: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75476"/>
              </p:ext>
            </p:extLst>
          </p:nvPr>
        </p:nvGraphicFramePr>
        <p:xfrm>
          <a:off x="2127250" y="2287213"/>
          <a:ext cx="46116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56" name="Equation" r:id="rId3" imgW="2032000" imgH="292100" progId="Equation.3">
                  <p:embed/>
                </p:oleObj>
              </mc:Choice>
              <mc:Fallback>
                <p:oleObj name="Equation" r:id="rId3" imgW="2032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250" y="2287213"/>
                        <a:ext cx="4611688" cy="66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58796"/>
              </p:ext>
            </p:extLst>
          </p:nvPr>
        </p:nvGraphicFramePr>
        <p:xfrm>
          <a:off x="1362075" y="4375177"/>
          <a:ext cx="6223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57" name="Equation" r:id="rId5" imgW="2743200" imgH="330200" progId="Equation.3">
                  <p:embed/>
                </p:oleObj>
              </mc:Choice>
              <mc:Fallback>
                <p:oleObj name="Equation" r:id="rId5" imgW="2743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62075" y="4375177"/>
                        <a:ext cx="6223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13633" y="6457939"/>
            <a:ext cx="7152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7"/>
              </a:rPr>
              <a:t>http</a:t>
            </a:r>
            <a:r>
              <a:rPr lang="en-US" sz="1200" dirty="0">
                <a:hlinkClick r:id="rId7"/>
              </a:rPr>
              <a:t>://statistics.berkeley.edu/sites/default/files/tech-reports/421.</a:t>
            </a:r>
            <a:r>
              <a:rPr lang="en-US" sz="1200" dirty="0" smtClean="0">
                <a:hlinkClick r:id="rId7"/>
              </a:rPr>
              <a:t>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096" y="6215396"/>
            <a:ext cx="3689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“Bagging Predictors”</a:t>
            </a:r>
            <a:r>
              <a:rPr lang="en-US" sz="1600" dirty="0" smtClean="0"/>
              <a:t>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1994]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3519" y="2969238"/>
            <a:ext cx="6019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53735"/>
                </a:solidFill>
              </a:rPr>
              <a:t>Large improvement if </a:t>
            </a:r>
            <a:r>
              <a:rPr lang="en-US" sz="2000" dirty="0" err="1" smtClean="0">
                <a:solidFill>
                  <a:srgbClr val="953735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953735"/>
                </a:solidFill>
              </a:rPr>
              <a:t>S</a:t>
            </a:r>
            <a:r>
              <a:rPr lang="en-US" sz="2000" dirty="0" smtClean="0">
                <a:solidFill>
                  <a:srgbClr val="953735"/>
                </a:solidFill>
              </a:rPr>
              <a:t>(x) is “unstable” (high variance)</a:t>
            </a:r>
          </a:p>
          <a:p>
            <a:pPr algn="ctr"/>
            <a:r>
              <a:rPr lang="en-US" sz="2000" b="1" dirty="0" err="1" smtClean="0">
                <a:solidFill>
                  <a:srgbClr val="953735"/>
                </a:solidFill>
              </a:rPr>
              <a:t>h</a:t>
            </a:r>
            <a:r>
              <a:rPr lang="en-US" sz="2000" b="1" baseline="-25000" dirty="0" err="1" smtClean="0">
                <a:solidFill>
                  <a:srgbClr val="953735"/>
                </a:solidFill>
              </a:rPr>
              <a:t>A</a:t>
            </a:r>
            <a:r>
              <a:rPr lang="en-US" sz="2000" b="1" dirty="0" smtClean="0">
                <a:solidFill>
                  <a:srgbClr val="953735"/>
                </a:solidFill>
              </a:rPr>
              <a:t>(x) is </a:t>
            </a:r>
            <a:r>
              <a:rPr lang="en-US" sz="2000" b="1" dirty="0" err="1" smtClean="0">
                <a:solidFill>
                  <a:srgbClr val="953735"/>
                </a:solidFill>
              </a:rPr>
              <a:t>guranteed</a:t>
            </a:r>
            <a:r>
              <a:rPr lang="en-US" sz="2000" b="1" dirty="0" smtClean="0">
                <a:solidFill>
                  <a:srgbClr val="953735"/>
                </a:solidFill>
              </a:rPr>
              <a:t> to be at least as good as </a:t>
            </a:r>
            <a:r>
              <a:rPr lang="en-US" sz="2000" b="1" dirty="0" err="1" smtClean="0">
                <a:solidFill>
                  <a:srgbClr val="953735"/>
                </a:solidFill>
              </a:rPr>
              <a:t>h</a:t>
            </a:r>
            <a:r>
              <a:rPr lang="en-US" sz="2000" b="1" baseline="-25000" dirty="0" err="1" smtClean="0">
                <a:solidFill>
                  <a:srgbClr val="953735"/>
                </a:solidFill>
              </a:rPr>
              <a:t>S</a:t>
            </a:r>
            <a:r>
              <a:rPr lang="en-US" sz="2000" b="1" dirty="0" smtClean="0">
                <a:solidFill>
                  <a:srgbClr val="953735"/>
                </a:solidFill>
              </a:rPr>
              <a:t>(x).</a:t>
            </a:r>
            <a:endParaRPr lang="en-US" sz="2000" b="1" dirty="0">
              <a:solidFill>
                <a:srgbClr val="95373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8661" y="5057108"/>
            <a:ext cx="5384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953735"/>
                </a:solidFill>
              </a:rPr>
              <a:t>Improves if </a:t>
            </a:r>
            <a:r>
              <a:rPr lang="en-US" sz="2000" dirty="0" err="1" smtClean="0">
                <a:solidFill>
                  <a:srgbClr val="953735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953735"/>
                </a:solidFill>
              </a:rPr>
              <a:t>B</a:t>
            </a:r>
            <a:r>
              <a:rPr lang="en-US" sz="2000" dirty="0" smtClean="0">
                <a:solidFill>
                  <a:srgbClr val="953735"/>
                </a:solidFill>
              </a:rPr>
              <a:t>(x) is much more stable than </a:t>
            </a:r>
            <a:r>
              <a:rPr lang="en-US" sz="2000" dirty="0" err="1" smtClean="0">
                <a:solidFill>
                  <a:srgbClr val="953735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953735"/>
                </a:solidFill>
              </a:rPr>
              <a:t>S</a:t>
            </a:r>
            <a:r>
              <a:rPr lang="en-US" sz="2000" dirty="0" smtClean="0">
                <a:solidFill>
                  <a:srgbClr val="953735"/>
                </a:solidFill>
              </a:rPr>
              <a:t>(x)</a:t>
            </a:r>
          </a:p>
          <a:p>
            <a:pPr algn="ctr"/>
            <a:r>
              <a:rPr lang="en-US" sz="2000" b="1" dirty="0" err="1" smtClean="0">
                <a:solidFill>
                  <a:srgbClr val="953735"/>
                </a:solidFill>
              </a:rPr>
              <a:t>h</a:t>
            </a:r>
            <a:r>
              <a:rPr lang="en-US" sz="2000" b="1" baseline="-25000" dirty="0" err="1" smtClean="0">
                <a:solidFill>
                  <a:srgbClr val="953735"/>
                </a:solidFill>
              </a:rPr>
              <a:t>B</a:t>
            </a:r>
            <a:r>
              <a:rPr lang="en-US" sz="2000" b="1" dirty="0" smtClean="0">
                <a:solidFill>
                  <a:srgbClr val="953735"/>
                </a:solidFill>
              </a:rPr>
              <a:t>(x) can sometimes be more unstable than </a:t>
            </a:r>
            <a:r>
              <a:rPr lang="en-US" sz="2000" b="1" dirty="0" err="1" smtClean="0">
                <a:solidFill>
                  <a:srgbClr val="953735"/>
                </a:solidFill>
              </a:rPr>
              <a:t>h</a:t>
            </a:r>
            <a:r>
              <a:rPr lang="en-US" sz="2000" b="1" baseline="-25000" dirty="0" err="1" smtClean="0">
                <a:solidFill>
                  <a:srgbClr val="953735"/>
                </a:solidFill>
              </a:rPr>
              <a:t>S</a:t>
            </a:r>
            <a:r>
              <a:rPr lang="en-US" sz="2000" b="1" dirty="0" smtClean="0">
                <a:solidFill>
                  <a:srgbClr val="953735"/>
                </a:solidFill>
              </a:rPr>
              <a:t>(x)</a:t>
            </a:r>
          </a:p>
          <a:p>
            <a:pPr algn="ctr"/>
            <a:r>
              <a:rPr lang="en-US" sz="2000" b="1" dirty="0" smtClean="0">
                <a:solidFill>
                  <a:srgbClr val="953735"/>
                </a:solidFill>
              </a:rPr>
              <a:t>Bias of </a:t>
            </a:r>
            <a:r>
              <a:rPr lang="en-US" sz="2000" b="1" dirty="0" err="1" smtClean="0">
                <a:solidFill>
                  <a:srgbClr val="953735"/>
                </a:solidFill>
              </a:rPr>
              <a:t>h</a:t>
            </a:r>
            <a:r>
              <a:rPr lang="en-US" sz="2000" b="1" baseline="-25000" dirty="0" err="1" smtClean="0">
                <a:solidFill>
                  <a:srgbClr val="953735"/>
                </a:solidFill>
              </a:rPr>
              <a:t>B</a:t>
            </a:r>
            <a:r>
              <a:rPr lang="en-US" sz="2000" b="1" dirty="0" smtClean="0">
                <a:solidFill>
                  <a:srgbClr val="953735"/>
                </a:solidFill>
              </a:rPr>
              <a:t>(x) can be worse than </a:t>
            </a:r>
            <a:r>
              <a:rPr lang="en-US" sz="2000" b="1" dirty="0" err="1" smtClean="0">
                <a:solidFill>
                  <a:srgbClr val="953735"/>
                </a:solidFill>
              </a:rPr>
              <a:t>h</a:t>
            </a:r>
            <a:r>
              <a:rPr lang="en-US" sz="2000" b="1" baseline="-25000" dirty="0" err="1" smtClean="0">
                <a:solidFill>
                  <a:srgbClr val="953735"/>
                </a:solidFill>
              </a:rPr>
              <a:t>S</a:t>
            </a:r>
            <a:r>
              <a:rPr lang="en-US" sz="2000" b="1" dirty="0" smtClean="0">
                <a:solidFill>
                  <a:srgbClr val="953735"/>
                </a:solidFill>
              </a:rPr>
              <a:t>(x).</a:t>
            </a:r>
            <a:endParaRPr lang="en-US" sz="2000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7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7693"/>
            <a:ext cx="8229600" cy="1461029"/>
          </a:xfrm>
        </p:spPr>
        <p:txBody>
          <a:bodyPr>
            <a:normAutofit/>
          </a:bodyPr>
          <a:lstStyle/>
          <a:p>
            <a:r>
              <a:rPr lang="en-US" dirty="0" smtClean="0"/>
              <a:t>Random Forests</a:t>
            </a:r>
            <a:endParaRPr lang="en-US" sz="3600" dirty="0">
              <a:solidFill>
                <a:srgbClr val="95373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4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528"/>
            <a:ext cx="8229600" cy="1143000"/>
          </a:xfrm>
        </p:spPr>
        <p:txBody>
          <a:bodyPr/>
          <a:lstStyle/>
          <a:p>
            <a:r>
              <a:rPr lang="en-US" dirty="0" smtClean="0"/>
              <a:t>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8090"/>
            <a:ext cx="8229600" cy="4525963"/>
          </a:xfrm>
        </p:spPr>
        <p:txBody>
          <a:bodyPr/>
          <a:lstStyle/>
          <a:p>
            <a:r>
              <a:rPr lang="en-US" b="1" dirty="0" smtClean="0"/>
              <a:t>Goal:</a:t>
            </a:r>
            <a:r>
              <a:rPr lang="en-US" dirty="0" smtClean="0"/>
              <a:t> reduce variance</a:t>
            </a:r>
          </a:p>
          <a:p>
            <a:pPr lvl="1"/>
            <a:r>
              <a:rPr lang="en-US" dirty="0" smtClean="0"/>
              <a:t>Bagging can only do so much</a:t>
            </a:r>
          </a:p>
          <a:p>
            <a:pPr lvl="1"/>
            <a:r>
              <a:rPr lang="en-US" dirty="0" smtClean="0"/>
              <a:t>Resampling training data asymptotes</a:t>
            </a:r>
          </a:p>
          <a:p>
            <a:endParaRPr lang="en-US" sz="1600" dirty="0" smtClean="0"/>
          </a:p>
          <a:p>
            <a:r>
              <a:rPr lang="en-US" b="1" dirty="0" smtClean="0"/>
              <a:t>Random Forests: </a:t>
            </a:r>
            <a:r>
              <a:rPr lang="en-US" dirty="0" smtClean="0"/>
              <a:t>sample data &amp; features!</a:t>
            </a:r>
          </a:p>
          <a:p>
            <a:pPr lvl="1"/>
            <a:r>
              <a:rPr lang="en-US" dirty="0" smtClean="0"/>
              <a:t>Sample S’ </a:t>
            </a:r>
            <a:endParaRPr lang="en-US" dirty="0"/>
          </a:p>
          <a:p>
            <a:pPr lvl="1"/>
            <a:r>
              <a:rPr lang="en-US" dirty="0" smtClean="0"/>
              <a:t>Train DT</a:t>
            </a:r>
          </a:p>
          <a:p>
            <a:pPr lvl="2"/>
            <a:r>
              <a:rPr lang="en-US" dirty="0" smtClean="0"/>
              <a:t>At each node, sample features </a:t>
            </a:r>
          </a:p>
          <a:p>
            <a:pPr lvl="1"/>
            <a:r>
              <a:rPr lang="en-US" dirty="0" smtClean="0"/>
              <a:t>Average predictions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03185"/>
            <a:ext cx="510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“Random Forests – Random Features”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1997]</a:t>
            </a:r>
          </a:p>
          <a:p>
            <a:r>
              <a:rPr lang="en-US" sz="1200" dirty="0">
                <a:hlinkClick r:id="rId2"/>
              </a:rPr>
              <a:t>http://oz.berkeley.edu/~breiman/random-</a:t>
            </a:r>
            <a:r>
              <a:rPr lang="en-US" sz="1200" dirty="0" smtClean="0">
                <a:hlinkClick r:id="rId2"/>
              </a:rPr>
              <a:t>forests.pdf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068127" y="4133944"/>
            <a:ext cx="2997811" cy="40011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Further de-correlates trees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5190250" y="4534054"/>
            <a:ext cx="1376783" cy="4602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8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(Binary) Decision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75" name="Rounded Rectangle 74"/>
          <p:cNvSpPr/>
          <p:nvPr/>
        </p:nvSpPr>
        <p:spPr>
          <a:xfrm>
            <a:off x="1792087" y="2374612"/>
            <a:ext cx="832556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980697" y="3554525"/>
            <a:ext cx="1001889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Age&gt;8?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2412976" y="3554525"/>
            <a:ext cx="1157111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Age&gt;11?</a:t>
            </a:r>
            <a:endParaRPr lang="en-US" dirty="0"/>
          </a:p>
        </p:txBody>
      </p:sp>
      <p:sp>
        <p:nvSpPr>
          <p:cNvPr id="78" name="Rounded Rectangle 77"/>
          <p:cNvSpPr/>
          <p:nvPr/>
        </p:nvSpPr>
        <p:spPr>
          <a:xfrm>
            <a:off x="769030" y="4662059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580420" y="4662059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80" name="Rounded Rectangle 79"/>
          <p:cNvSpPr/>
          <p:nvPr/>
        </p:nvSpPr>
        <p:spPr>
          <a:xfrm>
            <a:off x="2356531" y="4662059"/>
            <a:ext cx="423333" cy="50673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245531" y="4662059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82" name="Straight Arrow Connector 81"/>
          <p:cNvCxnSpPr>
            <a:stCxn id="75" idx="2"/>
            <a:endCxn id="76" idx="0"/>
          </p:cNvCxnSpPr>
          <p:nvPr/>
        </p:nvCxnSpPr>
        <p:spPr>
          <a:xfrm flipH="1">
            <a:off x="1481642" y="2881350"/>
            <a:ext cx="726723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5" idx="2"/>
            <a:endCxn id="77" idx="0"/>
          </p:cNvCxnSpPr>
          <p:nvPr/>
        </p:nvCxnSpPr>
        <p:spPr>
          <a:xfrm>
            <a:off x="2208365" y="2881350"/>
            <a:ext cx="783167" cy="67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6" idx="2"/>
            <a:endCxn id="78" idx="0"/>
          </p:cNvCxnSpPr>
          <p:nvPr/>
        </p:nvCxnSpPr>
        <p:spPr>
          <a:xfrm flipH="1">
            <a:off x="980697" y="4061263"/>
            <a:ext cx="5009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6" idx="2"/>
            <a:endCxn id="79" idx="0"/>
          </p:cNvCxnSpPr>
          <p:nvPr/>
        </p:nvCxnSpPr>
        <p:spPr>
          <a:xfrm>
            <a:off x="1481642" y="4061263"/>
            <a:ext cx="310445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7" idx="2"/>
            <a:endCxn id="80" idx="0"/>
          </p:cNvCxnSpPr>
          <p:nvPr/>
        </p:nvCxnSpPr>
        <p:spPr>
          <a:xfrm flipH="1">
            <a:off x="2568198" y="4061263"/>
            <a:ext cx="423334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7" idx="2"/>
            <a:endCxn id="81" idx="0"/>
          </p:cNvCxnSpPr>
          <p:nvPr/>
        </p:nvCxnSpPr>
        <p:spPr>
          <a:xfrm>
            <a:off x="2991532" y="4061263"/>
            <a:ext cx="465666" cy="600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284083" y="296231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01207" y="411901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2260486" y="412711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3386643" y="4143378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779864" y="2962312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1724745" y="4143378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50593" y="1988130"/>
            <a:ext cx="1724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Internal Nodes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6" name="Straight Arrow Connector 25"/>
          <p:cNvCxnSpPr>
            <a:stCxn id="24" idx="2"/>
            <a:endCxn id="75" idx="3"/>
          </p:cNvCxnSpPr>
          <p:nvPr/>
        </p:nvCxnSpPr>
        <p:spPr>
          <a:xfrm flipH="1">
            <a:off x="2624643" y="2388240"/>
            <a:ext cx="1088413" cy="239741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2"/>
          </p:cNvCxnSpPr>
          <p:nvPr/>
        </p:nvCxnSpPr>
        <p:spPr>
          <a:xfrm flipH="1">
            <a:off x="1792087" y="2388240"/>
            <a:ext cx="1920969" cy="116628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89131" y="5771340"/>
            <a:ext cx="1342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Leaf Nodes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3" name="Straight Arrow Connector 32"/>
          <p:cNvCxnSpPr>
            <a:stCxn id="32" idx="0"/>
            <a:endCxn id="79" idx="2"/>
          </p:cNvCxnSpPr>
          <p:nvPr/>
        </p:nvCxnSpPr>
        <p:spPr>
          <a:xfrm flipH="1" flipV="1">
            <a:off x="1792087" y="5168797"/>
            <a:ext cx="468399" cy="602543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2" idx="0"/>
            <a:endCxn id="80" idx="2"/>
          </p:cNvCxnSpPr>
          <p:nvPr/>
        </p:nvCxnSpPr>
        <p:spPr>
          <a:xfrm flipV="1">
            <a:off x="2260486" y="5168797"/>
            <a:ext cx="307712" cy="602543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792087" y="1575589"/>
            <a:ext cx="130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Root Node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4" name="Straight Arrow Connector 63"/>
          <p:cNvCxnSpPr>
            <a:stCxn id="63" idx="2"/>
            <a:endCxn id="75" idx="0"/>
          </p:cNvCxnSpPr>
          <p:nvPr/>
        </p:nvCxnSpPr>
        <p:spPr>
          <a:xfrm flipH="1">
            <a:off x="2208365" y="1975699"/>
            <a:ext cx="234476" cy="398913"/>
          </a:xfrm>
          <a:prstGeom prst="straightConnector1">
            <a:avLst/>
          </a:prstGeom>
          <a:grpFill/>
          <a:ln>
            <a:solidFill>
              <a:schemeClr val="accent3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32" idx="0"/>
            <a:endCxn id="78" idx="2"/>
          </p:cNvCxnSpPr>
          <p:nvPr/>
        </p:nvCxnSpPr>
        <p:spPr>
          <a:xfrm flipH="1" flipV="1">
            <a:off x="980697" y="5168797"/>
            <a:ext cx="1279789" cy="602543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32" idx="0"/>
            <a:endCxn id="81" idx="2"/>
          </p:cNvCxnSpPr>
          <p:nvPr/>
        </p:nvCxnSpPr>
        <p:spPr>
          <a:xfrm flipV="1">
            <a:off x="2260486" y="5168797"/>
            <a:ext cx="1196712" cy="602543"/>
          </a:xfrm>
          <a:prstGeom prst="straightConnector1">
            <a:avLst/>
          </a:prstGeom>
          <a:grpFill/>
          <a:ln>
            <a:solidFill>
              <a:schemeClr val="accent4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753636" y="3039329"/>
            <a:ext cx="3570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Every </a:t>
            </a:r>
            <a:r>
              <a:rPr lang="en-US" sz="2000" b="1" dirty="0" smtClean="0">
                <a:solidFill>
                  <a:srgbClr val="953735"/>
                </a:solidFill>
              </a:rPr>
              <a:t>internal node </a:t>
            </a:r>
            <a:r>
              <a:rPr lang="en-US" sz="2000" dirty="0" smtClean="0">
                <a:solidFill>
                  <a:srgbClr val="953735"/>
                </a:solidFill>
              </a:rPr>
              <a:t>has a </a:t>
            </a:r>
            <a:r>
              <a:rPr lang="en-US" sz="2000" b="1" dirty="0" smtClean="0">
                <a:solidFill>
                  <a:srgbClr val="953735"/>
                </a:solidFill>
              </a:rPr>
              <a:t>binary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query function q(x).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58975" y="3865682"/>
            <a:ext cx="3602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604A7B"/>
                </a:solidFill>
              </a:rPr>
              <a:t>Every </a:t>
            </a:r>
            <a:r>
              <a:rPr lang="en-US" sz="2000" b="1" dirty="0" smtClean="0">
                <a:solidFill>
                  <a:srgbClr val="604A7B"/>
                </a:solidFill>
              </a:rPr>
              <a:t>leaf node </a:t>
            </a:r>
            <a:r>
              <a:rPr lang="en-US" sz="2000" dirty="0" smtClean="0">
                <a:solidFill>
                  <a:srgbClr val="604A7B"/>
                </a:solidFill>
              </a:rPr>
              <a:t>has a prediction,</a:t>
            </a:r>
          </a:p>
          <a:p>
            <a:r>
              <a:rPr lang="en-US" sz="2000" dirty="0" smtClean="0">
                <a:solidFill>
                  <a:srgbClr val="604A7B"/>
                </a:solidFill>
              </a:rPr>
              <a:t>e.g., 0 or 1.</a:t>
            </a:r>
            <a:endParaRPr lang="en-US" sz="2000" dirty="0">
              <a:solidFill>
                <a:srgbClr val="604A7B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53636" y="4699446"/>
            <a:ext cx="36917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F6228"/>
                </a:solidFill>
              </a:rPr>
              <a:t>Prediction starts at </a:t>
            </a:r>
            <a:r>
              <a:rPr lang="en-US" sz="2000" b="1" dirty="0" smtClean="0">
                <a:solidFill>
                  <a:srgbClr val="4F6228"/>
                </a:solidFill>
              </a:rPr>
              <a:t>root node</a:t>
            </a:r>
            <a:r>
              <a:rPr lang="en-US" sz="2000" dirty="0" smtClean="0">
                <a:solidFill>
                  <a:srgbClr val="4F6228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Recursively calls query function.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Positive response </a:t>
            </a:r>
            <a:r>
              <a:rPr lang="en-US" sz="2000" dirty="0" smtClean="0">
                <a:solidFill>
                  <a:srgbClr val="953735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953735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953735"/>
                </a:solidFill>
              </a:rPr>
              <a:t>Left Child.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Negative response </a:t>
            </a:r>
            <a:r>
              <a:rPr lang="en-US" sz="2000" dirty="0" smtClean="0">
                <a:solidFill>
                  <a:srgbClr val="953735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953735"/>
                </a:solidFill>
              </a:rPr>
              <a:t> Right Child.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Repeat until Leaf Node.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1789350" y="2374612"/>
            <a:ext cx="835293" cy="506738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204" y="1586910"/>
            <a:ext cx="567764" cy="568710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6186968" y="1528718"/>
            <a:ext cx="1680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Alice</a:t>
            </a:r>
          </a:p>
          <a:p>
            <a:r>
              <a:rPr lang="en-US" dirty="0" smtClean="0"/>
              <a:t>Gender: Female</a:t>
            </a:r>
          </a:p>
          <a:p>
            <a:r>
              <a:rPr lang="en-US" dirty="0" smtClean="0"/>
              <a:t>Age: 14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4734002" y="1528718"/>
            <a:ext cx="825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Input:</a:t>
            </a:r>
            <a:endParaRPr lang="en-US" sz="2000" b="1" dirty="0"/>
          </a:p>
        </p:txBody>
      </p:sp>
      <p:sp>
        <p:nvSpPr>
          <p:cNvPr id="144" name="TextBox 143"/>
          <p:cNvSpPr txBox="1"/>
          <p:nvPr/>
        </p:nvSpPr>
        <p:spPr>
          <a:xfrm>
            <a:off x="4720106" y="2483923"/>
            <a:ext cx="27220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Prediction: </a:t>
            </a:r>
            <a:r>
              <a:rPr lang="en-US" sz="2000" dirty="0" smtClean="0"/>
              <a:t>Height &gt; 55” </a:t>
            </a:r>
            <a:endParaRPr lang="en-US" sz="2000" dirty="0"/>
          </a:p>
        </p:txBody>
      </p:sp>
      <p:sp>
        <p:nvSpPr>
          <p:cNvPr id="146" name="Rectangle 145"/>
          <p:cNvSpPr/>
          <p:nvPr/>
        </p:nvSpPr>
        <p:spPr>
          <a:xfrm>
            <a:off x="4753637" y="3039329"/>
            <a:ext cx="3634274" cy="70788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4753637" y="3865683"/>
            <a:ext cx="363427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753636" y="4699446"/>
            <a:ext cx="3634275" cy="16312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2412976" y="3554525"/>
            <a:ext cx="1157111" cy="506738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ounded Rectangle 149"/>
          <p:cNvSpPr/>
          <p:nvPr/>
        </p:nvSpPr>
        <p:spPr>
          <a:xfrm>
            <a:off x="2381308" y="4662059"/>
            <a:ext cx="398556" cy="506738"/>
          </a:xfrm>
          <a:prstGeom prst="roundRect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Arrow Connector 152"/>
          <p:cNvCxnSpPr>
            <a:stCxn id="24" idx="2"/>
          </p:cNvCxnSpPr>
          <p:nvPr/>
        </p:nvCxnSpPr>
        <p:spPr>
          <a:xfrm flipH="1">
            <a:off x="3245531" y="2388240"/>
            <a:ext cx="467525" cy="1166285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  <p:bldP spid="63" grpId="0"/>
      <p:bldP spid="128" grpId="0"/>
      <p:bldP spid="129" grpId="0"/>
      <p:bldP spid="130" grpId="0"/>
      <p:bldP spid="131" grpId="0" animBg="1"/>
      <p:bldP spid="142" grpId="0"/>
      <p:bldP spid="143" grpId="0"/>
      <p:bldP spid="144" grpId="0"/>
      <p:bldP spid="146" grpId="0" animBg="1"/>
      <p:bldP spid="147" grpId="0" animBg="1"/>
      <p:bldP spid="148" grpId="0" animBg="1"/>
      <p:bldP spid="149" grpId="0" animBg="1"/>
      <p:bldP spid="1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Random Forest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143808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3042636" y="3264125"/>
            <a:ext cx="832556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13" idx="1"/>
            <a:endCxn id="8" idx="3"/>
          </p:cNvCxnSpPr>
          <p:nvPr/>
        </p:nvCxnSpPr>
        <p:spPr>
          <a:xfrm flipH="1" flipV="1">
            <a:off x="3875192" y="3453242"/>
            <a:ext cx="1250025" cy="589227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5217" y="3842414"/>
            <a:ext cx="37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S’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" y="1657584"/>
            <a:ext cx="4402881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Sample T random splits at each Leaf.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Choose split with greatest impurity </a:t>
            </a:r>
          </a:p>
          <a:p>
            <a:r>
              <a:rPr lang="en-US" dirty="0" smtClean="0"/>
              <a:t>               reduction.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242249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6203185"/>
            <a:ext cx="510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“Random Forests – Random Features”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1997]</a:t>
            </a:r>
          </a:p>
          <a:p>
            <a:r>
              <a:rPr lang="en-US" sz="1200" dirty="0">
                <a:hlinkClick r:id="rId2"/>
              </a:rPr>
              <a:t>http://oz.berkeley.edu/~breiman/random-</a:t>
            </a:r>
            <a:r>
              <a:rPr lang="en-US" sz="1200" dirty="0" smtClean="0">
                <a:hlinkClick r:id="rId2"/>
              </a:rPr>
              <a:t>forests.pdf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709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Random Forest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103601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847783" y="3264125"/>
            <a:ext cx="1027410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Age&gt;9?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25217" y="3842414"/>
            <a:ext cx="37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S’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242249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657584"/>
            <a:ext cx="4402881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Sample T random splits at each Leaf.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Choose split with greatest impurity </a:t>
            </a:r>
          </a:p>
          <a:p>
            <a:r>
              <a:rPr lang="en-US" dirty="0" smtClean="0"/>
              <a:t>               reduction.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213573" y="3964508"/>
            <a:ext cx="1001889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18019" y="3960914"/>
            <a:ext cx="1157111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8" idx="2"/>
            <a:endCxn id="19" idx="0"/>
          </p:cNvCxnSpPr>
          <p:nvPr/>
        </p:nvCxnSpPr>
        <p:spPr>
          <a:xfrm flipH="1">
            <a:off x="2714518" y="3642359"/>
            <a:ext cx="646970" cy="322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0" idx="0"/>
          </p:cNvCxnSpPr>
          <p:nvPr/>
        </p:nvCxnSpPr>
        <p:spPr>
          <a:xfrm>
            <a:off x="3361488" y="3642359"/>
            <a:ext cx="735087" cy="318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3960914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19531" y="4469708"/>
            <a:ext cx="339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Randomly decide only look at age,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Not gender.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6203185"/>
            <a:ext cx="510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“Random Forests – Random Features”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1997]</a:t>
            </a:r>
          </a:p>
          <a:p>
            <a:r>
              <a:rPr lang="en-US" sz="1200" dirty="0">
                <a:hlinkClick r:id="rId2"/>
              </a:rPr>
              <a:t>http://oz.berkeley.edu/~breiman/random-</a:t>
            </a:r>
            <a:r>
              <a:rPr lang="en-US" sz="1200" dirty="0" smtClean="0">
                <a:hlinkClick r:id="rId2"/>
              </a:rPr>
              <a:t>forests.pdf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3042636" y="3264125"/>
            <a:ext cx="832556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29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0" grpId="0" animBg="1"/>
      <p:bldP spid="3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Random Forest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10780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847783" y="3264125"/>
            <a:ext cx="1027410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Age&gt;9?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25217" y="3842414"/>
            <a:ext cx="37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S’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242249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657584"/>
            <a:ext cx="4402881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Sample T random splits at each Leaf.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Choose split with greatest impurity </a:t>
            </a:r>
          </a:p>
          <a:p>
            <a:r>
              <a:rPr lang="en-US" dirty="0" smtClean="0"/>
              <a:t>               reduction.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213573" y="3964508"/>
            <a:ext cx="1001889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Male?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18019" y="3960914"/>
            <a:ext cx="1157111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8" idx="2"/>
            <a:endCxn id="19" idx="0"/>
          </p:cNvCxnSpPr>
          <p:nvPr/>
        </p:nvCxnSpPr>
        <p:spPr>
          <a:xfrm flipH="1">
            <a:off x="2714518" y="3642359"/>
            <a:ext cx="646970" cy="322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0" idx="0"/>
          </p:cNvCxnSpPr>
          <p:nvPr/>
        </p:nvCxnSpPr>
        <p:spPr>
          <a:xfrm>
            <a:off x="3361488" y="3642359"/>
            <a:ext cx="735087" cy="318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3960914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203185"/>
            <a:ext cx="510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“Random Forests – Random Features”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1997]</a:t>
            </a:r>
          </a:p>
          <a:p>
            <a:r>
              <a:rPr lang="en-US" sz="1200" dirty="0">
                <a:hlinkClick r:id="rId2"/>
              </a:rPr>
              <a:t>http://oz.berkeley.edu/~breiman/random-</a:t>
            </a:r>
            <a:r>
              <a:rPr lang="en-US" sz="1200" dirty="0" smtClean="0">
                <a:hlinkClick r:id="rId2"/>
              </a:rPr>
              <a:t>forests.pdf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54930" y="5351463"/>
            <a:ext cx="371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Randomly decide only look at gender.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047589" y="467609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883783" y="4676096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1" name="Straight Arrow Connector 30"/>
          <p:cNvCxnSpPr>
            <a:stCxn id="19" idx="2"/>
            <a:endCxn id="29" idx="0"/>
          </p:cNvCxnSpPr>
          <p:nvPr/>
        </p:nvCxnSpPr>
        <p:spPr>
          <a:xfrm flipH="1">
            <a:off x="2259256" y="4344842"/>
            <a:ext cx="455262" cy="331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  <a:endCxn id="30" idx="0"/>
          </p:cNvCxnSpPr>
          <p:nvPr/>
        </p:nvCxnSpPr>
        <p:spPr>
          <a:xfrm>
            <a:off x="2714518" y="4344842"/>
            <a:ext cx="380932" cy="331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670321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14371" y="361737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Try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7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Top-Down Random Forest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37691"/>
              </p:ext>
            </p:extLst>
          </p:nvPr>
        </p:nvGraphicFramePr>
        <p:xfrm>
          <a:off x="5691407" y="1653307"/>
          <a:ext cx="2904512" cy="41409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0673"/>
                <a:gridCol w="543370"/>
                <a:gridCol w="798689"/>
                <a:gridCol w="811780"/>
              </a:tblGrid>
              <a:tr h="60542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Male?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Height &gt; 55”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Bob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Carol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Dave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Erin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smtClean="0"/>
                        <a:t>Frank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0013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Gena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847783" y="3264125"/>
            <a:ext cx="1027410" cy="3782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Age&gt;9?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5425206" y="2302914"/>
            <a:ext cx="165819" cy="3491390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25217" y="3842414"/>
            <a:ext cx="37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S’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 rot="16200000">
            <a:off x="7008645" y="5283673"/>
            <a:ext cx="165819" cy="1237669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>
            <a:off x="8115314" y="5512996"/>
            <a:ext cx="174005" cy="787206"/>
          </a:xfrm>
          <a:prstGeom prst="leftBrace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7200" y="5849735"/>
            <a:ext cx="317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043924" y="584973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3242249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1: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657584"/>
            <a:ext cx="4402881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Loop:</a:t>
            </a:r>
            <a:r>
              <a:rPr lang="en-US" dirty="0" smtClean="0"/>
              <a:t>     Sample T random splits at each Leaf.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Choose split with greatest impurity </a:t>
            </a:r>
          </a:p>
          <a:p>
            <a:r>
              <a:rPr lang="en-US" dirty="0" smtClean="0"/>
              <a:t>               reduction.</a:t>
            </a:r>
          </a:p>
          <a:p>
            <a:r>
              <a:rPr lang="en-US" b="1" dirty="0" smtClean="0"/>
              <a:t>Repeat:</a:t>
            </a:r>
            <a:r>
              <a:rPr lang="en-US" dirty="0" smtClean="0"/>
              <a:t> until stopping condition.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213573" y="3964508"/>
            <a:ext cx="1001889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518019" y="3960914"/>
            <a:ext cx="1157111" cy="3803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Age&gt;8?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8" idx="2"/>
            <a:endCxn id="19" idx="0"/>
          </p:cNvCxnSpPr>
          <p:nvPr/>
        </p:nvCxnSpPr>
        <p:spPr>
          <a:xfrm flipH="1">
            <a:off x="2714518" y="3642359"/>
            <a:ext cx="646970" cy="322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0" idx="0"/>
          </p:cNvCxnSpPr>
          <p:nvPr/>
        </p:nvCxnSpPr>
        <p:spPr>
          <a:xfrm>
            <a:off x="3361488" y="3642359"/>
            <a:ext cx="735087" cy="318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3960914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2: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6203185"/>
            <a:ext cx="510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“Random Forests – Random Features”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1997]</a:t>
            </a:r>
          </a:p>
          <a:p>
            <a:r>
              <a:rPr lang="en-US" sz="1200" dirty="0">
                <a:hlinkClick r:id="rId2"/>
              </a:rPr>
              <a:t>http://oz.berkeley.edu/~breiman/random-</a:t>
            </a:r>
            <a:r>
              <a:rPr lang="en-US" sz="1200" dirty="0" smtClean="0">
                <a:hlinkClick r:id="rId2"/>
              </a:rPr>
              <a:t>forests.pdf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364595" y="5457162"/>
            <a:ext cx="339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Randomly decide only look at age.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230188" y="4721225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518019" y="4721225"/>
            <a:ext cx="423333" cy="50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31" name="Straight Arrow Connector 30"/>
          <p:cNvCxnSpPr>
            <a:stCxn id="20" idx="2"/>
            <a:endCxn id="29" idx="0"/>
          </p:cNvCxnSpPr>
          <p:nvPr/>
        </p:nvCxnSpPr>
        <p:spPr>
          <a:xfrm>
            <a:off x="4096575" y="4341248"/>
            <a:ext cx="345280" cy="379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2"/>
            <a:endCxn id="30" idx="0"/>
          </p:cNvCxnSpPr>
          <p:nvPr/>
        </p:nvCxnSpPr>
        <p:spPr>
          <a:xfrm flipH="1">
            <a:off x="3729686" y="4341248"/>
            <a:ext cx="366889" cy="379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670321"/>
            <a:ext cx="90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Step 3: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61078" y="362209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53735"/>
                </a:solidFill>
              </a:rPr>
              <a:t>Try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7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</a:t>
            </a:r>
            <a:r>
              <a:rPr lang="en-US" dirty="0" smtClean="0"/>
              <a:t>Random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of Bagging to sampling Features</a:t>
            </a:r>
          </a:p>
          <a:p>
            <a:endParaRPr lang="en-US" dirty="0"/>
          </a:p>
          <a:p>
            <a:r>
              <a:rPr lang="en-US" dirty="0" smtClean="0"/>
              <a:t>Generate Bootstrap S’ from S</a:t>
            </a:r>
          </a:p>
          <a:p>
            <a:pPr lvl="1"/>
            <a:r>
              <a:rPr lang="en-US" dirty="0" smtClean="0"/>
              <a:t>Train DT Top-Down on S’</a:t>
            </a:r>
          </a:p>
          <a:p>
            <a:pPr lvl="1"/>
            <a:r>
              <a:rPr lang="en-US" dirty="0" smtClean="0"/>
              <a:t>Each node, sample subset of features for splitting</a:t>
            </a:r>
          </a:p>
          <a:p>
            <a:pPr lvl="2"/>
            <a:r>
              <a:rPr lang="en-US" dirty="0" smtClean="0"/>
              <a:t>Can also sample a subset of splits as well</a:t>
            </a:r>
          </a:p>
          <a:p>
            <a:pPr lvl="2"/>
            <a:endParaRPr lang="en-US" dirty="0"/>
          </a:p>
          <a:p>
            <a:r>
              <a:rPr lang="en-US" dirty="0" smtClean="0"/>
              <a:t>Average Predictions of all DTs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203185"/>
            <a:ext cx="5100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“Random Forests – Random Features” [Leo </a:t>
            </a:r>
            <a:r>
              <a:rPr lang="en-US" sz="1600" dirty="0" err="1" smtClean="0"/>
              <a:t>Breiman</a:t>
            </a:r>
            <a:r>
              <a:rPr lang="en-US" sz="1600" dirty="0" smtClean="0"/>
              <a:t>, 1997]</a:t>
            </a:r>
          </a:p>
          <a:p>
            <a:r>
              <a:rPr lang="en-US" sz="1200" dirty="0">
                <a:hlinkClick r:id="rId2"/>
              </a:rPr>
              <a:t>http://oz.berkeley.edu/~breiman/random-</a:t>
            </a:r>
            <a:r>
              <a:rPr lang="en-US" sz="1200" dirty="0" smtClean="0">
                <a:hlinkClick r:id="rId2"/>
              </a:rPr>
              <a:t>forests.pdf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7645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 rot="5400000">
            <a:off x="-1734819" y="2444774"/>
            <a:ext cx="4725462" cy="544154"/>
          </a:xfrm>
          <a:prstGeom prst="leftArrow">
            <a:avLst/>
          </a:prstGeom>
          <a:noFill/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Better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369" y="5445415"/>
            <a:ext cx="4113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performance over many datasets</a:t>
            </a:r>
          </a:p>
          <a:p>
            <a:r>
              <a:rPr lang="en-US" dirty="0" smtClean="0"/>
              <a:t>Random Forests perform the best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36" y="305275"/>
            <a:ext cx="7723783" cy="5202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6369" y="6163087"/>
            <a:ext cx="604374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“An </a:t>
            </a:r>
            <a:r>
              <a:rPr lang="en-US" sz="1600" b="1" dirty="0"/>
              <a:t>Empirical Evaluation of Supervised Learning in High </a:t>
            </a:r>
            <a:r>
              <a:rPr lang="en-US" sz="1600" b="1" dirty="0" smtClean="0"/>
              <a:t>Dimensions”</a:t>
            </a:r>
          </a:p>
          <a:p>
            <a:r>
              <a:rPr lang="en-US" sz="1600" dirty="0" err="1" smtClean="0"/>
              <a:t>Caruana</a:t>
            </a:r>
            <a:r>
              <a:rPr lang="en-US" sz="1600" dirty="0" smtClean="0"/>
              <a:t>, </a:t>
            </a:r>
            <a:r>
              <a:rPr lang="en-US" sz="1600" dirty="0" err="1" smtClean="0"/>
              <a:t>Karampatziakis</a:t>
            </a:r>
            <a:r>
              <a:rPr lang="en-US" sz="1600" dirty="0" smtClean="0"/>
              <a:t> &amp; </a:t>
            </a:r>
            <a:r>
              <a:rPr lang="en-US" sz="1600" dirty="0" err="1" smtClean="0"/>
              <a:t>Yessenalina</a:t>
            </a:r>
            <a:r>
              <a:rPr lang="en-US" sz="1600" dirty="0" smtClean="0"/>
              <a:t>, ICML 2008</a:t>
            </a:r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3042896" y="631807"/>
            <a:ext cx="4706174" cy="676936"/>
          </a:xfrm>
          <a:prstGeom prst="roundRect">
            <a:avLst/>
          </a:prstGeom>
          <a:noFill/>
          <a:ln w="38100">
            <a:solidFill>
              <a:srgbClr val="81403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009175" y="1083098"/>
            <a:ext cx="64469" cy="2926938"/>
          </a:xfrm>
          <a:prstGeom prst="straightConnector1">
            <a:avLst/>
          </a:prstGeom>
          <a:grpFill/>
          <a:ln w="25400">
            <a:solidFill>
              <a:srgbClr val="81403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22128" y="3952013"/>
            <a:ext cx="224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14032"/>
                </a:solidFill>
              </a:rPr>
              <a:t>Random Forests</a:t>
            </a:r>
            <a:endParaRPr lang="en-US" sz="2400" b="1" dirty="0">
              <a:solidFill>
                <a:srgbClr val="814032"/>
              </a:solidFill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>
            <a:off x="3042896" y="4182846"/>
            <a:ext cx="1579232" cy="536361"/>
          </a:xfrm>
          <a:prstGeom prst="straightConnector1">
            <a:avLst/>
          </a:prstGeom>
          <a:grpFill/>
          <a:ln w="25400">
            <a:solidFill>
              <a:srgbClr val="81403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1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Boosting</a:t>
            </a:r>
          </a:p>
          <a:p>
            <a:pPr lvl="1"/>
            <a:r>
              <a:rPr lang="en-US" sz="2400" dirty="0" smtClean="0"/>
              <a:t>Method for reducing bias</a:t>
            </a:r>
          </a:p>
          <a:p>
            <a:pPr lvl="1"/>
            <a:endParaRPr lang="en-US" sz="500" dirty="0"/>
          </a:p>
          <a:p>
            <a:r>
              <a:rPr lang="en-US" dirty="0" smtClean="0"/>
              <a:t>Ensemble Selection</a:t>
            </a:r>
          </a:p>
          <a:p>
            <a:pPr lvl="1"/>
            <a:r>
              <a:rPr lang="en-US" sz="2400" dirty="0" smtClean="0"/>
              <a:t>Very general method for combining classifiers </a:t>
            </a:r>
          </a:p>
          <a:p>
            <a:pPr lvl="1"/>
            <a:r>
              <a:rPr lang="en-US" sz="2400" dirty="0" smtClean="0"/>
              <a:t>Multiple-time winner of ML competitions</a:t>
            </a:r>
          </a:p>
          <a:p>
            <a:pPr lvl="1"/>
            <a:endParaRPr lang="en-US" sz="500" dirty="0"/>
          </a:p>
          <a:p>
            <a:r>
              <a:rPr lang="en-US" dirty="0" smtClean="0"/>
              <a:t>Recitation Tomorrow:</a:t>
            </a:r>
          </a:p>
          <a:p>
            <a:pPr lvl="1"/>
            <a:r>
              <a:rPr lang="en-US" sz="2400" dirty="0" smtClean="0"/>
              <a:t>Brief Tutorial of </a:t>
            </a:r>
            <a:r>
              <a:rPr lang="en-US" sz="2400" dirty="0" err="1" smtClean="0"/>
              <a:t>Kaggle</a:t>
            </a:r>
            <a:endParaRPr lang="en-US" sz="2400" dirty="0"/>
          </a:p>
          <a:p>
            <a:pPr lvl="1"/>
            <a:r>
              <a:rPr lang="en-US" sz="2400" dirty="0" smtClean="0"/>
              <a:t>Brief Tutorial of Decision Tree </a:t>
            </a:r>
            <a:r>
              <a:rPr lang="en-US" sz="2400" dirty="0" err="1" smtClean="0"/>
              <a:t>Scikit</a:t>
            </a:r>
            <a:r>
              <a:rPr lang="en-US" sz="2400" dirty="0" smtClean="0"/>
              <a:t>-Learn Package</a:t>
            </a:r>
          </a:p>
          <a:p>
            <a:pPr lvl="2"/>
            <a:r>
              <a:rPr lang="en-US" sz="2000" dirty="0" smtClean="0"/>
              <a:t>Although many decision tree packages available online.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4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Tree defined by Tree of Queries</a:t>
            </a:r>
          </a:p>
          <a:p>
            <a:endParaRPr lang="en-US" sz="1100" dirty="0" smtClean="0"/>
          </a:p>
          <a:p>
            <a:r>
              <a:rPr lang="en-US" dirty="0" smtClean="0"/>
              <a:t>Binary query q(x) maps features to 0 or 1</a:t>
            </a:r>
          </a:p>
          <a:p>
            <a:endParaRPr lang="en-US" sz="1100" dirty="0" smtClean="0"/>
          </a:p>
          <a:p>
            <a:r>
              <a:rPr lang="en-US" dirty="0" smtClean="0"/>
              <a:t>Basic form: q(x) = </a:t>
            </a:r>
            <a:r>
              <a:rPr lang="en-US" b="1" dirty="0" smtClean="0"/>
              <a:t>1</a:t>
            </a:r>
            <a:r>
              <a:rPr lang="en-US" dirty="0" smtClean="0"/>
              <a:t>[</a:t>
            </a:r>
            <a:r>
              <a:rPr lang="en-US" dirty="0" err="1" smtClean="0"/>
              <a:t>x</a:t>
            </a:r>
            <a:r>
              <a:rPr lang="en-US" baseline="30000" dirty="0" err="1" smtClean="0"/>
              <a:t>d</a:t>
            </a:r>
            <a:r>
              <a:rPr lang="en-US" dirty="0" smtClean="0"/>
              <a:t> &gt; c]</a:t>
            </a:r>
          </a:p>
          <a:p>
            <a:pPr lvl="1"/>
            <a:r>
              <a:rPr lang="en-US" b="1" dirty="0" smtClean="0"/>
              <a:t>1</a:t>
            </a:r>
            <a:r>
              <a:rPr lang="en-US" dirty="0" smtClean="0"/>
              <a:t>[x</a:t>
            </a:r>
            <a:r>
              <a:rPr lang="en-US" baseline="30000" dirty="0" smtClean="0"/>
              <a:t>3</a:t>
            </a:r>
            <a:r>
              <a:rPr lang="en-US" dirty="0" smtClean="0"/>
              <a:t> &gt; 5]</a:t>
            </a:r>
          </a:p>
          <a:p>
            <a:pPr lvl="1"/>
            <a:r>
              <a:rPr lang="en-US" b="1" dirty="0" smtClean="0"/>
              <a:t>1</a:t>
            </a:r>
            <a:r>
              <a:rPr lang="en-US" dirty="0" smtClean="0"/>
              <a:t>[x</a:t>
            </a:r>
            <a:r>
              <a:rPr lang="en-US" baseline="30000" dirty="0" smtClean="0"/>
              <a:t>1</a:t>
            </a:r>
            <a:r>
              <a:rPr lang="en-US" dirty="0" smtClean="0"/>
              <a:t> &gt; 0]</a:t>
            </a:r>
          </a:p>
          <a:p>
            <a:pPr lvl="1"/>
            <a:r>
              <a:rPr lang="en-US" b="1" dirty="0" smtClean="0"/>
              <a:t>1</a:t>
            </a:r>
            <a:r>
              <a:rPr lang="en-US" dirty="0" smtClean="0"/>
              <a:t>[x</a:t>
            </a:r>
            <a:r>
              <a:rPr lang="en-US" baseline="30000" dirty="0" smtClean="0"/>
              <a:t>55</a:t>
            </a:r>
            <a:r>
              <a:rPr lang="en-US" dirty="0" smtClean="0"/>
              <a:t> &gt; 1.2]</a:t>
            </a:r>
          </a:p>
          <a:p>
            <a:pPr lvl="1"/>
            <a:endParaRPr lang="en-US" sz="1000" dirty="0"/>
          </a:p>
          <a:p>
            <a:r>
              <a:rPr lang="en-US" dirty="0" smtClean="0"/>
              <a:t>Axis aligned partitioning of input space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5585933" y="3434149"/>
            <a:ext cx="1182595" cy="2623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1199628" y="3416300"/>
            <a:ext cx="3421326" cy="34510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0" y="3416300"/>
            <a:ext cx="1214536" cy="19818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6795871" y="5923012"/>
            <a:ext cx="2429074" cy="9443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906745" y="-10196"/>
            <a:ext cx="2237255" cy="5892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2214966" y="581465"/>
            <a:ext cx="862271" cy="27807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-82149" y="823044"/>
            <a:ext cx="2250989" cy="1707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214966" y="5976"/>
            <a:ext cx="4679506" cy="5730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585933" y="6057230"/>
            <a:ext cx="1160588" cy="810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4620954" y="3390404"/>
            <a:ext cx="956758" cy="35262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-40837" y="5409056"/>
            <a:ext cx="1246316" cy="1471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-120503" y="-145722"/>
            <a:ext cx="2335469" cy="9822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6763401" y="3416300"/>
            <a:ext cx="2494799" cy="25239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3093120" y="579028"/>
            <a:ext cx="6050880" cy="27620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072821" y="2545258"/>
            <a:ext cx="1096020" cy="7958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-19436" y="2530975"/>
            <a:ext cx="1081232" cy="810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6" name="Pictur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266" y="3573448"/>
            <a:ext cx="304044" cy="310445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77" y="4023865"/>
            <a:ext cx="341489" cy="348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15" y="6606214"/>
            <a:ext cx="304044" cy="31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833" y="5878939"/>
            <a:ext cx="341489" cy="348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46" y="451232"/>
            <a:ext cx="341489" cy="348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66" y="3673496"/>
            <a:ext cx="341489" cy="3486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022" y="2098322"/>
            <a:ext cx="341489" cy="348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872" y="4664999"/>
            <a:ext cx="341489" cy="348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045" y="4253356"/>
            <a:ext cx="341489" cy="3486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" y="2894262"/>
            <a:ext cx="341489" cy="348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65" y="6130593"/>
            <a:ext cx="341489" cy="3486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811" y="5060378"/>
            <a:ext cx="341489" cy="3486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12" y="1997275"/>
            <a:ext cx="341489" cy="3486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011" y="1114911"/>
            <a:ext cx="341489" cy="34867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257" y="829819"/>
            <a:ext cx="341489" cy="34867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556" y="1899707"/>
            <a:ext cx="341489" cy="3486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882745"/>
            <a:ext cx="304044" cy="3104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00" y="3403137"/>
            <a:ext cx="304044" cy="3104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0" y="5168900"/>
            <a:ext cx="304044" cy="3104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8" y="3611905"/>
            <a:ext cx="304044" cy="3104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33" y="5853690"/>
            <a:ext cx="304044" cy="31044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410" y="2698874"/>
            <a:ext cx="341489" cy="34867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7789" y="1590722"/>
            <a:ext cx="304044" cy="31044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115" y="6477981"/>
            <a:ext cx="304044" cy="31044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00" y="6212039"/>
            <a:ext cx="304044" cy="31044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137" y="5923012"/>
            <a:ext cx="304044" cy="31044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045" y="5719798"/>
            <a:ext cx="304044" cy="31044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40" y="5543245"/>
            <a:ext cx="304044" cy="31044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920" y="5946725"/>
            <a:ext cx="304044" cy="3104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080" y="1794924"/>
            <a:ext cx="341489" cy="34867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258" y="45023"/>
            <a:ext cx="304044" cy="31044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44" y="1209762"/>
            <a:ext cx="341489" cy="34867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98" y="804466"/>
            <a:ext cx="304044" cy="31044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00" y="1923983"/>
            <a:ext cx="341489" cy="3486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54" y="6094389"/>
            <a:ext cx="341489" cy="3486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68" y="5460228"/>
            <a:ext cx="341489" cy="34867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77" y="6154959"/>
            <a:ext cx="304044" cy="31044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89" y="6470108"/>
            <a:ext cx="304044" cy="31044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955" y="2755528"/>
            <a:ext cx="304044" cy="31044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97" y="1527175"/>
            <a:ext cx="341489" cy="348678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44" y="739556"/>
            <a:ext cx="341489" cy="34867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26" y="139594"/>
            <a:ext cx="341489" cy="348678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490" y="2880495"/>
            <a:ext cx="341489" cy="34867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30" y="6470108"/>
            <a:ext cx="341489" cy="348678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987" y="2267036"/>
            <a:ext cx="304044" cy="3104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432" y="2898935"/>
            <a:ext cx="304044" cy="3104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1" y="1527175"/>
            <a:ext cx="341489" cy="34867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5" y="2357850"/>
            <a:ext cx="304044" cy="31044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459" y="4462371"/>
            <a:ext cx="304044" cy="3104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00" y="3922017"/>
            <a:ext cx="304044" cy="3104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11" y="5383645"/>
            <a:ext cx="304044" cy="3104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413" y="346778"/>
            <a:ext cx="304044" cy="3104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222" y="-10196"/>
            <a:ext cx="341489" cy="348678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65" y="1288939"/>
            <a:ext cx="341489" cy="34867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768" y="2447000"/>
            <a:ext cx="341489" cy="34867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55" y="2894791"/>
            <a:ext cx="341489" cy="34867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8" y="6408780"/>
            <a:ext cx="304044" cy="310445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60" y="158710"/>
            <a:ext cx="341489" cy="348678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579" y="721595"/>
            <a:ext cx="341489" cy="348678"/>
          </a:xfrm>
          <a:prstGeom prst="rect">
            <a:avLst/>
          </a:prstGeom>
        </p:spPr>
      </p:pic>
      <p:pic>
        <p:nvPicPr>
          <p:cNvPr id="153" name="Pictur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040" y="126742"/>
            <a:ext cx="341489" cy="34867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83" y="1384101"/>
            <a:ext cx="341489" cy="34867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653" y="1197449"/>
            <a:ext cx="341489" cy="348678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8325" y="6095462"/>
            <a:ext cx="341489" cy="348678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1" y="451232"/>
            <a:ext cx="341489" cy="348678"/>
          </a:xfrm>
          <a:prstGeom prst="rect">
            <a:avLst/>
          </a:prstGeom>
        </p:spPr>
      </p:pic>
      <p:pic>
        <p:nvPicPr>
          <p:cNvPr id="179" name="Picture 1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219330"/>
            <a:ext cx="304044" cy="31044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873" y="1550396"/>
            <a:ext cx="304044" cy="310445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3" y="4320345"/>
            <a:ext cx="304044" cy="310445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" y="6438602"/>
            <a:ext cx="304044" cy="31044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04" y="2709722"/>
            <a:ext cx="341489" cy="348678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" y="2136555"/>
            <a:ext cx="304044" cy="310445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62" y="6547376"/>
            <a:ext cx="304044" cy="310445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53" y="4727442"/>
            <a:ext cx="304044" cy="310445"/>
          </a:xfrm>
          <a:prstGeom prst="rect">
            <a:avLst/>
          </a:prstGeom>
        </p:spPr>
      </p:pic>
      <p:pic>
        <p:nvPicPr>
          <p:cNvPr id="205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15" y="5087689"/>
            <a:ext cx="304044" cy="310445"/>
          </a:xfrm>
          <a:prstGeom prst="rect">
            <a:avLst/>
          </a:prstGeom>
        </p:spPr>
      </p:pic>
      <p:pic>
        <p:nvPicPr>
          <p:cNvPr id="206" name="Picture 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11" y="5188655"/>
            <a:ext cx="304044" cy="310445"/>
          </a:xfrm>
          <a:prstGeom prst="rect">
            <a:avLst/>
          </a:prstGeom>
        </p:spPr>
      </p:pic>
      <p:pic>
        <p:nvPicPr>
          <p:cNvPr id="209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16" y="5159690"/>
            <a:ext cx="304044" cy="310445"/>
          </a:xfrm>
          <a:prstGeom prst="rect">
            <a:avLst/>
          </a:prstGeom>
        </p:spPr>
      </p:pic>
      <p:pic>
        <p:nvPicPr>
          <p:cNvPr id="212" name="Picture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1536" y="3630001"/>
            <a:ext cx="341489" cy="348678"/>
          </a:xfrm>
          <a:prstGeom prst="rect">
            <a:avLst/>
          </a:prstGeom>
        </p:spPr>
      </p:pic>
      <p:pic>
        <p:nvPicPr>
          <p:cNvPr id="213" name="Picture 2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336" y="3403137"/>
            <a:ext cx="341489" cy="348678"/>
          </a:xfrm>
          <a:prstGeom prst="rect">
            <a:avLst/>
          </a:prstGeom>
        </p:spPr>
      </p:pic>
      <p:pic>
        <p:nvPicPr>
          <p:cNvPr id="214" name="Picture 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746" y="2524535"/>
            <a:ext cx="341489" cy="348678"/>
          </a:xfrm>
          <a:prstGeom prst="rect">
            <a:avLst/>
          </a:prstGeom>
        </p:spPr>
      </p:pic>
      <p:pic>
        <p:nvPicPr>
          <p:cNvPr id="215" name="Picture 2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164" y="2590482"/>
            <a:ext cx="341489" cy="348678"/>
          </a:xfrm>
          <a:prstGeom prst="rect">
            <a:avLst/>
          </a:prstGeom>
        </p:spPr>
      </p:pic>
      <p:pic>
        <p:nvPicPr>
          <p:cNvPr id="217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57" y="2707922"/>
            <a:ext cx="341489" cy="348678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521" y="2013733"/>
            <a:ext cx="341489" cy="348678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323" y="4345630"/>
            <a:ext cx="304044" cy="310445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456" y="4664999"/>
            <a:ext cx="304044" cy="310445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49" y="5381853"/>
            <a:ext cx="304044" cy="310445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540" y="6537405"/>
            <a:ext cx="304044" cy="310445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949" y="5532849"/>
            <a:ext cx="304044" cy="310445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511" y="5524128"/>
            <a:ext cx="341489" cy="348678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366" y="4581371"/>
            <a:ext cx="304044" cy="310445"/>
          </a:xfrm>
          <a:prstGeom prst="rect">
            <a:avLst/>
          </a:prstGeom>
        </p:spPr>
      </p:pic>
      <p:cxnSp>
        <p:nvCxnSpPr>
          <p:cNvPr id="166" name="Straight Connector 165"/>
          <p:cNvCxnSpPr/>
          <p:nvPr/>
        </p:nvCxnSpPr>
        <p:spPr>
          <a:xfrm>
            <a:off x="1079987" y="2540848"/>
            <a:ext cx="0" cy="764447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0" y="836543"/>
            <a:ext cx="2214966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 flipV="1">
            <a:off x="3081059" y="579028"/>
            <a:ext cx="0" cy="282101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6894472" y="0"/>
            <a:ext cx="0" cy="579028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0" y="5409056"/>
            <a:ext cx="1205478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4620954" y="3383482"/>
            <a:ext cx="0" cy="3497162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5590819" y="6057229"/>
            <a:ext cx="1172582" cy="1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6731674" y="5940239"/>
            <a:ext cx="2540345" cy="0"/>
          </a:xfrm>
          <a:prstGeom prst="line">
            <a:avLst/>
          </a:prstGeom>
          <a:ln w="254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1205478" y="3362173"/>
            <a:ext cx="0" cy="36103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6763401" y="3341126"/>
            <a:ext cx="0" cy="3610305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0" y="2540848"/>
            <a:ext cx="2214966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214966" y="579028"/>
            <a:ext cx="7057053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5585933" y="3400046"/>
            <a:ext cx="0" cy="3572432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214966" y="-74474"/>
            <a:ext cx="0" cy="3457955"/>
          </a:xfrm>
          <a:prstGeom prst="line">
            <a:avLst/>
          </a:prstGeom>
          <a:ln w="1016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6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945" y="663293"/>
            <a:ext cx="341489" cy="348678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855" y="1300429"/>
            <a:ext cx="304044" cy="310445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295" y="64107"/>
            <a:ext cx="304044" cy="310445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72" y="135400"/>
            <a:ext cx="304044" cy="310445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8" y="72318"/>
            <a:ext cx="341489" cy="348678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932" y="91434"/>
            <a:ext cx="304044" cy="310445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403" y="6547376"/>
            <a:ext cx="304044" cy="310445"/>
          </a:xfrm>
          <a:prstGeom prst="rect">
            <a:avLst/>
          </a:prstGeom>
        </p:spPr>
      </p:pic>
      <p:pic>
        <p:nvPicPr>
          <p:cNvPr id="262" name="Picture 2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4" y="5378070"/>
            <a:ext cx="341489" cy="348678"/>
          </a:xfrm>
          <a:prstGeom prst="rect">
            <a:avLst/>
          </a:prstGeom>
        </p:spPr>
      </p:pic>
      <p:pic>
        <p:nvPicPr>
          <p:cNvPr id="263" name="Picture 2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253" y="4767038"/>
            <a:ext cx="341489" cy="348678"/>
          </a:xfrm>
          <a:prstGeom prst="rect">
            <a:avLst/>
          </a:prstGeom>
        </p:spPr>
      </p:pic>
      <p:pic>
        <p:nvPicPr>
          <p:cNvPr id="265" name="Picture 2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549" y="5505012"/>
            <a:ext cx="341489" cy="348678"/>
          </a:xfrm>
          <a:prstGeom prst="rect">
            <a:avLst/>
          </a:prstGeom>
        </p:spPr>
      </p:pic>
      <p:pic>
        <p:nvPicPr>
          <p:cNvPr id="267" name="Picture 2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33" y="4709420"/>
            <a:ext cx="304044" cy="310445"/>
          </a:xfrm>
          <a:prstGeom prst="rect">
            <a:avLst/>
          </a:prstGeom>
        </p:spPr>
      </p:pic>
      <p:pic>
        <p:nvPicPr>
          <p:cNvPr id="275" name="Picture 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57" y="3361125"/>
            <a:ext cx="304044" cy="310445"/>
          </a:xfrm>
          <a:prstGeom prst="rect">
            <a:avLst/>
          </a:prstGeom>
        </p:spPr>
      </p:pic>
      <p:pic>
        <p:nvPicPr>
          <p:cNvPr id="276" name="Picture 2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53" y="3533583"/>
            <a:ext cx="304044" cy="310445"/>
          </a:xfrm>
          <a:prstGeom prst="rect">
            <a:avLst/>
          </a:prstGeom>
        </p:spPr>
      </p:pic>
      <p:pic>
        <p:nvPicPr>
          <p:cNvPr id="277" name="Picture 2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90" y="3410017"/>
            <a:ext cx="304044" cy="310445"/>
          </a:xfrm>
          <a:prstGeom prst="rect">
            <a:avLst/>
          </a:prstGeom>
        </p:spPr>
      </p:pic>
      <p:cxnSp>
        <p:nvCxnSpPr>
          <p:cNvPr id="80" name="Straight Connector 79"/>
          <p:cNvCxnSpPr/>
          <p:nvPr/>
        </p:nvCxnSpPr>
        <p:spPr>
          <a:xfrm>
            <a:off x="0" y="3362172"/>
            <a:ext cx="9272019" cy="54128"/>
          </a:xfrm>
          <a:prstGeom prst="line">
            <a:avLst/>
          </a:prstGeom>
          <a:ln w="152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9" name="Picture 2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38" y="6247862"/>
            <a:ext cx="341489" cy="348678"/>
          </a:xfrm>
          <a:prstGeom prst="rect">
            <a:avLst/>
          </a:prstGeom>
        </p:spPr>
      </p:pic>
      <p:pic>
        <p:nvPicPr>
          <p:cNvPr id="280" name="Picture 2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275" y="5799755"/>
            <a:ext cx="304044" cy="310445"/>
          </a:xfrm>
          <a:prstGeom prst="rect">
            <a:avLst/>
          </a:prstGeom>
        </p:spPr>
      </p:pic>
      <p:pic>
        <p:nvPicPr>
          <p:cNvPr id="281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721" y="6567861"/>
            <a:ext cx="304044" cy="310445"/>
          </a:xfrm>
          <a:prstGeom prst="rect">
            <a:avLst/>
          </a:prstGeom>
        </p:spPr>
      </p:pic>
      <p:pic>
        <p:nvPicPr>
          <p:cNvPr id="282" name="Picture 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127" y="4727442"/>
            <a:ext cx="341489" cy="348678"/>
          </a:xfrm>
          <a:prstGeom prst="rect">
            <a:avLst/>
          </a:prstGeom>
        </p:spPr>
      </p:pic>
      <p:pic>
        <p:nvPicPr>
          <p:cNvPr id="284" name="Picture 2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97" y="1100514"/>
            <a:ext cx="304044" cy="310445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04" y="1778007"/>
            <a:ext cx="304044" cy="310445"/>
          </a:xfrm>
          <a:prstGeom prst="rect">
            <a:avLst/>
          </a:prstGeom>
        </p:spPr>
      </p:pic>
      <p:pic>
        <p:nvPicPr>
          <p:cNvPr id="287" name="Picture 2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181" y="4232693"/>
            <a:ext cx="341489" cy="348678"/>
          </a:xfrm>
          <a:prstGeom prst="rect">
            <a:avLst/>
          </a:prstGeom>
        </p:spPr>
      </p:pic>
      <p:pic>
        <p:nvPicPr>
          <p:cNvPr id="290" name="Picture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354" y="4200061"/>
            <a:ext cx="341489" cy="348678"/>
          </a:xfrm>
          <a:prstGeom prst="rect">
            <a:avLst/>
          </a:prstGeom>
        </p:spPr>
      </p:pic>
      <p:pic>
        <p:nvPicPr>
          <p:cNvPr id="291" name="Picture 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111" y="3646243"/>
            <a:ext cx="341489" cy="348678"/>
          </a:xfrm>
          <a:prstGeom prst="rect">
            <a:avLst/>
          </a:prstGeom>
        </p:spPr>
      </p:pic>
      <p:pic>
        <p:nvPicPr>
          <p:cNvPr id="293" name="Picture 2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966" y="6450991"/>
            <a:ext cx="304044" cy="310445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0" y="5646762"/>
            <a:ext cx="341489" cy="348678"/>
          </a:xfrm>
          <a:prstGeom prst="rect">
            <a:avLst/>
          </a:prstGeom>
        </p:spPr>
      </p:pic>
      <p:pic>
        <p:nvPicPr>
          <p:cNvPr id="305" name="Picture 3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532" y="3611905"/>
            <a:ext cx="341489" cy="348678"/>
          </a:xfrm>
          <a:prstGeom prst="rect">
            <a:avLst/>
          </a:prstGeom>
        </p:spPr>
      </p:pic>
      <p:pic>
        <p:nvPicPr>
          <p:cNvPr id="310" name="Picture 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07" y="1794924"/>
            <a:ext cx="304044" cy="310445"/>
          </a:xfrm>
          <a:prstGeom prst="rect">
            <a:avLst/>
          </a:prstGeom>
        </p:spPr>
      </p:pic>
      <p:pic>
        <p:nvPicPr>
          <p:cNvPr id="312" name="Picture 3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20" y="6164135"/>
            <a:ext cx="341489" cy="348678"/>
          </a:xfrm>
          <a:prstGeom prst="rect">
            <a:avLst/>
          </a:prstGeom>
        </p:spPr>
      </p:pic>
      <p:pic>
        <p:nvPicPr>
          <p:cNvPr id="313" name="Picture 3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408" y="3751815"/>
            <a:ext cx="304044" cy="310445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76" y="2378218"/>
            <a:ext cx="304044" cy="310445"/>
          </a:xfrm>
          <a:prstGeom prst="rect">
            <a:avLst/>
          </a:prstGeom>
        </p:spPr>
      </p:pic>
      <p:pic>
        <p:nvPicPr>
          <p:cNvPr id="315" name="Picture 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219" y="4023865"/>
            <a:ext cx="304044" cy="3104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9</a:t>
            </a:fld>
            <a:endParaRPr lang="en-US" dirty="0"/>
          </a:p>
        </p:txBody>
      </p:sp>
      <p:pic>
        <p:nvPicPr>
          <p:cNvPr id="163" name="Picture 1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32" y="3051335"/>
            <a:ext cx="304044" cy="310445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834" y="871361"/>
            <a:ext cx="304044" cy="31044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622" y="6373037"/>
            <a:ext cx="341489" cy="348678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78" y="1709033"/>
            <a:ext cx="304044" cy="310445"/>
          </a:xfrm>
          <a:prstGeom prst="rect">
            <a:avLst/>
          </a:prstGeom>
        </p:spPr>
      </p:pic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589" y="1895522"/>
            <a:ext cx="304044" cy="310445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22" y="4572219"/>
            <a:ext cx="304044" cy="310445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64" y="4100965"/>
            <a:ext cx="304044" cy="310445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802" y="4395866"/>
            <a:ext cx="304044" cy="310445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482"/>
            <a:ext cx="341489" cy="348678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149" y="-9444"/>
            <a:ext cx="341489" cy="3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8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8" grpId="0" animBg="1"/>
      <p:bldP spid="142" grpId="0" animBg="1"/>
      <p:bldP spid="143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5" grpId="0" animBg="1"/>
      <p:bldP spid="156" grpId="0" animBg="1"/>
      <p:bldP spid="158" grpId="0" animBg="1"/>
      <p:bldP spid="159" grpId="0" animBg="1"/>
      <p:bldP spid="160" grpId="0" animBg="1"/>
      <p:bldP spid="161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grpFill/>
        <a:ln>
          <a:solidFill>
            <a:srgbClr val="FF0000"/>
          </a:solidFill>
          <a:tailEnd type="arrow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11286</TotalTime>
  <Words>4724</Words>
  <Application>Microsoft Macintosh PowerPoint</Application>
  <PresentationFormat>On-screen Show (4:3)</PresentationFormat>
  <Paragraphs>1529</Paragraphs>
  <Slides>76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Office Theme</vt:lpstr>
      <vt:lpstr>Equation</vt:lpstr>
      <vt:lpstr>Machine Learning &amp; Data Mining CS/CNS/EE 155</vt:lpstr>
      <vt:lpstr>Announcements</vt:lpstr>
      <vt:lpstr>Announcements</vt:lpstr>
      <vt:lpstr>This Week</vt:lpstr>
      <vt:lpstr>Decision Trees</vt:lpstr>
      <vt:lpstr>(Binary) Decision Tree</vt:lpstr>
      <vt:lpstr>(Binary) Decision Tree</vt:lpstr>
      <vt:lpstr>Queries</vt:lpstr>
      <vt:lpstr>PowerPoint Presentation</vt:lpstr>
      <vt:lpstr>Basic Decision Tree Function Class</vt:lpstr>
      <vt:lpstr>Decision Trees vs Linear Models</vt:lpstr>
      <vt:lpstr>Decision Trees vs Linear Models</vt:lpstr>
      <vt:lpstr>Decision Trees vs Linear Models</vt:lpstr>
      <vt:lpstr>More Extreme Example</vt:lpstr>
      <vt:lpstr>Decision Trees vs Linear Models</vt:lpstr>
      <vt:lpstr>Real Decision Trees</vt:lpstr>
      <vt:lpstr>Decision Tree Training</vt:lpstr>
      <vt:lpstr>Thought Experiment</vt:lpstr>
      <vt:lpstr>PowerPoint Presentation</vt:lpstr>
      <vt:lpstr>Thought Experiment Continued</vt:lpstr>
      <vt:lpstr>PowerPoint Presentation</vt:lpstr>
      <vt:lpstr>Impurity</vt:lpstr>
      <vt:lpstr>Impurity</vt:lpstr>
      <vt:lpstr>Impurity</vt:lpstr>
      <vt:lpstr>Impurity = Loss Function</vt:lpstr>
      <vt:lpstr>Problems with 0/1 Loss</vt:lpstr>
      <vt:lpstr>Problems with 0/1 Loss</vt:lpstr>
      <vt:lpstr>Surrogate Impurity Measures</vt:lpstr>
      <vt:lpstr>Bernoulli Variance as Impurity</vt:lpstr>
      <vt:lpstr>Interpretation of Bernoulli Variance</vt:lpstr>
      <vt:lpstr>Other Impurity Measures</vt:lpstr>
      <vt:lpstr>Top-Down Training</vt:lpstr>
      <vt:lpstr>Top-Down Training</vt:lpstr>
      <vt:lpstr>Top-Down Training</vt:lpstr>
      <vt:lpstr>Top-Down Training</vt:lpstr>
      <vt:lpstr>Top-Down Training</vt:lpstr>
      <vt:lpstr>Top-Down Training</vt:lpstr>
      <vt:lpstr>PowerPoint Presentation</vt:lpstr>
      <vt:lpstr>PowerPoint Presentation</vt:lpstr>
      <vt:lpstr>Properties of Top-Down Training</vt:lpstr>
      <vt:lpstr>When to Stop?</vt:lpstr>
      <vt:lpstr>Stopping Conditions (Regularizers)</vt:lpstr>
      <vt:lpstr>Pseudocode for Training</vt:lpstr>
      <vt:lpstr>Classification vs Regression</vt:lpstr>
      <vt:lpstr>Recap: Decision Tree Training</vt:lpstr>
      <vt:lpstr>Recap: Decision Trees</vt:lpstr>
      <vt:lpstr>Bagging (Bootstrap Aggregation)</vt:lpstr>
      <vt:lpstr>Outline</vt:lpstr>
      <vt:lpstr>Outline</vt:lpstr>
      <vt:lpstr>Test Error</vt:lpstr>
      <vt:lpstr>PowerPoint Presentation</vt:lpstr>
      <vt:lpstr>Bias-Variance Decomposition</vt:lpstr>
      <vt:lpstr>PowerPoint Presentation</vt:lpstr>
      <vt:lpstr>PowerPoint Presentation</vt:lpstr>
      <vt:lpstr>PowerPoint Presentation</vt:lpstr>
      <vt:lpstr>PowerPoint Presentation</vt:lpstr>
      <vt:lpstr>Bias-Variance Trade-off</vt:lpstr>
      <vt:lpstr>Overfitting vs Underfitting  </vt:lpstr>
      <vt:lpstr>PowerPoint Presentation</vt:lpstr>
      <vt:lpstr>PowerPoint Presentation</vt:lpstr>
      <vt:lpstr>Bagging</vt:lpstr>
      <vt:lpstr>Bagging</vt:lpstr>
      <vt:lpstr>Recap: Bagging for DTs</vt:lpstr>
      <vt:lpstr>PowerPoint Presentation</vt:lpstr>
      <vt:lpstr>Why Bagging Works</vt:lpstr>
      <vt:lpstr>Analysis of Ideal Aggregate Predictor (Squared Loss)</vt:lpstr>
      <vt:lpstr>Key Insight</vt:lpstr>
      <vt:lpstr>Random Forests</vt:lpstr>
      <vt:lpstr>Random Forests</vt:lpstr>
      <vt:lpstr>Top-Down Random Forest Training</vt:lpstr>
      <vt:lpstr>Top-Down Random Forest Training</vt:lpstr>
      <vt:lpstr>Top-Down Random Forest Training</vt:lpstr>
      <vt:lpstr>Top-Down Random Forest Training</vt:lpstr>
      <vt:lpstr>Recap: Random Forests</vt:lpstr>
      <vt:lpstr>PowerPoint Presentation</vt:lpstr>
      <vt:lpstr>Next Lecture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Data Mining CS/CNS/EE 155</dc:title>
  <dc:creator>Yisong Yue</dc:creator>
  <cp:lastModifiedBy>Yisong Yue</cp:lastModifiedBy>
  <cp:revision>5821</cp:revision>
  <dcterms:created xsi:type="dcterms:W3CDTF">2015-01-06T05:34:21Z</dcterms:created>
  <dcterms:modified xsi:type="dcterms:W3CDTF">2015-02-16T07:43:44Z</dcterms:modified>
</cp:coreProperties>
</file>