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377" r:id="rId3"/>
    <p:sldId id="378" r:id="rId4"/>
    <p:sldId id="307" r:id="rId5"/>
    <p:sldId id="379" r:id="rId6"/>
    <p:sldId id="381" r:id="rId7"/>
    <p:sldId id="383" r:id="rId8"/>
    <p:sldId id="385" r:id="rId9"/>
    <p:sldId id="388" r:id="rId10"/>
    <p:sldId id="389" r:id="rId11"/>
    <p:sldId id="390" r:id="rId12"/>
    <p:sldId id="384" r:id="rId13"/>
    <p:sldId id="392" r:id="rId14"/>
    <p:sldId id="401" r:id="rId15"/>
    <p:sldId id="402" r:id="rId16"/>
    <p:sldId id="403" r:id="rId17"/>
    <p:sldId id="396" r:id="rId18"/>
    <p:sldId id="397" r:id="rId19"/>
    <p:sldId id="398" r:id="rId20"/>
    <p:sldId id="356" r:id="rId21"/>
    <p:sldId id="404" r:id="rId22"/>
    <p:sldId id="406" r:id="rId23"/>
    <p:sldId id="405" r:id="rId24"/>
    <p:sldId id="357" r:id="rId25"/>
    <p:sldId id="417" r:id="rId26"/>
    <p:sldId id="420" r:id="rId27"/>
    <p:sldId id="416" r:id="rId28"/>
    <p:sldId id="419" r:id="rId29"/>
    <p:sldId id="418" r:id="rId30"/>
    <p:sldId id="423" r:id="rId31"/>
    <p:sldId id="358" r:id="rId32"/>
    <p:sldId id="359" r:id="rId33"/>
    <p:sldId id="360" r:id="rId34"/>
    <p:sldId id="361" r:id="rId35"/>
    <p:sldId id="364" r:id="rId36"/>
    <p:sldId id="362" r:id="rId37"/>
    <p:sldId id="411" r:id="rId38"/>
    <p:sldId id="412" r:id="rId39"/>
    <p:sldId id="408" r:id="rId40"/>
    <p:sldId id="394" r:id="rId41"/>
    <p:sldId id="413" r:id="rId42"/>
    <p:sldId id="422" r:id="rId43"/>
    <p:sldId id="431" r:id="rId44"/>
    <p:sldId id="427" r:id="rId45"/>
    <p:sldId id="429" r:id="rId46"/>
    <p:sldId id="430" r:id="rId47"/>
    <p:sldId id="414" r:id="rId48"/>
    <p:sldId id="426" r:id="rId49"/>
    <p:sldId id="433" r:id="rId50"/>
    <p:sldId id="424" r:id="rId51"/>
    <p:sldId id="43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2" autoAdjust="0"/>
    <p:restoredTop sz="97119" autoAdjust="0"/>
  </p:normalViewPr>
  <p:slideViewPr>
    <p:cSldViewPr snapToGrid="0" snapToObjects="1">
      <p:cViewPr varScale="1">
        <p:scale>
          <a:sx n="177" d="100"/>
          <a:sy n="177" d="100"/>
        </p:scale>
        <p:origin x="-11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image" Target="../media/image23.emf"/><Relationship Id="rId2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46.emf"/><Relationship Id="rId1" Type="http://schemas.openxmlformats.org/officeDocument/2006/relationships/image" Target="../media/image44.emf"/><Relationship Id="rId2" Type="http://schemas.openxmlformats.org/officeDocument/2006/relationships/image" Target="../media/image2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41.emf"/><Relationship Id="rId3" Type="http://schemas.openxmlformats.org/officeDocument/2006/relationships/image" Target="../media/image5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2.emf"/><Relationship Id="rId3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4.emf"/><Relationship Id="rId3" Type="http://schemas.openxmlformats.org/officeDocument/2006/relationships/image" Target="../media/image5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image" Target="../media/image76.emf"/><Relationship Id="rId2" Type="http://schemas.openxmlformats.org/officeDocument/2006/relationships/image" Target="../media/image7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Relationship Id="rId2" Type="http://schemas.openxmlformats.org/officeDocument/2006/relationships/image" Target="../media/image81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6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4.emf"/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2.emf"/><Relationship Id="rId7" Type="http://schemas.openxmlformats.org/officeDocument/2006/relationships/image" Target="../media/image97.emf"/><Relationship Id="rId1" Type="http://schemas.openxmlformats.org/officeDocument/2006/relationships/image" Target="../media/image95.emf"/><Relationship Id="rId2" Type="http://schemas.openxmlformats.org/officeDocument/2006/relationships/image" Target="../media/image9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Relationship Id="rId2" Type="http://schemas.openxmlformats.org/officeDocument/2006/relationships/image" Target="../media/image104.emf"/><Relationship Id="rId3" Type="http://schemas.openxmlformats.org/officeDocument/2006/relationships/image" Target="../media/image10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171" indent="-28083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064FB4-1273-1B48-B950-42DAE18F4977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792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29003" indent="-280386" defTabSz="898792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21543" indent="-224308" defTabSz="898792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70161" indent="-224308" defTabSz="898792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18777" indent="-224308" defTabSz="898792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67395" indent="-224308" defTabSz="89879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16012" indent="-224308" defTabSz="89879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64630" indent="-224308" defTabSz="89879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13246" indent="-224308" defTabSz="89879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80EBFC3-AC49-D04C-BA52-B14AE82DA78B}" type="slidenum">
              <a:rPr lang="en-US" b="0"/>
              <a:pPr eaLnBrk="1" hangingPunct="1"/>
              <a:t>10</a:t>
            </a:fld>
            <a:endParaRPr lang="en-US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F4B36-FF92-C34A-8B8A-D1F18C3C4B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28.emf"/><Relationship Id="rId15" Type="http://schemas.openxmlformats.org/officeDocument/2006/relationships/oleObject" Target="../embeddings/oleObject24.bin"/><Relationship Id="rId16" Type="http://schemas.openxmlformats.org/officeDocument/2006/relationships/image" Target="../media/image2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3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1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22.e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3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3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41.emf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7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48.bin"/><Relationship Id="rId14" Type="http://schemas.openxmlformats.org/officeDocument/2006/relationships/image" Target="../media/image28.emf"/><Relationship Id="rId15" Type="http://schemas.openxmlformats.org/officeDocument/2006/relationships/oleObject" Target="../embeddings/oleObject49.bin"/><Relationship Id="rId16" Type="http://schemas.openxmlformats.org/officeDocument/2006/relationships/image" Target="../media/image4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3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44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45.bin"/><Relationship Id="rId8" Type="http://schemas.openxmlformats.org/officeDocument/2006/relationships/image" Target="../media/image45.emf"/><Relationship Id="rId9" Type="http://schemas.openxmlformats.org/officeDocument/2006/relationships/oleObject" Target="../embeddings/oleObject46.bin"/><Relationship Id="rId10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51.bin"/><Relationship Id="rId8" Type="http://schemas.openxmlformats.org/officeDocument/2006/relationships/image" Target="../media/image47.emf"/><Relationship Id="rId9" Type="http://schemas.openxmlformats.org/officeDocument/2006/relationships/oleObject" Target="../embeddings/oleObject52.bin"/><Relationship Id="rId10" Type="http://schemas.openxmlformats.org/officeDocument/2006/relationships/image" Target="../media/image48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49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41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51.emf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4" Type="http://schemas.openxmlformats.org/officeDocument/2006/relationships/image" Target="../media/image50.em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58.bin"/><Relationship Id="rId8" Type="http://schemas.openxmlformats.org/officeDocument/2006/relationships/image" Target="../media/image52.emf"/><Relationship Id="rId9" Type="http://schemas.openxmlformats.org/officeDocument/2006/relationships/oleObject" Target="../embeddings/oleObject59.bin"/><Relationship Id="rId10" Type="http://schemas.openxmlformats.org/officeDocument/2006/relationships/image" Target="../media/image41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61.bin"/><Relationship Id="rId6" Type="http://schemas.openxmlformats.org/officeDocument/2006/relationships/image" Target="../media/image52.emf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oleObject" Target="../embeddings/oleObject62.bin"/><Relationship Id="rId10" Type="http://schemas.openxmlformats.org/officeDocument/2006/relationships/image" Target="../media/image5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4" Type="http://schemas.openxmlformats.org/officeDocument/2006/relationships/image" Target="../media/image50.emf"/><Relationship Id="rId5" Type="http://schemas.openxmlformats.org/officeDocument/2006/relationships/oleObject" Target="../embeddings/oleObject64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65.bin"/><Relationship Id="rId8" Type="http://schemas.openxmlformats.org/officeDocument/2006/relationships/image" Target="../media/image53.emf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4" Type="http://schemas.openxmlformats.org/officeDocument/2006/relationships/image" Target="../media/image55.emf"/><Relationship Id="rId5" Type="http://schemas.openxmlformats.org/officeDocument/2006/relationships/image" Target="../media/image42.png"/><Relationship Id="rId6" Type="http://schemas.openxmlformats.org/officeDocument/2006/relationships/oleObject" Target="../embeddings/oleObject67.bin"/><Relationship Id="rId7" Type="http://schemas.openxmlformats.org/officeDocument/2006/relationships/image" Target="../media/image56.emf"/><Relationship Id="rId8" Type="http://schemas.openxmlformats.org/officeDocument/2006/relationships/image" Target="../media/image43.png"/><Relationship Id="rId9" Type="http://schemas.openxmlformats.org/officeDocument/2006/relationships/oleObject" Target="../embeddings/oleObject68.bin"/><Relationship Id="rId10" Type="http://schemas.openxmlformats.org/officeDocument/2006/relationships/image" Target="../media/image54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70.bin"/><Relationship Id="rId6" Type="http://schemas.openxmlformats.org/officeDocument/2006/relationships/image" Target="../media/image58.emf"/><Relationship Id="rId7" Type="http://schemas.openxmlformats.org/officeDocument/2006/relationships/oleObject" Target="../embeddings/oleObject71.bin"/><Relationship Id="rId8" Type="http://schemas.openxmlformats.org/officeDocument/2006/relationships/image" Target="../media/image59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Relationship Id="rId3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Relationship Id="rId3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65.e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66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4" Type="http://schemas.openxmlformats.org/officeDocument/2006/relationships/image" Target="../media/image67.emf"/><Relationship Id="rId5" Type="http://schemas.openxmlformats.org/officeDocument/2006/relationships/oleObject" Target="../embeddings/oleObject75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76.bin"/><Relationship Id="rId8" Type="http://schemas.openxmlformats.org/officeDocument/2006/relationships/image" Target="../media/image69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1.bin"/><Relationship Id="rId12" Type="http://schemas.openxmlformats.org/officeDocument/2006/relationships/image" Target="../media/image74.emf"/><Relationship Id="rId13" Type="http://schemas.openxmlformats.org/officeDocument/2006/relationships/oleObject" Target="../embeddings/oleObject82.bin"/><Relationship Id="rId14" Type="http://schemas.openxmlformats.org/officeDocument/2006/relationships/image" Target="../media/image75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7.bin"/><Relationship Id="rId4" Type="http://schemas.openxmlformats.org/officeDocument/2006/relationships/image" Target="../media/image70.emf"/><Relationship Id="rId5" Type="http://schemas.openxmlformats.org/officeDocument/2006/relationships/oleObject" Target="../embeddings/oleObject78.bin"/><Relationship Id="rId6" Type="http://schemas.openxmlformats.org/officeDocument/2006/relationships/image" Target="../media/image71.emf"/><Relationship Id="rId7" Type="http://schemas.openxmlformats.org/officeDocument/2006/relationships/oleObject" Target="../embeddings/oleObject79.bin"/><Relationship Id="rId8" Type="http://schemas.openxmlformats.org/officeDocument/2006/relationships/image" Target="../media/image72.emf"/><Relationship Id="rId9" Type="http://schemas.openxmlformats.org/officeDocument/2006/relationships/oleObject" Target="../embeddings/oleObject80.bin"/><Relationship Id="rId10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4" Type="http://schemas.openxmlformats.org/officeDocument/2006/relationships/image" Target="../media/image76.emf"/><Relationship Id="rId5" Type="http://schemas.openxmlformats.org/officeDocument/2006/relationships/oleObject" Target="../embeddings/oleObject84.bin"/><Relationship Id="rId6" Type="http://schemas.openxmlformats.org/officeDocument/2006/relationships/image" Target="../media/image77.emf"/><Relationship Id="rId7" Type="http://schemas.openxmlformats.org/officeDocument/2006/relationships/oleObject" Target="../embeddings/oleObject85.bin"/><Relationship Id="rId8" Type="http://schemas.openxmlformats.org/officeDocument/2006/relationships/image" Target="../media/image78.emf"/><Relationship Id="rId9" Type="http://schemas.openxmlformats.org/officeDocument/2006/relationships/oleObject" Target="../embeddings/oleObject86.bin"/><Relationship Id="rId10" Type="http://schemas.openxmlformats.org/officeDocument/2006/relationships/image" Target="../media/image79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4" Type="http://schemas.openxmlformats.org/officeDocument/2006/relationships/image" Target="../media/image80.emf"/><Relationship Id="rId5" Type="http://schemas.openxmlformats.org/officeDocument/2006/relationships/oleObject" Target="../embeddings/oleObject88.bin"/><Relationship Id="rId6" Type="http://schemas.openxmlformats.org/officeDocument/2006/relationships/image" Target="../media/image81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4" Type="http://schemas.openxmlformats.org/officeDocument/2006/relationships/image" Target="../media/image82.emf"/><Relationship Id="rId5" Type="http://schemas.openxmlformats.org/officeDocument/2006/relationships/oleObject" Target="../embeddings/oleObject90.bin"/><Relationship Id="rId6" Type="http://schemas.openxmlformats.org/officeDocument/2006/relationships/image" Target="../media/image83.emf"/><Relationship Id="rId7" Type="http://schemas.openxmlformats.org/officeDocument/2006/relationships/oleObject" Target="../embeddings/oleObject91.bin"/><Relationship Id="rId8" Type="http://schemas.openxmlformats.org/officeDocument/2006/relationships/image" Target="../media/image84.emf"/><Relationship Id="rId9" Type="http://schemas.openxmlformats.org/officeDocument/2006/relationships/oleObject" Target="../embeddings/oleObject92.bin"/><Relationship Id="rId10" Type="http://schemas.openxmlformats.org/officeDocument/2006/relationships/image" Target="../media/image85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7.bin"/><Relationship Id="rId12" Type="http://schemas.openxmlformats.org/officeDocument/2006/relationships/image" Target="../media/image90.emf"/><Relationship Id="rId13" Type="http://schemas.openxmlformats.org/officeDocument/2006/relationships/oleObject" Target="../embeddings/oleObject98.bin"/><Relationship Id="rId14" Type="http://schemas.openxmlformats.org/officeDocument/2006/relationships/image" Target="../media/image91.emf"/><Relationship Id="rId15" Type="http://schemas.openxmlformats.org/officeDocument/2006/relationships/oleObject" Target="../embeddings/oleObject99.bin"/><Relationship Id="rId16" Type="http://schemas.openxmlformats.org/officeDocument/2006/relationships/image" Target="../media/image92.emf"/><Relationship Id="rId17" Type="http://schemas.openxmlformats.org/officeDocument/2006/relationships/oleObject" Target="../embeddings/oleObject100.bin"/><Relationship Id="rId18" Type="http://schemas.openxmlformats.org/officeDocument/2006/relationships/image" Target="../media/image93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3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94.bin"/><Relationship Id="rId6" Type="http://schemas.openxmlformats.org/officeDocument/2006/relationships/image" Target="../media/image87.emf"/><Relationship Id="rId7" Type="http://schemas.openxmlformats.org/officeDocument/2006/relationships/oleObject" Target="../embeddings/oleObject95.bin"/><Relationship Id="rId8" Type="http://schemas.openxmlformats.org/officeDocument/2006/relationships/image" Target="../media/image88.emf"/><Relationship Id="rId9" Type="http://schemas.openxmlformats.org/officeDocument/2006/relationships/oleObject" Target="../embeddings/oleObject96.bin"/><Relationship Id="rId10" Type="http://schemas.openxmlformats.org/officeDocument/2006/relationships/image" Target="../media/image8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102.bin"/><Relationship Id="rId6" Type="http://schemas.openxmlformats.org/officeDocument/2006/relationships/image" Target="../media/image87.emf"/><Relationship Id="rId7" Type="http://schemas.openxmlformats.org/officeDocument/2006/relationships/oleObject" Target="../embeddings/oleObject103.bin"/><Relationship Id="rId8" Type="http://schemas.openxmlformats.org/officeDocument/2006/relationships/image" Target="../media/image91.emf"/><Relationship Id="rId9" Type="http://schemas.openxmlformats.org/officeDocument/2006/relationships/oleObject" Target="../embeddings/oleObject104.bin"/><Relationship Id="rId10" Type="http://schemas.openxmlformats.org/officeDocument/2006/relationships/image" Target="../media/image94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9.bin"/><Relationship Id="rId12" Type="http://schemas.openxmlformats.org/officeDocument/2006/relationships/image" Target="../media/image90.emf"/><Relationship Id="rId13" Type="http://schemas.openxmlformats.org/officeDocument/2006/relationships/oleObject" Target="../embeddings/oleObject110.bin"/><Relationship Id="rId14" Type="http://schemas.openxmlformats.org/officeDocument/2006/relationships/image" Target="../media/image92.emf"/><Relationship Id="rId15" Type="http://schemas.openxmlformats.org/officeDocument/2006/relationships/oleObject" Target="../embeddings/oleObject111.bin"/><Relationship Id="rId16" Type="http://schemas.openxmlformats.org/officeDocument/2006/relationships/image" Target="../media/image97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05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106.bin"/><Relationship Id="rId6" Type="http://schemas.openxmlformats.org/officeDocument/2006/relationships/image" Target="../media/image96.emf"/><Relationship Id="rId7" Type="http://schemas.openxmlformats.org/officeDocument/2006/relationships/oleObject" Target="../embeddings/oleObject107.bin"/><Relationship Id="rId8" Type="http://schemas.openxmlformats.org/officeDocument/2006/relationships/image" Target="../media/image88.emf"/><Relationship Id="rId9" Type="http://schemas.openxmlformats.org/officeDocument/2006/relationships/oleObject" Target="../embeddings/oleObject108.bin"/><Relationship Id="rId10" Type="http://schemas.openxmlformats.org/officeDocument/2006/relationships/image" Target="../media/image8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4" Type="http://schemas.openxmlformats.org/officeDocument/2006/relationships/image" Target="../media/image98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oleObject" Target="../embeddings/oleObject113.bin"/><Relationship Id="rId5" Type="http://schemas.openxmlformats.org/officeDocument/2006/relationships/image" Target="../media/image98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00.emf"/><Relationship Id="rId7" Type="http://schemas.openxmlformats.org/officeDocument/2006/relationships/oleObject" Target="../embeddings/oleObject114.bin"/><Relationship Id="rId8" Type="http://schemas.openxmlformats.org/officeDocument/2006/relationships/image" Target="../media/image85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oleObject" Target="../embeddings/oleObject115.bin"/><Relationship Id="rId5" Type="http://schemas.openxmlformats.org/officeDocument/2006/relationships/image" Target="../media/image101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oleObject" Target="../embeddings/oleObject116.bin"/><Relationship Id="rId5" Type="http://schemas.openxmlformats.org/officeDocument/2006/relationships/image" Target="../media/image103.emf"/><Relationship Id="rId6" Type="http://schemas.openxmlformats.org/officeDocument/2006/relationships/oleObject" Target="../embeddings/oleObject117.bin"/><Relationship Id="rId7" Type="http://schemas.openxmlformats.org/officeDocument/2006/relationships/image" Target="../media/image104.emf"/><Relationship Id="rId8" Type="http://schemas.openxmlformats.org/officeDocument/2006/relationships/oleObject" Target="../embeddings/oleObject118.bin"/><Relationship Id="rId9" Type="http://schemas.openxmlformats.org/officeDocument/2006/relationships/image" Target="../media/image105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12.emf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8:</a:t>
            </a:r>
          </a:p>
          <a:p>
            <a:r>
              <a:rPr lang="en-US" dirty="0" smtClean="0"/>
              <a:t>Structural SVMs Part 2 &amp; </a:t>
            </a:r>
          </a:p>
          <a:p>
            <a:r>
              <a:rPr lang="en-US" dirty="0" smtClean="0"/>
              <a:t>General Structured Prediction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"/>
                <a:cs typeface="Calibri"/>
              </a:rPr>
              <a:t>Examples of Complex Output Spaces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Information Retrieval</a:t>
            </a:r>
          </a:p>
          <a:p>
            <a:pPr lvl="1"/>
            <a:r>
              <a:rPr lang="en-US" sz="2200" dirty="0">
                <a:latin typeface="Calibri"/>
                <a:cs typeface="Calibri"/>
              </a:rPr>
              <a:t>Given a query x, predict a ranking </a:t>
            </a:r>
            <a:r>
              <a:rPr lang="en-US" sz="2200" i="1" dirty="0">
                <a:latin typeface="Calibri"/>
                <a:cs typeface="Calibri"/>
              </a:rPr>
              <a:t>y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pPr lvl="1"/>
            <a:r>
              <a:rPr lang="en-US" sz="2200" dirty="0">
                <a:latin typeface="Calibri"/>
                <a:cs typeface="Calibri"/>
              </a:rPr>
              <a:t>Dependencies between results (e.g. avoid redundant hits)</a:t>
            </a:r>
          </a:p>
          <a:p>
            <a:pPr lvl="1"/>
            <a:r>
              <a:rPr lang="en-US" sz="2200" dirty="0">
                <a:latin typeface="Calibri"/>
                <a:cs typeface="Calibri"/>
              </a:rPr>
              <a:t>Loss function over rankings (e.g. Average Precision)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977900" y="3606800"/>
            <a:ext cx="1412875" cy="6270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435100" y="3732213"/>
            <a:ext cx="73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SVM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977900" y="3530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x</a:t>
            </a:r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977900" y="3606800"/>
            <a:ext cx="304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3508375" y="3576638"/>
            <a:ext cx="5186363" cy="29083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3814763" y="3567113"/>
            <a:ext cx="47783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/>
              <a:t>Kernel-Machines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SVM-Light</a:t>
            </a:r>
          </a:p>
          <a:p>
            <a:pPr eaLnBrk="1" hangingPunct="1">
              <a:buFontTx/>
              <a:buAutoNum type="arabicPeriod"/>
            </a:pPr>
            <a:r>
              <a:rPr lang="en-US"/>
              <a:t>Learning with Kernels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SV Meppen Fan Club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Service Master &amp; Co.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School of Volunteer Management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SV Mattersburg Online</a:t>
            </a:r>
          </a:p>
          <a:p>
            <a:pPr eaLnBrk="1" hangingPunct="1"/>
            <a:r>
              <a:rPr lang="en-US"/>
              <a:t>…</a:t>
            </a:r>
          </a:p>
        </p:txBody>
      </p:sp>
      <p:sp>
        <p:nvSpPr>
          <p:cNvPr id="35850" name="Text Box 12"/>
          <p:cNvSpPr txBox="1">
            <a:spLocks noChangeArrowheads="1"/>
          </p:cNvSpPr>
          <p:nvPr/>
        </p:nvSpPr>
        <p:spPr bwMode="auto">
          <a:xfrm>
            <a:off x="3508375" y="350043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y</a:t>
            </a:r>
          </a:p>
        </p:txBody>
      </p:sp>
      <p:sp>
        <p:nvSpPr>
          <p:cNvPr id="35851" name="Rectangle 13"/>
          <p:cNvSpPr>
            <a:spLocks noChangeArrowheads="1"/>
          </p:cNvSpPr>
          <p:nvPr/>
        </p:nvSpPr>
        <p:spPr bwMode="auto">
          <a:xfrm>
            <a:off x="3508375" y="3576638"/>
            <a:ext cx="304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14"/>
          <p:cNvSpPr>
            <a:spLocks noChangeShapeType="1"/>
          </p:cNvSpPr>
          <p:nvPr/>
        </p:nvSpPr>
        <p:spPr bwMode="auto">
          <a:xfrm rot="16200000" flipH="1">
            <a:off x="2946401" y="3424237"/>
            <a:ext cx="0" cy="942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51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>
                <a:latin typeface="Arial" charset="0"/>
              </a:rPr>
              <a:t>Examples of Complex Output Spaces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17649" y="4281035"/>
            <a:ext cx="6061528" cy="1426331"/>
            <a:chOff x="4429872" y="458097"/>
            <a:chExt cx="4514175" cy="10884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9872" y="458097"/>
              <a:ext cx="1456765" cy="10884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22" y="458097"/>
              <a:ext cx="1456765" cy="10884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7282" y="458097"/>
              <a:ext cx="1456765" cy="108845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360" y="1654575"/>
            <a:ext cx="2435203" cy="1842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313" y="1668568"/>
            <a:ext cx="2417626" cy="1828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9333" y="134302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58290" y="13628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99175" y="1368956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84271" y="1368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65190" y="3864140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96411" y="39044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7" name="Left Brace 16"/>
          <p:cNvSpPr/>
          <p:nvPr/>
        </p:nvSpPr>
        <p:spPr>
          <a:xfrm rot="5400000">
            <a:off x="3273384" y="2316988"/>
            <a:ext cx="86047" cy="3789848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0593" y="3381770"/>
            <a:ext cx="2712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Co-reference Resolution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316995" y="3419627"/>
            <a:ext cx="160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Protein Folding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24750" y="5678662"/>
            <a:ext cx="347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Stereo (binocular) Depth Detection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2876" y="6329459"/>
            <a:ext cx="335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see examples later in lecture.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Training Structured Prediction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General Form: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Or equivalently:</a:t>
            </a:r>
          </a:p>
          <a:p>
            <a:endParaRPr lang="en-US" sz="3600" dirty="0"/>
          </a:p>
          <a:p>
            <a:endParaRPr lang="en-US" dirty="0" smtClean="0"/>
          </a:p>
          <a:p>
            <a:r>
              <a:rPr lang="en-US" sz="2800" dirty="0" smtClean="0"/>
              <a:t>Require continuous surrogate of evaluation measure.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940062"/>
              </p:ext>
            </p:extLst>
          </p:nvPr>
        </p:nvGraphicFramePr>
        <p:xfrm>
          <a:off x="2526347" y="2070605"/>
          <a:ext cx="38068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692" name="Equation" r:id="rId3" imgW="1803400" imgH="457200" progId="Equation.3">
                  <p:embed/>
                </p:oleObj>
              </mc:Choice>
              <mc:Fallback>
                <p:oleObj name="Equation" r:id="rId3" imgW="1803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6347" y="2070605"/>
                        <a:ext cx="3806825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904703"/>
              </p:ext>
            </p:extLst>
          </p:nvPr>
        </p:nvGraphicFramePr>
        <p:xfrm>
          <a:off x="2526347" y="3797390"/>
          <a:ext cx="410210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693" name="Equation" r:id="rId5" imgW="1943100" imgH="457200" progId="Equation.3">
                  <p:embed/>
                </p:oleObj>
              </mc:Choice>
              <mc:Fallback>
                <p:oleObj name="Equation" r:id="rId5" imgW="1943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26347" y="3797390"/>
                        <a:ext cx="4102100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5037048" y="4549279"/>
            <a:ext cx="408991" cy="617093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83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Structural SVM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117787"/>
              </p:ext>
            </p:extLst>
          </p:nvPr>
        </p:nvGraphicFramePr>
        <p:xfrm>
          <a:off x="977574" y="1486275"/>
          <a:ext cx="6923087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05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7574" y="1486275"/>
                        <a:ext cx="6923087" cy="172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82454" y="1486275"/>
            <a:ext cx="1804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Sometimes 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normalize by M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86821" y="2194161"/>
            <a:ext cx="86103" cy="360323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375379"/>
              </p:ext>
            </p:extLst>
          </p:nvPr>
        </p:nvGraphicFramePr>
        <p:xfrm>
          <a:off x="2085306" y="3502814"/>
          <a:ext cx="23526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06" name="Equation" r:id="rId5" imgW="1193800" imgH="317500" progId="Equation.3">
                  <p:embed/>
                </p:oleObj>
              </mc:Choice>
              <mc:Fallback>
                <p:oleObj name="Equation" r:id="rId5" imgW="1193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306" y="3502814"/>
                        <a:ext cx="2352675" cy="62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97459"/>
              </p:ext>
            </p:extLst>
          </p:nvPr>
        </p:nvGraphicFramePr>
        <p:xfrm>
          <a:off x="5519446" y="4634304"/>
          <a:ext cx="15875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07" name="Equation" r:id="rId7" imgW="838200" imgH="393700" progId="Equation.3">
                  <p:embed/>
                </p:oleObj>
              </mc:Choice>
              <mc:Fallback>
                <p:oleObj name="Equation" r:id="rId7" imgW="838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19446" y="4634304"/>
                        <a:ext cx="1587500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53889" y="3402188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32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619701"/>
              </p:ext>
            </p:extLst>
          </p:nvPr>
        </p:nvGraphicFramePr>
        <p:xfrm>
          <a:off x="5545138" y="3504057"/>
          <a:ext cx="272891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08" name="Equation" r:id="rId9" imgW="1384300" imgH="215900" progId="Equation.3">
                  <p:embed/>
                </p:oleObj>
              </mc:Choice>
              <mc:Fallback>
                <p:oleObj name="Equation" r:id="rId9" imgW="1384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45138" y="3504057"/>
                        <a:ext cx="2728912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518643" y="4048830"/>
            <a:ext cx="291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Prediction of  Learned Model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229" y="3488462"/>
            <a:ext cx="118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Consider:</a:t>
            </a:r>
            <a:endParaRPr lang="en-US" sz="2000" b="1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197718"/>
              </p:ext>
            </p:extLst>
          </p:nvPr>
        </p:nvGraphicFramePr>
        <p:xfrm>
          <a:off x="3575050" y="5499100"/>
          <a:ext cx="8016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09" name="Equation" r:id="rId11" imgW="406400" imgH="215900" progId="Equation.3">
                  <p:embed/>
                </p:oleObj>
              </mc:Choice>
              <mc:Fallback>
                <p:oleObj name="Equation" r:id="rId11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75050" y="5499100"/>
                        <a:ext cx="801688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626511"/>
              </p:ext>
            </p:extLst>
          </p:nvPr>
        </p:nvGraphicFramePr>
        <p:xfrm>
          <a:off x="3575050" y="4689475"/>
          <a:ext cx="8016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10" name="Equation" r:id="rId13" imgW="406400" imgH="215900" progId="Equation.3">
                  <p:embed/>
                </p:oleObj>
              </mc:Choice>
              <mc:Fallback>
                <p:oleObj name="Equation" r:id="rId13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75050" y="4689475"/>
                        <a:ext cx="801688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53889" y="4587544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4653889" y="5414410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3200" dirty="0"/>
          </a:p>
        </p:txBody>
      </p:sp>
      <p:sp>
        <p:nvSpPr>
          <p:cNvPr id="24" name="Rectangle 23"/>
          <p:cNvSpPr/>
          <p:nvPr/>
        </p:nvSpPr>
        <p:spPr>
          <a:xfrm>
            <a:off x="570199" y="3350967"/>
            <a:ext cx="7961212" cy="11791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842562"/>
              </p:ext>
            </p:extLst>
          </p:nvPr>
        </p:nvGraphicFramePr>
        <p:xfrm>
          <a:off x="5519446" y="5506464"/>
          <a:ext cx="7207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11" name="Equation" r:id="rId15" imgW="381000" imgH="215900" progId="Equation.3">
                  <p:embed/>
                </p:oleObj>
              </mc:Choice>
              <mc:Fallback>
                <p:oleObj name="Equation" r:id="rId15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19446" y="5506464"/>
                        <a:ext cx="720725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81145" y="4746441"/>
            <a:ext cx="2198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Slack is continuous 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upper bound on 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Hamming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L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oss!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199" y="4525327"/>
            <a:ext cx="7961212" cy="15523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47237" y="1589390"/>
            <a:ext cx="919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“Slack”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087030" y="1989500"/>
            <a:ext cx="686436" cy="56498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85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3" grpId="0"/>
      <p:bldP spid="22" grpId="0"/>
      <p:bldP spid="23" grpId="0"/>
      <p:bldP spid="24" grpId="0" animBg="1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86112" y="3775953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6112" y="4246087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75596"/>
              </p:ext>
            </p:extLst>
          </p:nvPr>
        </p:nvGraphicFramePr>
        <p:xfrm>
          <a:off x="3774198" y="3766746"/>
          <a:ext cx="3802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28"/>
                <a:gridCol w="839508"/>
                <a:gridCol w="1679053"/>
                <a:gridCol w="59551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695293"/>
              </p:ext>
            </p:extLst>
          </p:nvPr>
        </p:nvGraphicFramePr>
        <p:xfrm>
          <a:off x="1501370" y="1573319"/>
          <a:ext cx="6075728" cy="15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795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1370" y="1573319"/>
                        <a:ext cx="6075728" cy="151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1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8273" y="1464747"/>
            <a:ext cx="6694538" cy="16187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782675"/>
              </p:ext>
            </p:extLst>
          </p:nvPr>
        </p:nvGraphicFramePr>
        <p:xfrm>
          <a:off x="1336339" y="5010783"/>
          <a:ext cx="877482" cy="498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796" name="Equation" r:id="rId5" imgW="381000" imgH="215900" progId="Equation.3">
                  <p:embed/>
                </p:oleObj>
              </mc:Choice>
              <mc:Fallback>
                <p:oleObj name="Equation" r:id="rId5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6339" y="5010783"/>
                        <a:ext cx="877482" cy="498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V="1">
            <a:off x="2281740" y="4707752"/>
            <a:ext cx="1420706" cy="50167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87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3969"/>
              </p:ext>
            </p:extLst>
          </p:nvPr>
        </p:nvGraphicFramePr>
        <p:xfrm>
          <a:off x="3774198" y="3766746"/>
          <a:ext cx="3802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28"/>
                <a:gridCol w="839508"/>
                <a:gridCol w="1679053"/>
                <a:gridCol w="59551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229537"/>
              </p:ext>
            </p:extLst>
          </p:nvPr>
        </p:nvGraphicFramePr>
        <p:xfrm>
          <a:off x="1501370" y="1573319"/>
          <a:ext cx="6075728" cy="15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2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1370" y="1573319"/>
                        <a:ext cx="6075728" cy="151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2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8273" y="1464747"/>
            <a:ext cx="6694538" cy="16187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6112" y="3775953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6112" y="4246087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434400"/>
              </p:ext>
            </p:extLst>
          </p:nvPr>
        </p:nvGraphicFramePr>
        <p:xfrm>
          <a:off x="1336675" y="5010150"/>
          <a:ext cx="8778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3" name="Equation" r:id="rId5" imgW="381000" imgH="215900" progId="Equation.3">
                  <p:embed/>
                </p:oleObj>
              </mc:Choice>
              <mc:Fallback>
                <p:oleObj name="Equation" r:id="rId5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6675" y="5010150"/>
                        <a:ext cx="877888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V="1">
            <a:off x="2281740" y="4326837"/>
            <a:ext cx="1420706" cy="882589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74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160408"/>
              </p:ext>
            </p:extLst>
          </p:nvPr>
        </p:nvGraphicFramePr>
        <p:xfrm>
          <a:off x="3774198" y="3766746"/>
          <a:ext cx="3802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28"/>
                <a:gridCol w="839508"/>
                <a:gridCol w="1679053"/>
                <a:gridCol w="59551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229537"/>
              </p:ext>
            </p:extLst>
          </p:nvPr>
        </p:nvGraphicFramePr>
        <p:xfrm>
          <a:off x="1501370" y="1573319"/>
          <a:ext cx="6075728" cy="15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390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1370" y="1573319"/>
                        <a:ext cx="6075728" cy="151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3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8273" y="1464747"/>
            <a:ext cx="6694538" cy="16187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6112" y="3775953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6112" y="4246087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368948"/>
              </p:ext>
            </p:extLst>
          </p:nvPr>
        </p:nvGraphicFramePr>
        <p:xfrm>
          <a:off x="1365250" y="5010150"/>
          <a:ext cx="8191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391" name="Equation" r:id="rId5" imgW="355600" imgH="215900" progId="Equation.3">
                  <p:embed/>
                </p:oleObj>
              </mc:Choice>
              <mc:Fallback>
                <p:oleObj name="Equation" r:id="rId5" imgW="355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5250" y="5010150"/>
                        <a:ext cx="819150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V="1">
            <a:off x="2281740" y="5094617"/>
            <a:ext cx="1420706" cy="11481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74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Slack Positive?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85597"/>
            <a:ext cx="8229600" cy="2940567"/>
          </a:xfrm>
        </p:spPr>
        <p:txBody>
          <a:bodyPr/>
          <a:lstStyle/>
          <a:p>
            <a:r>
              <a:rPr lang="en-US" sz="2800" dirty="0" smtClean="0"/>
              <a:t>Whenever margin not big enough!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298284"/>
              </p:ext>
            </p:extLst>
          </p:nvPr>
        </p:nvGraphicFramePr>
        <p:xfrm>
          <a:off x="977574" y="1464747"/>
          <a:ext cx="6923087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990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7574" y="1464747"/>
                        <a:ext cx="6923087" cy="172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166010"/>
              </p:ext>
            </p:extLst>
          </p:nvPr>
        </p:nvGraphicFramePr>
        <p:xfrm>
          <a:off x="1081343" y="4725699"/>
          <a:ext cx="6542842" cy="996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991" name="Equation" r:id="rId5" imgW="3416300" imgH="520700" progId="Equation.3">
                  <p:embed/>
                </p:oleObj>
              </mc:Choice>
              <mc:Fallback>
                <p:oleObj name="Equation" r:id="rId5" imgW="3416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1343" y="4725699"/>
                        <a:ext cx="6542842" cy="996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293711"/>
              </p:ext>
            </p:extLst>
          </p:nvPr>
        </p:nvGraphicFramePr>
        <p:xfrm>
          <a:off x="2328135" y="1834506"/>
          <a:ext cx="410210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992" name="Equation" r:id="rId7" imgW="1943100" imgH="457200" progId="Equation.3">
                  <p:embed/>
                </p:oleObj>
              </mc:Choice>
              <mc:Fallback>
                <p:oleObj name="Equation" r:id="rId7" imgW="1943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28135" y="1834506"/>
                        <a:ext cx="4102100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23943" y="5790636"/>
            <a:ext cx="3360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Verify that above definition ≥0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33237" y="2890576"/>
            <a:ext cx="235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Hamming Hinge Loss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7009664" y="3290686"/>
            <a:ext cx="0" cy="1624543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</p:cNvCxnSpPr>
          <p:nvPr/>
        </p:nvCxnSpPr>
        <p:spPr>
          <a:xfrm flipH="1" flipV="1">
            <a:off x="6430235" y="2504255"/>
            <a:ext cx="579429" cy="38632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088518" y="3908163"/>
            <a:ext cx="5572530" cy="754062"/>
            <a:chOff x="1088518" y="3908163"/>
            <a:chExt cx="5572530" cy="754062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3892543"/>
                </p:ext>
              </p:extLst>
            </p:nvPr>
          </p:nvGraphicFramePr>
          <p:xfrm>
            <a:off x="1088518" y="3972747"/>
            <a:ext cx="7286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1993" name="Equation" r:id="rId9" imgW="381000" imgH="215900" progId="Equation.3">
                    <p:embed/>
                  </p:oleObj>
                </mc:Choice>
                <mc:Fallback>
                  <p:oleObj name="Equation" r:id="rId9" imgW="3810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88518" y="3972747"/>
                          <a:ext cx="728662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5058758"/>
                </p:ext>
              </p:extLst>
            </p:nvPr>
          </p:nvGraphicFramePr>
          <p:xfrm>
            <a:off x="2551011" y="3908163"/>
            <a:ext cx="4110037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1994" name="Equation" r:id="rId11" imgW="2146300" imgH="393700" progId="Equation.3">
                    <p:embed/>
                  </p:oleObj>
                </mc:Choice>
                <mc:Fallback>
                  <p:oleObj name="Equation" r:id="rId11" imgW="21463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51011" y="3908163"/>
                          <a:ext cx="4110037" cy="754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1813143" y="3958395"/>
              <a:ext cx="666118" cy="400110"/>
              <a:chOff x="2676380" y="5331409"/>
              <a:chExt cx="666118" cy="40011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676380" y="5331409"/>
                <a:ext cx="4584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Wingdings"/>
                    <a:ea typeface="Wingdings"/>
                    <a:cs typeface="Wingdings"/>
                    <a:sym typeface="Wingdings"/>
                  </a:rPr>
                  <a:t></a:t>
                </a:r>
                <a:endParaRPr lang="en-US" sz="20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84069" y="5331409"/>
                <a:ext cx="4584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Wingdings"/>
                    <a:ea typeface="Wingdings"/>
                    <a:cs typeface="Wingdings"/>
                    <a:sym typeface="Wingdings"/>
                  </a:rPr>
                  <a:t></a:t>
                </a:r>
                <a:endParaRPr 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98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67617" y="2307758"/>
            <a:ext cx="0" cy="4090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67617" y="6388222"/>
            <a:ext cx="44557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3457550" y="3689076"/>
            <a:ext cx="324465" cy="599292"/>
            <a:chOff x="4078216" y="2146262"/>
            <a:chExt cx="324465" cy="599292"/>
          </a:xfrm>
        </p:grpSpPr>
        <p:sp>
          <p:nvSpPr>
            <p:cNvPr id="17" name="TextBox 16"/>
            <p:cNvSpPr txBox="1"/>
            <p:nvPr/>
          </p:nvSpPr>
          <p:spPr>
            <a:xfrm>
              <a:off x="4078216" y="2146262"/>
              <a:ext cx="324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i</a:t>
              </a:r>
              <a:endParaRPr lang="en-US" baseline="-250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4139178" y="2528414"/>
              <a:ext cx="217147" cy="21714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1297277" y="3533990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597908" y="5529581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075191" y="2666605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603800" y="485166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09748" y="3601058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422048" y="3086079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161717" y="4765815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409307" y="5773640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518436" y="318100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305037"/>
              </p:ext>
            </p:extLst>
          </p:nvPr>
        </p:nvGraphicFramePr>
        <p:xfrm>
          <a:off x="1119574" y="308267"/>
          <a:ext cx="6919912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036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9574" y="308267"/>
                        <a:ext cx="6919912" cy="172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133601"/>
              </p:ext>
            </p:extLst>
          </p:nvPr>
        </p:nvGraphicFramePr>
        <p:xfrm>
          <a:off x="5569386" y="2069585"/>
          <a:ext cx="3043311" cy="82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037" name="Equation" r:id="rId5" imgW="1778000" imgH="482600" progId="Equation.3">
                  <p:embed/>
                </p:oleObj>
              </mc:Choice>
              <mc:Fallback>
                <p:oleObj name="Equation" r:id="rId5" imgW="17780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9386" y="2069585"/>
                        <a:ext cx="3043311" cy="825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Left Brace 54"/>
          <p:cNvSpPr/>
          <p:nvPr/>
        </p:nvSpPr>
        <p:spPr>
          <a:xfrm rot="16200000">
            <a:off x="7630631" y="2106467"/>
            <a:ext cx="143369" cy="1667884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069953" y="2980952"/>
            <a:ext cx="2616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Dimensional </a:t>
            </a:r>
            <a:r>
              <a:rPr lang="en-US" sz="2000" dirty="0"/>
              <a:t>P</a:t>
            </a:r>
            <a:r>
              <a:rPr lang="en-US" sz="2000" dirty="0" smtClean="0"/>
              <a:t>oint</a:t>
            </a:r>
            <a:endParaRPr lang="en-US" sz="2000" dirty="0"/>
          </a:p>
        </p:txBody>
      </p:sp>
      <p:sp>
        <p:nvSpPr>
          <p:cNvPr id="57" name="Oval 56"/>
          <p:cNvSpPr/>
          <p:nvPr/>
        </p:nvSpPr>
        <p:spPr>
          <a:xfrm>
            <a:off x="2489546" y="3812459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870812" y="506827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365967" y="511263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148820" y="4410979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096328" y="4463292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054922" y="598320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723466" y="565749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503331" y="609177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54922" y="522120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658788" y="5141079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122383" y="5809897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691930" y="3133880"/>
            <a:ext cx="36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235380" y="3086079"/>
            <a:ext cx="2640555" cy="356861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448076" y="308267"/>
            <a:ext cx="2875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Structural SVM</a:t>
            </a:r>
          </a:p>
          <a:p>
            <a:r>
              <a:rPr lang="en-US" sz="2000" b="1" dirty="0" smtClean="0">
                <a:solidFill>
                  <a:srgbClr val="953735"/>
                </a:solidFill>
              </a:rPr>
              <a:t>Geometric Interpretation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794091" y="4313469"/>
            <a:ext cx="217147" cy="217140"/>
          </a:xfrm>
          <a:prstGeom prst="ellips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>
            <a:endCxn id="52" idx="1"/>
          </p:cNvCxnSpPr>
          <p:nvPr/>
        </p:nvCxnSpPr>
        <p:spPr>
          <a:xfrm>
            <a:off x="3720912" y="4258208"/>
            <a:ext cx="104979" cy="8706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73" idx="1"/>
          </p:cNvCxnSpPr>
          <p:nvPr/>
        </p:nvCxnSpPr>
        <p:spPr>
          <a:xfrm>
            <a:off x="3181273" y="4588440"/>
            <a:ext cx="286568" cy="2412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983610" y="4410180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436041" y="4797877"/>
            <a:ext cx="217147" cy="217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eft Brace 74"/>
          <p:cNvSpPr/>
          <p:nvPr/>
        </p:nvSpPr>
        <p:spPr>
          <a:xfrm rot="16200000">
            <a:off x="3016275" y="659081"/>
            <a:ext cx="143368" cy="2314396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>
            <a:stCxn id="75" idx="1"/>
          </p:cNvCxnSpPr>
          <p:nvPr/>
        </p:nvCxnSpPr>
        <p:spPr>
          <a:xfrm>
            <a:off x="3087959" y="1887963"/>
            <a:ext cx="369591" cy="264264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Left Brace 76"/>
          <p:cNvSpPr/>
          <p:nvPr/>
        </p:nvSpPr>
        <p:spPr>
          <a:xfrm rot="2143300">
            <a:off x="3529221" y="4360053"/>
            <a:ext cx="122674" cy="397244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>
            <a:stCxn id="78" idx="1"/>
            <a:endCxn id="59" idx="5"/>
          </p:cNvCxnSpPr>
          <p:nvPr/>
        </p:nvCxnSpPr>
        <p:spPr>
          <a:xfrm>
            <a:off x="4300654" y="3703942"/>
            <a:ext cx="543481" cy="41797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4658788" y="3936578"/>
            <a:ext cx="217147" cy="21714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eft Brace 80"/>
          <p:cNvSpPr/>
          <p:nvPr/>
        </p:nvSpPr>
        <p:spPr>
          <a:xfrm rot="2143300">
            <a:off x="3960049" y="3775090"/>
            <a:ext cx="165695" cy="512959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268854" y="3672143"/>
            <a:ext cx="217147" cy="217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735583" y="4092827"/>
            <a:ext cx="34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y’</a:t>
            </a:r>
            <a:endParaRPr lang="en-US" baseline="-25000" dirty="0"/>
          </a:p>
        </p:txBody>
      </p:sp>
      <p:sp>
        <p:nvSpPr>
          <p:cNvPr id="92" name="TextBox 91"/>
          <p:cNvSpPr txBox="1"/>
          <p:nvPr/>
        </p:nvSpPr>
        <p:spPr>
          <a:xfrm>
            <a:off x="4837624" y="3873742"/>
            <a:ext cx="34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’</a:t>
            </a:r>
            <a:endParaRPr lang="en-US" baseline="-25000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3597908" y="2434774"/>
            <a:ext cx="1614073" cy="546178"/>
            <a:chOff x="3657785" y="2123871"/>
            <a:chExt cx="1614073" cy="546178"/>
          </a:xfrm>
        </p:grpSpPr>
        <p:sp>
          <p:nvSpPr>
            <p:cNvPr id="94" name="TextBox 93"/>
            <p:cNvSpPr txBox="1"/>
            <p:nvPr/>
          </p:nvSpPr>
          <p:spPr>
            <a:xfrm>
              <a:off x="3657785" y="2158823"/>
              <a:ext cx="663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≤0</a:t>
              </a:r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dirty="0"/>
            </a:p>
          </p:txBody>
        </p:sp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2326186"/>
                </p:ext>
              </p:extLst>
            </p:nvPr>
          </p:nvGraphicFramePr>
          <p:xfrm>
            <a:off x="4224832" y="2178263"/>
            <a:ext cx="1047026" cy="491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038" name="Equation" r:id="rId7" imgW="838200" imgH="393700" progId="Equation.3">
                    <p:embed/>
                  </p:oleObj>
                </mc:Choice>
                <mc:Fallback>
                  <p:oleObj name="Equation" r:id="rId7" imgW="8382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224832" y="2178263"/>
                          <a:ext cx="1047026" cy="4917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Rectangle 101"/>
            <p:cNvSpPr/>
            <p:nvPr/>
          </p:nvSpPr>
          <p:spPr>
            <a:xfrm>
              <a:off x="3701194" y="2123871"/>
              <a:ext cx="1568874" cy="54617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>
            <a:stCxn id="75" idx="1"/>
          </p:cNvCxnSpPr>
          <p:nvPr/>
        </p:nvCxnSpPr>
        <p:spPr>
          <a:xfrm>
            <a:off x="3087959" y="1887963"/>
            <a:ext cx="870931" cy="204861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02" idx="2"/>
          </p:cNvCxnSpPr>
          <p:nvPr/>
        </p:nvCxnSpPr>
        <p:spPr>
          <a:xfrm flipH="1">
            <a:off x="4011238" y="2980952"/>
            <a:ext cx="414516" cy="770178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4726078" y="1998305"/>
            <a:ext cx="107137" cy="436469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074029" y="3882171"/>
            <a:ext cx="36721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604A7B"/>
                </a:solidFill>
              </a:rPr>
              <a:t>Size </a:t>
            </a:r>
            <a:r>
              <a:rPr lang="en-US" sz="2000" b="1" dirty="0">
                <a:solidFill>
                  <a:srgbClr val="604A7B"/>
                </a:solidFill>
              </a:rPr>
              <a:t>of Margin </a:t>
            </a:r>
          </a:p>
          <a:p>
            <a:pPr algn="ctr"/>
            <a:r>
              <a:rPr lang="en-US" sz="2000" b="1" dirty="0" err="1">
                <a:solidFill>
                  <a:srgbClr val="604A7B"/>
                </a:solidFill>
              </a:rPr>
              <a:t>vs</a:t>
            </a:r>
            <a:r>
              <a:rPr lang="en-US" sz="2000" b="1" dirty="0">
                <a:solidFill>
                  <a:srgbClr val="604A7B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604A7B"/>
                </a:solidFill>
              </a:rPr>
              <a:t>Size of Margin Violations</a:t>
            </a:r>
          </a:p>
          <a:p>
            <a:pPr algn="ctr"/>
            <a:r>
              <a:rPr lang="en-US" sz="2000" dirty="0">
                <a:solidFill>
                  <a:srgbClr val="604A7B"/>
                </a:solidFill>
              </a:rPr>
              <a:t>(C controls trade-off</a:t>
            </a:r>
            <a:r>
              <a:rPr lang="en-US" sz="2000" dirty="0" smtClean="0">
                <a:solidFill>
                  <a:srgbClr val="604A7B"/>
                </a:solidFill>
              </a:rPr>
              <a:t>)</a:t>
            </a:r>
          </a:p>
          <a:p>
            <a:pPr algn="ctr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(Margin scaled by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Hamming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Loss)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rgbClr val="604A7B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569386" y="2029118"/>
            <a:ext cx="3043310" cy="13690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5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57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25" grpId="0"/>
      <p:bldP spid="52" grpId="0" animBg="1"/>
      <p:bldP spid="41" grpId="0" animBg="1"/>
      <p:bldP spid="73" grpId="0" animBg="1"/>
      <p:bldP spid="75" grpId="0" animBg="1"/>
      <p:bldP spid="77" grpId="0" animBg="1"/>
      <p:bldP spid="59" grpId="0" animBg="1"/>
      <p:bldP spid="81" grpId="0" animBg="1"/>
      <p:bldP spid="78" grpId="0" animBg="1"/>
      <p:bldP spid="91" grpId="0"/>
      <p:bldP spid="92" grpId="0"/>
      <p:bldP spid="1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SVM </a:t>
            </a:r>
            <a:r>
              <a:rPr lang="en-US" dirty="0"/>
              <a:t>Training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7375"/>
            <a:ext cx="8229600" cy="2308788"/>
          </a:xfrm>
        </p:spPr>
        <p:txBody>
          <a:bodyPr/>
          <a:lstStyle/>
          <a:p>
            <a:r>
              <a:rPr lang="en-US" dirty="0" smtClean="0"/>
              <a:t>Strictly convex optimization problem</a:t>
            </a:r>
          </a:p>
          <a:p>
            <a:pPr lvl="1"/>
            <a:r>
              <a:rPr lang="en-US" dirty="0" smtClean="0"/>
              <a:t>Same form as standard SVM optimization</a:t>
            </a:r>
          </a:p>
          <a:p>
            <a:pPr lvl="1"/>
            <a:r>
              <a:rPr lang="en-US" dirty="0" smtClean="0"/>
              <a:t>Easy right?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Intractable # of constraints!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241577"/>
              </p:ext>
            </p:extLst>
          </p:nvPr>
        </p:nvGraphicFramePr>
        <p:xfrm>
          <a:off x="977574" y="1464747"/>
          <a:ext cx="6923087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86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7574" y="1464747"/>
                        <a:ext cx="6923087" cy="172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eft Brace 5"/>
          <p:cNvSpPr/>
          <p:nvPr/>
        </p:nvSpPr>
        <p:spPr>
          <a:xfrm rot="16200000">
            <a:off x="3401305" y="703181"/>
            <a:ext cx="293865" cy="5015400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23429" y="3264533"/>
            <a:ext cx="3044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Often Exponentially Many!</a:t>
            </a:r>
            <a:endParaRPr lang="en-US" sz="20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Homework 2 due next Tuesday</a:t>
            </a:r>
          </a:p>
          <a:p>
            <a:pPr lvl="1"/>
            <a:r>
              <a:rPr lang="en-US" dirty="0" smtClean="0"/>
              <a:t>2pm via Moodle</a:t>
            </a:r>
          </a:p>
          <a:p>
            <a:pPr lvl="1"/>
            <a:endParaRPr lang="en-US" sz="1600" dirty="0"/>
          </a:p>
          <a:p>
            <a:r>
              <a:rPr lang="en-US" dirty="0" smtClean="0"/>
              <a:t>Homework 3 out next week</a:t>
            </a:r>
          </a:p>
          <a:p>
            <a:pPr lvl="1"/>
            <a:r>
              <a:rPr lang="en-US" dirty="0" smtClean="0"/>
              <a:t>Due 2 weeks later</a:t>
            </a:r>
          </a:p>
          <a:p>
            <a:pPr lvl="1"/>
            <a:r>
              <a:rPr lang="en-US" dirty="0" smtClean="0"/>
              <a:t>(Easier than HW2)</a:t>
            </a:r>
          </a:p>
          <a:p>
            <a:pPr lvl="1"/>
            <a:endParaRPr lang="en-US" sz="1600" dirty="0"/>
          </a:p>
          <a:p>
            <a:r>
              <a:rPr lang="en-US" dirty="0" err="1" smtClean="0"/>
              <a:t>Kaggle</a:t>
            </a:r>
            <a:r>
              <a:rPr lang="en-US" dirty="0" smtClean="0"/>
              <a:t> Mini-Project out next week</a:t>
            </a:r>
          </a:p>
          <a:p>
            <a:pPr lvl="1"/>
            <a:r>
              <a:rPr lang="en-US" dirty="0" smtClean="0"/>
              <a:t>Due ~3 weeks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76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SVM Training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The trick is to not enumerate all constraints.</a:t>
            </a:r>
          </a:p>
          <a:p>
            <a:endParaRPr lang="en-US" sz="1600" dirty="0" smtClean="0"/>
          </a:p>
          <a:p>
            <a:r>
              <a:rPr lang="en-US" sz="2800" dirty="0" smtClean="0"/>
              <a:t>Only </a:t>
            </a:r>
            <a:r>
              <a:rPr lang="en-US" sz="2800" dirty="0"/>
              <a:t>solve the SVM objective over a small subset of constraints (</a:t>
            </a:r>
            <a:r>
              <a:rPr lang="en-US" sz="2800" b="1" dirty="0"/>
              <a:t>working set</a:t>
            </a:r>
            <a:r>
              <a:rPr lang="en-US" sz="2800" dirty="0"/>
              <a:t>)</a:t>
            </a:r>
            <a:r>
              <a:rPr lang="en-US" sz="2800" dirty="0" smtClean="0"/>
              <a:t>.</a:t>
            </a:r>
          </a:p>
          <a:p>
            <a:pPr lvl="1"/>
            <a:r>
              <a:rPr lang="en-US" sz="2400" dirty="0" smtClean="0"/>
              <a:t>Efficient!</a:t>
            </a:r>
          </a:p>
          <a:p>
            <a:endParaRPr lang="en-US" sz="1600" dirty="0"/>
          </a:p>
          <a:p>
            <a:r>
              <a:rPr lang="en-US" sz="2800" dirty="0" smtClean="0"/>
              <a:t>But some </a:t>
            </a:r>
            <a:r>
              <a:rPr lang="en-US" sz="2800" dirty="0"/>
              <a:t>constraints </a:t>
            </a:r>
            <a:r>
              <a:rPr lang="en-US" sz="2800" dirty="0" smtClean="0"/>
              <a:t>might </a:t>
            </a:r>
            <a:r>
              <a:rPr lang="en-US" sz="2800" dirty="0"/>
              <a:t>be violated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  <p:graphicFrame>
        <p:nvGraphicFramePr>
          <p:cNvPr id="92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428791"/>
              </p:ext>
            </p:extLst>
          </p:nvPr>
        </p:nvGraphicFramePr>
        <p:xfrm>
          <a:off x="1657350" y="1490663"/>
          <a:ext cx="5716588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67" name="Equation" r:id="rId3" imgW="2476500" imgH="393700" progId="Equation.3">
                  <p:embed/>
                </p:oleObj>
              </mc:Choice>
              <mc:Fallback>
                <p:oleObj name="Equation" r:id="rId3" imgW="2476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490663"/>
                        <a:ext cx="5716588" cy="9096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9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96574"/>
              </p:ext>
            </p:extLst>
          </p:nvPr>
        </p:nvGraphicFramePr>
        <p:xfrm>
          <a:off x="3530240" y="3766746"/>
          <a:ext cx="3802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28"/>
                <a:gridCol w="839508"/>
                <a:gridCol w="1679053"/>
                <a:gridCol w="59551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55231"/>
              </p:ext>
            </p:extLst>
          </p:nvPr>
        </p:nvGraphicFramePr>
        <p:xfrm>
          <a:off x="3530240" y="3766746"/>
          <a:ext cx="3802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28"/>
                <a:gridCol w="839508"/>
                <a:gridCol w="1679053"/>
                <a:gridCol w="59551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115051"/>
              </p:ext>
            </p:extLst>
          </p:nvPr>
        </p:nvGraphicFramePr>
        <p:xfrm>
          <a:off x="1501370" y="1573319"/>
          <a:ext cx="6075728" cy="15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25" name="Equation" r:id="rId3" imgW="3365500" imgH="838200" progId="Equation.3">
                  <p:embed/>
                </p:oleObj>
              </mc:Choice>
              <mc:Fallback>
                <p:oleObj name="Equation" r:id="rId3" imgW="3365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1370" y="1573319"/>
                        <a:ext cx="6075728" cy="151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8273" y="1464747"/>
            <a:ext cx="6694538" cy="16187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71312" y="3775953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1312" y="4246087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621326"/>
              </p:ext>
            </p:extLst>
          </p:nvPr>
        </p:nvGraphicFramePr>
        <p:xfrm>
          <a:off x="1222375" y="5010150"/>
          <a:ext cx="8778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26" name="Equation" r:id="rId5" imgW="381000" imgH="215900" progId="Equation.3">
                  <p:embed/>
                </p:oleObj>
              </mc:Choice>
              <mc:Fallback>
                <p:oleObj name="Equation" r:id="rId5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2375" y="5010150"/>
                        <a:ext cx="877888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792" y="4516660"/>
            <a:ext cx="313610" cy="2806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792" y="4155154"/>
            <a:ext cx="313610" cy="28068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2093088" y="4707752"/>
            <a:ext cx="1343872" cy="50167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100263" y="5087441"/>
            <a:ext cx="1336697" cy="12198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7142" y="4914521"/>
            <a:ext cx="260984" cy="2662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387" y="5240803"/>
            <a:ext cx="313610" cy="2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Hinge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4034"/>
            <a:ext cx="8229600" cy="46121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Choose tolerate </a:t>
            </a:r>
            <a:r>
              <a:rPr lang="el-GR" sz="2400" dirty="0" smtClean="0"/>
              <a:t>ε</a:t>
            </a:r>
            <a:r>
              <a:rPr lang="en-US" sz="2400" dirty="0" smtClean="0"/>
              <a:t>&gt;0: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80012" y="1930214"/>
            <a:ext cx="2676380" cy="1148083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249813"/>
              </p:ext>
            </p:extLst>
          </p:nvPr>
        </p:nvGraphicFramePr>
        <p:xfrm>
          <a:off x="1017955" y="1987618"/>
          <a:ext cx="7095495" cy="1685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12" name="Equation" r:id="rId3" imgW="3517900" imgH="838200" progId="Equation.3">
                  <p:embed/>
                </p:oleObj>
              </mc:Choice>
              <mc:Fallback>
                <p:oleObj name="Equation" r:id="rId3" imgW="35179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7955" y="1987618"/>
                        <a:ext cx="7095495" cy="1685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954204"/>
              </p:ext>
            </p:extLst>
          </p:nvPr>
        </p:nvGraphicFramePr>
        <p:xfrm>
          <a:off x="2085306" y="3879819"/>
          <a:ext cx="23526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13" name="Equation" r:id="rId5" imgW="1193800" imgH="317500" progId="Equation.3">
                  <p:embed/>
                </p:oleObj>
              </mc:Choice>
              <mc:Fallback>
                <p:oleObj name="Equation" r:id="rId5" imgW="1193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306" y="3879819"/>
                        <a:ext cx="2352675" cy="62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90334"/>
              </p:ext>
            </p:extLst>
          </p:nvPr>
        </p:nvGraphicFramePr>
        <p:xfrm>
          <a:off x="5519446" y="4946650"/>
          <a:ext cx="194945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14" name="Equation" r:id="rId7" imgW="1028700" imgH="393700" progId="Equation.3">
                  <p:embed/>
                </p:oleObj>
              </mc:Choice>
              <mc:Fallback>
                <p:oleObj name="Equation" r:id="rId7" imgW="1028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19446" y="4946650"/>
                        <a:ext cx="1949450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53889" y="3779193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320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674628"/>
              </p:ext>
            </p:extLst>
          </p:nvPr>
        </p:nvGraphicFramePr>
        <p:xfrm>
          <a:off x="5545138" y="3881062"/>
          <a:ext cx="272891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15" name="Equation" r:id="rId9" imgW="1384300" imgH="215900" progId="Equation.3">
                  <p:embed/>
                </p:oleObj>
              </mc:Choice>
              <mc:Fallback>
                <p:oleObj name="Equation" r:id="rId9" imgW="1384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45138" y="3881062"/>
                        <a:ext cx="2728912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518643" y="4425835"/>
            <a:ext cx="291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Prediction of  Learned Model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6229" y="3865467"/>
            <a:ext cx="118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Consider:</a:t>
            </a:r>
            <a:endParaRPr lang="en-US" sz="2000" b="1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10300"/>
              </p:ext>
            </p:extLst>
          </p:nvPr>
        </p:nvGraphicFramePr>
        <p:xfrm>
          <a:off x="3575050" y="5725409"/>
          <a:ext cx="8016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16" name="Equation" r:id="rId11" imgW="406400" imgH="215900" progId="Equation.3">
                  <p:embed/>
                </p:oleObj>
              </mc:Choice>
              <mc:Fallback>
                <p:oleObj name="Equation" r:id="rId11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75050" y="5725409"/>
                        <a:ext cx="801688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267196"/>
              </p:ext>
            </p:extLst>
          </p:nvPr>
        </p:nvGraphicFramePr>
        <p:xfrm>
          <a:off x="3575050" y="5001896"/>
          <a:ext cx="8016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17" name="Equation" r:id="rId13" imgW="406400" imgH="215900" progId="Equation.3">
                  <p:embed/>
                </p:oleObj>
              </mc:Choice>
              <mc:Fallback>
                <p:oleObj name="Equation" r:id="rId13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75050" y="5001896"/>
                        <a:ext cx="801688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653889" y="4899965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4653889" y="5640719"/>
            <a:ext cx="622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570199" y="3743312"/>
            <a:ext cx="7961212" cy="11279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02453"/>
              </p:ext>
            </p:extLst>
          </p:nvPr>
        </p:nvGraphicFramePr>
        <p:xfrm>
          <a:off x="5519446" y="5732773"/>
          <a:ext cx="7207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418" name="Equation" r:id="rId15" imgW="381000" imgH="215900" progId="Equation.3">
                  <p:embed/>
                </p:oleObj>
              </mc:Choice>
              <mc:Fallback>
                <p:oleObj name="Equation" r:id="rId15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19446" y="5732773"/>
                        <a:ext cx="720725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881145" y="4944046"/>
            <a:ext cx="2198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Slack is continuous 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upper bound on 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Hamming Loss - </a:t>
            </a:r>
            <a:r>
              <a:rPr lang="el-GR" sz="2000" dirty="0"/>
              <a:t>ε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!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0199" y="4871260"/>
            <a:ext cx="7961212" cy="14040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8" grpId="0"/>
      <p:bldP spid="29" grpId="0"/>
      <p:bldP spid="30" grpId="0" animBg="1"/>
      <p:bldP spid="32" grpId="0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518076"/>
              </p:ext>
            </p:extLst>
          </p:nvPr>
        </p:nvGraphicFramePr>
        <p:xfrm>
          <a:off x="3530240" y="3766746"/>
          <a:ext cx="3802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28"/>
                <a:gridCol w="839508"/>
                <a:gridCol w="1679053"/>
                <a:gridCol w="59551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28182"/>
              </p:ext>
            </p:extLst>
          </p:nvPr>
        </p:nvGraphicFramePr>
        <p:xfrm>
          <a:off x="3530240" y="3766746"/>
          <a:ext cx="3802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28"/>
                <a:gridCol w="839508"/>
                <a:gridCol w="1679053"/>
                <a:gridCol w="59551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1488" y="1406410"/>
            <a:ext cx="7340313" cy="17847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71312" y="3775953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1312" y="4246087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7919"/>
              </p:ext>
            </p:extLst>
          </p:nvPr>
        </p:nvGraphicFramePr>
        <p:xfrm>
          <a:off x="1222375" y="5010150"/>
          <a:ext cx="8778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" name="Equation" r:id="rId3" imgW="381000" imgH="215900" progId="Equation.3">
                  <p:embed/>
                </p:oleObj>
              </mc:Choice>
              <mc:Fallback>
                <p:oleObj name="Equation" r:id="rId3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2375" y="5010150"/>
                        <a:ext cx="877888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792" y="4516660"/>
            <a:ext cx="313610" cy="2806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792" y="4155154"/>
            <a:ext cx="313610" cy="28068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2093088" y="4707752"/>
            <a:ext cx="1343872" cy="50167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142" y="4914521"/>
            <a:ext cx="260984" cy="2662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387" y="5240803"/>
            <a:ext cx="313610" cy="280682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569651"/>
              </p:ext>
            </p:extLst>
          </p:nvPr>
        </p:nvGraphicFramePr>
        <p:xfrm>
          <a:off x="1334013" y="5547035"/>
          <a:ext cx="7016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" name="Equation" r:id="rId7" imgW="304800" imgH="165100" progId="Equation.3">
                  <p:embed/>
                </p:oleObj>
              </mc:Choice>
              <mc:Fallback>
                <p:oleObj name="Equation" r:id="rId7" imgW="3048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4013" y="5547035"/>
                        <a:ext cx="7016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446494"/>
              </p:ext>
            </p:extLst>
          </p:nvPr>
        </p:nvGraphicFramePr>
        <p:xfrm>
          <a:off x="1128597" y="1470981"/>
          <a:ext cx="6984853" cy="1659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0" name="Equation" r:id="rId9" imgW="3517900" imgH="838200" progId="Equation.3">
                  <p:embed/>
                </p:oleObj>
              </mc:Choice>
              <mc:Fallback>
                <p:oleObj name="Equation" r:id="rId9" imgW="35179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28597" y="1470981"/>
                        <a:ext cx="6984853" cy="1659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99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Structural SVM Training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STEP 0: </a:t>
            </a:r>
            <a:r>
              <a:rPr lang="en-US" sz="2400" dirty="0" smtClean="0"/>
              <a:t>Specify </a:t>
            </a:r>
            <a:r>
              <a:rPr lang="en-US" sz="2400" dirty="0"/>
              <a:t>tolerance </a:t>
            </a:r>
            <a:r>
              <a:rPr lang="en-US" sz="2400" dirty="0" err="1"/>
              <a:t>ε</a:t>
            </a:r>
            <a:endParaRPr lang="en-US" sz="2400" b="1" dirty="0" smtClean="0"/>
          </a:p>
          <a:p>
            <a:pPr eaLnBrk="1" hangingPunct="1">
              <a:lnSpc>
                <a:spcPct val="80000"/>
              </a:lnSpc>
            </a:pPr>
            <a:endParaRPr lang="en-US" sz="16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STEP </a:t>
            </a:r>
            <a:r>
              <a:rPr lang="en-US" sz="2400" b="1" dirty="0"/>
              <a:t>1: </a:t>
            </a:r>
            <a:r>
              <a:rPr lang="en-US" sz="2400" dirty="0"/>
              <a:t>Solve </a:t>
            </a:r>
            <a:r>
              <a:rPr lang="en-US" sz="2400" dirty="0" smtClean="0"/>
              <a:t>SVM </a:t>
            </a:r>
            <a:r>
              <a:rPr lang="en-US" sz="2400" dirty="0"/>
              <a:t>objective function using only </a:t>
            </a:r>
            <a:r>
              <a:rPr lang="en-US" sz="2400" dirty="0" smtClean="0"/>
              <a:t>working </a:t>
            </a:r>
            <a:r>
              <a:rPr lang="en-US" sz="2400" dirty="0"/>
              <a:t>set of </a:t>
            </a:r>
            <a:r>
              <a:rPr lang="en-US" sz="2400" dirty="0" smtClean="0"/>
              <a:t>constraints </a:t>
            </a:r>
            <a:r>
              <a:rPr lang="en-US" sz="2400" b="1" dirty="0" smtClean="0"/>
              <a:t>W </a:t>
            </a:r>
            <a:r>
              <a:rPr lang="en-US" sz="2400" dirty="0" smtClean="0"/>
              <a:t>(initially empty).  The trained model is w.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b="1" dirty="0"/>
              <a:t>STEP 2: </a:t>
            </a:r>
            <a:r>
              <a:rPr lang="en-US" sz="2400" dirty="0"/>
              <a:t>Using </a:t>
            </a:r>
            <a:r>
              <a:rPr lang="en-US" sz="2400" dirty="0" smtClean="0"/>
              <a:t>w, </a:t>
            </a:r>
            <a:r>
              <a:rPr lang="en-US" sz="2400" dirty="0"/>
              <a:t>find the </a:t>
            </a:r>
            <a:r>
              <a:rPr lang="en-US" sz="2400" dirty="0" smtClean="0"/>
              <a:t>y’ whose constraint is most violated.</a:t>
            </a:r>
          </a:p>
          <a:p>
            <a:pPr eaLnBrk="1" hangingPunct="1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b="1" dirty="0"/>
              <a:t>STEP 3: </a:t>
            </a:r>
            <a:r>
              <a:rPr lang="en-US" sz="2400" dirty="0"/>
              <a:t>If </a:t>
            </a:r>
            <a:r>
              <a:rPr lang="en-US" sz="2400" dirty="0" smtClean="0"/>
              <a:t>constraint is </a:t>
            </a:r>
            <a:r>
              <a:rPr lang="en-US" sz="2400" dirty="0"/>
              <a:t>violated by more </a:t>
            </a:r>
            <a:r>
              <a:rPr lang="en-US" sz="2400" dirty="0" smtClean="0"/>
              <a:t>than </a:t>
            </a:r>
            <a:r>
              <a:rPr lang="en-US" sz="2400" dirty="0" err="1" smtClean="0"/>
              <a:t>ε</a:t>
            </a:r>
            <a:r>
              <a:rPr lang="en-US" sz="2400" dirty="0" smtClean="0"/>
              <a:t>, </a:t>
            </a:r>
            <a:r>
              <a:rPr lang="en-US" sz="2400" dirty="0"/>
              <a:t>add it </a:t>
            </a:r>
            <a:r>
              <a:rPr lang="en-US" sz="2400" dirty="0" smtClean="0"/>
              <a:t>to </a:t>
            </a:r>
            <a:r>
              <a:rPr lang="en-US" sz="2400" b="1" dirty="0" smtClean="0"/>
              <a:t>W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3600" dirty="0" smtClean="0"/>
          </a:p>
          <a:p>
            <a:pPr eaLnBrk="1" hangingPunct="1">
              <a:lnSpc>
                <a:spcPct val="80000"/>
              </a:lnSpc>
            </a:pPr>
            <a:endParaRPr lang="en-US" sz="4400" dirty="0"/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Repeat </a:t>
            </a:r>
            <a:r>
              <a:rPr lang="en-US" sz="2400" b="1" dirty="0"/>
              <a:t>STEP 1-3 </a:t>
            </a:r>
            <a:r>
              <a:rPr lang="en-US" sz="2400" dirty="0"/>
              <a:t>until no additional constraints are added.  Return </a:t>
            </a:r>
            <a:r>
              <a:rPr lang="en-US" sz="2400" dirty="0" smtClean="0"/>
              <a:t>most </a:t>
            </a:r>
            <a:r>
              <a:rPr lang="en-US" sz="2400" dirty="0"/>
              <a:t>recent model </a:t>
            </a:r>
            <a:r>
              <a:rPr lang="en-US" sz="2400" dirty="0" smtClean="0"/>
              <a:t>w trained </a:t>
            </a:r>
            <a:r>
              <a:rPr lang="en-US" sz="2400" dirty="0"/>
              <a:t>in STEP 1.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04788" y="6335713"/>
            <a:ext cx="4595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*This is known as a </a:t>
            </a:r>
            <a:r>
              <a:rPr lang="ja-JP" altLang="en-US"/>
              <a:t>“</a:t>
            </a:r>
            <a:r>
              <a:rPr lang="en-US"/>
              <a:t>cutting plane</a:t>
            </a:r>
            <a:r>
              <a:rPr lang="ja-JP" altLang="en-US"/>
              <a:t>”</a:t>
            </a:r>
            <a:r>
              <a:rPr lang="en-US"/>
              <a:t> method.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255881"/>
              </p:ext>
            </p:extLst>
          </p:nvPr>
        </p:nvGraphicFramePr>
        <p:xfrm>
          <a:off x="3153496" y="4242814"/>
          <a:ext cx="495935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975" name="Equation" r:id="rId3" imgW="2717800" imgH="520700" progId="Equation.3">
                  <p:embed/>
                </p:oleObj>
              </mc:Choice>
              <mc:Fallback>
                <p:oleObj name="Equation" r:id="rId3" imgW="27178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3496" y="4242814"/>
                        <a:ext cx="4959350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1814" y="4297119"/>
            <a:ext cx="2261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Constraint Violation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Formula: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8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465897"/>
              </p:ext>
            </p:extLst>
          </p:nvPr>
        </p:nvGraphicFramePr>
        <p:xfrm>
          <a:off x="801688" y="1471613"/>
          <a:ext cx="7640637" cy="165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962" name="Equation" r:id="rId3" imgW="3848100" imgH="838200" progId="Equation.3">
                  <p:embed/>
                </p:oleObj>
              </mc:Choice>
              <mc:Fallback>
                <p:oleObj name="Equation" r:id="rId3" imgW="38481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88" y="1471613"/>
                        <a:ext cx="7640637" cy="165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866097"/>
              </p:ext>
            </p:extLst>
          </p:nvPr>
        </p:nvGraphicFramePr>
        <p:xfrm>
          <a:off x="3084425" y="4117355"/>
          <a:ext cx="443527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600"/>
                <a:gridCol w="813155"/>
                <a:gridCol w="1657491"/>
                <a:gridCol w="631424"/>
                <a:gridCol w="63860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Viol.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302" y="1406410"/>
            <a:ext cx="7871284" cy="17847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7302" y="4174945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302" y="4645079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50025"/>
              </p:ext>
            </p:extLst>
          </p:nvPr>
        </p:nvGraphicFramePr>
        <p:xfrm>
          <a:off x="6887325" y="3405680"/>
          <a:ext cx="8778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963" name="Equation" r:id="rId5" imgW="381000" imgH="215900" progId="Equation.3">
                  <p:embed/>
                </p:oleObj>
              </mc:Choice>
              <mc:Fallback>
                <p:oleObj name="Equation" r:id="rId5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87325" y="3405680"/>
                        <a:ext cx="877888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35766"/>
              </p:ext>
            </p:extLst>
          </p:nvPr>
        </p:nvGraphicFramePr>
        <p:xfrm>
          <a:off x="1838176" y="3407475"/>
          <a:ext cx="10826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964" name="Equation" r:id="rId7" imgW="469900" imgH="215900" progId="Equation.3">
                  <p:embed/>
                </p:oleObj>
              </mc:Choice>
              <mc:Fallback>
                <p:oleObj name="Equation" r:id="rId7" imgW="469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38176" y="3407475"/>
                        <a:ext cx="108267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9055" y="3363522"/>
            <a:ext cx="69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</a:rPr>
              <a:t>Init</a:t>
            </a:r>
            <a:r>
              <a:rPr lang="en-US" sz="2400" b="1" dirty="0" smtClean="0">
                <a:solidFill>
                  <a:srgbClr val="953735"/>
                </a:solidFill>
              </a:rPr>
              <a:t>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73713" y="3361727"/>
            <a:ext cx="95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Solve: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408" y="4852243"/>
            <a:ext cx="313610" cy="280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2758" y="5250104"/>
            <a:ext cx="260984" cy="2662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2758" y="5628061"/>
            <a:ext cx="260984" cy="2662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2682" y="4517570"/>
            <a:ext cx="260984" cy="2662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83" y="1680071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Choose </a:t>
            </a:r>
            <a:r>
              <a:rPr lang="el-GR" sz="2000" b="1" dirty="0" smtClean="0">
                <a:solidFill>
                  <a:srgbClr val="953735"/>
                </a:solidFill>
              </a:rPr>
              <a:t>ε</a:t>
            </a:r>
            <a:r>
              <a:rPr lang="en-US" sz="2000" b="1" dirty="0" smtClean="0">
                <a:solidFill>
                  <a:srgbClr val="953735"/>
                </a:solidFill>
              </a:rPr>
              <a:t>=0.1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6632" y="5987018"/>
            <a:ext cx="346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 – Slack – ( F(</a:t>
            </a:r>
            <a:r>
              <a:rPr lang="en-US" dirty="0" err="1" smtClean="0"/>
              <a:t>y,x</a:t>
            </a:r>
            <a:r>
              <a:rPr lang="en-US" dirty="0" smtClean="0"/>
              <a:t>)-F(</a:t>
            </a:r>
            <a:r>
              <a:rPr lang="en-US" dirty="0" err="1" smtClean="0"/>
              <a:t>y’,x</a:t>
            </a:r>
            <a:r>
              <a:rPr lang="en-US" dirty="0" smtClean="0"/>
              <a:t>) ) = Viol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90701" y="5985110"/>
            <a:ext cx="21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Constraint Violation: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006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356550"/>
              </p:ext>
            </p:extLst>
          </p:nvPr>
        </p:nvGraphicFramePr>
        <p:xfrm>
          <a:off x="801688" y="1471613"/>
          <a:ext cx="7640637" cy="165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023" name="Equation" r:id="rId3" imgW="3848100" imgH="838200" progId="Equation.3">
                  <p:embed/>
                </p:oleObj>
              </mc:Choice>
              <mc:Fallback>
                <p:oleObj name="Equation" r:id="rId3" imgW="38481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88" y="1471613"/>
                        <a:ext cx="7640637" cy="165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26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302" y="1406410"/>
            <a:ext cx="7871284" cy="17847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7302" y="4174945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302" y="4645079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408" y="4852243"/>
            <a:ext cx="313610" cy="2806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758" y="5250104"/>
            <a:ext cx="260984" cy="2662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758" y="5628061"/>
            <a:ext cx="260984" cy="26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682" y="4517570"/>
            <a:ext cx="260984" cy="266204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306444"/>
              </p:ext>
            </p:extLst>
          </p:nvPr>
        </p:nvGraphicFramePr>
        <p:xfrm>
          <a:off x="1953208" y="3373567"/>
          <a:ext cx="196056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024" name="Equation" r:id="rId7" imgW="850900" imgH="241300" progId="Equation.3">
                  <p:embed/>
                </p:oleObj>
              </mc:Choice>
              <mc:Fallback>
                <p:oleObj name="Equation" r:id="rId7" imgW="850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3208" y="3373567"/>
                        <a:ext cx="1960563" cy="56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39055" y="3363522"/>
            <a:ext cx="1214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Update: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482866"/>
              </p:ext>
            </p:extLst>
          </p:nvPr>
        </p:nvGraphicFramePr>
        <p:xfrm>
          <a:off x="6887325" y="3405680"/>
          <a:ext cx="8778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025" name="Equation" r:id="rId9" imgW="381000" imgH="215900" progId="Equation.3">
                  <p:embed/>
                </p:oleObj>
              </mc:Choice>
              <mc:Fallback>
                <p:oleObj name="Equation" r:id="rId9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87325" y="3405680"/>
                        <a:ext cx="877888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973713" y="3361727"/>
            <a:ext cx="95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Solve: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11536"/>
              </p:ext>
            </p:extLst>
          </p:nvPr>
        </p:nvGraphicFramePr>
        <p:xfrm>
          <a:off x="3084425" y="4117355"/>
          <a:ext cx="443527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600"/>
                <a:gridCol w="813155"/>
                <a:gridCol w="1657491"/>
                <a:gridCol w="631424"/>
                <a:gridCol w="63860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Viol.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096083" y="1680071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Choose </a:t>
            </a:r>
            <a:r>
              <a:rPr lang="el-GR" sz="2000" b="1" dirty="0" smtClean="0">
                <a:solidFill>
                  <a:srgbClr val="953735"/>
                </a:solidFill>
              </a:rPr>
              <a:t>ε</a:t>
            </a:r>
            <a:r>
              <a:rPr lang="en-US" sz="2000" b="1" dirty="0" smtClean="0">
                <a:solidFill>
                  <a:srgbClr val="953735"/>
                </a:solidFill>
              </a:rPr>
              <a:t>=0.1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6632" y="5987018"/>
            <a:ext cx="346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 – Slack – ( F(</a:t>
            </a:r>
            <a:r>
              <a:rPr lang="en-US" dirty="0" err="1" smtClean="0"/>
              <a:t>y,x</a:t>
            </a:r>
            <a:r>
              <a:rPr lang="en-US" dirty="0" smtClean="0"/>
              <a:t>)-F(</a:t>
            </a:r>
            <a:r>
              <a:rPr lang="en-US" dirty="0" err="1" smtClean="0"/>
              <a:t>y’,x</a:t>
            </a:r>
            <a:r>
              <a:rPr lang="en-US" dirty="0" smtClean="0"/>
              <a:t>) ) = Viol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90701" y="5985110"/>
            <a:ext cx="21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Constraint Violation: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012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676302"/>
              </p:ext>
            </p:extLst>
          </p:nvPr>
        </p:nvGraphicFramePr>
        <p:xfrm>
          <a:off x="801688" y="1471613"/>
          <a:ext cx="7640637" cy="165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50" name="Equation" r:id="rId3" imgW="3848100" imgH="838200" progId="Equation.3">
                  <p:embed/>
                </p:oleObj>
              </mc:Choice>
              <mc:Fallback>
                <p:oleObj name="Equation" r:id="rId3" imgW="38481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88" y="1471613"/>
                        <a:ext cx="7640637" cy="165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302" y="1406410"/>
            <a:ext cx="7871284" cy="17847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7302" y="4174945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302" y="4645079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57163"/>
              </p:ext>
            </p:extLst>
          </p:nvPr>
        </p:nvGraphicFramePr>
        <p:xfrm>
          <a:off x="1953208" y="3373567"/>
          <a:ext cx="196056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51" name="Equation" r:id="rId5" imgW="850900" imgH="241300" progId="Equation.3">
                  <p:embed/>
                </p:oleObj>
              </mc:Choice>
              <mc:Fallback>
                <p:oleObj name="Equation" r:id="rId5" imgW="850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3208" y="3373567"/>
                        <a:ext cx="1960563" cy="56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3474" y="4881992"/>
            <a:ext cx="313610" cy="2806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748" y="4547319"/>
            <a:ext cx="260984" cy="266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055" y="3363522"/>
            <a:ext cx="1214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Update: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828306"/>
              </p:ext>
            </p:extLst>
          </p:nvPr>
        </p:nvGraphicFramePr>
        <p:xfrm>
          <a:off x="6883963" y="3405188"/>
          <a:ext cx="11414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52" name="Equation" r:id="rId9" imgW="495300" imgH="215900" progId="Equation.3">
                  <p:embed/>
                </p:oleObj>
              </mc:Choice>
              <mc:Fallback>
                <p:oleObj name="Equation" r:id="rId9" imgW="495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83963" y="3405188"/>
                        <a:ext cx="1141412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973713" y="3361727"/>
            <a:ext cx="95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Solve: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824" y="5242482"/>
            <a:ext cx="313610" cy="280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824" y="5625361"/>
            <a:ext cx="260984" cy="266204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2767"/>
              </p:ext>
            </p:extLst>
          </p:nvPr>
        </p:nvGraphicFramePr>
        <p:xfrm>
          <a:off x="3084425" y="4117355"/>
          <a:ext cx="443527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600"/>
                <a:gridCol w="813155"/>
                <a:gridCol w="1657491"/>
                <a:gridCol w="631424"/>
                <a:gridCol w="63860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Viol.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0.9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096083" y="1680071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Choose </a:t>
            </a:r>
            <a:r>
              <a:rPr lang="el-GR" sz="2000" b="1" dirty="0" smtClean="0">
                <a:solidFill>
                  <a:srgbClr val="953735"/>
                </a:solidFill>
              </a:rPr>
              <a:t>ε</a:t>
            </a:r>
            <a:r>
              <a:rPr lang="en-US" sz="2000" b="1" dirty="0" smtClean="0">
                <a:solidFill>
                  <a:srgbClr val="953735"/>
                </a:solidFill>
              </a:rPr>
              <a:t>=0.1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6632" y="5987018"/>
            <a:ext cx="346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 – Slack – ( F(</a:t>
            </a:r>
            <a:r>
              <a:rPr lang="en-US" dirty="0" err="1" smtClean="0"/>
              <a:t>y,x</a:t>
            </a:r>
            <a:r>
              <a:rPr lang="en-US" dirty="0" smtClean="0"/>
              <a:t>)-F(</a:t>
            </a:r>
            <a:r>
              <a:rPr lang="en-US" dirty="0" err="1" smtClean="0"/>
              <a:t>y’,x</a:t>
            </a:r>
            <a:r>
              <a:rPr lang="en-US" dirty="0" smtClean="0"/>
              <a:t>) ) = Viol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0701" y="5985110"/>
            <a:ext cx="21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Constraint Violation: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281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570833"/>
              </p:ext>
            </p:extLst>
          </p:nvPr>
        </p:nvGraphicFramePr>
        <p:xfrm>
          <a:off x="801688" y="1471613"/>
          <a:ext cx="7640637" cy="165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012" name="Equation" r:id="rId3" imgW="3848100" imgH="838200" progId="Equation.3">
                  <p:embed/>
                </p:oleObj>
              </mc:Choice>
              <mc:Fallback>
                <p:oleObj name="Equation" r:id="rId3" imgW="38481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88" y="1471613"/>
                        <a:ext cx="7640637" cy="165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302" y="1406410"/>
            <a:ext cx="7871284" cy="17847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7302" y="4174945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302" y="4645079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775802"/>
              </p:ext>
            </p:extLst>
          </p:nvPr>
        </p:nvGraphicFramePr>
        <p:xfrm>
          <a:off x="1956732" y="3371089"/>
          <a:ext cx="301466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013" name="Equation" r:id="rId5" imgW="1308100" imgH="241300" progId="Equation.3">
                  <p:embed/>
                </p:oleObj>
              </mc:Choice>
              <mc:Fallback>
                <p:oleObj name="Equation" r:id="rId5" imgW="1308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6732" y="3371089"/>
                        <a:ext cx="3014662" cy="56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9055" y="3363522"/>
            <a:ext cx="1214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Update: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003196"/>
              </p:ext>
            </p:extLst>
          </p:nvPr>
        </p:nvGraphicFramePr>
        <p:xfrm>
          <a:off x="6883963" y="3405188"/>
          <a:ext cx="11414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014" name="Equation" r:id="rId7" imgW="495300" imgH="215900" progId="Equation.3">
                  <p:embed/>
                </p:oleObj>
              </mc:Choice>
              <mc:Fallback>
                <p:oleObj name="Equation" r:id="rId7" imgW="495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83963" y="3405188"/>
                        <a:ext cx="1141412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73713" y="3361727"/>
            <a:ext cx="95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Solve: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9124" y="4889168"/>
            <a:ext cx="313610" cy="2806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3398" y="4554495"/>
            <a:ext cx="260984" cy="26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3474" y="5249658"/>
            <a:ext cx="313610" cy="2806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3474" y="5632537"/>
            <a:ext cx="260984" cy="266204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646351"/>
              </p:ext>
            </p:extLst>
          </p:nvPr>
        </p:nvGraphicFramePr>
        <p:xfrm>
          <a:off x="3084425" y="4117355"/>
          <a:ext cx="443527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600"/>
                <a:gridCol w="813155"/>
                <a:gridCol w="1657491"/>
                <a:gridCol w="631424"/>
                <a:gridCol w="63860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Viol.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0.9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6096083" y="1680071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Choose </a:t>
            </a:r>
            <a:r>
              <a:rPr lang="el-GR" sz="2000" b="1" dirty="0" smtClean="0">
                <a:solidFill>
                  <a:srgbClr val="953735"/>
                </a:solidFill>
              </a:rPr>
              <a:t>ε</a:t>
            </a:r>
            <a:r>
              <a:rPr lang="en-US" sz="2000" b="1" dirty="0" smtClean="0">
                <a:solidFill>
                  <a:srgbClr val="953735"/>
                </a:solidFill>
              </a:rPr>
              <a:t>=0.1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96632" y="5987018"/>
            <a:ext cx="346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 – Slack – ( F(</a:t>
            </a:r>
            <a:r>
              <a:rPr lang="en-US" dirty="0" err="1" smtClean="0"/>
              <a:t>y,x</a:t>
            </a:r>
            <a:r>
              <a:rPr lang="en-US" dirty="0" smtClean="0"/>
              <a:t>)-F(</a:t>
            </a:r>
            <a:r>
              <a:rPr lang="en-US" dirty="0" err="1" smtClean="0"/>
              <a:t>y’,x</a:t>
            </a:r>
            <a:r>
              <a:rPr lang="en-US" dirty="0" smtClean="0"/>
              <a:t>) ) = Viol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90701" y="5985110"/>
            <a:ext cx="21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Constraint Violation: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423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110905"/>
              </p:ext>
            </p:extLst>
          </p:nvPr>
        </p:nvGraphicFramePr>
        <p:xfrm>
          <a:off x="801688" y="1471613"/>
          <a:ext cx="7640637" cy="165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989" name="Equation" r:id="rId3" imgW="3848100" imgH="838200" progId="Equation.3">
                  <p:embed/>
                </p:oleObj>
              </mc:Choice>
              <mc:Fallback>
                <p:oleObj name="Equation" r:id="rId3" imgW="38481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88" y="1471613"/>
                        <a:ext cx="7640637" cy="165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536"/>
          </a:xfrm>
        </p:spPr>
        <p:txBody>
          <a:bodyPr>
            <a:normAutofit/>
          </a:bodyPr>
          <a:lstStyle/>
          <a:p>
            <a:r>
              <a:rPr lang="en-US" dirty="0" smtClean="0"/>
              <a:t>Example 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302" y="1406410"/>
            <a:ext cx="7871284" cy="17847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7302" y="4174945"/>
            <a:ext cx="2158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“Fish Sleep”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302" y="4645079"/>
            <a:ext cx="1300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(N,V)</a:t>
            </a:r>
            <a:endParaRPr lang="en-US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819" y="4888069"/>
            <a:ext cx="313610" cy="280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055" y="3363522"/>
            <a:ext cx="1214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Update: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144835"/>
              </p:ext>
            </p:extLst>
          </p:nvPr>
        </p:nvGraphicFramePr>
        <p:xfrm>
          <a:off x="6851450" y="3405188"/>
          <a:ext cx="13160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990" name="Equation" r:id="rId6" imgW="571500" imgH="215900" progId="Equation.3">
                  <p:embed/>
                </p:oleObj>
              </mc:Choice>
              <mc:Fallback>
                <p:oleObj name="Equation" r:id="rId6" imgW="571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51450" y="3405188"/>
                        <a:ext cx="1316037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973713" y="3361727"/>
            <a:ext cx="95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Solve: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169" y="5248559"/>
            <a:ext cx="313610" cy="280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6169" y="5631438"/>
            <a:ext cx="260984" cy="266204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337478"/>
              </p:ext>
            </p:extLst>
          </p:nvPr>
        </p:nvGraphicFramePr>
        <p:xfrm>
          <a:off x="1956732" y="3371089"/>
          <a:ext cx="301466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991" name="Equation" r:id="rId9" imgW="1308100" imgH="241300" progId="Equation.3">
                  <p:embed/>
                </p:oleObj>
              </mc:Choice>
              <mc:Fallback>
                <p:oleObj name="Equation" r:id="rId9" imgW="1308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56732" y="3371089"/>
                        <a:ext cx="3014662" cy="56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169" y="4538183"/>
            <a:ext cx="313610" cy="280682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230267"/>
              </p:ext>
            </p:extLst>
          </p:nvPr>
        </p:nvGraphicFramePr>
        <p:xfrm>
          <a:off x="3084425" y="4117355"/>
          <a:ext cx="443527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600"/>
                <a:gridCol w="813155"/>
                <a:gridCol w="1657491"/>
                <a:gridCol w="631424"/>
                <a:gridCol w="638601"/>
              </a:tblGrid>
              <a:tr h="359176">
                <a:tc>
                  <a:txBody>
                    <a:bodyPr/>
                    <a:lstStyle/>
                    <a:p>
                      <a:r>
                        <a:rPr lang="en-US" dirty="0" smtClean="0"/>
                        <a:t>y’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err="1" smtClean="0"/>
                        <a:t>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dirty="0" smtClean="0"/>
                        <a:t>) – F(</a:t>
                      </a:r>
                      <a:r>
                        <a:rPr lang="en-US" dirty="0" err="1" smtClean="0"/>
                        <a:t>y’,x</a:t>
                      </a:r>
                      <a:r>
                        <a:rPr lang="en-US" baseline="-25000" dirty="0" err="1" smtClean="0"/>
                        <a:t>i</a:t>
                      </a:r>
                      <a:r>
                        <a:rPr lang="en-US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Loss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Viol.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-0.05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0.95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0.05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6096083" y="1680071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Choose </a:t>
            </a:r>
            <a:r>
              <a:rPr lang="el-GR" sz="2000" b="1" dirty="0" smtClean="0">
                <a:solidFill>
                  <a:srgbClr val="953735"/>
                </a:solidFill>
              </a:rPr>
              <a:t>ε</a:t>
            </a:r>
            <a:r>
              <a:rPr lang="en-US" sz="2000" b="1" dirty="0" smtClean="0">
                <a:solidFill>
                  <a:srgbClr val="953735"/>
                </a:solidFill>
              </a:rPr>
              <a:t>=0.1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96632" y="5987018"/>
            <a:ext cx="346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 – Slack – ( F(</a:t>
            </a:r>
            <a:r>
              <a:rPr lang="en-US" dirty="0" err="1" smtClean="0"/>
              <a:t>y,x</a:t>
            </a:r>
            <a:r>
              <a:rPr lang="en-US" dirty="0" smtClean="0"/>
              <a:t>)-F(</a:t>
            </a:r>
            <a:r>
              <a:rPr lang="en-US" dirty="0" err="1" smtClean="0"/>
              <a:t>y’,x</a:t>
            </a:r>
            <a:r>
              <a:rPr lang="en-US" dirty="0" smtClean="0"/>
              <a:t>) ) = Viol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90701" y="5985110"/>
            <a:ext cx="21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Constraint Violation:</a:t>
            </a:r>
            <a:endParaRPr lang="en-US" b="1" dirty="0"/>
          </a:p>
        </p:txBody>
      </p:sp>
      <p:sp>
        <p:nvSpPr>
          <p:cNvPr id="3" name="Freeform 2"/>
          <p:cNvSpPr/>
          <p:nvPr/>
        </p:nvSpPr>
        <p:spPr>
          <a:xfrm>
            <a:off x="7028527" y="2125147"/>
            <a:ext cx="1418633" cy="3483229"/>
          </a:xfrm>
          <a:custGeom>
            <a:avLst/>
            <a:gdLst>
              <a:gd name="connsiteX0" fmla="*/ 0 w 1418633"/>
              <a:gd name="connsiteY0" fmla="*/ 0 h 3483229"/>
              <a:gd name="connsiteX1" fmla="*/ 1395646 w 1418633"/>
              <a:gd name="connsiteY1" fmla="*/ 2011973 h 3483229"/>
              <a:gd name="connsiteX2" fmla="*/ 905284 w 1418633"/>
              <a:gd name="connsiteY2" fmla="*/ 3483229 h 348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8633" h="3483229">
                <a:moveTo>
                  <a:pt x="0" y="0"/>
                </a:moveTo>
                <a:cubicBezTo>
                  <a:pt x="622382" y="715717"/>
                  <a:pt x="1244765" y="1431435"/>
                  <a:pt x="1395646" y="2011973"/>
                </a:cubicBezTo>
                <a:cubicBezTo>
                  <a:pt x="1546527" y="2592511"/>
                  <a:pt x="905284" y="3483229"/>
                  <a:pt x="905284" y="3483229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9055" y="3405187"/>
            <a:ext cx="5234658" cy="212405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No constraint is violated </a:t>
            </a:r>
          </a:p>
          <a:p>
            <a:pPr algn="ctr"/>
            <a:r>
              <a:rPr lang="en-US" sz="3200" dirty="0" smtClean="0"/>
              <a:t>by more than </a:t>
            </a:r>
            <a:r>
              <a:rPr lang="el-GR" sz="3200" b="1" dirty="0">
                <a:solidFill>
                  <a:schemeClr val="bg1"/>
                </a:solidFill>
              </a:rPr>
              <a:t>ε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  <p:bldP spid="3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Kaggle</a:t>
            </a:r>
            <a:r>
              <a:rPr lang="en-US" dirty="0" smtClean="0"/>
              <a:t> Mini-Project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Training set of ~5K labeled data points</a:t>
            </a:r>
          </a:p>
          <a:p>
            <a:pPr lvl="1"/>
            <a:r>
              <a:rPr lang="en-US" sz="2400" dirty="0" smtClean="0"/>
              <a:t>~50 features</a:t>
            </a:r>
          </a:p>
          <a:p>
            <a:r>
              <a:rPr lang="en-US" sz="2800" dirty="0"/>
              <a:t>Test set of unlabeled data points</a:t>
            </a:r>
          </a:p>
          <a:p>
            <a:pPr lvl="1"/>
            <a:r>
              <a:rPr lang="en-US" sz="2400" dirty="0"/>
              <a:t>Submit predictions on test </a:t>
            </a:r>
            <a:r>
              <a:rPr lang="en-US" sz="2400" dirty="0" smtClean="0"/>
              <a:t>set</a:t>
            </a:r>
            <a:endParaRPr lang="en-US" sz="2800" dirty="0" smtClean="0"/>
          </a:p>
          <a:p>
            <a:r>
              <a:rPr lang="en-US" sz="2800" dirty="0" smtClean="0"/>
              <a:t>You choose the methods, loss functions, feature manipulations, etc.</a:t>
            </a:r>
          </a:p>
          <a:p>
            <a:pPr lvl="1"/>
            <a:r>
              <a:rPr lang="en-US" sz="2400" dirty="0" smtClean="0"/>
              <a:t>Expected to do cross validation &amp; model selection</a:t>
            </a:r>
          </a:p>
          <a:p>
            <a:pPr lvl="1"/>
            <a:r>
              <a:rPr lang="en-US" sz="2400" dirty="0" smtClean="0"/>
              <a:t>Written report </a:t>
            </a:r>
          </a:p>
          <a:p>
            <a:pPr lvl="2"/>
            <a:r>
              <a:rPr lang="en-US" sz="2000" dirty="0"/>
              <a:t>C</a:t>
            </a:r>
            <a:r>
              <a:rPr lang="en-US" sz="2000" dirty="0" smtClean="0"/>
              <a:t>learly &amp; concisely documenting your process</a:t>
            </a:r>
          </a:p>
          <a:p>
            <a:pPr lvl="2"/>
            <a:r>
              <a:rPr lang="en-US" sz="2000" dirty="0" smtClean="0"/>
              <a:t>Template will be provided</a:t>
            </a:r>
          </a:p>
          <a:p>
            <a:pPr lvl="1"/>
            <a:r>
              <a:rPr lang="en-US" sz="2400" dirty="0"/>
              <a:t>Groups of up to </a:t>
            </a:r>
            <a:r>
              <a:rPr lang="en-US" sz="2400" dirty="0" smtClean="0"/>
              <a:t>3</a:t>
            </a:r>
          </a:p>
          <a:p>
            <a:r>
              <a:rPr lang="en-US" sz="2800" dirty="0" smtClean="0"/>
              <a:t>Due after ~3 weeks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68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Interpretation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798076"/>
              </p:ext>
            </p:extLst>
          </p:nvPr>
        </p:nvGraphicFramePr>
        <p:xfrm>
          <a:off x="1184647" y="4373391"/>
          <a:ext cx="5868768" cy="1633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062" name="Equation" r:id="rId3" imgW="2501900" imgH="698500" progId="Equation.3">
                  <p:embed/>
                </p:oleObj>
              </mc:Choice>
              <mc:Fallback>
                <p:oleObj name="Equation" r:id="rId3" imgW="25019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4647" y="4373391"/>
                        <a:ext cx="5868768" cy="1633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292767"/>
              </p:ext>
            </p:extLst>
          </p:nvPr>
        </p:nvGraphicFramePr>
        <p:xfrm>
          <a:off x="4106863" y="1531938"/>
          <a:ext cx="397827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063" name="Equation" r:id="rId5" imgW="1879600" imgH="482600" progId="Equation.3">
                  <p:embed/>
                </p:oleObj>
              </mc:Choice>
              <mc:Fallback>
                <p:oleObj name="Equation" r:id="rId5" imgW="18796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06863" y="1531938"/>
                        <a:ext cx="3978275" cy="1020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77263" y="1667440"/>
            <a:ext cx="2479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Scoring y corresponds</a:t>
            </a:r>
          </a:p>
          <a:p>
            <a:r>
              <a:rPr lang="en-US" sz="2000" dirty="0" smtClean="0"/>
              <a:t>to dot product of high </a:t>
            </a:r>
          </a:p>
          <a:p>
            <a:r>
              <a:rPr lang="en-US" sz="2000" dirty="0" smtClean="0"/>
              <a:t>dimensional point.</a:t>
            </a:r>
            <a:endParaRPr lang="en-US" sz="2000" dirty="0"/>
          </a:p>
        </p:txBody>
      </p:sp>
      <p:sp>
        <p:nvSpPr>
          <p:cNvPr id="9" name="Left Brace 8"/>
          <p:cNvSpPr/>
          <p:nvPr/>
        </p:nvSpPr>
        <p:spPr>
          <a:xfrm rot="16200000">
            <a:off x="6786264" y="1407207"/>
            <a:ext cx="183620" cy="2271853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18649" y="2634945"/>
            <a:ext cx="2616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Dimensional </a:t>
            </a:r>
            <a:r>
              <a:rPr lang="en-US" sz="2000" dirty="0"/>
              <a:t>P</a:t>
            </a:r>
            <a:r>
              <a:rPr lang="en-US" sz="2000" dirty="0" smtClean="0"/>
              <a:t>oint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912750"/>
              </p:ext>
            </p:extLst>
          </p:nvPr>
        </p:nvGraphicFramePr>
        <p:xfrm>
          <a:off x="1184647" y="3168362"/>
          <a:ext cx="4619625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064" name="Equation" r:id="rId7" imgW="2578100" imgH="482600" progId="Equation.3">
                  <p:embed/>
                </p:oleObj>
              </mc:Choice>
              <mc:Fallback>
                <p:oleObj name="Equation" r:id="rId7" imgW="2578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4647" y="3168362"/>
                        <a:ext cx="4619625" cy="86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5913555" y="3035055"/>
            <a:ext cx="514024" cy="33501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68984" y="4226740"/>
            <a:ext cx="7871284" cy="212961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972266" y="4478715"/>
            <a:ext cx="3161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Quad. Optimization Problem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w/ Linear Constraints!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Geometric Example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507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4343400"/>
            <a:ext cx="4038600" cy="170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/>
              <a:t>Naïve SVM </a:t>
            </a:r>
            <a:r>
              <a:rPr lang="en-US" sz="2400" dirty="0"/>
              <a:t>Problem</a:t>
            </a:r>
          </a:p>
          <a:p>
            <a:pPr eaLnBrk="1" hangingPunct="1"/>
            <a:r>
              <a:rPr lang="en-US" sz="1800" dirty="0"/>
              <a:t>Exponential constraints</a:t>
            </a:r>
          </a:p>
          <a:p>
            <a:pPr eaLnBrk="1" hangingPunct="1"/>
            <a:r>
              <a:rPr lang="en-US" sz="1800" dirty="0"/>
              <a:t>Most are dominated by a small set of </a:t>
            </a:r>
            <a:r>
              <a:rPr lang="ja-JP" altLang="en-US" sz="1800" dirty="0"/>
              <a:t>“</a:t>
            </a:r>
            <a:r>
              <a:rPr lang="en-US" sz="1800" dirty="0"/>
              <a:t>important</a:t>
            </a:r>
            <a:r>
              <a:rPr lang="ja-JP" altLang="en-US" sz="1800" dirty="0"/>
              <a:t>”</a:t>
            </a:r>
            <a:r>
              <a:rPr lang="en-US" sz="1800" dirty="0"/>
              <a:t> constraints</a:t>
            </a:r>
          </a:p>
        </p:txBody>
      </p:sp>
      <p:sp>
        <p:nvSpPr>
          <p:cNvPr id="21508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4343400"/>
            <a:ext cx="4038600" cy="1858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Structural SVM Approach</a:t>
            </a:r>
          </a:p>
          <a:p>
            <a:pPr eaLnBrk="1" hangingPunct="1"/>
            <a:r>
              <a:rPr lang="en-US" sz="1800"/>
              <a:t>Repeatedly finds the next most violated constraint…</a:t>
            </a:r>
          </a:p>
          <a:p>
            <a:pPr eaLnBrk="1" hangingPunct="1"/>
            <a:r>
              <a:rPr lang="en-US" sz="1800"/>
              <a:t>…until set of constraints is a good approximation.</a:t>
            </a:r>
          </a:p>
          <a:p>
            <a:pPr eaLnBrk="1" hangingPunct="1"/>
            <a:endParaRPr lang="en-US" sz="1800"/>
          </a:p>
        </p:txBody>
      </p:sp>
      <p:pic>
        <p:nvPicPr>
          <p:cNvPr id="21509" name="Picture 16" descr="cutting_p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full_constrai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4788" y="6335713"/>
            <a:ext cx="432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+mn-lt"/>
              </a:rPr>
              <a:t>*This is known as a </a:t>
            </a:r>
            <a:r>
              <a:rPr lang="ja-JP" altLang="en-US">
                <a:latin typeface="+mn-lt"/>
              </a:rPr>
              <a:t>“</a:t>
            </a:r>
            <a:r>
              <a:rPr lang="en-US">
                <a:latin typeface="+mn-lt"/>
              </a:rPr>
              <a:t>cutting plane</a:t>
            </a:r>
            <a:r>
              <a:rPr lang="ja-JP" altLang="en-US">
                <a:latin typeface="+mn-lt"/>
              </a:rPr>
              <a:t>”</a:t>
            </a:r>
            <a:r>
              <a:rPr lang="en-US">
                <a:latin typeface="+mn-lt"/>
              </a:rPr>
              <a:t> method.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7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Geometric </a:t>
            </a:r>
            <a:r>
              <a:rPr lang="en-US" dirty="0" smtClean="0">
                <a:solidFill>
                  <a:srgbClr val="376092"/>
                </a:solidFill>
              </a:rPr>
              <a:t>Example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22531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4343400"/>
            <a:ext cx="4038600" cy="170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/>
              <a:t>Naïve SVM </a:t>
            </a:r>
            <a:r>
              <a:rPr lang="en-US" sz="2400" dirty="0"/>
              <a:t>Problem</a:t>
            </a:r>
          </a:p>
          <a:p>
            <a:pPr eaLnBrk="1" hangingPunct="1"/>
            <a:r>
              <a:rPr lang="en-US" sz="1800" dirty="0"/>
              <a:t>Exponential constraints</a:t>
            </a:r>
          </a:p>
          <a:p>
            <a:pPr eaLnBrk="1" hangingPunct="1"/>
            <a:r>
              <a:rPr lang="en-US" sz="1800" dirty="0"/>
              <a:t>Most are dominated by a small set of </a:t>
            </a:r>
            <a:r>
              <a:rPr lang="ja-JP" altLang="en-US" sz="1800" dirty="0"/>
              <a:t>“</a:t>
            </a:r>
            <a:r>
              <a:rPr lang="en-US" sz="1800" dirty="0"/>
              <a:t>important</a:t>
            </a:r>
            <a:r>
              <a:rPr lang="ja-JP" altLang="en-US" sz="1800" dirty="0"/>
              <a:t>”</a:t>
            </a:r>
            <a:r>
              <a:rPr lang="en-US" sz="1800" dirty="0"/>
              <a:t> constraints</a:t>
            </a: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4343400"/>
            <a:ext cx="4038600" cy="1858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Structural SVM Approach</a:t>
            </a:r>
          </a:p>
          <a:p>
            <a:pPr eaLnBrk="1" hangingPunct="1"/>
            <a:r>
              <a:rPr lang="en-US" sz="1800"/>
              <a:t>Repeatedly finds the next most violated constraint…</a:t>
            </a:r>
          </a:p>
          <a:p>
            <a:pPr eaLnBrk="1" hangingPunct="1"/>
            <a:r>
              <a:rPr lang="en-US" sz="1800"/>
              <a:t>…until set of constraints is a good approximation.</a:t>
            </a:r>
          </a:p>
          <a:p>
            <a:pPr eaLnBrk="1" hangingPunct="1"/>
            <a:endParaRPr lang="en-US" sz="1800"/>
          </a:p>
        </p:txBody>
      </p:sp>
      <p:pic>
        <p:nvPicPr>
          <p:cNvPr id="22533" name="Picture 15" descr="constra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16" descr="cutting_p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4788" y="6335713"/>
            <a:ext cx="432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+mn-lt"/>
              </a:rPr>
              <a:t>*This is known as a </a:t>
            </a:r>
            <a:r>
              <a:rPr lang="ja-JP" altLang="en-US">
                <a:latin typeface="+mn-lt"/>
              </a:rPr>
              <a:t>“</a:t>
            </a:r>
            <a:r>
              <a:rPr lang="en-US">
                <a:latin typeface="+mn-lt"/>
              </a:rPr>
              <a:t>cutting plane</a:t>
            </a:r>
            <a:r>
              <a:rPr lang="ja-JP" altLang="en-US">
                <a:latin typeface="+mn-lt"/>
              </a:rPr>
              <a:t>”</a:t>
            </a:r>
            <a:r>
              <a:rPr lang="en-US">
                <a:latin typeface="+mn-lt"/>
              </a:rPr>
              <a:t> method.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7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Geometric </a:t>
            </a:r>
            <a:r>
              <a:rPr lang="en-US" dirty="0" smtClean="0">
                <a:solidFill>
                  <a:srgbClr val="376092"/>
                </a:solidFill>
              </a:rPr>
              <a:t>Example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23555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4343400"/>
            <a:ext cx="4038600" cy="170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/>
              <a:t>Naïve SVM </a:t>
            </a:r>
            <a:r>
              <a:rPr lang="en-US" sz="2400" dirty="0"/>
              <a:t>Problem</a:t>
            </a:r>
          </a:p>
          <a:p>
            <a:pPr eaLnBrk="1" hangingPunct="1"/>
            <a:r>
              <a:rPr lang="en-US" sz="1800" dirty="0"/>
              <a:t>Exponential constraints</a:t>
            </a:r>
          </a:p>
          <a:p>
            <a:pPr eaLnBrk="1" hangingPunct="1"/>
            <a:r>
              <a:rPr lang="en-US" sz="1800" dirty="0"/>
              <a:t>Most are dominated by a small set of </a:t>
            </a:r>
            <a:r>
              <a:rPr lang="ja-JP" altLang="en-US" sz="1800" dirty="0"/>
              <a:t>“</a:t>
            </a:r>
            <a:r>
              <a:rPr lang="en-US" sz="1800" dirty="0"/>
              <a:t>important</a:t>
            </a:r>
            <a:r>
              <a:rPr lang="ja-JP" altLang="en-US" sz="1800" dirty="0"/>
              <a:t>”</a:t>
            </a:r>
            <a:r>
              <a:rPr lang="en-US" sz="1800" dirty="0"/>
              <a:t> constraints</a:t>
            </a:r>
          </a:p>
        </p:txBody>
      </p:sp>
      <p:sp>
        <p:nvSpPr>
          <p:cNvPr id="23556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4343400"/>
            <a:ext cx="4038600" cy="1858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Structural SVM Approach</a:t>
            </a:r>
          </a:p>
          <a:p>
            <a:pPr eaLnBrk="1" hangingPunct="1"/>
            <a:r>
              <a:rPr lang="en-US" sz="1800"/>
              <a:t>Repeatedly finds the next most violated constraint…</a:t>
            </a:r>
          </a:p>
          <a:p>
            <a:pPr eaLnBrk="1" hangingPunct="1"/>
            <a:r>
              <a:rPr lang="en-US" sz="1800"/>
              <a:t>…until set of constraints is a good approximation.</a:t>
            </a:r>
          </a:p>
          <a:p>
            <a:pPr eaLnBrk="1" hangingPunct="1"/>
            <a:endParaRPr lang="en-US" sz="1800"/>
          </a:p>
        </p:txBody>
      </p:sp>
      <p:pic>
        <p:nvPicPr>
          <p:cNvPr id="23557" name="Picture 15" descr="constra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16" descr="cutting_p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4788" y="6335713"/>
            <a:ext cx="432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+mn-lt"/>
              </a:rPr>
              <a:t>*This is known as a </a:t>
            </a:r>
            <a:r>
              <a:rPr lang="ja-JP" altLang="en-US">
                <a:latin typeface="+mn-lt"/>
              </a:rPr>
              <a:t>“</a:t>
            </a:r>
            <a:r>
              <a:rPr lang="en-US">
                <a:latin typeface="+mn-lt"/>
              </a:rPr>
              <a:t>cutting plane</a:t>
            </a:r>
            <a:r>
              <a:rPr lang="ja-JP" altLang="en-US">
                <a:latin typeface="+mn-lt"/>
              </a:rPr>
              <a:t>”</a:t>
            </a:r>
            <a:r>
              <a:rPr lang="en-US">
                <a:latin typeface="+mn-lt"/>
              </a:rPr>
              <a:t> method.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2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Geometric </a:t>
            </a:r>
            <a:r>
              <a:rPr lang="en-US" dirty="0" smtClean="0">
                <a:solidFill>
                  <a:srgbClr val="376092"/>
                </a:solidFill>
              </a:rPr>
              <a:t>Example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24579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4343400"/>
            <a:ext cx="4038600" cy="170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/>
              <a:t>Naïve SVM </a:t>
            </a:r>
            <a:r>
              <a:rPr lang="en-US" sz="2400" dirty="0"/>
              <a:t>Problem</a:t>
            </a:r>
          </a:p>
          <a:p>
            <a:pPr eaLnBrk="1" hangingPunct="1"/>
            <a:r>
              <a:rPr lang="en-US" sz="1800" dirty="0"/>
              <a:t>Exponential constraints</a:t>
            </a:r>
          </a:p>
          <a:p>
            <a:pPr eaLnBrk="1" hangingPunct="1"/>
            <a:r>
              <a:rPr lang="en-US" sz="1800" dirty="0"/>
              <a:t>Most are dominated by a small set of </a:t>
            </a:r>
            <a:r>
              <a:rPr lang="ja-JP" altLang="en-US" sz="1800" dirty="0"/>
              <a:t>“</a:t>
            </a:r>
            <a:r>
              <a:rPr lang="en-US" sz="1800" dirty="0"/>
              <a:t>important</a:t>
            </a:r>
            <a:r>
              <a:rPr lang="ja-JP" altLang="en-US" sz="1800" dirty="0"/>
              <a:t>”</a:t>
            </a:r>
            <a:r>
              <a:rPr lang="en-US" sz="1800" dirty="0"/>
              <a:t> constraints</a:t>
            </a:r>
          </a:p>
        </p:txBody>
      </p:sp>
      <p:sp>
        <p:nvSpPr>
          <p:cNvPr id="24580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4343400"/>
            <a:ext cx="4038600" cy="1858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Structural SVM Approach</a:t>
            </a:r>
          </a:p>
          <a:p>
            <a:pPr eaLnBrk="1" hangingPunct="1"/>
            <a:r>
              <a:rPr lang="en-US" sz="1800"/>
              <a:t>Repeatedly finds the next most violated constraint…</a:t>
            </a:r>
          </a:p>
          <a:p>
            <a:pPr eaLnBrk="1" hangingPunct="1"/>
            <a:r>
              <a:rPr lang="en-US" sz="1800"/>
              <a:t>…until set of constraints is a good approximation.</a:t>
            </a:r>
          </a:p>
          <a:p>
            <a:pPr eaLnBrk="1" hangingPunct="1"/>
            <a:endParaRPr lang="en-US" sz="1800"/>
          </a:p>
        </p:txBody>
      </p:sp>
      <p:pic>
        <p:nvPicPr>
          <p:cNvPr id="24581" name="Picture 15" descr="constra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16" descr="cutting_p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495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Box 4"/>
          <p:cNvSpPr txBox="1">
            <a:spLocks noChangeArrowheads="1"/>
          </p:cNvSpPr>
          <p:nvPr/>
        </p:nvSpPr>
        <p:spPr bwMode="auto">
          <a:xfrm>
            <a:off x="204788" y="6335713"/>
            <a:ext cx="432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+mn-lt"/>
              </a:rPr>
              <a:t>*This is known as a </a:t>
            </a:r>
            <a:r>
              <a:rPr lang="ja-JP" altLang="en-US">
                <a:latin typeface="+mn-lt"/>
              </a:rPr>
              <a:t>“</a:t>
            </a:r>
            <a:r>
              <a:rPr lang="en-US">
                <a:latin typeface="+mn-lt"/>
              </a:rPr>
              <a:t>cutting plane</a:t>
            </a:r>
            <a:r>
              <a:rPr lang="ja-JP" altLang="en-US">
                <a:latin typeface="+mn-lt"/>
              </a:rPr>
              <a:t>”</a:t>
            </a:r>
            <a:r>
              <a:rPr lang="en-US">
                <a:latin typeface="+mn-lt"/>
              </a:rPr>
              <a:t> method.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7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7603"/>
            <a:ext cx="8229600" cy="4518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Guarantee for any </a:t>
            </a:r>
            <a:r>
              <a:rPr lang="en-US" dirty="0" err="1" smtClean="0"/>
              <a:t>ε</a:t>
            </a:r>
            <a:r>
              <a:rPr lang="en-US" dirty="0" smtClean="0"/>
              <a:t>&gt;0: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400" dirty="0" smtClean="0"/>
          </a:p>
          <a:p>
            <a:endParaRPr lang="en-US" sz="2800" dirty="0" smtClean="0"/>
          </a:p>
          <a:p>
            <a:r>
              <a:rPr lang="en-US" dirty="0" smtClean="0"/>
              <a:t>Terminates after #iterations: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878583"/>
              </p:ext>
            </p:extLst>
          </p:nvPr>
        </p:nvGraphicFramePr>
        <p:xfrm>
          <a:off x="2043113" y="2430463"/>
          <a:ext cx="5484812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17" name="Equation" r:id="rId3" imgW="2667000" imgH="1066800" progId="Equation.3">
                  <p:embed/>
                </p:oleObj>
              </mc:Choice>
              <mc:Fallback>
                <p:oleObj name="Equation" r:id="rId3" imgW="26670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3113" y="2430463"/>
                        <a:ext cx="5484812" cy="2189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Convergence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636296"/>
              </p:ext>
            </p:extLst>
          </p:nvPr>
        </p:nvGraphicFramePr>
        <p:xfrm>
          <a:off x="5901022" y="4745559"/>
          <a:ext cx="900112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18" name="Equation" r:id="rId5" imgW="381000" imgH="431800" progId="Equation.3">
                  <p:embed/>
                </p:oleObj>
              </mc:Choice>
              <mc:Fallback>
                <p:oleObj name="Equation" r:id="rId5" imgW="381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1022" y="4745559"/>
                        <a:ext cx="900112" cy="1020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5886" y="5916384"/>
            <a:ext cx="708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found in: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www.cs.cornell.edu</a:t>
            </a:r>
            <a:r>
              <a:rPr lang="en-US" dirty="0"/>
              <a:t>/people/</a:t>
            </a:r>
            <a:r>
              <a:rPr lang="en-US" dirty="0" err="1"/>
              <a:t>tj</a:t>
            </a:r>
            <a:r>
              <a:rPr lang="en-US" dirty="0"/>
              <a:t>/publications/joachims_etal_09a.pdf</a:t>
            </a:r>
          </a:p>
        </p:txBody>
      </p:sp>
    </p:spTree>
    <p:extLst>
      <p:ext uri="{BB962C8B-B14F-4D97-AF65-F5344CB8AC3E}">
        <p14:creationId xmlns:p14="http://schemas.microsoft.com/office/powerpoint/2010/main" val="204574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Finding Most Violated Constraint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800" dirty="0"/>
              <a:t>A constraint is violated </a:t>
            </a:r>
            <a:r>
              <a:rPr lang="en-US" sz="2800" dirty="0" smtClean="0"/>
              <a:t>when: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800" dirty="0"/>
              <a:t>Finding </a:t>
            </a:r>
            <a:r>
              <a:rPr lang="en-US" sz="2800" dirty="0" smtClean="0"/>
              <a:t>most </a:t>
            </a:r>
            <a:r>
              <a:rPr lang="en-US" sz="2800" dirty="0"/>
              <a:t>violated constraint reduces </a:t>
            </a:r>
            <a:r>
              <a:rPr lang="en-US" sz="2800" dirty="0" smtClean="0"/>
              <a:t>to</a:t>
            </a:r>
          </a:p>
          <a:p>
            <a:endParaRPr lang="en-US" sz="2800" dirty="0"/>
          </a:p>
          <a:p>
            <a:endParaRPr lang="en-US" dirty="0" smtClean="0"/>
          </a:p>
          <a:p>
            <a:r>
              <a:rPr lang="en-US" sz="2800" dirty="0" smtClean="0"/>
              <a:t>Highly related to prediction: </a:t>
            </a:r>
            <a:endParaRPr lang="en-US" sz="2800" dirty="0"/>
          </a:p>
        </p:txBody>
      </p:sp>
      <p:graphicFrame>
        <p:nvGraphicFramePr>
          <p:cNvPr id="10243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806705795"/>
              </p:ext>
            </p:extLst>
          </p:nvPr>
        </p:nvGraphicFramePr>
        <p:xfrm>
          <a:off x="2468563" y="3503613"/>
          <a:ext cx="39100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676" name="Equation" r:id="rId3" imgW="1676400" imgH="393700" progId="Equation.3">
                  <p:embed/>
                </p:oleObj>
              </mc:Choice>
              <mc:Fallback>
                <p:oleObj name="Equation" r:id="rId3" imgW="1676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563" y="3503613"/>
                        <a:ext cx="3910012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0" y="4335359"/>
            <a:ext cx="337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“Loss augmented inference”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4B36-FF92-C34A-8B8A-D1F18C3C4B0E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299626"/>
              </p:ext>
            </p:extLst>
          </p:nvPr>
        </p:nvGraphicFramePr>
        <p:xfrm>
          <a:off x="2138363" y="2187575"/>
          <a:ext cx="47005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677" name="Equation" r:id="rId5" imgW="2286000" imgH="393700" progId="Equation.3">
                  <p:embed/>
                </p:oleObj>
              </mc:Choice>
              <mc:Fallback>
                <p:oleObj name="Equation" r:id="rId5" imgW="2286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8363" y="2187575"/>
                        <a:ext cx="4700587" cy="80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55081119"/>
              </p:ext>
            </p:extLst>
          </p:nvPr>
        </p:nvGraphicFramePr>
        <p:xfrm>
          <a:off x="3460735" y="5211889"/>
          <a:ext cx="2078584" cy="65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678" name="Equation" r:id="rId7" imgW="965200" imgH="304800" progId="Equation.3">
                  <p:embed/>
                </p:oleObj>
              </mc:Choice>
              <mc:Fallback>
                <p:oleObj name="Equation" r:id="rId7" imgW="9652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35" y="5211889"/>
                        <a:ext cx="2078584" cy="65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9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“Augmented” Scoring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74167"/>
              </p:ext>
            </p:extLst>
          </p:nvPr>
        </p:nvGraphicFramePr>
        <p:xfrm>
          <a:off x="4549129" y="1725106"/>
          <a:ext cx="4140135" cy="88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13" name="Equation" r:id="rId3" imgW="2247900" imgH="482600" progId="Equation.3">
                  <p:embed/>
                </p:oleObj>
              </mc:Choice>
              <mc:Fallback>
                <p:oleObj name="Equation" r:id="rId3" imgW="2247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9129" y="1725106"/>
                        <a:ext cx="4140135" cy="888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880244"/>
              </p:ext>
            </p:extLst>
          </p:nvPr>
        </p:nvGraphicFramePr>
        <p:xfrm>
          <a:off x="5128200" y="2698752"/>
          <a:ext cx="3336167" cy="1168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14" name="Equation" r:id="rId5" imgW="1930400" imgH="673100" progId="Equation.3">
                  <p:embed/>
                </p:oleObj>
              </mc:Choice>
              <mc:Fallback>
                <p:oleObj name="Equation" r:id="rId5" imgW="19304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8200" y="2698752"/>
                        <a:ext cx="3336167" cy="1168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501687"/>
              </p:ext>
            </p:extLst>
          </p:nvPr>
        </p:nvGraphicFramePr>
        <p:xfrm>
          <a:off x="7232473" y="4010972"/>
          <a:ext cx="1231894" cy="925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15" name="Equation" r:id="rId7" imgW="660400" imgH="495300" progId="Equation.3">
                  <p:embed/>
                </p:oleObj>
              </mc:Choice>
              <mc:Fallback>
                <p:oleObj name="Equation" r:id="rId7" imgW="6604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2473" y="4010972"/>
                        <a:ext cx="1231894" cy="925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139996"/>
              </p:ext>
            </p:extLst>
          </p:nvPr>
        </p:nvGraphicFramePr>
        <p:xfrm>
          <a:off x="5923464" y="5145177"/>
          <a:ext cx="24415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16" name="Equation" r:id="rId9" imgW="1181100" imgH="330200" progId="Equation.3">
                  <p:embed/>
                </p:oleObj>
              </mc:Choice>
              <mc:Fallback>
                <p:oleObj name="Equation" r:id="rId9" imgW="11811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464" y="5145177"/>
                        <a:ext cx="2441575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457201" y="1629601"/>
            <a:ext cx="3855144" cy="254640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2601" y="5094943"/>
            <a:ext cx="97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Goal:</a:t>
            </a:r>
            <a:endParaRPr lang="en-US" sz="2800" b="1" dirty="0"/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731411"/>
              </p:ext>
            </p:extLst>
          </p:nvPr>
        </p:nvGraphicFramePr>
        <p:xfrm>
          <a:off x="1010110" y="3347468"/>
          <a:ext cx="3079541" cy="725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17" name="Equation" r:id="rId11" imgW="1676400" imgH="393700" progId="Equation.3">
                  <p:embed/>
                </p:oleObj>
              </mc:Choice>
              <mc:Fallback>
                <p:oleObj name="Equation" r:id="rId11" imgW="1676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0110" y="3347468"/>
                        <a:ext cx="3079541" cy="7250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393290"/>
              </p:ext>
            </p:extLst>
          </p:nvPr>
        </p:nvGraphicFramePr>
        <p:xfrm>
          <a:off x="610276" y="1794638"/>
          <a:ext cx="3616453" cy="904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18" name="Equation" r:id="rId13" imgW="1930400" imgH="482600" progId="Equation.3">
                  <p:embed/>
                </p:oleObj>
              </mc:Choice>
              <mc:Fallback>
                <p:oleObj name="Equation" r:id="rId13" imgW="19304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0276" y="1794638"/>
                        <a:ext cx="3616453" cy="904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10276" y="2824248"/>
            <a:ext cx="97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Goal: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4463025" y="1629600"/>
            <a:ext cx="4335234" cy="44121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71471" y="4010704"/>
            <a:ext cx="1602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Additional</a:t>
            </a:r>
          </a:p>
          <a:p>
            <a:r>
              <a:rPr lang="en-US" dirty="0" smtClean="0">
                <a:solidFill>
                  <a:srgbClr val="953735"/>
                </a:solidFill>
              </a:rPr>
              <a:t>Unary Feature!</a:t>
            </a:r>
            <a:endParaRPr lang="en-US" dirty="0">
              <a:solidFill>
                <a:srgbClr val="953735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373818" y="3745621"/>
            <a:ext cx="858655" cy="73190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73818" y="4477523"/>
            <a:ext cx="1181754" cy="24396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1981" y="4833333"/>
            <a:ext cx="310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53735"/>
                </a:solidFill>
              </a:rPr>
              <a:t>Solve Using Viterbi!</a:t>
            </a:r>
            <a:endParaRPr lang="en-US" sz="28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9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Structural SVM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Define structured scoring function:</a:t>
            </a:r>
          </a:p>
          <a:p>
            <a:pPr lvl="1"/>
            <a:r>
              <a:rPr lang="en-US" dirty="0" smtClean="0"/>
              <a:t>E.g., 1</a:t>
            </a:r>
            <a:r>
              <a:rPr lang="en-US" baseline="30000" dirty="0" smtClean="0"/>
              <a:t>st</a:t>
            </a:r>
            <a:r>
              <a:rPr lang="en-US" dirty="0"/>
              <a:t> </a:t>
            </a:r>
            <a:r>
              <a:rPr lang="en-US" dirty="0" smtClean="0"/>
              <a:t>order sequential model</a:t>
            </a:r>
            <a:endParaRPr lang="en-US" dirty="0"/>
          </a:p>
          <a:p>
            <a:pPr lvl="1"/>
            <a:r>
              <a:rPr lang="en-US" sz="2400" dirty="0" smtClean="0"/>
              <a:t>Efficient prediction </a:t>
            </a:r>
            <a:r>
              <a:rPr lang="en-US" sz="2400" dirty="0"/>
              <a:t>a</a:t>
            </a:r>
            <a:r>
              <a:rPr lang="en-US" sz="2400" dirty="0" smtClean="0"/>
              <a:t>lgorithm</a:t>
            </a:r>
          </a:p>
          <a:p>
            <a:endParaRPr lang="en-US" sz="500" dirty="0"/>
          </a:p>
          <a:p>
            <a:r>
              <a:rPr lang="en-US" sz="2800" dirty="0" smtClean="0"/>
              <a:t>Define error function:</a:t>
            </a:r>
          </a:p>
          <a:p>
            <a:pPr lvl="1"/>
            <a:r>
              <a:rPr lang="en-US" sz="2400" dirty="0" smtClean="0"/>
              <a:t>E.g., Hamming Loss:</a:t>
            </a:r>
          </a:p>
          <a:p>
            <a:endParaRPr lang="en-US" sz="1600" dirty="0"/>
          </a:p>
          <a:p>
            <a:r>
              <a:rPr lang="en-US" sz="2800" dirty="0" smtClean="0"/>
              <a:t>Train by iteratively finding most violated constraint:</a:t>
            </a:r>
          </a:p>
          <a:p>
            <a:endParaRPr lang="en-US" sz="4000" dirty="0"/>
          </a:p>
          <a:p>
            <a:pPr lvl="1"/>
            <a:r>
              <a:rPr lang="en-US" sz="2400" dirty="0" smtClean="0"/>
              <a:t>Requires efficient algorithm (often same as prediction)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08994"/>
              </p:ext>
            </p:extLst>
          </p:nvPr>
        </p:nvGraphicFramePr>
        <p:xfrm>
          <a:off x="7057826" y="1688337"/>
          <a:ext cx="1155900" cy="514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8" name="Equation" r:id="rId3" imgW="457200" imgH="203200" progId="Equation.3">
                  <p:embed/>
                </p:oleObj>
              </mc:Choice>
              <mc:Fallback>
                <p:oleObj name="Equation" r:id="rId3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57826" y="1688337"/>
                        <a:ext cx="1155900" cy="514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08179"/>
              </p:ext>
            </p:extLst>
          </p:nvPr>
        </p:nvGraphicFramePr>
        <p:xfrm>
          <a:off x="2513013" y="4933632"/>
          <a:ext cx="3821112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9" name="Equation" r:id="rId5" imgW="1638300" imgH="317500" progId="Equation.3">
                  <p:embed/>
                </p:oleObj>
              </mc:Choice>
              <mc:Fallback>
                <p:oleObj name="Equation" r:id="rId5" imgW="1638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13" y="4933632"/>
                        <a:ext cx="3821112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13"/>
              </p:ext>
            </p:extLst>
          </p:nvPr>
        </p:nvGraphicFramePr>
        <p:xfrm>
          <a:off x="7029450" y="3158045"/>
          <a:ext cx="118427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0" name="Equation" r:id="rId7" imgW="508000" imgH="241300" progId="Equation.3">
                  <p:embed/>
                </p:oleObj>
              </mc:Choice>
              <mc:Fallback>
                <p:oleObj name="Equation" r:id="rId7" imgW="508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158045"/>
                        <a:ext cx="118427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586352"/>
              </p:ext>
            </p:extLst>
          </p:nvPr>
        </p:nvGraphicFramePr>
        <p:xfrm>
          <a:off x="3921929" y="3667610"/>
          <a:ext cx="2277515" cy="757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1" name="Equation" r:id="rId9" imgW="1181100" imgH="393700" progId="Equation.3">
                  <p:embed/>
                </p:oleObj>
              </mc:Choice>
              <mc:Fallback>
                <p:oleObj name="Equation" r:id="rId9" imgW="1181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929" y="3667610"/>
                        <a:ext cx="2277515" cy="757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09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SVMs </a:t>
            </a:r>
            <a:r>
              <a:rPr lang="en-US" dirty="0" err="1" smtClean="0"/>
              <a:t>vs</a:t>
            </a:r>
            <a:r>
              <a:rPr lang="en-US" dirty="0" smtClean="0"/>
              <a:t> CRFs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SVM Objective: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600" dirty="0"/>
          </a:p>
          <a:p>
            <a:r>
              <a:rPr lang="en-US" dirty="0" smtClean="0"/>
              <a:t>CRF Objective: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927032"/>
              </p:ext>
            </p:extLst>
          </p:nvPr>
        </p:nvGraphicFramePr>
        <p:xfrm>
          <a:off x="882162" y="2212024"/>
          <a:ext cx="6007100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38" name="Equation" r:id="rId3" imgW="3327400" imgH="685800" progId="Equation.3">
                  <p:embed/>
                </p:oleObj>
              </mc:Choice>
              <mc:Fallback>
                <p:oleObj name="Equation" r:id="rId3" imgW="33274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2162" y="2212024"/>
                        <a:ext cx="6007100" cy="123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802736"/>
              </p:ext>
            </p:extLst>
          </p:nvPr>
        </p:nvGraphicFramePr>
        <p:xfrm>
          <a:off x="882162" y="4250757"/>
          <a:ext cx="52959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39" name="Equation" r:id="rId5" imgW="2933700" imgH="965200" progId="Equation.3">
                  <p:embed/>
                </p:oleObj>
              </mc:Choice>
              <mc:Fallback>
                <p:oleObj name="Equation" r:id="rId5" imgW="2933700" imgH="965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2162" y="4250757"/>
                        <a:ext cx="5295900" cy="173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68193" y="1786326"/>
            <a:ext cx="3211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SVM only cares about y’ that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violates margin the most!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</a:rPr>
              <a:t>Scales margin by loss of y’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8193" y="3754132"/>
            <a:ext cx="3570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CRF cares about all y’ so that: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</a:rPr>
              <a:t>Incorrect P(</a:t>
            </a:r>
            <a:r>
              <a:rPr lang="en-US" sz="2000" dirty="0" err="1" smtClean="0">
                <a:solidFill>
                  <a:srgbClr val="953735"/>
                </a:solidFill>
              </a:rPr>
              <a:t>y’|x</a:t>
            </a:r>
            <a:r>
              <a:rPr lang="en-US" sz="2000" dirty="0" smtClean="0">
                <a:solidFill>
                  <a:srgbClr val="953735"/>
                </a:solidFill>
              </a:rPr>
              <a:t>) is minimized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</a:rPr>
              <a:t>Correct P(</a:t>
            </a:r>
            <a:r>
              <a:rPr lang="en-US" sz="2000" dirty="0" err="1" smtClean="0">
                <a:solidFill>
                  <a:srgbClr val="953735"/>
                </a:solidFill>
              </a:rPr>
              <a:t>y|x</a:t>
            </a:r>
            <a:r>
              <a:rPr lang="en-US" sz="2000" dirty="0" smtClean="0">
                <a:solidFill>
                  <a:srgbClr val="953735"/>
                </a:solidFill>
              </a:rPr>
              <a:t>) is maximized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8193" y="627957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mallet.cs.umass.edu</a:t>
            </a:r>
            <a:r>
              <a:rPr lang="en-US" dirty="0"/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780" y="6279578"/>
            <a:ext cx="448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svmlight.joachims.org</a:t>
            </a:r>
            <a:r>
              <a:rPr lang="en-US" dirty="0"/>
              <a:t>/</a:t>
            </a:r>
            <a:r>
              <a:rPr lang="en-US" dirty="0" err="1"/>
              <a:t>svm_struct.html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" y="1600200"/>
            <a:ext cx="8181201" cy="201480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" y="3615009"/>
            <a:ext cx="8181201" cy="251115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8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Structural SVMs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ecap of Previous Lecture</a:t>
            </a:r>
          </a:p>
          <a:p>
            <a:pPr lvl="1"/>
            <a:r>
              <a:rPr lang="en-US" dirty="0" smtClean="0"/>
              <a:t>Training</a:t>
            </a:r>
          </a:p>
          <a:p>
            <a:pPr lvl="1"/>
            <a:endParaRPr lang="en-US" dirty="0"/>
          </a:p>
          <a:p>
            <a:r>
              <a:rPr lang="en-US" dirty="0" smtClean="0"/>
              <a:t>General Structured Prediction</a:t>
            </a:r>
          </a:p>
          <a:p>
            <a:pPr lvl="1"/>
            <a:r>
              <a:rPr lang="en-US" dirty="0" smtClean="0"/>
              <a:t>Brief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0652"/>
            <a:ext cx="8229600" cy="1143000"/>
          </a:xfrm>
        </p:spPr>
        <p:txBody>
          <a:bodyPr/>
          <a:lstStyle/>
          <a:p>
            <a:r>
              <a:rPr lang="en-US" dirty="0" smtClean="0"/>
              <a:t>General Structured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2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Elaborate Scoring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Structure encoded by linear scoring function: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1200" dirty="0" smtClean="0"/>
          </a:p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Order Sequential Model: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Classification Model:</a:t>
            </a:r>
          </a:p>
          <a:p>
            <a:endParaRPr lang="en-US" sz="2400" dirty="0"/>
          </a:p>
          <a:p>
            <a:endParaRPr lang="en-US" sz="1000" dirty="0" smtClean="0"/>
          </a:p>
          <a:p>
            <a:r>
              <a:rPr lang="en-US" sz="2400" dirty="0" smtClean="0"/>
              <a:t>Efficient Prediction: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15416"/>
              </p:ext>
            </p:extLst>
          </p:nvPr>
        </p:nvGraphicFramePr>
        <p:xfrm>
          <a:off x="3765911" y="2094022"/>
          <a:ext cx="1211239" cy="539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170" name="Equation" r:id="rId3" imgW="457200" imgH="203200" progId="Equation.3">
                  <p:embed/>
                </p:oleObj>
              </mc:Choice>
              <mc:Fallback>
                <p:oleObj name="Equation" r:id="rId3" imgW="457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911" y="2094022"/>
                        <a:ext cx="1211239" cy="5391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073488"/>
              </p:ext>
            </p:extLst>
          </p:nvPr>
        </p:nvGraphicFramePr>
        <p:xfrm>
          <a:off x="2054118" y="3073538"/>
          <a:ext cx="4499081" cy="1012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171" name="Equation" r:id="rId5" imgW="2146300" imgH="482600" progId="Equation.3">
                  <p:embed/>
                </p:oleObj>
              </mc:Choice>
              <mc:Fallback>
                <p:oleObj name="Equation" r:id="rId5" imgW="2146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4118" y="3073538"/>
                        <a:ext cx="4499081" cy="1012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034974"/>
              </p:ext>
            </p:extLst>
          </p:nvPr>
        </p:nvGraphicFramePr>
        <p:xfrm>
          <a:off x="2873299" y="4434115"/>
          <a:ext cx="2661831" cy="499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172" name="Equation" r:id="rId7" imgW="1219200" imgH="228600" progId="Equation.3">
                  <p:embed/>
                </p:oleObj>
              </mc:Choice>
              <mc:Fallback>
                <p:oleObj name="Equation" r:id="rId7" imgW="1219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73299" y="4434115"/>
                        <a:ext cx="2661831" cy="499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161273"/>
              </p:ext>
            </p:extLst>
          </p:nvPr>
        </p:nvGraphicFramePr>
        <p:xfrm>
          <a:off x="3300413" y="5429250"/>
          <a:ext cx="202247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173" name="Equation" r:id="rId9" imgW="939800" imgH="304800" progId="Equation.3">
                  <p:embed/>
                </p:oleObj>
              </mc:Choice>
              <mc:Fallback>
                <p:oleObj name="Equation" r:id="rId9" imgW="939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0413" y="5429250"/>
                        <a:ext cx="2022475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39529" y="2706156"/>
            <a:ext cx="7928423" cy="222574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Remainder of Lecture:</a:t>
            </a:r>
          </a:p>
          <a:p>
            <a:pPr algn="ctr"/>
            <a:r>
              <a:rPr lang="en-US" sz="3200" dirty="0" smtClean="0"/>
              <a:t>Tour of Structured Prediction Models</a:t>
            </a:r>
          </a:p>
          <a:p>
            <a:pPr algn="ctr"/>
            <a:r>
              <a:rPr lang="en-US" sz="3200" dirty="0" smtClean="0"/>
              <a:t>Some Might be Interesting to You…</a:t>
            </a:r>
          </a:p>
        </p:txBody>
      </p:sp>
    </p:spTree>
    <p:extLst>
      <p:ext uri="{BB962C8B-B14F-4D97-AF65-F5344CB8AC3E}">
        <p14:creationId xmlns:p14="http://schemas.microsoft.com/office/powerpoint/2010/main" val="10973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7276" y="6126163"/>
            <a:ext cx="3453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www.coursera.org</a:t>
            </a:r>
            <a:r>
              <a:rPr lang="en-US" sz="1600" dirty="0"/>
              <a:t>/course/</a:t>
            </a:r>
            <a:r>
              <a:rPr lang="en-US" sz="1600" dirty="0" err="1"/>
              <a:t>pgm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17276" y="5803756"/>
            <a:ext cx="6050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www.cs.cmu.edu</a:t>
            </a:r>
            <a:r>
              <a:rPr lang="en-US" sz="1600" dirty="0"/>
              <a:t>/~</a:t>
            </a:r>
            <a:r>
              <a:rPr lang="en-US" sz="1600" dirty="0" err="1"/>
              <a:t>guestrin</a:t>
            </a:r>
            <a:r>
              <a:rPr lang="en-US" sz="1600" dirty="0"/>
              <a:t>/Class/10708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17276" y="5483966"/>
            <a:ext cx="6338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piazza.com</a:t>
            </a:r>
            <a:r>
              <a:rPr lang="en-US" sz="1600" dirty="0"/>
              <a:t>/</a:t>
            </a:r>
            <a:r>
              <a:rPr lang="en-US" sz="1600" dirty="0" err="1"/>
              <a:t>cornell</a:t>
            </a:r>
            <a:r>
              <a:rPr lang="en-US" sz="1600" dirty="0"/>
              <a:t>/fall2013/btry6790cs6782/resources</a:t>
            </a:r>
          </a:p>
        </p:txBody>
      </p:sp>
      <p:sp>
        <p:nvSpPr>
          <p:cNvPr id="10" name="Oval 9"/>
          <p:cNvSpPr/>
          <p:nvPr/>
        </p:nvSpPr>
        <p:spPr>
          <a:xfrm>
            <a:off x="2511934" y="370367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1" name="Oval 10"/>
          <p:cNvSpPr/>
          <p:nvPr/>
        </p:nvSpPr>
        <p:spPr>
          <a:xfrm>
            <a:off x="4132185" y="370367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2" name="Oval 11"/>
          <p:cNvSpPr/>
          <p:nvPr/>
        </p:nvSpPr>
        <p:spPr>
          <a:xfrm>
            <a:off x="2511934" y="2230693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3" name="Oval 12"/>
          <p:cNvSpPr/>
          <p:nvPr/>
        </p:nvSpPr>
        <p:spPr>
          <a:xfrm>
            <a:off x="4132185" y="2230693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Oval 13"/>
          <p:cNvSpPr/>
          <p:nvPr/>
        </p:nvSpPr>
        <p:spPr>
          <a:xfrm>
            <a:off x="7464820" y="2240851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634356" y="1991396"/>
            <a:ext cx="574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sp>
        <p:nvSpPr>
          <p:cNvPr id="17" name="Oval 16"/>
          <p:cNvSpPr/>
          <p:nvPr/>
        </p:nvSpPr>
        <p:spPr>
          <a:xfrm>
            <a:off x="7464820" y="3713837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18" name="Straight Connector 17"/>
          <p:cNvCxnSpPr>
            <a:stCxn id="12" idx="6"/>
            <a:endCxn id="13" idx="2"/>
          </p:cNvCxnSpPr>
          <p:nvPr/>
        </p:nvCxnSpPr>
        <p:spPr>
          <a:xfrm>
            <a:off x="3188077" y="2570093"/>
            <a:ext cx="944108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4"/>
            <a:endCxn id="10" idx="0"/>
          </p:cNvCxnSpPr>
          <p:nvPr/>
        </p:nvCxnSpPr>
        <p:spPr>
          <a:xfrm>
            <a:off x="2850006" y="2909493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  <a:endCxn id="13" idx="4"/>
          </p:cNvCxnSpPr>
          <p:nvPr/>
        </p:nvCxnSpPr>
        <p:spPr>
          <a:xfrm flipV="1">
            <a:off x="4470257" y="2909493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0"/>
            <a:endCxn id="14" idx="4"/>
          </p:cNvCxnSpPr>
          <p:nvPr/>
        </p:nvCxnSpPr>
        <p:spPr>
          <a:xfrm flipV="1">
            <a:off x="7802892" y="2919651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1" idx="2"/>
            <a:endCxn id="13" idx="6"/>
          </p:cNvCxnSpPr>
          <p:nvPr/>
        </p:nvCxnSpPr>
        <p:spPr>
          <a:xfrm flipH="1" flipV="1">
            <a:off x="4808328" y="2570093"/>
            <a:ext cx="910290" cy="336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2"/>
          </p:cNvCxnSpPr>
          <p:nvPr/>
        </p:nvCxnSpPr>
        <p:spPr>
          <a:xfrm flipH="1">
            <a:off x="7218220" y="2580251"/>
            <a:ext cx="246600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370125"/>
              </p:ext>
            </p:extLst>
          </p:nvPr>
        </p:nvGraphicFramePr>
        <p:xfrm>
          <a:off x="3188077" y="1983607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895" name="Equation" r:id="rId3" imgW="622300" imgH="228600" progId="Equation.3">
                  <p:embed/>
                </p:oleObj>
              </mc:Choice>
              <mc:Fallback>
                <p:oleObj name="Equation" r:id="rId3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8077" y="1983607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>
          <a:xfrm>
            <a:off x="891683" y="2230693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0</a:t>
            </a:r>
          </a:p>
        </p:txBody>
      </p:sp>
      <p:cxnSp>
        <p:nvCxnSpPr>
          <p:cNvPr id="44" name="Straight Connector 43"/>
          <p:cNvCxnSpPr>
            <a:stCxn id="12" idx="2"/>
            <a:endCxn id="43" idx="6"/>
          </p:cNvCxnSpPr>
          <p:nvPr/>
        </p:nvCxnSpPr>
        <p:spPr>
          <a:xfrm flipH="1">
            <a:off x="1567826" y="2570093"/>
            <a:ext cx="944108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1039"/>
              </p:ext>
            </p:extLst>
          </p:nvPr>
        </p:nvGraphicFramePr>
        <p:xfrm>
          <a:off x="1567826" y="1984052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896" name="Equation" r:id="rId5" imgW="622300" imgH="228600" progId="Equation.3">
                  <p:embed/>
                </p:oleObj>
              </mc:Choice>
              <mc:Fallback>
                <p:oleObj name="Equation" r:id="rId5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7826" y="1984052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419022"/>
              </p:ext>
            </p:extLst>
          </p:nvPr>
        </p:nvGraphicFramePr>
        <p:xfrm>
          <a:off x="1871938" y="3173542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897" name="Equation" r:id="rId7" imgW="622300" imgH="228600" progId="Equation.3">
                  <p:embed/>
                </p:oleObj>
              </mc:Choice>
              <mc:Fallback>
                <p:oleObj name="Equation" r:id="rId7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71938" y="3173542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099847"/>
              </p:ext>
            </p:extLst>
          </p:nvPr>
        </p:nvGraphicFramePr>
        <p:xfrm>
          <a:off x="3453634" y="3174122"/>
          <a:ext cx="9826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898" name="Equation" r:id="rId9" imgW="647700" imgH="228600" progId="Equation.3">
                  <p:embed/>
                </p:oleObj>
              </mc:Choice>
              <mc:Fallback>
                <p:oleObj name="Equation" r:id="rId9" imgW="647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53634" y="3174122"/>
                        <a:ext cx="982663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250097"/>
              </p:ext>
            </p:extLst>
          </p:nvPr>
        </p:nvGraphicFramePr>
        <p:xfrm>
          <a:off x="6632494" y="3173542"/>
          <a:ext cx="11176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899" name="Equation" r:id="rId11" imgW="736600" imgH="228600" progId="Equation.3">
                  <p:embed/>
                </p:oleObj>
              </mc:Choice>
              <mc:Fallback>
                <p:oleObj name="Equation" r:id="rId11" imgW="736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32494" y="3173542"/>
                        <a:ext cx="1117600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Oval 60"/>
          <p:cNvSpPr/>
          <p:nvPr/>
        </p:nvSpPr>
        <p:spPr>
          <a:xfrm>
            <a:off x="5718618" y="223405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graphicFrame>
        <p:nvGraphicFramePr>
          <p:cNvPr id="69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359482"/>
              </p:ext>
            </p:extLst>
          </p:nvPr>
        </p:nvGraphicFramePr>
        <p:xfrm>
          <a:off x="4774510" y="1984052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900" name="Equation" r:id="rId13" imgW="622300" imgH="228600" progId="Equation.3">
                  <p:embed/>
                </p:oleObj>
              </mc:Choice>
              <mc:Fallback>
                <p:oleObj name="Equation" r:id="rId13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74510" y="1984052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/>
          <p:cNvCxnSpPr>
            <a:endCxn id="61" idx="6"/>
          </p:cNvCxnSpPr>
          <p:nvPr/>
        </p:nvCxnSpPr>
        <p:spPr>
          <a:xfrm flipH="1">
            <a:off x="6394761" y="2573459"/>
            <a:ext cx="224129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5718618" y="370367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/>
              <a:t>3</a:t>
            </a:r>
          </a:p>
        </p:txBody>
      </p:sp>
      <p:cxnSp>
        <p:nvCxnSpPr>
          <p:cNvPr id="75" name="Straight Connector 74"/>
          <p:cNvCxnSpPr>
            <a:stCxn id="74" idx="0"/>
            <a:endCxn id="61" idx="4"/>
          </p:cNvCxnSpPr>
          <p:nvPr/>
        </p:nvCxnSpPr>
        <p:spPr>
          <a:xfrm flipV="1">
            <a:off x="6056690" y="2912859"/>
            <a:ext cx="0" cy="79082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185532"/>
              </p:ext>
            </p:extLst>
          </p:nvPr>
        </p:nvGraphicFramePr>
        <p:xfrm>
          <a:off x="5033963" y="3174086"/>
          <a:ext cx="96361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901" name="Equation" r:id="rId15" imgW="635000" imgH="228600" progId="Equation.3">
                  <p:embed/>
                </p:oleObj>
              </mc:Choice>
              <mc:Fallback>
                <p:oleObj name="Equation" r:id="rId15" imgW="63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33963" y="3174086"/>
                        <a:ext cx="963612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717276" y="4546682"/>
            <a:ext cx="6747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Graph structure encodes structural dependencies between </a:t>
            </a:r>
            <a:r>
              <a:rPr lang="en-US" sz="2000" b="1" dirty="0" err="1" smtClean="0"/>
              <a:t>y</a:t>
            </a:r>
            <a:r>
              <a:rPr lang="en-US" sz="2000" b="1" baseline="30000" dirty="0" err="1" smtClean="0"/>
              <a:t>j</a:t>
            </a:r>
            <a:r>
              <a:rPr lang="en-US" sz="2000" b="1" dirty="0" smtClean="0"/>
              <a:t>!</a:t>
            </a:r>
            <a:endParaRPr lang="en-US" sz="2000" b="1" dirty="0"/>
          </a:p>
        </p:txBody>
      </p:sp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594644"/>
              </p:ext>
            </p:extLst>
          </p:nvPr>
        </p:nvGraphicFramePr>
        <p:xfrm>
          <a:off x="5900502" y="473076"/>
          <a:ext cx="2616200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902" name="Equation" r:id="rId17" imgW="1625600" imgH="584200" progId="Equation.3">
                  <p:embed/>
                </p:oleObj>
              </mc:Choice>
              <mc:Fallback>
                <p:oleObj name="Equation" r:id="rId17" imgW="16256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00502" y="473076"/>
                        <a:ext cx="2616200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09957" cy="1143000"/>
          </a:xfrm>
        </p:spPr>
        <p:txBody>
          <a:bodyPr/>
          <a:lstStyle/>
          <a:p>
            <a:r>
              <a:rPr lang="en-US" dirty="0" smtClean="0"/>
              <a:t>Graphical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8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/>
          <p:cNvCxnSpPr/>
          <p:nvPr/>
        </p:nvCxnSpPr>
        <p:spPr>
          <a:xfrm flipH="1" flipV="1">
            <a:off x="7208602" y="3803088"/>
            <a:ext cx="441564" cy="185698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7276" y="6126163"/>
            <a:ext cx="3453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www.coursera.org</a:t>
            </a:r>
            <a:r>
              <a:rPr lang="en-US" sz="1600" dirty="0"/>
              <a:t>/course/</a:t>
            </a:r>
            <a:r>
              <a:rPr lang="en-US" sz="1600" dirty="0" err="1"/>
              <a:t>pgm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17276" y="5803756"/>
            <a:ext cx="6050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www.cs.cmu.edu</a:t>
            </a:r>
            <a:r>
              <a:rPr lang="en-US" sz="1600" dirty="0"/>
              <a:t>/~</a:t>
            </a:r>
            <a:r>
              <a:rPr lang="en-US" sz="1600" dirty="0" err="1"/>
              <a:t>guestrin</a:t>
            </a:r>
            <a:r>
              <a:rPr lang="en-US" sz="1600" dirty="0"/>
              <a:t>/Class/10708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17276" y="5483966"/>
            <a:ext cx="6338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piazza.com</a:t>
            </a:r>
            <a:r>
              <a:rPr lang="en-US" sz="1600" dirty="0"/>
              <a:t>/</a:t>
            </a:r>
            <a:r>
              <a:rPr lang="en-US" sz="1600" dirty="0" err="1"/>
              <a:t>cornell</a:t>
            </a:r>
            <a:r>
              <a:rPr lang="en-US" sz="1600" dirty="0"/>
              <a:t>/fall2013/btry6790cs6782/resources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4356" y="1991396"/>
            <a:ext cx="574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cxnSp>
        <p:nvCxnSpPr>
          <p:cNvPr id="19" name="Straight Connector 18"/>
          <p:cNvCxnSpPr>
            <a:stCxn id="12" idx="4"/>
            <a:endCxn id="10" idx="0"/>
          </p:cNvCxnSpPr>
          <p:nvPr/>
        </p:nvCxnSpPr>
        <p:spPr>
          <a:xfrm>
            <a:off x="2850006" y="2909493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  <a:endCxn id="13" idx="4"/>
          </p:cNvCxnSpPr>
          <p:nvPr/>
        </p:nvCxnSpPr>
        <p:spPr>
          <a:xfrm flipV="1">
            <a:off x="4470257" y="2909493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0"/>
            <a:endCxn id="14" idx="4"/>
          </p:cNvCxnSpPr>
          <p:nvPr/>
        </p:nvCxnSpPr>
        <p:spPr>
          <a:xfrm flipV="1">
            <a:off x="7802892" y="2919651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710519"/>
              </p:ext>
            </p:extLst>
          </p:nvPr>
        </p:nvGraphicFramePr>
        <p:xfrm>
          <a:off x="3188077" y="1983607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46" name="Equation" r:id="rId3" imgW="622300" imgH="228600" progId="Equation.3">
                  <p:embed/>
                </p:oleObj>
              </mc:Choice>
              <mc:Fallback>
                <p:oleObj name="Equation" r:id="rId3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8077" y="1983607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>
          <a:xfrm>
            <a:off x="891683" y="2230693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0</a:t>
            </a:r>
          </a:p>
        </p:txBody>
      </p:sp>
      <p:cxnSp>
        <p:nvCxnSpPr>
          <p:cNvPr id="44" name="Straight Connector 43"/>
          <p:cNvCxnSpPr>
            <a:stCxn id="12" idx="2"/>
            <a:endCxn id="43" idx="6"/>
          </p:cNvCxnSpPr>
          <p:nvPr/>
        </p:nvCxnSpPr>
        <p:spPr>
          <a:xfrm flipH="1">
            <a:off x="1567826" y="2570093"/>
            <a:ext cx="944108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247833"/>
              </p:ext>
            </p:extLst>
          </p:nvPr>
        </p:nvGraphicFramePr>
        <p:xfrm>
          <a:off x="1567826" y="1984052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47" name="Equation" r:id="rId5" imgW="622300" imgH="228600" progId="Equation.3">
                  <p:embed/>
                </p:oleObj>
              </mc:Choice>
              <mc:Fallback>
                <p:oleObj name="Equation" r:id="rId5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7826" y="1984052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730772"/>
              </p:ext>
            </p:extLst>
          </p:nvPr>
        </p:nvGraphicFramePr>
        <p:xfrm>
          <a:off x="4774510" y="1984052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48" name="Equation" r:id="rId7" imgW="622300" imgH="228600" progId="Equation.3">
                  <p:embed/>
                </p:oleObj>
              </mc:Choice>
              <mc:Fallback>
                <p:oleObj name="Equation" r:id="rId7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74510" y="1984052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5" name="Straight Connector 74"/>
          <p:cNvCxnSpPr>
            <a:stCxn id="74" idx="0"/>
            <a:endCxn id="61" idx="4"/>
          </p:cNvCxnSpPr>
          <p:nvPr/>
        </p:nvCxnSpPr>
        <p:spPr>
          <a:xfrm flipV="1">
            <a:off x="6056690" y="2912859"/>
            <a:ext cx="0" cy="79082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17276" y="4546682"/>
            <a:ext cx="6747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Graph structure encodes structural dependencies between </a:t>
            </a:r>
            <a:r>
              <a:rPr lang="en-US" sz="2000" b="1" dirty="0" err="1" smtClean="0"/>
              <a:t>y</a:t>
            </a:r>
            <a:r>
              <a:rPr lang="en-US" sz="2000" b="1" baseline="30000" dirty="0" err="1" smtClean="0"/>
              <a:t>j</a:t>
            </a:r>
            <a:r>
              <a:rPr lang="en-US" sz="2000" b="1" dirty="0" smtClean="0"/>
              <a:t>!</a:t>
            </a:r>
            <a:endParaRPr lang="en-US" sz="2000" b="1" dirty="0"/>
          </a:p>
        </p:txBody>
      </p:sp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96182"/>
              </p:ext>
            </p:extLst>
          </p:nvPr>
        </p:nvGraphicFramePr>
        <p:xfrm>
          <a:off x="5951395" y="481828"/>
          <a:ext cx="253365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49" name="Equation" r:id="rId9" imgW="1574800" imgH="584200" progId="Equation.3">
                  <p:embed/>
                </p:oleObj>
              </mc:Choice>
              <mc:Fallback>
                <p:oleObj name="Equation" r:id="rId9" imgW="15748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1395" y="481828"/>
                        <a:ext cx="2533650" cy="94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09957" cy="1143000"/>
          </a:xfrm>
        </p:spPr>
        <p:txBody>
          <a:bodyPr/>
          <a:lstStyle/>
          <a:p>
            <a:r>
              <a:rPr lang="en-US" dirty="0" smtClean="0"/>
              <a:t>Graphical Models</a:t>
            </a:r>
            <a:endParaRPr lang="en-US" dirty="0"/>
          </a:p>
        </p:txBody>
      </p:sp>
      <p:cxnSp>
        <p:nvCxnSpPr>
          <p:cNvPr id="35" name="Straight Connector 34"/>
          <p:cNvCxnSpPr>
            <a:endCxn id="12" idx="5"/>
          </p:cNvCxnSpPr>
          <p:nvPr/>
        </p:nvCxnSpPr>
        <p:spPr>
          <a:xfrm flipH="1" flipV="1">
            <a:off x="3089058" y="2810085"/>
            <a:ext cx="1082108" cy="1100688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3089059" y="2659191"/>
            <a:ext cx="2728578" cy="1312395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61" idx="3"/>
          </p:cNvCxnSpPr>
          <p:nvPr/>
        </p:nvCxnSpPr>
        <p:spPr>
          <a:xfrm flipH="1">
            <a:off x="4774511" y="2813451"/>
            <a:ext cx="1043126" cy="1097322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089058" y="2705495"/>
            <a:ext cx="2629560" cy="1266091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7464820" y="3519129"/>
            <a:ext cx="234695" cy="283958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7296017" y="3634717"/>
            <a:ext cx="403498" cy="27605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2465475">
            <a:off x="7008894" y="2952931"/>
            <a:ext cx="574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grpSp>
        <p:nvGrpSpPr>
          <p:cNvPr id="47" name="Group 46"/>
          <p:cNvGrpSpPr/>
          <p:nvPr/>
        </p:nvGrpSpPr>
        <p:grpSpPr>
          <a:xfrm rot="6296830">
            <a:off x="6176003" y="3468851"/>
            <a:ext cx="490913" cy="469657"/>
            <a:chOff x="6245324" y="3377150"/>
            <a:chExt cx="490913" cy="469657"/>
          </a:xfrm>
        </p:grpSpPr>
        <p:cxnSp>
          <p:nvCxnSpPr>
            <p:cNvPr id="64" name="Straight Connector 63"/>
            <p:cNvCxnSpPr/>
            <p:nvPr/>
          </p:nvCxnSpPr>
          <p:spPr>
            <a:xfrm flipH="1" flipV="1">
              <a:off x="6501542" y="3377150"/>
              <a:ext cx="234695" cy="28395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6332739" y="3492738"/>
              <a:ext cx="403498" cy="276056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6245324" y="3661109"/>
              <a:ext cx="441564" cy="18569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 rot="18918043">
            <a:off x="6312375" y="2923227"/>
            <a:ext cx="574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cxnSp>
        <p:nvCxnSpPr>
          <p:cNvPr id="71" name="Straight Connector 70"/>
          <p:cNvCxnSpPr>
            <a:endCxn id="13" idx="5"/>
          </p:cNvCxnSpPr>
          <p:nvPr/>
        </p:nvCxnSpPr>
        <p:spPr>
          <a:xfrm flipH="1" flipV="1">
            <a:off x="4709309" y="2810085"/>
            <a:ext cx="1276997" cy="1070395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3" idx="3"/>
          </p:cNvCxnSpPr>
          <p:nvPr/>
        </p:nvCxnSpPr>
        <p:spPr>
          <a:xfrm flipV="1">
            <a:off x="2943543" y="2810085"/>
            <a:ext cx="1287661" cy="1070395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511934" y="370367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1" name="Oval 10"/>
          <p:cNvSpPr/>
          <p:nvPr/>
        </p:nvSpPr>
        <p:spPr>
          <a:xfrm>
            <a:off x="4132185" y="370367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2" name="Oval 11"/>
          <p:cNvSpPr/>
          <p:nvPr/>
        </p:nvSpPr>
        <p:spPr>
          <a:xfrm>
            <a:off x="2511934" y="2230693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3" name="Oval 12"/>
          <p:cNvSpPr/>
          <p:nvPr/>
        </p:nvSpPr>
        <p:spPr>
          <a:xfrm>
            <a:off x="4132185" y="2230693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Oval 13"/>
          <p:cNvSpPr/>
          <p:nvPr/>
        </p:nvSpPr>
        <p:spPr>
          <a:xfrm>
            <a:off x="7464820" y="2240851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17" name="Oval 16"/>
          <p:cNvSpPr/>
          <p:nvPr/>
        </p:nvSpPr>
        <p:spPr>
          <a:xfrm>
            <a:off x="7464820" y="3713837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18" name="Straight Connector 17"/>
          <p:cNvCxnSpPr>
            <a:stCxn id="12" idx="6"/>
            <a:endCxn id="13" idx="2"/>
          </p:cNvCxnSpPr>
          <p:nvPr/>
        </p:nvCxnSpPr>
        <p:spPr>
          <a:xfrm>
            <a:off x="3188077" y="2570093"/>
            <a:ext cx="944108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1" idx="2"/>
            <a:endCxn id="13" idx="6"/>
          </p:cNvCxnSpPr>
          <p:nvPr/>
        </p:nvCxnSpPr>
        <p:spPr>
          <a:xfrm flipH="1" flipV="1">
            <a:off x="4808328" y="2570093"/>
            <a:ext cx="910290" cy="336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2"/>
          </p:cNvCxnSpPr>
          <p:nvPr/>
        </p:nvCxnSpPr>
        <p:spPr>
          <a:xfrm flipH="1">
            <a:off x="7218220" y="2580251"/>
            <a:ext cx="246600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718618" y="223405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70" name="Straight Connector 69"/>
          <p:cNvCxnSpPr>
            <a:endCxn id="61" idx="6"/>
          </p:cNvCxnSpPr>
          <p:nvPr/>
        </p:nvCxnSpPr>
        <p:spPr>
          <a:xfrm flipH="1">
            <a:off x="6394761" y="2573459"/>
            <a:ext cx="224129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5718618" y="370367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9085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09957" cy="1143000"/>
          </a:xfrm>
        </p:spPr>
        <p:txBody>
          <a:bodyPr/>
          <a:lstStyle/>
          <a:p>
            <a:r>
              <a:rPr lang="en-US" dirty="0" smtClean="0"/>
              <a:t>Graphical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511934" y="3703484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1" name="Oval 10"/>
          <p:cNvSpPr/>
          <p:nvPr/>
        </p:nvSpPr>
        <p:spPr>
          <a:xfrm>
            <a:off x="4132185" y="3703484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2" name="Oval 11"/>
          <p:cNvSpPr/>
          <p:nvPr/>
        </p:nvSpPr>
        <p:spPr>
          <a:xfrm>
            <a:off x="2511934" y="2230498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3" name="Oval 12"/>
          <p:cNvSpPr/>
          <p:nvPr/>
        </p:nvSpPr>
        <p:spPr>
          <a:xfrm>
            <a:off x="4132185" y="2230498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Oval 13"/>
          <p:cNvSpPr/>
          <p:nvPr/>
        </p:nvSpPr>
        <p:spPr>
          <a:xfrm>
            <a:off x="7464820" y="2240656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y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634356" y="1991201"/>
            <a:ext cx="574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</a:t>
            </a:r>
            <a:endParaRPr lang="en-US" sz="4400" dirty="0"/>
          </a:p>
        </p:txBody>
      </p:sp>
      <p:sp>
        <p:nvSpPr>
          <p:cNvPr id="17" name="Oval 16"/>
          <p:cNvSpPr/>
          <p:nvPr/>
        </p:nvSpPr>
        <p:spPr>
          <a:xfrm>
            <a:off x="7464820" y="3713642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18" name="Straight Connector 17"/>
          <p:cNvCxnSpPr>
            <a:stCxn id="12" idx="6"/>
            <a:endCxn id="13" idx="2"/>
          </p:cNvCxnSpPr>
          <p:nvPr/>
        </p:nvCxnSpPr>
        <p:spPr>
          <a:xfrm>
            <a:off x="3188077" y="2569898"/>
            <a:ext cx="944108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4"/>
            <a:endCxn id="10" idx="0"/>
          </p:cNvCxnSpPr>
          <p:nvPr/>
        </p:nvCxnSpPr>
        <p:spPr>
          <a:xfrm>
            <a:off x="2850006" y="2909298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0"/>
            <a:endCxn id="13" idx="4"/>
          </p:cNvCxnSpPr>
          <p:nvPr/>
        </p:nvCxnSpPr>
        <p:spPr>
          <a:xfrm flipV="1">
            <a:off x="4470257" y="2909298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0"/>
            <a:endCxn id="14" idx="4"/>
          </p:cNvCxnSpPr>
          <p:nvPr/>
        </p:nvCxnSpPr>
        <p:spPr>
          <a:xfrm flipV="1">
            <a:off x="7802892" y="2919456"/>
            <a:ext cx="0" cy="79418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1" idx="2"/>
            <a:endCxn id="13" idx="6"/>
          </p:cNvCxnSpPr>
          <p:nvPr/>
        </p:nvCxnSpPr>
        <p:spPr>
          <a:xfrm flipH="1" flipV="1">
            <a:off x="4808328" y="2569898"/>
            <a:ext cx="910290" cy="3366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2"/>
          </p:cNvCxnSpPr>
          <p:nvPr/>
        </p:nvCxnSpPr>
        <p:spPr>
          <a:xfrm flipH="1">
            <a:off x="7218220" y="2580056"/>
            <a:ext cx="246600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270437"/>
              </p:ext>
            </p:extLst>
          </p:nvPr>
        </p:nvGraphicFramePr>
        <p:xfrm>
          <a:off x="3873357" y="1393608"/>
          <a:ext cx="119380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499" name="Equation" r:id="rId3" imgW="787400" imgH="241300" progId="Equation.3">
                  <p:embed/>
                </p:oleObj>
              </mc:Choice>
              <mc:Fallback>
                <p:oleObj name="Equation" r:id="rId3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3357" y="1393608"/>
                        <a:ext cx="1193800" cy="36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>
          <a:xfrm>
            <a:off x="891683" y="2230498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0</a:t>
            </a:r>
          </a:p>
        </p:txBody>
      </p:sp>
      <p:cxnSp>
        <p:nvCxnSpPr>
          <p:cNvPr id="44" name="Straight Connector 43"/>
          <p:cNvCxnSpPr>
            <a:stCxn id="12" idx="2"/>
            <a:endCxn id="43" idx="6"/>
          </p:cNvCxnSpPr>
          <p:nvPr/>
        </p:nvCxnSpPr>
        <p:spPr>
          <a:xfrm flipH="1">
            <a:off x="1567826" y="2569898"/>
            <a:ext cx="944108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379475"/>
              </p:ext>
            </p:extLst>
          </p:nvPr>
        </p:nvGraphicFramePr>
        <p:xfrm>
          <a:off x="2208827" y="1441152"/>
          <a:ext cx="12144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00" name="Equation" r:id="rId5" imgW="800100" imgH="241300" progId="Equation.3">
                  <p:embed/>
                </p:oleObj>
              </mc:Choice>
              <mc:Fallback>
                <p:oleObj name="Equation" r:id="rId5" imgW="800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8827" y="1441152"/>
                        <a:ext cx="1214437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368680"/>
              </p:ext>
            </p:extLst>
          </p:nvPr>
        </p:nvGraphicFramePr>
        <p:xfrm>
          <a:off x="1871938" y="3173347"/>
          <a:ext cx="944108" cy="34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01" name="Equation" r:id="rId7" imgW="622300" imgH="228600" progId="Equation.3">
                  <p:embed/>
                </p:oleObj>
              </mc:Choice>
              <mc:Fallback>
                <p:oleObj name="Equation" r:id="rId7" imgW="622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71938" y="3173347"/>
                        <a:ext cx="944108" cy="34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337019"/>
              </p:ext>
            </p:extLst>
          </p:nvPr>
        </p:nvGraphicFramePr>
        <p:xfrm>
          <a:off x="3453634" y="3173927"/>
          <a:ext cx="9826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02" name="Equation" r:id="rId9" imgW="647700" imgH="228600" progId="Equation.3">
                  <p:embed/>
                </p:oleObj>
              </mc:Choice>
              <mc:Fallback>
                <p:oleObj name="Equation" r:id="rId9" imgW="647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53634" y="3173927"/>
                        <a:ext cx="982663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37515"/>
              </p:ext>
            </p:extLst>
          </p:nvPr>
        </p:nvGraphicFramePr>
        <p:xfrm>
          <a:off x="6632494" y="3173347"/>
          <a:ext cx="11176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03" name="Equation" r:id="rId11" imgW="736600" imgH="228600" progId="Equation.3">
                  <p:embed/>
                </p:oleObj>
              </mc:Choice>
              <mc:Fallback>
                <p:oleObj name="Equation" r:id="rId11" imgW="736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32494" y="3173347"/>
                        <a:ext cx="1117600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717276" y="4546682"/>
            <a:ext cx="6747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Graph structure encodes structural dependencies between </a:t>
            </a:r>
            <a:r>
              <a:rPr lang="en-US" sz="2000" b="1" dirty="0" err="1" smtClean="0"/>
              <a:t>y</a:t>
            </a:r>
            <a:r>
              <a:rPr lang="en-US" sz="2000" b="1" baseline="30000" dirty="0" err="1" smtClean="0"/>
              <a:t>j</a:t>
            </a:r>
            <a:r>
              <a:rPr lang="en-US" sz="2000" b="1" dirty="0" smtClean="0"/>
              <a:t>!</a:t>
            </a:r>
            <a:endParaRPr lang="en-US" sz="2000" b="1" dirty="0"/>
          </a:p>
        </p:txBody>
      </p:sp>
      <p:sp>
        <p:nvSpPr>
          <p:cNvPr id="61" name="Oval 60"/>
          <p:cNvSpPr/>
          <p:nvPr/>
        </p:nvSpPr>
        <p:spPr>
          <a:xfrm>
            <a:off x="5718618" y="2233864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70" name="Straight Connector 69"/>
          <p:cNvCxnSpPr>
            <a:endCxn id="61" idx="6"/>
          </p:cNvCxnSpPr>
          <p:nvPr/>
        </p:nvCxnSpPr>
        <p:spPr>
          <a:xfrm flipH="1">
            <a:off x="6394761" y="2573264"/>
            <a:ext cx="224129" cy="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5718618" y="3703484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/>
              <a:t>3</a:t>
            </a:r>
          </a:p>
        </p:txBody>
      </p:sp>
      <p:cxnSp>
        <p:nvCxnSpPr>
          <p:cNvPr id="75" name="Straight Connector 74"/>
          <p:cNvCxnSpPr>
            <a:stCxn id="74" idx="0"/>
            <a:endCxn id="61" idx="4"/>
          </p:cNvCxnSpPr>
          <p:nvPr/>
        </p:nvCxnSpPr>
        <p:spPr>
          <a:xfrm flipV="1">
            <a:off x="6056690" y="2912664"/>
            <a:ext cx="0" cy="790820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078362"/>
              </p:ext>
            </p:extLst>
          </p:nvPr>
        </p:nvGraphicFramePr>
        <p:xfrm>
          <a:off x="5033963" y="3173891"/>
          <a:ext cx="96361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04" name="Equation" r:id="rId13" imgW="635000" imgH="228600" progId="Equation.3">
                  <p:embed/>
                </p:oleObj>
              </mc:Choice>
              <mc:Fallback>
                <p:oleObj name="Equation" r:id="rId13" imgW="63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33963" y="3173891"/>
                        <a:ext cx="963612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2"/>
          <p:cNvSpPr/>
          <p:nvPr/>
        </p:nvSpPr>
        <p:spPr>
          <a:xfrm flipV="1">
            <a:off x="3145901" y="1745294"/>
            <a:ext cx="2648712" cy="614925"/>
          </a:xfrm>
          <a:custGeom>
            <a:avLst/>
            <a:gdLst>
              <a:gd name="connsiteX0" fmla="*/ 2648712 w 2648712"/>
              <a:gd name="connsiteY0" fmla="*/ 20376 h 380386"/>
              <a:gd name="connsiteX1" fmla="*/ 1297190 w 2648712"/>
              <a:gd name="connsiteY1" fmla="*/ 380340 h 380386"/>
              <a:gd name="connsiteX2" fmla="*/ 0 w 2648712"/>
              <a:gd name="connsiteY2" fmla="*/ 0 h 380386"/>
              <a:gd name="connsiteX3" fmla="*/ 0 w 2648712"/>
              <a:gd name="connsiteY3" fmla="*/ 0 h 38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8712" h="380386">
                <a:moveTo>
                  <a:pt x="2648712" y="20376"/>
                </a:moveTo>
                <a:cubicBezTo>
                  <a:pt x="2193677" y="202056"/>
                  <a:pt x="1738642" y="383736"/>
                  <a:pt x="1297190" y="380340"/>
                </a:cubicBezTo>
                <a:cubicBezTo>
                  <a:pt x="855738" y="37694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V="1">
            <a:off x="1525650" y="1809401"/>
            <a:ext cx="2648712" cy="614925"/>
          </a:xfrm>
          <a:custGeom>
            <a:avLst/>
            <a:gdLst>
              <a:gd name="connsiteX0" fmla="*/ 2648712 w 2648712"/>
              <a:gd name="connsiteY0" fmla="*/ 20376 h 380386"/>
              <a:gd name="connsiteX1" fmla="*/ 1297190 w 2648712"/>
              <a:gd name="connsiteY1" fmla="*/ 380340 h 380386"/>
              <a:gd name="connsiteX2" fmla="*/ 0 w 2648712"/>
              <a:gd name="connsiteY2" fmla="*/ 0 h 380386"/>
              <a:gd name="connsiteX3" fmla="*/ 0 w 2648712"/>
              <a:gd name="connsiteY3" fmla="*/ 0 h 38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8712" h="380386">
                <a:moveTo>
                  <a:pt x="2648712" y="20376"/>
                </a:moveTo>
                <a:cubicBezTo>
                  <a:pt x="2193677" y="202056"/>
                  <a:pt x="1738642" y="383736"/>
                  <a:pt x="1297190" y="380340"/>
                </a:cubicBezTo>
                <a:cubicBezTo>
                  <a:pt x="855738" y="37694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15224" y="1828191"/>
            <a:ext cx="1952686" cy="596282"/>
          </a:xfrm>
          <a:custGeom>
            <a:avLst/>
            <a:gdLst>
              <a:gd name="connsiteX0" fmla="*/ 0 w 2071429"/>
              <a:gd name="connsiteY0" fmla="*/ 596282 h 596282"/>
              <a:gd name="connsiteX1" fmla="*/ 1222483 w 2071429"/>
              <a:gd name="connsiteY1" fmla="*/ 12189 h 596282"/>
              <a:gd name="connsiteX2" fmla="*/ 2071429 w 2071429"/>
              <a:gd name="connsiteY2" fmla="*/ 256693 h 59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1429" h="596282">
                <a:moveTo>
                  <a:pt x="0" y="596282"/>
                </a:moveTo>
                <a:cubicBezTo>
                  <a:pt x="438622" y="332534"/>
                  <a:pt x="877245" y="68787"/>
                  <a:pt x="1222483" y="12189"/>
                </a:cubicBezTo>
                <a:cubicBezTo>
                  <a:pt x="1567721" y="-44409"/>
                  <a:pt x="1819575" y="106142"/>
                  <a:pt x="2071429" y="256693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17276" y="4946792"/>
            <a:ext cx="6845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Features depend on cliques in graphical model representation.</a:t>
            </a:r>
            <a:endParaRPr lang="en-US" sz="2000" b="1" dirty="0"/>
          </a:p>
        </p:txBody>
      </p:sp>
      <p:sp>
        <p:nvSpPr>
          <p:cNvPr id="40" name="Rectangle 39"/>
          <p:cNvSpPr/>
          <p:nvPr/>
        </p:nvSpPr>
        <p:spPr>
          <a:xfrm>
            <a:off x="717276" y="6126163"/>
            <a:ext cx="3453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www.coursera.org</a:t>
            </a:r>
            <a:r>
              <a:rPr lang="en-US" sz="1600" dirty="0"/>
              <a:t>/course/</a:t>
            </a:r>
            <a:r>
              <a:rPr lang="en-US" sz="1600" dirty="0" err="1"/>
              <a:t>pgm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717276" y="5803756"/>
            <a:ext cx="6050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www.cs.cmu.edu</a:t>
            </a:r>
            <a:r>
              <a:rPr lang="en-US" sz="1600" dirty="0"/>
              <a:t>/~</a:t>
            </a:r>
            <a:r>
              <a:rPr lang="en-US" sz="1600" dirty="0" err="1"/>
              <a:t>guestrin</a:t>
            </a:r>
            <a:r>
              <a:rPr lang="en-US" sz="1600" dirty="0"/>
              <a:t>/Class/10708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717276" y="5483966"/>
            <a:ext cx="6338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piazza.com</a:t>
            </a:r>
            <a:r>
              <a:rPr lang="en-US" sz="1600" dirty="0"/>
              <a:t>/</a:t>
            </a:r>
            <a:r>
              <a:rPr lang="en-US" sz="1600" dirty="0" err="1"/>
              <a:t>cornell</a:t>
            </a:r>
            <a:r>
              <a:rPr lang="en-US" sz="1600" dirty="0"/>
              <a:t>/fall2013/btry6790cs6782/resources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029289"/>
              </p:ext>
            </p:extLst>
          </p:nvPr>
        </p:nvGraphicFramePr>
        <p:xfrm>
          <a:off x="5718618" y="473076"/>
          <a:ext cx="2841625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05" name="Equation" r:id="rId15" imgW="1765300" imgH="584200" progId="Equation.3">
                  <p:embed/>
                </p:oleObj>
              </mc:Choice>
              <mc:Fallback>
                <p:oleObj name="Equation" r:id="rId15" imgW="17653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18618" y="473076"/>
                        <a:ext cx="2841625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03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06267" cy="1143000"/>
          </a:xfrm>
        </p:spPr>
        <p:txBody>
          <a:bodyPr/>
          <a:lstStyle/>
          <a:p>
            <a:r>
              <a:rPr lang="en-US" dirty="0" smtClean="0"/>
              <a:t>Tree Structured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25341" y="1702792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6" name="Oval 5"/>
          <p:cNvSpPr/>
          <p:nvPr/>
        </p:nvSpPr>
        <p:spPr>
          <a:xfrm>
            <a:off x="5252049" y="2462155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7" name="Oval 6"/>
          <p:cNvSpPr/>
          <p:nvPr/>
        </p:nvSpPr>
        <p:spPr>
          <a:xfrm>
            <a:off x="3896721" y="3499958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8" name="Oval 7"/>
          <p:cNvSpPr/>
          <p:nvPr/>
        </p:nvSpPr>
        <p:spPr>
          <a:xfrm>
            <a:off x="6743866" y="3499958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3108106" y="458510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4575906" y="458510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7476217" y="458510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017254" y="4585109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r>
              <a:rPr lang="en-US" baseline="30000" dirty="0"/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7476217" y="2751856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14" name="Oval 13"/>
          <p:cNvSpPr/>
          <p:nvPr/>
        </p:nvSpPr>
        <p:spPr>
          <a:xfrm>
            <a:off x="3207125" y="2751856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/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2207841" y="5444422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sp>
        <p:nvSpPr>
          <p:cNvPr id="16" name="Oval 15"/>
          <p:cNvSpPr/>
          <p:nvPr/>
        </p:nvSpPr>
        <p:spPr>
          <a:xfrm>
            <a:off x="3701725" y="5444422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/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5156072" y="5444422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18" name="Oval 17"/>
          <p:cNvSpPr/>
          <p:nvPr/>
        </p:nvSpPr>
        <p:spPr>
          <a:xfrm>
            <a:off x="6647889" y="5444422"/>
            <a:ext cx="676143" cy="678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r>
              <a:rPr lang="en-US" baseline="30000" dirty="0"/>
              <a:t>7</a:t>
            </a:r>
          </a:p>
        </p:txBody>
      </p:sp>
      <p:cxnSp>
        <p:nvCxnSpPr>
          <p:cNvPr id="19" name="Straight Connector 18"/>
          <p:cNvCxnSpPr>
            <a:stCxn id="6" idx="3"/>
            <a:endCxn id="7" idx="7"/>
          </p:cNvCxnSpPr>
          <p:nvPr/>
        </p:nvCxnSpPr>
        <p:spPr>
          <a:xfrm flipH="1">
            <a:off x="4473845" y="3041547"/>
            <a:ext cx="877223" cy="55781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5"/>
            <a:endCxn id="8" idx="1"/>
          </p:cNvCxnSpPr>
          <p:nvPr/>
        </p:nvCxnSpPr>
        <p:spPr>
          <a:xfrm>
            <a:off x="5829173" y="3041547"/>
            <a:ext cx="1013712" cy="55781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3"/>
            <a:endCxn id="9" idx="0"/>
          </p:cNvCxnSpPr>
          <p:nvPr/>
        </p:nvCxnSpPr>
        <p:spPr>
          <a:xfrm flipH="1">
            <a:off x="3446178" y="4079350"/>
            <a:ext cx="549562" cy="50575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5"/>
            <a:endCxn id="10" idx="0"/>
          </p:cNvCxnSpPr>
          <p:nvPr/>
        </p:nvCxnSpPr>
        <p:spPr>
          <a:xfrm>
            <a:off x="4473845" y="4079350"/>
            <a:ext cx="440133" cy="50575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8" idx="3"/>
            <a:endCxn id="12" idx="0"/>
          </p:cNvCxnSpPr>
          <p:nvPr/>
        </p:nvCxnSpPr>
        <p:spPr>
          <a:xfrm flipH="1">
            <a:off x="6355326" y="4079350"/>
            <a:ext cx="487559" cy="50575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5"/>
            <a:endCxn id="11" idx="0"/>
          </p:cNvCxnSpPr>
          <p:nvPr/>
        </p:nvCxnSpPr>
        <p:spPr>
          <a:xfrm>
            <a:off x="7320990" y="4079350"/>
            <a:ext cx="493299" cy="50575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4" idx="5"/>
            <a:endCxn id="7" idx="1"/>
          </p:cNvCxnSpPr>
          <p:nvPr/>
        </p:nvCxnSpPr>
        <p:spPr>
          <a:xfrm>
            <a:off x="3784249" y="3331248"/>
            <a:ext cx="211491" cy="268118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6" idx="7"/>
            <a:endCxn id="5" idx="3"/>
          </p:cNvCxnSpPr>
          <p:nvPr/>
        </p:nvCxnSpPr>
        <p:spPr>
          <a:xfrm flipV="1">
            <a:off x="5829173" y="2282184"/>
            <a:ext cx="295187" cy="27937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8" idx="7"/>
            <a:endCxn id="13" idx="3"/>
          </p:cNvCxnSpPr>
          <p:nvPr/>
        </p:nvCxnSpPr>
        <p:spPr>
          <a:xfrm flipV="1">
            <a:off x="7320990" y="3331248"/>
            <a:ext cx="254246" cy="268118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9" idx="3"/>
            <a:endCxn id="15" idx="7"/>
          </p:cNvCxnSpPr>
          <p:nvPr/>
        </p:nvCxnSpPr>
        <p:spPr>
          <a:xfrm flipH="1">
            <a:off x="2784965" y="5164501"/>
            <a:ext cx="422160" cy="37932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0" idx="3"/>
            <a:endCxn id="16" idx="7"/>
          </p:cNvCxnSpPr>
          <p:nvPr/>
        </p:nvCxnSpPr>
        <p:spPr>
          <a:xfrm flipH="1">
            <a:off x="4278849" y="5164501"/>
            <a:ext cx="396076" cy="37932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12" idx="3"/>
            <a:endCxn id="17" idx="7"/>
          </p:cNvCxnSpPr>
          <p:nvPr/>
        </p:nvCxnSpPr>
        <p:spPr>
          <a:xfrm flipH="1">
            <a:off x="5733196" y="5164501"/>
            <a:ext cx="383077" cy="37932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1" idx="3"/>
            <a:endCxn id="18" idx="7"/>
          </p:cNvCxnSpPr>
          <p:nvPr/>
        </p:nvCxnSpPr>
        <p:spPr>
          <a:xfrm flipH="1">
            <a:off x="7225013" y="5164501"/>
            <a:ext cx="350223" cy="379329"/>
          </a:xfrm>
          <a:prstGeom prst="line">
            <a:avLst/>
          </a:prstGeom>
          <a:grpFill/>
          <a:ln w="38100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700666" y="2931138"/>
            <a:ext cx="1885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Child nodes of </a:t>
            </a:r>
            <a:r>
              <a:rPr lang="en-US" sz="2000" dirty="0" err="1" smtClean="0"/>
              <a:t>y</a:t>
            </a:r>
            <a:r>
              <a:rPr lang="en-US" sz="2000" baseline="30000" dirty="0" err="1" smtClean="0"/>
              <a:t>j</a:t>
            </a:r>
            <a:endParaRPr lang="en-US" sz="2000" baseline="30000" dirty="0"/>
          </a:p>
        </p:txBody>
      </p:sp>
      <p:cxnSp>
        <p:nvCxnSpPr>
          <p:cNvPr id="108" name="Straight Arrow Connector 107"/>
          <p:cNvCxnSpPr>
            <a:stCxn id="107" idx="3"/>
          </p:cNvCxnSpPr>
          <p:nvPr/>
        </p:nvCxnSpPr>
        <p:spPr>
          <a:xfrm flipV="1">
            <a:off x="2586477" y="2282186"/>
            <a:ext cx="971793" cy="84900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570200"/>
              </p:ext>
            </p:extLst>
          </p:nvPr>
        </p:nvGraphicFramePr>
        <p:xfrm>
          <a:off x="331466" y="1366838"/>
          <a:ext cx="4996779" cy="1011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563" name="Equation" r:id="rId3" imgW="2692400" imgH="546100" progId="Equation.3">
                  <p:embed/>
                </p:oleObj>
              </mc:Choice>
              <mc:Fallback>
                <p:oleObj name="Equation" r:id="rId3" imgW="26924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466" y="1366838"/>
                        <a:ext cx="4996779" cy="1011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078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 via Dynamic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34" y="2533024"/>
            <a:ext cx="4607119" cy="3251311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030149"/>
              </p:ext>
            </p:extLst>
          </p:nvPr>
        </p:nvGraphicFramePr>
        <p:xfrm>
          <a:off x="687328" y="1542886"/>
          <a:ext cx="5449888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603" name="Equation" r:id="rId4" imgW="2692400" imgH="546100" progId="Equation.3">
                  <p:embed/>
                </p:oleObj>
              </mc:Choice>
              <mc:Fallback>
                <p:oleObj name="Equation" r:id="rId4" imgW="26924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7328" y="1542886"/>
                        <a:ext cx="5449888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669422" y="4539515"/>
            <a:ext cx="3767555" cy="578443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3582" y="3319758"/>
            <a:ext cx="4006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Solve partial solutions of Leaves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Solve partial sol. of next level up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Repeat Step 2 until Root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Pick best partial solution of Root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142519" y="3811677"/>
            <a:ext cx="2929600" cy="564365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98683" y="3083839"/>
            <a:ext cx="716683" cy="56436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3582" y="5834248"/>
            <a:ext cx="6200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*Max-Product Algorithm for Tree Graphical Models</a:t>
            </a:r>
          </a:p>
          <a:p>
            <a:r>
              <a:rPr lang="en-US" sz="2000" dirty="0" smtClean="0"/>
              <a:t>*Viterbi = Max-Product for Linear Chain Graphical Models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625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Loopy Graphical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108326" y="1697236"/>
            <a:ext cx="4437718" cy="1133128"/>
            <a:chOff x="4429872" y="458097"/>
            <a:chExt cx="4514175" cy="10884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872" y="458097"/>
              <a:ext cx="1456765" cy="10884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1522" y="458097"/>
              <a:ext cx="1456765" cy="10884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7282" y="458097"/>
              <a:ext cx="1456765" cy="108845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79845" y="1291888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3848" y="13824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5400000">
            <a:off x="4530395" y="151401"/>
            <a:ext cx="86049" cy="3005627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9982" y="1899227"/>
            <a:ext cx="2059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Stereo (binocular) </a:t>
            </a:r>
          </a:p>
          <a:p>
            <a:r>
              <a:rPr lang="en-US" sz="2000" dirty="0" smtClean="0"/>
              <a:t>Depth Detection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63263" y="5765054"/>
            <a:ext cx="3147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vision.middlebury.edu</a:t>
            </a:r>
            <a:r>
              <a:rPr lang="en-US" sz="1600" dirty="0" smtClean="0"/>
              <a:t>/MRF/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61261" y="6308214"/>
            <a:ext cx="5572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www.cs.cornell.edu</a:t>
            </a:r>
            <a:r>
              <a:rPr lang="en-US" sz="1600" dirty="0"/>
              <a:t>/~</a:t>
            </a:r>
            <a:r>
              <a:rPr lang="en-US" sz="1600" dirty="0" err="1"/>
              <a:t>rdz</a:t>
            </a:r>
            <a:r>
              <a:rPr lang="en-US" sz="1600" dirty="0"/>
              <a:t>/Papers/SZ-visalg99.pdf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808" y="3070844"/>
            <a:ext cx="3137856" cy="25474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74482" y="3250510"/>
            <a:ext cx="34419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Each </a:t>
            </a:r>
            <a:r>
              <a:rPr lang="en-US" sz="2000" dirty="0" err="1" smtClean="0"/>
              <a:t>y</a:t>
            </a:r>
            <a:r>
              <a:rPr lang="en-US" sz="2000" baseline="30000" dirty="0" err="1" smtClean="0"/>
              <a:t>ij</a:t>
            </a:r>
            <a:r>
              <a:rPr lang="en-US" sz="2000" dirty="0" smtClean="0"/>
              <a:t> is depth of pixel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Neighbor pixels are similar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Features over pairs of pixels</a:t>
            </a:r>
          </a:p>
          <a:p>
            <a:pPr marL="342900" indent="-342900">
              <a:buFont typeface="Arial"/>
              <a:buChar char="•"/>
            </a:pPr>
            <a:endParaRPr lang="en-US" sz="1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“Loopy” Graphical Model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Prediction is NP-Hard!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4569118" y="5433636"/>
            <a:ext cx="243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suppressed for brevity</a:t>
            </a:r>
            <a:endParaRPr lang="en-US" dirty="0"/>
          </a:p>
        </p:txBody>
      </p:sp>
      <p:graphicFrame>
        <p:nvGraphicFramePr>
          <p:cNvPr id="4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141903"/>
              </p:ext>
            </p:extLst>
          </p:nvPr>
        </p:nvGraphicFramePr>
        <p:xfrm>
          <a:off x="1571171" y="5066795"/>
          <a:ext cx="1750986" cy="567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639" name="Equation" r:id="rId7" imgW="939800" imgH="304800" progId="Equation.3">
                  <p:embed/>
                </p:oleObj>
              </mc:Choice>
              <mc:Fallback>
                <p:oleObj name="Equation" r:id="rId7" imgW="939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171" y="5066795"/>
                        <a:ext cx="1750986" cy="567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560132" y="6042371"/>
            <a:ext cx="6496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www.seas.upenn.edu</a:t>
            </a:r>
            <a:r>
              <a:rPr lang="en-US" sz="1600" dirty="0"/>
              <a:t>/~</a:t>
            </a:r>
            <a:r>
              <a:rPr lang="en-US" sz="1600" dirty="0" err="1"/>
              <a:t>taskar</a:t>
            </a:r>
            <a:r>
              <a:rPr lang="en-US" sz="1600" dirty="0"/>
              <a:t>/pubs/</a:t>
            </a:r>
            <a:r>
              <a:rPr lang="en-US" sz="1600" dirty="0" err="1"/>
              <a:t>mmamn.pdf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641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80" y="1557088"/>
            <a:ext cx="4266997" cy="2500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4385" y="5958293"/>
            <a:ext cx="78454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www.cs.cornell.edu</a:t>
            </a:r>
            <a:r>
              <a:rPr lang="en-US" dirty="0"/>
              <a:t>/People/</a:t>
            </a:r>
            <a:r>
              <a:rPr lang="en-US" dirty="0" err="1"/>
              <a:t>tj</a:t>
            </a:r>
            <a:r>
              <a:rPr lang="en-US" dirty="0"/>
              <a:t>/publications/</a:t>
            </a:r>
            <a:r>
              <a:rPr lang="en-US" dirty="0" smtClean="0"/>
              <a:t>yu_etal_06a.pdf</a:t>
            </a:r>
          </a:p>
          <a:p>
            <a:r>
              <a:rPr lang="en-US" sz="1600" dirty="0"/>
              <a:t>See Also: http://</a:t>
            </a:r>
            <a:r>
              <a:rPr lang="en-US" sz="1600" dirty="0" err="1"/>
              <a:t>journals.plos.org</a:t>
            </a:r>
            <a:r>
              <a:rPr lang="en-US" sz="1600" dirty="0"/>
              <a:t>/</a:t>
            </a:r>
            <a:r>
              <a:rPr lang="en-US" sz="1600" dirty="0" err="1"/>
              <a:t>ploscompbiol</a:t>
            </a:r>
            <a:r>
              <a:rPr lang="en-US" sz="1600" dirty="0"/>
              <a:t>/</a:t>
            </a:r>
            <a:r>
              <a:rPr lang="en-US" sz="1600" dirty="0" err="1"/>
              <a:t>article?id</a:t>
            </a:r>
            <a:r>
              <a:rPr lang="en-US" sz="1600" dirty="0"/>
              <a:t>=10.1371/journal.pcbi.1000173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580" y="4384241"/>
            <a:ext cx="3357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dirty="0" smtClean="0"/>
              <a:t> = pair of strings (one from </a:t>
            </a:r>
            <a:r>
              <a:rPr lang="en-US" sz="2000" b="1" dirty="0" smtClean="0"/>
              <a:t>D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y</a:t>
            </a:r>
            <a:r>
              <a:rPr lang="en-US" sz="2000" dirty="0" smtClean="0"/>
              <a:t> = alignment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872016" y="1557088"/>
            <a:ext cx="39607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Predict Folding Structure </a:t>
            </a:r>
          </a:p>
          <a:p>
            <a:r>
              <a:rPr lang="en-US" sz="2000" dirty="0" smtClean="0"/>
              <a:t>&amp; Function of Protein</a:t>
            </a:r>
          </a:p>
          <a:p>
            <a:endParaRPr lang="en-US" sz="2000" dirty="0"/>
          </a:p>
          <a:p>
            <a:r>
              <a:rPr lang="en-US" sz="2000" dirty="0" smtClean="0"/>
              <a:t>Database </a:t>
            </a:r>
            <a:r>
              <a:rPr lang="en-US" sz="2000" b="1" dirty="0" smtClean="0"/>
              <a:t>D</a:t>
            </a:r>
            <a:r>
              <a:rPr lang="en-US" sz="2000" dirty="0" smtClean="0"/>
              <a:t> of Known Proteins</a:t>
            </a:r>
          </a:p>
          <a:p>
            <a:r>
              <a:rPr lang="en-US" sz="2000" dirty="0" smtClean="0"/>
              <a:t>(very well studied)</a:t>
            </a:r>
          </a:p>
          <a:p>
            <a:endParaRPr lang="en-US" sz="2000" dirty="0"/>
          </a:p>
          <a:p>
            <a:r>
              <a:rPr lang="en-US" sz="2000" dirty="0" smtClean="0"/>
              <a:t>Larger Database </a:t>
            </a:r>
            <a:r>
              <a:rPr lang="en-US" sz="2000" b="1" dirty="0" smtClean="0"/>
              <a:t>G</a:t>
            </a:r>
            <a:r>
              <a:rPr lang="en-US" sz="2000" dirty="0" smtClean="0"/>
              <a:t> of Homologies</a:t>
            </a:r>
          </a:p>
          <a:p>
            <a:r>
              <a:rPr lang="en-US" sz="2000" dirty="0" smtClean="0"/>
              <a:t>(proteins w/ known similarities to </a:t>
            </a:r>
            <a:r>
              <a:rPr lang="en-US" sz="2000" b="1" dirty="0" smtClean="0"/>
              <a:t>D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953735"/>
                </a:solidFill>
              </a:rPr>
              <a:t>Train on </a:t>
            </a:r>
            <a:r>
              <a:rPr lang="en-US" sz="2000" b="1" dirty="0" smtClean="0">
                <a:solidFill>
                  <a:srgbClr val="953735"/>
                </a:solidFill>
              </a:rPr>
              <a:t>G</a:t>
            </a:r>
            <a:r>
              <a:rPr lang="en-US" sz="2000" dirty="0" smtClean="0">
                <a:solidFill>
                  <a:srgbClr val="953735"/>
                </a:solidFill>
              </a:rPr>
              <a:t>: learn how to align any amino acid </a:t>
            </a:r>
            <a:r>
              <a:rPr lang="en-US" sz="2000" dirty="0" err="1" smtClean="0">
                <a:solidFill>
                  <a:srgbClr val="953735"/>
                </a:solidFill>
              </a:rPr>
              <a:t>seq</a:t>
            </a:r>
            <a:r>
              <a:rPr lang="en-US" sz="2000" dirty="0" smtClean="0">
                <a:solidFill>
                  <a:srgbClr val="953735"/>
                </a:solidFill>
              </a:rPr>
              <a:t> to proteins in </a:t>
            </a:r>
            <a:r>
              <a:rPr lang="en-US" sz="2000" b="1" dirty="0" smtClean="0">
                <a:solidFill>
                  <a:srgbClr val="953735"/>
                </a:solidFill>
              </a:rPr>
              <a:t>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350559"/>
              </p:ext>
            </p:extLst>
          </p:nvPr>
        </p:nvGraphicFramePr>
        <p:xfrm>
          <a:off x="1989536" y="5347531"/>
          <a:ext cx="94138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04" name="Equation" r:id="rId4" imgW="457200" imgH="203200" progId="Equation.3">
                  <p:embed/>
                </p:oleObj>
              </mc:Choice>
              <mc:Fallback>
                <p:oleObj name="Equation" r:id="rId4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9536" y="5347531"/>
                        <a:ext cx="941387" cy="41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042318" y="5185412"/>
            <a:ext cx="4202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encodes score of different types </a:t>
            </a:r>
          </a:p>
          <a:p>
            <a:r>
              <a:rPr lang="en-US" sz="2000" dirty="0" smtClean="0"/>
              <a:t>of substitutions, insertions &amp; deletions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1834855" y="5199764"/>
            <a:ext cx="5409655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16578" y="1558855"/>
            <a:ext cx="4016194" cy="353327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8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</a:t>
            </a:r>
            <a:endParaRPr lang="en-US" dirty="0"/>
          </a:p>
        </p:txBody>
      </p:sp>
      <p:pic>
        <p:nvPicPr>
          <p:cNvPr id="4" name="Picture 4" descr="image49d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9" y="1400739"/>
            <a:ext cx="3788390" cy="253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050" y="6074320"/>
            <a:ext cx="8524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research.microsoft.com</a:t>
            </a:r>
            <a:r>
              <a:rPr lang="en-US" sz="1600" dirty="0" smtClean="0"/>
              <a:t>/en-us/um/people/</a:t>
            </a:r>
            <a:r>
              <a:rPr lang="en-US" sz="1600" dirty="0" err="1" smtClean="0"/>
              <a:t>cburges</a:t>
            </a:r>
            <a:r>
              <a:rPr lang="en-US" sz="1600" dirty="0" smtClean="0"/>
              <a:t>/</a:t>
            </a:r>
            <a:r>
              <a:rPr lang="en-US" sz="1600" dirty="0" err="1" smtClean="0"/>
              <a:t>tech_reports</a:t>
            </a:r>
            <a:r>
              <a:rPr lang="en-US" sz="1600" dirty="0" smtClean="0"/>
              <a:t>/MSR-TR-2010-82.pdf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28050" y="5798832"/>
            <a:ext cx="6130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www.cs.cornell.edu</a:t>
            </a:r>
            <a:r>
              <a:rPr lang="en-US" sz="1600" dirty="0"/>
              <a:t>/People/</a:t>
            </a:r>
            <a:r>
              <a:rPr lang="en-US" sz="1600" dirty="0" err="1"/>
              <a:t>tj</a:t>
            </a:r>
            <a:r>
              <a:rPr lang="en-US" sz="1600" dirty="0"/>
              <a:t>/publications/joachims_05a.pdf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050" y="6341114"/>
            <a:ext cx="6513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www.yisongyue.com</a:t>
            </a:r>
            <a:r>
              <a:rPr lang="en-US" sz="1600" dirty="0"/>
              <a:t>/publications/sigir2007_svmmap.pdf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1361" y="1571368"/>
            <a:ext cx="36001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Find w that predicts best ranking</a:t>
            </a:r>
          </a:p>
          <a:p>
            <a:r>
              <a:rPr lang="en-US" sz="2000" dirty="0" smtClean="0"/>
              <a:t>of search results.</a:t>
            </a:r>
          </a:p>
          <a:p>
            <a:endParaRPr lang="en-US" sz="2000" dirty="0"/>
          </a:p>
          <a:p>
            <a:r>
              <a:rPr lang="en-US" sz="2000" dirty="0" smtClean="0"/>
              <a:t>Every relevant result should be </a:t>
            </a:r>
          </a:p>
          <a:p>
            <a:r>
              <a:rPr lang="en-US" sz="2000" dirty="0" smtClean="0"/>
              <a:t>above every non-relevant result.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09164" y="4241555"/>
            <a:ext cx="2773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dirty="0" smtClean="0"/>
              <a:t> = query &amp; set of results</a:t>
            </a:r>
          </a:p>
          <a:p>
            <a:r>
              <a:rPr lang="en-US" sz="2000" dirty="0"/>
              <a:t>y</a:t>
            </a:r>
            <a:r>
              <a:rPr lang="en-US" sz="2000" dirty="0" smtClean="0"/>
              <a:t> = ranking</a:t>
            </a:r>
            <a:endParaRPr lang="en-US" sz="2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185950"/>
              </p:ext>
            </p:extLst>
          </p:nvPr>
        </p:nvGraphicFramePr>
        <p:xfrm>
          <a:off x="4278683" y="3934032"/>
          <a:ext cx="4066170" cy="74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991" name="Equation" r:id="rId4" imgW="2159000" imgH="393700" progId="Equation.3">
                  <p:embed/>
                </p:oleObj>
              </mc:Choice>
              <mc:Fallback>
                <p:oleObj name="Equation" r:id="rId4" imgW="2159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8683" y="3934032"/>
                        <a:ext cx="4066170" cy="740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624158"/>
              </p:ext>
            </p:extLst>
          </p:nvPr>
        </p:nvGraphicFramePr>
        <p:xfrm>
          <a:off x="6765291" y="3363923"/>
          <a:ext cx="1579562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992" name="Equation" r:id="rId6" imgW="838200" imgH="254000" progId="Equation.3">
                  <p:embed/>
                </p:oleObj>
              </mc:Choice>
              <mc:Fallback>
                <p:oleObj name="Equation" r:id="rId6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65291" y="3363923"/>
                        <a:ext cx="1579562" cy="47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392062"/>
              </p:ext>
            </p:extLst>
          </p:nvPr>
        </p:nvGraphicFramePr>
        <p:xfrm>
          <a:off x="4278683" y="4832350"/>
          <a:ext cx="373856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993" name="Equation" r:id="rId8" imgW="2006600" imgH="342900" progId="Equation.3">
                  <p:embed/>
                </p:oleObj>
              </mc:Choice>
              <mc:Fallback>
                <p:oleObj name="Equation" r:id="rId8" imgW="20066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8683" y="4832350"/>
                        <a:ext cx="3738563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83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763486"/>
            <a:ext cx="8229600" cy="436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Input: x = (x</a:t>
            </a:r>
            <a:r>
              <a:rPr lang="en-US" sz="2400" baseline="30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x</a:t>
            </a:r>
            <a:r>
              <a:rPr lang="en-US" sz="2400" baseline="30000" dirty="0" err="1"/>
              <a:t>M</a:t>
            </a:r>
            <a:r>
              <a:rPr lang="en-US" sz="2400" dirty="0"/>
              <a:t>)</a:t>
            </a:r>
          </a:p>
          <a:p>
            <a:r>
              <a:rPr lang="en-US" sz="2400" dirty="0"/>
              <a:t>Predict: y = (y</a:t>
            </a:r>
            <a:r>
              <a:rPr lang="en-US" sz="2400" baseline="30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y</a:t>
            </a:r>
            <a:r>
              <a:rPr lang="en-US" sz="2400" baseline="30000" dirty="0" err="1"/>
              <a:t>M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Each </a:t>
            </a:r>
            <a:r>
              <a:rPr lang="en-US" sz="2000" dirty="0" err="1"/>
              <a:t>y</a:t>
            </a:r>
            <a:r>
              <a:rPr lang="en-US" sz="2000" baseline="30000" dirty="0" err="1"/>
              <a:t>i</a:t>
            </a:r>
            <a:r>
              <a:rPr lang="en-US" sz="2000" dirty="0"/>
              <a:t> one of L labels.</a:t>
            </a:r>
          </a:p>
          <a:p>
            <a:endParaRPr lang="en-US" sz="500" dirty="0" smtClean="0"/>
          </a:p>
          <a:p>
            <a:r>
              <a:rPr lang="en-US" sz="2400" dirty="0" smtClean="0"/>
              <a:t>Linear Model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pairwise features </a:t>
            </a:r>
            <a:r>
              <a:rPr lang="en-US" sz="2400" dirty="0" err="1"/>
              <a:t>φ</a:t>
            </a:r>
            <a:r>
              <a:rPr lang="en-US" sz="2400" baseline="30000" dirty="0" err="1"/>
              <a:t>j</a:t>
            </a:r>
            <a:r>
              <a:rPr lang="en-US" sz="2400" dirty="0"/>
              <a:t>(</a:t>
            </a:r>
            <a:r>
              <a:rPr lang="en-US" sz="2400" dirty="0" err="1"/>
              <a:t>a,b|x</a:t>
            </a:r>
            <a:r>
              <a:rPr lang="en-US" sz="2400" dirty="0" smtClean="0"/>
              <a:t>):</a:t>
            </a:r>
          </a:p>
          <a:p>
            <a:endParaRPr lang="en-US" sz="1000" dirty="0"/>
          </a:p>
          <a:p>
            <a:endParaRPr lang="en-US" sz="4400" dirty="0" smtClean="0"/>
          </a:p>
          <a:p>
            <a:r>
              <a:rPr lang="en-US" sz="2400" dirty="0" smtClean="0"/>
              <a:t>Prediction via maximizing F: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Sequential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753665"/>
              </p:ext>
            </p:extLst>
          </p:nvPr>
        </p:nvGraphicFramePr>
        <p:xfrm>
          <a:off x="2493019" y="3532812"/>
          <a:ext cx="3952423" cy="102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030" name="Equation" r:id="rId3" imgW="1866900" imgH="482600" progId="Equation.3">
                  <p:embed/>
                </p:oleObj>
              </mc:Choice>
              <mc:Fallback>
                <p:oleObj name="Equation" r:id="rId3" imgW="1866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3019" y="3532812"/>
                        <a:ext cx="3952423" cy="1021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004591"/>
              </p:ext>
            </p:extLst>
          </p:nvPr>
        </p:nvGraphicFramePr>
        <p:xfrm>
          <a:off x="2861248" y="5091712"/>
          <a:ext cx="327456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031" name="Equation" r:id="rId5" imgW="1333500" imgH="304800" progId="Equation.3">
                  <p:embed/>
                </p:oleObj>
              </mc:Choice>
              <mc:Fallback>
                <p:oleObj name="Equation" r:id="rId5" imgW="1333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1248" y="5091712"/>
                        <a:ext cx="3274565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25344" y="1624106"/>
            <a:ext cx="346130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POS </a:t>
            </a:r>
            <a:r>
              <a:rPr lang="en-US" sz="2000" b="1" dirty="0" smtClean="0"/>
              <a:t>Tags:</a:t>
            </a:r>
          </a:p>
          <a:p>
            <a:pPr algn="ctr"/>
            <a:r>
              <a:rPr lang="en-US" sz="2000" dirty="0" err="1" smtClean="0"/>
              <a:t>Det</a:t>
            </a:r>
            <a:r>
              <a:rPr lang="en-US" sz="2000" dirty="0" smtClean="0"/>
              <a:t>, Noun, Verb, </a:t>
            </a:r>
            <a:r>
              <a:rPr lang="en-US" sz="2000" dirty="0" err="1" smtClean="0"/>
              <a:t>Adj</a:t>
            </a:r>
            <a:r>
              <a:rPr lang="en-US" sz="2000" dirty="0" smtClean="0"/>
              <a:t>, </a:t>
            </a:r>
            <a:r>
              <a:rPr lang="en-US" sz="2000" dirty="0" err="1" smtClean="0"/>
              <a:t>Adv</a:t>
            </a:r>
            <a:r>
              <a:rPr lang="en-US" sz="2000" dirty="0" smtClean="0"/>
              <a:t>, Prep</a:t>
            </a:r>
            <a:endParaRPr lang="en-US" sz="2000" dirty="0"/>
          </a:p>
        </p:txBody>
      </p:sp>
      <p:sp>
        <p:nvSpPr>
          <p:cNvPr id="9" name="Left Brace 8"/>
          <p:cNvSpPr/>
          <p:nvPr/>
        </p:nvSpPr>
        <p:spPr>
          <a:xfrm rot="16200000">
            <a:off x="6733215" y="895747"/>
            <a:ext cx="298824" cy="3303448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05497" y="2639214"/>
            <a:ext cx="55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L=6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448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Summary:</a:t>
            </a:r>
            <a:r>
              <a:rPr lang="en-US" dirty="0" smtClean="0"/>
              <a:t> Structured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Very general setting</a:t>
            </a:r>
            <a:endParaRPr lang="en-US" sz="2400" dirty="0"/>
          </a:p>
          <a:p>
            <a:pPr lvl="1"/>
            <a:r>
              <a:rPr lang="en-US" sz="2400" dirty="0" smtClean="0"/>
              <a:t>Applicable to prediction made jointly over multiple y’s </a:t>
            </a:r>
            <a:endParaRPr lang="en-US" sz="2800" dirty="0"/>
          </a:p>
          <a:p>
            <a:pPr lvl="1"/>
            <a:r>
              <a:rPr lang="en-US" sz="2400" dirty="0" smtClean="0"/>
              <a:t>Prediction in Graphical Models</a:t>
            </a:r>
            <a:endParaRPr lang="en-US" sz="2400" dirty="0"/>
          </a:p>
          <a:p>
            <a:r>
              <a:rPr lang="en-US" sz="2800" dirty="0" smtClean="0"/>
              <a:t>Many learning algorithms for structured prediction</a:t>
            </a:r>
          </a:p>
          <a:p>
            <a:pPr lvl="1"/>
            <a:r>
              <a:rPr lang="en-US" sz="2400" dirty="0" smtClean="0"/>
              <a:t>CRFs, SSVMs, Structured Perceptron, Learning Reductions</a:t>
            </a:r>
          </a:p>
          <a:p>
            <a:r>
              <a:rPr lang="en-US" sz="2800" dirty="0" smtClean="0"/>
              <a:t>Topic for Entire Class!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3347" y="4837579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www.cs.cmu.edu</a:t>
            </a:r>
            <a:r>
              <a:rPr lang="en-US" dirty="0" smtClean="0"/>
              <a:t>/~</a:t>
            </a:r>
            <a:r>
              <a:rPr lang="en-US" dirty="0" err="1" smtClean="0"/>
              <a:t>nasmith</a:t>
            </a:r>
            <a:r>
              <a:rPr lang="en-US" dirty="0" smtClean="0"/>
              <a:t>/sp4nlp/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3347" y="5206911"/>
            <a:ext cx="5564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www.cs.cornell.edu</a:t>
            </a:r>
            <a:r>
              <a:rPr lang="en-US" dirty="0"/>
              <a:t>/Courses/cs778/2006fa/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3347" y="5576243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www.sites.google.com</a:t>
            </a:r>
            <a:r>
              <a:rPr lang="en-US" dirty="0"/>
              <a:t>/site/</a:t>
            </a:r>
            <a:r>
              <a:rPr lang="en-US" dirty="0" err="1"/>
              <a:t>spflodd</a:t>
            </a:r>
            <a:r>
              <a:rPr lang="en-US" dirty="0"/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3347" y="4488231"/>
            <a:ext cx="5497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www.nowozin.net</a:t>
            </a:r>
            <a:r>
              <a:rPr lang="en-US" dirty="0"/>
              <a:t>/</a:t>
            </a:r>
            <a:r>
              <a:rPr lang="en-US" dirty="0" err="1"/>
              <a:t>sebastian</a:t>
            </a:r>
            <a:r>
              <a:rPr lang="en-US" dirty="0"/>
              <a:t>/cvpr2011tutorial/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3347" y="5935449"/>
            <a:ext cx="6594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www.cs.cornell.edu</a:t>
            </a:r>
            <a:r>
              <a:rPr lang="en-US" dirty="0"/>
              <a:t>/People/</a:t>
            </a:r>
            <a:r>
              <a:rPr lang="en-US" dirty="0" err="1"/>
              <a:t>tj</a:t>
            </a:r>
            <a:r>
              <a:rPr lang="en-US" dirty="0"/>
              <a:t>/publications/joachims_06b.pdf</a:t>
            </a:r>
          </a:p>
        </p:txBody>
      </p:sp>
    </p:spTree>
    <p:extLst>
      <p:ext uri="{BB962C8B-B14F-4D97-AF65-F5344CB8AC3E}">
        <p14:creationId xmlns:p14="http://schemas.microsoft.com/office/powerpoint/2010/main" val="9029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Decision Trees</a:t>
            </a:r>
          </a:p>
          <a:p>
            <a:r>
              <a:rPr lang="en-US" dirty="0" smtClean="0"/>
              <a:t>Bagging</a:t>
            </a:r>
          </a:p>
          <a:p>
            <a:r>
              <a:rPr lang="en-US" dirty="0" smtClean="0"/>
              <a:t>Random Forests</a:t>
            </a:r>
          </a:p>
          <a:p>
            <a:r>
              <a:rPr lang="en-US" dirty="0" smtClean="0"/>
              <a:t>Boosting</a:t>
            </a:r>
          </a:p>
          <a:p>
            <a:r>
              <a:rPr lang="en-US" dirty="0" smtClean="0"/>
              <a:t>Ensemble Selection</a:t>
            </a:r>
          </a:p>
          <a:p>
            <a:endParaRPr lang="en-US" sz="1000" dirty="0" smtClean="0"/>
          </a:p>
          <a:p>
            <a:r>
              <a:rPr lang="en-US" dirty="0" smtClean="0"/>
              <a:t>Often the most accurate methods in practice.</a:t>
            </a:r>
          </a:p>
          <a:p>
            <a:pPr lvl="1"/>
            <a:r>
              <a:rPr lang="en-US" dirty="0" smtClean="0"/>
              <a:t>(Hint: try them for the </a:t>
            </a:r>
            <a:r>
              <a:rPr lang="en-US" dirty="0" err="1" smtClean="0"/>
              <a:t>Kaggle</a:t>
            </a:r>
            <a:r>
              <a:rPr lang="en-US" dirty="0" smtClean="0"/>
              <a:t> mini-project)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/>
              <a:t>Simple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65157"/>
            <a:ext cx="8229600" cy="1961006"/>
          </a:xfrm>
        </p:spPr>
        <p:txBody>
          <a:bodyPr/>
          <a:lstStyle/>
          <a:p>
            <a:r>
              <a:rPr lang="en-US" sz="2400" dirty="0" smtClean="0"/>
              <a:t>“Unary Features”</a:t>
            </a:r>
          </a:p>
          <a:p>
            <a:r>
              <a:rPr lang="en-US" sz="2400" dirty="0" smtClean="0"/>
              <a:t>“Pairwise Transition Features”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815633"/>
              </p:ext>
            </p:extLst>
          </p:nvPr>
        </p:nvGraphicFramePr>
        <p:xfrm>
          <a:off x="1021251" y="1650905"/>
          <a:ext cx="3949327" cy="1020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193" name="Equation" r:id="rId3" imgW="1866900" imgH="482600" progId="Equation.3">
                  <p:embed/>
                </p:oleObj>
              </mc:Choice>
              <mc:Fallback>
                <p:oleObj name="Equation" r:id="rId3" imgW="1866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251" y="1650905"/>
                        <a:ext cx="3949327" cy="1020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875441"/>
              </p:ext>
            </p:extLst>
          </p:nvPr>
        </p:nvGraphicFramePr>
        <p:xfrm>
          <a:off x="2626254" y="2701952"/>
          <a:ext cx="2535237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194" name="Equation" r:id="rId5" imgW="1574800" imgH="584200" progId="Equation.3">
                  <p:embed/>
                </p:oleObj>
              </mc:Choice>
              <mc:Fallback>
                <p:oleObj name="Equation" r:id="rId5" imgW="15748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6254" y="2701952"/>
                        <a:ext cx="2535237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46203"/>
              </p:ext>
            </p:extLst>
          </p:nvPr>
        </p:nvGraphicFramePr>
        <p:xfrm>
          <a:off x="5740750" y="1460566"/>
          <a:ext cx="2680368" cy="2005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195" name="Equation" r:id="rId7" imgW="1905000" imgH="1422400" progId="Equation.3">
                  <p:embed/>
                </p:oleObj>
              </mc:Choice>
              <mc:Fallback>
                <p:oleObj name="Equation" r:id="rId7" imgW="1905000" imgH="142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0750" y="1460566"/>
                        <a:ext cx="2680368" cy="2005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217632"/>
              </p:ext>
            </p:extLst>
          </p:nvPr>
        </p:nvGraphicFramePr>
        <p:xfrm>
          <a:off x="970208" y="2722146"/>
          <a:ext cx="1195425" cy="944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196" name="Equation" r:id="rId9" imgW="723900" imgH="571500" progId="Equation.3">
                  <p:embed/>
                </p:oleObj>
              </mc:Choice>
              <mc:Fallback>
                <p:oleObj name="Equation" r:id="rId9" imgW="7239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0208" y="2722146"/>
                        <a:ext cx="1195425" cy="944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73139" y="1586315"/>
            <a:ext cx="4665579" cy="23092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959024"/>
              </p:ext>
            </p:extLst>
          </p:nvPr>
        </p:nvGraphicFramePr>
        <p:xfrm>
          <a:off x="5908925" y="3586073"/>
          <a:ext cx="2519368" cy="2579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197" name="Equation" r:id="rId11" imgW="1790700" imgH="1828800" progId="Equation.3">
                  <p:embed/>
                </p:oleObj>
              </mc:Choice>
              <mc:Fallback>
                <p:oleObj name="Equation" r:id="rId11" imgW="1790700" imgH="182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08925" y="3586073"/>
                        <a:ext cx="2519368" cy="2579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541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544876"/>
              </p:ext>
            </p:extLst>
          </p:nvPr>
        </p:nvGraphicFramePr>
        <p:xfrm>
          <a:off x="411664" y="3602896"/>
          <a:ext cx="8262614" cy="721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0" name="Equation" r:id="rId3" imgW="5372100" imgH="469900" progId="Equation.3">
                  <p:embed/>
                </p:oleObj>
              </mc:Choice>
              <mc:Fallback>
                <p:oleObj name="Equation" r:id="rId3" imgW="5372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664" y="3602896"/>
                        <a:ext cx="8262614" cy="721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289431"/>
              </p:ext>
            </p:extLst>
          </p:nvPr>
        </p:nvGraphicFramePr>
        <p:xfrm>
          <a:off x="5454908" y="4536850"/>
          <a:ext cx="233596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480"/>
                <a:gridCol w="15624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y,x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(N,N)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2+1+1-2 = 2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(N,V)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2+1+0+1 = 4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(V,N)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1-1+1+2 = 3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(V,V)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1-1+0-2 </a:t>
                      </a:r>
                      <a:r>
                        <a:rPr lang="en-US" smtClean="0"/>
                        <a:t>= </a:t>
                      </a:r>
                      <a:r>
                        <a:rPr lang="en-US" smtClean="0"/>
                        <a:t>-2</a:t>
                      </a:r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41679"/>
              </p:ext>
            </p:extLst>
          </p:nvPr>
        </p:nvGraphicFramePr>
        <p:xfrm>
          <a:off x="461492" y="1245042"/>
          <a:ext cx="1039542" cy="137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1" name="Equation" r:id="rId5" imgW="673100" imgH="889000" progId="Equation.3">
                  <p:embed/>
                </p:oleObj>
              </mc:Choice>
              <mc:Fallback>
                <p:oleObj name="Equation" r:id="rId5" imgW="6731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492" y="1245042"/>
                        <a:ext cx="1039542" cy="137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30411"/>
              </p:ext>
            </p:extLst>
          </p:nvPr>
        </p:nvGraphicFramePr>
        <p:xfrm>
          <a:off x="4781503" y="976593"/>
          <a:ext cx="1194193" cy="1980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2" name="Equation" r:id="rId7" imgW="774700" imgH="1282700" progId="Equation.3">
                  <p:embed/>
                </p:oleObj>
              </mc:Choice>
              <mc:Fallback>
                <p:oleObj name="Equation" r:id="rId7" imgW="774700" imgH="1282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81503" y="976593"/>
                        <a:ext cx="1194193" cy="1980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243052"/>
              </p:ext>
            </p:extLst>
          </p:nvPr>
        </p:nvGraphicFramePr>
        <p:xfrm>
          <a:off x="1705096" y="924658"/>
          <a:ext cx="2804923" cy="209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3" name="Equation" r:id="rId9" imgW="1905000" imgH="1422400" progId="Equation.3">
                  <p:embed/>
                </p:oleObj>
              </mc:Choice>
              <mc:Fallback>
                <p:oleObj name="Equation" r:id="rId9" imgW="1905000" imgH="142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05096" y="924658"/>
                        <a:ext cx="2804923" cy="2098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521271"/>
              </p:ext>
            </p:extLst>
          </p:nvPr>
        </p:nvGraphicFramePr>
        <p:xfrm>
          <a:off x="6067575" y="657246"/>
          <a:ext cx="2606703" cy="2668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4" name="Equation" r:id="rId11" imgW="1790700" imgH="1828800" progId="Equation.3">
                  <p:embed/>
                </p:oleObj>
              </mc:Choice>
              <mc:Fallback>
                <p:oleObj name="Equation" r:id="rId11" imgW="1790700" imgH="182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67575" y="657246"/>
                        <a:ext cx="2606703" cy="2668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65391" y="305914"/>
            <a:ext cx="4015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x = “Fish Sleep”            y = (N,V)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5659" y="3467208"/>
            <a:ext cx="8445500" cy="93133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331576" y="1587974"/>
            <a:ext cx="2267968" cy="247072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64061" y="1333974"/>
            <a:ext cx="1271539" cy="2724727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331577" y="2450035"/>
            <a:ext cx="3211394" cy="160866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203152" y="2550096"/>
            <a:ext cx="330969" cy="150860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990903"/>
              </p:ext>
            </p:extLst>
          </p:nvPr>
        </p:nvGraphicFramePr>
        <p:xfrm>
          <a:off x="2069886" y="4931081"/>
          <a:ext cx="1967174" cy="638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5" name="Equation" r:id="rId13" imgW="939800" imgH="304800" progId="Equation.3">
                  <p:embed/>
                </p:oleObj>
              </mc:Choice>
              <mc:Fallback>
                <p:oleObj name="Equation" r:id="rId13" imgW="9398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69886" y="4931081"/>
                        <a:ext cx="1967174" cy="638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61492" y="4881215"/>
            <a:ext cx="1578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Prediction:</a:t>
            </a:r>
            <a:endParaRPr lang="en-US" sz="2400" b="1" dirty="0"/>
          </a:p>
        </p:txBody>
      </p:sp>
      <p:cxnSp>
        <p:nvCxnSpPr>
          <p:cNvPr id="18" name="Straight Arrow Connector 17"/>
          <p:cNvCxnSpPr>
            <a:endCxn id="25" idx="1"/>
          </p:cNvCxnSpPr>
          <p:nvPr/>
        </p:nvCxnSpPr>
        <p:spPr>
          <a:xfrm>
            <a:off x="4037060" y="5176899"/>
            <a:ext cx="1417848" cy="28705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42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Complex output spaces</a:t>
            </a:r>
          </a:p>
          <a:p>
            <a:pPr lvl="1"/>
            <a:r>
              <a:rPr lang="en-US" dirty="0" smtClean="0"/>
              <a:t>All possible Part-of-Speech sequences</a:t>
            </a:r>
          </a:p>
          <a:p>
            <a:endParaRPr lang="en-US" sz="1000" dirty="0"/>
          </a:p>
          <a:p>
            <a:r>
              <a:rPr lang="en-US" dirty="0" smtClean="0"/>
              <a:t>Naïve prediction is often exponential time:</a:t>
            </a:r>
          </a:p>
          <a:p>
            <a:endParaRPr lang="en-US" dirty="0"/>
          </a:p>
          <a:p>
            <a:endParaRPr lang="en-US" sz="1600" dirty="0" smtClean="0"/>
          </a:p>
          <a:p>
            <a:r>
              <a:rPr lang="en-US" dirty="0" smtClean="0"/>
              <a:t>Evaluation is also multivariate: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690741"/>
              </p:ext>
            </p:extLst>
          </p:nvPr>
        </p:nvGraphicFramePr>
        <p:xfrm>
          <a:off x="3157459" y="3599381"/>
          <a:ext cx="2448283" cy="79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755" name="Equation" r:id="rId3" imgW="939800" imgH="304800" progId="Equation.3">
                  <p:embed/>
                </p:oleObj>
              </mc:Choice>
              <mc:Fallback>
                <p:oleObj name="Equation" r:id="rId3" imgW="9398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7459" y="3599381"/>
                        <a:ext cx="2448283" cy="794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497373"/>
              </p:ext>
            </p:extLst>
          </p:nvPr>
        </p:nvGraphicFramePr>
        <p:xfrm>
          <a:off x="2933278" y="4872574"/>
          <a:ext cx="2897187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756" name="Equation" r:id="rId5" imgW="1371600" imgH="482600" progId="Equation.3">
                  <p:embed/>
                </p:oleObj>
              </mc:Choice>
              <mc:Fallback>
                <p:oleObj name="Equation" r:id="rId5" imgW="13716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3278" y="4872574"/>
                        <a:ext cx="2897187" cy="102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96971" y="5123658"/>
            <a:ext cx="2190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E.g., Hamming Loss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1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/>
                <a:cs typeface="Calibri"/>
              </a:rPr>
              <a:t>Examples of Complex Output Spaces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Natural Language Parsing</a:t>
            </a:r>
          </a:p>
          <a:p>
            <a:pPr lvl="1" eaLnBrk="1" hangingPunct="1"/>
            <a:r>
              <a:rPr lang="en-US" sz="2000" dirty="0"/>
              <a:t>Given a sequence of words </a:t>
            </a:r>
            <a:r>
              <a:rPr lang="en-US" sz="2000" i="1" dirty="0"/>
              <a:t>x</a:t>
            </a:r>
            <a:r>
              <a:rPr lang="en-US" sz="2000" dirty="0"/>
              <a:t>, predict the parse tree </a:t>
            </a:r>
            <a:r>
              <a:rPr lang="en-US" sz="2000" i="1" dirty="0"/>
              <a:t>y.</a:t>
            </a:r>
          </a:p>
          <a:p>
            <a:pPr lvl="1" eaLnBrk="1" hangingPunct="1"/>
            <a:r>
              <a:rPr lang="en-US" sz="2000" dirty="0"/>
              <a:t>Dependencies from structural constraints, since </a:t>
            </a:r>
            <a:r>
              <a:rPr lang="en-US" sz="2000" i="1" dirty="0"/>
              <a:t>y</a:t>
            </a:r>
            <a:r>
              <a:rPr lang="en-US" sz="2000" dirty="0"/>
              <a:t> has to be a tree.</a:t>
            </a:r>
          </a:p>
        </p:txBody>
      </p:sp>
      <p:grpSp>
        <p:nvGrpSpPr>
          <p:cNvPr id="16388" name="Group 1028"/>
          <p:cNvGrpSpPr>
            <a:grpSpLocks/>
          </p:cNvGrpSpPr>
          <p:nvPr/>
        </p:nvGrpSpPr>
        <p:grpSpPr bwMode="auto">
          <a:xfrm>
            <a:off x="385763" y="4267200"/>
            <a:ext cx="3886200" cy="685800"/>
            <a:chOff x="334" y="1233"/>
            <a:chExt cx="2448" cy="432"/>
          </a:xfrm>
        </p:grpSpPr>
        <p:sp>
          <p:nvSpPr>
            <p:cNvPr id="16411" name="Rectangle 1029"/>
            <p:cNvSpPr>
              <a:spLocks noChangeArrowheads="1"/>
            </p:cNvSpPr>
            <p:nvPr/>
          </p:nvSpPr>
          <p:spPr bwMode="auto">
            <a:xfrm>
              <a:off x="334" y="1281"/>
              <a:ext cx="2448" cy="384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2" name="Text Box 1030"/>
            <p:cNvSpPr txBox="1">
              <a:spLocks noChangeArrowheads="1"/>
            </p:cNvSpPr>
            <p:nvPr/>
          </p:nvSpPr>
          <p:spPr bwMode="auto">
            <a:xfrm>
              <a:off x="622" y="1329"/>
              <a:ext cx="18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The dog chased the cat</a:t>
              </a:r>
            </a:p>
          </p:txBody>
        </p:sp>
        <p:sp>
          <p:nvSpPr>
            <p:cNvPr id="16413" name="Text Box 1031"/>
            <p:cNvSpPr txBox="1">
              <a:spLocks noChangeArrowheads="1"/>
            </p:cNvSpPr>
            <p:nvPr/>
          </p:nvSpPr>
          <p:spPr bwMode="auto">
            <a:xfrm>
              <a:off x="334" y="1233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16414" name="Rectangle 1032"/>
            <p:cNvSpPr>
              <a:spLocks noChangeArrowheads="1"/>
            </p:cNvSpPr>
            <p:nvPr/>
          </p:nvSpPr>
          <p:spPr bwMode="auto">
            <a:xfrm>
              <a:off x="334" y="1281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89" name="Group 1067"/>
          <p:cNvGrpSpPr>
            <a:grpSpLocks/>
          </p:cNvGrpSpPr>
          <p:nvPr/>
        </p:nvGrpSpPr>
        <p:grpSpPr bwMode="auto">
          <a:xfrm>
            <a:off x="4876800" y="3810000"/>
            <a:ext cx="3886200" cy="1752600"/>
            <a:chOff x="3043" y="2115"/>
            <a:chExt cx="2448" cy="1104"/>
          </a:xfrm>
        </p:grpSpPr>
        <p:sp>
          <p:nvSpPr>
            <p:cNvPr id="16391" name="Rectangle 1034"/>
            <p:cNvSpPr>
              <a:spLocks noChangeArrowheads="1"/>
            </p:cNvSpPr>
            <p:nvPr/>
          </p:nvSpPr>
          <p:spPr bwMode="auto">
            <a:xfrm>
              <a:off x="3043" y="2163"/>
              <a:ext cx="2448" cy="1053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2" name="Text Box 1035"/>
            <p:cNvSpPr txBox="1">
              <a:spLocks noChangeArrowheads="1"/>
            </p:cNvSpPr>
            <p:nvPr/>
          </p:nvSpPr>
          <p:spPr bwMode="auto">
            <a:xfrm>
              <a:off x="3955" y="211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S</a:t>
              </a:r>
            </a:p>
          </p:txBody>
        </p:sp>
        <p:sp>
          <p:nvSpPr>
            <p:cNvPr id="16393" name="Text Box 1036"/>
            <p:cNvSpPr txBox="1">
              <a:spLocks noChangeArrowheads="1"/>
            </p:cNvSpPr>
            <p:nvPr/>
          </p:nvSpPr>
          <p:spPr bwMode="auto">
            <a:xfrm>
              <a:off x="4387" y="2355"/>
              <a:ext cx="3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VP</a:t>
              </a:r>
            </a:p>
          </p:txBody>
        </p:sp>
        <p:sp>
          <p:nvSpPr>
            <p:cNvPr id="16394" name="Text Box 1037"/>
            <p:cNvSpPr txBox="1">
              <a:spLocks noChangeArrowheads="1"/>
            </p:cNvSpPr>
            <p:nvPr/>
          </p:nvSpPr>
          <p:spPr bwMode="auto">
            <a:xfrm>
              <a:off x="3379" y="2355"/>
              <a:ext cx="3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NP</a:t>
              </a:r>
            </a:p>
          </p:txBody>
        </p:sp>
        <p:sp>
          <p:nvSpPr>
            <p:cNvPr id="16395" name="Text Box 1038"/>
            <p:cNvSpPr txBox="1">
              <a:spLocks noChangeArrowheads="1"/>
            </p:cNvSpPr>
            <p:nvPr/>
          </p:nvSpPr>
          <p:spPr bwMode="auto">
            <a:xfrm>
              <a:off x="4483" y="2931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Det</a:t>
              </a:r>
            </a:p>
          </p:txBody>
        </p:sp>
        <p:sp>
          <p:nvSpPr>
            <p:cNvPr id="16396" name="Text Box 1039"/>
            <p:cNvSpPr txBox="1">
              <a:spLocks noChangeArrowheads="1"/>
            </p:cNvSpPr>
            <p:nvPr/>
          </p:nvSpPr>
          <p:spPr bwMode="auto">
            <a:xfrm>
              <a:off x="5059" y="2931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N</a:t>
              </a:r>
            </a:p>
          </p:txBody>
        </p:sp>
        <p:sp>
          <p:nvSpPr>
            <p:cNvPr id="16397" name="Text Box 1040"/>
            <p:cNvSpPr txBox="1">
              <a:spLocks noChangeArrowheads="1"/>
            </p:cNvSpPr>
            <p:nvPr/>
          </p:nvSpPr>
          <p:spPr bwMode="auto">
            <a:xfrm>
              <a:off x="4051" y="2931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V</a:t>
              </a:r>
            </a:p>
          </p:txBody>
        </p:sp>
        <p:sp>
          <p:nvSpPr>
            <p:cNvPr id="16398" name="Text Box 1041"/>
            <p:cNvSpPr txBox="1">
              <a:spLocks noChangeArrowheads="1"/>
            </p:cNvSpPr>
            <p:nvPr/>
          </p:nvSpPr>
          <p:spPr bwMode="auto">
            <a:xfrm>
              <a:off x="4771" y="2643"/>
              <a:ext cx="3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NP</a:t>
              </a:r>
            </a:p>
          </p:txBody>
        </p:sp>
        <p:sp>
          <p:nvSpPr>
            <p:cNvPr id="16399" name="Text Box 1042"/>
            <p:cNvSpPr txBox="1">
              <a:spLocks noChangeArrowheads="1"/>
            </p:cNvSpPr>
            <p:nvPr/>
          </p:nvSpPr>
          <p:spPr bwMode="auto">
            <a:xfrm>
              <a:off x="3139" y="2931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Det</a:t>
              </a:r>
            </a:p>
          </p:txBody>
        </p:sp>
        <p:sp>
          <p:nvSpPr>
            <p:cNvPr id="16400" name="Text Box 1043"/>
            <p:cNvSpPr txBox="1">
              <a:spLocks noChangeArrowheads="1"/>
            </p:cNvSpPr>
            <p:nvPr/>
          </p:nvSpPr>
          <p:spPr bwMode="auto">
            <a:xfrm>
              <a:off x="3619" y="2931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N</a:t>
              </a:r>
            </a:p>
          </p:txBody>
        </p:sp>
        <p:sp>
          <p:nvSpPr>
            <p:cNvPr id="16401" name="Line 1044"/>
            <p:cNvSpPr>
              <a:spLocks noChangeShapeType="1"/>
            </p:cNvSpPr>
            <p:nvPr/>
          </p:nvSpPr>
          <p:spPr bwMode="auto">
            <a:xfrm flipH="1">
              <a:off x="3715" y="2307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1045"/>
            <p:cNvSpPr>
              <a:spLocks noChangeShapeType="1"/>
            </p:cNvSpPr>
            <p:nvPr/>
          </p:nvSpPr>
          <p:spPr bwMode="auto">
            <a:xfrm>
              <a:off x="4147" y="2307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Line 1046"/>
            <p:cNvSpPr>
              <a:spLocks noChangeShapeType="1"/>
            </p:cNvSpPr>
            <p:nvPr/>
          </p:nvSpPr>
          <p:spPr bwMode="auto">
            <a:xfrm>
              <a:off x="4627" y="2595"/>
              <a:ext cx="192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1047"/>
            <p:cNvSpPr>
              <a:spLocks noChangeShapeType="1"/>
            </p:cNvSpPr>
            <p:nvPr/>
          </p:nvSpPr>
          <p:spPr bwMode="auto">
            <a:xfrm>
              <a:off x="4963" y="2883"/>
              <a:ext cx="144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1048"/>
            <p:cNvSpPr>
              <a:spLocks noChangeShapeType="1"/>
            </p:cNvSpPr>
            <p:nvPr/>
          </p:nvSpPr>
          <p:spPr bwMode="auto">
            <a:xfrm flipH="1">
              <a:off x="4771" y="2883"/>
              <a:ext cx="144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Line 1049"/>
            <p:cNvSpPr>
              <a:spLocks noChangeShapeType="1"/>
            </p:cNvSpPr>
            <p:nvPr/>
          </p:nvSpPr>
          <p:spPr bwMode="auto">
            <a:xfrm flipH="1">
              <a:off x="4195" y="2595"/>
              <a:ext cx="336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Line 1050"/>
            <p:cNvSpPr>
              <a:spLocks noChangeShapeType="1"/>
            </p:cNvSpPr>
            <p:nvPr/>
          </p:nvSpPr>
          <p:spPr bwMode="auto">
            <a:xfrm flipH="1">
              <a:off x="3379" y="2595"/>
              <a:ext cx="14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1051"/>
            <p:cNvSpPr>
              <a:spLocks noChangeShapeType="1"/>
            </p:cNvSpPr>
            <p:nvPr/>
          </p:nvSpPr>
          <p:spPr bwMode="auto">
            <a:xfrm>
              <a:off x="3619" y="2595"/>
              <a:ext cx="14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Text Box 1062"/>
            <p:cNvSpPr txBox="1">
              <a:spLocks noChangeArrowheads="1"/>
            </p:cNvSpPr>
            <p:nvPr/>
          </p:nvSpPr>
          <p:spPr bwMode="auto">
            <a:xfrm>
              <a:off x="3043" y="2115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y</a:t>
              </a:r>
            </a:p>
          </p:txBody>
        </p:sp>
        <p:sp>
          <p:nvSpPr>
            <p:cNvPr id="16410" name="Rectangle 1063"/>
            <p:cNvSpPr>
              <a:spLocks noChangeArrowheads="1"/>
            </p:cNvSpPr>
            <p:nvPr/>
          </p:nvSpPr>
          <p:spPr bwMode="auto">
            <a:xfrm>
              <a:off x="3043" y="2163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0" name="Line 1064"/>
          <p:cNvSpPr>
            <a:spLocks noChangeShapeType="1"/>
          </p:cNvSpPr>
          <p:nvPr/>
        </p:nvSpPr>
        <p:spPr bwMode="auto">
          <a:xfrm rot="16200000" flipH="1">
            <a:off x="4573588" y="4484688"/>
            <a:ext cx="0" cy="41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7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rgbClr val="FF0000"/>
          </a:solidFill>
          <a:tailEnd type="arrow" w="sm" len="sm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8693</TotalTime>
  <Words>2917</Words>
  <Application>Microsoft Macintosh PowerPoint</Application>
  <PresentationFormat>On-screen Show (4:3)</PresentationFormat>
  <Paragraphs>789</Paragraphs>
  <Slides>51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Equation</vt:lpstr>
      <vt:lpstr>Machine Learning &amp; Data Mining CS/CNS/EE 155</vt:lpstr>
      <vt:lpstr>Announcements</vt:lpstr>
      <vt:lpstr>Kaggle Mini-Project</vt:lpstr>
      <vt:lpstr>Today</vt:lpstr>
      <vt:lpstr>Recap: 1st Order Sequential Model</vt:lpstr>
      <vt:lpstr>Recap: Simple Example</vt:lpstr>
      <vt:lpstr>PowerPoint Presentation</vt:lpstr>
      <vt:lpstr>Structured Prediction</vt:lpstr>
      <vt:lpstr>Examples of Complex Output Spaces</vt:lpstr>
      <vt:lpstr>Examples of Complex Output Spaces</vt:lpstr>
      <vt:lpstr>Examples of Complex Output Spaces</vt:lpstr>
      <vt:lpstr>Training Structured Prediction Models</vt:lpstr>
      <vt:lpstr>Structural SVM</vt:lpstr>
      <vt:lpstr>Example 1 </vt:lpstr>
      <vt:lpstr>Example 2 </vt:lpstr>
      <vt:lpstr>Example 3 </vt:lpstr>
      <vt:lpstr>When is Slack Positive?</vt:lpstr>
      <vt:lpstr>PowerPoint Presentation</vt:lpstr>
      <vt:lpstr>Structural SVM Training </vt:lpstr>
      <vt:lpstr>Structural SVM Training</vt:lpstr>
      <vt:lpstr>Example </vt:lpstr>
      <vt:lpstr>Approximate Hinge Loss</vt:lpstr>
      <vt:lpstr>Example </vt:lpstr>
      <vt:lpstr>Structural SVM Training</vt:lpstr>
      <vt:lpstr>Example </vt:lpstr>
      <vt:lpstr>Example </vt:lpstr>
      <vt:lpstr>Example </vt:lpstr>
      <vt:lpstr>Example </vt:lpstr>
      <vt:lpstr>Example </vt:lpstr>
      <vt:lpstr>Geometric Interpretation</vt:lpstr>
      <vt:lpstr>Geometric Example</vt:lpstr>
      <vt:lpstr>Geometric Example</vt:lpstr>
      <vt:lpstr>Geometric Example</vt:lpstr>
      <vt:lpstr>Geometric Example</vt:lpstr>
      <vt:lpstr>Linear Convergence Rate</vt:lpstr>
      <vt:lpstr>Finding Most Violated Constraint</vt:lpstr>
      <vt:lpstr>“Augmented” Scoring Function</vt:lpstr>
      <vt:lpstr>Recap: Structural SVM </vt:lpstr>
      <vt:lpstr>Structural SVMs vs CRFs</vt:lpstr>
      <vt:lpstr>General Structured Prediction</vt:lpstr>
      <vt:lpstr>More Elaborate Scoring Functions</vt:lpstr>
      <vt:lpstr>Graphical Models</vt:lpstr>
      <vt:lpstr>Graphical Models</vt:lpstr>
      <vt:lpstr>Graphical Models</vt:lpstr>
      <vt:lpstr>Tree Structured Models</vt:lpstr>
      <vt:lpstr>Prediction via Dynamic Programming</vt:lpstr>
      <vt:lpstr>Loopy Graphical Models</vt:lpstr>
      <vt:lpstr>String Alignment</vt:lpstr>
      <vt:lpstr>Ranking</vt:lpstr>
      <vt:lpstr>Summary: Structured Prediction</vt:lpstr>
      <vt:lpstr>Next Week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4933</cp:revision>
  <dcterms:created xsi:type="dcterms:W3CDTF">2015-01-06T05:34:21Z</dcterms:created>
  <dcterms:modified xsi:type="dcterms:W3CDTF">2015-02-22T17:20:18Z</dcterms:modified>
</cp:coreProperties>
</file>