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notesSlides/notesSlide1.xml" ContentType="application/vnd.openxmlformats-officedocument.presentationml.notesSlide+xml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notesSlides/notesSlide2.xml" ContentType="application/vnd.openxmlformats-officedocument.presentationml.notesSlide+xml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notesSlides/notesSlide3.xml" ContentType="application/vnd.openxmlformats-officedocument.presentationml.notesSlide+xml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19" r:id="rId3"/>
    <p:sldId id="307" r:id="rId4"/>
    <p:sldId id="308" r:id="rId5"/>
    <p:sldId id="311" r:id="rId6"/>
    <p:sldId id="312" r:id="rId7"/>
    <p:sldId id="309" r:id="rId8"/>
    <p:sldId id="315" r:id="rId9"/>
    <p:sldId id="322" r:id="rId10"/>
    <p:sldId id="323" r:id="rId11"/>
    <p:sldId id="318" r:id="rId12"/>
    <p:sldId id="321" r:id="rId13"/>
    <p:sldId id="320" r:id="rId14"/>
    <p:sldId id="317" r:id="rId15"/>
    <p:sldId id="316" r:id="rId16"/>
    <p:sldId id="378" r:id="rId17"/>
    <p:sldId id="326" r:id="rId18"/>
    <p:sldId id="327" r:id="rId19"/>
    <p:sldId id="328" r:id="rId20"/>
    <p:sldId id="329" r:id="rId21"/>
    <p:sldId id="330" r:id="rId22"/>
    <p:sldId id="332" r:id="rId23"/>
    <p:sldId id="333" r:id="rId24"/>
    <p:sldId id="335" r:id="rId25"/>
    <p:sldId id="336" r:id="rId26"/>
    <p:sldId id="314" r:id="rId27"/>
    <p:sldId id="302" r:id="rId28"/>
    <p:sldId id="338" r:id="rId29"/>
    <p:sldId id="340" r:id="rId30"/>
    <p:sldId id="341" r:id="rId31"/>
    <p:sldId id="342" r:id="rId32"/>
    <p:sldId id="337" r:id="rId33"/>
    <p:sldId id="344" r:id="rId34"/>
    <p:sldId id="343" r:id="rId35"/>
    <p:sldId id="345" r:id="rId36"/>
    <p:sldId id="382" r:id="rId37"/>
    <p:sldId id="346" r:id="rId38"/>
    <p:sldId id="348" r:id="rId39"/>
    <p:sldId id="349" r:id="rId40"/>
    <p:sldId id="347" r:id="rId41"/>
    <p:sldId id="350" r:id="rId42"/>
    <p:sldId id="354" r:id="rId43"/>
    <p:sldId id="355" r:id="rId44"/>
    <p:sldId id="379" r:id="rId45"/>
    <p:sldId id="380" r:id="rId46"/>
    <p:sldId id="381" r:id="rId47"/>
    <p:sldId id="374" r:id="rId48"/>
    <p:sldId id="375" r:id="rId49"/>
    <p:sldId id="368" r:id="rId50"/>
    <p:sldId id="377" r:id="rId51"/>
    <p:sldId id="371" r:id="rId52"/>
    <p:sldId id="376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DF4"/>
    <a:srgbClr val="D0D8E8"/>
    <a:srgbClr val="C31AFF"/>
    <a:srgbClr val="E58BFF"/>
    <a:srgbClr val="507BCB"/>
    <a:srgbClr val="558DD7"/>
    <a:srgbClr val="5879D7"/>
    <a:srgbClr val="7091D7"/>
    <a:srgbClr val="133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 snapToGrid="0" snapToObjects="1">
      <p:cViewPr varScale="1">
        <p:scale>
          <a:sx n="174" d="100"/>
          <a:sy n="174" d="100"/>
        </p:scale>
        <p:origin x="-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22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39.emf"/><Relationship Id="rId1" Type="http://schemas.openxmlformats.org/officeDocument/2006/relationships/image" Target="../media/image41.emf"/><Relationship Id="rId2" Type="http://schemas.openxmlformats.org/officeDocument/2006/relationships/image" Target="../media/image4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2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6" Type="http://schemas.openxmlformats.org/officeDocument/2006/relationships/image" Target="../media/image66.emf"/><Relationship Id="rId7" Type="http://schemas.openxmlformats.org/officeDocument/2006/relationships/image" Target="../media/image67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7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74.emf"/><Relationship Id="rId3" Type="http://schemas.openxmlformats.org/officeDocument/2006/relationships/image" Target="../media/image66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3.emf"/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Relationship Id="rId2" Type="http://schemas.openxmlformats.org/officeDocument/2006/relationships/image" Target="../media/image7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Relationship Id="rId2" Type="http://schemas.openxmlformats.org/officeDocument/2006/relationships/image" Target="../media/image7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Relationship Id="rId2" Type="http://schemas.openxmlformats.org/officeDocument/2006/relationships/image" Target="../media/image8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image" Target="../media/image4.emf"/><Relationship Id="rId2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85.emf"/><Relationship Id="rId1" Type="http://schemas.openxmlformats.org/officeDocument/2006/relationships/image" Target="../media/image81.emf"/><Relationship Id="rId2" Type="http://schemas.openxmlformats.org/officeDocument/2006/relationships/image" Target="../media/image82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1" Type="http://schemas.openxmlformats.org/officeDocument/2006/relationships/image" Target="../media/image86.emf"/><Relationship Id="rId2" Type="http://schemas.openxmlformats.org/officeDocument/2006/relationships/image" Target="../media/image8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Relationship Id="rId2" Type="http://schemas.openxmlformats.org/officeDocument/2006/relationships/image" Target="../media/image92.emf"/><Relationship Id="rId3" Type="http://schemas.openxmlformats.org/officeDocument/2006/relationships/image" Target="../media/image9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Relationship Id="rId2" Type="http://schemas.openxmlformats.org/officeDocument/2006/relationships/image" Target="../media/image9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Relationship Id="rId2" Type="http://schemas.openxmlformats.org/officeDocument/2006/relationships/image" Target="../media/image100.emf"/><Relationship Id="rId3" Type="http://schemas.openxmlformats.org/officeDocument/2006/relationships/image" Target="../media/image101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103.emf"/><Relationship Id="rId1" Type="http://schemas.openxmlformats.org/officeDocument/2006/relationships/image" Target="../media/image25.emf"/><Relationship Id="rId2" Type="http://schemas.openxmlformats.org/officeDocument/2006/relationships/image" Target="../media/image10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7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4" Type="http://schemas.openxmlformats.org/officeDocument/2006/relationships/image" Target="../media/image107.emf"/><Relationship Id="rId5" Type="http://schemas.openxmlformats.org/officeDocument/2006/relationships/image" Target="../media/image90.emf"/><Relationship Id="rId1" Type="http://schemas.openxmlformats.org/officeDocument/2006/relationships/image" Target="../media/image105.emf"/><Relationship Id="rId2" Type="http://schemas.openxmlformats.org/officeDocument/2006/relationships/image" Target="../media/image10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Relationship Id="rId2" Type="http://schemas.openxmlformats.org/officeDocument/2006/relationships/image" Target="../media/image109.emf"/><Relationship Id="rId3" Type="http://schemas.openxmlformats.org/officeDocument/2006/relationships/image" Target="../media/image1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2.emf"/><Relationship Id="rId5" Type="http://schemas.openxmlformats.org/officeDocument/2006/relationships/image" Target="../media/image4.emf"/><Relationship Id="rId6" Type="http://schemas.openxmlformats.org/officeDocument/2006/relationships/image" Target="../media/image13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Relationship Id="rId2" Type="http://schemas.openxmlformats.org/officeDocument/2006/relationships/image" Target="../media/image1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4.emf"/><Relationship Id="rId7" Type="http://schemas.openxmlformats.org/officeDocument/2006/relationships/image" Target="../media/image13.emf"/><Relationship Id="rId1" Type="http://schemas.openxmlformats.org/officeDocument/2006/relationships/image" Target="../media/image14.emf"/><Relationship Id="rId2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6.emf"/><Relationship Id="rId5" Type="http://schemas.openxmlformats.org/officeDocument/2006/relationships/image" Target="../media/image13.emf"/><Relationship Id="rId1" Type="http://schemas.openxmlformats.org/officeDocument/2006/relationships/image" Target="../media/image14.emf"/><Relationship Id="rId2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6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22.emf"/><Relationship Id="rId1" Type="http://schemas.openxmlformats.org/officeDocument/2006/relationships/image" Target="../media/image21.emf"/><Relationship Id="rId2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4.emf"/><Relationship Id="rId5" Type="http://schemas.openxmlformats.org/officeDocument/2006/relationships/image" Target="../media/image24.emf"/><Relationship Id="rId1" Type="http://schemas.openxmlformats.org/officeDocument/2006/relationships/image" Target="../media/image23.emf"/><Relationship Id="rId2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8F070-10D7-B04C-89FC-5B4AD48ABD2F}" type="datetimeFigureOut">
              <a:rPr lang="en-US" smtClean="0"/>
              <a:t>2/22/15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FD7B7-D2AB-8148-BF5A-260E16141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39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478B-6CB6-1648-AD11-4BCA276D364A}" type="datetimeFigureOut">
              <a:rPr lang="en-US" smtClean="0"/>
              <a:t>2/22/15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1054E-58D0-F24D-9054-8231A9C9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9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1054E-58D0-F24D-9054-8231A9C9B35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2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9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7609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2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5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3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7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7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4.e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4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1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37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38.bin"/><Relationship Id="rId16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3.bin"/><Relationship Id="rId12" Type="http://schemas.openxmlformats.org/officeDocument/2006/relationships/image" Target="../media/image2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28.e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2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4.bin"/><Relationship Id="rId12" Type="http://schemas.openxmlformats.org/officeDocument/2006/relationships/image" Target="../media/image3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32.emf"/><Relationship Id="rId9" Type="http://schemas.openxmlformats.org/officeDocument/2006/relationships/oleObject" Target="../embeddings/oleObject53.bin"/><Relationship Id="rId10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3.bin"/><Relationship Id="rId12" Type="http://schemas.openxmlformats.org/officeDocument/2006/relationships/image" Target="../media/image2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62.bin"/><Relationship Id="rId10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67.bin"/><Relationship Id="rId10" Type="http://schemas.openxmlformats.org/officeDocument/2006/relationships/image" Target="../media/image3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4.bin"/><Relationship Id="rId12" Type="http://schemas.openxmlformats.org/officeDocument/2006/relationships/image" Target="../media/image5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0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77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78.bin"/><Relationship Id="rId10" Type="http://schemas.openxmlformats.org/officeDocument/2006/relationships/image" Target="../media/image55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80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81.bin"/><Relationship Id="rId8" Type="http://schemas.openxmlformats.org/officeDocument/2006/relationships/image" Target="../media/image58.emf"/><Relationship Id="rId9" Type="http://schemas.openxmlformats.org/officeDocument/2006/relationships/oleObject" Target="../embeddings/oleObject82.bin"/><Relationship Id="rId10" Type="http://schemas.openxmlformats.org/officeDocument/2006/relationships/image" Target="../media/image52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84.bin"/><Relationship Id="rId6" Type="http://schemas.openxmlformats.org/officeDocument/2006/relationships/image" Target="../media/image6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9.bin"/><Relationship Id="rId12" Type="http://schemas.openxmlformats.org/officeDocument/2006/relationships/image" Target="../media/image65.emf"/><Relationship Id="rId13" Type="http://schemas.openxmlformats.org/officeDocument/2006/relationships/oleObject" Target="../embeddings/oleObject90.bin"/><Relationship Id="rId14" Type="http://schemas.openxmlformats.org/officeDocument/2006/relationships/image" Target="../media/image66.emf"/><Relationship Id="rId15" Type="http://schemas.openxmlformats.org/officeDocument/2006/relationships/oleObject" Target="../embeddings/oleObject91.bin"/><Relationship Id="rId16" Type="http://schemas.openxmlformats.org/officeDocument/2006/relationships/image" Target="../media/image67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5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86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87.bin"/><Relationship Id="rId8" Type="http://schemas.openxmlformats.org/officeDocument/2006/relationships/image" Target="../media/image63.emf"/><Relationship Id="rId9" Type="http://schemas.openxmlformats.org/officeDocument/2006/relationships/oleObject" Target="../embeddings/oleObject88.bin"/><Relationship Id="rId10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6.bin"/><Relationship Id="rId12" Type="http://schemas.openxmlformats.org/officeDocument/2006/relationships/image" Target="../media/image7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2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93.bin"/><Relationship Id="rId6" Type="http://schemas.openxmlformats.org/officeDocument/2006/relationships/image" Target="../media/image69.emf"/><Relationship Id="rId7" Type="http://schemas.openxmlformats.org/officeDocument/2006/relationships/oleObject" Target="../embeddings/oleObject94.bin"/><Relationship Id="rId8" Type="http://schemas.openxmlformats.org/officeDocument/2006/relationships/image" Target="../media/image70.emf"/><Relationship Id="rId9" Type="http://schemas.openxmlformats.org/officeDocument/2006/relationships/oleObject" Target="../embeddings/oleObject95.bin"/><Relationship Id="rId10" Type="http://schemas.openxmlformats.org/officeDocument/2006/relationships/image" Target="../media/image7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98.bin"/><Relationship Id="rId6" Type="http://schemas.openxmlformats.org/officeDocument/2006/relationships/image" Target="../media/image73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100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101.bin"/><Relationship Id="rId8" Type="http://schemas.openxmlformats.org/officeDocument/2006/relationships/image" Target="../media/image66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4" Type="http://schemas.openxmlformats.org/officeDocument/2006/relationships/image" Target="../media/image75.emf"/><Relationship Id="rId5" Type="http://schemas.openxmlformats.org/officeDocument/2006/relationships/oleObject" Target="../embeddings/oleObject103.bin"/><Relationship Id="rId6" Type="http://schemas.openxmlformats.org/officeDocument/2006/relationships/image" Target="../media/image76.emf"/><Relationship Id="rId7" Type="http://schemas.openxmlformats.org/officeDocument/2006/relationships/oleObject" Target="../embeddings/oleObject104.bin"/><Relationship Id="rId8" Type="http://schemas.openxmlformats.org/officeDocument/2006/relationships/image" Target="../media/image77.emf"/><Relationship Id="rId9" Type="http://schemas.openxmlformats.org/officeDocument/2006/relationships/oleObject" Target="../embeddings/oleObject105.bin"/><Relationship Id="rId10" Type="http://schemas.openxmlformats.org/officeDocument/2006/relationships/image" Target="../media/image73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4" Type="http://schemas.openxmlformats.org/officeDocument/2006/relationships/image" Target="../media/image75.emf"/><Relationship Id="rId5" Type="http://schemas.openxmlformats.org/officeDocument/2006/relationships/oleObject" Target="../embeddings/oleObject107.bin"/><Relationship Id="rId6" Type="http://schemas.openxmlformats.org/officeDocument/2006/relationships/image" Target="../media/image78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4" Type="http://schemas.openxmlformats.org/officeDocument/2006/relationships/image" Target="../media/image79.emf"/><Relationship Id="rId5" Type="http://schemas.openxmlformats.org/officeDocument/2006/relationships/oleObject" Target="../embeddings/oleObject109.bin"/><Relationship Id="rId6" Type="http://schemas.openxmlformats.org/officeDocument/2006/relationships/image" Target="../media/image78.emf"/><Relationship Id="rId7" Type="http://schemas.openxmlformats.org/officeDocument/2006/relationships/image" Target="../media/image80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83.emf"/><Relationship Id="rId5" Type="http://schemas.openxmlformats.org/officeDocument/2006/relationships/oleObject" Target="../embeddings/oleObject110.bin"/><Relationship Id="rId6" Type="http://schemas.openxmlformats.org/officeDocument/2006/relationships/image" Target="../media/image81.emf"/><Relationship Id="rId7" Type="http://schemas.openxmlformats.org/officeDocument/2006/relationships/oleObject" Target="../embeddings/oleObject111.bin"/><Relationship Id="rId8" Type="http://schemas.openxmlformats.org/officeDocument/2006/relationships/image" Target="../media/image82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4" Type="http://schemas.openxmlformats.org/officeDocument/2006/relationships/image" Target="../media/image81.emf"/><Relationship Id="rId5" Type="http://schemas.openxmlformats.org/officeDocument/2006/relationships/oleObject" Target="../embeddings/oleObject113.bin"/><Relationship Id="rId6" Type="http://schemas.openxmlformats.org/officeDocument/2006/relationships/image" Target="../media/image82.emf"/><Relationship Id="rId7" Type="http://schemas.openxmlformats.org/officeDocument/2006/relationships/image" Target="../media/image83.emf"/><Relationship Id="rId8" Type="http://schemas.openxmlformats.org/officeDocument/2006/relationships/oleObject" Target="../embeddings/oleObject114.bin"/><Relationship Id="rId9" Type="http://schemas.openxmlformats.org/officeDocument/2006/relationships/image" Target="../media/image84.emf"/><Relationship Id="rId10" Type="http://schemas.openxmlformats.org/officeDocument/2006/relationships/oleObject" Target="../embeddings/oleObject115.bin"/><Relationship Id="rId11" Type="http://schemas.openxmlformats.org/officeDocument/2006/relationships/image" Target="../media/image85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0.bin"/><Relationship Id="rId12" Type="http://schemas.openxmlformats.org/officeDocument/2006/relationships/image" Target="../media/image90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6.bin"/><Relationship Id="rId4" Type="http://schemas.openxmlformats.org/officeDocument/2006/relationships/image" Target="../media/image86.emf"/><Relationship Id="rId5" Type="http://schemas.openxmlformats.org/officeDocument/2006/relationships/oleObject" Target="../embeddings/oleObject117.bin"/><Relationship Id="rId6" Type="http://schemas.openxmlformats.org/officeDocument/2006/relationships/image" Target="../media/image87.emf"/><Relationship Id="rId7" Type="http://schemas.openxmlformats.org/officeDocument/2006/relationships/oleObject" Target="../embeddings/oleObject118.bin"/><Relationship Id="rId8" Type="http://schemas.openxmlformats.org/officeDocument/2006/relationships/image" Target="../media/image88.emf"/><Relationship Id="rId9" Type="http://schemas.openxmlformats.org/officeDocument/2006/relationships/oleObject" Target="../embeddings/oleObject119.bin"/><Relationship Id="rId10" Type="http://schemas.openxmlformats.org/officeDocument/2006/relationships/image" Target="../media/image8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21.bin"/><Relationship Id="rId5" Type="http://schemas.openxmlformats.org/officeDocument/2006/relationships/image" Target="../media/image91.emf"/><Relationship Id="rId6" Type="http://schemas.openxmlformats.org/officeDocument/2006/relationships/oleObject" Target="../embeddings/oleObject122.bin"/><Relationship Id="rId7" Type="http://schemas.openxmlformats.org/officeDocument/2006/relationships/image" Target="../media/image92.emf"/><Relationship Id="rId8" Type="http://schemas.openxmlformats.org/officeDocument/2006/relationships/oleObject" Target="../embeddings/oleObject123.bin"/><Relationship Id="rId9" Type="http://schemas.openxmlformats.org/officeDocument/2006/relationships/oleObject" Target="../embeddings/Microsoft_Excel_97_-_2004_Worksheet1.xls"/><Relationship Id="rId10" Type="http://schemas.openxmlformats.org/officeDocument/2006/relationships/image" Target="../media/image93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emf"/><Relationship Id="rId5" Type="http://schemas.openxmlformats.org/officeDocument/2006/relationships/image" Target="../media/image98.emf"/><Relationship Id="rId6" Type="http://schemas.openxmlformats.org/officeDocument/2006/relationships/oleObject" Target="../embeddings/oleObject124.bin"/><Relationship Id="rId7" Type="http://schemas.openxmlformats.org/officeDocument/2006/relationships/image" Target="../media/image94.emf"/><Relationship Id="rId8" Type="http://schemas.openxmlformats.org/officeDocument/2006/relationships/oleObject" Target="../embeddings/oleObject125.bin"/><Relationship Id="rId9" Type="http://schemas.openxmlformats.org/officeDocument/2006/relationships/image" Target="../media/image95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4" Type="http://schemas.openxmlformats.org/officeDocument/2006/relationships/image" Target="../media/image99.emf"/><Relationship Id="rId5" Type="http://schemas.openxmlformats.org/officeDocument/2006/relationships/oleObject" Target="../embeddings/oleObject127.bin"/><Relationship Id="rId6" Type="http://schemas.openxmlformats.org/officeDocument/2006/relationships/image" Target="../media/image100.emf"/><Relationship Id="rId7" Type="http://schemas.openxmlformats.org/officeDocument/2006/relationships/oleObject" Target="../embeddings/oleObject128.bin"/><Relationship Id="rId8" Type="http://schemas.openxmlformats.org/officeDocument/2006/relationships/image" Target="../media/image101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130.bin"/><Relationship Id="rId6" Type="http://schemas.openxmlformats.org/officeDocument/2006/relationships/image" Target="../media/image102.emf"/><Relationship Id="rId7" Type="http://schemas.openxmlformats.org/officeDocument/2006/relationships/oleObject" Target="../embeddings/oleObject131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132.bin"/><Relationship Id="rId10" Type="http://schemas.openxmlformats.org/officeDocument/2006/relationships/image" Target="../media/image103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34.bin"/><Relationship Id="rId6" Type="http://schemas.openxmlformats.org/officeDocument/2006/relationships/image" Target="../media/image73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4" Type="http://schemas.openxmlformats.org/officeDocument/2006/relationships/image" Target="../media/image104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0.bin"/><Relationship Id="rId12" Type="http://schemas.openxmlformats.org/officeDocument/2006/relationships/image" Target="../media/image90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6.bin"/><Relationship Id="rId4" Type="http://schemas.openxmlformats.org/officeDocument/2006/relationships/image" Target="../media/image105.emf"/><Relationship Id="rId5" Type="http://schemas.openxmlformats.org/officeDocument/2006/relationships/oleObject" Target="../embeddings/oleObject137.bin"/><Relationship Id="rId6" Type="http://schemas.openxmlformats.org/officeDocument/2006/relationships/image" Target="../media/image106.emf"/><Relationship Id="rId7" Type="http://schemas.openxmlformats.org/officeDocument/2006/relationships/oleObject" Target="../embeddings/oleObject138.bin"/><Relationship Id="rId8" Type="http://schemas.openxmlformats.org/officeDocument/2006/relationships/image" Target="../media/image88.emf"/><Relationship Id="rId9" Type="http://schemas.openxmlformats.org/officeDocument/2006/relationships/oleObject" Target="../embeddings/oleObject139.bin"/><Relationship Id="rId10" Type="http://schemas.openxmlformats.org/officeDocument/2006/relationships/image" Target="../media/image10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41.bin"/><Relationship Id="rId5" Type="http://schemas.openxmlformats.org/officeDocument/2006/relationships/image" Target="../media/image108.emf"/><Relationship Id="rId6" Type="http://schemas.openxmlformats.org/officeDocument/2006/relationships/oleObject" Target="../embeddings/oleObject142.bin"/><Relationship Id="rId7" Type="http://schemas.openxmlformats.org/officeDocument/2006/relationships/image" Target="../media/image109.emf"/><Relationship Id="rId8" Type="http://schemas.openxmlformats.org/officeDocument/2006/relationships/oleObject" Target="../embeddings/oleObject143.bin"/><Relationship Id="rId9" Type="http://schemas.openxmlformats.org/officeDocument/2006/relationships/oleObject" Target="../embeddings/Microsoft_Excel_97_-_2004_Worksheet2.xls"/><Relationship Id="rId10" Type="http://schemas.openxmlformats.org/officeDocument/2006/relationships/image" Target="../media/image110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4" Type="http://schemas.openxmlformats.org/officeDocument/2006/relationships/image" Target="../media/image111.emf"/><Relationship Id="rId5" Type="http://schemas.openxmlformats.org/officeDocument/2006/relationships/oleObject" Target="../embeddings/oleObject145.bin"/><Relationship Id="rId6" Type="http://schemas.openxmlformats.org/officeDocument/2006/relationships/image" Target="../media/image112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Machine Learning &amp; Data Mining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CS/CNS/EE 155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7:</a:t>
            </a:r>
          </a:p>
          <a:p>
            <a:r>
              <a:rPr lang="en-US" dirty="0" smtClean="0"/>
              <a:t>Recap of CRFs &amp; Structural SVMs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032" y="115448"/>
            <a:ext cx="1912569" cy="8142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2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856238"/>
              </p:ext>
            </p:extLst>
          </p:nvPr>
        </p:nvGraphicFramePr>
        <p:xfrm>
          <a:off x="5741779" y="1460566"/>
          <a:ext cx="2680368" cy="200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44" name="Equation" r:id="rId3" imgW="1905000" imgH="1422400" progId="Equation.3">
                  <p:embed/>
                </p:oleObj>
              </mc:Choice>
              <mc:Fallback>
                <p:oleObj name="Equation" r:id="rId3" imgW="1905000" imgH="142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1779" y="1460566"/>
                        <a:ext cx="2680368" cy="2005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312359"/>
              </p:ext>
            </p:extLst>
          </p:nvPr>
        </p:nvGraphicFramePr>
        <p:xfrm>
          <a:off x="1700712" y="412500"/>
          <a:ext cx="207327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45" name="Equation" r:id="rId5" imgW="1473200" imgH="1282700" progId="Equation.3">
                  <p:embed/>
                </p:oleObj>
              </mc:Choice>
              <mc:Fallback>
                <p:oleObj name="Equation" r:id="rId5" imgW="1473200" imgH="1282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0712" y="412500"/>
                        <a:ext cx="2073275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914934"/>
              </p:ext>
            </p:extLst>
          </p:nvPr>
        </p:nvGraphicFramePr>
        <p:xfrm>
          <a:off x="1772150" y="2416444"/>
          <a:ext cx="2001837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46" name="Equation" r:id="rId7" imgW="1422400" imgH="1282700" progId="Equation.3">
                  <p:embed/>
                </p:oleObj>
              </mc:Choice>
              <mc:Fallback>
                <p:oleObj name="Equation" r:id="rId7" imgW="1422400" imgH="1282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2150" y="2416444"/>
                        <a:ext cx="2001837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492778"/>
              </p:ext>
            </p:extLst>
          </p:nvPr>
        </p:nvGraphicFramePr>
        <p:xfrm>
          <a:off x="1708650" y="4476767"/>
          <a:ext cx="2055812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47" name="Equation" r:id="rId9" imgW="1460500" imgH="1282700" progId="Equation.3">
                  <p:embed/>
                </p:oleObj>
              </mc:Choice>
              <mc:Fallback>
                <p:oleObj name="Equation" r:id="rId9" imgW="1460500" imgH="1282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08650" y="4476767"/>
                        <a:ext cx="2055812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 flipV="1">
            <a:off x="3830195" y="1945436"/>
            <a:ext cx="2026560" cy="2647955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830195" y="3850342"/>
            <a:ext cx="1911584" cy="89841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30195" y="4958160"/>
            <a:ext cx="1911586" cy="312742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502785"/>
              </p:ext>
            </p:extLst>
          </p:nvPr>
        </p:nvGraphicFramePr>
        <p:xfrm>
          <a:off x="5908925" y="3586073"/>
          <a:ext cx="2519368" cy="257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48" name="Equation" r:id="rId11" imgW="1790700" imgH="1828800" progId="Equation.3">
                  <p:embed/>
                </p:oleObj>
              </mc:Choice>
              <mc:Fallback>
                <p:oleObj name="Equation" r:id="rId11" imgW="1790700" imgH="182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08925" y="3586073"/>
                        <a:ext cx="2519368" cy="2579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itle 1"/>
          <p:cNvSpPr txBox="1">
            <a:spLocks/>
          </p:cNvSpPr>
          <p:nvPr/>
        </p:nvSpPr>
        <p:spPr>
          <a:xfrm>
            <a:off x="4812632" y="174375"/>
            <a:ext cx="3874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New Notation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880182" y="1055560"/>
            <a:ext cx="355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One feature for every transition.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8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667824"/>
              </p:ext>
            </p:extLst>
          </p:nvPr>
        </p:nvGraphicFramePr>
        <p:xfrm>
          <a:off x="612086" y="3001475"/>
          <a:ext cx="3593660" cy="92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65" name="Equation" r:id="rId3" imgW="1866900" imgH="482600" progId="Equation.3">
                  <p:embed/>
                </p:oleObj>
              </mc:Choice>
              <mc:Fallback>
                <p:oleObj name="Equation" r:id="rId3" imgW="1866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086" y="3001475"/>
                        <a:ext cx="3593660" cy="928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376128"/>
              </p:ext>
            </p:extLst>
          </p:nvPr>
        </p:nvGraphicFramePr>
        <p:xfrm>
          <a:off x="2527300" y="4973638"/>
          <a:ext cx="25368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66" name="Equation" r:id="rId5" imgW="1574800" imgH="584200" progId="Equation.3">
                  <p:embed/>
                </p:oleObj>
              </mc:Choice>
              <mc:Fallback>
                <p:oleObj name="Equation" r:id="rId5" imgW="15748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7300" y="4973638"/>
                        <a:ext cx="2536825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000266"/>
              </p:ext>
            </p:extLst>
          </p:nvPr>
        </p:nvGraphicFramePr>
        <p:xfrm>
          <a:off x="872174" y="4992158"/>
          <a:ext cx="1195425" cy="94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67" name="Equation" r:id="rId7" imgW="723900" imgH="571500" progId="Equation.3">
                  <p:embed/>
                </p:oleObj>
              </mc:Choice>
              <mc:Fallback>
                <p:oleObj name="Equation" r:id="rId7" imgW="7239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2174" y="4992158"/>
                        <a:ext cx="1195425" cy="944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838923"/>
              </p:ext>
            </p:extLst>
          </p:nvPr>
        </p:nvGraphicFramePr>
        <p:xfrm>
          <a:off x="612086" y="1565680"/>
          <a:ext cx="3124161" cy="905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68" name="Equation" r:id="rId9" imgW="1663700" imgH="482600" progId="Equation.3">
                  <p:embed/>
                </p:oleObj>
              </mc:Choice>
              <mc:Fallback>
                <p:oleObj name="Equation" r:id="rId9" imgW="1663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2086" y="1565680"/>
                        <a:ext cx="3124161" cy="905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1538644"/>
            <a:ext cx="5070642" cy="11694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199" y="2937842"/>
            <a:ext cx="5070642" cy="336215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3213" y="2338746"/>
            <a:ext cx="192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Scoring transitions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156560" y="2268337"/>
            <a:ext cx="190620" cy="17203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04678" y="2338746"/>
            <a:ext cx="225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Scoring input features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142981" y="2301037"/>
            <a:ext cx="171983" cy="13933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72613" y="1713777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Old Scoring </a:t>
            </a:r>
          </a:p>
          <a:p>
            <a:r>
              <a:rPr lang="en-US" b="1" dirty="0" smtClean="0"/>
              <a:t>Function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72613" y="3738146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New Scoring </a:t>
            </a:r>
          </a:p>
          <a:p>
            <a:r>
              <a:rPr lang="en-US" b="1" dirty="0" smtClean="0"/>
              <a:t>Function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2086" y="4108102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Stacked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Weight Vector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7603" y="4108102"/>
            <a:ext cx="1585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Stacked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Feature Vector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717842" y="3655019"/>
            <a:ext cx="548105" cy="662981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076158" y="4754434"/>
            <a:ext cx="193842" cy="479303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904679" y="3850105"/>
            <a:ext cx="203479" cy="30747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967789" y="4754433"/>
            <a:ext cx="140370" cy="47930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Left Brace 35"/>
          <p:cNvSpPr/>
          <p:nvPr/>
        </p:nvSpPr>
        <p:spPr>
          <a:xfrm rot="16200000">
            <a:off x="3149848" y="2950345"/>
            <a:ext cx="148296" cy="1557645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190269"/>
              </p:ext>
            </p:extLst>
          </p:nvPr>
        </p:nvGraphicFramePr>
        <p:xfrm>
          <a:off x="5741779" y="1461058"/>
          <a:ext cx="2680368" cy="200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69" name="Equation" r:id="rId11" imgW="1905000" imgH="1422400" progId="Equation.3">
                  <p:embed/>
                </p:oleObj>
              </mc:Choice>
              <mc:Fallback>
                <p:oleObj name="Equation" r:id="rId11" imgW="1905000" imgH="142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41779" y="1461058"/>
                        <a:ext cx="2680368" cy="2005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782086"/>
              </p:ext>
            </p:extLst>
          </p:nvPr>
        </p:nvGraphicFramePr>
        <p:xfrm>
          <a:off x="5908925" y="3586073"/>
          <a:ext cx="2519368" cy="257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70" name="Equation" r:id="rId13" imgW="1790700" imgH="1828800" progId="Equation.3">
                  <p:embed/>
                </p:oleObj>
              </mc:Choice>
              <mc:Fallback>
                <p:oleObj name="Equation" r:id="rId13" imgW="1790700" imgH="182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08925" y="3586073"/>
                        <a:ext cx="2519368" cy="2579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04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9" grpId="0"/>
      <p:bldP spid="23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78604"/>
              </p:ext>
            </p:extLst>
          </p:nvPr>
        </p:nvGraphicFramePr>
        <p:xfrm>
          <a:off x="725128" y="526105"/>
          <a:ext cx="3593660" cy="92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3" imgW="1866900" imgH="482600" progId="Equation.3">
                  <p:embed/>
                </p:oleObj>
              </mc:Choice>
              <mc:Fallback>
                <p:oleObj name="Equation" r:id="rId3" imgW="1866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5128" y="526105"/>
                        <a:ext cx="3593660" cy="928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34842"/>
              </p:ext>
            </p:extLst>
          </p:nvPr>
        </p:nvGraphicFramePr>
        <p:xfrm>
          <a:off x="6124918" y="540968"/>
          <a:ext cx="2270453" cy="88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5" imgW="1574800" imgH="609600" progId="Equation.3">
                  <p:embed/>
                </p:oleObj>
              </mc:Choice>
              <mc:Fallback>
                <p:oleObj name="Equation" r:id="rId5" imgW="15748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4918" y="540968"/>
                        <a:ext cx="2270453" cy="88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46178"/>
              </p:ext>
            </p:extLst>
          </p:nvPr>
        </p:nvGraphicFramePr>
        <p:xfrm>
          <a:off x="4695542" y="576024"/>
          <a:ext cx="1070202" cy="84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7" imgW="723900" imgH="571500" progId="Equation.3">
                  <p:embed/>
                </p:oleObj>
              </mc:Choice>
              <mc:Fallback>
                <p:oleObj name="Equation" r:id="rId7" imgW="7239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95542" y="576024"/>
                        <a:ext cx="1070202" cy="845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61474" y="384545"/>
            <a:ext cx="3943684" cy="119587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154567"/>
              </p:ext>
            </p:extLst>
          </p:nvPr>
        </p:nvGraphicFramePr>
        <p:xfrm>
          <a:off x="667299" y="2113750"/>
          <a:ext cx="1028145" cy="135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9" imgW="673100" imgH="889000" progId="Equation.3">
                  <p:embed/>
                </p:oleObj>
              </mc:Choice>
              <mc:Fallback>
                <p:oleObj name="Equation" r:id="rId9" imgW="6731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299" y="2113750"/>
                        <a:ext cx="1028145" cy="135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217705"/>
              </p:ext>
            </p:extLst>
          </p:nvPr>
        </p:nvGraphicFramePr>
        <p:xfrm>
          <a:off x="4504657" y="3870325"/>
          <a:ext cx="1181100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11" imgW="774700" imgH="1282700" progId="Equation.3">
                  <p:embed/>
                </p:oleObj>
              </mc:Choice>
              <mc:Fallback>
                <p:oleObj name="Equation" r:id="rId11" imgW="774700" imgH="1282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04657" y="3870325"/>
                        <a:ext cx="1181100" cy="195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66679"/>
              </p:ext>
            </p:extLst>
          </p:nvPr>
        </p:nvGraphicFramePr>
        <p:xfrm>
          <a:off x="1848068" y="1794314"/>
          <a:ext cx="2774170" cy="2075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13" imgW="1905000" imgH="1422400" progId="Equation.3">
                  <p:embed/>
                </p:oleObj>
              </mc:Choice>
              <mc:Fallback>
                <p:oleObj name="Equation" r:id="rId13" imgW="1905000" imgH="142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48068" y="1794314"/>
                        <a:ext cx="2774170" cy="2075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505158" y="384545"/>
            <a:ext cx="1430421" cy="119587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35579" y="386753"/>
            <a:ext cx="2560054" cy="119587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20553"/>
              </p:ext>
            </p:extLst>
          </p:nvPr>
        </p:nvGraphicFramePr>
        <p:xfrm>
          <a:off x="1526327" y="4545074"/>
          <a:ext cx="189967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986"/>
                <a:gridCol w="569742"/>
                <a:gridCol w="517947"/>
              </a:tblGrid>
              <a:tr h="3351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baseline="-25000" dirty="0" smtClean="0"/>
                        <a:t>,*</a:t>
                      </a:r>
                      <a:endParaRPr lang="en-US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</a:t>
                      </a:r>
                      <a:r>
                        <a:rPr lang="en-US" baseline="-25000" dirty="0" err="1" smtClean="0"/>
                        <a:t>V</a:t>
                      </a:r>
                      <a:r>
                        <a:rPr lang="en-US" baseline="-25000" dirty="0" smtClean="0"/>
                        <a:t>,*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5146"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u</a:t>
                      </a:r>
                      <a:r>
                        <a:rPr lang="en-US" b="1" baseline="-25000" dirty="0" smtClean="0"/>
                        <a:t>*,N</a:t>
                      </a:r>
                      <a:endParaRPr lang="en-US" b="1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1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u</a:t>
                      </a:r>
                      <a:r>
                        <a:rPr lang="en-US" b="1" baseline="-25000" dirty="0" smtClean="0"/>
                        <a:t>*,V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1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u</a:t>
                      </a:r>
                      <a:r>
                        <a:rPr lang="en-US" b="1" baseline="-25000" dirty="0" smtClean="0"/>
                        <a:t>*,Start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596288"/>
              </p:ext>
            </p:extLst>
          </p:nvPr>
        </p:nvGraphicFramePr>
        <p:xfrm>
          <a:off x="5895519" y="2040222"/>
          <a:ext cx="197279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177"/>
                <a:gridCol w="607890"/>
                <a:gridCol w="555729"/>
              </a:tblGrid>
              <a:tr h="3351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baseline="-25000" dirty="0" smtClean="0"/>
                        <a:t>,*</a:t>
                      </a:r>
                      <a:endParaRPr lang="en-US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w</a:t>
                      </a:r>
                      <a:r>
                        <a:rPr lang="en-US" baseline="-25000" dirty="0" err="1" smtClean="0"/>
                        <a:t>V</a:t>
                      </a:r>
                      <a:r>
                        <a:rPr lang="en-US" baseline="-25000" dirty="0" smtClean="0"/>
                        <a:t>,*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5146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</a:t>
                      </a:r>
                      <a:r>
                        <a:rPr lang="en-US" baseline="-25000" dirty="0" smtClean="0"/>
                        <a:t>*,Fish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1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w</a:t>
                      </a:r>
                      <a:r>
                        <a:rPr lang="en-US" baseline="-25000" dirty="0" smtClean="0"/>
                        <a:t>*,Sleep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171706" y="1684260"/>
            <a:ext cx="145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Notation: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68968" y="4195605"/>
            <a:ext cx="145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Notation: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61474" y="4115582"/>
            <a:ext cx="4231106" cy="0"/>
          </a:xfrm>
          <a:prstGeom prst="line">
            <a:avLst/>
          </a:prstGeom>
          <a:grpFill/>
          <a:ln w="12700">
            <a:solidFill>
              <a:schemeClr val="tx1"/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61474" y="1580418"/>
            <a:ext cx="1" cy="2535164"/>
          </a:xfrm>
          <a:prstGeom prst="line">
            <a:avLst/>
          </a:prstGeom>
          <a:grpFill/>
          <a:ln w="12700">
            <a:solidFill>
              <a:schemeClr val="tx1"/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792580" y="3390460"/>
            <a:ext cx="3703053" cy="8576"/>
          </a:xfrm>
          <a:prstGeom prst="line">
            <a:avLst/>
          </a:prstGeom>
          <a:grpFill/>
          <a:ln w="12700">
            <a:solidFill>
              <a:schemeClr val="tx1"/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792580" y="3399036"/>
            <a:ext cx="0" cy="716546"/>
          </a:xfrm>
          <a:prstGeom prst="line">
            <a:avLst/>
          </a:prstGeom>
          <a:grpFill/>
          <a:ln w="12700">
            <a:solidFill>
              <a:schemeClr val="tx1"/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495633" y="1567050"/>
            <a:ext cx="0" cy="1823410"/>
          </a:xfrm>
          <a:prstGeom prst="line">
            <a:avLst/>
          </a:prstGeom>
          <a:grpFill/>
          <a:ln w="12700">
            <a:solidFill>
              <a:schemeClr val="tx1"/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61473" y="4115582"/>
            <a:ext cx="1" cy="2220382"/>
          </a:xfrm>
          <a:prstGeom prst="line">
            <a:avLst/>
          </a:prstGeom>
          <a:grpFill/>
          <a:ln w="12700">
            <a:solidFill>
              <a:schemeClr val="tx1"/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61473" y="6319140"/>
            <a:ext cx="7934160" cy="16824"/>
          </a:xfrm>
          <a:prstGeom prst="line">
            <a:avLst/>
          </a:prstGeom>
          <a:grpFill/>
          <a:ln w="12700">
            <a:solidFill>
              <a:schemeClr val="tx1"/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615297"/>
              </p:ext>
            </p:extLst>
          </p:nvPr>
        </p:nvGraphicFramePr>
        <p:xfrm>
          <a:off x="5908925" y="3539284"/>
          <a:ext cx="2519368" cy="257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15" imgW="1790700" imgH="1828800" progId="Equation.3">
                  <p:embed/>
                </p:oleObj>
              </mc:Choice>
              <mc:Fallback>
                <p:oleObj name="Equation" r:id="rId15" imgW="1790700" imgH="182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08925" y="3539284"/>
                        <a:ext cx="2519368" cy="2579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8495633" y="3283900"/>
            <a:ext cx="0" cy="3035240"/>
          </a:xfrm>
          <a:prstGeom prst="line">
            <a:avLst/>
          </a:prstGeom>
          <a:grpFill/>
          <a:ln w="12700">
            <a:solidFill>
              <a:schemeClr val="tx1"/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54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New Notation?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Easier to reason about:</a:t>
            </a:r>
          </a:p>
          <a:p>
            <a:pPr lvl="1"/>
            <a:r>
              <a:rPr lang="en-US" sz="2400" dirty="0" smtClean="0"/>
              <a:t>Computing Predictions</a:t>
            </a:r>
          </a:p>
          <a:p>
            <a:pPr lvl="1"/>
            <a:r>
              <a:rPr lang="en-US" sz="2400" dirty="0" smtClean="0"/>
              <a:t>Computing Gradients</a:t>
            </a:r>
          </a:p>
          <a:p>
            <a:pPr lvl="1"/>
            <a:r>
              <a:rPr lang="en-US" sz="2400" dirty="0" smtClean="0"/>
              <a:t>Extensions (just generalize </a:t>
            </a:r>
            <a:r>
              <a:rPr lang="en-US" sz="2400" dirty="0" err="1" smtClean="0"/>
              <a:t>φ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993622"/>
              </p:ext>
            </p:extLst>
          </p:nvPr>
        </p:nvGraphicFramePr>
        <p:xfrm>
          <a:off x="1005859" y="3904311"/>
          <a:ext cx="3593660" cy="92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00" name="Equation" r:id="rId3" imgW="1866900" imgH="482600" progId="Equation.3">
                  <p:embed/>
                </p:oleObj>
              </mc:Choice>
              <mc:Fallback>
                <p:oleObj name="Equation" r:id="rId3" imgW="1866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5859" y="3904311"/>
                        <a:ext cx="3593660" cy="928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314377"/>
              </p:ext>
            </p:extLst>
          </p:nvPr>
        </p:nvGraphicFramePr>
        <p:xfrm>
          <a:off x="2541588" y="4878388"/>
          <a:ext cx="253523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01" name="Equation" r:id="rId5" imgW="1574800" imgH="584200" progId="Equation.3">
                  <p:embed/>
                </p:oleObj>
              </mc:Choice>
              <mc:Fallback>
                <p:oleObj name="Equation" r:id="rId5" imgW="15748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1588" y="4878388"/>
                        <a:ext cx="2535237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996521"/>
              </p:ext>
            </p:extLst>
          </p:nvPr>
        </p:nvGraphicFramePr>
        <p:xfrm>
          <a:off x="5740750" y="1460566"/>
          <a:ext cx="2680368" cy="200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02" name="Equation" r:id="rId7" imgW="1905000" imgH="1422400" progId="Equation.3">
                  <p:embed/>
                </p:oleObj>
              </mc:Choice>
              <mc:Fallback>
                <p:oleObj name="Equation" r:id="rId7" imgW="1905000" imgH="142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0750" y="1460566"/>
                        <a:ext cx="2680368" cy="2005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905174"/>
              </p:ext>
            </p:extLst>
          </p:nvPr>
        </p:nvGraphicFramePr>
        <p:xfrm>
          <a:off x="885542" y="4898582"/>
          <a:ext cx="1195425" cy="94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03" name="Equation" r:id="rId9" imgW="723900" imgH="571500" progId="Equation.3">
                  <p:embed/>
                </p:oleObj>
              </mc:Choice>
              <mc:Fallback>
                <p:oleObj name="Equation" r:id="rId9" imgW="7239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5542" y="4898582"/>
                        <a:ext cx="1195425" cy="944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88473" y="3762751"/>
            <a:ext cx="4665579" cy="230923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502785"/>
              </p:ext>
            </p:extLst>
          </p:nvPr>
        </p:nvGraphicFramePr>
        <p:xfrm>
          <a:off x="5908925" y="3586073"/>
          <a:ext cx="2519368" cy="257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04" name="Equation" r:id="rId11" imgW="1790700" imgH="1828800" progId="Equation.3">
                  <p:embed/>
                </p:oleObj>
              </mc:Choice>
              <mc:Fallback>
                <p:oleObj name="Equation" r:id="rId11" imgW="1790700" imgH="182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08925" y="3586073"/>
                        <a:ext cx="2519368" cy="2579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3350577" y="3466221"/>
            <a:ext cx="533660" cy="66107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48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Random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336410"/>
              </p:ext>
            </p:extLst>
          </p:nvPr>
        </p:nvGraphicFramePr>
        <p:xfrm>
          <a:off x="1005860" y="1689398"/>
          <a:ext cx="3093834" cy="74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31" name="Equation" r:id="rId3" imgW="1739900" imgH="419100" progId="Equation.3">
                  <p:embed/>
                </p:oleObj>
              </mc:Choice>
              <mc:Fallback>
                <p:oleObj name="Equation" r:id="rId3" imgW="1739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5860" y="1689398"/>
                        <a:ext cx="3093834" cy="744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011889"/>
              </p:ext>
            </p:extLst>
          </p:nvPr>
        </p:nvGraphicFramePr>
        <p:xfrm>
          <a:off x="2541588" y="4878388"/>
          <a:ext cx="253523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32" name="Equation" r:id="rId5" imgW="1574800" imgH="584200" progId="Equation.3">
                  <p:embed/>
                </p:oleObj>
              </mc:Choice>
              <mc:Fallback>
                <p:oleObj name="Equation" r:id="rId5" imgW="15748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1588" y="4878388"/>
                        <a:ext cx="2535237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960526"/>
              </p:ext>
            </p:extLst>
          </p:nvPr>
        </p:nvGraphicFramePr>
        <p:xfrm>
          <a:off x="5740750" y="1460566"/>
          <a:ext cx="2680368" cy="200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33" name="Equation" r:id="rId7" imgW="1905000" imgH="1422400" progId="Equation.3">
                  <p:embed/>
                </p:oleObj>
              </mc:Choice>
              <mc:Fallback>
                <p:oleObj name="Equation" r:id="rId7" imgW="1905000" imgH="142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0750" y="1460566"/>
                        <a:ext cx="2680368" cy="2005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690352"/>
              </p:ext>
            </p:extLst>
          </p:nvPr>
        </p:nvGraphicFramePr>
        <p:xfrm>
          <a:off x="885542" y="4898582"/>
          <a:ext cx="1195425" cy="94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34" name="Equation" r:id="rId9" imgW="723900" imgH="571500" progId="Equation.3">
                  <p:embed/>
                </p:oleObj>
              </mc:Choice>
              <mc:Fallback>
                <p:oleObj name="Equation" r:id="rId9" imgW="7239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5542" y="4898582"/>
                        <a:ext cx="1195425" cy="944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499379"/>
              </p:ext>
            </p:extLst>
          </p:nvPr>
        </p:nvGraphicFramePr>
        <p:xfrm>
          <a:off x="5908925" y="3586073"/>
          <a:ext cx="2519368" cy="257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35" name="Equation" r:id="rId11" imgW="1790700" imgH="1828800" progId="Equation.3">
                  <p:embed/>
                </p:oleObj>
              </mc:Choice>
              <mc:Fallback>
                <p:oleObj name="Equation" r:id="rId11" imgW="1790700" imgH="182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08925" y="3586073"/>
                        <a:ext cx="2519368" cy="2579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510922"/>
              </p:ext>
            </p:extLst>
          </p:nvPr>
        </p:nvGraphicFramePr>
        <p:xfrm>
          <a:off x="1005859" y="3904311"/>
          <a:ext cx="3593660" cy="92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36" name="Equation" r:id="rId13" imgW="1866900" imgH="482600" progId="Equation.3">
                  <p:embed/>
                </p:oleObj>
              </mc:Choice>
              <mc:Fallback>
                <p:oleObj name="Equation" r:id="rId13" imgW="1866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05859" y="3904311"/>
                        <a:ext cx="3593660" cy="928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702821"/>
              </p:ext>
            </p:extLst>
          </p:nvPr>
        </p:nvGraphicFramePr>
        <p:xfrm>
          <a:off x="1005860" y="2789239"/>
          <a:ext cx="2641946" cy="69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37" name="Equation" r:id="rId15" imgW="1485900" imgH="393700" progId="Equation.3">
                  <p:embed/>
                </p:oleObj>
              </mc:Choice>
              <mc:Fallback>
                <p:oleObj name="Equation" r:id="rId15" imgW="1485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05860" y="2789239"/>
                        <a:ext cx="2641946" cy="69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88473" y="3762751"/>
            <a:ext cx="4665579" cy="230923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8473" y="1529732"/>
            <a:ext cx="4665579" cy="20648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4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516580"/>
              </p:ext>
            </p:extLst>
          </p:nvPr>
        </p:nvGraphicFramePr>
        <p:xfrm>
          <a:off x="285750" y="3136900"/>
          <a:ext cx="84645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3" name="Equation" r:id="rId3" imgW="6045200" imgH="850900" progId="Equation.3">
                  <p:embed/>
                </p:oleObj>
              </mc:Choice>
              <mc:Fallback>
                <p:oleObj name="Equation" r:id="rId3" imgW="60452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750" y="3136900"/>
                        <a:ext cx="846455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92182" y="3967225"/>
            <a:ext cx="51446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 smtClean="0">
                <a:latin typeface="Avenir Book"/>
                <a:cs typeface="Avenir Book"/>
              </a:rPr>
              <a:t>(</a:t>
            </a:r>
            <a:r>
              <a:rPr lang="en-US" sz="15600" dirty="0" smtClean="0">
                <a:latin typeface="Avenir Book"/>
                <a:cs typeface="Avenir Book"/>
              </a:rPr>
              <a:t>       </a:t>
            </a:r>
            <a:r>
              <a:rPr lang="en-US" sz="16000" dirty="0" smtClean="0">
                <a:latin typeface="Avenir Book"/>
                <a:cs typeface="Avenir Book"/>
              </a:rPr>
              <a:t>)</a:t>
            </a:r>
            <a:endParaRPr lang="en-US" sz="16000" dirty="0">
              <a:latin typeface="Avenir Book"/>
              <a:cs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300911"/>
              </p:ext>
            </p:extLst>
          </p:nvPr>
        </p:nvGraphicFramePr>
        <p:xfrm>
          <a:off x="3883187" y="4539394"/>
          <a:ext cx="34734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521"/>
                <a:gridCol w="27059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exp</a:t>
                      </a:r>
                      <a:r>
                        <a:rPr lang="en-US" dirty="0" smtClean="0"/>
                        <a:t>(F(</a:t>
                      </a:r>
                      <a:r>
                        <a:rPr lang="en-US" dirty="0" err="1" smtClean="0"/>
                        <a:t>y,x</a:t>
                      </a:r>
                      <a:r>
                        <a:rPr lang="en-US" dirty="0" smtClean="0"/>
                        <a:t>))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(N,N)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exp</a:t>
                      </a:r>
                      <a:r>
                        <a:rPr lang="en-US" dirty="0" smtClean="0"/>
                        <a:t>(2+1+1-2) = </a:t>
                      </a:r>
                      <a:r>
                        <a:rPr lang="en-US" dirty="0" err="1" smtClean="0"/>
                        <a:t>exp</a:t>
                      </a:r>
                      <a:r>
                        <a:rPr lang="en-US" dirty="0" smtClean="0"/>
                        <a:t>(2)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(N,V)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exp</a:t>
                      </a:r>
                      <a:r>
                        <a:rPr lang="en-US" dirty="0" smtClean="0"/>
                        <a:t>(2+1+0+1) = </a:t>
                      </a:r>
                      <a:r>
                        <a:rPr lang="en-US" dirty="0" err="1" smtClean="0"/>
                        <a:t>exp</a:t>
                      </a:r>
                      <a:r>
                        <a:rPr lang="en-US" dirty="0" smtClean="0"/>
                        <a:t>(4)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(V,N)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exp</a:t>
                      </a:r>
                      <a:r>
                        <a:rPr lang="en-US" dirty="0" smtClean="0"/>
                        <a:t>(1-1+1+2) = </a:t>
                      </a:r>
                      <a:r>
                        <a:rPr lang="en-US" dirty="0" err="1" smtClean="0"/>
                        <a:t>exp</a:t>
                      </a:r>
                      <a:r>
                        <a:rPr lang="en-US" dirty="0" smtClean="0"/>
                        <a:t>(3)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(V,V)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exp</a:t>
                      </a:r>
                      <a:r>
                        <a:rPr lang="en-US" dirty="0" smtClean="0"/>
                        <a:t>(1-1+0-2) = </a:t>
                      </a:r>
                      <a:r>
                        <a:rPr lang="en-US" dirty="0" err="1" smtClean="0"/>
                        <a:t>exp</a:t>
                      </a:r>
                      <a:r>
                        <a:rPr lang="en-US" smtClean="0"/>
                        <a:t>(</a:t>
                      </a:r>
                      <a:r>
                        <a:rPr lang="en-US" smtClean="0"/>
                        <a:t>-2)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23213" y="5093714"/>
            <a:ext cx="19253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Z(x) = Sum</a:t>
            </a:r>
            <a:endParaRPr lang="en-US" sz="32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5051"/>
              </p:ext>
            </p:extLst>
          </p:nvPr>
        </p:nvGraphicFramePr>
        <p:xfrm>
          <a:off x="461492" y="1144528"/>
          <a:ext cx="945368" cy="1249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4" name="Equation" r:id="rId5" imgW="673100" imgH="889000" progId="Equation.3">
                  <p:embed/>
                </p:oleObj>
              </mc:Choice>
              <mc:Fallback>
                <p:oleObj name="Equation" r:id="rId5" imgW="6731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492" y="1144528"/>
                        <a:ext cx="945368" cy="1249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873424"/>
              </p:ext>
            </p:extLst>
          </p:nvPr>
        </p:nvGraphicFramePr>
        <p:xfrm>
          <a:off x="4781503" y="876079"/>
          <a:ext cx="1086009" cy="1801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5" name="Equation" r:id="rId7" imgW="774700" imgH="1282700" progId="Equation.3">
                  <p:embed/>
                </p:oleObj>
              </mc:Choice>
              <mc:Fallback>
                <p:oleObj name="Equation" r:id="rId7" imgW="774700" imgH="1282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1503" y="876079"/>
                        <a:ext cx="1086009" cy="1801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615278"/>
              </p:ext>
            </p:extLst>
          </p:nvPr>
        </p:nvGraphicFramePr>
        <p:xfrm>
          <a:off x="1705097" y="824144"/>
          <a:ext cx="2550820" cy="1908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6" name="Equation" r:id="rId9" imgW="1905000" imgH="1422400" progId="Equation.3">
                  <p:embed/>
                </p:oleObj>
              </mc:Choice>
              <mc:Fallback>
                <p:oleObj name="Equation" r:id="rId9" imgW="1905000" imgH="142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05097" y="824144"/>
                        <a:ext cx="2550820" cy="1908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31006"/>
              </p:ext>
            </p:extLst>
          </p:nvPr>
        </p:nvGraphicFramePr>
        <p:xfrm>
          <a:off x="6067575" y="556731"/>
          <a:ext cx="2370557" cy="242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7" name="Equation" r:id="rId11" imgW="1790700" imgH="1828800" progId="Equation.3">
                  <p:embed/>
                </p:oleObj>
              </mc:Choice>
              <mc:Fallback>
                <p:oleObj name="Equation" r:id="rId11" imgW="1790700" imgH="182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67575" y="556731"/>
                        <a:ext cx="2370557" cy="2427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65391" y="305914"/>
            <a:ext cx="4015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 = “Fish Sleep”            y = (N,V)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5659" y="3141378"/>
            <a:ext cx="8445500" cy="118667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262743" y="1458686"/>
            <a:ext cx="2336801" cy="2423887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07543" y="1204686"/>
            <a:ext cx="1233714" cy="267788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262743" y="2213430"/>
            <a:ext cx="3280228" cy="1669142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992915" y="2315029"/>
            <a:ext cx="442685" cy="1567543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95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Reduction to Independent Multiclass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6695"/>
            <a:ext cx="8229600" cy="34694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Suppose: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700" dirty="0"/>
          </a:p>
          <a:p>
            <a:r>
              <a:rPr lang="en-US" sz="2000" dirty="0" smtClean="0"/>
              <a:t>Then: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715779"/>
              </p:ext>
            </p:extLst>
          </p:nvPr>
        </p:nvGraphicFramePr>
        <p:xfrm>
          <a:off x="2221285" y="2557932"/>
          <a:ext cx="2643993" cy="79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54" name="Equation" r:id="rId3" imgW="1600200" imgH="482600" progId="Equation.3">
                  <p:embed/>
                </p:oleObj>
              </mc:Choice>
              <mc:Fallback>
                <p:oleObj name="Equation" r:id="rId3" imgW="1600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1285" y="2557932"/>
                        <a:ext cx="2643993" cy="79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456128"/>
              </p:ext>
            </p:extLst>
          </p:nvPr>
        </p:nvGraphicFramePr>
        <p:xfrm>
          <a:off x="839183" y="1417638"/>
          <a:ext cx="2878179" cy="69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55" name="Equation" r:id="rId5" imgW="1739900" imgH="419100" progId="Equation.3">
                  <p:embed/>
                </p:oleObj>
              </mc:Choice>
              <mc:Fallback>
                <p:oleObj name="Equation" r:id="rId5" imgW="1739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9183" y="1417638"/>
                        <a:ext cx="2878179" cy="69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668177"/>
              </p:ext>
            </p:extLst>
          </p:nvPr>
        </p:nvGraphicFramePr>
        <p:xfrm>
          <a:off x="5691861" y="1523089"/>
          <a:ext cx="2219440" cy="58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56" name="Equation" r:id="rId7" imgW="1485900" imgH="393700" progId="Equation.3">
                  <p:embed/>
                </p:oleObj>
              </mc:Choice>
              <mc:Fallback>
                <p:oleObj name="Equation" r:id="rId7" imgW="1485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91861" y="1523089"/>
                        <a:ext cx="2219440" cy="587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010872"/>
              </p:ext>
            </p:extLst>
          </p:nvPr>
        </p:nvGraphicFramePr>
        <p:xfrm>
          <a:off x="5506740" y="2201526"/>
          <a:ext cx="2404561" cy="1446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57" name="Equation" r:id="rId9" imgW="1689100" imgH="1016000" progId="Equation.3">
                  <p:embed/>
                </p:oleObj>
              </mc:Choice>
              <mc:Fallback>
                <p:oleObj name="Equation" r:id="rId9" imgW="1689100" imgH="1016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06740" y="2201526"/>
                        <a:ext cx="2404561" cy="1446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06740" y="3548047"/>
            <a:ext cx="279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Stack features ϕ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US" baseline="30000" dirty="0" err="1" smtClean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 L times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0173" y="3538273"/>
            <a:ext cx="218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 pairwise features.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835782" y="3112036"/>
            <a:ext cx="272133" cy="473413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27856"/>
              </p:ext>
            </p:extLst>
          </p:nvPr>
        </p:nvGraphicFramePr>
        <p:xfrm>
          <a:off x="1561678" y="4089010"/>
          <a:ext cx="6800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58" name="Equation" r:id="rId11" imgW="4546600" imgH="622300" progId="Equation.3">
                  <p:embed/>
                </p:oleObj>
              </mc:Choice>
              <mc:Fallback>
                <p:oleObj name="Equation" r:id="rId11" imgW="45466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61678" y="4089010"/>
                        <a:ext cx="6800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74506"/>
              </p:ext>
            </p:extLst>
          </p:nvPr>
        </p:nvGraphicFramePr>
        <p:xfrm>
          <a:off x="660895" y="5314949"/>
          <a:ext cx="7701633" cy="66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59" name="Equation" r:id="rId13" imgW="5613400" imgH="482600" progId="Equation.3">
                  <p:embed/>
                </p:oleObj>
              </mc:Choice>
              <mc:Fallback>
                <p:oleObj name="Equation" r:id="rId13" imgW="5613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0895" y="5314949"/>
                        <a:ext cx="7701633" cy="66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5506740" y="4885728"/>
            <a:ext cx="830076" cy="32959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 rot="5400000">
            <a:off x="6497592" y="4603447"/>
            <a:ext cx="199252" cy="142300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5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Predictions </a:t>
            </a:r>
            <a:r>
              <a:rPr lang="en-US" dirty="0" smtClean="0">
                <a:solidFill>
                  <a:srgbClr val="953735"/>
                </a:solidFill>
              </a:rPr>
              <a:t>(Viterbi)</a:t>
            </a:r>
            <a:endParaRPr lang="en-US" dirty="0">
              <a:solidFill>
                <a:srgbClr val="95373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578042"/>
              </p:ext>
            </p:extLst>
          </p:nvPr>
        </p:nvGraphicFramePr>
        <p:xfrm>
          <a:off x="3133725" y="2442672"/>
          <a:ext cx="4030662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22" name="Equation" r:id="rId3" imgW="2273300" imgH="444500" progId="Equation.3">
                  <p:embed/>
                </p:oleObj>
              </mc:Choice>
              <mc:Fallback>
                <p:oleObj name="Equation" r:id="rId3" imgW="2273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3725" y="2442672"/>
                        <a:ext cx="4030662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847265"/>
              </p:ext>
            </p:extLst>
          </p:nvPr>
        </p:nvGraphicFramePr>
        <p:xfrm>
          <a:off x="987788" y="1489193"/>
          <a:ext cx="4492414" cy="690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23" name="Equation" r:id="rId5" imgW="1993900" imgH="304800" progId="Equation.3">
                  <p:embed/>
                </p:oleObj>
              </mc:Choice>
              <mc:Fallback>
                <p:oleObj name="Equation" r:id="rId5" imgW="1993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7788" y="1489193"/>
                        <a:ext cx="4492414" cy="690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125793"/>
              </p:ext>
            </p:extLst>
          </p:nvPr>
        </p:nvGraphicFramePr>
        <p:xfrm>
          <a:off x="3133725" y="3341301"/>
          <a:ext cx="5229225" cy="179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24" name="Equation" r:id="rId7" imgW="3175000" imgH="1092200" progId="Equation.3">
                  <p:embed/>
                </p:oleObj>
              </mc:Choice>
              <mc:Fallback>
                <p:oleObj name="Equation" r:id="rId7" imgW="3175000" imgH="1092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3725" y="3341301"/>
                        <a:ext cx="5229225" cy="179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12264" y="2442672"/>
            <a:ext cx="2038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Maintain length-k </a:t>
            </a:r>
          </a:p>
          <a:p>
            <a:r>
              <a:rPr lang="en-US" sz="2000" dirty="0" smtClean="0"/>
              <a:t>prefix solutions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12264" y="3850674"/>
            <a:ext cx="2456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Recursively solve</a:t>
            </a:r>
            <a:r>
              <a:rPr lang="en-US" sz="2000" dirty="0"/>
              <a:t> </a:t>
            </a:r>
            <a:r>
              <a:rPr lang="en-US" sz="2000" dirty="0" smtClean="0"/>
              <a:t>for</a:t>
            </a:r>
          </a:p>
          <a:p>
            <a:r>
              <a:rPr lang="en-US" sz="2000" dirty="0" smtClean="0"/>
              <a:t>length-(k+1) solutions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17479"/>
              </p:ext>
            </p:extLst>
          </p:nvPr>
        </p:nvGraphicFramePr>
        <p:xfrm>
          <a:off x="3133725" y="5295775"/>
          <a:ext cx="4104193" cy="752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25" name="Equation" r:id="rId9" imgW="2006600" imgH="368300" progId="Equation.3">
                  <p:embed/>
                </p:oleObj>
              </mc:Choice>
              <mc:Fallback>
                <p:oleObj name="Equation" r:id="rId9" imgW="2006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33725" y="5295775"/>
                        <a:ext cx="4104193" cy="752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05627" y="5297944"/>
            <a:ext cx="2045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 via best</a:t>
            </a:r>
          </a:p>
          <a:p>
            <a:r>
              <a:rPr lang="en-US" sz="2000" dirty="0" smtClean="0"/>
              <a:t>length-M solution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2577" y="2339218"/>
            <a:ext cx="8107534" cy="92359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2577" y="3262817"/>
            <a:ext cx="8107534" cy="194661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52577" y="5209425"/>
            <a:ext cx="8107534" cy="94904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200903"/>
              </p:ext>
            </p:extLst>
          </p:nvPr>
        </p:nvGraphicFramePr>
        <p:xfrm>
          <a:off x="5983459" y="1548237"/>
          <a:ext cx="2576652" cy="6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26" name="Equation" r:id="rId11" imgW="1968500" imgH="482600" progId="Equation.3">
                  <p:embed/>
                </p:oleObj>
              </mc:Choice>
              <mc:Fallback>
                <p:oleObj name="Equation" r:id="rId11" imgW="1968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83459" y="1548237"/>
                        <a:ext cx="2576652" cy="6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5783277" y="2095251"/>
            <a:ext cx="574023" cy="545339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8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3572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23572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3572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(N)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7304" y="1390678"/>
            <a:ext cx="1736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/>
              <a:t>Ŷ</a:t>
            </a:r>
            <a:r>
              <a:rPr lang="en-US" baseline="30000" dirty="0"/>
              <a:t>1</a:t>
            </a:r>
            <a:r>
              <a:rPr lang="en-US" dirty="0" smtClean="0"/>
              <a:t>(T) &amp; F(Ŷ</a:t>
            </a:r>
            <a:r>
              <a:rPr lang="en-US" baseline="30000" dirty="0" smtClean="0"/>
              <a:t>1</a:t>
            </a:r>
            <a:r>
              <a:rPr lang="en-US" dirty="0" smtClean="0"/>
              <a:t>(T),x)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163480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163480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2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163480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(N)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5" idx="6"/>
          </p:cNvCxnSpPr>
          <p:nvPr/>
        </p:nvCxnSpPr>
        <p:spPr>
          <a:xfrm>
            <a:off x="1816977" y="2818633"/>
            <a:ext cx="1309826" cy="0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6"/>
          </p:cNvCxnSpPr>
          <p:nvPr/>
        </p:nvCxnSpPr>
        <p:spPr>
          <a:xfrm flipV="1">
            <a:off x="1816977" y="2973094"/>
            <a:ext cx="1309826" cy="1074651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6"/>
          </p:cNvCxnSpPr>
          <p:nvPr/>
        </p:nvCxnSpPr>
        <p:spPr>
          <a:xfrm flipV="1">
            <a:off x="1816977" y="3138742"/>
            <a:ext cx="1392655" cy="2248547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23430" y="567006"/>
            <a:ext cx="82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Solve: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164234" y="2375976"/>
            <a:ext cx="61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baseline="30000" dirty="0" smtClean="0"/>
              <a:t>1</a:t>
            </a:r>
            <a:r>
              <a:rPr lang="en-US" dirty="0" smtClean="0"/>
              <a:t>=V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59802" y="3138742"/>
            <a:ext cx="62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 smtClean="0"/>
              <a:t>1</a:t>
            </a:r>
            <a:r>
              <a:rPr lang="en-US" dirty="0" smtClean="0"/>
              <a:t>=D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71865" y="4610536"/>
            <a:ext cx="6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 smtClean="0"/>
              <a:t>1</a:t>
            </a:r>
            <a:r>
              <a:rPr lang="en-US" dirty="0" smtClean="0"/>
              <a:t>=N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41" idx="1"/>
          </p:cNvCxnSpPr>
          <p:nvPr/>
        </p:nvCxnSpPr>
        <p:spPr>
          <a:xfrm flipH="1">
            <a:off x="2271865" y="1284287"/>
            <a:ext cx="2636030" cy="460549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 rot="16200000">
            <a:off x="4803915" y="785665"/>
            <a:ext cx="207960" cy="789284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3356"/>
              </p:ext>
            </p:extLst>
          </p:nvPr>
        </p:nvGraphicFramePr>
        <p:xfrm>
          <a:off x="2654300" y="346075"/>
          <a:ext cx="4979988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992" name="Equation" r:id="rId3" imgW="2895600" imgH="546100" progId="Equation.3">
                  <p:embed/>
                </p:oleObj>
              </mc:Choice>
              <mc:Fallback>
                <p:oleObj name="Equation" r:id="rId3" imgW="28956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4300" y="346075"/>
                        <a:ext cx="4979988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47304" y="609576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Ŷ</a:t>
            </a:r>
            <a:r>
              <a:rPr lang="en-US" baseline="30000" dirty="0" smtClean="0"/>
              <a:t>1</a:t>
            </a:r>
            <a:r>
              <a:rPr lang="en-US" dirty="0" smtClean="0"/>
              <a:t>(T) is just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5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2" grpId="0"/>
      <p:bldP spid="33" grpId="0"/>
      <p:bldP spid="34" grpId="0"/>
      <p:bldP spid="35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3572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23572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3572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(N)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7304" y="1390678"/>
            <a:ext cx="1736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/>
              <a:t>Ŷ</a:t>
            </a:r>
            <a:r>
              <a:rPr lang="en-US" baseline="30000" dirty="0"/>
              <a:t>1</a:t>
            </a:r>
            <a:r>
              <a:rPr lang="en-US" dirty="0" smtClean="0"/>
              <a:t>(T) &amp; F(Ŷ</a:t>
            </a:r>
            <a:r>
              <a:rPr lang="en-US" baseline="30000" dirty="0" smtClean="0"/>
              <a:t>1</a:t>
            </a:r>
            <a:r>
              <a:rPr lang="en-US" dirty="0" smtClean="0"/>
              <a:t>(T),x)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163480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163480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2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163480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(N)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3" idx="6"/>
          </p:cNvCxnSpPr>
          <p:nvPr/>
        </p:nvCxnSpPr>
        <p:spPr>
          <a:xfrm flipV="1">
            <a:off x="1816977" y="3138742"/>
            <a:ext cx="1392655" cy="2248547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71865" y="4610536"/>
            <a:ext cx="6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 smtClean="0"/>
              <a:t>1</a:t>
            </a:r>
            <a:r>
              <a:rPr lang="en-US" dirty="0" smtClean="0"/>
              <a:t>=N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47304" y="609576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Ŷ</a:t>
            </a:r>
            <a:r>
              <a:rPr lang="en-US" baseline="30000" dirty="0" smtClean="0"/>
              <a:t>1</a:t>
            </a:r>
            <a:r>
              <a:rPr lang="en-US" dirty="0" smtClean="0"/>
              <a:t>(T) is just 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37434" y="6095762"/>
            <a:ext cx="172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Ŷ</a:t>
            </a:r>
            <a:r>
              <a:rPr lang="en-US" baseline="30000" dirty="0"/>
              <a:t>2</a:t>
            </a:r>
            <a:r>
              <a:rPr lang="en-US" dirty="0" smtClean="0"/>
              <a:t>(V) = (N, V)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23430" y="567006"/>
            <a:ext cx="82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Solve:</a:t>
            </a:r>
            <a:endParaRPr lang="en-US" sz="2000" b="1" dirty="0"/>
          </a:p>
        </p:txBody>
      </p:sp>
      <p:cxnSp>
        <p:nvCxnSpPr>
          <p:cNvPr id="24" name="Straight Arrow Connector 23"/>
          <p:cNvCxnSpPr>
            <a:stCxn id="26" idx="1"/>
          </p:cNvCxnSpPr>
          <p:nvPr/>
        </p:nvCxnSpPr>
        <p:spPr>
          <a:xfrm flipH="1">
            <a:off x="2271865" y="1284287"/>
            <a:ext cx="2636030" cy="460549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 rot="16200000">
            <a:off x="4803915" y="785665"/>
            <a:ext cx="207960" cy="789284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012733"/>
              </p:ext>
            </p:extLst>
          </p:nvPr>
        </p:nvGraphicFramePr>
        <p:xfrm>
          <a:off x="2654300" y="346075"/>
          <a:ext cx="4979988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16" name="Equation" r:id="rId3" imgW="2895600" imgH="546100" progId="Equation.3">
                  <p:embed/>
                </p:oleObj>
              </mc:Choice>
              <mc:Fallback>
                <p:oleObj name="Equation" r:id="rId3" imgW="28956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4300" y="346075"/>
                        <a:ext cx="4979988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284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Homework 2 due in ~1 week</a:t>
            </a:r>
          </a:p>
          <a:p>
            <a:pPr lvl="1"/>
            <a:r>
              <a:rPr lang="en-US" sz="2400" dirty="0" smtClean="0"/>
              <a:t>Discussion Forums on Moodle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Homework 3 released in ~1 week</a:t>
            </a:r>
          </a:p>
          <a:p>
            <a:pPr lvl="1"/>
            <a:r>
              <a:rPr lang="en-US" sz="2400" dirty="0" smtClean="0"/>
              <a:t>Will be easier than HW2, but has 1 proof question.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First mini-project released in ~1 week</a:t>
            </a:r>
          </a:p>
          <a:p>
            <a:pPr lvl="1"/>
            <a:r>
              <a:rPr lang="en-US" sz="2400" dirty="0" err="1" smtClean="0"/>
              <a:t>Kaggle</a:t>
            </a:r>
            <a:r>
              <a:rPr lang="en-US" sz="2400" dirty="0" smtClean="0"/>
              <a:t> competition that will run for 3 weeks.  </a:t>
            </a:r>
          </a:p>
          <a:p>
            <a:pPr lvl="1"/>
            <a:r>
              <a:rPr lang="en-US" sz="2400" dirty="0" smtClean="0"/>
              <a:t>You can work in groups of up to 3.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9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3572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23572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3572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(N)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7304" y="1390678"/>
            <a:ext cx="1736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/>
              <a:t>Ŷ</a:t>
            </a:r>
            <a:r>
              <a:rPr lang="en-US" baseline="30000" dirty="0"/>
              <a:t>1</a:t>
            </a:r>
            <a:r>
              <a:rPr lang="en-US" dirty="0" smtClean="0"/>
              <a:t>(T) &amp; F(Ŷ</a:t>
            </a:r>
            <a:r>
              <a:rPr lang="en-US" baseline="30000" dirty="0" smtClean="0"/>
              <a:t>1</a:t>
            </a:r>
            <a:r>
              <a:rPr lang="en-US" dirty="0" smtClean="0"/>
              <a:t>(T),x)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163480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163480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2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163480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(N)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3" idx="6"/>
          </p:cNvCxnSpPr>
          <p:nvPr/>
        </p:nvCxnSpPr>
        <p:spPr>
          <a:xfrm flipV="1">
            <a:off x="1816977" y="3138742"/>
            <a:ext cx="1392655" cy="2248547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59960" y="1390678"/>
            <a:ext cx="1727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/>
              <a:t>Z</a:t>
            </a:r>
            <a:r>
              <a:rPr lang="en-US" dirty="0" smtClean="0"/>
              <a:t>) &amp; F(Ŷ</a:t>
            </a:r>
            <a:r>
              <a:rPr lang="en-US" baseline="30000" dirty="0"/>
              <a:t>2</a:t>
            </a:r>
            <a:r>
              <a:rPr lang="en-US" dirty="0" smtClean="0"/>
              <a:t>(Z),x)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5" idx="6"/>
          </p:cNvCxnSpPr>
          <p:nvPr/>
        </p:nvCxnSpPr>
        <p:spPr>
          <a:xfrm>
            <a:off x="1816977" y="2818633"/>
            <a:ext cx="1316728" cy="1143115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6"/>
          </p:cNvCxnSpPr>
          <p:nvPr/>
        </p:nvCxnSpPr>
        <p:spPr>
          <a:xfrm>
            <a:off x="1816977" y="4047745"/>
            <a:ext cx="1392655" cy="1183971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37434" y="6095762"/>
            <a:ext cx="172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Ŷ</a:t>
            </a:r>
            <a:r>
              <a:rPr lang="en-US" baseline="30000" dirty="0"/>
              <a:t>2</a:t>
            </a:r>
            <a:r>
              <a:rPr lang="en-US" dirty="0" smtClean="0"/>
              <a:t>(V) = (N, V)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537717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3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537717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3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537717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3</a:t>
            </a:r>
            <a:r>
              <a:rPr lang="en-US" dirty="0" smtClean="0"/>
              <a:t>(N)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42779" y="545617"/>
            <a:ext cx="82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Solve:</a:t>
            </a:r>
            <a:endParaRPr lang="en-US" sz="2000" b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156885" y="2818633"/>
            <a:ext cx="1309826" cy="0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156885" y="2973094"/>
            <a:ext cx="1309826" cy="1074651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156885" y="3138742"/>
            <a:ext cx="1392655" cy="2248547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95502" y="2463958"/>
            <a:ext cx="9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/>
              <a:t>2</a:t>
            </a:r>
            <a:r>
              <a:rPr lang="en-US" dirty="0" smtClean="0"/>
              <a:t>=V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47191" y="3209719"/>
            <a:ext cx="62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/>
              <a:t>2</a:t>
            </a:r>
            <a:r>
              <a:rPr lang="en-US" dirty="0" smtClean="0"/>
              <a:t>=D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624444" y="4620157"/>
            <a:ext cx="6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/>
              <a:t>2</a:t>
            </a:r>
            <a:r>
              <a:rPr lang="en-US" dirty="0" smtClean="0"/>
              <a:t>=N</a:t>
            </a:r>
            <a:endParaRPr lang="en-US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14962"/>
              </p:ext>
            </p:extLst>
          </p:nvPr>
        </p:nvGraphicFramePr>
        <p:xfrm>
          <a:off x="2655888" y="322263"/>
          <a:ext cx="519747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40" name="Equation" r:id="rId3" imgW="3022600" imgH="546100" progId="Equation.3">
                  <p:embed/>
                </p:oleObj>
              </mc:Choice>
              <mc:Fallback>
                <p:oleObj name="Equation" r:id="rId3" imgW="30226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5888" y="322263"/>
                        <a:ext cx="5197475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47304" y="6095762"/>
            <a:ext cx="137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Ŷ</a:t>
            </a:r>
            <a:r>
              <a:rPr lang="en-US" baseline="30000" dirty="0" smtClean="0"/>
              <a:t>1</a:t>
            </a:r>
            <a:r>
              <a:rPr lang="en-US" dirty="0" smtClean="0"/>
              <a:t>(Z) is just 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1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  <p:bldP spid="28" grpId="0" animBg="1"/>
      <p:bldP spid="29" grpId="0" animBg="1"/>
      <p:bldP spid="36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3572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23572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3572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(N)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7304" y="1390678"/>
            <a:ext cx="1727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/>
              <a:t>Ŷ</a:t>
            </a:r>
            <a:r>
              <a:rPr lang="en-US" baseline="30000" dirty="0"/>
              <a:t>1</a:t>
            </a:r>
            <a:r>
              <a:rPr lang="en-US" dirty="0"/>
              <a:t>(Z</a:t>
            </a:r>
            <a:r>
              <a:rPr lang="en-US" dirty="0" smtClean="0"/>
              <a:t>) &amp; F(Ŷ</a:t>
            </a:r>
            <a:r>
              <a:rPr lang="en-US" baseline="30000" dirty="0" smtClean="0"/>
              <a:t>1</a:t>
            </a:r>
            <a:r>
              <a:rPr lang="en-US" dirty="0" smtClean="0"/>
              <a:t>(Z),x)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163480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163480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2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163480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(N)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3" idx="6"/>
          </p:cNvCxnSpPr>
          <p:nvPr/>
        </p:nvCxnSpPr>
        <p:spPr>
          <a:xfrm flipV="1">
            <a:off x="1816977" y="3138742"/>
            <a:ext cx="1392655" cy="2248547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59960" y="1390678"/>
            <a:ext cx="1736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/>
              <a:t>T</a:t>
            </a:r>
            <a:r>
              <a:rPr lang="en-US" dirty="0" smtClean="0"/>
              <a:t>) &amp; F(Ŷ</a:t>
            </a:r>
            <a:r>
              <a:rPr lang="en-US" baseline="30000" dirty="0"/>
              <a:t>2</a:t>
            </a:r>
            <a:r>
              <a:rPr lang="en-US" dirty="0" smtClean="0"/>
              <a:t>(T),x)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5" idx="6"/>
          </p:cNvCxnSpPr>
          <p:nvPr/>
        </p:nvCxnSpPr>
        <p:spPr>
          <a:xfrm>
            <a:off x="1816977" y="2818633"/>
            <a:ext cx="1316728" cy="1143115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6"/>
          </p:cNvCxnSpPr>
          <p:nvPr/>
        </p:nvCxnSpPr>
        <p:spPr>
          <a:xfrm>
            <a:off x="1816977" y="4047745"/>
            <a:ext cx="1392655" cy="1183971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37434" y="6095762"/>
            <a:ext cx="172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Ŷ</a:t>
            </a:r>
            <a:r>
              <a:rPr lang="en-US" baseline="30000" dirty="0"/>
              <a:t>2</a:t>
            </a:r>
            <a:r>
              <a:rPr lang="en-US" dirty="0" smtClean="0"/>
              <a:t>(V) = (N, V)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537717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3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537717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3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537717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3</a:t>
            </a:r>
            <a:r>
              <a:rPr lang="en-US" dirty="0" smtClean="0"/>
              <a:t>(N)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156885" y="2818633"/>
            <a:ext cx="1380832" cy="2316626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9" idx="6"/>
          </p:cNvCxnSpPr>
          <p:nvPr/>
        </p:nvCxnSpPr>
        <p:spPr>
          <a:xfrm flipV="1">
            <a:off x="4156885" y="3138742"/>
            <a:ext cx="1380832" cy="2248547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7" idx="6"/>
          </p:cNvCxnSpPr>
          <p:nvPr/>
        </p:nvCxnSpPr>
        <p:spPr>
          <a:xfrm>
            <a:off x="4156885" y="2818633"/>
            <a:ext cx="1309826" cy="1229113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22049" y="1390678"/>
            <a:ext cx="1736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 smtClean="0"/>
              <a:t>Ŷ</a:t>
            </a:r>
            <a:r>
              <a:rPr lang="en-US" baseline="30000" dirty="0"/>
              <a:t>3</a:t>
            </a:r>
            <a:r>
              <a:rPr lang="en-US" dirty="0" smtClean="0"/>
              <a:t>(</a:t>
            </a:r>
            <a:r>
              <a:rPr lang="en-US" dirty="0"/>
              <a:t>T</a:t>
            </a:r>
            <a:r>
              <a:rPr lang="en-US" dirty="0" smtClean="0"/>
              <a:t>) &amp; F(Ŷ</a:t>
            </a:r>
            <a:r>
              <a:rPr lang="en-US" baseline="30000" dirty="0"/>
              <a:t>3</a:t>
            </a:r>
            <a:r>
              <a:rPr lang="en-US" dirty="0" smtClean="0"/>
              <a:t>(T),x)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122049" y="6063496"/>
            <a:ext cx="190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Ŷ</a:t>
            </a:r>
            <a:r>
              <a:rPr lang="en-US" baseline="30000" dirty="0" smtClean="0"/>
              <a:t>3</a:t>
            </a:r>
            <a:r>
              <a:rPr lang="en-US" dirty="0" smtClean="0"/>
              <a:t>(V) = (</a:t>
            </a:r>
            <a:r>
              <a:rPr lang="en-US" dirty="0"/>
              <a:t>D</a:t>
            </a:r>
            <a:r>
              <a:rPr lang="en-US" dirty="0" smtClean="0"/>
              <a:t>,N,V)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508332" y="2408799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L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7508332" y="3637911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L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7508332" y="4977455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L</a:t>
            </a:r>
            <a:r>
              <a:rPr lang="en-US" dirty="0" smtClean="0"/>
              <a:t>(N)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72292" y="3179888"/>
            <a:ext cx="822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sp>
        <p:nvSpPr>
          <p:cNvPr id="34" name="TextBox 33"/>
          <p:cNvSpPr txBox="1"/>
          <p:nvPr/>
        </p:nvSpPr>
        <p:spPr>
          <a:xfrm>
            <a:off x="347304" y="609576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Ŷ</a:t>
            </a:r>
            <a:r>
              <a:rPr lang="en-US" baseline="30000" dirty="0" smtClean="0"/>
              <a:t>1</a:t>
            </a:r>
            <a:r>
              <a:rPr lang="en-US" dirty="0" smtClean="0"/>
              <a:t>(T) is just T</a:t>
            </a:r>
            <a:endParaRPr lang="en-US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257165"/>
              </p:ext>
            </p:extLst>
          </p:nvPr>
        </p:nvGraphicFramePr>
        <p:xfrm>
          <a:off x="2366963" y="328613"/>
          <a:ext cx="60706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64" name="Equation" r:id="rId3" imgW="3530600" imgH="546100" progId="Equation.3">
                  <p:embed/>
                </p:oleObj>
              </mc:Choice>
              <mc:Fallback>
                <p:oleObj name="Equation" r:id="rId3" imgW="35306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6963" y="328613"/>
                        <a:ext cx="607060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506939" y="545617"/>
            <a:ext cx="82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Solve:</a:t>
            </a:r>
            <a:endParaRPr lang="en-US" sz="2000" b="1" dirty="0"/>
          </a:p>
        </p:txBody>
      </p:sp>
      <p:sp>
        <p:nvSpPr>
          <p:cNvPr id="30" name="Rectangle 29"/>
          <p:cNvSpPr/>
          <p:nvPr/>
        </p:nvSpPr>
        <p:spPr>
          <a:xfrm>
            <a:off x="573314" y="2408799"/>
            <a:ext cx="7928423" cy="322274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Decomposes additively by </a:t>
            </a:r>
          </a:p>
          <a:p>
            <a:pPr algn="ctr"/>
            <a:r>
              <a:rPr lang="en-US" sz="3200" dirty="0" smtClean="0"/>
              <a:t>pairwise feature vector:</a:t>
            </a:r>
          </a:p>
          <a:p>
            <a:pPr algn="ctr"/>
            <a:r>
              <a:rPr lang="en-US" sz="3200" dirty="0" err="1" smtClean="0"/>
              <a:t>φ</a:t>
            </a:r>
            <a:r>
              <a:rPr lang="en-US" sz="3200" baseline="30000" dirty="0" err="1" smtClean="0"/>
              <a:t>j</a:t>
            </a:r>
            <a:r>
              <a:rPr lang="en-US" sz="3200" dirty="0" smtClean="0"/>
              <a:t>(</a:t>
            </a:r>
            <a:r>
              <a:rPr lang="en-US" sz="3200" dirty="0" err="1" smtClean="0"/>
              <a:t>a,b|x</a:t>
            </a:r>
            <a:r>
              <a:rPr lang="en-US" sz="3200" dirty="0" smtClean="0"/>
              <a:t>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3200" dirty="0" smtClean="0"/>
              <a:t>Easier to keep track of!</a:t>
            </a:r>
          </a:p>
        </p:txBody>
      </p:sp>
    </p:spTree>
    <p:extLst>
      <p:ext uri="{BB962C8B-B14F-4D97-AF65-F5344CB8AC3E}">
        <p14:creationId xmlns:p14="http://schemas.microsoft.com/office/powerpoint/2010/main" val="276324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0" grpId="0" animBg="1"/>
      <p:bldP spid="41" grpId="0" animBg="1"/>
      <p:bldP spid="42" grpId="0" animBg="1"/>
      <p:bldP spid="22" grpId="0"/>
      <p:bldP spid="36" grpId="0"/>
      <p:bldP spid="3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Conditional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359785"/>
              </p:ext>
            </p:extLst>
          </p:nvPr>
        </p:nvGraphicFramePr>
        <p:xfrm>
          <a:off x="4429534" y="3554637"/>
          <a:ext cx="3340598" cy="51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04" name="Equation" r:id="rId3" imgW="1828800" imgH="279400" progId="Equation.3">
                  <p:embed/>
                </p:oleObj>
              </mc:Choice>
              <mc:Fallback>
                <p:oleObj name="Equation" r:id="rId3" imgW="1828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9534" y="3554637"/>
                        <a:ext cx="3340598" cy="510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908200"/>
              </p:ext>
            </p:extLst>
          </p:nvPr>
        </p:nvGraphicFramePr>
        <p:xfrm>
          <a:off x="4431191" y="4296225"/>
          <a:ext cx="3338941" cy="880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05" name="Equation" r:id="rId5" imgW="1828800" imgH="482600" progId="Equation.3">
                  <p:embed/>
                </p:oleObj>
              </mc:Choice>
              <mc:Fallback>
                <p:oleObj name="Equation" r:id="rId5" imgW="1828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31191" y="4296225"/>
                        <a:ext cx="3338941" cy="880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296587"/>
              </p:ext>
            </p:extLst>
          </p:nvPr>
        </p:nvGraphicFramePr>
        <p:xfrm>
          <a:off x="4893090" y="5326740"/>
          <a:ext cx="2877042" cy="871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06" name="Equation" r:id="rId7" imgW="1587500" imgH="482600" progId="Equation.3">
                  <p:embed/>
                </p:oleObj>
              </mc:Choice>
              <mc:Fallback>
                <p:oleObj name="Equation" r:id="rId7" imgW="1587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93090" y="5326740"/>
                        <a:ext cx="2877042" cy="871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901008"/>
              </p:ext>
            </p:extLst>
          </p:nvPr>
        </p:nvGraphicFramePr>
        <p:xfrm>
          <a:off x="1219427" y="1576840"/>
          <a:ext cx="6659563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07" name="Equation" r:id="rId9" imgW="3746500" imgH="520700" progId="Equation.3">
                  <p:embed/>
                </p:oleObj>
              </mc:Choice>
              <mc:Fallback>
                <p:oleObj name="Equation" r:id="rId9" imgW="37465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19427" y="1576840"/>
                        <a:ext cx="6659563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921887"/>
              </p:ext>
            </p:extLst>
          </p:nvPr>
        </p:nvGraphicFramePr>
        <p:xfrm>
          <a:off x="1241198" y="2653460"/>
          <a:ext cx="2641946" cy="69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08" name="Equation" r:id="rId11" imgW="1485900" imgH="393700" progId="Equation.3">
                  <p:embed/>
                </p:oleObj>
              </mc:Choice>
              <mc:Fallback>
                <p:oleObj name="Equation" r:id="rId11" imgW="1485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41198" y="2653460"/>
                        <a:ext cx="2641946" cy="69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238171" y="3418112"/>
            <a:ext cx="3766458" cy="293823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43427" y="1473198"/>
            <a:ext cx="7061201" cy="194491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08743" y="4435688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Challenges: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Compute Z(x) efficiently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umerical instability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640114" y="3600093"/>
            <a:ext cx="1973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Matrix Notation: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3613255" y="3800148"/>
            <a:ext cx="791830" cy="0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" y="6245154"/>
            <a:ext cx="6641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 course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4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</a:t>
            </a:r>
            <a:r>
              <a:rPr lang="en-US" dirty="0" err="1" smtClean="0"/>
              <a:t>Semiring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305311"/>
              </p:ext>
            </p:extLst>
          </p:nvPr>
        </p:nvGraphicFramePr>
        <p:xfrm>
          <a:off x="551787" y="1509287"/>
          <a:ext cx="2696196" cy="81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42" name="Equation" r:id="rId3" imgW="1587500" imgH="482600" progId="Equation.3">
                  <p:embed/>
                </p:oleObj>
              </mc:Choice>
              <mc:Fallback>
                <p:oleObj name="Equation" r:id="rId3" imgW="1587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787" y="1509287"/>
                        <a:ext cx="2696196" cy="817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718078" y="1971428"/>
            <a:ext cx="915613" cy="1133560"/>
            <a:chOff x="5998593" y="4646490"/>
            <a:chExt cx="1425268" cy="1925060"/>
          </a:xfrm>
        </p:grpSpPr>
        <p:sp>
          <p:nvSpPr>
            <p:cNvPr id="8" name="Rectangle 7"/>
            <p:cNvSpPr/>
            <p:nvPr/>
          </p:nvSpPr>
          <p:spPr>
            <a:xfrm>
              <a:off x="5998593" y="4646490"/>
              <a:ext cx="1425268" cy="13926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G</a:t>
              </a:r>
              <a:r>
                <a:rPr lang="en-US" sz="2000" baseline="30000" dirty="0" err="1" smtClean="0"/>
                <a:t>j</a:t>
              </a:r>
              <a:r>
                <a:rPr lang="en-US" sz="2000" dirty="0" smtClean="0"/>
                <a:t>(</a:t>
              </a:r>
              <a:r>
                <a:rPr lang="en-US" sz="2000" dirty="0" err="1" smtClean="0"/>
                <a:t>a,b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22395" y="5944335"/>
              <a:ext cx="799593" cy="627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L+1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65680" y="1587754"/>
            <a:ext cx="206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 Version of </a:t>
            </a:r>
            <a:r>
              <a:rPr lang="en-US" dirty="0" err="1" smtClean="0"/>
              <a:t>G</a:t>
            </a:r>
            <a:r>
              <a:rPr lang="en-US" baseline="30000" dirty="0" err="1" smtClean="0"/>
              <a:t>j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872163"/>
              </p:ext>
            </p:extLst>
          </p:nvPr>
        </p:nvGraphicFramePr>
        <p:xfrm>
          <a:off x="551786" y="3848131"/>
          <a:ext cx="296386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43" name="Equation" r:id="rId5" imgW="1828800" imgH="368300" progId="Equation.3">
                  <p:embed/>
                </p:oleObj>
              </mc:Choice>
              <mc:Fallback>
                <p:oleObj name="Equation" r:id="rId5" imgW="1828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786" y="3848131"/>
                        <a:ext cx="2963863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4634961" y="3753225"/>
            <a:ext cx="915613" cy="820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</a:t>
            </a:r>
            <a:r>
              <a:rPr lang="en-US" sz="2000" baseline="30000" dirty="0" smtClean="0"/>
              <a:t>1:2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5951674" y="3753225"/>
            <a:ext cx="915613" cy="820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6932760" y="3753225"/>
            <a:ext cx="915613" cy="820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</a:t>
            </a:r>
            <a:r>
              <a:rPr lang="en-US" sz="2000" baseline="30000" dirty="0" smtClean="0"/>
              <a:t>1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578699" y="3795095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39" name="Rectangle 38"/>
          <p:cNvSpPr/>
          <p:nvPr/>
        </p:nvSpPr>
        <p:spPr>
          <a:xfrm>
            <a:off x="2096084" y="4952249"/>
            <a:ext cx="915613" cy="820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G</a:t>
            </a:r>
            <a:r>
              <a:rPr lang="en-US" sz="2000" baseline="30000" dirty="0" err="1" smtClean="0"/>
              <a:t>i:j</a:t>
            </a:r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5969296" y="4952249"/>
            <a:ext cx="915613" cy="820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</a:t>
            </a:r>
            <a:r>
              <a:rPr lang="en-US" sz="2000" baseline="30000" dirty="0" smtClean="0"/>
              <a:t>i+1</a:t>
            </a:r>
            <a:endParaRPr lang="en-US" sz="2000" dirty="0"/>
          </a:p>
        </p:txBody>
      </p:sp>
      <p:sp>
        <p:nvSpPr>
          <p:cNvPr id="41" name="Rectangle 40"/>
          <p:cNvSpPr/>
          <p:nvPr/>
        </p:nvSpPr>
        <p:spPr>
          <a:xfrm>
            <a:off x="6932760" y="4952249"/>
            <a:ext cx="915613" cy="820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G</a:t>
            </a:r>
            <a:r>
              <a:rPr lang="en-US" sz="2000" baseline="30000" dirty="0" err="1"/>
              <a:t>i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3039822" y="4994119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43" name="Rectangle 42"/>
          <p:cNvSpPr/>
          <p:nvPr/>
        </p:nvSpPr>
        <p:spPr>
          <a:xfrm>
            <a:off x="3412717" y="4952249"/>
            <a:ext cx="915613" cy="820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G</a:t>
            </a:r>
            <a:r>
              <a:rPr lang="en-US" sz="2000" baseline="30000" dirty="0" err="1"/>
              <a:t>j</a:t>
            </a:r>
            <a:endParaRPr lang="en-US" sz="2000" dirty="0"/>
          </a:p>
        </p:txBody>
      </p:sp>
      <p:sp>
        <p:nvSpPr>
          <p:cNvPr id="44" name="Rectangle 43"/>
          <p:cNvSpPr/>
          <p:nvPr/>
        </p:nvSpPr>
        <p:spPr>
          <a:xfrm>
            <a:off x="4379847" y="4952249"/>
            <a:ext cx="915613" cy="820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</a:t>
            </a:r>
            <a:r>
              <a:rPr lang="en-US" sz="2000" baseline="30000" dirty="0" smtClean="0"/>
              <a:t>j-1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5382970" y="4933234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141955"/>
              </p:ext>
            </p:extLst>
          </p:nvPr>
        </p:nvGraphicFramePr>
        <p:xfrm>
          <a:off x="551787" y="5146872"/>
          <a:ext cx="11112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44" name="Equation" r:id="rId7" imgW="685800" imgH="228600" progId="Equation.3">
                  <p:embed/>
                </p:oleObj>
              </mc:Choice>
              <mc:Fallback>
                <p:oleObj name="Equation" r:id="rId7" imgW="685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787" y="5146872"/>
                        <a:ext cx="1111250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 rot="16200000">
            <a:off x="6276577" y="2194161"/>
            <a:ext cx="51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L+1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646554" y="2628684"/>
            <a:ext cx="149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Include ‘Start’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050060" y="2547108"/>
            <a:ext cx="298686" cy="188548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050060" y="2735656"/>
            <a:ext cx="817227" cy="195262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217566"/>
              </p:ext>
            </p:extLst>
          </p:nvPr>
        </p:nvGraphicFramePr>
        <p:xfrm>
          <a:off x="551787" y="2536233"/>
          <a:ext cx="3340598" cy="51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45" name="Equation" r:id="rId9" imgW="1828800" imgH="279400" progId="Equation.3">
                  <p:embed/>
                </p:oleObj>
              </mc:Choice>
              <mc:Fallback>
                <p:oleObj name="Equation" r:id="rId9" imgW="1828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1787" y="2536233"/>
                        <a:ext cx="3340598" cy="510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457200" y="6245154"/>
            <a:ext cx="6641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 course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4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  <p:bldP spid="35" grpId="0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Consider Length-1 (M=1)</a:t>
            </a:r>
          </a:p>
          <a:p>
            <a:endParaRPr lang="en-US" dirty="0"/>
          </a:p>
          <a:p>
            <a:r>
              <a:rPr lang="en-US" sz="2800" dirty="0" smtClean="0"/>
              <a:t>M</a:t>
            </a:r>
            <a:r>
              <a:rPr lang="en-US" sz="2800" dirty="0"/>
              <a:t>=</a:t>
            </a:r>
            <a:r>
              <a:rPr lang="en-US" sz="2800" dirty="0" smtClean="0"/>
              <a:t>2</a:t>
            </a:r>
          </a:p>
          <a:p>
            <a:endParaRPr lang="en-US" sz="2400" dirty="0" smtClean="0"/>
          </a:p>
          <a:p>
            <a:endParaRPr lang="en-US" sz="500" dirty="0"/>
          </a:p>
          <a:p>
            <a:r>
              <a:rPr lang="en-US" sz="2800" dirty="0" smtClean="0"/>
              <a:t>General M</a:t>
            </a:r>
          </a:p>
          <a:p>
            <a:pPr lvl="1"/>
            <a:r>
              <a:rPr lang="en-US" sz="2400" dirty="0" smtClean="0"/>
              <a:t>Do M matrix computations to compute G</a:t>
            </a:r>
            <a:r>
              <a:rPr lang="en-US" sz="2400" baseline="30000" dirty="0" smtClean="0"/>
              <a:t>1:M</a:t>
            </a:r>
          </a:p>
          <a:p>
            <a:pPr lvl="1"/>
            <a:r>
              <a:rPr lang="en-US" sz="2400" dirty="0" smtClean="0"/>
              <a:t>Z(x) = sum column ‘Start’ of G</a:t>
            </a:r>
            <a:r>
              <a:rPr lang="en-US" sz="2400" baseline="30000" dirty="0" smtClean="0"/>
              <a:t>1:M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Partition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235875"/>
            <a:ext cx="8229600" cy="1890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232101"/>
              </p:ext>
            </p:extLst>
          </p:nvPr>
        </p:nvGraphicFramePr>
        <p:xfrm>
          <a:off x="6178094" y="1669888"/>
          <a:ext cx="216058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642" name="Equation" r:id="rId3" imgW="1333500" imgH="368300" progId="Equation.3">
                  <p:embed/>
                </p:oleObj>
              </mc:Choice>
              <mc:Fallback>
                <p:oleObj name="Equation" r:id="rId3" imgW="13335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8094" y="1669888"/>
                        <a:ext cx="2160587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0049" y="2165344"/>
            <a:ext cx="260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Sum column ‘Start’ of G</a:t>
            </a:r>
            <a:r>
              <a:rPr lang="en-US" b="1" baseline="30000" dirty="0" smtClean="0">
                <a:solidFill>
                  <a:srgbClr val="953735"/>
                </a:solidFill>
              </a:rPr>
              <a:t>1</a:t>
            </a:r>
            <a:r>
              <a:rPr lang="en-US" b="1" dirty="0" smtClean="0">
                <a:solidFill>
                  <a:srgbClr val="953735"/>
                </a:solidFill>
              </a:rPr>
              <a:t>!</a:t>
            </a:r>
            <a:endParaRPr lang="en-US" b="1" dirty="0">
              <a:solidFill>
                <a:srgbClr val="953735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508787"/>
              </p:ext>
            </p:extLst>
          </p:nvPr>
        </p:nvGraphicFramePr>
        <p:xfrm>
          <a:off x="3479429" y="2738872"/>
          <a:ext cx="46926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643" name="Equation" r:id="rId5" imgW="2895600" imgH="381000" progId="Equation.3">
                  <p:embed/>
                </p:oleObj>
              </mc:Choice>
              <mc:Fallback>
                <p:oleObj name="Equation" r:id="rId5" imgW="28956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9429" y="2738872"/>
                        <a:ext cx="4692650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24266" y="3198065"/>
            <a:ext cx="272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Sum column ‘Start’ of G</a:t>
            </a:r>
            <a:r>
              <a:rPr lang="en-US" b="1" baseline="30000" dirty="0" smtClean="0">
                <a:solidFill>
                  <a:srgbClr val="953735"/>
                </a:solidFill>
              </a:rPr>
              <a:t>1:2</a:t>
            </a:r>
            <a:r>
              <a:rPr lang="en-US" b="1" dirty="0" smtClean="0">
                <a:solidFill>
                  <a:srgbClr val="953735"/>
                </a:solidFill>
              </a:rPr>
              <a:t>!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24301" y="5169539"/>
            <a:ext cx="915613" cy="820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</a:t>
            </a:r>
            <a:r>
              <a:rPr lang="en-US" sz="2000" baseline="30000" dirty="0"/>
              <a:t>1</a:t>
            </a:r>
            <a:r>
              <a:rPr lang="en-US" sz="2000" baseline="30000" dirty="0" smtClean="0"/>
              <a:t>:M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6397513" y="5169539"/>
            <a:ext cx="915613" cy="820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7360977" y="5169539"/>
            <a:ext cx="915613" cy="820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</a:t>
            </a:r>
            <a:r>
              <a:rPr lang="en-US" sz="2000" baseline="30000" dirty="0" smtClean="0"/>
              <a:t>1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468039" y="5211409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22" name="Rectangle 21"/>
          <p:cNvSpPr/>
          <p:nvPr/>
        </p:nvSpPr>
        <p:spPr>
          <a:xfrm>
            <a:off x="3840934" y="5169539"/>
            <a:ext cx="915613" cy="820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</a:t>
            </a:r>
            <a:r>
              <a:rPr lang="en-US" sz="2000" baseline="30000" dirty="0" smtClean="0"/>
              <a:t>M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4808064" y="5169539"/>
            <a:ext cx="915613" cy="820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</a:t>
            </a:r>
            <a:r>
              <a:rPr lang="en-US" sz="2000" baseline="30000" dirty="0"/>
              <a:t>M</a:t>
            </a:r>
            <a:r>
              <a:rPr lang="en-US" sz="2000" baseline="30000" dirty="0" smtClean="0"/>
              <a:t>-1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811187" y="5150524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5587983" y="3817692"/>
            <a:ext cx="278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Sum column ‘Start’ of G</a:t>
            </a:r>
            <a:r>
              <a:rPr lang="en-US" b="1" baseline="30000" dirty="0" smtClean="0">
                <a:solidFill>
                  <a:srgbClr val="953735"/>
                </a:solidFill>
              </a:rPr>
              <a:t>1:M</a:t>
            </a:r>
            <a:r>
              <a:rPr lang="en-US" b="1" dirty="0" smtClean="0">
                <a:solidFill>
                  <a:srgbClr val="953735"/>
                </a:solidFill>
              </a:rPr>
              <a:t>!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6245154"/>
            <a:ext cx="6641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 course notes for more efficient approach.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7200" y="1484721"/>
            <a:ext cx="8107159" cy="113972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7200" y="2624445"/>
            <a:ext cx="8107159" cy="10553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7200" y="3679745"/>
            <a:ext cx="8107159" cy="244641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1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w/ Numerical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Previous slide suffers from numerical instability</a:t>
            </a:r>
          </a:p>
          <a:p>
            <a:pPr lvl="1"/>
            <a:r>
              <a:rPr lang="en-US" sz="2400" dirty="0" smtClean="0"/>
              <a:t>G</a:t>
            </a:r>
            <a:r>
              <a:rPr lang="en-US" sz="2400" baseline="30000" dirty="0" smtClean="0"/>
              <a:t>1:k  </a:t>
            </a:r>
            <a:r>
              <a:rPr lang="en-US" sz="2400" dirty="0" smtClean="0"/>
              <a:t>can easily overflow and/or underflow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6245154"/>
            <a:ext cx="6641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 course notes.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245486"/>
              </p:ext>
            </p:extLst>
          </p:nvPr>
        </p:nvGraphicFramePr>
        <p:xfrm>
          <a:off x="766578" y="3069772"/>
          <a:ext cx="2157175" cy="718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32" name="Equation" r:id="rId3" imgW="1181100" imgH="393700" progId="Equation.3">
                  <p:embed/>
                </p:oleObj>
              </mc:Choice>
              <mc:Fallback>
                <p:oleObj name="Equation" r:id="rId3" imgW="1181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6578" y="3069772"/>
                        <a:ext cx="2157175" cy="718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083022"/>
              </p:ext>
            </p:extLst>
          </p:nvPr>
        </p:nvGraphicFramePr>
        <p:xfrm>
          <a:off x="6314600" y="3145680"/>
          <a:ext cx="2179904" cy="71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33" name="Equation" r:id="rId5" imgW="1193800" imgH="393700" progId="Equation.3">
                  <p:embed/>
                </p:oleObj>
              </mc:Choice>
              <mc:Fallback>
                <p:oleObj name="Equation" r:id="rId5" imgW="1193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4600" y="3145680"/>
                        <a:ext cx="2179904" cy="718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38069"/>
              </p:ext>
            </p:extLst>
          </p:nvPr>
        </p:nvGraphicFramePr>
        <p:xfrm>
          <a:off x="1060707" y="4264933"/>
          <a:ext cx="6284913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34" name="Equation" r:id="rId7" imgW="3441700" imgH="495300" progId="Equation.3">
                  <p:embed/>
                </p:oleObj>
              </mc:Choice>
              <mc:Fallback>
                <p:oleObj name="Equation" r:id="rId7" imgW="3441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0707" y="4264933"/>
                        <a:ext cx="6284913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286749"/>
              </p:ext>
            </p:extLst>
          </p:nvPr>
        </p:nvGraphicFramePr>
        <p:xfrm>
          <a:off x="3628969" y="3011716"/>
          <a:ext cx="19939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35" name="Equation" r:id="rId9" imgW="1092200" imgH="482600" progId="Equation.3">
                  <p:embed/>
                </p:oleObj>
              </mc:Choice>
              <mc:Fallback>
                <p:oleObj name="Equation" r:id="rId9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28969" y="3011716"/>
                        <a:ext cx="1993900" cy="88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21438" y="2701223"/>
            <a:ext cx="3299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Numerical Stability </a:t>
            </a:r>
            <a:r>
              <a:rPr lang="en-US" sz="2000" dirty="0" err="1" smtClean="0">
                <a:solidFill>
                  <a:srgbClr val="953735"/>
                </a:solidFill>
              </a:rPr>
              <a:t>va</a:t>
            </a:r>
            <a:r>
              <a:rPr lang="en-US" sz="2000" dirty="0" smtClean="0">
                <a:solidFill>
                  <a:srgbClr val="953735"/>
                </a:solidFill>
              </a:rPr>
              <a:t> Scaling: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8462" y="2701223"/>
            <a:ext cx="2636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Example Scaling Factor:</a:t>
            </a:r>
            <a:endParaRPr lang="en-US" sz="2000" dirty="0">
              <a:solidFill>
                <a:srgbClr val="953735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848317"/>
              </p:ext>
            </p:extLst>
          </p:nvPr>
        </p:nvGraphicFramePr>
        <p:xfrm>
          <a:off x="1060707" y="5463608"/>
          <a:ext cx="38258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36" name="Equation" r:id="rId11" imgW="2095500" imgH="241300" progId="Equation.3">
                  <p:embed/>
                </p:oleObj>
              </mc:Choice>
              <mc:Fallback>
                <p:oleObj name="Equation" r:id="rId11" imgW="2095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60707" y="5463608"/>
                        <a:ext cx="3825875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57200" y="2634342"/>
            <a:ext cx="8128000" cy="128020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" y="4079197"/>
            <a:ext cx="8128000" cy="204696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26076" y="5440816"/>
            <a:ext cx="2509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Use log </a:t>
            </a:r>
            <a:r>
              <a:rPr lang="en-US" sz="2000" dirty="0" err="1" smtClean="0">
                <a:solidFill>
                  <a:srgbClr val="953735"/>
                </a:solidFill>
              </a:rPr>
              <a:t>probs</a:t>
            </a:r>
            <a:r>
              <a:rPr lang="en-US" sz="2000" dirty="0" smtClean="0">
                <a:solidFill>
                  <a:srgbClr val="953735"/>
                </a:solidFill>
              </a:rPr>
              <a:t> instead!</a:t>
            </a:r>
            <a:endParaRPr lang="en-US" sz="2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5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log loss of training data: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95265"/>
              </p:ext>
            </p:extLst>
          </p:nvPr>
        </p:nvGraphicFramePr>
        <p:xfrm>
          <a:off x="6062941" y="5863884"/>
          <a:ext cx="2071872" cy="65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0" name="Equation" r:id="rId3" imgW="889000" imgH="279400" progId="Equation.3">
                  <p:embed/>
                </p:oleObj>
              </mc:Choice>
              <mc:Fallback>
                <p:oleObj name="Equation" r:id="rId3" imgW="889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2941" y="5863884"/>
                        <a:ext cx="2071872" cy="65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047673"/>
              </p:ext>
            </p:extLst>
          </p:nvPr>
        </p:nvGraphicFramePr>
        <p:xfrm>
          <a:off x="758825" y="2328863"/>
          <a:ext cx="753586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1" name="Equation" r:id="rId5" imgW="3568700" imgH="457200" progId="Equation.3">
                  <p:embed/>
                </p:oleObj>
              </mc:Choice>
              <mc:Fallback>
                <p:oleObj name="Equation" r:id="rId5" imgW="3568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8825" y="2328863"/>
                        <a:ext cx="7535863" cy="96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801190"/>
              </p:ext>
            </p:extLst>
          </p:nvPr>
        </p:nvGraphicFramePr>
        <p:xfrm>
          <a:off x="1183596" y="3569381"/>
          <a:ext cx="3927979" cy="976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2" name="Equation" r:id="rId7" imgW="1943100" imgH="482600" progId="Equation.3">
                  <p:embed/>
                </p:oleObj>
              </mc:Choice>
              <mc:Fallback>
                <p:oleObj name="Equation" r:id="rId7" imgW="1943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3596" y="3569381"/>
                        <a:ext cx="3927979" cy="976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028299"/>
              </p:ext>
            </p:extLst>
          </p:nvPr>
        </p:nvGraphicFramePr>
        <p:xfrm>
          <a:off x="1183596" y="4644572"/>
          <a:ext cx="6044996" cy="936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3" name="Equation" r:id="rId9" imgW="3111500" imgH="482600" progId="Equation.3">
                  <p:embed/>
                </p:oleObj>
              </mc:Choice>
              <mc:Fallback>
                <p:oleObj name="Equation" r:id="rId9" imgW="3111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83596" y="4644572"/>
                        <a:ext cx="6044996" cy="936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718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Optimality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5050"/>
            <a:ext cx="8229600" cy="40068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Optimality condition: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1000" dirty="0" smtClean="0"/>
          </a:p>
          <a:p>
            <a:r>
              <a:rPr lang="en-US" sz="2400" b="1" dirty="0" smtClean="0"/>
              <a:t>Frequency counts = Cond. expectation on training data!</a:t>
            </a:r>
          </a:p>
          <a:p>
            <a:pPr lvl="1"/>
            <a:r>
              <a:rPr lang="en-US" sz="2000" dirty="0" smtClean="0"/>
              <a:t>If each feature is disjoint,</a:t>
            </a:r>
            <a:r>
              <a:rPr lang="en-US" sz="2000" dirty="0"/>
              <a:t> </a:t>
            </a:r>
            <a:r>
              <a:rPr lang="en-US" sz="2000" dirty="0" smtClean="0"/>
              <a:t>then above equality holds for each (</a:t>
            </a:r>
            <a:r>
              <a:rPr lang="en-US" sz="2000" dirty="0" err="1" smtClean="0"/>
              <a:t>a,b</a:t>
            </a:r>
            <a:r>
              <a:rPr lang="en-US" sz="2000" dirty="0" smtClean="0"/>
              <a:t>):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037540"/>
              </p:ext>
            </p:extLst>
          </p:nvPr>
        </p:nvGraphicFramePr>
        <p:xfrm>
          <a:off x="1309688" y="1417638"/>
          <a:ext cx="65341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34" name="Equation" r:id="rId3" imgW="3568700" imgH="457200" progId="Equation.3">
                  <p:embed/>
                </p:oleObj>
              </mc:Choice>
              <mc:Fallback>
                <p:oleObj name="Equation" r:id="rId3" imgW="3568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9688" y="1417638"/>
                        <a:ext cx="6534150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174673"/>
              </p:ext>
            </p:extLst>
          </p:nvPr>
        </p:nvGraphicFramePr>
        <p:xfrm>
          <a:off x="827364" y="2917598"/>
          <a:ext cx="7443514" cy="950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35" name="Equation" r:id="rId5" imgW="3784600" imgH="482600" progId="Equation.3">
                  <p:embed/>
                </p:oleObj>
              </mc:Choice>
              <mc:Fallback>
                <p:oleObj name="Equation" r:id="rId5" imgW="3784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364" y="2917598"/>
                        <a:ext cx="7443514" cy="950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271508"/>
              </p:ext>
            </p:extLst>
          </p:nvPr>
        </p:nvGraphicFramePr>
        <p:xfrm>
          <a:off x="428152" y="4905167"/>
          <a:ext cx="8064769" cy="941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36" name="Equation" r:id="rId7" imgW="4140200" imgH="482600" progId="Equation.3">
                  <p:embed/>
                </p:oleObj>
              </mc:Choice>
              <mc:Fallback>
                <p:oleObj name="Equation" r:id="rId7" imgW="4140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152" y="4905167"/>
                        <a:ext cx="8064769" cy="941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081660"/>
              </p:ext>
            </p:extLst>
          </p:nvPr>
        </p:nvGraphicFramePr>
        <p:xfrm>
          <a:off x="6062941" y="5863884"/>
          <a:ext cx="2071872" cy="65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37" name="Equation" r:id="rId9" imgW="889000" imgH="279400" progId="Equation.3">
                  <p:embed/>
                </p:oleObj>
              </mc:Choice>
              <mc:Fallback>
                <p:oleObj name="Equation" r:id="rId9" imgW="889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62941" y="5863884"/>
                        <a:ext cx="2071872" cy="65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42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421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Computing P(</a:t>
            </a:r>
            <a:r>
              <a:rPr lang="en-US" dirty="0" err="1" smtClean="0"/>
              <a:t>y</a:t>
            </a:r>
            <a:r>
              <a:rPr lang="en-US" baseline="30000" dirty="0" err="1" smtClean="0"/>
              <a:t>j</a:t>
            </a:r>
            <a:r>
              <a:rPr lang="en-US" dirty="0" smtClean="0"/>
              <a:t>=a,y</a:t>
            </a:r>
            <a:r>
              <a:rPr lang="en-US" baseline="30000" dirty="0" smtClean="0"/>
              <a:t>j</a:t>
            </a:r>
            <a:r>
              <a:rPr lang="en-US" dirty="0" smtClean="0"/>
              <a:t>-1=</a:t>
            </a:r>
            <a:r>
              <a:rPr lang="en-US" dirty="0" err="1" smtClean="0"/>
              <a:t>b|x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3600" dirty="0" smtClean="0">
                <a:solidFill>
                  <a:srgbClr val="953735"/>
                </a:solidFill>
              </a:rPr>
              <a:t>(Forward-Backward)</a:t>
            </a:r>
            <a:endParaRPr lang="en-US" sz="3600" dirty="0">
              <a:solidFill>
                <a:srgbClr val="95373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51198"/>
              </p:ext>
            </p:extLst>
          </p:nvPr>
        </p:nvGraphicFramePr>
        <p:xfrm>
          <a:off x="1415824" y="1799772"/>
          <a:ext cx="6044996" cy="936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18" name="Equation" r:id="rId3" imgW="3111500" imgH="482600" progId="Equation.3">
                  <p:embed/>
                </p:oleObj>
              </mc:Choice>
              <mc:Fallback>
                <p:oleObj name="Equation" r:id="rId3" imgW="3111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5824" y="1799772"/>
                        <a:ext cx="6044996" cy="936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193986"/>
              </p:ext>
            </p:extLst>
          </p:nvPr>
        </p:nvGraphicFramePr>
        <p:xfrm>
          <a:off x="965200" y="3424238"/>
          <a:ext cx="668655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19" name="Equation" r:id="rId5" imgW="3441700" imgH="393700" progId="Equation.3">
                  <p:embed/>
                </p:oleObj>
              </mc:Choice>
              <mc:Fallback>
                <p:oleObj name="Equation" r:id="rId5" imgW="3441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5200" y="3424238"/>
                        <a:ext cx="6686550" cy="76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789714" y="2561771"/>
            <a:ext cx="0" cy="79828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12685" y="4789085"/>
            <a:ext cx="2175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Forward Computes 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1st Sum Efficiently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0284" y="4789085"/>
            <a:ext cx="2320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Backward Computes 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2nd Sum Efficiently</a:t>
            </a:r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2800571" y="4245429"/>
            <a:ext cx="755429" cy="54365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430485" y="4191139"/>
            <a:ext cx="718457" cy="685661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200" y="6245154"/>
            <a:ext cx="6641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 course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8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Forward-Backward for CRFs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090281"/>
              </p:ext>
            </p:extLst>
          </p:nvPr>
        </p:nvGraphicFramePr>
        <p:xfrm>
          <a:off x="1589961" y="3785149"/>
          <a:ext cx="5721965" cy="92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534" name="Equation" r:id="rId3" imgW="2667000" imgH="431800" progId="Equation.3">
                  <p:embed/>
                </p:oleObj>
              </mc:Choice>
              <mc:Fallback>
                <p:oleObj name="Equation" r:id="rId3" imgW="2667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961" y="3785149"/>
                        <a:ext cx="5721965" cy="929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046243"/>
              </p:ext>
            </p:extLst>
          </p:nvPr>
        </p:nvGraphicFramePr>
        <p:xfrm>
          <a:off x="956429" y="1802743"/>
          <a:ext cx="24987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535" name="Equation" r:id="rId5" imgW="1219200" imgH="228600" progId="Equation.3">
                  <p:embed/>
                </p:oleObj>
              </mc:Choice>
              <mc:Fallback>
                <p:oleObj name="Equation" r:id="rId5" imgW="1219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6429" y="1802743"/>
                        <a:ext cx="2498725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860728"/>
              </p:ext>
            </p:extLst>
          </p:nvPr>
        </p:nvGraphicFramePr>
        <p:xfrm>
          <a:off x="956429" y="2565470"/>
          <a:ext cx="32797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536" name="Equation" r:id="rId7" imgW="1600200" imgH="368300" progId="Equation.3">
                  <p:embed/>
                </p:oleObj>
              </mc:Choice>
              <mc:Fallback>
                <p:oleObj name="Equation" r:id="rId7" imgW="16002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6429" y="2565470"/>
                        <a:ext cx="3279775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22787"/>
              </p:ext>
            </p:extLst>
          </p:nvPr>
        </p:nvGraphicFramePr>
        <p:xfrm>
          <a:off x="4791091" y="1802743"/>
          <a:ext cx="12747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537" name="Equation" r:id="rId9" imgW="622300" imgH="228600" progId="Equation.3">
                  <p:embed/>
                </p:oleObj>
              </mc:Choice>
              <mc:Fallback>
                <p:oleObj name="Equation" r:id="rId9" imgW="622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91091" y="1802743"/>
                        <a:ext cx="1274763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036745"/>
              </p:ext>
            </p:extLst>
          </p:nvPr>
        </p:nvGraphicFramePr>
        <p:xfrm>
          <a:off x="4751388" y="2565400"/>
          <a:ext cx="34353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538" name="Equation" r:id="rId11" imgW="1676400" imgH="368300" progId="Equation.3">
                  <p:embed/>
                </p:oleObj>
              </mc:Choice>
              <mc:Fallback>
                <p:oleObj name="Equation" r:id="rId11" imgW="16764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51388" y="2565400"/>
                        <a:ext cx="3435350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33960" y="1618984"/>
            <a:ext cx="3918103" cy="188416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960" y="3640465"/>
            <a:ext cx="7846804" cy="113972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50944" y="1618984"/>
            <a:ext cx="3918103" cy="188416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166012"/>
              </p:ext>
            </p:extLst>
          </p:nvPr>
        </p:nvGraphicFramePr>
        <p:xfrm>
          <a:off x="759493" y="5172772"/>
          <a:ext cx="2758559" cy="73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539" name="Equation" r:id="rId13" imgW="1473200" imgH="393700" progId="Equation.3">
                  <p:embed/>
                </p:oleObj>
              </mc:Choice>
              <mc:Fallback>
                <p:oleObj name="Equation" r:id="rId13" imgW="1473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9493" y="5172772"/>
                        <a:ext cx="2758559" cy="737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381700"/>
              </p:ext>
            </p:extLst>
          </p:nvPr>
        </p:nvGraphicFramePr>
        <p:xfrm>
          <a:off x="4136815" y="5158258"/>
          <a:ext cx="3761963" cy="57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540" name="Equation" r:id="rId15" imgW="1828800" imgH="279400" progId="Equation.3">
                  <p:embed/>
                </p:oleObj>
              </mc:Choice>
              <mc:Fallback>
                <p:oleObj name="Equation" r:id="rId15" imgW="1828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36815" y="5158258"/>
                        <a:ext cx="3761963" cy="57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457200" y="6245154"/>
            <a:ext cx="6641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 course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8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 of Conditional Random Fields</a:t>
            </a:r>
          </a:p>
          <a:p>
            <a:pPr lvl="1"/>
            <a:r>
              <a:rPr lang="en-US" dirty="0" smtClean="0"/>
              <a:t>Simpler notation </a:t>
            </a:r>
          </a:p>
          <a:p>
            <a:pPr lvl="1"/>
            <a:r>
              <a:rPr lang="en-US" dirty="0" smtClean="0"/>
              <a:t>Harder to relate back to earlier lectures on HMMs</a:t>
            </a:r>
          </a:p>
          <a:p>
            <a:pPr lvl="1"/>
            <a:r>
              <a:rPr lang="en-US" dirty="0" smtClean="0"/>
              <a:t>Easier to relate to more general structured prediction problems</a:t>
            </a:r>
          </a:p>
          <a:p>
            <a:pPr lvl="2"/>
            <a:r>
              <a:rPr lang="en-US" dirty="0" smtClean="0"/>
              <a:t>I.e., beyond pairwise linear chain models</a:t>
            </a:r>
          </a:p>
          <a:p>
            <a:pPr lvl="1"/>
            <a:endParaRPr lang="en-US" dirty="0"/>
          </a:p>
          <a:p>
            <a:r>
              <a:rPr lang="en-US" dirty="0" smtClean="0"/>
              <a:t>Introduction to Structural SVMs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w/ Numerical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Numerical instability: </a:t>
            </a:r>
            <a:r>
              <a:rPr lang="el-GR" sz="2800" dirty="0" smtClean="0"/>
              <a:t>α</a:t>
            </a:r>
            <a:r>
              <a:rPr lang="en-US" sz="2800" baseline="30000" dirty="0" smtClean="0"/>
              <a:t>j</a:t>
            </a:r>
            <a:r>
              <a:rPr lang="en-US" sz="2800" dirty="0" smtClean="0"/>
              <a:t> &amp; β</a:t>
            </a:r>
            <a:r>
              <a:rPr lang="en-US" sz="2800" baseline="30000" dirty="0" smtClean="0"/>
              <a:t>j</a:t>
            </a:r>
            <a:r>
              <a:rPr lang="en-US" sz="2800" dirty="0" smtClean="0"/>
              <a:t> vectors can blow up</a:t>
            </a:r>
            <a:endParaRPr lang="en-US" sz="500" dirty="0" smtClean="0"/>
          </a:p>
          <a:p>
            <a:r>
              <a:rPr lang="en-US" sz="2800" dirty="0" smtClean="0"/>
              <a:t>Observation:</a:t>
            </a:r>
          </a:p>
          <a:p>
            <a:endParaRPr lang="en-US" sz="2800" dirty="0"/>
          </a:p>
          <a:p>
            <a:endParaRPr lang="en-US" sz="2400" dirty="0" smtClean="0"/>
          </a:p>
          <a:p>
            <a:r>
              <a:rPr lang="en-US" sz="2800" dirty="0" smtClean="0"/>
              <a:t>New </a:t>
            </a:r>
            <a:r>
              <a:rPr lang="el-GR" sz="2800" dirty="0"/>
              <a:t>α</a:t>
            </a:r>
            <a:r>
              <a:rPr lang="en-US" sz="2800" baseline="30000" dirty="0"/>
              <a:t>j</a:t>
            </a:r>
            <a:r>
              <a:rPr lang="en-US" sz="2800" dirty="0"/>
              <a:t> &amp; β</a:t>
            </a:r>
            <a:r>
              <a:rPr lang="en-US" sz="2800" baseline="30000" dirty="0"/>
              <a:t>j</a:t>
            </a:r>
            <a:r>
              <a:rPr lang="en-US" sz="2800" dirty="0"/>
              <a:t> </a:t>
            </a:r>
            <a:r>
              <a:rPr lang="en-US" sz="2800" dirty="0" smtClean="0"/>
              <a:t>vectors: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6245154"/>
            <a:ext cx="6641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 course notes.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02418"/>
              </p:ext>
            </p:extLst>
          </p:nvPr>
        </p:nvGraphicFramePr>
        <p:xfrm>
          <a:off x="663915" y="2586720"/>
          <a:ext cx="7641998" cy="10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77" name="Equation" r:id="rId3" imgW="4406900" imgH="584200" progId="Equation.3">
                  <p:embed/>
                </p:oleObj>
              </mc:Choice>
              <mc:Fallback>
                <p:oleObj name="Equation" r:id="rId3" imgW="44069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3915" y="2586720"/>
                        <a:ext cx="7641998" cy="101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274760"/>
              </p:ext>
            </p:extLst>
          </p:nvPr>
        </p:nvGraphicFramePr>
        <p:xfrm>
          <a:off x="885825" y="4254805"/>
          <a:ext cx="3395889" cy="81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78" name="Equation" r:id="rId5" imgW="1803400" imgH="431800" progId="Equation.3">
                  <p:embed/>
                </p:oleObj>
              </mc:Choice>
              <mc:Fallback>
                <p:oleObj name="Equation" r:id="rId5" imgW="1803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5825" y="4254805"/>
                        <a:ext cx="3395889" cy="81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697545"/>
              </p:ext>
            </p:extLst>
          </p:nvPr>
        </p:nvGraphicFramePr>
        <p:xfrm>
          <a:off x="4593318" y="4233032"/>
          <a:ext cx="3395889" cy="86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79" name="Equation" r:id="rId7" imgW="1803400" imgH="457200" progId="Equation.3">
                  <p:embed/>
                </p:oleObj>
              </mc:Choice>
              <mc:Fallback>
                <p:oleObj name="Equation" r:id="rId7" imgW="1803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93318" y="4233032"/>
                        <a:ext cx="3395889" cy="860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318297"/>
              </p:ext>
            </p:extLst>
          </p:nvPr>
        </p:nvGraphicFramePr>
        <p:xfrm>
          <a:off x="1270453" y="5333998"/>
          <a:ext cx="26781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80" name="Equation" r:id="rId9" imgW="1422400" imgH="381000" progId="Equation.3">
                  <p:embed/>
                </p:oleObj>
              </mc:Choice>
              <mc:Fallback>
                <p:oleObj name="Equation" r:id="rId9" imgW="14224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70453" y="5333998"/>
                        <a:ext cx="2678113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213246"/>
              </p:ext>
            </p:extLst>
          </p:nvPr>
        </p:nvGraphicFramePr>
        <p:xfrm>
          <a:off x="4905375" y="5316990"/>
          <a:ext cx="26797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81" name="Equation" r:id="rId11" imgW="1422400" imgH="381000" progId="Equation.3">
                  <p:embed/>
                </p:oleObj>
              </mc:Choice>
              <mc:Fallback>
                <p:oleObj name="Equation" r:id="rId11" imgW="14224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05375" y="5316990"/>
                        <a:ext cx="2679700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965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Recap:</a:t>
            </a:r>
            <a:r>
              <a:rPr lang="en-US" dirty="0" smtClean="0"/>
              <a:t> Conditional Random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“Log-Linear” 1</a:t>
            </a:r>
            <a:r>
              <a:rPr lang="en-US" baseline="30000" dirty="0" smtClean="0"/>
              <a:t>st</a:t>
            </a:r>
            <a:r>
              <a:rPr lang="en-US" dirty="0" smtClean="0"/>
              <a:t> order sequence models</a:t>
            </a:r>
          </a:p>
          <a:p>
            <a:pPr lvl="1"/>
            <a:r>
              <a:rPr lang="en-US" dirty="0" smtClean="0"/>
              <a:t>Can compute conditional probabilities 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</a:p>
          <a:p>
            <a:endParaRPr lang="en-US" sz="1600" dirty="0"/>
          </a:p>
          <a:p>
            <a:r>
              <a:rPr lang="en-US" dirty="0" smtClean="0"/>
              <a:t>Pairwise feature maps </a:t>
            </a:r>
            <a:r>
              <a:rPr lang="en-US" dirty="0" err="1" smtClean="0"/>
              <a:t>φ</a:t>
            </a:r>
            <a:r>
              <a:rPr lang="en-US" baseline="30000" dirty="0" err="1" smtClean="0"/>
              <a:t>j</a:t>
            </a:r>
            <a:r>
              <a:rPr lang="en-US" dirty="0" smtClean="0"/>
              <a:t>(</a:t>
            </a:r>
            <a:r>
              <a:rPr lang="en-US" dirty="0" err="1" smtClean="0"/>
              <a:t>a,b|x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Arbitrary features that depend on pairs of labels.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Train via minimizing </a:t>
            </a:r>
            <a:r>
              <a:rPr lang="en-US" dirty="0" err="1" smtClean="0"/>
              <a:t>neg</a:t>
            </a:r>
            <a:r>
              <a:rPr lang="en-US" dirty="0" smtClean="0"/>
              <a:t> log likelihood</a:t>
            </a:r>
          </a:p>
          <a:p>
            <a:endParaRPr lang="en-US" sz="1600" dirty="0"/>
          </a:p>
          <a:p>
            <a:r>
              <a:rPr lang="en-US" dirty="0" smtClean="0"/>
              <a:t>Dynamic programming to train and predict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7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7438"/>
            <a:ext cx="8229600" cy="1143000"/>
          </a:xfrm>
        </p:spPr>
        <p:txBody>
          <a:bodyPr/>
          <a:lstStyle/>
          <a:p>
            <a:r>
              <a:rPr lang="en-US" dirty="0" smtClean="0"/>
              <a:t>Structural SVMs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0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63486"/>
            <a:ext cx="8229600" cy="436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Linear in pairwise features </a:t>
            </a:r>
            <a:r>
              <a:rPr lang="en-US" dirty="0" err="1"/>
              <a:t>φ</a:t>
            </a:r>
            <a:r>
              <a:rPr lang="en-US" baseline="30000" dirty="0" err="1"/>
              <a:t>j</a:t>
            </a:r>
            <a:r>
              <a:rPr lang="en-US" dirty="0"/>
              <a:t>(</a:t>
            </a:r>
            <a:r>
              <a:rPr lang="en-US" dirty="0" err="1"/>
              <a:t>a,b|x</a:t>
            </a:r>
            <a:r>
              <a:rPr lang="en-US" dirty="0" smtClean="0"/>
              <a:t>):</a:t>
            </a:r>
          </a:p>
          <a:p>
            <a:endParaRPr lang="en-US" dirty="0"/>
          </a:p>
          <a:p>
            <a:endParaRPr lang="en-US" sz="4000" dirty="0" smtClean="0"/>
          </a:p>
          <a:p>
            <a:r>
              <a:rPr lang="en-US" dirty="0" smtClean="0"/>
              <a:t>Prediction via maximizing F: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to train w?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Sequential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823576"/>
              </p:ext>
            </p:extLst>
          </p:nvPr>
        </p:nvGraphicFramePr>
        <p:xfrm>
          <a:off x="2600777" y="2518795"/>
          <a:ext cx="3952423" cy="102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71" name="Equation" r:id="rId3" imgW="1866900" imgH="482600" progId="Equation.3">
                  <p:embed/>
                </p:oleObj>
              </mc:Choice>
              <mc:Fallback>
                <p:oleObj name="Equation" r:id="rId3" imgW="1866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0777" y="2518795"/>
                        <a:ext cx="3952423" cy="102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458578"/>
              </p:ext>
            </p:extLst>
          </p:nvPr>
        </p:nvGraphicFramePr>
        <p:xfrm>
          <a:off x="2760664" y="4548075"/>
          <a:ext cx="3514872" cy="807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72" name="Equation" r:id="rId5" imgW="1333500" imgH="304800" progId="Equation.3">
                  <p:embed/>
                </p:oleObj>
              </mc:Choice>
              <mc:Fallback>
                <p:oleObj name="Equation" r:id="rId5" imgW="13335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0664" y="4548075"/>
                        <a:ext cx="3514872" cy="807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827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 Learning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0114"/>
            <a:ext cx="8229600" cy="4486049"/>
          </a:xfrm>
        </p:spPr>
        <p:txBody>
          <a:bodyPr/>
          <a:lstStyle/>
          <a:p>
            <a:r>
              <a:rPr lang="en-US" dirty="0" smtClean="0"/>
              <a:t>CRFs minimize log loss: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000" dirty="0" smtClean="0"/>
          </a:p>
          <a:p>
            <a:endParaRPr lang="en-US" sz="1000" dirty="0"/>
          </a:p>
          <a:p>
            <a:r>
              <a:rPr lang="en-US" dirty="0" smtClean="0"/>
              <a:t>Reduces to independent Logistic Regression</a:t>
            </a:r>
          </a:p>
          <a:p>
            <a:pPr lvl="1"/>
            <a:r>
              <a:rPr lang="en-US" dirty="0" smtClean="0"/>
              <a:t>When F only depends on single tokens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043443"/>
              </p:ext>
            </p:extLst>
          </p:nvPr>
        </p:nvGraphicFramePr>
        <p:xfrm>
          <a:off x="6062941" y="5863884"/>
          <a:ext cx="2071872" cy="65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06" name="Equation" r:id="rId3" imgW="889000" imgH="279400" progId="Equation.3">
                  <p:embed/>
                </p:oleObj>
              </mc:Choice>
              <mc:Fallback>
                <p:oleObj name="Equation" r:id="rId3" imgW="889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2941" y="5863884"/>
                        <a:ext cx="2071872" cy="65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445831"/>
              </p:ext>
            </p:extLst>
          </p:nvPr>
        </p:nvGraphicFramePr>
        <p:xfrm>
          <a:off x="2587625" y="2373314"/>
          <a:ext cx="421005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07" name="Equation" r:id="rId5" imgW="1993900" imgH="457200" progId="Equation.3">
                  <p:embed/>
                </p:oleObj>
              </mc:Choice>
              <mc:Fallback>
                <p:oleObj name="Equation" r:id="rId5" imgW="1993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7625" y="2373314"/>
                        <a:ext cx="4210050" cy="96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197914"/>
              </p:ext>
            </p:extLst>
          </p:nvPr>
        </p:nvGraphicFramePr>
        <p:xfrm>
          <a:off x="4039116" y="3583458"/>
          <a:ext cx="2758559" cy="73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08" name="Equation" r:id="rId7" imgW="1473200" imgH="393700" progId="Equation.3">
                  <p:embed/>
                </p:oleObj>
              </mc:Choice>
              <mc:Fallback>
                <p:oleObj name="Equation" r:id="rId7" imgW="1473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9116" y="3583458"/>
                        <a:ext cx="2758559" cy="737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31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Loss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General Form:</a:t>
            </a:r>
          </a:p>
          <a:p>
            <a:endParaRPr lang="en-US" sz="2000" dirty="0"/>
          </a:p>
          <a:p>
            <a:endParaRPr lang="en-US" sz="500" dirty="0" smtClean="0"/>
          </a:p>
          <a:p>
            <a:r>
              <a:rPr lang="en-US" sz="2400" dirty="0" smtClean="0"/>
              <a:t>Log Loss:</a:t>
            </a:r>
          </a:p>
          <a:p>
            <a:endParaRPr lang="en-US" sz="1600" dirty="0"/>
          </a:p>
          <a:p>
            <a:r>
              <a:rPr lang="en-US" sz="2400" dirty="0" smtClean="0"/>
              <a:t>0/1 Loss:</a:t>
            </a:r>
          </a:p>
          <a:p>
            <a:endParaRPr lang="en-US" sz="500" dirty="0" smtClean="0"/>
          </a:p>
          <a:p>
            <a:pPr marL="0" indent="0">
              <a:buNone/>
            </a:pPr>
            <a:r>
              <a:rPr lang="en-US" sz="2000" dirty="0">
                <a:solidFill>
                  <a:srgbClr val="953735"/>
                </a:solidFill>
              </a:rPr>
              <a:t> </a:t>
            </a:r>
            <a:r>
              <a:rPr lang="en-US" sz="2000" dirty="0" smtClean="0">
                <a:solidFill>
                  <a:srgbClr val="953735"/>
                </a:solidFill>
              </a:rPr>
              <a:t>    (But not all </a:t>
            </a:r>
            <a:r>
              <a:rPr lang="en-US" sz="2000" dirty="0" err="1" smtClean="0">
                <a:solidFill>
                  <a:srgbClr val="953735"/>
                </a:solidFill>
              </a:rPr>
              <a:t>mis</a:t>
            </a:r>
            <a:r>
              <a:rPr lang="en-US" sz="2000" dirty="0" smtClean="0">
                <a:solidFill>
                  <a:srgbClr val="953735"/>
                </a:solidFill>
              </a:rPr>
              <a:t>-predictions equally bad…)</a:t>
            </a:r>
          </a:p>
          <a:p>
            <a:endParaRPr lang="en-US" sz="1000" dirty="0" smtClean="0"/>
          </a:p>
          <a:p>
            <a:r>
              <a:rPr lang="en-US" sz="2400" dirty="0" smtClean="0"/>
              <a:t>True y = (D,N,V,D,N)</a:t>
            </a:r>
          </a:p>
          <a:p>
            <a:pPr lvl="1"/>
            <a:r>
              <a:rPr lang="en-US" sz="2000" dirty="0"/>
              <a:t>y</a:t>
            </a:r>
            <a:r>
              <a:rPr lang="en-US" sz="2000" dirty="0" smtClean="0"/>
              <a:t>’ = (D,N,V,N,N)</a:t>
            </a:r>
          </a:p>
          <a:p>
            <a:pPr lvl="1"/>
            <a:r>
              <a:rPr lang="en-US" sz="2000" dirty="0"/>
              <a:t>y</a:t>
            </a:r>
            <a:r>
              <a:rPr lang="en-US" sz="2000" dirty="0" smtClean="0"/>
              <a:t>” = (V,D,N,V,V)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067607"/>
              </p:ext>
            </p:extLst>
          </p:nvPr>
        </p:nvGraphicFramePr>
        <p:xfrm>
          <a:off x="3051175" y="1417638"/>
          <a:ext cx="38068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11" name="Equation" r:id="rId3" imgW="1803400" imgH="457200" progId="Equation.3">
                  <p:embed/>
                </p:oleObj>
              </mc:Choice>
              <mc:Fallback>
                <p:oleObj name="Equation" r:id="rId3" imgW="1803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1175" y="1417638"/>
                        <a:ext cx="3806825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183433"/>
              </p:ext>
            </p:extLst>
          </p:nvPr>
        </p:nvGraphicFramePr>
        <p:xfrm>
          <a:off x="2574538" y="2510609"/>
          <a:ext cx="41576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12" name="Equation" r:id="rId5" imgW="1968500" imgH="241300" progId="Equation.3">
                  <p:embed/>
                </p:oleObj>
              </mc:Choice>
              <mc:Fallback>
                <p:oleObj name="Equation" r:id="rId5" imgW="1968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4538" y="2510609"/>
                        <a:ext cx="415766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36745"/>
              </p:ext>
            </p:extLst>
          </p:nvPr>
        </p:nvGraphicFramePr>
        <p:xfrm>
          <a:off x="2568056" y="3260343"/>
          <a:ext cx="23606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13" name="Equation" r:id="rId7" imgW="1117600" imgH="241300" progId="Equation.3">
                  <p:embed/>
                </p:oleObj>
              </mc:Choice>
              <mc:Fallback>
                <p:oleObj name="Equation" r:id="rId7" imgW="1117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68056" y="3260343"/>
                        <a:ext cx="2360613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127665"/>
              </p:ext>
            </p:extLst>
          </p:nvPr>
        </p:nvGraphicFramePr>
        <p:xfrm>
          <a:off x="5298410" y="3274857"/>
          <a:ext cx="2688338" cy="617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14" name="Equation" r:id="rId9" imgW="1333500" imgH="304800" progId="Equation.3">
                  <p:embed/>
                </p:oleObj>
              </mc:Choice>
              <mc:Fallback>
                <p:oleObj name="Equation" r:id="rId9" imgW="13335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98410" y="3274857"/>
                        <a:ext cx="2688338" cy="617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71850" y="4782052"/>
            <a:ext cx="2649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Equal 0/1 Loss…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…but clearly y” is worse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4678" y="5784921"/>
            <a:ext cx="692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Should have loss function that distinguishes between y’ and y”!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1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5013"/>
            <a:ext cx="8229600" cy="3411150"/>
          </a:xfrm>
        </p:spPr>
        <p:txBody>
          <a:bodyPr>
            <a:noAutofit/>
          </a:bodyPr>
          <a:lstStyle/>
          <a:p>
            <a:r>
              <a:rPr lang="en-US" sz="2400" dirty="0" smtClean="0"/>
              <a:t>Hamming Loss:</a:t>
            </a:r>
          </a:p>
          <a:p>
            <a:endParaRPr lang="en-US" sz="2400" dirty="0"/>
          </a:p>
          <a:p>
            <a:r>
              <a:rPr lang="en-US" sz="2400" dirty="0"/>
              <a:t>True y = (D,N,V,D,N)</a:t>
            </a:r>
          </a:p>
          <a:p>
            <a:pPr lvl="1"/>
            <a:r>
              <a:rPr lang="en-US" sz="2000" dirty="0"/>
              <a:t>y’ = (D,N,V,N,N)</a:t>
            </a:r>
          </a:p>
          <a:p>
            <a:pPr lvl="1"/>
            <a:r>
              <a:rPr lang="en-US" sz="2000" dirty="0"/>
              <a:t>y” = (V,D,N,V,V)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953735"/>
                </a:solidFill>
              </a:rPr>
              <a:t>     (But not continuous!) </a:t>
            </a:r>
            <a:endParaRPr lang="en-US" sz="2400" b="1" dirty="0">
              <a:solidFill>
                <a:srgbClr val="95373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74094"/>
              </p:ext>
            </p:extLst>
          </p:nvPr>
        </p:nvGraphicFramePr>
        <p:xfrm>
          <a:off x="2526347" y="1417638"/>
          <a:ext cx="38068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06" name="Equation" r:id="rId3" imgW="1803400" imgH="457200" progId="Equation.3">
                  <p:embed/>
                </p:oleObj>
              </mc:Choice>
              <mc:Fallback>
                <p:oleObj name="Equation" r:id="rId3" imgW="1803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6347" y="1417638"/>
                        <a:ext cx="3806825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715069"/>
              </p:ext>
            </p:extLst>
          </p:nvPr>
        </p:nvGraphicFramePr>
        <p:xfrm>
          <a:off x="3320133" y="2507809"/>
          <a:ext cx="28971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07" name="Equation" r:id="rId5" imgW="1371600" imgH="482600" progId="Equation.3">
                  <p:embed/>
                </p:oleObj>
              </mc:Choice>
              <mc:Fallback>
                <p:oleObj name="Equation" r:id="rId5" imgW="1371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0133" y="2507809"/>
                        <a:ext cx="2897187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71850" y="4093607"/>
            <a:ext cx="3651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y” has much worse hamming loss 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(loss of 5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vs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loss of 1)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1491" y="5784921"/>
            <a:ext cx="563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Need to define continuous surrogate of Hinge Loss!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7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Surrogates of Hamming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 Loss ≈ surrogate for Hamming Loss:</a:t>
            </a:r>
          </a:p>
          <a:p>
            <a:endParaRPr lang="en-US" sz="5000" dirty="0"/>
          </a:p>
          <a:p>
            <a:pPr lvl="1"/>
            <a:r>
              <a:rPr lang="en-US" dirty="0" smtClean="0"/>
              <a:t>Suppose y &amp; y’ differ by 1 token</a:t>
            </a:r>
          </a:p>
          <a:p>
            <a:pPr lvl="2"/>
            <a:r>
              <a:rPr lang="en-US" dirty="0" smtClean="0"/>
              <a:t>Hamming loss differs by 1</a:t>
            </a:r>
          </a:p>
          <a:p>
            <a:pPr lvl="2"/>
            <a:r>
              <a:rPr lang="en-US" dirty="0" smtClean="0"/>
              <a:t>Log Loss differs by two </a:t>
            </a:r>
            <a:r>
              <a:rPr lang="en-US" dirty="0" err="1"/>
              <a:t>φ</a:t>
            </a:r>
            <a:r>
              <a:rPr lang="en-US" baseline="30000" dirty="0" err="1"/>
              <a:t>j</a:t>
            </a:r>
            <a:r>
              <a:rPr lang="en-US" dirty="0"/>
              <a:t>(</a:t>
            </a:r>
            <a:r>
              <a:rPr lang="en-US" dirty="0" err="1"/>
              <a:t>a,b|x</a:t>
            </a:r>
            <a:r>
              <a:rPr lang="en-US" dirty="0" smtClean="0"/>
              <a:t>) terms</a:t>
            </a:r>
          </a:p>
          <a:p>
            <a:endParaRPr lang="en-US" sz="2400" dirty="0"/>
          </a:p>
          <a:p>
            <a:r>
              <a:rPr lang="en-US" dirty="0" smtClean="0"/>
              <a:t>What about Hinge Loss?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794338"/>
              </p:ext>
            </p:extLst>
          </p:nvPr>
        </p:nvGraphicFramePr>
        <p:xfrm>
          <a:off x="852262" y="2452915"/>
          <a:ext cx="41576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882" name="Equation" r:id="rId3" imgW="1968500" imgH="241300" progId="Equation.3">
                  <p:embed/>
                </p:oleObj>
              </mc:Choice>
              <mc:Fallback>
                <p:oleObj name="Equation" r:id="rId3" imgW="1968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262" y="2452915"/>
                        <a:ext cx="415766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671880"/>
              </p:ext>
            </p:extLst>
          </p:nvPr>
        </p:nvGraphicFramePr>
        <p:xfrm>
          <a:off x="5424261" y="2238148"/>
          <a:ext cx="28971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883" name="Equation" r:id="rId5" imgW="1371600" imgH="482600" progId="Equation.3">
                  <p:embed/>
                </p:oleObj>
              </mc:Choice>
              <mc:Fallback>
                <p:oleObj name="Equation" r:id="rId5" imgW="1371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4261" y="2238148"/>
                        <a:ext cx="2897187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713" y="4521389"/>
            <a:ext cx="3179573" cy="18442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4691" y="5667382"/>
            <a:ext cx="18752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Hamming Loss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5009924" y="5762173"/>
            <a:ext cx="585333" cy="1206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23914" y="5175090"/>
            <a:ext cx="1149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604A7B"/>
                </a:solidFill>
              </a:rPr>
              <a:t>Log Loss</a:t>
            </a:r>
            <a:endParaRPr lang="en-US" sz="2200" b="1" dirty="0">
              <a:solidFill>
                <a:srgbClr val="604A7B"/>
              </a:solidFill>
            </a:endParaRPr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 flipH="1">
            <a:off x="7239995" y="5605977"/>
            <a:ext cx="258543" cy="33796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161315" y="4505943"/>
            <a:ext cx="907142" cy="60308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99308" y="4075056"/>
            <a:ext cx="14189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Hinge Loss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2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22" y="1250199"/>
            <a:ext cx="8116280" cy="4752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6562" y="5871158"/>
            <a:ext cx="59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(x)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86130" y="3336736"/>
            <a:ext cx="71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Loss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41308" y="4802704"/>
            <a:ext cx="115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0/1 Loss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1862194" y="4434917"/>
            <a:ext cx="154978" cy="367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03757" y="4571871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Target y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>
            <a:off x="5503441" y="5033536"/>
            <a:ext cx="0" cy="441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5" idx="2"/>
          </p:cNvCxnSpPr>
          <p:nvPr/>
        </p:nvCxnSpPr>
        <p:spPr>
          <a:xfrm flipH="1">
            <a:off x="2961086" y="2650698"/>
            <a:ext cx="581031" cy="48456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32628" y="2219811"/>
            <a:ext cx="14189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Hinge Loss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369871"/>
              </p:ext>
            </p:extLst>
          </p:nvPr>
        </p:nvGraphicFramePr>
        <p:xfrm>
          <a:off x="5503441" y="1671983"/>
          <a:ext cx="2588047" cy="2045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52" name="Equation" r:id="rId5" imgW="1460500" imgH="1155700" progId="Equation.3">
                  <p:embed/>
                </p:oleObj>
              </mc:Choice>
              <mc:Fallback>
                <p:oleObj name="Equation" r:id="rId5" imgW="1460500" imgH="1155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3441" y="1671983"/>
                        <a:ext cx="2588047" cy="2045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48718"/>
            <a:ext cx="8229600" cy="12092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Original Hinge Loss </a:t>
            </a:r>
            <a:br>
              <a:rPr lang="en-US" dirty="0" smtClean="0"/>
            </a:br>
            <a:r>
              <a:rPr lang="en-US" sz="3600" dirty="0" smtClean="0">
                <a:solidFill>
                  <a:srgbClr val="953735"/>
                </a:solidFill>
              </a:rPr>
              <a:t>(Support Vector Machine)</a:t>
            </a:r>
            <a:endParaRPr lang="en-US" sz="3600" dirty="0">
              <a:solidFill>
                <a:srgbClr val="953735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479023"/>
              </p:ext>
            </p:extLst>
          </p:nvPr>
        </p:nvGraphicFramePr>
        <p:xfrm>
          <a:off x="4208463" y="3671888"/>
          <a:ext cx="3959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53" name="Equation" r:id="rId7" imgW="2171700" imgH="215900" progId="Equation.3">
                  <p:embed/>
                </p:oleObj>
              </mc:Choice>
              <mc:Fallback>
                <p:oleObj name="Equation" r:id="rId7" imgW="2171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08463" y="3671888"/>
                        <a:ext cx="395922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3542117" y="2650698"/>
            <a:ext cx="1004796" cy="99461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850743" y="2968171"/>
            <a:ext cx="428172" cy="703718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1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of Hinge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7912"/>
              </p:ext>
            </p:extLst>
          </p:nvPr>
        </p:nvGraphicFramePr>
        <p:xfrm>
          <a:off x="847458" y="1671638"/>
          <a:ext cx="3151227" cy="249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66" name="Equation" r:id="rId3" imgW="1460500" imgH="1155700" progId="Equation.3">
                  <p:embed/>
                </p:oleObj>
              </mc:Choice>
              <mc:Fallback>
                <p:oleObj name="Equation" r:id="rId3" imgW="1460500" imgH="1155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7458" y="1671638"/>
                        <a:ext cx="3151227" cy="2491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811424"/>
              </p:ext>
            </p:extLst>
          </p:nvPr>
        </p:nvGraphicFramePr>
        <p:xfrm>
          <a:off x="769705" y="5039824"/>
          <a:ext cx="4990092" cy="496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67" name="Equation" r:id="rId5" imgW="2171700" imgH="215900" progId="Equation.3">
                  <p:embed/>
                </p:oleObj>
              </mc:Choice>
              <mc:Fallback>
                <p:oleObj name="Equation" r:id="rId5" imgW="2171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9705" y="5039824"/>
                        <a:ext cx="4990092" cy="496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9714" y="1732394"/>
            <a:ext cx="3498627" cy="2048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2586" y="5762248"/>
            <a:ext cx="5353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</a:rPr>
              <a:t>Hinge loss = continuous upper bound on 0/1 loss</a:t>
            </a:r>
            <a:endParaRPr lang="en-US" sz="2000" b="1" dirty="0">
              <a:solidFill>
                <a:srgbClr val="953735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92029"/>
              </p:ext>
            </p:extLst>
          </p:nvPr>
        </p:nvGraphicFramePr>
        <p:xfrm>
          <a:off x="847458" y="4098769"/>
          <a:ext cx="4004873" cy="65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68" name="Equation" r:id="rId8" imgW="2032000" imgH="330200" progId="Equation.3">
                  <p:embed/>
                </p:oleObj>
              </mc:Choice>
              <mc:Fallback>
                <p:oleObj name="Equation" r:id="rId8" imgW="20320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7458" y="4098769"/>
                        <a:ext cx="4004873" cy="652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316253"/>
              </p:ext>
            </p:extLst>
          </p:nvPr>
        </p:nvGraphicFramePr>
        <p:xfrm>
          <a:off x="5837550" y="4098769"/>
          <a:ext cx="16637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69" name="Equation" r:id="rId10" imgW="723900" imgH="254000" progId="Equation.3">
                  <p:embed/>
                </p:oleObj>
              </mc:Choice>
              <mc:Fallback>
                <p:oleObj name="Equation" r:id="rId10" imgW="723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37550" y="4098769"/>
                        <a:ext cx="1663700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50534" y="4020904"/>
            <a:ext cx="6226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70198" y="3952342"/>
            <a:ext cx="8107159" cy="87353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0198" y="4825879"/>
            <a:ext cx="8107159" cy="87353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9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Recap: </a:t>
            </a:r>
            <a:r>
              <a:rPr lang="en-US" dirty="0" smtClean="0"/>
              <a:t>Sequence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Input: x = (</a:t>
            </a:r>
            <a:r>
              <a:rPr lang="en-US" sz="2400" dirty="0" smtClean="0"/>
              <a:t>x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</a:t>
            </a:r>
            <a:r>
              <a:rPr lang="en-US" sz="2400" dirty="0"/>
              <a:t>…,</a:t>
            </a:r>
            <a:r>
              <a:rPr lang="en-US" sz="2400" dirty="0" err="1"/>
              <a:t>x</a:t>
            </a:r>
            <a:r>
              <a:rPr lang="en-US" sz="2400" baseline="30000" dirty="0" err="1"/>
              <a:t>M</a:t>
            </a:r>
            <a:r>
              <a:rPr lang="en-US" sz="2400" dirty="0"/>
              <a:t>)</a:t>
            </a:r>
          </a:p>
          <a:p>
            <a:r>
              <a:rPr lang="en-US" sz="2400" dirty="0"/>
              <a:t>Predict: y = (y</a:t>
            </a:r>
            <a:r>
              <a:rPr lang="en-US" sz="2400" baseline="30000" dirty="0"/>
              <a:t>1</a:t>
            </a:r>
            <a:r>
              <a:rPr lang="en-US" sz="2400" dirty="0"/>
              <a:t>,…,</a:t>
            </a:r>
            <a:r>
              <a:rPr lang="en-US" sz="2400" dirty="0" err="1"/>
              <a:t>y</a:t>
            </a:r>
            <a:r>
              <a:rPr lang="en-US" sz="2400" baseline="30000" dirty="0" err="1"/>
              <a:t>M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Each </a:t>
            </a:r>
            <a:r>
              <a:rPr lang="en-US" sz="2000" dirty="0" err="1" smtClean="0"/>
              <a:t>y</a:t>
            </a:r>
            <a:r>
              <a:rPr lang="en-US" sz="2000" baseline="30000" dirty="0" err="1" smtClean="0"/>
              <a:t>i</a:t>
            </a:r>
            <a:r>
              <a:rPr lang="en-US" sz="2000" dirty="0" smtClean="0"/>
              <a:t> one of L labels.</a:t>
            </a:r>
          </a:p>
          <a:p>
            <a:pPr lvl="1"/>
            <a:endParaRPr lang="en-US" sz="1100" dirty="0"/>
          </a:p>
          <a:p>
            <a:r>
              <a:rPr lang="en-US" sz="2400" dirty="0"/>
              <a:t>x = “Fish Sleep”</a:t>
            </a:r>
          </a:p>
          <a:p>
            <a:r>
              <a:rPr lang="en-US" sz="2400" dirty="0"/>
              <a:t>y = (N, V)</a:t>
            </a:r>
          </a:p>
          <a:p>
            <a:endParaRPr lang="en-US" sz="1100" dirty="0"/>
          </a:p>
          <a:p>
            <a:r>
              <a:rPr lang="en-US" sz="2400" dirty="0"/>
              <a:t>x = “The Dog Ate My Homework”</a:t>
            </a:r>
          </a:p>
          <a:p>
            <a:r>
              <a:rPr lang="en-US" sz="2400" dirty="0"/>
              <a:t>y = (D, N, V, D, N)</a:t>
            </a:r>
          </a:p>
          <a:p>
            <a:endParaRPr lang="en-US" sz="1000" dirty="0"/>
          </a:p>
          <a:p>
            <a:r>
              <a:rPr lang="en-US" sz="2400" dirty="0"/>
              <a:t>x = “The Fox Jumped Over The Fence”</a:t>
            </a:r>
          </a:p>
          <a:p>
            <a:r>
              <a:rPr lang="en-US" sz="2400" dirty="0"/>
              <a:t>y = (D, N, V, P, D, N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25344" y="1624106"/>
            <a:ext cx="346130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POS </a:t>
            </a:r>
            <a:r>
              <a:rPr lang="en-US" sz="2000" b="1" dirty="0" smtClean="0"/>
              <a:t>Tags:</a:t>
            </a:r>
          </a:p>
          <a:p>
            <a:pPr algn="ctr"/>
            <a:r>
              <a:rPr lang="en-US" sz="2000" dirty="0" err="1" smtClean="0"/>
              <a:t>Det</a:t>
            </a:r>
            <a:r>
              <a:rPr lang="en-US" sz="2000" dirty="0" smtClean="0"/>
              <a:t>, Noun, Verb, </a:t>
            </a:r>
            <a:r>
              <a:rPr lang="en-US" sz="2000" dirty="0" err="1" smtClean="0"/>
              <a:t>Adj</a:t>
            </a:r>
            <a:r>
              <a:rPr lang="en-US" sz="2000" dirty="0" smtClean="0"/>
              <a:t>, </a:t>
            </a:r>
            <a:r>
              <a:rPr lang="en-US" sz="2000" dirty="0" err="1" smtClean="0"/>
              <a:t>Adv</a:t>
            </a:r>
            <a:r>
              <a:rPr lang="en-US" sz="2000" dirty="0" smtClean="0"/>
              <a:t>, Prep</a:t>
            </a:r>
            <a:endParaRPr lang="en-US" sz="2000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6733215" y="895747"/>
            <a:ext cx="298824" cy="3303448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05497" y="2639214"/>
            <a:ext cx="55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L=6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886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63877"/>
          </a:xfrm>
        </p:spPr>
        <p:txBody>
          <a:bodyPr>
            <a:normAutofit/>
          </a:bodyPr>
          <a:lstStyle/>
          <a:p>
            <a:r>
              <a:rPr lang="en-US" dirty="0" smtClean="0"/>
              <a:t>Hamming Hinge Loss</a:t>
            </a:r>
            <a:br>
              <a:rPr lang="en-US" dirty="0" smtClean="0"/>
            </a:br>
            <a:r>
              <a:rPr lang="en-US" sz="3200" dirty="0" smtClean="0">
                <a:solidFill>
                  <a:srgbClr val="953735"/>
                </a:solidFill>
              </a:rPr>
              <a:t>(Structural SVM)</a:t>
            </a:r>
            <a:endParaRPr lang="en-US" sz="3200" dirty="0">
              <a:solidFill>
                <a:srgbClr val="95373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124037"/>
              </p:ext>
            </p:extLst>
          </p:nvPr>
        </p:nvGraphicFramePr>
        <p:xfrm>
          <a:off x="977574" y="1687189"/>
          <a:ext cx="6923087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94" name="Equation" r:id="rId3" imgW="3365500" imgH="838200" progId="Equation.3">
                  <p:embed/>
                </p:oleObj>
              </mc:Choice>
              <mc:Fallback>
                <p:oleObj name="Equation" r:id="rId3" imgW="33655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574" y="1687189"/>
                        <a:ext cx="6923087" cy="172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510956"/>
              </p:ext>
            </p:extLst>
          </p:nvPr>
        </p:nvGraphicFramePr>
        <p:xfrm>
          <a:off x="1464837" y="4827797"/>
          <a:ext cx="5873004" cy="91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95" name="Equation" r:id="rId5" imgW="3352800" imgH="520700" progId="Equation.3">
                  <p:embed/>
                </p:oleObj>
              </mc:Choice>
              <mc:Fallback>
                <p:oleObj name="Equation" r:id="rId5" imgW="3352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4837" y="4827797"/>
                        <a:ext cx="5873004" cy="91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42791" y="5807332"/>
            <a:ext cx="480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53735"/>
                </a:solidFill>
              </a:rPr>
              <a:t>C</a:t>
            </a:r>
            <a:r>
              <a:rPr lang="en-US" sz="2000" b="1" dirty="0" smtClean="0">
                <a:solidFill>
                  <a:srgbClr val="953735"/>
                </a:solidFill>
              </a:rPr>
              <a:t>ontinuous upper bound on Hamming </a:t>
            </a:r>
            <a:r>
              <a:rPr lang="en-US" sz="2000" b="1" dirty="0">
                <a:solidFill>
                  <a:srgbClr val="953735"/>
                </a:solidFill>
              </a:rPr>
              <a:t>L</a:t>
            </a:r>
            <a:r>
              <a:rPr lang="en-US" sz="2000" b="1" dirty="0" smtClean="0">
                <a:solidFill>
                  <a:srgbClr val="953735"/>
                </a:solidFill>
              </a:rPr>
              <a:t>oss!</a:t>
            </a:r>
            <a:endParaRPr lang="en-US" sz="2000" b="1" dirty="0">
              <a:solidFill>
                <a:srgbClr val="95373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6539" y="1854535"/>
            <a:ext cx="3023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Sometimes normalize by M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86539" y="2267911"/>
            <a:ext cx="664325" cy="520892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92444"/>
              </p:ext>
            </p:extLst>
          </p:nvPr>
        </p:nvGraphicFramePr>
        <p:xfrm>
          <a:off x="835342" y="3574010"/>
          <a:ext cx="26289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96" name="Equation" r:id="rId7" imgW="1333500" imgH="317500" progId="Equation.3">
                  <p:embed/>
                </p:oleObj>
              </mc:Choice>
              <mc:Fallback>
                <p:oleObj name="Equation" r:id="rId7" imgW="1333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5342" y="3574010"/>
                        <a:ext cx="2628900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63086"/>
              </p:ext>
            </p:extLst>
          </p:nvPr>
        </p:nvGraphicFramePr>
        <p:xfrm>
          <a:off x="4238654" y="4090180"/>
          <a:ext cx="1828269" cy="748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97" name="Equation" r:id="rId9" imgW="965200" imgH="393700" progId="Equation.3">
                  <p:embed/>
                </p:oleObj>
              </mc:Choice>
              <mc:Fallback>
                <p:oleObj name="Equation" r:id="rId9" imgW="965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38654" y="4090180"/>
                        <a:ext cx="1828269" cy="748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41721" y="3472837"/>
            <a:ext cx="6226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70198" y="3408039"/>
            <a:ext cx="8107159" cy="141975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0198" y="4827797"/>
            <a:ext cx="8107159" cy="9795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0551"/>
              </p:ext>
            </p:extLst>
          </p:nvPr>
        </p:nvGraphicFramePr>
        <p:xfrm>
          <a:off x="4258091" y="3574010"/>
          <a:ext cx="30797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98" name="Equation" r:id="rId11" imgW="1562100" imgH="215900" progId="Equation.3">
                  <p:embed/>
                </p:oleObj>
              </mc:Choice>
              <mc:Fallback>
                <p:oleObj name="Equation" r:id="rId11" imgW="156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58091" y="3574010"/>
                        <a:ext cx="30797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41721" y="4055962"/>
            <a:ext cx="6226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5012" y="4208807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Learned Predictor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1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animBg="1"/>
      <p:bldP spid="15" grpId="0" animBg="1"/>
      <p:bldP spid="18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600" dirty="0"/>
          </a:p>
          <a:p>
            <a:pPr eaLnBrk="1" hangingPunct="1">
              <a:buFontTx/>
              <a:buNone/>
            </a:pPr>
            <a:endParaRPr lang="en-US" sz="1600" dirty="0"/>
          </a:p>
          <a:p>
            <a:pPr eaLnBrk="1" hangingPunct="1">
              <a:buFontTx/>
              <a:buNone/>
            </a:pPr>
            <a:endParaRPr lang="en-US" sz="1600" dirty="0"/>
          </a:p>
          <a:p>
            <a:pPr eaLnBrk="1" hangingPunct="1">
              <a:buFontTx/>
              <a:buNone/>
            </a:pPr>
            <a:endParaRPr lang="en-US" sz="1600" dirty="0"/>
          </a:p>
          <a:p>
            <a:pPr eaLnBrk="1" hangingPunct="1">
              <a:buFontTx/>
              <a:buNone/>
            </a:pPr>
            <a:endParaRPr lang="en-US" sz="1600" dirty="0"/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FontTx/>
              <a:buNone/>
            </a:pPr>
            <a:endParaRPr lang="en-US" sz="1600" dirty="0"/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en-US" sz="2200" dirty="0"/>
              <a:t>Suppose for </a:t>
            </a:r>
            <a:r>
              <a:rPr lang="en-US" sz="2200" dirty="0" smtClean="0"/>
              <a:t>incorrect y’=h(x</a:t>
            </a:r>
            <a:r>
              <a:rPr lang="en-US" sz="2200" baseline="-25000" dirty="0" smtClean="0"/>
              <a:t>i</a:t>
            </a:r>
            <a:r>
              <a:rPr lang="en-US" sz="2200" dirty="0" smtClean="0"/>
              <a:t>):</a:t>
            </a:r>
            <a:endParaRPr lang="en-US" sz="500" dirty="0"/>
          </a:p>
          <a:p>
            <a:pPr eaLnBrk="1" hangingPunct="1">
              <a:buFontTx/>
              <a:buNone/>
            </a:pPr>
            <a:r>
              <a:rPr lang="en-US" sz="2200" dirty="0"/>
              <a:t>Then: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115283"/>
              </p:ext>
            </p:extLst>
          </p:nvPr>
        </p:nvGraphicFramePr>
        <p:xfrm>
          <a:off x="860425" y="1436890"/>
          <a:ext cx="7364413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49" name="Equation" r:id="rId4" imgW="3581400" imgH="901700" progId="Equation.3">
                  <p:embed/>
                </p:oleObj>
              </mc:Choice>
              <mc:Fallback>
                <p:oleObj name="Equation" r:id="rId4" imgW="35814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0425" y="1436890"/>
                        <a:ext cx="7364413" cy="185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Hamming Hinge Loss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1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363396"/>
              </p:ext>
            </p:extLst>
          </p:nvPr>
        </p:nvGraphicFramePr>
        <p:xfrm>
          <a:off x="792163" y="4766835"/>
          <a:ext cx="3703637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50" name="Equation" r:id="rId6" imgW="1841500" imgH="457200" progId="Equation.3">
                  <p:embed/>
                </p:oleObj>
              </mc:Choice>
              <mc:Fallback>
                <p:oleObj name="Equation" r:id="rId6" imgW="1841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4766835"/>
                        <a:ext cx="3703637" cy="920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736854"/>
              </p:ext>
            </p:extLst>
          </p:nvPr>
        </p:nvGraphicFramePr>
        <p:xfrm>
          <a:off x="4937274" y="4008439"/>
          <a:ext cx="3531252" cy="175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51" name="Worksheet" r:id="rId9" imgW="4813300" imgH="2578100" progId="Excel.Sheet.8">
                  <p:embed/>
                </p:oleObj>
              </mc:Choice>
              <mc:Fallback>
                <p:oleObj name="Worksheet" r:id="rId9" imgW="4813300" imgH="25781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274" y="4008439"/>
                        <a:ext cx="3531252" cy="17569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 rot="16200000">
            <a:off x="2095839" y="2799296"/>
            <a:ext cx="144235" cy="978126"/>
          </a:xfrm>
          <a:prstGeom prst="leftBrac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16367" y="3368701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Score(</a:t>
            </a:r>
            <a:r>
              <a:rPr lang="en-US" sz="2000" b="1" dirty="0" err="1" smtClean="0">
                <a:solidFill>
                  <a:srgbClr val="800000"/>
                </a:solidFill>
              </a:rPr>
              <a:t>y</a:t>
            </a:r>
            <a:r>
              <a:rPr lang="en-US" sz="2000" b="1" baseline="-25000" dirty="0" err="1">
                <a:solidFill>
                  <a:srgbClr val="800000"/>
                </a:solidFill>
              </a:rPr>
              <a:t>i</a:t>
            </a:r>
            <a:r>
              <a:rPr lang="en-US" sz="2000" b="1" dirty="0" smtClean="0">
                <a:solidFill>
                  <a:srgbClr val="800000"/>
                </a:solidFill>
              </a:rPr>
              <a:t>)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0004" y="3372813"/>
            <a:ext cx="116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Score(y</a:t>
            </a:r>
            <a:r>
              <a:rPr lang="en-US" sz="2000" b="1" baseline="30000" dirty="0" smtClean="0">
                <a:solidFill>
                  <a:srgbClr val="800000"/>
                </a:solidFill>
              </a:rPr>
              <a:t>’</a:t>
            </a:r>
            <a:r>
              <a:rPr lang="en-US" sz="2000" b="1" dirty="0" smtClean="0">
                <a:solidFill>
                  <a:srgbClr val="800000"/>
                </a:solidFill>
              </a:rPr>
              <a:t>)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7316" y="3383213"/>
            <a:ext cx="96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Loss(y</a:t>
            </a:r>
            <a:r>
              <a:rPr lang="en-US" sz="2000" b="1" baseline="30000" dirty="0" smtClean="0">
                <a:solidFill>
                  <a:srgbClr val="800000"/>
                </a:solidFill>
              </a:rPr>
              <a:t>’</a:t>
            </a:r>
            <a:r>
              <a:rPr lang="en-US" sz="2000" b="1" dirty="0" smtClean="0">
                <a:solidFill>
                  <a:srgbClr val="800000"/>
                </a:solidFill>
              </a:rPr>
              <a:t>)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6359" y="3384180"/>
            <a:ext cx="771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Slack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3448458" y="2799295"/>
            <a:ext cx="144235" cy="978126"/>
          </a:xfrm>
          <a:prstGeom prst="leftBrac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rot="16200000">
            <a:off x="4978231" y="2480668"/>
            <a:ext cx="144234" cy="1615375"/>
          </a:xfrm>
          <a:prstGeom prst="leftBrac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6157614" y="3110559"/>
            <a:ext cx="144235" cy="355600"/>
          </a:xfrm>
          <a:prstGeom prst="leftBrac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19422" y="5765342"/>
            <a:ext cx="4860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Slack variable upper bounds Hamming Loss!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6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197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5" y="809493"/>
            <a:ext cx="5420037" cy="584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853" y="4367891"/>
            <a:ext cx="381000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869" y="4313364"/>
            <a:ext cx="381000" cy="3810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951638"/>
              </p:ext>
            </p:extLst>
          </p:nvPr>
        </p:nvGraphicFramePr>
        <p:xfrm>
          <a:off x="5919788" y="1505983"/>
          <a:ext cx="2803525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59" name="Equation" r:id="rId6" imgW="1460500" imgH="965200" progId="Equation.3">
                  <p:embed/>
                </p:oleObj>
              </mc:Choice>
              <mc:Fallback>
                <p:oleObj name="Equation" r:id="rId6" imgW="14605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9788" y="1505983"/>
                        <a:ext cx="2803525" cy="185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933018" y="3761247"/>
            <a:ext cx="666158" cy="67342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69155" y="4653971"/>
            <a:ext cx="830021" cy="78110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46178" y="229705"/>
            <a:ext cx="5806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53735"/>
                </a:solidFill>
              </a:rPr>
              <a:t>Recall: </a:t>
            </a:r>
            <a:r>
              <a:rPr lang="en-US" sz="2400" b="1" dirty="0" smtClean="0">
                <a:solidFill>
                  <a:schemeClr val="accent1"/>
                </a:solidFill>
              </a:rPr>
              <a:t>Soft-Margin Support Vector Machine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792135"/>
              </p:ext>
            </p:extLst>
          </p:nvPr>
        </p:nvGraphicFramePr>
        <p:xfrm>
          <a:off x="1014301" y="4815671"/>
          <a:ext cx="307801" cy="43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60" name="Equation" r:id="rId8" imgW="152400" imgH="215900" progId="Equation.3">
                  <p:embed/>
                </p:oleObj>
              </mc:Choice>
              <mc:Fallback>
                <p:oleObj name="Equation" r:id="rId8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4301" y="4815671"/>
                        <a:ext cx="307801" cy="436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>
            <a:stCxn id="16" idx="0"/>
          </p:cNvCxnSpPr>
          <p:nvPr/>
        </p:nvCxnSpPr>
        <p:spPr>
          <a:xfrm flipV="1">
            <a:off x="1168201" y="3947998"/>
            <a:ext cx="777977" cy="867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1322102" y="5033697"/>
            <a:ext cx="756330" cy="65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81097" y="692069"/>
            <a:ext cx="1145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“Margin”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4653935" y="892124"/>
            <a:ext cx="1827162" cy="39426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57312" y="4018034"/>
            <a:ext cx="28272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04A7B"/>
                </a:solidFill>
              </a:rPr>
              <a:t>Size of Margin </a:t>
            </a:r>
          </a:p>
          <a:p>
            <a:pPr algn="ctr"/>
            <a:r>
              <a:rPr lang="en-US" sz="2000" b="1" dirty="0" err="1" smtClean="0">
                <a:solidFill>
                  <a:srgbClr val="604A7B"/>
                </a:solidFill>
              </a:rPr>
              <a:t>vs</a:t>
            </a:r>
            <a:r>
              <a:rPr lang="en-US" sz="2000" b="1" dirty="0" smtClean="0">
                <a:solidFill>
                  <a:srgbClr val="604A7B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604A7B"/>
                </a:solidFill>
              </a:rPr>
              <a:t>Size of Margin Violations</a:t>
            </a:r>
          </a:p>
          <a:p>
            <a:pPr algn="ctr"/>
            <a:r>
              <a:rPr lang="en-US" sz="2000" dirty="0" smtClean="0">
                <a:solidFill>
                  <a:srgbClr val="604A7B"/>
                </a:solidFill>
              </a:rPr>
              <a:t>(C controls trade-off)</a:t>
            </a:r>
            <a:endParaRPr lang="en-US" sz="2000" dirty="0">
              <a:solidFill>
                <a:srgbClr val="604A7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48093" y="6456516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</a:t>
            </a:r>
            <a:r>
              <a:rPr lang="en-US" sz="1400" dirty="0"/>
              <a:t>: http://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Support_vector_machine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9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67617" y="2307758"/>
            <a:ext cx="0" cy="4090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67617" y="6388222"/>
            <a:ext cx="445575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3457550" y="3689076"/>
            <a:ext cx="324465" cy="599292"/>
            <a:chOff x="4078216" y="2146262"/>
            <a:chExt cx="324465" cy="599292"/>
          </a:xfrm>
        </p:grpSpPr>
        <p:sp>
          <p:nvSpPr>
            <p:cNvPr id="17" name="TextBox 16"/>
            <p:cNvSpPr txBox="1"/>
            <p:nvPr/>
          </p:nvSpPr>
          <p:spPr>
            <a:xfrm>
              <a:off x="4078216" y="2146262"/>
              <a:ext cx="324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y</a:t>
              </a:r>
              <a:r>
                <a:rPr lang="en-US" baseline="-25000" dirty="0" err="1" smtClean="0"/>
                <a:t>i</a:t>
              </a:r>
              <a:endParaRPr lang="en-US" baseline="-250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139178" y="2528414"/>
              <a:ext cx="217147" cy="21714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1297277" y="3533990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97908" y="5529581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75191" y="2666605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03800" y="4851667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09748" y="3601058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422048" y="3086079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61717" y="4765815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409307" y="5773640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18436" y="3181007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671597"/>
              </p:ext>
            </p:extLst>
          </p:nvPr>
        </p:nvGraphicFramePr>
        <p:xfrm>
          <a:off x="1119574" y="308267"/>
          <a:ext cx="6919912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87" name="Equation" r:id="rId3" imgW="3365500" imgH="838200" progId="Equation.3">
                  <p:embed/>
                </p:oleObj>
              </mc:Choice>
              <mc:Fallback>
                <p:oleObj name="Equation" r:id="rId3" imgW="33655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9574" y="308267"/>
                        <a:ext cx="6919912" cy="172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930002"/>
              </p:ext>
            </p:extLst>
          </p:nvPr>
        </p:nvGraphicFramePr>
        <p:xfrm>
          <a:off x="5569386" y="2069585"/>
          <a:ext cx="3043311" cy="825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88" name="Equation" r:id="rId5" imgW="1778000" imgH="482600" progId="Equation.3">
                  <p:embed/>
                </p:oleObj>
              </mc:Choice>
              <mc:Fallback>
                <p:oleObj name="Equation" r:id="rId5" imgW="1778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9386" y="2069585"/>
                        <a:ext cx="3043311" cy="825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Left Brace 54"/>
          <p:cNvSpPr/>
          <p:nvPr/>
        </p:nvSpPr>
        <p:spPr>
          <a:xfrm rot="16200000">
            <a:off x="7630631" y="2106467"/>
            <a:ext cx="143369" cy="1667884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069953" y="2980952"/>
            <a:ext cx="2616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 Dimensional </a:t>
            </a:r>
            <a:r>
              <a:rPr lang="en-US" sz="2000" dirty="0"/>
              <a:t>P</a:t>
            </a:r>
            <a:r>
              <a:rPr lang="en-US" sz="2000" dirty="0" smtClean="0"/>
              <a:t>oint</a:t>
            </a:r>
            <a:endParaRPr lang="en-US" sz="2000" dirty="0"/>
          </a:p>
        </p:txBody>
      </p:sp>
      <p:sp>
        <p:nvSpPr>
          <p:cNvPr id="57" name="Oval 56"/>
          <p:cNvSpPr/>
          <p:nvPr/>
        </p:nvSpPr>
        <p:spPr>
          <a:xfrm>
            <a:off x="2489546" y="3812459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870812" y="5068277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365967" y="5112637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148820" y="4410979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096328" y="4463292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054922" y="5983207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723466" y="5657497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503331" y="6091777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054922" y="5221207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658788" y="5141079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122383" y="5809897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91930" y="3133880"/>
            <a:ext cx="36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235380" y="3086079"/>
            <a:ext cx="2640555" cy="35686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48076" y="213180"/>
            <a:ext cx="3304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Soft-Margin Structural 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Support Vector Machine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794091" y="4313469"/>
            <a:ext cx="217147" cy="217140"/>
          </a:xfrm>
          <a:prstGeom prst="ellips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endCxn id="52" idx="1"/>
          </p:cNvCxnSpPr>
          <p:nvPr/>
        </p:nvCxnSpPr>
        <p:spPr>
          <a:xfrm>
            <a:off x="3720912" y="4258208"/>
            <a:ext cx="104979" cy="870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73" idx="1"/>
          </p:cNvCxnSpPr>
          <p:nvPr/>
        </p:nvCxnSpPr>
        <p:spPr>
          <a:xfrm>
            <a:off x="3181273" y="4588440"/>
            <a:ext cx="286568" cy="2412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983610" y="4410180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436041" y="4797877"/>
            <a:ext cx="217147" cy="2171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Brace 74"/>
          <p:cNvSpPr/>
          <p:nvPr/>
        </p:nvSpPr>
        <p:spPr>
          <a:xfrm rot="16200000">
            <a:off x="3016275" y="659081"/>
            <a:ext cx="143368" cy="231439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>
            <a:stCxn id="75" idx="1"/>
          </p:cNvCxnSpPr>
          <p:nvPr/>
        </p:nvCxnSpPr>
        <p:spPr>
          <a:xfrm>
            <a:off x="3087959" y="1887963"/>
            <a:ext cx="369591" cy="264264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Left Brace 76"/>
          <p:cNvSpPr/>
          <p:nvPr/>
        </p:nvSpPr>
        <p:spPr>
          <a:xfrm rot="2143300">
            <a:off x="3529221" y="4360053"/>
            <a:ext cx="122674" cy="397244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>
            <a:stCxn id="78" idx="1"/>
            <a:endCxn id="59" idx="5"/>
          </p:cNvCxnSpPr>
          <p:nvPr/>
        </p:nvCxnSpPr>
        <p:spPr>
          <a:xfrm>
            <a:off x="4300654" y="3703942"/>
            <a:ext cx="543481" cy="41797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658788" y="3936578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Left Brace 80"/>
          <p:cNvSpPr/>
          <p:nvPr/>
        </p:nvSpPr>
        <p:spPr>
          <a:xfrm rot="2143300">
            <a:off x="3960049" y="3775090"/>
            <a:ext cx="165695" cy="512959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268854" y="3672143"/>
            <a:ext cx="217147" cy="2171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2735583" y="4092827"/>
            <a:ext cx="34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y’</a:t>
            </a:r>
            <a:endParaRPr lang="en-US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4837624" y="3873742"/>
            <a:ext cx="34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’</a:t>
            </a:r>
            <a:endParaRPr lang="en-US" baseline="-25000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3597908" y="2434774"/>
            <a:ext cx="1614073" cy="546178"/>
            <a:chOff x="3657785" y="2123871"/>
            <a:chExt cx="1614073" cy="546178"/>
          </a:xfrm>
        </p:grpSpPr>
        <p:sp>
          <p:nvSpPr>
            <p:cNvPr id="94" name="TextBox 93"/>
            <p:cNvSpPr txBox="1"/>
            <p:nvPr/>
          </p:nvSpPr>
          <p:spPr>
            <a:xfrm>
              <a:off x="3657785" y="2158823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≤0</a:t>
              </a:r>
              <a:r>
                <a:rPr lang="en-US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dirty="0"/>
            </a:p>
          </p:txBody>
        </p:sp>
        <p:graphicFrame>
          <p:nvGraphicFramePr>
            <p:cNvPr id="97" name="Object 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6461992"/>
                </p:ext>
              </p:extLst>
            </p:nvPr>
          </p:nvGraphicFramePr>
          <p:xfrm>
            <a:off x="4224832" y="2178263"/>
            <a:ext cx="1047026" cy="491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489" name="Equation" r:id="rId7" imgW="838200" imgH="393700" progId="Equation.3">
                    <p:embed/>
                  </p:oleObj>
                </mc:Choice>
                <mc:Fallback>
                  <p:oleObj name="Equation" r:id="rId7" imgW="8382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224832" y="2178263"/>
                          <a:ext cx="1047026" cy="4917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Rectangle 101"/>
            <p:cNvSpPr/>
            <p:nvPr/>
          </p:nvSpPr>
          <p:spPr>
            <a:xfrm>
              <a:off x="3701194" y="2123871"/>
              <a:ext cx="1568874" cy="5461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2" name="Straight Arrow Connector 81"/>
          <p:cNvCxnSpPr>
            <a:stCxn id="75" idx="1"/>
          </p:cNvCxnSpPr>
          <p:nvPr/>
        </p:nvCxnSpPr>
        <p:spPr>
          <a:xfrm>
            <a:off x="3087959" y="1887963"/>
            <a:ext cx="870931" cy="2048615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2" idx="2"/>
          </p:cNvCxnSpPr>
          <p:nvPr/>
        </p:nvCxnSpPr>
        <p:spPr>
          <a:xfrm flipH="1">
            <a:off x="4011238" y="2980952"/>
            <a:ext cx="414516" cy="770178"/>
          </a:xfrm>
          <a:prstGeom prst="straightConnector1">
            <a:avLst/>
          </a:prstGeom>
          <a:grpFill/>
          <a:ln>
            <a:solidFill>
              <a:schemeClr val="accent4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4726078" y="1998305"/>
            <a:ext cx="107137" cy="436469"/>
          </a:xfrm>
          <a:prstGeom prst="straightConnector1">
            <a:avLst/>
          </a:prstGeom>
          <a:grpFill/>
          <a:ln>
            <a:solidFill>
              <a:schemeClr val="accent4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098072" y="3882171"/>
            <a:ext cx="36241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04A7B"/>
                </a:solidFill>
              </a:rPr>
              <a:t>Size </a:t>
            </a:r>
            <a:r>
              <a:rPr lang="en-US" sz="2000" b="1" dirty="0">
                <a:solidFill>
                  <a:srgbClr val="604A7B"/>
                </a:solidFill>
              </a:rPr>
              <a:t>of Margin </a:t>
            </a:r>
          </a:p>
          <a:p>
            <a:pPr algn="ctr"/>
            <a:r>
              <a:rPr lang="en-US" sz="2000" b="1" dirty="0" err="1">
                <a:solidFill>
                  <a:srgbClr val="604A7B"/>
                </a:solidFill>
              </a:rPr>
              <a:t>vs</a:t>
            </a:r>
            <a:r>
              <a:rPr lang="en-US" sz="2000" b="1" dirty="0">
                <a:solidFill>
                  <a:srgbClr val="604A7B"/>
                </a:solidFill>
              </a:rPr>
              <a:t> </a:t>
            </a:r>
          </a:p>
          <a:p>
            <a:pPr algn="ctr"/>
            <a:r>
              <a:rPr lang="en-US" sz="2000" b="1" dirty="0">
                <a:solidFill>
                  <a:srgbClr val="604A7B"/>
                </a:solidFill>
              </a:rPr>
              <a:t>Size of Margin Violations</a:t>
            </a:r>
          </a:p>
          <a:p>
            <a:pPr algn="ctr"/>
            <a:r>
              <a:rPr lang="en-US" sz="2000" dirty="0">
                <a:solidFill>
                  <a:srgbClr val="604A7B"/>
                </a:solidFill>
              </a:rPr>
              <a:t>(C controls trade-off</a:t>
            </a:r>
            <a:r>
              <a:rPr lang="en-US" sz="2000" dirty="0" smtClean="0">
                <a:solidFill>
                  <a:srgbClr val="604A7B"/>
                </a:solidFill>
              </a:rPr>
              <a:t>)</a:t>
            </a:r>
          </a:p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Scale margin by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Hamming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Loss)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2000" dirty="0">
              <a:solidFill>
                <a:srgbClr val="604A7B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569386" y="2029118"/>
            <a:ext cx="3043310" cy="13690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3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57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25" grpId="0"/>
      <p:bldP spid="52" grpId="0" animBg="1"/>
      <p:bldP spid="41" grpId="0" animBg="1"/>
      <p:bldP spid="73" grpId="0" animBg="1"/>
      <p:bldP spid="75" grpId="0" animBg="1"/>
      <p:bldP spid="77" grpId="0" animBg="1"/>
      <p:bldP spid="59" grpId="0" animBg="1"/>
      <p:bldP spid="81" grpId="0" animBg="1"/>
      <p:bldP spid="78" grpId="0" animBg="1"/>
      <p:bldP spid="91" grpId="0"/>
      <p:bldP spid="92" grpId="0"/>
      <p:bldP spid="1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Reduction to Independent Multiclass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13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061481"/>
              </p:ext>
            </p:extLst>
          </p:nvPr>
        </p:nvGraphicFramePr>
        <p:xfrm>
          <a:off x="2218967" y="3484469"/>
          <a:ext cx="2799029" cy="84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21" name="Equation" r:id="rId3" imgW="1600200" imgH="482600" progId="Equation.3">
                  <p:embed/>
                </p:oleObj>
              </mc:Choice>
              <mc:Fallback>
                <p:oleObj name="Equation" r:id="rId3" imgW="1600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8967" y="3484469"/>
                        <a:ext cx="2799029" cy="843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04710"/>
              </p:ext>
            </p:extLst>
          </p:nvPr>
        </p:nvGraphicFramePr>
        <p:xfrm>
          <a:off x="1385221" y="1333401"/>
          <a:ext cx="6739636" cy="1676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22" name="Equation" r:id="rId5" imgW="3365500" imgH="838200" progId="Equation.3">
                  <p:embed/>
                </p:oleObj>
              </mc:Choice>
              <mc:Fallback>
                <p:oleObj name="Equation" r:id="rId5" imgW="33655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5221" y="1333401"/>
                        <a:ext cx="6739636" cy="1676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0141" y="3654512"/>
            <a:ext cx="1158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Suppose: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96543" y="4517934"/>
            <a:ext cx="218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 pairwise features.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722152" y="4091697"/>
            <a:ext cx="272133" cy="473413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526888"/>
              </p:ext>
            </p:extLst>
          </p:nvPr>
        </p:nvGraphicFramePr>
        <p:xfrm>
          <a:off x="5742996" y="3171413"/>
          <a:ext cx="2404561" cy="1446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23" name="Equation" r:id="rId7" imgW="1689100" imgH="1016000" progId="Equation.3">
                  <p:embed/>
                </p:oleObj>
              </mc:Choice>
              <mc:Fallback>
                <p:oleObj name="Equation" r:id="rId7" imgW="1689100" imgH="1016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2996" y="3171413"/>
                        <a:ext cx="2404561" cy="1446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42996" y="4517934"/>
            <a:ext cx="279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Stack features ϕ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US" baseline="30000" dirty="0" err="1" smtClean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 L times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973412"/>
              </p:ext>
            </p:extLst>
          </p:nvPr>
        </p:nvGraphicFramePr>
        <p:xfrm>
          <a:off x="1596472" y="5246069"/>
          <a:ext cx="4571882" cy="581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24" name="Equation" r:id="rId9" imgW="2197100" imgH="279400" progId="Equation.3">
                  <p:embed/>
                </p:oleObj>
              </mc:Choice>
              <mc:Fallback>
                <p:oleObj name="Equation" r:id="rId9" imgW="2197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6472" y="5246069"/>
                        <a:ext cx="4571882" cy="581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eform 19"/>
          <p:cNvSpPr/>
          <p:nvPr/>
        </p:nvSpPr>
        <p:spPr>
          <a:xfrm>
            <a:off x="857203" y="2727972"/>
            <a:ext cx="739270" cy="2747412"/>
          </a:xfrm>
          <a:custGeom>
            <a:avLst/>
            <a:gdLst>
              <a:gd name="connsiteX0" fmla="*/ 561778 w 833911"/>
              <a:gd name="connsiteY0" fmla="*/ 0 h 2831648"/>
              <a:gd name="connsiteX1" fmla="*/ 4553 w 833911"/>
              <a:gd name="connsiteY1" fmla="*/ 1321868 h 2831648"/>
              <a:gd name="connsiteX2" fmla="*/ 833911 w 833911"/>
              <a:gd name="connsiteY2" fmla="*/ 2831648 h 28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911" h="2831648">
                <a:moveTo>
                  <a:pt x="561778" y="0"/>
                </a:moveTo>
                <a:cubicBezTo>
                  <a:pt x="260487" y="424963"/>
                  <a:pt x="-40803" y="849927"/>
                  <a:pt x="4553" y="1321868"/>
                </a:cubicBezTo>
                <a:cubicBezTo>
                  <a:pt x="49908" y="1793809"/>
                  <a:pt x="441909" y="2312728"/>
                  <a:pt x="833911" y="2831648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14808" y="5776445"/>
            <a:ext cx="6239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Decompose constraints to multiclass hinge loss per token!</a:t>
            </a:r>
            <a:endParaRPr lang="en-US" sz="2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0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8" grpId="0"/>
      <p:bldP spid="20" grpId="0" animBg="1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Story So Far: </a:t>
            </a:r>
            <a:r>
              <a:rPr lang="en-US" dirty="0" smtClean="0"/>
              <a:t>Structural SVMs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model class as CRFs: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Same prediction (given trained model):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Train to minimize Hamming Hinge Loss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11020"/>
              </p:ext>
            </p:extLst>
          </p:nvPr>
        </p:nvGraphicFramePr>
        <p:xfrm>
          <a:off x="2540934" y="2252821"/>
          <a:ext cx="4172153" cy="1078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4" name="Equation" r:id="rId3" imgW="1866900" imgH="482600" progId="Equation.3">
                  <p:embed/>
                </p:oleObj>
              </mc:Choice>
              <mc:Fallback>
                <p:oleObj name="Equation" r:id="rId3" imgW="1866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934" y="2252821"/>
                        <a:ext cx="4172153" cy="1078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53120"/>
              </p:ext>
            </p:extLst>
          </p:nvPr>
        </p:nvGraphicFramePr>
        <p:xfrm>
          <a:off x="2760664" y="4194480"/>
          <a:ext cx="3382987" cy="777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5" name="Equation" r:id="rId5" imgW="1333500" imgH="304800" progId="Equation.3">
                  <p:embed/>
                </p:oleObj>
              </mc:Choice>
              <mc:Fallback>
                <p:oleObj name="Equation" r:id="rId5" imgW="13335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0664" y="4194480"/>
                        <a:ext cx="3382987" cy="777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3200" y="1435651"/>
            <a:ext cx="1985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Linear </a:t>
            </a:r>
            <a:r>
              <a:rPr lang="en-US" sz="2000" dirty="0" err="1" smtClean="0">
                <a:solidFill>
                  <a:srgbClr val="953735"/>
                </a:solidFill>
              </a:rPr>
              <a:t>w.r.t</a:t>
            </a:r>
            <a:r>
              <a:rPr lang="en-US" sz="2000" dirty="0" smtClean="0">
                <a:solidFill>
                  <a:srgbClr val="953735"/>
                </a:solidFill>
              </a:rPr>
              <a:t>. 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pairwise features</a:t>
            </a:r>
            <a:endParaRPr lang="en-US" sz="2000" dirty="0">
              <a:solidFill>
                <a:srgbClr val="953735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84981" y="2143537"/>
            <a:ext cx="673854" cy="36412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40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Hinge Loss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Hinge </a:t>
            </a:r>
            <a:r>
              <a:rPr lang="en-US" dirty="0"/>
              <a:t>L</a:t>
            </a:r>
            <a:r>
              <a:rPr lang="en-US" dirty="0" smtClean="0"/>
              <a:t>oss 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ncourages margin between positive &amp; negative examples</a:t>
            </a:r>
          </a:p>
          <a:p>
            <a:endParaRPr lang="en-US" sz="2000" dirty="0" smtClean="0"/>
          </a:p>
          <a:p>
            <a:r>
              <a:rPr lang="en-US" dirty="0" smtClean="0"/>
              <a:t>Hamming Hinge Loss: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ncourages margin between correct y &amp; suboptimal y’</a:t>
            </a:r>
          </a:p>
          <a:p>
            <a:pPr lvl="1"/>
            <a:r>
              <a:rPr lang="en-US" sz="2400" dirty="0" smtClean="0"/>
              <a:t>Margin scaled by hamming loss</a:t>
            </a:r>
          </a:p>
          <a:p>
            <a:pPr lvl="1"/>
            <a:endParaRPr lang="en-US" sz="2000" dirty="0"/>
          </a:p>
          <a:p>
            <a:r>
              <a:rPr lang="en-US" dirty="0" smtClean="0"/>
              <a:t>Tend to outperform CRFs when margin exists</a:t>
            </a:r>
          </a:p>
          <a:p>
            <a:pPr lvl="1"/>
            <a:r>
              <a:rPr lang="en-US" sz="2400" dirty="0" smtClean="0"/>
              <a:t>(with small slack…)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9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Training </a:t>
            </a:r>
            <a:r>
              <a:rPr lang="en-US" dirty="0" smtClean="0"/>
              <a:t>Structural SVMs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7069"/>
            <a:ext cx="8229600" cy="2789094"/>
          </a:xfrm>
        </p:spPr>
        <p:txBody>
          <a:bodyPr/>
          <a:lstStyle/>
          <a:p>
            <a:r>
              <a:rPr lang="en-US" dirty="0" smtClean="0"/>
              <a:t>How many y’ are there?</a:t>
            </a:r>
          </a:p>
          <a:p>
            <a:pPr lvl="1"/>
            <a:r>
              <a:rPr lang="en-US" b="1" dirty="0" smtClean="0"/>
              <a:t>Exponential!</a:t>
            </a:r>
          </a:p>
          <a:p>
            <a:pPr lvl="1"/>
            <a:endParaRPr lang="en-US" sz="2000" b="1" dirty="0"/>
          </a:p>
          <a:p>
            <a:r>
              <a:rPr lang="en-US" dirty="0" smtClean="0"/>
              <a:t>Intractable to enumerate constraints…</a:t>
            </a:r>
          </a:p>
          <a:p>
            <a:pPr lvl="1"/>
            <a:r>
              <a:rPr lang="en-US" dirty="0" smtClean="0"/>
              <a:t>…let alone solve the optimization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420827"/>
              </p:ext>
            </p:extLst>
          </p:nvPr>
        </p:nvGraphicFramePr>
        <p:xfrm>
          <a:off x="1385221" y="1417638"/>
          <a:ext cx="6739636" cy="1676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89" name="Equation" r:id="rId3" imgW="3365500" imgH="838200" progId="Equation.3">
                  <p:embed/>
                </p:oleObj>
              </mc:Choice>
              <mc:Fallback>
                <p:oleObj name="Equation" r:id="rId3" imgW="33655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5221" y="1417638"/>
                        <a:ext cx="6739636" cy="1676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5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Hinge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Choose tolerate </a:t>
            </a:r>
            <a:r>
              <a:rPr lang="el-GR" sz="2400" dirty="0" smtClean="0"/>
              <a:t>ε</a:t>
            </a:r>
            <a:r>
              <a:rPr lang="en-US" sz="2400" dirty="0" smtClean="0"/>
              <a:t>&gt;0: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688976"/>
              </p:ext>
            </p:extLst>
          </p:nvPr>
        </p:nvGraphicFramePr>
        <p:xfrm>
          <a:off x="1120774" y="2131835"/>
          <a:ext cx="7088537" cy="1702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829" name="Equation" r:id="rId3" imgW="3746500" imgH="901700" progId="Equation.3">
                  <p:embed/>
                </p:oleObj>
              </mc:Choice>
              <mc:Fallback>
                <p:oleObj name="Equation" r:id="rId3" imgW="37465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0774" y="2131835"/>
                        <a:ext cx="7088537" cy="1702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278557" y="2002241"/>
            <a:ext cx="3025862" cy="1211712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205680"/>
              </p:ext>
            </p:extLst>
          </p:nvPr>
        </p:nvGraphicFramePr>
        <p:xfrm>
          <a:off x="1209675" y="5257410"/>
          <a:ext cx="62293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830" name="Equation" r:id="rId5" imgW="3556000" imgH="520700" progId="Equation.3">
                  <p:embed/>
                </p:oleObj>
              </mc:Choice>
              <mc:Fallback>
                <p:oleObj name="Equation" r:id="rId5" imgW="35560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9675" y="5257410"/>
                        <a:ext cx="6229350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370004"/>
              </p:ext>
            </p:extLst>
          </p:nvPr>
        </p:nvGraphicFramePr>
        <p:xfrm>
          <a:off x="757944" y="4003542"/>
          <a:ext cx="26289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831" name="Equation" r:id="rId7" imgW="1333500" imgH="317500" progId="Equation.3">
                  <p:embed/>
                </p:oleObj>
              </mc:Choice>
              <mc:Fallback>
                <p:oleObj name="Equation" r:id="rId7" imgW="1333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7944" y="4003542"/>
                        <a:ext cx="2628900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320666"/>
              </p:ext>
            </p:extLst>
          </p:nvPr>
        </p:nvGraphicFramePr>
        <p:xfrm>
          <a:off x="3979863" y="4519223"/>
          <a:ext cx="21907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832" name="Equation" r:id="rId9" imgW="1155700" imgH="393700" progId="Equation.3">
                  <p:embed/>
                </p:oleObj>
              </mc:Choice>
              <mc:Fallback>
                <p:oleObj name="Equation" r:id="rId9" imgW="1155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79863" y="4519223"/>
                        <a:ext cx="219075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64323" y="3902369"/>
            <a:ext cx="6226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492800" y="3837571"/>
            <a:ext cx="8107159" cy="141975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2800" y="5257329"/>
            <a:ext cx="8107159" cy="9795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496833"/>
              </p:ext>
            </p:extLst>
          </p:nvPr>
        </p:nvGraphicFramePr>
        <p:xfrm>
          <a:off x="4180693" y="4003542"/>
          <a:ext cx="30797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833" name="Equation" r:id="rId11" imgW="1562100" imgH="215900" progId="Equation.3">
                  <p:embed/>
                </p:oleObj>
              </mc:Choice>
              <mc:Fallback>
                <p:oleObj name="Equation" r:id="rId11" imgW="156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80693" y="4003542"/>
                        <a:ext cx="30797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464323" y="4485494"/>
            <a:ext cx="6226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17614" y="4638339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Learned Predictor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8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600" dirty="0"/>
          </a:p>
          <a:p>
            <a:pPr eaLnBrk="1" hangingPunct="1">
              <a:buFontTx/>
              <a:buNone/>
            </a:pPr>
            <a:endParaRPr lang="en-US" sz="1600" dirty="0"/>
          </a:p>
          <a:p>
            <a:pPr eaLnBrk="1" hangingPunct="1">
              <a:buFontTx/>
              <a:buNone/>
            </a:pPr>
            <a:endParaRPr lang="en-US" sz="1600" dirty="0"/>
          </a:p>
          <a:p>
            <a:pPr eaLnBrk="1" hangingPunct="1">
              <a:buFontTx/>
              <a:buNone/>
            </a:pPr>
            <a:endParaRPr lang="en-US" sz="1600" dirty="0"/>
          </a:p>
          <a:p>
            <a:pPr eaLnBrk="1" hangingPunct="1">
              <a:buFontTx/>
              <a:buNone/>
            </a:pPr>
            <a:endParaRPr lang="en-US" sz="1600" dirty="0"/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FontTx/>
              <a:buNone/>
            </a:pPr>
            <a:endParaRPr lang="en-US" sz="16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r>
              <a:rPr lang="en-US" sz="2200" dirty="0"/>
              <a:t>Suppose for </a:t>
            </a:r>
            <a:r>
              <a:rPr lang="en-US" sz="2200" dirty="0" smtClean="0"/>
              <a:t>incorrect y’=h(x</a:t>
            </a:r>
            <a:r>
              <a:rPr lang="en-US" sz="2200" baseline="-25000" dirty="0" smtClean="0"/>
              <a:t>i</a:t>
            </a:r>
            <a:r>
              <a:rPr lang="en-US" sz="2200" dirty="0" smtClean="0"/>
              <a:t>):</a:t>
            </a:r>
            <a:endParaRPr lang="en-US" sz="2200" dirty="0"/>
          </a:p>
          <a:p>
            <a:pPr eaLnBrk="1" hangingPunct="1">
              <a:buFontTx/>
              <a:buNone/>
            </a:pPr>
            <a:endParaRPr lang="en-US" sz="500" dirty="0"/>
          </a:p>
          <a:p>
            <a:pPr eaLnBrk="1" hangingPunct="1">
              <a:buFontTx/>
              <a:buNone/>
            </a:pPr>
            <a:r>
              <a:rPr lang="en-US" sz="2200" dirty="0"/>
              <a:t>Then: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683454"/>
              </p:ext>
            </p:extLst>
          </p:nvPr>
        </p:nvGraphicFramePr>
        <p:xfrm>
          <a:off x="730250" y="1436688"/>
          <a:ext cx="762635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34" name="Equation" r:id="rId4" imgW="3708400" imgH="901700" progId="Equation.3">
                  <p:embed/>
                </p:oleObj>
              </mc:Choice>
              <mc:Fallback>
                <p:oleObj name="Equation" r:id="rId4" imgW="37084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250" y="1436688"/>
                        <a:ext cx="7626350" cy="185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Approximate Hinge Loss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1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796846"/>
              </p:ext>
            </p:extLst>
          </p:nvPr>
        </p:nvGraphicFramePr>
        <p:xfrm>
          <a:off x="853136" y="5094288"/>
          <a:ext cx="3148865" cy="811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35" name="Equation" r:id="rId6" imgW="1778000" imgH="457200" progId="Equation.3">
                  <p:embed/>
                </p:oleObj>
              </mc:Choice>
              <mc:Fallback>
                <p:oleObj name="Equation" r:id="rId6" imgW="177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36" y="5094288"/>
                        <a:ext cx="3148865" cy="8113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188238"/>
              </p:ext>
            </p:extLst>
          </p:nvPr>
        </p:nvGraphicFramePr>
        <p:xfrm>
          <a:off x="4806950" y="4008438"/>
          <a:ext cx="3879850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36" name="Worksheet" r:id="rId9" imgW="4813300" imgH="2578100" progId="Excel.Sheet.8">
                  <p:embed/>
                </p:oleObj>
              </mc:Choice>
              <mc:Fallback>
                <p:oleObj name="Worksheet" r:id="rId9" imgW="4813300" imgH="25781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50" y="4008438"/>
                        <a:ext cx="3879850" cy="2041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 rot="16200000">
            <a:off x="1993065" y="2799296"/>
            <a:ext cx="144235" cy="978126"/>
          </a:xfrm>
          <a:prstGeom prst="leftBrac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13593" y="3368701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Score(</a:t>
            </a:r>
            <a:r>
              <a:rPr lang="en-US" sz="2000" b="1" dirty="0" err="1" smtClean="0">
                <a:solidFill>
                  <a:srgbClr val="800000"/>
                </a:solidFill>
              </a:rPr>
              <a:t>y</a:t>
            </a:r>
            <a:r>
              <a:rPr lang="en-US" sz="2000" b="1" baseline="-25000" dirty="0" err="1">
                <a:solidFill>
                  <a:srgbClr val="800000"/>
                </a:solidFill>
              </a:rPr>
              <a:t>i</a:t>
            </a:r>
            <a:r>
              <a:rPr lang="en-US" sz="2000" b="1" dirty="0" smtClean="0">
                <a:solidFill>
                  <a:srgbClr val="800000"/>
                </a:solidFill>
              </a:rPr>
              <a:t>)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7230" y="3372813"/>
            <a:ext cx="116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Score(y</a:t>
            </a:r>
            <a:r>
              <a:rPr lang="en-US" sz="2000" b="1" baseline="30000" dirty="0" smtClean="0">
                <a:solidFill>
                  <a:srgbClr val="800000"/>
                </a:solidFill>
              </a:rPr>
              <a:t>’</a:t>
            </a:r>
            <a:r>
              <a:rPr lang="en-US" sz="2000" b="1" dirty="0" smtClean="0">
                <a:solidFill>
                  <a:srgbClr val="800000"/>
                </a:solidFill>
              </a:rPr>
              <a:t>)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4542" y="3383213"/>
            <a:ext cx="96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Loss(y</a:t>
            </a:r>
            <a:r>
              <a:rPr lang="en-US" sz="2000" b="1" baseline="30000" dirty="0" smtClean="0">
                <a:solidFill>
                  <a:srgbClr val="800000"/>
                </a:solidFill>
              </a:rPr>
              <a:t>’</a:t>
            </a:r>
            <a:r>
              <a:rPr lang="en-US" sz="2000" b="1" dirty="0" smtClean="0">
                <a:solidFill>
                  <a:srgbClr val="800000"/>
                </a:solidFill>
              </a:rPr>
              <a:t>)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8795" y="3384180"/>
            <a:ext cx="771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Slack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3345684" y="2799295"/>
            <a:ext cx="144235" cy="978126"/>
          </a:xfrm>
          <a:prstGeom prst="leftBrac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rot="16200000">
            <a:off x="4875457" y="2480668"/>
            <a:ext cx="144234" cy="1615375"/>
          </a:xfrm>
          <a:prstGeom prst="leftBrac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5990050" y="3110559"/>
            <a:ext cx="144235" cy="355600"/>
          </a:xfrm>
          <a:prstGeom prst="leftBrac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41289" y="1524000"/>
            <a:ext cx="883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953735"/>
                </a:solidFill>
              </a:rPr>
              <a:t>ε</a:t>
            </a:r>
            <a:r>
              <a:rPr lang="en-US" sz="2000" dirty="0" smtClean="0">
                <a:solidFill>
                  <a:srgbClr val="953735"/>
                </a:solidFill>
              </a:rPr>
              <a:t>=0.02</a:t>
            </a:r>
            <a:endParaRPr lang="en-US" sz="2000" dirty="0">
              <a:solidFill>
                <a:srgbClr val="953735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641289" y="1924111"/>
            <a:ext cx="317878" cy="62309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50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Recap: </a:t>
            </a:r>
            <a:r>
              <a:rPr lang="en-US" dirty="0" smtClean="0"/>
              <a:t>General Multiclass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9447"/>
          </a:xfrm>
        </p:spPr>
        <p:txBody>
          <a:bodyPr>
            <a:normAutofit/>
          </a:bodyPr>
          <a:lstStyle/>
          <a:p>
            <a:r>
              <a:rPr lang="en-US" dirty="0"/>
              <a:t>x = “Fish </a:t>
            </a:r>
            <a:r>
              <a:rPr lang="en-US" dirty="0" smtClean="0"/>
              <a:t>sleep</a:t>
            </a:r>
            <a:r>
              <a:rPr lang="en-US" dirty="0"/>
              <a:t>”</a:t>
            </a:r>
          </a:p>
          <a:p>
            <a:r>
              <a:rPr lang="en-US" dirty="0"/>
              <a:t>y = (N, V)</a:t>
            </a:r>
          </a:p>
          <a:p>
            <a:endParaRPr lang="en-US" sz="500" dirty="0" smtClean="0"/>
          </a:p>
          <a:p>
            <a:r>
              <a:rPr lang="en-US" dirty="0" smtClean="0"/>
              <a:t>Multiclass prediction:</a:t>
            </a:r>
          </a:p>
          <a:p>
            <a:pPr lvl="1"/>
            <a:r>
              <a:rPr lang="en-US" dirty="0" smtClean="0"/>
              <a:t>All possible length-M sequences as different class</a:t>
            </a:r>
          </a:p>
          <a:p>
            <a:pPr lvl="1"/>
            <a:r>
              <a:rPr lang="en-US" dirty="0" smtClean="0"/>
              <a:t>(D, D),  (D, N),  (D, V),  (D, </a:t>
            </a:r>
            <a:r>
              <a:rPr lang="en-US" dirty="0" err="1" smtClean="0"/>
              <a:t>Adj</a:t>
            </a:r>
            <a:r>
              <a:rPr lang="en-US" dirty="0" smtClean="0"/>
              <a:t>),  (D, </a:t>
            </a:r>
            <a:r>
              <a:rPr lang="en-US" dirty="0" err="1" smtClean="0"/>
              <a:t>Adv</a:t>
            </a:r>
            <a:r>
              <a:rPr lang="en-US" dirty="0" smtClean="0"/>
              <a:t>),  (D, </a:t>
            </a:r>
            <a:r>
              <a:rPr lang="en-US" dirty="0" err="1" smtClean="0"/>
              <a:t>Pr</a:t>
            </a:r>
            <a:r>
              <a:rPr lang="en-US" dirty="0" smtClean="0"/>
              <a:t>)  (N, D),  (N, N),  (N, V),  (N, </a:t>
            </a:r>
            <a:r>
              <a:rPr lang="en-US" dirty="0" err="1" smtClean="0"/>
              <a:t>Adj</a:t>
            </a:r>
            <a:r>
              <a:rPr lang="en-US" dirty="0" smtClean="0"/>
              <a:t>),  (N, </a:t>
            </a:r>
            <a:r>
              <a:rPr lang="en-US" dirty="0" err="1" smtClean="0"/>
              <a:t>Adv</a:t>
            </a:r>
            <a:r>
              <a:rPr lang="en-US" dirty="0" smtClean="0"/>
              <a:t>), …</a:t>
            </a:r>
          </a:p>
          <a:p>
            <a:pPr lvl="1"/>
            <a:endParaRPr lang="en-US" sz="500" dirty="0" smtClean="0"/>
          </a:p>
          <a:p>
            <a:r>
              <a:rPr lang="en-US" b="1" dirty="0" smtClean="0"/>
              <a:t>L</a:t>
            </a:r>
            <a:r>
              <a:rPr lang="en-US" b="1" baseline="30000" dirty="0" smtClean="0"/>
              <a:t>M </a:t>
            </a:r>
            <a:r>
              <a:rPr lang="en-US" b="1" dirty="0" smtClean="0"/>
              <a:t>classes!</a:t>
            </a:r>
          </a:p>
          <a:p>
            <a:pPr lvl="1"/>
            <a:r>
              <a:rPr lang="en-US" b="1" dirty="0" smtClean="0"/>
              <a:t>Length 2: 6</a:t>
            </a:r>
            <a:r>
              <a:rPr lang="en-US" b="1" baseline="30000" dirty="0" smtClean="0"/>
              <a:t>2</a:t>
            </a:r>
            <a:r>
              <a:rPr lang="en-US" b="1" dirty="0" smtClean="0"/>
              <a:t> = 36!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25344" y="1624106"/>
            <a:ext cx="346130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POS </a:t>
            </a:r>
            <a:r>
              <a:rPr lang="en-US" sz="2000" b="1" dirty="0" smtClean="0"/>
              <a:t>Tags:</a:t>
            </a:r>
          </a:p>
          <a:p>
            <a:pPr algn="ctr"/>
            <a:r>
              <a:rPr lang="en-US" sz="2000" dirty="0" err="1" smtClean="0"/>
              <a:t>Det</a:t>
            </a:r>
            <a:r>
              <a:rPr lang="en-US" sz="2000" dirty="0" smtClean="0"/>
              <a:t>, Noun, Verb, </a:t>
            </a:r>
            <a:r>
              <a:rPr lang="en-US" sz="2000" dirty="0" err="1" smtClean="0"/>
              <a:t>Adj</a:t>
            </a:r>
            <a:r>
              <a:rPr lang="en-US" sz="2000" dirty="0" smtClean="0"/>
              <a:t>, </a:t>
            </a:r>
            <a:r>
              <a:rPr lang="en-US" sz="2000" dirty="0" err="1" smtClean="0"/>
              <a:t>Adv</a:t>
            </a:r>
            <a:r>
              <a:rPr lang="en-US" sz="2000" dirty="0" smtClean="0"/>
              <a:t>, Prep</a:t>
            </a:r>
            <a:endParaRPr lang="en-US" sz="2000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6733215" y="895747"/>
            <a:ext cx="298824" cy="3303448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05497" y="2639214"/>
            <a:ext cx="55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L=6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131114" y="2942207"/>
            <a:ext cx="6971897" cy="304217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Can Model Everything! </a:t>
            </a:r>
          </a:p>
          <a:p>
            <a:pPr algn="ctr"/>
            <a:r>
              <a:rPr lang="en-US" sz="3200" dirty="0" smtClean="0"/>
              <a:t>(In Theory)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Exponential Explosion in #Classes!</a:t>
            </a:r>
          </a:p>
          <a:p>
            <a:pPr algn="ctr"/>
            <a:r>
              <a:rPr lang="en-US" sz="3200" dirty="0" smtClean="0"/>
              <a:t>(Not Tractable)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516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7603"/>
            <a:ext cx="8229600" cy="451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Guarantee for any </a:t>
            </a:r>
            <a:r>
              <a:rPr lang="en-US" dirty="0" err="1" smtClean="0"/>
              <a:t>ε</a:t>
            </a:r>
            <a:r>
              <a:rPr lang="en-US" dirty="0" smtClean="0"/>
              <a:t>&gt;0: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Complexity: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371426"/>
              </p:ext>
            </p:extLst>
          </p:nvPr>
        </p:nvGraphicFramePr>
        <p:xfrm>
          <a:off x="1807525" y="2364742"/>
          <a:ext cx="5954713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984" name="Equation" r:id="rId3" imgW="2895600" imgH="1130300" progId="Equation.3">
                  <p:embed/>
                </p:oleObj>
              </mc:Choice>
              <mc:Fallback>
                <p:oleObj name="Equation" r:id="rId3" imgW="2895600" imgH="1130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7525" y="2364742"/>
                        <a:ext cx="5954713" cy="231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953735"/>
                </a:solidFill>
              </a:rPr>
              <a:t>Sneak Preview: </a:t>
            </a:r>
            <a:r>
              <a:rPr lang="en-US" sz="3800" dirty="0" smtClean="0"/>
              <a:t>Linear Convergence Rate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178903"/>
              </p:ext>
            </p:extLst>
          </p:nvPr>
        </p:nvGraphicFramePr>
        <p:xfrm>
          <a:off x="3396457" y="4848225"/>
          <a:ext cx="90011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985" name="Equation" r:id="rId5" imgW="393700" imgH="431800" progId="Equation.3">
                  <p:embed/>
                </p:oleObj>
              </mc:Choice>
              <mc:Fallback>
                <p:oleObj name="Equation" r:id="rId5" imgW="393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6457" y="4848225"/>
                        <a:ext cx="900112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5886" y="6239550"/>
            <a:ext cx="708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www.cs.cornell.edu</a:t>
            </a:r>
            <a:r>
              <a:rPr lang="en-US" dirty="0"/>
              <a:t>/people/</a:t>
            </a:r>
            <a:r>
              <a:rPr lang="en-US" dirty="0" err="1"/>
              <a:t>tj</a:t>
            </a:r>
            <a:r>
              <a:rPr lang="en-US" dirty="0"/>
              <a:t>/publications/joachims_etal_09a.pdf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7252" y="5070799"/>
            <a:ext cx="2852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Approximately minimize </a:t>
            </a: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Hinge Loss w/ tolerance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ε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6569" y="4448115"/>
            <a:ext cx="2385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Complexity of Viterbi</a:t>
            </a:r>
            <a:endParaRPr lang="en-US" sz="2000" dirty="0">
              <a:solidFill>
                <a:srgbClr val="953735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25582" y="4868747"/>
            <a:ext cx="572590" cy="255025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73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Recap: </a:t>
            </a:r>
            <a:r>
              <a:rPr lang="en-US" dirty="0" smtClean="0"/>
              <a:t>Structural SVMs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Minimize Hamming Hinge Loss</a:t>
            </a:r>
          </a:p>
          <a:p>
            <a:pPr lvl="1"/>
            <a:r>
              <a:rPr lang="en-US" dirty="0" smtClean="0"/>
              <a:t>Maximizes margin between </a:t>
            </a:r>
            <a:r>
              <a:rPr lang="en-US" dirty="0" err="1" smtClean="0"/>
              <a:t>y</a:t>
            </a:r>
            <a:r>
              <a:rPr lang="en-US" baseline="30000" dirty="0" err="1" smtClean="0"/>
              <a:t>i</a:t>
            </a:r>
            <a:r>
              <a:rPr lang="en-US" dirty="0" smtClean="0"/>
              <a:t> and incorrect y’</a:t>
            </a:r>
          </a:p>
          <a:p>
            <a:pPr lvl="1"/>
            <a:r>
              <a:rPr lang="en-US" dirty="0" smtClean="0"/>
              <a:t>Desired Margin Depends on Hamming Loss</a:t>
            </a:r>
          </a:p>
          <a:p>
            <a:endParaRPr lang="en-US" sz="1000" dirty="0"/>
          </a:p>
          <a:p>
            <a:r>
              <a:rPr lang="en-US" dirty="0" smtClean="0"/>
              <a:t>Reduces to Conventional Multiclass SVMs</a:t>
            </a:r>
          </a:p>
          <a:p>
            <a:pPr lvl="1"/>
            <a:r>
              <a:rPr lang="en-US" dirty="0" smtClean="0"/>
              <a:t>If scoring function F decomposes</a:t>
            </a:r>
          </a:p>
          <a:p>
            <a:pPr lvl="1"/>
            <a:endParaRPr lang="en-US" sz="1000" dirty="0"/>
          </a:p>
          <a:p>
            <a:r>
              <a:rPr lang="en-US" dirty="0" smtClean="0"/>
              <a:t>Naïve Training takes exponential time</a:t>
            </a:r>
          </a:p>
          <a:p>
            <a:pPr lvl="1"/>
            <a:r>
              <a:rPr lang="en-US" dirty="0" smtClean="0"/>
              <a:t>Next Lecture: Efficient Approximate Training </a:t>
            </a:r>
          </a:p>
          <a:p>
            <a:endParaRPr 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5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Lecture Thursday:</a:t>
            </a:r>
          </a:p>
          <a:p>
            <a:pPr lvl="1"/>
            <a:r>
              <a:rPr lang="en-US" dirty="0"/>
              <a:t>Structural SVM Training</a:t>
            </a:r>
          </a:p>
          <a:p>
            <a:pPr lvl="1"/>
            <a:r>
              <a:rPr lang="en-US" dirty="0"/>
              <a:t>General Structured </a:t>
            </a:r>
            <a:r>
              <a:rPr lang="en-US" dirty="0" smtClean="0"/>
              <a:t>Prediction</a:t>
            </a:r>
          </a:p>
          <a:p>
            <a:endParaRPr lang="en-US" sz="2000" dirty="0"/>
          </a:p>
          <a:p>
            <a:r>
              <a:rPr lang="en-US" b="1" dirty="0" smtClean="0"/>
              <a:t>Recitation </a:t>
            </a:r>
            <a:r>
              <a:rPr lang="en-US" b="1" dirty="0"/>
              <a:t>Tomorrow:</a:t>
            </a:r>
          </a:p>
          <a:p>
            <a:pPr lvl="1"/>
            <a:r>
              <a:rPr lang="en-US" dirty="0"/>
              <a:t>Gradient Descent for Non-</a:t>
            </a:r>
            <a:r>
              <a:rPr lang="en-US" dirty="0" smtClean="0"/>
              <a:t>Differentiable Obj.</a:t>
            </a:r>
            <a:endParaRPr lang="en-US" dirty="0"/>
          </a:p>
          <a:p>
            <a:pPr lvl="2"/>
            <a:r>
              <a:rPr lang="en-US" dirty="0"/>
              <a:t>E.g., Lasso, Hinge Loss</a:t>
            </a:r>
          </a:p>
          <a:p>
            <a:pPr lvl="1"/>
            <a:r>
              <a:rPr lang="en-US" dirty="0"/>
              <a:t>Accelerated Gradient Descent for Faster Training</a:t>
            </a:r>
          </a:p>
          <a:p>
            <a:pPr lvl="2"/>
            <a:endParaRPr lang="en-US" sz="5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3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59" y="274638"/>
            <a:ext cx="8466713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Recap: </a:t>
            </a:r>
            <a:r>
              <a:rPr lang="en-US" dirty="0" smtClean="0"/>
              <a:t>Independent Multiclass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8451"/>
            <a:ext cx="8229600" cy="3327712"/>
          </a:xfrm>
        </p:spPr>
        <p:txBody>
          <a:bodyPr/>
          <a:lstStyle/>
          <a:p>
            <a:r>
              <a:rPr lang="en-US" dirty="0" smtClean="0"/>
              <a:t>Treat each word independently (assumption)</a:t>
            </a:r>
          </a:p>
          <a:p>
            <a:pPr lvl="1"/>
            <a:r>
              <a:rPr lang="en-US" dirty="0" smtClean="0"/>
              <a:t>Independent multiclass prediction per word</a:t>
            </a:r>
          </a:p>
          <a:p>
            <a:pPr lvl="1"/>
            <a:r>
              <a:rPr lang="en-US" dirty="0" smtClean="0"/>
              <a:t>Predict for x=“I” independently</a:t>
            </a:r>
          </a:p>
          <a:p>
            <a:pPr lvl="1"/>
            <a:r>
              <a:rPr lang="en-US" dirty="0" smtClean="0"/>
              <a:t>Predict for x=“fish” independently</a:t>
            </a:r>
          </a:p>
          <a:p>
            <a:pPr lvl="1"/>
            <a:r>
              <a:rPr lang="en-US" dirty="0" smtClean="0"/>
              <a:t>Predict for x=“often” independently</a:t>
            </a:r>
          </a:p>
          <a:p>
            <a:pPr lvl="1"/>
            <a:r>
              <a:rPr lang="en-US" dirty="0" smtClean="0"/>
              <a:t>Concatenate predictions.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93096" y="1425529"/>
            <a:ext cx="299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</a:t>
            </a:r>
            <a:r>
              <a:rPr lang="en-US" sz="3600" dirty="0" smtClean="0"/>
              <a:t>=“I fish often”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125344" y="1405684"/>
            <a:ext cx="346130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POS </a:t>
            </a:r>
            <a:r>
              <a:rPr lang="en-US" sz="2000" b="1" dirty="0" smtClean="0"/>
              <a:t>Tags:</a:t>
            </a:r>
          </a:p>
          <a:p>
            <a:pPr algn="ctr"/>
            <a:r>
              <a:rPr lang="en-US" sz="2000" dirty="0" err="1" smtClean="0"/>
              <a:t>Det</a:t>
            </a:r>
            <a:r>
              <a:rPr lang="en-US" sz="2000" dirty="0" smtClean="0"/>
              <a:t>, Noun, Verb, </a:t>
            </a:r>
            <a:r>
              <a:rPr lang="en-US" sz="2000" dirty="0" err="1" smtClean="0"/>
              <a:t>Adj</a:t>
            </a:r>
            <a:r>
              <a:rPr lang="en-US" sz="2000" dirty="0" smtClean="0"/>
              <a:t>, </a:t>
            </a:r>
            <a:r>
              <a:rPr lang="en-US" sz="2000" dirty="0" err="1" smtClean="0"/>
              <a:t>Adv</a:t>
            </a:r>
            <a:r>
              <a:rPr lang="en-US" sz="2000" dirty="0" smtClean="0"/>
              <a:t>, Prep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6059" y="6254981"/>
            <a:ext cx="417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pronouns are nouns for simplicity.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7464" y="2798451"/>
            <a:ext cx="7939339" cy="305573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#Classes = #POS Tags</a:t>
            </a:r>
          </a:p>
          <a:p>
            <a:pPr algn="ctr"/>
            <a:r>
              <a:rPr lang="en-US" sz="3200" dirty="0" smtClean="0"/>
              <a:t>(6 in our example)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3200" dirty="0" smtClean="0"/>
              <a:t>Solvable using standard multiclass prediction.</a:t>
            </a:r>
          </a:p>
          <a:p>
            <a:pPr algn="ctr"/>
            <a:r>
              <a:rPr lang="en-US" sz="3200" dirty="0" smtClean="0"/>
              <a:t>But ignores context!</a:t>
            </a:r>
            <a:endParaRPr lang="en-US" sz="3200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6733215" y="654874"/>
            <a:ext cx="298824" cy="3303448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05497" y="2398341"/>
            <a:ext cx="55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L=6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80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-Order Sequence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General multiclass:</a:t>
            </a:r>
          </a:p>
          <a:p>
            <a:pPr lvl="1"/>
            <a:r>
              <a:rPr lang="en-US" sz="2400" dirty="0" smtClean="0"/>
              <a:t>Unique scoring function per entire seq.</a:t>
            </a:r>
          </a:p>
          <a:p>
            <a:pPr lvl="1"/>
            <a:r>
              <a:rPr lang="en-US" sz="2400" dirty="0" smtClean="0"/>
              <a:t>Very intractable</a:t>
            </a:r>
          </a:p>
          <a:p>
            <a:r>
              <a:rPr lang="en-US" dirty="0" smtClean="0"/>
              <a:t>Independent multiclass</a:t>
            </a:r>
          </a:p>
          <a:p>
            <a:pPr lvl="1"/>
            <a:r>
              <a:rPr lang="en-US" sz="2400" dirty="0" smtClean="0"/>
              <a:t>Scoring function per token, apply to each token in seq.</a:t>
            </a:r>
          </a:p>
          <a:p>
            <a:pPr lvl="1"/>
            <a:r>
              <a:rPr lang="en-US" sz="2400" dirty="0" smtClean="0"/>
              <a:t>Ignores context, low accuracy</a:t>
            </a:r>
            <a:endParaRPr lang="en-US" sz="1000" dirty="0"/>
          </a:p>
          <a:p>
            <a:r>
              <a:rPr lang="en-US" b="1" dirty="0" smtClean="0"/>
              <a:t>First-order models </a:t>
            </a:r>
          </a:p>
          <a:p>
            <a:pPr lvl="1"/>
            <a:r>
              <a:rPr lang="en-US" sz="2400" b="1" dirty="0" smtClean="0"/>
              <a:t>Scoring function per pair of tokens.</a:t>
            </a:r>
          </a:p>
          <a:p>
            <a:pPr lvl="1"/>
            <a:r>
              <a:rPr lang="en-US" sz="2400" b="1" dirty="0" smtClean="0"/>
              <a:t>“Sweet spot” between fully general &amp; </a:t>
            </a:r>
            <a:r>
              <a:rPr lang="en-US" sz="2400" b="1" dirty="0" err="1" smtClean="0"/>
              <a:t>ind.</a:t>
            </a:r>
            <a:r>
              <a:rPr lang="en-US" sz="2400" b="1" dirty="0" smtClean="0"/>
              <a:t> multiclass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0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611147"/>
              </p:ext>
            </p:extLst>
          </p:nvPr>
        </p:nvGraphicFramePr>
        <p:xfrm>
          <a:off x="1774234" y="1405743"/>
          <a:ext cx="28416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92" name="Equation" r:id="rId3" imgW="1663700" imgH="482600" progId="Equation.3">
                  <p:embed/>
                </p:oleObj>
              </mc:Choice>
              <mc:Fallback>
                <p:oleObj name="Equation" r:id="rId3" imgW="1663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4234" y="1405743"/>
                        <a:ext cx="2841625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/>
              <a:t>-</a:t>
            </a:r>
            <a:r>
              <a:rPr lang="en-US" dirty="0" smtClean="0"/>
              <a:t>Order Sequence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3654" y="6111618"/>
            <a:ext cx="223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baseline="30000" dirty="0" smtClean="0"/>
              <a:t>0</a:t>
            </a:r>
            <a:r>
              <a:rPr lang="en-US" dirty="0" smtClean="0"/>
              <a:t> = special start state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45086" y="2128029"/>
            <a:ext cx="192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Scoring transitions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208433" y="2057620"/>
            <a:ext cx="190620" cy="17203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56551" y="2128029"/>
            <a:ext cx="225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Scoring input features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194854" y="2090320"/>
            <a:ext cx="171983" cy="13933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86540" y="1616763"/>
            <a:ext cx="191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Scoring Function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782598" y="1417248"/>
            <a:ext cx="7599507" cy="107302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57200" y="2773660"/>
            <a:ext cx="8229600" cy="3352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x = “Fish Sleep”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336367"/>
              </p:ext>
            </p:extLst>
          </p:nvPr>
        </p:nvGraphicFramePr>
        <p:xfrm>
          <a:off x="1025012" y="3788082"/>
          <a:ext cx="189967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986"/>
                <a:gridCol w="569742"/>
                <a:gridCol w="517947"/>
              </a:tblGrid>
              <a:tr h="3351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baseline="-25000" dirty="0" smtClean="0"/>
                        <a:t>,*</a:t>
                      </a:r>
                      <a:endParaRPr lang="en-US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</a:t>
                      </a:r>
                      <a:r>
                        <a:rPr lang="en-US" baseline="-25000" dirty="0" err="1" smtClean="0"/>
                        <a:t>V</a:t>
                      </a:r>
                      <a:r>
                        <a:rPr lang="en-US" baseline="-25000" dirty="0" smtClean="0"/>
                        <a:t>,*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5146"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u</a:t>
                      </a:r>
                      <a:r>
                        <a:rPr lang="en-US" b="1" baseline="-25000" dirty="0" smtClean="0"/>
                        <a:t>*,N</a:t>
                      </a:r>
                      <a:endParaRPr lang="en-US" b="1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1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u</a:t>
                      </a:r>
                      <a:r>
                        <a:rPr lang="en-US" b="1" baseline="-25000" dirty="0" smtClean="0"/>
                        <a:t>*,V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1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u</a:t>
                      </a:r>
                      <a:r>
                        <a:rPr lang="en-US" b="1" baseline="-25000" dirty="0" smtClean="0"/>
                        <a:t>*,Start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596929"/>
              </p:ext>
            </p:extLst>
          </p:nvPr>
        </p:nvGraphicFramePr>
        <p:xfrm>
          <a:off x="3504893" y="3788082"/>
          <a:ext cx="197279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177"/>
                <a:gridCol w="607890"/>
                <a:gridCol w="555729"/>
              </a:tblGrid>
              <a:tr h="3351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baseline="-25000" dirty="0" smtClean="0"/>
                        <a:t>,*</a:t>
                      </a:r>
                      <a:endParaRPr lang="en-US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w</a:t>
                      </a:r>
                      <a:r>
                        <a:rPr lang="en-US" baseline="-25000" dirty="0" err="1" smtClean="0"/>
                        <a:t>V</a:t>
                      </a:r>
                      <a:r>
                        <a:rPr lang="en-US" baseline="-25000" dirty="0" smtClean="0"/>
                        <a:t>,*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5146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</a:t>
                      </a:r>
                      <a:r>
                        <a:rPr lang="en-US" baseline="-25000" dirty="0" smtClean="0"/>
                        <a:t>*,Fish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1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w</a:t>
                      </a:r>
                      <a:r>
                        <a:rPr lang="en-US" baseline="-25000" dirty="0" smtClean="0"/>
                        <a:t>*,Sleep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493350" y="5509852"/>
            <a:ext cx="569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en-US" sz="20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N,V</a:t>
            </a:r>
            <a:endParaRPr lang="en-US" sz="2000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>
          <a:xfrm flipH="1" flipV="1">
            <a:off x="2100193" y="4800864"/>
            <a:ext cx="393157" cy="909043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08097" y="5240022"/>
            <a:ext cx="782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2000" baseline="-25000" dirty="0" err="1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sz="20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,Fish</a:t>
            </a:r>
            <a:endParaRPr lang="en-US" sz="2000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4491291" y="4483911"/>
            <a:ext cx="383144" cy="82299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77772"/>
              </p:ext>
            </p:extLst>
          </p:nvPr>
        </p:nvGraphicFramePr>
        <p:xfrm>
          <a:off x="5971082" y="3788082"/>
          <a:ext cx="215273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515"/>
                <a:gridCol w="1418222"/>
              </a:tblGrid>
              <a:tr h="308319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F(</a:t>
                      </a:r>
                      <a:r>
                        <a:rPr lang="en-US" dirty="0" err="1" smtClean="0"/>
                        <a:t>y,x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8319">
                <a:tc>
                  <a:txBody>
                    <a:bodyPr/>
                    <a:lstStyle/>
                    <a:p>
                      <a:r>
                        <a:rPr lang="en-US" dirty="0" smtClean="0"/>
                        <a:t>(N,N)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1+2-2+1 = 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83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(N,V)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1+2+2+0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= 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83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(V,N)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-1+1+2+1 = 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8319">
                <a:tc>
                  <a:txBody>
                    <a:bodyPr/>
                    <a:lstStyle/>
                    <a:p>
                      <a:r>
                        <a:rPr lang="en-US" dirty="0" smtClean="0"/>
                        <a:t>(V,V)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-1+1-2+0 = -1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756268"/>
              </p:ext>
            </p:extLst>
          </p:nvPr>
        </p:nvGraphicFramePr>
        <p:xfrm>
          <a:off x="6001400" y="2823526"/>
          <a:ext cx="1967174" cy="638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93" name="Equation" r:id="rId5" imgW="939800" imgH="304800" progId="Equation.3">
                  <p:embed/>
                </p:oleObj>
              </mc:Choice>
              <mc:Fallback>
                <p:oleObj name="Equation" r:id="rId5" imgW="939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1400" y="2823526"/>
                        <a:ext cx="1967174" cy="638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93006" y="2773660"/>
            <a:ext cx="157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Prediction:</a:t>
            </a:r>
            <a:endParaRPr lang="en-US" sz="2400" b="1" dirty="0"/>
          </a:p>
        </p:txBody>
      </p:sp>
      <p:sp>
        <p:nvSpPr>
          <p:cNvPr id="6" name="Freeform 5"/>
          <p:cNvSpPr/>
          <p:nvPr/>
        </p:nvSpPr>
        <p:spPr>
          <a:xfrm>
            <a:off x="7733632" y="3235325"/>
            <a:ext cx="815473" cy="1477043"/>
          </a:xfrm>
          <a:custGeom>
            <a:avLst/>
            <a:gdLst>
              <a:gd name="connsiteX0" fmla="*/ 0 w 797240"/>
              <a:gd name="connsiteY0" fmla="*/ 0 h 1437105"/>
              <a:gd name="connsiteX1" fmla="*/ 795421 w 797240"/>
              <a:gd name="connsiteY1" fmla="*/ 842211 h 1437105"/>
              <a:gd name="connsiteX2" fmla="*/ 233947 w 797240"/>
              <a:gd name="connsiteY2" fmla="*/ 1437105 h 143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240" h="1437105">
                <a:moveTo>
                  <a:pt x="0" y="0"/>
                </a:moveTo>
                <a:cubicBezTo>
                  <a:pt x="378215" y="301347"/>
                  <a:pt x="756430" y="602694"/>
                  <a:pt x="795421" y="842211"/>
                </a:cubicBezTo>
                <a:cubicBezTo>
                  <a:pt x="834412" y="1081728"/>
                  <a:pt x="233947" y="1437105"/>
                  <a:pt x="233947" y="1437105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5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40521"/>
              </p:ext>
            </p:extLst>
          </p:nvPr>
        </p:nvGraphicFramePr>
        <p:xfrm>
          <a:off x="5741779" y="1460566"/>
          <a:ext cx="2680368" cy="200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02" name="Equation" r:id="rId3" imgW="1905000" imgH="1422400" progId="Equation.3">
                  <p:embed/>
                </p:oleObj>
              </mc:Choice>
              <mc:Fallback>
                <p:oleObj name="Equation" r:id="rId3" imgW="1905000" imgH="142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1779" y="1460566"/>
                        <a:ext cx="2680368" cy="2005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665584"/>
              </p:ext>
            </p:extLst>
          </p:nvPr>
        </p:nvGraphicFramePr>
        <p:xfrm>
          <a:off x="1405692" y="442077"/>
          <a:ext cx="27336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03" name="Equation" r:id="rId5" imgW="1943100" imgH="889000" progId="Equation.3">
                  <p:embed/>
                </p:oleObj>
              </mc:Choice>
              <mc:Fallback>
                <p:oleObj name="Equation" r:id="rId5" imgW="19431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5692" y="442077"/>
                        <a:ext cx="27336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83340"/>
              </p:ext>
            </p:extLst>
          </p:nvPr>
        </p:nvGraphicFramePr>
        <p:xfrm>
          <a:off x="1459667" y="4911433"/>
          <a:ext cx="26797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04" name="Equation" r:id="rId7" imgW="1905000" imgH="889000" progId="Equation.3">
                  <p:embed/>
                </p:oleObj>
              </mc:Choice>
              <mc:Fallback>
                <p:oleObj name="Equation" r:id="rId7" imgW="19050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59667" y="4911433"/>
                        <a:ext cx="2679700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049258"/>
              </p:ext>
            </p:extLst>
          </p:nvPr>
        </p:nvGraphicFramePr>
        <p:xfrm>
          <a:off x="1385645" y="1847850"/>
          <a:ext cx="2751138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05" name="Equation" r:id="rId9" imgW="1955800" imgH="889000" progId="Equation.3">
                  <p:embed/>
                </p:oleObj>
              </mc:Choice>
              <mc:Fallback>
                <p:oleObj name="Equation" r:id="rId9" imgW="19558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85645" y="1847850"/>
                        <a:ext cx="2751138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443259"/>
              </p:ext>
            </p:extLst>
          </p:nvPr>
        </p:nvGraphicFramePr>
        <p:xfrm>
          <a:off x="1473460" y="3425825"/>
          <a:ext cx="2662238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06" name="Equation" r:id="rId11" imgW="1892300" imgH="889000" progId="Equation.3">
                  <p:embed/>
                </p:oleObj>
              </mc:Choice>
              <mc:Fallback>
                <p:oleObj name="Equation" r:id="rId11" imgW="18923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73460" y="3425825"/>
                        <a:ext cx="2662238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 flipV="1">
            <a:off x="4188221" y="1546892"/>
            <a:ext cx="1393139" cy="712371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188221" y="2433053"/>
            <a:ext cx="1393138" cy="0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188221" y="2593474"/>
            <a:ext cx="1393138" cy="1042832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188221" y="2707105"/>
            <a:ext cx="1459938" cy="2204328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812632" y="174375"/>
            <a:ext cx="387416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New Notation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91263" y="1055560"/>
            <a:ext cx="4331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Duplicate word features for each label.</a:t>
            </a:r>
            <a:endParaRPr lang="en-US" sz="2000" dirty="0"/>
          </a:p>
        </p:txBody>
      </p:sp>
      <p:sp>
        <p:nvSpPr>
          <p:cNvPr id="38" name="Left Brace 37"/>
          <p:cNvSpPr/>
          <p:nvPr/>
        </p:nvSpPr>
        <p:spPr>
          <a:xfrm>
            <a:off x="1256462" y="640057"/>
            <a:ext cx="176249" cy="2306554"/>
          </a:xfrm>
          <a:prstGeom prst="leftBrace">
            <a:avLst/>
          </a:prstGeom>
          <a:grpFill/>
          <a:ln w="25400"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>
            <a:off x="1239000" y="3636306"/>
            <a:ext cx="176249" cy="2529252"/>
          </a:xfrm>
          <a:prstGeom prst="leftBrace">
            <a:avLst/>
          </a:prstGeom>
          <a:grpFill/>
          <a:ln w="25400"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59976" y="1318788"/>
            <a:ext cx="1005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Noun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Class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Features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054" y="4449768"/>
            <a:ext cx="1005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Verb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Class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Features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9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234944"/>
              </p:ext>
            </p:extLst>
          </p:nvPr>
        </p:nvGraphicFramePr>
        <p:xfrm>
          <a:off x="5890408" y="4355113"/>
          <a:ext cx="2371158" cy="137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07" name="Equation" r:id="rId13" imgW="1600200" imgH="927100" progId="Equation.3">
                  <p:embed/>
                </p:oleObj>
              </mc:Choice>
              <mc:Fallback>
                <p:oleObj name="Equation" r:id="rId13" imgW="16002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90408" y="4355113"/>
                        <a:ext cx="2371158" cy="1374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7442866" y="3569043"/>
            <a:ext cx="0" cy="678775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8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grpFill/>
        <a:ln>
          <a:solidFill>
            <a:srgbClr val="FF0000"/>
          </a:solidFill>
          <a:tailEnd type="arrow" w="sm" len="sm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7963</TotalTime>
  <Words>2449</Words>
  <Application>Microsoft Macintosh PowerPoint</Application>
  <PresentationFormat>On-screen Show (4:3)</PresentationFormat>
  <Paragraphs>600</Paragraphs>
  <Slides>52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Equation</vt:lpstr>
      <vt:lpstr>Worksheet</vt:lpstr>
      <vt:lpstr>Machine Learning &amp; Data Mining CS/CNS/EE 155</vt:lpstr>
      <vt:lpstr>Announcements</vt:lpstr>
      <vt:lpstr>Today</vt:lpstr>
      <vt:lpstr>Recap: Sequence Prediction</vt:lpstr>
      <vt:lpstr>Recap: General Multiclass</vt:lpstr>
      <vt:lpstr>Recap: Independent Multiclass</vt:lpstr>
      <vt:lpstr>1st-Order Sequence Models</vt:lpstr>
      <vt:lpstr>1st-Order Sequence Model</vt:lpstr>
      <vt:lpstr>New Notation</vt:lpstr>
      <vt:lpstr>PowerPoint Presentation</vt:lpstr>
      <vt:lpstr>New Notation</vt:lpstr>
      <vt:lpstr>PowerPoint Presentation</vt:lpstr>
      <vt:lpstr>Why New Notation?</vt:lpstr>
      <vt:lpstr>Conditional Random Fields</vt:lpstr>
      <vt:lpstr>PowerPoint Presentation</vt:lpstr>
      <vt:lpstr>Reduction to Independent Multiclass</vt:lpstr>
      <vt:lpstr>Computing Predictions (Viterbi)</vt:lpstr>
      <vt:lpstr>PowerPoint Presentation</vt:lpstr>
      <vt:lpstr>PowerPoint Presentation</vt:lpstr>
      <vt:lpstr>PowerPoint Presentation</vt:lpstr>
      <vt:lpstr>PowerPoint Presentation</vt:lpstr>
      <vt:lpstr>Computing Conditional Probabilities</vt:lpstr>
      <vt:lpstr>Matrix Semiring</vt:lpstr>
      <vt:lpstr>Computing Partition Function</vt:lpstr>
      <vt:lpstr>Dealing w/ Numerical Instability</vt:lpstr>
      <vt:lpstr>Training</vt:lpstr>
      <vt:lpstr>Optimality Condition</vt:lpstr>
      <vt:lpstr>Computing P(yj=a,yj-1=b|x) (Forward-Backward)</vt:lpstr>
      <vt:lpstr>Forward-Backward for CRFs</vt:lpstr>
      <vt:lpstr>Dealing w/ Numerical Instability</vt:lpstr>
      <vt:lpstr>Recap: Conditional Random Fields</vt:lpstr>
      <vt:lpstr>Structural SVMs</vt:lpstr>
      <vt:lpstr>1st Order Sequential Model</vt:lpstr>
      <vt:lpstr>CRF Learning Revisited</vt:lpstr>
      <vt:lpstr>Other Loss Functions?</vt:lpstr>
      <vt:lpstr>Hamming Loss</vt:lpstr>
      <vt:lpstr>Surrogates of Hamming Loss</vt:lpstr>
      <vt:lpstr>Original Hinge Loss  (Support Vector Machine)</vt:lpstr>
      <vt:lpstr>Property of Hinge Loss</vt:lpstr>
      <vt:lpstr>Hamming Hinge Loss (Structural SVM)</vt:lpstr>
      <vt:lpstr>Hamming Hinge Loss</vt:lpstr>
      <vt:lpstr>PowerPoint Presentation</vt:lpstr>
      <vt:lpstr>PowerPoint Presentation</vt:lpstr>
      <vt:lpstr>Reduction to Independent Multiclass</vt:lpstr>
      <vt:lpstr>Story So Far: Structural SVMs</vt:lpstr>
      <vt:lpstr>When is Hinge Loss Better?</vt:lpstr>
      <vt:lpstr>Training Structural SVMs</vt:lpstr>
      <vt:lpstr>Approximate Hinge Loss</vt:lpstr>
      <vt:lpstr>Approximate Hinge Loss</vt:lpstr>
      <vt:lpstr>Sneak Preview: Linear Convergence Rate</vt:lpstr>
      <vt:lpstr>Recap: Structural SVMs</vt:lpstr>
      <vt:lpstr>Next Lecture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&amp; Data Mining CS/CNS/EE 155</dc:title>
  <dc:creator>Yisong Yue</dc:creator>
  <cp:lastModifiedBy>Yisong Yue</cp:lastModifiedBy>
  <cp:revision>4353</cp:revision>
  <dcterms:created xsi:type="dcterms:W3CDTF">2015-01-06T05:34:21Z</dcterms:created>
  <dcterms:modified xsi:type="dcterms:W3CDTF">2015-02-22T17:20:08Z</dcterms:modified>
</cp:coreProperties>
</file>