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299" r:id="rId3"/>
    <p:sldId id="337" r:id="rId4"/>
    <p:sldId id="338" r:id="rId5"/>
    <p:sldId id="352" r:id="rId6"/>
    <p:sldId id="300" r:id="rId7"/>
    <p:sldId id="302" r:id="rId8"/>
    <p:sldId id="303" r:id="rId9"/>
    <p:sldId id="301" r:id="rId10"/>
    <p:sldId id="306" r:id="rId11"/>
    <p:sldId id="305" r:id="rId12"/>
    <p:sldId id="309" r:id="rId13"/>
    <p:sldId id="307" r:id="rId14"/>
    <p:sldId id="308" r:id="rId15"/>
    <p:sldId id="312" r:id="rId16"/>
    <p:sldId id="310" r:id="rId17"/>
    <p:sldId id="311" r:id="rId18"/>
    <p:sldId id="313" r:id="rId19"/>
    <p:sldId id="314" r:id="rId20"/>
    <p:sldId id="315" r:id="rId21"/>
    <p:sldId id="317" r:id="rId22"/>
    <p:sldId id="353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26" r:id="rId32"/>
    <p:sldId id="328" r:id="rId33"/>
    <p:sldId id="329" r:id="rId34"/>
    <p:sldId id="330" r:id="rId35"/>
    <p:sldId id="332" r:id="rId36"/>
    <p:sldId id="333" r:id="rId37"/>
    <p:sldId id="334" r:id="rId38"/>
    <p:sldId id="335" r:id="rId39"/>
    <p:sldId id="336" r:id="rId40"/>
    <p:sldId id="339" r:id="rId41"/>
    <p:sldId id="342" r:id="rId42"/>
    <p:sldId id="344" r:id="rId43"/>
    <p:sldId id="343" r:id="rId44"/>
    <p:sldId id="345" r:id="rId45"/>
    <p:sldId id="346" r:id="rId46"/>
    <p:sldId id="347" r:id="rId47"/>
    <p:sldId id="348" r:id="rId48"/>
    <p:sldId id="349" r:id="rId49"/>
    <p:sldId id="350" r:id="rId50"/>
    <p:sldId id="351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1AFF"/>
    <a:srgbClr val="E58BFF"/>
    <a:srgbClr val="507BCB"/>
    <a:srgbClr val="558DD7"/>
    <a:srgbClr val="5879D7"/>
    <a:srgbClr val="7091D7"/>
    <a:srgbClr val="1333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9" autoAdjust="0"/>
    <p:restoredTop sz="94660"/>
  </p:normalViewPr>
  <p:slideViewPr>
    <p:cSldViewPr snapToGrid="0" snapToObjects="1">
      <p:cViewPr>
        <p:scale>
          <a:sx n="170" d="100"/>
          <a:sy n="170" d="100"/>
        </p:scale>
        <p:origin x="-368" y="-4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emf"/><Relationship Id="rId1" Type="http://schemas.openxmlformats.org/officeDocument/2006/relationships/image" Target="../media/image65.emf"/><Relationship Id="rId2" Type="http://schemas.openxmlformats.org/officeDocument/2006/relationships/image" Target="../media/image6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Relationship Id="rId2" Type="http://schemas.openxmlformats.org/officeDocument/2006/relationships/image" Target="../media/image6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6" Type="http://schemas.openxmlformats.org/officeDocument/2006/relationships/image" Target="../media/image16.emf"/><Relationship Id="rId1" Type="http://schemas.openxmlformats.org/officeDocument/2006/relationships/image" Target="../media/image11.emf"/><Relationship Id="rId2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1" Type="http://schemas.openxmlformats.org/officeDocument/2006/relationships/image" Target="../media/image17.emf"/><Relationship Id="rId2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12.emf"/><Relationship Id="rId5" Type="http://schemas.openxmlformats.org/officeDocument/2006/relationships/image" Target="../media/image25.emf"/><Relationship Id="rId6" Type="http://schemas.openxmlformats.org/officeDocument/2006/relationships/image" Target="../media/image13.emf"/><Relationship Id="rId7" Type="http://schemas.openxmlformats.org/officeDocument/2006/relationships/image" Target="../media/image26.emf"/><Relationship Id="rId1" Type="http://schemas.openxmlformats.org/officeDocument/2006/relationships/image" Target="../media/image22.emf"/><Relationship Id="rId2" Type="http://schemas.openxmlformats.org/officeDocument/2006/relationships/image" Target="../media/image2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Relationship Id="rId2" Type="http://schemas.openxmlformats.org/officeDocument/2006/relationships/image" Target="../media/image25.emf"/><Relationship Id="rId3" Type="http://schemas.openxmlformats.org/officeDocument/2006/relationships/image" Target="../media/image27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26.emf"/><Relationship Id="rId1" Type="http://schemas.openxmlformats.org/officeDocument/2006/relationships/image" Target="../media/image29.emf"/><Relationship Id="rId2" Type="http://schemas.openxmlformats.org/officeDocument/2006/relationships/image" Target="../media/image3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Relationship Id="rId2" Type="http://schemas.openxmlformats.org/officeDocument/2006/relationships/image" Target="../media/image60.emf"/><Relationship Id="rId3" Type="http://schemas.openxmlformats.org/officeDocument/2006/relationships/image" Target="../media/image6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Relationship Id="rId2" Type="http://schemas.openxmlformats.org/officeDocument/2006/relationships/image" Target="../media/image6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8F070-10D7-B04C-89FC-5B4AD48ABD2F}" type="datetimeFigureOut">
              <a:rPr lang="en-US" smtClean="0"/>
              <a:t>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FD7B7-D2AB-8148-BF5A-260E16141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391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8478B-6CB6-1648-AD11-4BCA276D364A}" type="datetimeFigureOut">
              <a:rPr lang="en-US" smtClean="0"/>
              <a:t>1/15/15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1054E-58D0-F24D-9054-8231A9C9B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994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Spinn3r statistic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CCBC4-27F9-5345-9AFC-4321DEDFC30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474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Animate</a:t>
            </a:r>
            <a:r>
              <a:rPr lang="en-US" baseline="0" dirty="0" smtClean="0"/>
              <a:t> the user in from the right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CCBC4-27F9-5345-9AFC-4321DEDFC30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79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Animate</a:t>
            </a:r>
            <a:r>
              <a:rPr lang="en-US" baseline="0" dirty="0" smtClean="0"/>
              <a:t> the user in from the right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CCBC4-27F9-5345-9AFC-4321DEDFC30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79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Animate</a:t>
            </a:r>
            <a:r>
              <a:rPr lang="en-US" baseline="0" dirty="0" smtClean="0"/>
              <a:t> the user in from the right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CCBC4-27F9-5345-9AFC-4321DEDFC30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79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Music</a:t>
            </a:r>
          </a:p>
          <a:p>
            <a:r>
              <a:rPr lang="en-US" dirty="0" smtClean="0"/>
              <a:t>Soccer</a:t>
            </a:r>
          </a:p>
          <a:p>
            <a:r>
              <a:rPr lang="en-US" dirty="0" err="1" smtClean="0"/>
              <a:t>Labour</a:t>
            </a:r>
            <a:endParaRPr lang="en-US" dirty="0" smtClean="0"/>
          </a:p>
          <a:p>
            <a:r>
              <a:rPr lang="en-US" dirty="0" smtClean="0"/>
              <a:t>Biden</a:t>
            </a:r>
          </a:p>
          <a:p>
            <a:r>
              <a:rPr lang="en-US" dirty="0" smtClean="0"/>
              <a:t>tennis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A94CD-0983-40FB-8DC3-0ED9446DE2CF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703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Music</a:t>
            </a:r>
          </a:p>
          <a:p>
            <a:r>
              <a:rPr lang="en-US" dirty="0" smtClean="0"/>
              <a:t>Soccer</a:t>
            </a:r>
          </a:p>
          <a:p>
            <a:r>
              <a:rPr lang="en-US" dirty="0" err="1" smtClean="0"/>
              <a:t>Labour</a:t>
            </a:r>
            <a:endParaRPr lang="en-US" dirty="0" smtClean="0"/>
          </a:p>
          <a:p>
            <a:r>
              <a:rPr lang="en-US" dirty="0" smtClean="0"/>
              <a:t>Biden</a:t>
            </a:r>
          </a:p>
          <a:p>
            <a:r>
              <a:rPr lang="en-US" dirty="0" smtClean="0"/>
              <a:t>tennis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A94CD-0983-40FB-8DC3-0ED9446DE2CF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703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68D6B-5711-0A49-B909-C85F9D7D3D3E}" type="datetime1">
              <a:rPr lang="en-US" smtClean="0"/>
              <a:t>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641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A739-EDD2-4149-B947-25B20317A229}" type="datetime1">
              <a:rPr lang="en-US" smtClean="0"/>
              <a:t>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295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379BE-70DE-4A4F-8F77-7FB476EE420E}" type="datetime1">
              <a:rPr lang="en-US" smtClean="0"/>
              <a:t>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91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7609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25D77-439D-674A-8B46-BDF35701E9E6}" type="datetime1">
              <a:rPr lang="en-US" smtClean="0"/>
              <a:t>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04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0A5C9-4315-DF45-A74C-28633C974577}" type="datetime1">
              <a:rPr lang="en-US" smtClean="0"/>
              <a:t>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36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6859E-60B4-6D47-A1B5-B7B98C0AAFD9}" type="datetime1">
              <a:rPr lang="en-US" smtClean="0"/>
              <a:t>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29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CE5B9-F7B7-2843-841F-47AF4326C1D1}" type="datetime1">
              <a:rPr lang="en-US" smtClean="0"/>
              <a:t>1/15/15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8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6CA3-1F0C-3148-ADE7-8A1472B07FD9}" type="datetime1">
              <a:rPr lang="en-US" smtClean="0"/>
              <a:t>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54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7CB67-9926-2342-97CD-E39571A92311}" type="datetime1">
              <a:rPr lang="en-US" smtClean="0"/>
              <a:t>1/15/15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35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06CA3-667D-0841-83FF-0E64EA346C70}" type="datetime1">
              <a:rPr lang="en-US" smtClean="0"/>
              <a:t>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7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CF969-815B-3B4C-A89B-6BF8C40C962D}" type="datetime1">
              <a:rPr lang="en-US" smtClean="0"/>
              <a:t>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75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1BD12-CC8F-A34B-937C-55202113FCCE}" type="datetime1">
              <a:rPr lang="en-US" smtClean="0"/>
              <a:t>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1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.bin"/><Relationship Id="rId12" Type="http://schemas.openxmlformats.org/officeDocument/2006/relationships/image" Target="../media/image15.emf"/><Relationship Id="rId13" Type="http://schemas.openxmlformats.org/officeDocument/2006/relationships/oleObject" Target="../embeddings/oleObject7.bin"/><Relationship Id="rId14" Type="http://schemas.openxmlformats.org/officeDocument/2006/relationships/image" Target="../media/image1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.bin"/><Relationship Id="rId4" Type="http://schemas.openxmlformats.org/officeDocument/2006/relationships/image" Target="../media/image11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12.e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13.emf"/><Relationship Id="rId9" Type="http://schemas.openxmlformats.org/officeDocument/2006/relationships/oleObject" Target="../embeddings/oleObject5.bin"/><Relationship Id="rId10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2.bin"/><Relationship Id="rId12" Type="http://schemas.openxmlformats.org/officeDocument/2006/relationships/image" Target="../media/image2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8.bin"/><Relationship Id="rId4" Type="http://schemas.openxmlformats.org/officeDocument/2006/relationships/image" Target="../media/image17.emf"/><Relationship Id="rId5" Type="http://schemas.openxmlformats.org/officeDocument/2006/relationships/oleObject" Target="../embeddings/oleObject9.bin"/><Relationship Id="rId6" Type="http://schemas.openxmlformats.org/officeDocument/2006/relationships/image" Target="../media/image18.emf"/><Relationship Id="rId7" Type="http://schemas.openxmlformats.org/officeDocument/2006/relationships/oleObject" Target="../embeddings/oleObject10.bin"/><Relationship Id="rId8" Type="http://schemas.openxmlformats.org/officeDocument/2006/relationships/image" Target="../media/image19.emf"/><Relationship Id="rId9" Type="http://schemas.openxmlformats.org/officeDocument/2006/relationships/oleObject" Target="../embeddings/oleObject11.bin"/><Relationship Id="rId10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7.bin"/><Relationship Id="rId12" Type="http://schemas.openxmlformats.org/officeDocument/2006/relationships/image" Target="../media/image25.emf"/><Relationship Id="rId13" Type="http://schemas.openxmlformats.org/officeDocument/2006/relationships/oleObject" Target="../embeddings/oleObject18.bin"/><Relationship Id="rId14" Type="http://schemas.openxmlformats.org/officeDocument/2006/relationships/image" Target="../media/image13.emf"/><Relationship Id="rId15" Type="http://schemas.openxmlformats.org/officeDocument/2006/relationships/oleObject" Target="../embeddings/oleObject19.bin"/><Relationship Id="rId16" Type="http://schemas.openxmlformats.org/officeDocument/2006/relationships/image" Target="../media/image26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3.bin"/><Relationship Id="rId4" Type="http://schemas.openxmlformats.org/officeDocument/2006/relationships/image" Target="../media/image22.emf"/><Relationship Id="rId5" Type="http://schemas.openxmlformats.org/officeDocument/2006/relationships/oleObject" Target="../embeddings/oleObject14.bin"/><Relationship Id="rId6" Type="http://schemas.openxmlformats.org/officeDocument/2006/relationships/image" Target="../media/image23.emf"/><Relationship Id="rId7" Type="http://schemas.openxmlformats.org/officeDocument/2006/relationships/oleObject" Target="../embeddings/oleObject15.bin"/><Relationship Id="rId8" Type="http://schemas.openxmlformats.org/officeDocument/2006/relationships/image" Target="../media/image24.emf"/><Relationship Id="rId9" Type="http://schemas.openxmlformats.org/officeDocument/2006/relationships/oleObject" Target="../embeddings/oleObject16.bin"/><Relationship Id="rId10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4" Type="http://schemas.openxmlformats.org/officeDocument/2006/relationships/image" Target="../media/image24.emf"/><Relationship Id="rId5" Type="http://schemas.openxmlformats.org/officeDocument/2006/relationships/oleObject" Target="../embeddings/oleObject21.bin"/><Relationship Id="rId6" Type="http://schemas.openxmlformats.org/officeDocument/2006/relationships/image" Target="../media/image25.emf"/><Relationship Id="rId7" Type="http://schemas.openxmlformats.org/officeDocument/2006/relationships/image" Target="../media/image28.emf"/><Relationship Id="rId8" Type="http://schemas.openxmlformats.org/officeDocument/2006/relationships/oleObject" Target="../embeddings/oleObject22.bin"/><Relationship Id="rId9" Type="http://schemas.openxmlformats.org/officeDocument/2006/relationships/image" Target="../media/image27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7.bin"/><Relationship Id="rId12" Type="http://schemas.openxmlformats.org/officeDocument/2006/relationships/image" Target="../media/image26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3.bin"/><Relationship Id="rId4" Type="http://schemas.openxmlformats.org/officeDocument/2006/relationships/image" Target="../media/image29.emf"/><Relationship Id="rId5" Type="http://schemas.openxmlformats.org/officeDocument/2006/relationships/oleObject" Target="../embeddings/oleObject24.bin"/><Relationship Id="rId6" Type="http://schemas.openxmlformats.org/officeDocument/2006/relationships/image" Target="../media/image30.emf"/><Relationship Id="rId7" Type="http://schemas.openxmlformats.org/officeDocument/2006/relationships/oleObject" Target="../embeddings/oleObject25.bin"/><Relationship Id="rId8" Type="http://schemas.openxmlformats.org/officeDocument/2006/relationships/image" Target="../media/image12.emf"/><Relationship Id="rId9" Type="http://schemas.openxmlformats.org/officeDocument/2006/relationships/oleObject" Target="../embeddings/oleObject26.bin"/><Relationship Id="rId10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Relationship Id="rId3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4" Type="http://schemas.openxmlformats.org/officeDocument/2006/relationships/image" Target="../media/image23.emf"/><Relationship Id="rId5" Type="http://schemas.openxmlformats.org/officeDocument/2006/relationships/image" Target="../media/image36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png"/><Relationship Id="rId12" Type="http://schemas.openxmlformats.org/officeDocument/2006/relationships/image" Target="../media/image46.png"/><Relationship Id="rId13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48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1.bin"/><Relationship Id="rId12" Type="http://schemas.openxmlformats.org/officeDocument/2006/relationships/image" Target="../media/image61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6.png"/><Relationship Id="rId4" Type="http://schemas.openxmlformats.org/officeDocument/2006/relationships/image" Target="../media/image54.png"/><Relationship Id="rId5" Type="http://schemas.openxmlformats.org/officeDocument/2006/relationships/image" Target="../media/image62.emf"/><Relationship Id="rId6" Type="http://schemas.openxmlformats.org/officeDocument/2006/relationships/image" Target="../media/image63.emf"/><Relationship Id="rId7" Type="http://schemas.openxmlformats.org/officeDocument/2006/relationships/oleObject" Target="../embeddings/oleObject29.bin"/><Relationship Id="rId8" Type="http://schemas.openxmlformats.org/officeDocument/2006/relationships/image" Target="../media/image59.emf"/><Relationship Id="rId9" Type="http://schemas.openxmlformats.org/officeDocument/2006/relationships/oleObject" Target="../embeddings/oleObject30.bin"/><Relationship Id="rId10" Type="http://schemas.openxmlformats.org/officeDocument/2006/relationships/image" Target="../media/image60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4" Type="http://schemas.openxmlformats.org/officeDocument/2006/relationships/image" Target="../media/image64.emf"/><Relationship Id="rId5" Type="http://schemas.openxmlformats.org/officeDocument/2006/relationships/oleObject" Target="../embeddings/oleObject33.bin"/><Relationship Id="rId6" Type="http://schemas.openxmlformats.org/officeDocument/2006/relationships/image" Target="../media/image65.emf"/><Relationship Id="rId7" Type="http://schemas.openxmlformats.org/officeDocument/2006/relationships/image" Target="../media/image66.emf"/><Relationship Id="rId8" Type="http://schemas.openxmlformats.org/officeDocument/2006/relationships/image" Target="../media/image67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9.emf"/><Relationship Id="rId12" Type="http://schemas.openxmlformats.org/officeDocument/2006/relationships/oleObject" Target="../embeddings/oleObject37.bin"/><Relationship Id="rId13" Type="http://schemas.openxmlformats.org/officeDocument/2006/relationships/image" Target="../media/image70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34.bin"/><Relationship Id="rId4" Type="http://schemas.openxmlformats.org/officeDocument/2006/relationships/image" Target="../media/image65.emf"/><Relationship Id="rId5" Type="http://schemas.openxmlformats.org/officeDocument/2006/relationships/image" Target="../media/image71.emf"/><Relationship Id="rId6" Type="http://schemas.openxmlformats.org/officeDocument/2006/relationships/image" Target="../media/image72.emf"/><Relationship Id="rId7" Type="http://schemas.openxmlformats.org/officeDocument/2006/relationships/oleObject" Target="../embeddings/oleObject35.bin"/><Relationship Id="rId8" Type="http://schemas.openxmlformats.org/officeDocument/2006/relationships/image" Target="../media/image68.emf"/><Relationship Id="rId9" Type="http://schemas.openxmlformats.org/officeDocument/2006/relationships/image" Target="../media/image63.emf"/><Relationship Id="rId10" Type="http://schemas.openxmlformats.org/officeDocument/2006/relationships/oleObject" Target="../embeddings/oleObject36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4" Type="http://schemas.openxmlformats.org/officeDocument/2006/relationships/image" Target="../media/image73.emf"/><Relationship Id="rId5" Type="http://schemas.openxmlformats.org/officeDocument/2006/relationships/oleObject" Target="../embeddings/oleObject39.bin"/><Relationship Id="rId6" Type="http://schemas.openxmlformats.org/officeDocument/2006/relationships/image" Target="../media/image65.emf"/><Relationship Id="rId7" Type="http://schemas.openxmlformats.org/officeDocument/2006/relationships/image" Target="../media/image54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4" Type="http://schemas.openxmlformats.org/officeDocument/2006/relationships/image" Target="../media/image74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57.png"/><Relationship Id="rId5" Type="http://schemas.openxmlformats.org/officeDocument/2006/relationships/image" Target="../media/image75.png"/><Relationship Id="rId6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Machine Learning &amp; Data Mining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b="1" dirty="0" smtClean="0"/>
              <a:t>CS/CNS/EE 155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Lecture 4:</a:t>
            </a:r>
          </a:p>
          <a:p>
            <a:r>
              <a:rPr lang="en-US" dirty="0" smtClean="0"/>
              <a:t>Recent Applications of Lasso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032" y="115448"/>
            <a:ext cx="1912569" cy="81429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22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52" y="847591"/>
            <a:ext cx="5916164" cy="51511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2658" y="1234188"/>
            <a:ext cx="257414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Each pixel is data point</a:t>
            </a:r>
          </a:p>
          <a:p>
            <a:endParaRPr lang="en-US" sz="2000" dirty="0"/>
          </a:p>
          <a:p>
            <a:r>
              <a:rPr lang="en-US" sz="2000" dirty="0" smtClean="0"/>
              <a:t>x via spectroscopy</a:t>
            </a:r>
          </a:p>
          <a:p>
            <a:r>
              <a:rPr lang="en-US" sz="2000" dirty="0" smtClean="0"/>
              <a:t>y via cell-type label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845220" y="4821944"/>
            <a:ext cx="317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x</a:t>
            </a:r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034412" y="5123319"/>
            <a:ext cx="839508" cy="265494"/>
          </a:xfrm>
          <a:prstGeom prst="straightConnector1">
            <a:avLst/>
          </a:prstGeom>
          <a:grpFill/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0025" y="6356350"/>
            <a:ext cx="4712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Image Source: http://</a:t>
            </a:r>
            <a:r>
              <a:rPr lang="en-US" sz="1400" dirty="0" err="1"/>
              <a:t>statweb.stanford.edu</a:t>
            </a:r>
            <a:r>
              <a:rPr lang="en-US" sz="1400" dirty="0"/>
              <a:t>/~</a:t>
            </a:r>
            <a:r>
              <a:rPr lang="en-US" sz="1400" dirty="0" err="1"/>
              <a:t>tibs</a:t>
            </a:r>
            <a:r>
              <a:rPr lang="en-US" sz="1400" dirty="0"/>
              <a:t>/ftp/</a:t>
            </a:r>
            <a:r>
              <a:rPr lang="en-US" sz="1400" dirty="0" err="1"/>
              <a:t>canc.pdf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69711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017" y="4494286"/>
            <a:ext cx="5099086" cy="168189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019" y="463233"/>
            <a:ext cx="6733245" cy="41232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0025" y="6356350"/>
            <a:ext cx="4712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Image Source: http://</a:t>
            </a:r>
            <a:r>
              <a:rPr lang="en-US" sz="1400" dirty="0" err="1"/>
              <a:t>statweb.stanford.edu</a:t>
            </a:r>
            <a:r>
              <a:rPr lang="en-US" sz="1400" dirty="0"/>
              <a:t>/~</a:t>
            </a:r>
            <a:r>
              <a:rPr lang="en-US" sz="1400" dirty="0" err="1"/>
              <a:t>tibs</a:t>
            </a:r>
            <a:r>
              <a:rPr lang="en-US" sz="1400" dirty="0"/>
              <a:t>/ftp/</a:t>
            </a:r>
            <a:r>
              <a:rPr lang="en-US" sz="1400" dirty="0" err="1"/>
              <a:t>canc.pdf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6471500" y="4857333"/>
            <a:ext cx="14953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Each pixel has </a:t>
            </a:r>
          </a:p>
          <a:p>
            <a:r>
              <a:rPr lang="en-US" dirty="0" smtClean="0"/>
              <a:t>11K features.</a:t>
            </a:r>
          </a:p>
          <a:p>
            <a:r>
              <a:rPr lang="en-US" dirty="0" smtClean="0"/>
              <a:t>Visualizing a</a:t>
            </a:r>
          </a:p>
          <a:p>
            <a:r>
              <a:rPr lang="en-US" dirty="0" smtClean="0"/>
              <a:t>few features.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7825" y="4626500"/>
            <a:ext cx="317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x</a:t>
            </a:r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85791" y="5005294"/>
            <a:ext cx="376228" cy="209177"/>
          </a:xfrm>
          <a:prstGeom prst="straightConnector1">
            <a:avLst/>
          </a:prstGeom>
          <a:grpFill/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4270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12816"/>
          </a:xfrm>
        </p:spPr>
        <p:txBody>
          <a:bodyPr>
            <a:noAutofit/>
          </a:bodyPr>
          <a:lstStyle/>
          <a:p>
            <a:r>
              <a:rPr lang="en-US" dirty="0" smtClean="0"/>
              <a:t>Multiclass y: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dirty="0" smtClean="0"/>
              <a:t>Most common model: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sz="2800" dirty="0" smtClean="0"/>
          </a:p>
          <a:p>
            <a:r>
              <a:rPr lang="en-US" b="1" dirty="0" smtClean="0">
                <a:solidFill>
                  <a:srgbClr val="800000"/>
                </a:solidFill>
              </a:rPr>
              <a:t>Loss function?</a:t>
            </a:r>
            <a:endParaRPr lang="en-US" b="1" dirty="0">
              <a:solidFill>
                <a:srgbClr val="80000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Multiclass Prediction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</p:spPr>
        <p:txBody>
          <a:bodyPr/>
          <a:lstStyle/>
          <a:p>
            <a:fld id="{9916AD60-2240-774B-999B-A729C374DEA8}" type="slidenum">
              <a:rPr lang="en-US" smtClean="0"/>
              <a:t>12</a:t>
            </a:fld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0747826"/>
              </p:ext>
            </p:extLst>
          </p:nvPr>
        </p:nvGraphicFramePr>
        <p:xfrm>
          <a:off x="4711248" y="1672429"/>
          <a:ext cx="2173479" cy="6830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5" name="Equation" r:id="rId3" imgW="889000" imgH="279400" progId="Equation.3">
                  <p:embed/>
                </p:oleObj>
              </mc:Choice>
              <mc:Fallback>
                <p:oleObj name="Equation" r:id="rId3" imgW="8890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11248" y="1672429"/>
                        <a:ext cx="2173479" cy="6830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3005694"/>
              </p:ext>
            </p:extLst>
          </p:nvPr>
        </p:nvGraphicFramePr>
        <p:xfrm>
          <a:off x="7057180" y="1716938"/>
          <a:ext cx="1236911" cy="6598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6" name="Equation" r:id="rId5" imgW="927100" imgH="495300" progId="Equation.3">
                  <p:embed/>
                </p:oleObj>
              </mc:Choice>
              <mc:Fallback>
                <p:oleObj name="Equation" r:id="rId5" imgW="9271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57180" y="1716938"/>
                        <a:ext cx="1236911" cy="6598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9263764"/>
              </p:ext>
            </p:extLst>
          </p:nvPr>
        </p:nvGraphicFramePr>
        <p:xfrm>
          <a:off x="656071" y="3767333"/>
          <a:ext cx="1179390" cy="1606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7" name="Equation" r:id="rId7" imgW="736600" imgH="1003300" progId="Equation.3">
                  <p:embed/>
                </p:oleObj>
              </mc:Choice>
              <mc:Fallback>
                <p:oleObj name="Equation" r:id="rId7" imgW="736600" imgH="1003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56071" y="3767333"/>
                        <a:ext cx="1179390" cy="16064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201100"/>
              </p:ext>
            </p:extLst>
          </p:nvPr>
        </p:nvGraphicFramePr>
        <p:xfrm>
          <a:off x="3333199" y="3725570"/>
          <a:ext cx="2371369" cy="1606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8" name="Equation" r:id="rId9" imgW="1574800" imgH="1066800" progId="Equation.3">
                  <p:embed/>
                </p:oleObj>
              </mc:Choice>
              <mc:Fallback>
                <p:oleObj name="Equation" r:id="rId9" imgW="1574800" imgH="1066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333199" y="3725570"/>
                        <a:ext cx="2371369" cy="16064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967853" y="3296892"/>
            <a:ext cx="2534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Predict via Largest Score:</a:t>
            </a:r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0344624"/>
              </p:ext>
            </p:extLst>
          </p:nvPr>
        </p:nvGraphicFramePr>
        <p:xfrm>
          <a:off x="6394025" y="3767333"/>
          <a:ext cx="1990181" cy="1606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9" name="Equation" r:id="rId11" imgW="1320800" imgH="1066800" progId="Equation.3">
                  <p:embed/>
                </p:oleObj>
              </mc:Choice>
              <mc:Fallback>
                <p:oleObj name="Equation" r:id="rId11" imgW="1320800" imgH="1066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394025" y="3767333"/>
                        <a:ext cx="1990181" cy="1606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814004" y="3302204"/>
            <a:ext cx="1937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Replicate Weights: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858906" y="3301399"/>
            <a:ext cx="1783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Score All Classes:</a:t>
            </a:r>
            <a:endParaRPr lang="en-US" dirty="0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9124149"/>
              </p:ext>
            </p:extLst>
          </p:nvPr>
        </p:nvGraphicFramePr>
        <p:xfrm>
          <a:off x="1910923" y="3766920"/>
          <a:ext cx="1098550" cy="160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30" name="Equation" r:id="rId13" imgW="685800" imgH="1003300" progId="Equation.3">
                  <p:embed/>
                </p:oleObj>
              </mc:Choice>
              <mc:Fallback>
                <p:oleObj name="Equation" r:id="rId13" imgW="685800" imgH="1003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910923" y="3766920"/>
                        <a:ext cx="1098550" cy="1606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7936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Multiclass Logistic Regression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0025" y="6356350"/>
            <a:ext cx="3635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http</a:t>
            </a:r>
            <a:r>
              <a:rPr lang="en-US" sz="1400" dirty="0"/>
              <a:t>://</a:t>
            </a:r>
            <a:r>
              <a:rPr lang="en-US" sz="1400" dirty="0" err="1"/>
              <a:t>statweb.stanford.edu</a:t>
            </a:r>
            <a:r>
              <a:rPr lang="en-US" sz="1400" dirty="0"/>
              <a:t>/~</a:t>
            </a:r>
            <a:r>
              <a:rPr lang="en-US" sz="1400" dirty="0" err="1"/>
              <a:t>tibs</a:t>
            </a:r>
            <a:r>
              <a:rPr lang="en-US" sz="1400" dirty="0"/>
              <a:t>/ftp/</a:t>
            </a:r>
            <a:r>
              <a:rPr lang="en-US" sz="1400" dirty="0" err="1"/>
              <a:t>canc.pdf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425710" y="5967120"/>
            <a:ext cx="5366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Referred to as Multinomial Log-Likelihood by </a:t>
            </a:r>
            <a:r>
              <a:rPr lang="en-US" dirty="0" err="1" smtClean="0"/>
              <a:t>Tibshirani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4068041"/>
              </p:ext>
            </p:extLst>
          </p:nvPr>
        </p:nvGraphicFramePr>
        <p:xfrm>
          <a:off x="3344479" y="2837998"/>
          <a:ext cx="2386012" cy="51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27" name="Equation" r:id="rId3" imgW="1346200" imgH="292100" progId="Equation.3">
                  <p:embed/>
                </p:oleObj>
              </mc:Choice>
              <mc:Fallback>
                <p:oleObj name="Equation" r:id="rId3" imgW="13462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44479" y="2837998"/>
                        <a:ext cx="2386012" cy="515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0025098"/>
              </p:ext>
            </p:extLst>
          </p:nvPr>
        </p:nvGraphicFramePr>
        <p:xfrm>
          <a:off x="3344479" y="1533711"/>
          <a:ext cx="3535376" cy="9230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28" name="Equation" r:id="rId5" imgW="1993900" imgH="520700" progId="Equation.3">
                  <p:embed/>
                </p:oleObj>
              </mc:Choice>
              <mc:Fallback>
                <p:oleObj name="Equation" r:id="rId5" imgW="19939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44479" y="1533711"/>
                        <a:ext cx="3535376" cy="9230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915451" y="1785250"/>
            <a:ext cx="1249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Binary LR: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9275" y="2922433"/>
            <a:ext cx="2552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“Log Linear” Property: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0492178"/>
              </p:ext>
            </p:extLst>
          </p:nvPr>
        </p:nvGraphicFramePr>
        <p:xfrm>
          <a:off x="3344479" y="3781718"/>
          <a:ext cx="2655888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29" name="Equation" r:id="rId7" imgW="1498600" imgH="279400" progId="Equation.3">
                  <p:embed/>
                </p:oleObj>
              </mc:Choice>
              <mc:Fallback>
                <p:oleObj name="Equation" r:id="rId7" imgW="14986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44479" y="3781718"/>
                        <a:ext cx="2655888" cy="493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77471" y="3846940"/>
            <a:ext cx="2714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Extension to Multiclass: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67519" y="3682391"/>
            <a:ext cx="1494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Keep a (</a:t>
            </a:r>
            <a:r>
              <a:rPr lang="en-US" dirty="0" err="1" smtClean="0">
                <a:solidFill>
                  <a:srgbClr val="800000"/>
                </a:solidFill>
              </a:rPr>
              <a:t>w</a:t>
            </a:r>
            <a:r>
              <a:rPr lang="en-US" baseline="-25000" dirty="0" err="1" smtClean="0">
                <a:solidFill>
                  <a:srgbClr val="800000"/>
                </a:solidFill>
              </a:rPr>
              <a:t>k</a:t>
            </a:r>
            <a:r>
              <a:rPr lang="en-US" dirty="0" err="1" smtClean="0">
                <a:solidFill>
                  <a:srgbClr val="800000"/>
                </a:solidFill>
              </a:rPr>
              <a:t>,b</a:t>
            </a:r>
            <a:r>
              <a:rPr lang="en-US" baseline="-25000" dirty="0" err="1" smtClean="0">
                <a:solidFill>
                  <a:srgbClr val="800000"/>
                </a:solidFill>
              </a:rPr>
              <a:t>k</a:t>
            </a:r>
            <a:r>
              <a:rPr lang="en-US" dirty="0" smtClean="0">
                <a:solidFill>
                  <a:srgbClr val="800000"/>
                </a:solidFill>
              </a:rPr>
              <a:t>) 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for each class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67519" y="2922920"/>
            <a:ext cx="1919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(w</a:t>
            </a:r>
            <a:r>
              <a:rPr lang="en-US" baseline="-25000" dirty="0" smtClean="0">
                <a:solidFill>
                  <a:srgbClr val="800000"/>
                </a:solidFill>
              </a:rPr>
              <a:t>1</a:t>
            </a:r>
            <a:r>
              <a:rPr lang="en-US" dirty="0" smtClean="0">
                <a:solidFill>
                  <a:srgbClr val="800000"/>
                </a:solidFill>
              </a:rPr>
              <a:t>,b</a:t>
            </a:r>
            <a:r>
              <a:rPr lang="en-US" baseline="-25000" dirty="0" smtClean="0">
                <a:solidFill>
                  <a:srgbClr val="800000"/>
                </a:solidFill>
              </a:rPr>
              <a:t>1</a:t>
            </a:r>
            <a:r>
              <a:rPr lang="en-US" dirty="0" smtClean="0">
                <a:solidFill>
                  <a:srgbClr val="800000"/>
                </a:solidFill>
              </a:rPr>
              <a:t>) = (-w</a:t>
            </a:r>
            <a:r>
              <a:rPr lang="en-US" baseline="-25000" dirty="0" smtClean="0">
                <a:solidFill>
                  <a:srgbClr val="800000"/>
                </a:solidFill>
              </a:rPr>
              <a:t>-1</a:t>
            </a:r>
            <a:r>
              <a:rPr lang="en-US" dirty="0" smtClean="0">
                <a:solidFill>
                  <a:srgbClr val="800000"/>
                </a:solidFill>
              </a:rPr>
              <a:t>,-b</a:t>
            </a:r>
            <a:r>
              <a:rPr lang="en-US" baseline="-25000" dirty="0" smtClean="0">
                <a:solidFill>
                  <a:srgbClr val="800000"/>
                </a:solidFill>
              </a:rPr>
              <a:t>-1</a:t>
            </a:r>
            <a:r>
              <a:rPr lang="en-US" dirty="0" smtClean="0">
                <a:solidFill>
                  <a:srgbClr val="800000"/>
                </a:solidFill>
              </a:rPr>
              <a:t>)</a:t>
            </a:r>
            <a:endParaRPr lang="en-US" dirty="0">
              <a:solidFill>
                <a:srgbClr val="800000"/>
              </a:solidFill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094234"/>
              </p:ext>
            </p:extLst>
          </p:nvPr>
        </p:nvGraphicFramePr>
        <p:xfrm>
          <a:off x="3344479" y="4478338"/>
          <a:ext cx="3041650" cy="1169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0" name="Equation" r:id="rId9" imgW="1714500" imgH="660400" progId="Equation.3">
                  <p:embed/>
                </p:oleObj>
              </mc:Choice>
              <mc:Fallback>
                <p:oleObj name="Equation" r:id="rId9" imgW="1714500" imgH="660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344479" y="4478338"/>
                        <a:ext cx="3041650" cy="1169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522590" y="4729475"/>
            <a:ext cx="1642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Multiclass LR:</a:t>
            </a: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8561183"/>
              </p:ext>
            </p:extLst>
          </p:nvPr>
        </p:nvGraphicFramePr>
        <p:xfrm>
          <a:off x="7214091" y="1842997"/>
          <a:ext cx="1081146" cy="34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1" name="Equation" r:id="rId11" imgW="762000" imgH="241300" progId="Equation.3">
                  <p:embed/>
                </p:oleObj>
              </mc:Choice>
              <mc:Fallback>
                <p:oleObj name="Equation" r:id="rId11" imgW="762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214091" y="1842997"/>
                        <a:ext cx="1081146" cy="342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5770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Multiclass Log Loss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224091"/>
              </p:ext>
            </p:extLst>
          </p:nvPr>
        </p:nvGraphicFramePr>
        <p:xfrm>
          <a:off x="1622933" y="1554534"/>
          <a:ext cx="3567359" cy="777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80" name="Equation" r:id="rId3" imgW="1689100" imgH="368300" progId="Equation.3">
                  <p:embed/>
                </p:oleObj>
              </mc:Choice>
              <mc:Fallback>
                <p:oleObj name="Equation" r:id="rId3" imgW="16891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2933" y="1554534"/>
                        <a:ext cx="3567359" cy="7770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5329151"/>
              </p:ext>
            </p:extLst>
          </p:nvPr>
        </p:nvGraphicFramePr>
        <p:xfrm>
          <a:off x="1622933" y="2526004"/>
          <a:ext cx="2701738" cy="1188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81" name="Equation" r:id="rId5" imgW="1498600" imgH="660400" progId="Equation.3">
                  <p:embed/>
                </p:oleObj>
              </mc:Choice>
              <mc:Fallback>
                <p:oleObj name="Equation" r:id="rId5" imgW="1498600" imgH="660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2933" y="2526004"/>
                        <a:ext cx="2701738" cy="11887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243792"/>
              </p:ext>
            </p:extLst>
          </p:nvPr>
        </p:nvGraphicFramePr>
        <p:xfrm>
          <a:off x="1622933" y="3808172"/>
          <a:ext cx="4976282" cy="895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82" name="Equation" r:id="rId7" imgW="2679700" imgH="482600" progId="Equation.3">
                  <p:embed/>
                </p:oleObj>
              </mc:Choice>
              <mc:Fallback>
                <p:oleObj name="Equation" r:id="rId7" imgW="26797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22933" y="3808172"/>
                        <a:ext cx="4976282" cy="895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745278"/>
              </p:ext>
            </p:extLst>
          </p:nvPr>
        </p:nvGraphicFramePr>
        <p:xfrm>
          <a:off x="6935796" y="1540344"/>
          <a:ext cx="1236911" cy="6598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83" name="Equation" r:id="rId9" imgW="927100" imgH="495300" progId="Equation.3">
                  <p:embed/>
                </p:oleObj>
              </mc:Choice>
              <mc:Fallback>
                <p:oleObj name="Equation" r:id="rId9" imgW="9271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935796" y="1540344"/>
                        <a:ext cx="1236911" cy="6598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6638534"/>
              </p:ext>
            </p:extLst>
          </p:nvPr>
        </p:nvGraphicFramePr>
        <p:xfrm>
          <a:off x="1622933" y="4951562"/>
          <a:ext cx="6281173" cy="1075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84" name="Equation" r:id="rId11" imgW="3479800" imgH="596900" progId="Equation.3">
                  <p:embed/>
                </p:oleObj>
              </mc:Choice>
              <mc:Fallback>
                <p:oleObj name="Equation" r:id="rId11" imgW="3479800" imgH="596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622933" y="4951562"/>
                        <a:ext cx="6281173" cy="10759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7326150"/>
              </p:ext>
            </p:extLst>
          </p:nvPr>
        </p:nvGraphicFramePr>
        <p:xfrm>
          <a:off x="6324235" y="2416034"/>
          <a:ext cx="953502" cy="1298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85" name="Equation" r:id="rId13" imgW="736600" imgH="1003300" progId="Equation.3">
                  <p:embed/>
                </p:oleObj>
              </mc:Choice>
              <mc:Fallback>
                <p:oleObj name="Equation" r:id="rId13" imgW="736600" imgH="1003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324235" y="2416034"/>
                        <a:ext cx="953502" cy="12987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2026962"/>
              </p:ext>
            </p:extLst>
          </p:nvPr>
        </p:nvGraphicFramePr>
        <p:xfrm>
          <a:off x="7459606" y="2416195"/>
          <a:ext cx="889000" cy="129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86" name="Equation" r:id="rId15" imgW="685800" imgH="1003300" progId="Equation.3">
                  <p:embed/>
                </p:oleObj>
              </mc:Choice>
              <mc:Fallback>
                <p:oleObj name="Equation" r:id="rId15" imgW="685800" imgH="1003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459606" y="2416195"/>
                        <a:ext cx="889000" cy="129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8154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Multiclass Log 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Suppose x=1 &amp; ignore b</a:t>
            </a:r>
          </a:p>
          <a:p>
            <a:pPr lvl="1"/>
            <a:r>
              <a:rPr lang="en-US" sz="2400" dirty="0" smtClean="0"/>
              <a:t>Model score is just </a:t>
            </a:r>
            <a:r>
              <a:rPr lang="en-US" sz="2400" dirty="0" err="1" smtClean="0"/>
              <a:t>w</a:t>
            </a:r>
            <a:r>
              <a:rPr lang="en-US" sz="2400" baseline="-25000" dirty="0" err="1" smtClean="0"/>
              <a:t>k</a:t>
            </a:r>
            <a:endParaRPr lang="en-US" sz="2400" baseline="-25000" dirty="0" smtClean="0"/>
          </a:p>
          <a:p>
            <a:pPr lvl="1"/>
            <a:r>
              <a:rPr lang="en-US" sz="2400" dirty="0" smtClean="0"/>
              <a:t>Vary one weight, others = 1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1360592"/>
              </p:ext>
            </p:extLst>
          </p:nvPr>
        </p:nvGraphicFramePr>
        <p:xfrm>
          <a:off x="1622933" y="3808172"/>
          <a:ext cx="4976282" cy="895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51" name="Equation" r:id="rId3" imgW="2679700" imgH="482600" progId="Equation.3">
                  <p:embed/>
                </p:oleObj>
              </mc:Choice>
              <mc:Fallback>
                <p:oleObj name="Equation" r:id="rId3" imgW="26797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2933" y="3808172"/>
                        <a:ext cx="4976282" cy="895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3937793"/>
              </p:ext>
            </p:extLst>
          </p:nvPr>
        </p:nvGraphicFramePr>
        <p:xfrm>
          <a:off x="1622933" y="4951562"/>
          <a:ext cx="6281173" cy="1075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52" name="Equation" r:id="rId5" imgW="3479800" imgH="596900" progId="Equation.3">
                  <p:embed/>
                </p:oleObj>
              </mc:Choice>
              <mc:Fallback>
                <p:oleObj name="Equation" r:id="rId5" imgW="3479800" imgH="596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2933" y="4951562"/>
                        <a:ext cx="6281173" cy="10759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2030" y="1497895"/>
            <a:ext cx="2787743" cy="2108293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1497868"/>
              </p:ext>
            </p:extLst>
          </p:nvPr>
        </p:nvGraphicFramePr>
        <p:xfrm>
          <a:off x="7078047" y="3457378"/>
          <a:ext cx="279916" cy="31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53" name="Equation" r:id="rId8" imgW="190500" imgH="215900" progId="Equation.3">
                  <p:embed/>
                </p:oleObj>
              </mc:Choice>
              <mc:Fallback>
                <p:oleObj name="Equation" r:id="rId8" imgW="190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078047" y="3457378"/>
                        <a:ext cx="279916" cy="317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 rot="16200000">
            <a:off x="5129372" y="2298712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Log Loss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553200" y="1838940"/>
            <a:ext cx="519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y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=k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84350" y="2331891"/>
            <a:ext cx="519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800000"/>
                </a:solidFill>
              </a:rPr>
              <a:t>y≠k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627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Lasso Multiclass Logistic Regression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06536"/>
            <a:ext cx="8229600" cy="1819625"/>
          </a:xfrm>
        </p:spPr>
        <p:txBody>
          <a:bodyPr/>
          <a:lstStyle/>
          <a:p>
            <a:r>
              <a:rPr lang="en-US" dirty="0" smtClean="0"/>
              <a:t>Probabilistic model</a:t>
            </a:r>
          </a:p>
          <a:p>
            <a:r>
              <a:rPr lang="en-US" dirty="0" smtClean="0"/>
              <a:t>Sparse weights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8550036"/>
              </p:ext>
            </p:extLst>
          </p:nvPr>
        </p:nvGraphicFramePr>
        <p:xfrm>
          <a:off x="1134017" y="1680593"/>
          <a:ext cx="4371975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55" name="Equation" r:id="rId3" imgW="2070100" imgH="368300" progId="Equation.3">
                  <p:embed/>
                </p:oleObj>
              </mc:Choice>
              <mc:Fallback>
                <p:oleObj name="Equation" r:id="rId3" imgW="20701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34017" y="1680593"/>
                        <a:ext cx="4371975" cy="776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6597728"/>
              </p:ext>
            </p:extLst>
          </p:nvPr>
        </p:nvGraphicFramePr>
        <p:xfrm>
          <a:off x="1134017" y="2962665"/>
          <a:ext cx="2945745" cy="7479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56" name="Equation" r:id="rId5" imgW="1447800" imgH="368300" progId="Equation.3">
                  <p:embed/>
                </p:oleObj>
              </mc:Choice>
              <mc:Fallback>
                <p:oleObj name="Equation" r:id="rId5" imgW="14478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34017" y="2962665"/>
                        <a:ext cx="2945745" cy="7479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6355826"/>
              </p:ext>
            </p:extLst>
          </p:nvPr>
        </p:nvGraphicFramePr>
        <p:xfrm>
          <a:off x="6791163" y="1680593"/>
          <a:ext cx="1368346" cy="729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57" name="Equation" r:id="rId7" imgW="927100" imgH="495300" progId="Equation.3">
                  <p:embed/>
                </p:oleObj>
              </mc:Choice>
              <mc:Fallback>
                <p:oleObj name="Equation" r:id="rId7" imgW="9271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791163" y="1680593"/>
                        <a:ext cx="1368346" cy="729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4852593"/>
              </p:ext>
            </p:extLst>
          </p:nvPr>
        </p:nvGraphicFramePr>
        <p:xfrm>
          <a:off x="5975191" y="2685870"/>
          <a:ext cx="1070878" cy="1458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58" name="Equation" r:id="rId9" imgW="736600" imgH="1003300" progId="Equation.3">
                  <p:embed/>
                </p:oleObj>
              </mc:Choice>
              <mc:Fallback>
                <p:oleObj name="Equation" r:id="rId9" imgW="736600" imgH="1003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975191" y="2685870"/>
                        <a:ext cx="1070878" cy="14586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1009603"/>
              </p:ext>
            </p:extLst>
          </p:nvPr>
        </p:nvGraphicFramePr>
        <p:xfrm>
          <a:off x="7161072" y="2686031"/>
          <a:ext cx="998436" cy="1458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59" name="Equation" r:id="rId11" imgW="685800" imgH="1003300" progId="Equation.3">
                  <p:embed/>
                </p:oleObj>
              </mc:Choice>
              <mc:Fallback>
                <p:oleObj name="Equation" r:id="rId11" imgW="685800" imgH="1003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161072" y="2686031"/>
                        <a:ext cx="998436" cy="14584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0856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to the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Image Tissue Samples</a:t>
            </a:r>
          </a:p>
          <a:p>
            <a:endParaRPr lang="en-US" sz="1600" dirty="0"/>
          </a:p>
          <a:p>
            <a:r>
              <a:rPr lang="en-US" dirty="0" smtClean="0"/>
              <a:t>Each pixel is an x</a:t>
            </a:r>
          </a:p>
          <a:p>
            <a:pPr lvl="1"/>
            <a:r>
              <a:rPr lang="en-US" sz="2400" dirty="0" smtClean="0"/>
              <a:t>11K features via Mass Spec</a:t>
            </a:r>
          </a:p>
          <a:p>
            <a:pPr lvl="1"/>
            <a:r>
              <a:rPr lang="en-US" sz="2400" dirty="0" smtClean="0"/>
              <a:t>Computable in real time</a:t>
            </a:r>
          </a:p>
          <a:p>
            <a:pPr lvl="1"/>
            <a:r>
              <a:rPr lang="en-US" dirty="0" smtClean="0"/>
              <a:t>1 prediction per pixel</a:t>
            </a:r>
          </a:p>
          <a:p>
            <a:pPr lvl="1"/>
            <a:endParaRPr lang="en-US" sz="1600" dirty="0" smtClean="0"/>
          </a:p>
          <a:p>
            <a:r>
              <a:rPr lang="en-US" dirty="0"/>
              <a:t>y</a:t>
            </a:r>
            <a:r>
              <a:rPr lang="en-US" dirty="0" smtClean="0"/>
              <a:t> via lab results </a:t>
            </a:r>
          </a:p>
          <a:p>
            <a:pPr lvl="1"/>
            <a:r>
              <a:rPr lang="en-US" sz="2400" dirty="0" smtClean="0"/>
              <a:t>~2 weeks turn-around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249" y="4217231"/>
            <a:ext cx="3761901" cy="12408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859" y="1600200"/>
            <a:ext cx="1910913" cy="15924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23195" y="3142963"/>
            <a:ext cx="2193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Visualization of all </a:t>
            </a:r>
          </a:p>
          <a:p>
            <a:r>
              <a:rPr lang="en-US" dirty="0" smtClean="0"/>
              <a:t>pixels for one feature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999084" y="4104768"/>
            <a:ext cx="317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x</a:t>
            </a:r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657353" y="4406143"/>
            <a:ext cx="370431" cy="265494"/>
          </a:xfrm>
          <a:prstGeom prst="straightConnector1">
            <a:avLst/>
          </a:prstGeom>
          <a:grpFill/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9395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 a Predictive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Training set: 28 tissue samples from 14 patients</a:t>
            </a:r>
          </a:p>
          <a:p>
            <a:pPr lvl="1"/>
            <a:r>
              <a:rPr lang="en-US" sz="2400" dirty="0" smtClean="0"/>
              <a:t>Cross validation to select </a:t>
            </a:r>
            <a:r>
              <a:rPr lang="en-US" sz="2400" dirty="0" err="1" smtClean="0"/>
              <a:t>λ</a:t>
            </a:r>
            <a:endParaRPr lang="en-US" sz="2400" dirty="0" smtClean="0"/>
          </a:p>
          <a:p>
            <a:pPr lvl="1"/>
            <a:endParaRPr lang="en-US" sz="1000" dirty="0" smtClean="0"/>
          </a:p>
          <a:p>
            <a:r>
              <a:rPr lang="en-US" sz="2800" dirty="0" smtClean="0"/>
              <a:t>Test set: 21 tissue samples from 9 patients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sz="2800" dirty="0" smtClean="0"/>
              <a:t>Test Performance: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5" y="3981825"/>
            <a:ext cx="7814793" cy="22660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0962632">
            <a:off x="5196802" y="3387839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≥0.2 margin 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in probability</a:t>
            </a:r>
            <a:endParaRPr lang="en-US" dirty="0">
              <a:solidFill>
                <a:srgbClr val="80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149470" y="4104314"/>
            <a:ext cx="199257" cy="191559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2242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6264497"/>
            <a:ext cx="5882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cshprotocols.cshlp.org</a:t>
            </a:r>
            <a:r>
              <a:rPr lang="en-US" dirty="0"/>
              <a:t>/content/2008/5/pdb.prot4986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2586481"/>
            <a:ext cx="8229600" cy="147116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Lasso yields sparse weights! </a:t>
            </a:r>
            <a:r>
              <a:rPr lang="en-US" sz="2000" b="1" dirty="0" smtClean="0">
                <a:solidFill>
                  <a:srgbClr val="800000"/>
                </a:solidFill>
              </a:rPr>
              <a:t>(Manual </a:t>
            </a:r>
            <a:r>
              <a:rPr lang="en-US" sz="2000" b="1" dirty="0">
                <a:solidFill>
                  <a:srgbClr val="800000"/>
                </a:solidFill>
              </a:rPr>
              <a:t>Inspection Feasible</a:t>
            </a:r>
            <a:r>
              <a:rPr lang="en-US" sz="2000" b="1" dirty="0" smtClean="0">
                <a:solidFill>
                  <a:srgbClr val="800000"/>
                </a:solidFill>
              </a:rPr>
              <a:t>!)</a:t>
            </a:r>
            <a:endParaRPr lang="en-US" sz="2000" b="1" dirty="0" smtClean="0"/>
          </a:p>
          <a:p>
            <a:r>
              <a:rPr lang="en-US" sz="2400" dirty="0" smtClean="0"/>
              <a:t>Many correlated features</a:t>
            </a:r>
          </a:p>
          <a:p>
            <a:pPr lvl="1"/>
            <a:r>
              <a:rPr lang="en-US" sz="2000" dirty="0" smtClean="0"/>
              <a:t>Lasso tends to focus on one</a:t>
            </a:r>
            <a:endParaRPr lang="en-US" sz="2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811" y="425824"/>
            <a:ext cx="7417312" cy="208970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25" y="4076609"/>
            <a:ext cx="7789036" cy="163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9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66726"/>
          </a:xfr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Today: </a:t>
            </a:r>
            <a:r>
              <a:rPr lang="en-US" dirty="0" smtClean="0"/>
              <a:t>Two Recent Applications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134" y="2406201"/>
            <a:ext cx="3473773" cy="17921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567" y="2427489"/>
            <a:ext cx="2042165" cy="16592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9117" y="1562783"/>
            <a:ext cx="2743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Cancer Detection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18534" y="1372928"/>
            <a:ext cx="24826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Personalization</a:t>
            </a:r>
          </a:p>
          <a:p>
            <a:pPr algn="ctr"/>
            <a:r>
              <a:rPr lang="en-US" sz="2800" b="1" dirty="0" smtClean="0"/>
              <a:t>via twitter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1596" y="6112148"/>
            <a:ext cx="7368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Image Sources: </a:t>
            </a:r>
            <a:r>
              <a:rPr lang="en-US" sz="1400" dirty="0"/>
              <a:t>http://</a:t>
            </a:r>
            <a:r>
              <a:rPr lang="en-US" sz="1400" dirty="0" err="1"/>
              <a:t>www.pnas.org</a:t>
            </a:r>
            <a:r>
              <a:rPr lang="en-US" sz="1400" dirty="0"/>
              <a:t>/content/111/7/2436</a:t>
            </a:r>
            <a:endParaRPr lang="en-US" sz="1400" dirty="0" smtClean="0"/>
          </a:p>
          <a:p>
            <a:r>
              <a:rPr lang="en-US" sz="1400" dirty="0" smtClean="0"/>
              <a:t>                            https</a:t>
            </a:r>
            <a:r>
              <a:rPr lang="en-US" sz="1400" dirty="0"/>
              <a:t>://</a:t>
            </a:r>
            <a:r>
              <a:rPr lang="en-US" sz="1400" dirty="0" err="1"/>
              <a:t>dl.dropboxusercontent.com</a:t>
            </a:r>
            <a:r>
              <a:rPr lang="en-US" sz="1400" dirty="0"/>
              <a:t>/u/16830382/papers/badgepaper-kdd2013.</a:t>
            </a:r>
            <a:r>
              <a:rPr lang="en-US" sz="1400" dirty="0" smtClean="0"/>
              <a:t>pdf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07281" y="4376528"/>
            <a:ext cx="599394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Applications of Lasso (and related methods)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Think about the data &amp; modeling goals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Some new learning problems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5731" y="5690519"/>
            <a:ext cx="6059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material borrowed from Rob </a:t>
            </a:r>
            <a:r>
              <a:rPr lang="en-US" dirty="0" err="1" smtClean="0"/>
              <a:t>Tibshirani</a:t>
            </a:r>
            <a:r>
              <a:rPr lang="en-US" dirty="0" smtClean="0"/>
              <a:t> and Khalid El-</a:t>
            </a:r>
            <a:r>
              <a:rPr lang="en-US" dirty="0" err="1" smtClean="0"/>
              <a:t>Arini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640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Extension: </a:t>
            </a:r>
            <a:r>
              <a:rPr lang="en-US" dirty="0" smtClean="0"/>
              <a:t>Local Linearity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7630"/>
            <a:ext cx="8229600" cy="4525963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Assumes probability shifts along straight line</a:t>
            </a:r>
          </a:p>
          <a:p>
            <a:pPr lvl="1"/>
            <a:r>
              <a:rPr lang="en-US" dirty="0" smtClean="0"/>
              <a:t>Often not true</a:t>
            </a:r>
          </a:p>
          <a:p>
            <a:endParaRPr lang="en-US" sz="500" dirty="0"/>
          </a:p>
          <a:p>
            <a:r>
              <a:rPr lang="en-US" b="1" dirty="0" smtClean="0"/>
              <a:t>Approach: </a:t>
            </a:r>
            <a:r>
              <a:rPr lang="en-US" dirty="0" smtClean="0"/>
              <a:t>cluster based on x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rain customized model for each cluster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9246167"/>
              </p:ext>
            </p:extLst>
          </p:nvPr>
        </p:nvGraphicFramePr>
        <p:xfrm>
          <a:off x="2937432" y="1326017"/>
          <a:ext cx="3008387" cy="1323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13" name="Equation" r:id="rId3" imgW="1498600" imgH="660400" progId="Equation.3">
                  <p:embed/>
                </p:oleObj>
              </mc:Choice>
              <mc:Fallback>
                <p:oleObj name="Equation" r:id="rId3" imgW="1498600" imgH="660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37432" y="1326017"/>
                        <a:ext cx="3008387" cy="13236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045" y="4982881"/>
            <a:ext cx="8599160" cy="10044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8175" y="6264296"/>
            <a:ext cx="4634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statweb.stanford.edu</a:t>
            </a:r>
            <a:r>
              <a:rPr lang="en-US" dirty="0"/>
              <a:t>/~</a:t>
            </a:r>
            <a:r>
              <a:rPr lang="en-US" dirty="0" err="1"/>
              <a:t>tibs</a:t>
            </a:r>
            <a:r>
              <a:rPr lang="en-US" dirty="0"/>
              <a:t>/ftp/</a:t>
            </a:r>
            <a:r>
              <a:rPr lang="en-US" dirty="0" err="1"/>
              <a:t>canc.pdf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008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Recap: </a:t>
            </a:r>
            <a:r>
              <a:rPr lang="en-US" dirty="0" smtClean="0"/>
              <a:t>Cancer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31494"/>
            <a:ext cx="8229600" cy="383118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Seems Awesome!  What’s the catch?</a:t>
            </a:r>
          </a:p>
          <a:p>
            <a:pPr lvl="1"/>
            <a:r>
              <a:rPr lang="en-US" dirty="0" smtClean="0"/>
              <a:t>Small sample size</a:t>
            </a:r>
          </a:p>
          <a:p>
            <a:pPr lvl="2"/>
            <a:r>
              <a:rPr lang="en-US" dirty="0" smtClean="0"/>
              <a:t>Tested on 9 patients</a:t>
            </a:r>
            <a:endParaRPr lang="en-US" dirty="0"/>
          </a:p>
          <a:p>
            <a:pPr lvl="1"/>
            <a:r>
              <a:rPr lang="en-US" dirty="0" smtClean="0"/>
              <a:t>Machine Learning only part of the solution</a:t>
            </a:r>
          </a:p>
          <a:p>
            <a:pPr lvl="2"/>
            <a:r>
              <a:rPr lang="en-US" dirty="0" smtClean="0"/>
              <a:t>Need infrastructure investment, etc.</a:t>
            </a:r>
          </a:p>
          <a:p>
            <a:pPr lvl="2"/>
            <a:r>
              <a:rPr lang="en-US" dirty="0" smtClean="0"/>
              <a:t>Analyze the scientific legitimacy </a:t>
            </a:r>
          </a:p>
          <a:p>
            <a:pPr lvl="1"/>
            <a:r>
              <a:rPr lang="en-US" dirty="0" smtClean="0"/>
              <a:t>Social/Political/Legal</a:t>
            </a:r>
          </a:p>
          <a:p>
            <a:pPr lvl="2"/>
            <a:r>
              <a:rPr lang="en-US" dirty="0" smtClean="0"/>
              <a:t>If there is </a:t>
            </a:r>
            <a:r>
              <a:rPr lang="en-US" dirty="0" err="1" smtClean="0"/>
              <a:t>mis</a:t>
            </a:r>
            <a:r>
              <a:rPr lang="en-US" dirty="0" smtClean="0"/>
              <a:t>-prediction, who is at fault?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537" y="1346691"/>
            <a:ext cx="5999474" cy="126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90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14432"/>
            <a:ext cx="8229600" cy="1143000"/>
          </a:xfrm>
        </p:spPr>
        <p:txBody>
          <a:bodyPr/>
          <a:lstStyle/>
          <a:p>
            <a:r>
              <a:rPr lang="en-US" dirty="0" smtClean="0"/>
              <a:t>Personalization via twitter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605" y="3242235"/>
            <a:ext cx="3721243" cy="191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97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759" y="4713494"/>
            <a:ext cx="8229600" cy="774263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overloaded by news</a:t>
            </a:r>
            <a:endParaRPr lang="en-US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631824" y="5649903"/>
            <a:ext cx="77353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70000"/>
            </a:pPr>
            <a:r>
              <a:rPr lang="en-US" sz="2400" kern="0" dirty="0" smtClean="0">
                <a:solidFill>
                  <a:srgbClr val="000000"/>
                </a:solidFill>
              </a:rPr>
              <a:t>≥ 1 million </a:t>
            </a:r>
            <a:r>
              <a:rPr lang="en-US" sz="2400" kern="0" dirty="0">
                <a:solidFill>
                  <a:srgbClr val="000000"/>
                </a:solidFill>
              </a:rPr>
              <a:t>news articles </a:t>
            </a:r>
            <a:r>
              <a:rPr lang="en-US" sz="2400" kern="0" dirty="0" smtClean="0">
                <a:solidFill>
                  <a:srgbClr val="000000"/>
                </a:solidFill>
              </a:rPr>
              <a:t>&amp; blog posts generated </a:t>
            </a:r>
            <a:r>
              <a:rPr lang="en-US" sz="2400" kern="0" dirty="0">
                <a:solidFill>
                  <a:srgbClr val="000000"/>
                </a:solidFill>
              </a:rPr>
              <a:t>every </a:t>
            </a:r>
            <a:r>
              <a:rPr lang="en-US" sz="2400" kern="0" dirty="0" smtClean="0">
                <a:solidFill>
                  <a:srgbClr val="000000"/>
                </a:solidFill>
              </a:rPr>
              <a:t>hour*</a:t>
            </a:r>
            <a:endParaRPr lang="en-US" sz="2400" kern="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71481" y="6324600"/>
            <a:ext cx="2262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* [www.spinn3r.com</a:t>
            </a:r>
            <a:r>
              <a:rPr lang="en-US" dirty="0"/>
              <a:t>]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701" y="2310083"/>
            <a:ext cx="2820910" cy="6019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00" y="3071601"/>
            <a:ext cx="2872386" cy="4398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3184" y="3544193"/>
            <a:ext cx="2480398" cy="4580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3184" y="4152124"/>
            <a:ext cx="2700153" cy="5114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834" y="2537020"/>
            <a:ext cx="3538594" cy="4455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5834" y="3570196"/>
            <a:ext cx="1112806" cy="11093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1865" y="3145560"/>
            <a:ext cx="1578623" cy="65039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67782" y="3930366"/>
            <a:ext cx="1191072" cy="6497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3248" y="408897"/>
            <a:ext cx="755724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“Representing Documents Through Their Readers”</a:t>
            </a:r>
          </a:p>
          <a:p>
            <a:r>
              <a:rPr lang="en-US" sz="2000" b="1" dirty="0" smtClean="0"/>
              <a:t>   Proceedings of the ACM Conference on Knowledge Discovery and 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Data Mining (2013)</a:t>
            </a:r>
          </a:p>
          <a:p>
            <a:endParaRPr lang="en-US" sz="5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   Khalid El-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Arini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, Min </a:t>
            </a:r>
            <a:r>
              <a:rPr lang="en-US" sz="1600" smtClean="0">
                <a:solidFill>
                  <a:schemeClr val="accent2">
                    <a:lumMod val="75000"/>
                  </a:schemeClr>
                </a:solidFill>
              </a:rPr>
              <a:t>Xu,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Emily Fox, Carlos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Guestrin</a:t>
            </a:r>
            <a:endParaRPr lang="en-US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5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 https</a:t>
            </a:r>
            <a:r>
              <a:rPr lang="en-US" sz="1600" dirty="0"/>
              <a:t>://</a:t>
            </a:r>
            <a:r>
              <a:rPr lang="en-US" sz="1600" dirty="0" err="1"/>
              <a:t>dl.dropboxusercontent.com</a:t>
            </a:r>
            <a:r>
              <a:rPr lang="en-US" sz="1600" dirty="0"/>
              <a:t>/u/16830382/papers/badgepaper-kdd2013.</a:t>
            </a:r>
            <a:r>
              <a:rPr lang="en-US" sz="1600" dirty="0" smtClean="0"/>
              <a:t>pdf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8807" y="4041118"/>
            <a:ext cx="622488" cy="622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75042" y="3997118"/>
            <a:ext cx="582978" cy="5829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03319" y="3071601"/>
            <a:ext cx="701618" cy="701618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15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News </a:t>
            </a:r>
            <a:r>
              <a:rPr lang="en-US" dirty="0"/>
              <a:t>R</a:t>
            </a:r>
            <a:r>
              <a:rPr lang="en-US" dirty="0" smtClean="0"/>
              <a:t>ecommendation Engine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7033" y="1492069"/>
            <a:ext cx="856998" cy="856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3" name="Straight Connector 12"/>
          <p:cNvCxnSpPr/>
          <p:nvPr/>
        </p:nvCxnSpPr>
        <p:spPr>
          <a:xfrm>
            <a:off x="2205532" y="4332244"/>
            <a:ext cx="0" cy="580602"/>
          </a:xfrm>
          <a:prstGeom prst="line">
            <a:avLst/>
          </a:prstGeom>
          <a:ln w="57150" cmpd="sng">
            <a:solidFill>
              <a:schemeClr val="accent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609596" y="407375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942864" y="5982140"/>
            <a:ext cx="10281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corpus</a:t>
            </a:r>
            <a:endParaRPr lang="en-US" sz="2400" dirty="0"/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7033" y="2349067"/>
            <a:ext cx="856998" cy="856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7033" y="3216755"/>
            <a:ext cx="856998" cy="856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7033" y="5002854"/>
            <a:ext cx="856998" cy="856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4" name="Group 53"/>
          <p:cNvGrpSpPr/>
          <p:nvPr/>
        </p:nvGrpSpPr>
        <p:grpSpPr>
          <a:xfrm>
            <a:off x="2756459" y="1637173"/>
            <a:ext cx="251473" cy="596235"/>
            <a:chOff x="2756459" y="1637173"/>
            <a:chExt cx="251473" cy="596235"/>
          </a:xfrm>
        </p:grpSpPr>
        <p:sp>
          <p:nvSpPr>
            <p:cNvPr id="40" name="Rectangle 39"/>
            <p:cNvSpPr/>
            <p:nvPr/>
          </p:nvSpPr>
          <p:spPr>
            <a:xfrm>
              <a:off x="2756459" y="1637173"/>
              <a:ext cx="251473" cy="596235"/>
            </a:xfrm>
            <a:prstGeom prst="rect">
              <a:avLst/>
            </a:prstGeom>
            <a:solidFill>
              <a:srgbClr val="000000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759213" y="1637173"/>
              <a:ext cx="245965" cy="12279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759213" y="2110613"/>
              <a:ext cx="245965" cy="12279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759213" y="1794986"/>
              <a:ext cx="245965" cy="122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759213" y="1952799"/>
              <a:ext cx="245965" cy="12279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756459" y="2508689"/>
            <a:ext cx="251473" cy="596235"/>
            <a:chOff x="2756459" y="1637173"/>
            <a:chExt cx="251473" cy="596235"/>
          </a:xfrm>
        </p:grpSpPr>
        <p:sp>
          <p:nvSpPr>
            <p:cNvPr id="56" name="Rectangle 55"/>
            <p:cNvSpPr/>
            <p:nvPr/>
          </p:nvSpPr>
          <p:spPr>
            <a:xfrm>
              <a:off x="2756459" y="1637173"/>
              <a:ext cx="251473" cy="596235"/>
            </a:xfrm>
            <a:prstGeom prst="rect">
              <a:avLst/>
            </a:prstGeom>
            <a:solidFill>
              <a:srgbClr val="000000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759213" y="1637173"/>
              <a:ext cx="245965" cy="1227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759213" y="2110613"/>
              <a:ext cx="245965" cy="12279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759213" y="1794986"/>
              <a:ext cx="245965" cy="122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2759213" y="1952799"/>
              <a:ext cx="245965" cy="12279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2759213" y="3365362"/>
            <a:ext cx="251473" cy="596235"/>
            <a:chOff x="2756459" y="1637173"/>
            <a:chExt cx="251473" cy="596235"/>
          </a:xfrm>
        </p:grpSpPr>
        <p:sp>
          <p:nvSpPr>
            <p:cNvPr id="62" name="Rectangle 61"/>
            <p:cNvSpPr/>
            <p:nvPr/>
          </p:nvSpPr>
          <p:spPr>
            <a:xfrm>
              <a:off x="2756459" y="1637173"/>
              <a:ext cx="251473" cy="596235"/>
            </a:xfrm>
            <a:prstGeom prst="rect">
              <a:avLst/>
            </a:prstGeom>
            <a:solidFill>
              <a:srgbClr val="000000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2759213" y="1637173"/>
              <a:ext cx="245965" cy="122795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2759213" y="2110613"/>
              <a:ext cx="245965" cy="1227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759213" y="1794986"/>
              <a:ext cx="245965" cy="122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2759213" y="1952799"/>
              <a:ext cx="245965" cy="12279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785876" y="5155073"/>
            <a:ext cx="251473" cy="596235"/>
            <a:chOff x="2756459" y="1637173"/>
            <a:chExt cx="251473" cy="596235"/>
          </a:xfrm>
        </p:grpSpPr>
        <p:sp>
          <p:nvSpPr>
            <p:cNvPr id="68" name="Rectangle 67"/>
            <p:cNvSpPr/>
            <p:nvPr/>
          </p:nvSpPr>
          <p:spPr>
            <a:xfrm>
              <a:off x="2756459" y="1637173"/>
              <a:ext cx="251473" cy="596235"/>
            </a:xfrm>
            <a:prstGeom prst="rect">
              <a:avLst/>
            </a:prstGeom>
            <a:solidFill>
              <a:srgbClr val="000000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759213" y="1637173"/>
              <a:ext cx="245965" cy="12279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2759213" y="2110613"/>
              <a:ext cx="245965" cy="122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2759213" y="1794986"/>
              <a:ext cx="245965" cy="122795"/>
            </a:xfrm>
            <a:prstGeom prst="rect">
              <a:avLst/>
            </a:prstGeom>
            <a:solidFill>
              <a:srgbClr val="40404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2759213" y="1952799"/>
              <a:ext cx="245965" cy="12279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Freeform 77"/>
          <p:cNvSpPr/>
          <p:nvPr/>
        </p:nvSpPr>
        <p:spPr>
          <a:xfrm>
            <a:off x="3260529" y="5135750"/>
            <a:ext cx="769604" cy="334949"/>
          </a:xfrm>
          <a:custGeom>
            <a:avLst/>
            <a:gdLst>
              <a:gd name="connsiteX0" fmla="*/ 0 w 1537368"/>
              <a:gd name="connsiteY0" fmla="*/ 41359 h 885751"/>
              <a:gd name="connsiteX1" fmla="*/ 548105 w 1537368"/>
              <a:gd name="connsiteY1" fmla="*/ 81464 h 885751"/>
              <a:gd name="connsiteX2" fmla="*/ 842210 w 1537368"/>
              <a:gd name="connsiteY2" fmla="*/ 776622 h 885751"/>
              <a:gd name="connsiteX3" fmla="*/ 1537368 w 1537368"/>
              <a:gd name="connsiteY3" fmla="*/ 883569 h 88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7368" h="885751">
                <a:moveTo>
                  <a:pt x="0" y="41359"/>
                </a:moveTo>
                <a:cubicBezTo>
                  <a:pt x="203868" y="139"/>
                  <a:pt x="407737" y="-41080"/>
                  <a:pt x="548105" y="81464"/>
                </a:cubicBezTo>
                <a:cubicBezTo>
                  <a:pt x="688473" y="204008"/>
                  <a:pt x="677333" y="642938"/>
                  <a:pt x="842210" y="776622"/>
                </a:cubicBezTo>
                <a:cubicBezTo>
                  <a:pt x="1007087" y="910306"/>
                  <a:pt x="1537368" y="883569"/>
                  <a:pt x="1537368" y="883569"/>
                </a:cubicBezTo>
              </a:path>
            </a:pathLst>
          </a:custGeom>
          <a:ln w="38100" cmpd="sng">
            <a:solidFill>
              <a:srgbClr val="FF0000"/>
            </a:solidFill>
            <a:headEnd type="none"/>
            <a:tailEnd type="triangle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112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777033" y="1417638"/>
            <a:ext cx="1423367" cy="4564502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 rot="880311">
            <a:off x="2623378" y="4951509"/>
            <a:ext cx="566369" cy="98933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Content Placeholder 2"/>
          <p:cNvSpPr>
            <a:spLocks noGrp="1"/>
          </p:cNvSpPr>
          <p:nvPr>
            <p:ph idx="1"/>
          </p:nvPr>
        </p:nvSpPr>
        <p:spPr>
          <a:xfrm>
            <a:off x="4087283" y="4662421"/>
            <a:ext cx="2923117" cy="1467446"/>
          </a:xfrm>
          <a:ln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Vector representation:</a:t>
            </a:r>
          </a:p>
          <a:p>
            <a:r>
              <a:rPr lang="en-US" dirty="0" smtClean="0"/>
              <a:t>Bag of words</a:t>
            </a:r>
          </a:p>
          <a:p>
            <a:r>
              <a:rPr lang="en-US" dirty="0" smtClean="0"/>
              <a:t>LDA topics</a:t>
            </a:r>
          </a:p>
          <a:p>
            <a:r>
              <a:rPr lang="en-US" dirty="0"/>
              <a:t>e</a:t>
            </a:r>
            <a:r>
              <a:rPr lang="en-US" dirty="0" smtClean="0"/>
              <a:t>tc.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490959" y="1956376"/>
            <a:ext cx="1038881" cy="1955444"/>
            <a:chOff x="6490959" y="1956376"/>
            <a:chExt cx="1038881" cy="1955444"/>
          </a:xfrm>
        </p:grpSpPr>
        <p:sp>
          <p:nvSpPr>
            <p:cNvPr id="84" name="Rectangle 83"/>
            <p:cNvSpPr/>
            <p:nvPr/>
          </p:nvSpPr>
          <p:spPr>
            <a:xfrm>
              <a:off x="6646809" y="3450155"/>
              <a:ext cx="72718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/>
                <a:t>user</a:t>
              </a:r>
              <a:endParaRPr lang="en-US" sz="2400" dirty="0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6490959" y="1956376"/>
              <a:ext cx="1038881" cy="1601822"/>
              <a:chOff x="7628311" y="1956376"/>
              <a:chExt cx="1038881" cy="1601822"/>
            </a:xfrm>
          </p:grpSpPr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28311" y="1956376"/>
                <a:ext cx="1038881" cy="1601822"/>
              </a:xfrm>
              <a:prstGeom prst="rect">
                <a:avLst/>
              </a:prstGeom>
            </p:spPr>
          </p:pic>
          <p:grpSp>
            <p:nvGrpSpPr>
              <p:cNvPr id="85" name="Group 84"/>
              <p:cNvGrpSpPr/>
              <p:nvPr/>
            </p:nvGrpSpPr>
            <p:grpSpPr>
              <a:xfrm>
                <a:off x="8013695" y="2740888"/>
                <a:ext cx="251473" cy="596235"/>
                <a:chOff x="2756459" y="1637173"/>
                <a:chExt cx="251473" cy="596235"/>
              </a:xfrm>
            </p:grpSpPr>
            <p:sp>
              <p:nvSpPr>
                <p:cNvPr id="86" name="Rectangle 85"/>
                <p:cNvSpPr/>
                <p:nvPr/>
              </p:nvSpPr>
              <p:spPr>
                <a:xfrm>
                  <a:off x="2756459" y="1637173"/>
                  <a:ext cx="251473" cy="596235"/>
                </a:xfrm>
                <a:prstGeom prst="rect">
                  <a:avLst/>
                </a:prstGeom>
                <a:solidFill>
                  <a:srgbClr val="000000"/>
                </a:solidFill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Rectangle 86"/>
                <p:cNvSpPr/>
                <p:nvPr/>
              </p:nvSpPr>
              <p:spPr>
                <a:xfrm>
                  <a:off x="2759213" y="1637173"/>
                  <a:ext cx="245965" cy="122795"/>
                </a:xfrm>
                <a:prstGeom prst="rect">
                  <a:avLst/>
                </a:prstGeom>
                <a:solidFill>
                  <a:srgbClr val="D9D9D9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/>
                <p:cNvSpPr/>
                <p:nvPr/>
              </p:nvSpPr>
              <p:spPr>
                <a:xfrm>
                  <a:off x="2759213" y="2110613"/>
                  <a:ext cx="245965" cy="12279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/>
                <p:cNvSpPr/>
                <p:nvPr/>
              </p:nvSpPr>
              <p:spPr>
                <a:xfrm>
                  <a:off x="2759213" y="1794986"/>
                  <a:ext cx="245965" cy="122795"/>
                </a:xfrm>
                <a:prstGeom prst="rect">
                  <a:avLst/>
                </a:prstGeom>
                <a:solidFill>
                  <a:srgbClr val="D9D9D9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/>
                <p:cNvSpPr/>
                <p:nvPr/>
              </p:nvSpPr>
              <p:spPr>
                <a:xfrm>
                  <a:off x="2759213" y="1952799"/>
                  <a:ext cx="245965" cy="122795"/>
                </a:xfrm>
                <a:prstGeom prst="rect">
                  <a:avLst/>
                </a:prstGeom>
                <a:solidFill>
                  <a:srgbClr val="D9D9D9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570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80" grpId="0" animBg="1"/>
      <p:bldP spid="82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News Recommendation Engine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205532" y="4332244"/>
            <a:ext cx="0" cy="580602"/>
          </a:xfrm>
          <a:prstGeom prst="line">
            <a:avLst/>
          </a:prstGeom>
          <a:ln w="57150" cmpd="sng">
            <a:solidFill>
              <a:schemeClr val="accent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609596" y="407375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942864" y="5982140"/>
            <a:ext cx="10281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corpus</a:t>
            </a: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1777033" y="1492069"/>
            <a:ext cx="856998" cy="2581684"/>
            <a:chOff x="1777033" y="1492069"/>
            <a:chExt cx="856998" cy="2581684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77033" y="1492069"/>
              <a:ext cx="856998" cy="85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77033" y="2349067"/>
              <a:ext cx="856998" cy="85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77033" y="3216755"/>
              <a:ext cx="856998" cy="85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7033" y="5002854"/>
            <a:ext cx="856998" cy="856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4" name="Group 53"/>
          <p:cNvGrpSpPr/>
          <p:nvPr/>
        </p:nvGrpSpPr>
        <p:grpSpPr>
          <a:xfrm>
            <a:off x="2756459" y="1637173"/>
            <a:ext cx="251473" cy="596235"/>
            <a:chOff x="2756459" y="1637173"/>
            <a:chExt cx="251473" cy="596235"/>
          </a:xfrm>
        </p:grpSpPr>
        <p:sp>
          <p:nvSpPr>
            <p:cNvPr id="40" name="Rectangle 39"/>
            <p:cNvSpPr/>
            <p:nvPr/>
          </p:nvSpPr>
          <p:spPr>
            <a:xfrm>
              <a:off x="2756459" y="1637173"/>
              <a:ext cx="251473" cy="596235"/>
            </a:xfrm>
            <a:prstGeom prst="rect">
              <a:avLst/>
            </a:prstGeom>
            <a:solidFill>
              <a:srgbClr val="000000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759213" y="1637173"/>
              <a:ext cx="245965" cy="12279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759213" y="2110613"/>
              <a:ext cx="245965" cy="12279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759213" y="1794986"/>
              <a:ext cx="245965" cy="122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759213" y="1952799"/>
              <a:ext cx="245965" cy="12279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756459" y="2508689"/>
            <a:ext cx="251473" cy="596235"/>
            <a:chOff x="2756459" y="1637173"/>
            <a:chExt cx="251473" cy="596235"/>
          </a:xfrm>
        </p:grpSpPr>
        <p:sp>
          <p:nvSpPr>
            <p:cNvPr id="56" name="Rectangle 55"/>
            <p:cNvSpPr/>
            <p:nvPr/>
          </p:nvSpPr>
          <p:spPr>
            <a:xfrm>
              <a:off x="2756459" y="1637173"/>
              <a:ext cx="251473" cy="596235"/>
            </a:xfrm>
            <a:prstGeom prst="rect">
              <a:avLst/>
            </a:prstGeom>
            <a:solidFill>
              <a:srgbClr val="000000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759213" y="1637173"/>
              <a:ext cx="245965" cy="1227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759213" y="2110613"/>
              <a:ext cx="245965" cy="12279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759213" y="1794986"/>
              <a:ext cx="245965" cy="122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2759213" y="1952799"/>
              <a:ext cx="245965" cy="12279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2759213" y="3365362"/>
            <a:ext cx="251473" cy="596235"/>
            <a:chOff x="2756459" y="1637173"/>
            <a:chExt cx="251473" cy="596235"/>
          </a:xfrm>
        </p:grpSpPr>
        <p:sp>
          <p:nvSpPr>
            <p:cNvPr id="62" name="Rectangle 61"/>
            <p:cNvSpPr/>
            <p:nvPr/>
          </p:nvSpPr>
          <p:spPr>
            <a:xfrm>
              <a:off x="2756459" y="1637173"/>
              <a:ext cx="251473" cy="596235"/>
            </a:xfrm>
            <a:prstGeom prst="rect">
              <a:avLst/>
            </a:prstGeom>
            <a:solidFill>
              <a:srgbClr val="000000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2759213" y="1637173"/>
              <a:ext cx="245965" cy="122795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2759213" y="2110613"/>
              <a:ext cx="245965" cy="1227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759213" y="1794986"/>
              <a:ext cx="245965" cy="122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2759213" y="1952799"/>
              <a:ext cx="245965" cy="12279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785876" y="5155073"/>
            <a:ext cx="251473" cy="596235"/>
            <a:chOff x="2756459" y="1637173"/>
            <a:chExt cx="251473" cy="596235"/>
          </a:xfrm>
        </p:grpSpPr>
        <p:sp>
          <p:nvSpPr>
            <p:cNvPr id="68" name="Rectangle 67"/>
            <p:cNvSpPr/>
            <p:nvPr/>
          </p:nvSpPr>
          <p:spPr>
            <a:xfrm>
              <a:off x="2756459" y="1637173"/>
              <a:ext cx="251473" cy="596235"/>
            </a:xfrm>
            <a:prstGeom prst="rect">
              <a:avLst/>
            </a:prstGeom>
            <a:solidFill>
              <a:srgbClr val="000000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759213" y="1637173"/>
              <a:ext cx="245965" cy="12279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2759213" y="2110613"/>
              <a:ext cx="245965" cy="122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2759213" y="1794986"/>
              <a:ext cx="245965" cy="122795"/>
            </a:xfrm>
            <a:prstGeom prst="rect">
              <a:avLst/>
            </a:prstGeom>
            <a:solidFill>
              <a:srgbClr val="40404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2759213" y="1952799"/>
              <a:ext cx="245965" cy="12279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Freeform 77"/>
          <p:cNvSpPr/>
          <p:nvPr/>
        </p:nvSpPr>
        <p:spPr>
          <a:xfrm>
            <a:off x="3260529" y="5135750"/>
            <a:ext cx="769604" cy="334949"/>
          </a:xfrm>
          <a:custGeom>
            <a:avLst/>
            <a:gdLst>
              <a:gd name="connsiteX0" fmla="*/ 0 w 1537368"/>
              <a:gd name="connsiteY0" fmla="*/ 41359 h 885751"/>
              <a:gd name="connsiteX1" fmla="*/ 548105 w 1537368"/>
              <a:gd name="connsiteY1" fmla="*/ 81464 h 885751"/>
              <a:gd name="connsiteX2" fmla="*/ 842210 w 1537368"/>
              <a:gd name="connsiteY2" fmla="*/ 776622 h 885751"/>
              <a:gd name="connsiteX3" fmla="*/ 1537368 w 1537368"/>
              <a:gd name="connsiteY3" fmla="*/ 883569 h 88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7368" h="885751">
                <a:moveTo>
                  <a:pt x="0" y="41359"/>
                </a:moveTo>
                <a:cubicBezTo>
                  <a:pt x="203868" y="139"/>
                  <a:pt x="407737" y="-41080"/>
                  <a:pt x="548105" y="81464"/>
                </a:cubicBezTo>
                <a:cubicBezTo>
                  <a:pt x="688473" y="204008"/>
                  <a:pt x="677333" y="642938"/>
                  <a:pt x="842210" y="776622"/>
                </a:cubicBezTo>
                <a:cubicBezTo>
                  <a:pt x="1007087" y="910306"/>
                  <a:pt x="1537368" y="883569"/>
                  <a:pt x="1537368" y="883569"/>
                </a:cubicBezTo>
              </a:path>
            </a:pathLst>
          </a:custGeom>
          <a:ln w="38100" cmpd="sng">
            <a:solidFill>
              <a:srgbClr val="FF0000"/>
            </a:solidFill>
            <a:headEnd type="none"/>
            <a:tailEnd type="triangle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112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777033" y="1417638"/>
            <a:ext cx="1423367" cy="4564502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 rot="880311">
            <a:off x="2623378" y="4951509"/>
            <a:ext cx="566369" cy="98933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Content Placeholder 2"/>
          <p:cNvSpPr>
            <a:spLocks noGrp="1"/>
          </p:cNvSpPr>
          <p:nvPr>
            <p:ph idx="1"/>
          </p:nvPr>
        </p:nvSpPr>
        <p:spPr>
          <a:xfrm>
            <a:off x="4087283" y="4662421"/>
            <a:ext cx="2923117" cy="1467446"/>
          </a:xfrm>
          <a:ln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Vector representation:</a:t>
            </a:r>
          </a:p>
          <a:p>
            <a:r>
              <a:rPr lang="en-US" dirty="0" smtClean="0"/>
              <a:t>Bag of words</a:t>
            </a:r>
          </a:p>
          <a:p>
            <a:r>
              <a:rPr lang="en-US" dirty="0" smtClean="0"/>
              <a:t>LDA topics</a:t>
            </a:r>
          </a:p>
          <a:p>
            <a:r>
              <a:rPr lang="en-US" dirty="0"/>
              <a:t>e</a:t>
            </a:r>
            <a:r>
              <a:rPr lang="en-US" dirty="0" smtClean="0"/>
              <a:t>tc.</a:t>
            </a:r>
            <a:endParaRPr lang="en-US" dirty="0"/>
          </a:p>
        </p:txBody>
      </p:sp>
      <p:grpSp>
        <p:nvGrpSpPr>
          <p:cNvPr id="50" name="Group 49"/>
          <p:cNvGrpSpPr/>
          <p:nvPr/>
        </p:nvGrpSpPr>
        <p:grpSpPr>
          <a:xfrm>
            <a:off x="3912779" y="1490340"/>
            <a:ext cx="856998" cy="2581684"/>
            <a:chOff x="1777033" y="1492069"/>
            <a:chExt cx="856998" cy="2581684"/>
          </a:xfrm>
        </p:grpSpPr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77033" y="1492069"/>
              <a:ext cx="856998" cy="85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77033" y="2349067"/>
              <a:ext cx="856998" cy="85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77033" y="3216755"/>
              <a:ext cx="856998" cy="85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cxnSp>
        <p:nvCxnSpPr>
          <p:cNvPr id="8" name="Straight Arrow Connector 7"/>
          <p:cNvCxnSpPr/>
          <p:nvPr/>
        </p:nvCxnSpPr>
        <p:spPr>
          <a:xfrm flipV="1">
            <a:off x="2507321" y="1920568"/>
            <a:ext cx="1579962" cy="1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2492474" y="2824314"/>
            <a:ext cx="1579962" cy="1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2492474" y="3680987"/>
            <a:ext cx="1579962" cy="1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1" name="Group 80"/>
          <p:cNvGrpSpPr/>
          <p:nvPr/>
        </p:nvGrpSpPr>
        <p:grpSpPr>
          <a:xfrm>
            <a:off x="6490959" y="1956376"/>
            <a:ext cx="1038881" cy="1955444"/>
            <a:chOff x="6490959" y="1956376"/>
            <a:chExt cx="1038881" cy="1955444"/>
          </a:xfrm>
        </p:grpSpPr>
        <p:sp>
          <p:nvSpPr>
            <p:cNvPr id="91" name="Rectangle 90"/>
            <p:cNvSpPr/>
            <p:nvPr/>
          </p:nvSpPr>
          <p:spPr>
            <a:xfrm>
              <a:off x="6646809" y="3450155"/>
              <a:ext cx="72718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/>
                <a:t>user</a:t>
              </a:r>
              <a:endParaRPr lang="en-US" sz="2400" dirty="0"/>
            </a:p>
          </p:txBody>
        </p:sp>
        <p:grpSp>
          <p:nvGrpSpPr>
            <p:cNvPr id="92" name="Group 91"/>
            <p:cNvGrpSpPr/>
            <p:nvPr/>
          </p:nvGrpSpPr>
          <p:grpSpPr>
            <a:xfrm>
              <a:off x="6490959" y="1956376"/>
              <a:ext cx="1038881" cy="1601822"/>
              <a:chOff x="7628311" y="1956376"/>
              <a:chExt cx="1038881" cy="1601822"/>
            </a:xfrm>
          </p:grpSpPr>
          <p:pic>
            <p:nvPicPr>
              <p:cNvPr id="93" name="Picture 9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28311" y="1956376"/>
                <a:ext cx="1038881" cy="1601822"/>
              </a:xfrm>
              <a:prstGeom prst="rect">
                <a:avLst/>
              </a:prstGeom>
            </p:spPr>
          </p:pic>
          <p:grpSp>
            <p:nvGrpSpPr>
              <p:cNvPr id="94" name="Group 93"/>
              <p:cNvGrpSpPr/>
              <p:nvPr/>
            </p:nvGrpSpPr>
            <p:grpSpPr>
              <a:xfrm>
                <a:off x="8013695" y="2740888"/>
                <a:ext cx="251473" cy="596235"/>
                <a:chOff x="2756459" y="1637173"/>
                <a:chExt cx="251473" cy="596235"/>
              </a:xfrm>
            </p:grpSpPr>
            <p:sp>
              <p:nvSpPr>
                <p:cNvPr id="95" name="Rectangle 94"/>
                <p:cNvSpPr/>
                <p:nvPr/>
              </p:nvSpPr>
              <p:spPr>
                <a:xfrm>
                  <a:off x="2756459" y="1637173"/>
                  <a:ext cx="251473" cy="596235"/>
                </a:xfrm>
                <a:prstGeom prst="rect">
                  <a:avLst/>
                </a:prstGeom>
                <a:solidFill>
                  <a:srgbClr val="000000"/>
                </a:solidFill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2759213" y="1637173"/>
                  <a:ext cx="245965" cy="122795"/>
                </a:xfrm>
                <a:prstGeom prst="rect">
                  <a:avLst/>
                </a:prstGeom>
                <a:solidFill>
                  <a:srgbClr val="D9D9D9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/>
                <p:cNvSpPr/>
                <p:nvPr/>
              </p:nvSpPr>
              <p:spPr>
                <a:xfrm>
                  <a:off x="2759213" y="2110613"/>
                  <a:ext cx="245965" cy="12279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/>
                <p:cNvSpPr/>
                <p:nvPr/>
              </p:nvSpPr>
              <p:spPr>
                <a:xfrm>
                  <a:off x="2759213" y="1794986"/>
                  <a:ext cx="245965" cy="122795"/>
                </a:xfrm>
                <a:prstGeom prst="rect">
                  <a:avLst/>
                </a:prstGeom>
                <a:solidFill>
                  <a:srgbClr val="D9D9D9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/>
                <p:cNvSpPr/>
                <p:nvPr/>
              </p:nvSpPr>
              <p:spPr>
                <a:xfrm>
                  <a:off x="2759213" y="1952799"/>
                  <a:ext cx="245965" cy="122795"/>
                </a:xfrm>
                <a:prstGeom prst="rect">
                  <a:avLst/>
                </a:prstGeom>
                <a:solidFill>
                  <a:srgbClr val="D9D9D9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69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108"/>
          <p:cNvGrpSpPr/>
          <p:nvPr/>
        </p:nvGrpSpPr>
        <p:grpSpPr>
          <a:xfrm>
            <a:off x="6490959" y="1956376"/>
            <a:ext cx="1038881" cy="1955444"/>
            <a:chOff x="6490959" y="1956376"/>
            <a:chExt cx="1038881" cy="1955444"/>
          </a:xfrm>
        </p:grpSpPr>
        <p:sp>
          <p:nvSpPr>
            <p:cNvPr id="110" name="Rectangle 109"/>
            <p:cNvSpPr/>
            <p:nvPr/>
          </p:nvSpPr>
          <p:spPr>
            <a:xfrm>
              <a:off x="6646809" y="3450155"/>
              <a:ext cx="72718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/>
                <a:t>user</a:t>
              </a:r>
              <a:endParaRPr lang="en-US" sz="2400" dirty="0"/>
            </a:p>
          </p:txBody>
        </p:sp>
        <p:grpSp>
          <p:nvGrpSpPr>
            <p:cNvPr id="111" name="Group 110"/>
            <p:cNvGrpSpPr/>
            <p:nvPr/>
          </p:nvGrpSpPr>
          <p:grpSpPr>
            <a:xfrm>
              <a:off x="6490959" y="1956376"/>
              <a:ext cx="1038881" cy="1601822"/>
              <a:chOff x="7628311" y="1956376"/>
              <a:chExt cx="1038881" cy="1601822"/>
            </a:xfrm>
          </p:grpSpPr>
          <p:pic>
            <p:nvPicPr>
              <p:cNvPr id="112" name="Picture 1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28311" y="1956376"/>
                <a:ext cx="1038881" cy="1601822"/>
              </a:xfrm>
              <a:prstGeom prst="rect">
                <a:avLst/>
              </a:prstGeom>
            </p:spPr>
          </p:pic>
          <p:grpSp>
            <p:nvGrpSpPr>
              <p:cNvPr id="113" name="Group 112"/>
              <p:cNvGrpSpPr/>
              <p:nvPr/>
            </p:nvGrpSpPr>
            <p:grpSpPr>
              <a:xfrm>
                <a:off x="8013695" y="2740888"/>
                <a:ext cx="251473" cy="596235"/>
                <a:chOff x="2756459" y="1637173"/>
                <a:chExt cx="251473" cy="596235"/>
              </a:xfrm>
            </p:grpSpPr>
            <p:sp>
              <p:nvSpPr>
                <p:cNvPr id="114" name="Rectangle 113"/>
                <p:cNvSpPr/>
                <p:nvPr/>
              </p:nvSpPr>
              <p:spPr>
                <a:xfrm>
                  <a:off x="2756459" y="1637173"/>
                  <a:ext cx="251473" cy="596235"/>
                </a:xfrm>
                <a:prstGeom prst="rect">
                  <a:avLst/>
                </a:prstGeom>
                <a:solidFill>
                  <a:srgbClr val="000000"/>
                </a:solidFill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/>
                <p:cNvSpPr/>
                <p:nvPr/>
              </p:nvSpPr>
              <p:spPr>
                <a:xfrm>
                  <a:off x="2759213" y="1637173"/>
                  <a:ext cx="245965" cy="122795"/>
                </a:xfrm>
                <a:prstGeom prst="rect">
                  <a:avLst/>
                </a:prstGeom>
                <a:solidFill>
                  <a:srgbClr val="D9D9D9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115"/>
                <p:cNvSpPr/>
                <p:nvPr/>
              </p:nvSpPr>
              <p:spPr>
                <a:xfrm>
                  <a:off x="2759213" y="2110613"/>
                  <a:ext cx="245965" cy="12279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116"/>
                <p:cNvSpPr/>
                <p:nvPr/>
              </p:nvSpPr>
              <p:spPr>
                <a:xfrm>
                  <a:off x="2759213" y="1794986"/>
                  <a:ext cx="245965" cy="122795"/>
                </a:xfrm>
                <a:prstGeom prst="rect">
                  <a:avLst/>
                </a:prstGeom>
                <a:solidFill>
                  <a:srgbClr val="D9D9D9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Rectangle 117"/>
                <p:cNvSpPr/>
                <p:nvPr/>
              </p:nvSpPr>
              <p:spPr>
                <a:xfrm>
                  <a:off x="2759213" y="1952799"/>
                  <a:ext cx="245965" cy="122795"/>
                </a:xfrm>
                <a:prstGeom prst="rect">
                  <a:avLst/>
                </a:prstGeom>
                <a:solidFill>
                  <a:srgbClr val="D9D9D9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News Recommendation Engine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205532" y="4332244"/>
            <a:ext cx="0" cy="580602"/>
          </a:xfrm>
          <a:prstGeom prst="line">
            <a:avLst/>
          </a:prstGeom>
          <a:ln w="57150" cmpd="sng">
            <a:solidFill>
              <a:schemeClr val="accent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609596" y="407375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942864" y="5982140"/>
            <a:ext cx="10281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corpus</a:t>
            </a: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1777033" y="1492069"/>
            <a:ext cx="856998" cy="2581684"/>
            <a:chOff x="1777033" y="1492069"/>
            <a:chExt cx="856998" cy="2581684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77033" y="1492069"/>
              <a:ext cx="856998" cy="85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77033" y="2349067"/>
              <a:ext cx="856998" cy="85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77033" y="3216755"/>
              <a:ext cx="856998" cy="85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7033" y="5002854"/>
            <a:ext cx="856998" cy="856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4" name="Group 53"/>
          <p:cNvGrpSpPr/>
          <p:nvPr/>
        </p:nvGrpSpPr>
        <p:grpSpPr>
          <a:xfrm>
            <a:off x="2756459" y="1637173"/>
            <a:ext cx="251473" cy="596235"/>
            <a:chOff x="2756459" y="1637173"/>
            <a:chExt cx="251473" cy="596235"/>
          </a:xfrm>
        </p:grpSpPr>
        <p:sp>
          <p:nvSpPr>
            <p:cNvPr id="40" name="Rectangle 39"/>
            <p:cNvSpPr/>
            <p:nvPr/>
          </p:nvSpPr>
          <p:spPr>
            <a:xfrm>
              <a:off x="2756459" y="1637173"/>
              <a:ext cx="251473" cy="596235"/>
            </a:xfrm>
            <a:prstGeom prst="rect">
              <a:avLst/>
            </a:prstGeom>
            <a:solidFill>
              <a:srgbClr val="000000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759213" y="1637173"/>
              <a:ext cx="245965" cy="12279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759213" y="2110613"/>
              <a:ext cx="245965" cy="12279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759213" y="1794986"/>
              <a:ext cx="245965" cy="122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759213" y="1952799"/>
              <a:ext cx="245965" cy="12279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756459" y="2508689"/>
            <a:ext cx="251473" cy="596235"/>
            <a:chOff x="2756459" y="1637173"/>
            <a:chExt cx="251473" cy="596235"/>
          </a:xfrm>
        </p:grpSpPr>
        <p:sp>
          <p:nvSpPr>
            <p:cNvPr id="56" name="Rectangle 55"/>
            <p:cNvSpPr/>
            <p:nvPr/>
          </p:nvSpPr>
          <p:spPr>
            <a:xfrm>
              <a:off x="2756459" y="1637173"/>
              <a:ext cx="251473" cy="596235"/>
            </a:xfrm>
            <a:prstGeom prst="rect">
              <a:avLst/>
            </a:prstGeom>
            <a:solidFill>
              <a:srgbClr val="000000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759213" y="1637173"/>
              <a:ext cx="245965" cy="1227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759213" y="2110613"/>
              <a:ext cx="245965" cy="12279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759213" y="1794986"/>
              <a:ext cx="245965" cy="122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2759213" y="1952799"/>
              <a:ext cx="245965" cy="12279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2759213" y="3365362"/>
            <a:ext cx="251473" cy="596235"/>
            <a:chOff x="2756459" y="1637173"/>
            <a:chExt cx="251473" cy="596235"/>
          </a:xfrm>
        </p:grpSpPr>
        <p:sp>
          <p:nvSpPr>
            <p:cNvPr id="62" name="Rectangle 61"/>
            <p:cNvSpPr/>
            <p:nvPr/>
          </p:nvSpPr>
          <p:spPr>
            <a:xfrm>
              <a:off x="2756459" y="1637173"/>
              <a:ext cx="251473" cy="596235"/>
            </a:xfrm>
            <a:prstGeom prst="rect">
              <a:avLst/>
            </a:prstGeom>
            <a:solidFill>
              <a:srgbClr val="000000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2759213" y="1637173"/>
              <a:ext cx="245965" cy="122795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2759213" y="2110613"/>
              <a:ext cx="245965" cy="1227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759213" y="1794986"/>
              <a:ext cx="245965" cy="122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2759213" y="1952799"/>
              <a:ext cx="245965" cy="12279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785876" y="5155073"/>
            <a:ext cx="251473" cy="596235"/>
            <a:chOff x="2756459" y="1637173"/>
            <a:chExt cx="251473" cy="596235"/>
          </a:xfrm>
        </p:grpSpPr>
        <p:sp>
          <p:nvSpPr>
            <p:cNvPr id="68" name="Rectangle 67"/>
            <p:cNvSpPr/>
            <p:nvPr/>
          </p:nvSpPr>
          <p:spPr>
            <a:xfrm>
              <a:off x="2756459" y="1637173"/>
              <a:ext cx="251473" cy="596235"/>
            </a:xfrm>
            <a:prstGeom prst="rect">
              <a:avLst/>
            </a:prstGeom>
            <a:solidFill>
              <a:srgbClr val="000000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759213" y="1637173"/>
              <a:ext cx="245965" cy="12279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2759213" y="2110613"/>
              <a:ext cx="245965" cy="122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2759213" y="1794986"/>
              <a:ext cx="245965" cy="122795"/>
            </a:xfrm>
            <a:prstGeom prst="rect">
              <a:avLst/>
            </a:prstGeom>
            <a:solidFill>
              <a:srgbClr val="40404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2759213" y="1952799"/>
              <a:ext cx="245965" cy="12279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Freeform 77"/>
          <p:cNvSpPr/>
          <p:nvPr/>
        </p:nvSpPr>
        <p:spPr>
          <a:xfrm>
            <a:off x="3260529" y="5135750"/>
            <a:ext cx="769604" cy="334949"/>
          </a:xfrm>
          <a:custGeom>
            <a:avLst/>
            <a:gdLst>
              <a:gd name="connsiteX0" fmla="*/ 0 w 1537368"/>
              <a:gd name="connsiteY0" fmla="*/ 41359 h 885751"/>
              <a:gd name="connsiteX1" fmla="*/ 548105 w 1537368"/>
              <a:gd name="connsiteY1" fmla="*/ 81464 h 885751"/>
              <a:gd name="connsiteX2" fmla="*/ 842210 w 1537368"/>
              <a:gd name="connsiteY2" fmla="*/ 776622 h 885751"/>
              <a:gd name="connsiteX3" fmla="*/ 1537368 w 1537368"/>
              <a:gd name="connsiteY3" fmla="*/ 883569 h 88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7368" h="885751">
                <a:moveTo>
                  <a:pt x="0" y="41359"/>
                </a:moveTo>
                <a:cubicBezTo>
                  <a:pt x="203868" y="139"/>
                  <a:pt x="407737" y="-41080"/>
                  <a:pt x="548105" y="81464"/>
                </a:cubicBezTo>
                <a:cubicBezTo>
                  <a:pt x="688473" y="204008"/>
                  <a:pt x="677333" y="642938"/>
                  <a:pt x="842210" y="776622"/>
                </a:cubicBezTo>
                <a:cubicBezTo>
                  <a:pt x="1007087" y="910306"/>
                  <a:pt x="1537368" y="883569"/>
                  <a:pt x="1537368" y="883569"/>
                </a:cubicBezTo>
              </a:path>
            </a:pathLst>
          </a:custGeom>
          <a:ln w="38100" cmpd="sng">
            <a:solidFill>
              <a:srgbClr val="FF0000"/>
            </a:solidFill>
            <a:headEnd type="none"/>
            <a:tailEnd type="triangle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112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777033" y="1417638"/>
            <a:ext cx="1423367" cy="4564502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 rot="880311">
            <a:off x="2623378" y="4951509"/>
            <a:ext cx="566369" cy="98933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Content Placeholder 2"/>
          <p:cNvSpPr>
            <a:spLocks noGrp="1"/>
          </p:cNvSpPr>
          <p:nvPr>
            <p:ph idx="1"/>
          </p:nvPr>
        </p:nvSpPr>
        <p:spPr>
          <a:xfrm>
            <a:off x="4087283" y="4662421"/>
            <a:ext cx="2923117" cy="1467446"/>
          </a:xfrm>
          <a:ln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Vector representation:</a:t>
            </a:r>
          </a:p>
          <a:p>
            <a:r>
              <a:rPr lang="en-US" dirty="0" smtClean="0"/>
              <a:t>Bag of words</a:t>
            </a:r>
          </a:p>
          <a:p>
            <a:r>
              <a:rPr lang="en-US" dirty="0" smtClean="0"/>
              <a:t>LDA topics</a:t>
            </a:r>
          </a:p>
          <a:p>
            <a:r>
              <a:rPr lang="en-US" dirty="0"/>
              <a:t>e</a:t>
            </a:r>
            <a:r>
              <a:rPr lang="en-US" dirty="0" smtClean="0"/>
              <a:t>tc.</a:t>
            </a:r>
            <a:endParaRPr lang="en-US" dirty="0"/>
          </a:p>
        </p:txBody>
      </p:sp>
      <p:grpSp>
        <p:nvGrpSpPr>
          <p:cNvPr id="50" name="Group 49"/>
          <p:cNvGrpSpPr/>
          <p:nvPr/>
        </p:nvGrpSpPr>
        <p:grpSpPr>
          <a:xfrm>
            <a:off x="3912779" y="1490340"/>
            <a:ext cx="856998" cy="2581684"/>
            <a:chOff x="1777033" y="1492069"/>
            <a:chExt cx="856998" cy="2581684"/>
          </a:xfrm>
        </p:grpSpPr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77033" y="1492069"/>
              <a:ext cx="856998" cy="85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77033" y="2349067"/>
              <a:ext cx="856998" cy="85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77033" y="3216755"/>
              <a:ext cx="856998" cy="85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cxnSp>
        <p:nvCxnSpPr>
          <p:cNvPr id="8" name="Straight Arrow Connector 7"/>
          <p:cNvCxnSpPr/>
          <p:nvPr/>
        </p:nvCxnSpPr>
        <p:spPr>
          <a:xfrm flipV="1">
            <a:off x="2507321" y="1920568"/>
            <a:ext cx="1579962" cy="1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2492474" y="2824314"/>
            <a:ext cx="1579962" cy="1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2492474" y="3680987"/>
            <a:ext cx="1579962" cy="1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3" name="Picture 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9777" y="2504610"/>
            <a:ext cx="534536" cy="47751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9777" y="3326264"/>
            <a:ext cx="534536" cy="477519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6878505" y="2724810"/>
            <a:ext cx="251473" cy="596235"/>
            <a:chOff x="2756459" y="1637173"/>
            <a:chExt cx="251473" cy="596235"/>
          </a:xfrm>
        </p:grpSpPr>
        <p:sp>
          <p:nvSpPr>
            <p:cNvPr id="92" name="Rectangle 91"/>
            <p:cNvSpPr/>
            <p:nvPr/>
          </p:nvSpPr>
          <p:spPr>
            <a:xfrm>
              <a:off x="2756459" y="1637173"/>
              <a:ext cx="251473" cy="596235"/>
            </a:xfrm>
            <a:prstGeom prst="rect">
              <a:avLst/>
            </a:prstGeom>
            <a:solidFill>
              <a:srgbClr val="000000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759213" y="1637173"/>
              <a:ext cx="245965" cy="122795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759213" y="2110613"/>
              <a:ext cx="245965" cy="122795"/>
            </a:xfrm>
            <a:prstGeom prst="rect">
              <a:avLst/>
            </a:prstGeom>
            <a:solidFill>
              <a:srgbClr val="0D0D0D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759213" y="1794986"/>
              <a:ext cx="245965" cy="122795"/>
            </a:xfrm>
            <a:prstGeom prst="rect">
              <a:avLst/>
            </a:prstGeom>
            <a:solidFill>
              <a:srgbClr val="D9D9D9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2759213" y="1952799"/>
              <a:ext cx="245965" cy="122795"/>
            </a:xfrm>
            <a:prstGeom prst="rect">
              <a:avLst/>
            </a:prstGeom>
            <a:solidFill>
              <a:srgbClr val="D9D9D9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35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0.41806 0.0280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03" y="138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22222E-6 L 0.41268 -0.09722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25" y="-486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5113"/>
            <a:ext cx="6524303" cy="142361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Most common representations don’t naturally line up with user interests</a:t>
            </a:r>
            <a:endParaRPr lang="en-US" dirty="0"/>
          </a:p>
          <a:p>
            <a:pPr marL="0" indent="0">
              <a:buNone/>
            </a:pPr>
            <a:endParaRPr lang="en-US" sz="2600" b="1" dirty="0" smtClean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1503" y="1665639"/>
            <a:ext cx="856998" cy="856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4" name="Group 13"/>
          <p:cNvGrpSpPr/>
          <p:nvPr/>
        </p:nvGrpSpPr>
        <p:grpSpPr>
          <a:xfrm>
            <a:off x="7838501" y="1796020"/>
            <a:ext cx="251473" cy="596235"/>
            <a:chOff x="2756459" y="1637173"/>
            <a:chExt cx="251473" cy="596235"/>
          </a:xfrm>
        </p:grpSpPr>
        <p:sp>
          <p:nvSpPr>
            <p:cNvPr id="15" name="Rectangle 14"/>
            <p:cNvSpPr/>
            <p:nvPr/>
          </p:nvSpPr>
          <p:spPr>
            <a:xfrm>
              <a:off x="2756459" y="1637173"/>
              <a:ext cx="251473" cy="596235"/>
            </a:xfrm>
            <a:prstGeom prst="rect">
              <a:avLst/>
            </a:prstGeom>
            <a:solidFill>
              <a:srgbClr val="000000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759213" y="1637173"/>
              <a:ext cx="245965" cy="1227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759213" y="2110613"/>
              <a:ext cx="245965" cy="12279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759213" y="1794986"/>
              <a:ext cx="245965" cy="122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759213" y="1952799"/>
              <a:ext cx="245965" cy="12279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670" y="3533467"/>
            <a:ext cx="4572052" cy="11945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3" name="Picture 22" descr="haqqani_word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568" y="3313592"/>
            <a:ext cx="2558652" cy="155051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578150" y="2806207"/>
            <a:ext cx="834173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000000"/>
                </a:solidFill>
              </a:rPr>
              <a:t>Fine-grained representations (bag of words) </a:t>
            </a:r>
            <a:r>
              <a:rPr lang="en-US" sz="2600" b="1" dirty="0" smtClean="0">
                <a:solidFill>
                  <a:schemeClr val="accent2"/>
                </a:solidFill>
              </a:rPr>
              <a:t>too specific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78150" y="4941189"/>
            <a:ext cx="775546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000000"/>
                </a:solidFill>
              </a:rPr>
              <a:t>High-level topics (e.g., from a topic model)</a:t>
            </a:r>
          </a:p>
          <a:p>
            <a:r>
              <a:rPr lang="en-US" sz="2600" b="1" dirty="0" smtClean="0">
                <a:solidFill>
                  <a:schemeClr val="accent2"/>
                </a:solidFill>
              </a:rPr>
              <a:t>	- too fuzzy and/or vague</a:t>
            </a:r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sz="2600" b="1" dirty="0" smtClean="0">
                <a:solidFill>
                  <a:schemeClr val="accent2"/>
                </a:solidFill>
              </a:rPr>
              <a:t>	- can be inconsistent over time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57200" y="1505113"/>
            <a:ext cx="7864324" cy="1164474"/>
          </a:xfrm>
          <a:prstGeom prst="rect">
            <a:avLst/>
          </a:prstGeom>
          <a:noFill/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14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 smtClean="0"/>
              <a:t>Improve recommendation performance through a more natural document representation</a:t>
            </a:r>
            <a:endParaRPr lang="en-US" sz="5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24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800000"/>
                </a:solidFill>
              </a:rPr>
              <a:t>A</a:t>
            </a:r>
            <a:r>
              <a:rPr lang="en-US" dirty="0" smtClean="0">
                <a:solidFill>
                  <a:srgbClr val="800000"/>
                </a:solidFill>
              </a:rPr>
              <a:t>n </a:t>
            </a:r>
            <a:r>
              <a:rPr lang="en-US" dirty="0">
                <a:solidFill>
                  <a:srgbClr val="800000"/>
                </a:solidFill>
              </a:rPr>
              <a:t>O</a:t>
            </a:r>
            <a:r>
              <a:rPr lang="en-US" dirty="0" smtClean="0">
                <a:solidFill>
                  <a:srgbClr val="800000"/>
                </a:solidFill>
              </a:rPr>
              <a:t>pportunity:</a:t>
            </a:r>
            <a:r>
              <a:rPr lang="en-US" dirty="0" smtClean="0"/>
              <a:t> News is Now </a:t>
            </a:r>
            <a:r>
              <a:rPr lang="en-US" dirty="0"/>
              <a:t>S</a:t>
            </a:r>
            <a:r>
              <a:rPr lang="en-US" dirty="0" smtClean="0"/>
              <a:t>ocial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7155"/>
            <a:ext cx="8229600" cy="4525963"/>
          </a:xfrm>
        </p:spPr>
        <p:txBody>
          <a:bodyPr/>
          <a:lstStyle/>
          <a:p>
            <a:r>
              <a:rPr lang="en-US" dirty="0" smtClean="0"/>
              <a:t>In 2012, Guardian announced more readers visit site via Facebook than via Google search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19817" y="3031544"/>
            <a:ext cx="8149892" cy="3033516"/>
            <a:chOff x="0" y="3042360"/>
            <a:chExt cx="9144000" cy="342859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042361"/>
              <a:ext cx="9144000" cy="318668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438952" y="3664857"/>
              <a:ext cx="1282096" cy="2806094"/>
            </a:xfrm>
            <a:prstGeom prst="rect">
              <a:avLst/>
            </a:prstGeom>
            <a:noFill/>
            <a:ln w="7620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" y="4862286"/>
              <a:ext cx="1983618" cy="1366764"/>
            </a:xfrm>
            <a:prstGeom prst="rect">
              <a:avLst/>
            </a:prstGeom>
            <a:noFill/>
            <a:ln w="7620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861352" y="3042360"/>
              <a:ext cx="3197981" cy="1698973"/>
            </a:xfrm>
            <a:prstGeom prst="rect">
              <a:avLst/>
            </a:prstGeom>
            <a:noFill/>
            <a:ln w="7620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342572" y="3544786"/>
              <a:ext cx="935236" cy="227264"/>
            </a:xfrm>
            <a:prstGeom prst="rect">
              <a:avLst/>
            </a:prstGeom>
            <a:noFill/>
            <a:ln w="7620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26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Aside:</a:t>
            </a:r>
            <a:r>
              <a:rPr lang="en-US" dirty="0" smtClean="0"/>
              <a:t> Convexity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69" y="1258892"/>
            <a:ext cx="8024943" cy="44490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9984" y="6223916"/>
            <a:ext cx="5843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Source: http</a:t>
            </a:r>
            <a:r>
              <a:rPr lang="en-US" dirty="0"/>
              <a:t>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Convex_function</a:t>
            </a:r>
            <a:endParaRPr lang="en-US" dirty="0"/>
          </a:p>
        </p:txBody>
      </p:sp>
      <p:sp>
        <p:nvSpPr>
          <p:cNvPr id="9" name="5-Point Star 8"/>
          <p:cNvSpPr/>
          <p:nvPr/>
        </p:nvSpPr>
        <p:spPr>
          <a:xfrm>
            <a:off x="4307118" y="4091807"/>
            <a:ext cx="331317" cy="331296"/>
          </a:xfrm>
          <a:prstGeom prst="star5">
            <a:avLst/>
          </a:prstGeom>
          <a:solidFill>
            <a:srgbClr val="800000"/>
          </a:solidFill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484877" y="2883348"/>
            <a:ext cx="17368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800000"/>
                </a:solidFill>
              </a:rPr>
              <a:t>Easy to find </a:t>
            </a:r>
          </a:p>
          <a:p>
            <a:r>
              <a:rPr lang="en-US" sz="2000" b="1" dirty="0" smtClean="0">
                <a:solidFill>
                  <a:srgbClr val="800000"/>
                </a:solidFill>
              </a:rPr>
              <a:t>global optima!</a:t>
            </a:r>
            <a:endParaRPr lang="en-US" sz="2000" b="1" dirty="0">
              <a:solidFill>
                <a:srgbClr val="8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17140" y="3597883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Strict convex if </a:t>
            </a:r>
          </a:p>
          <a:p>
            <a:r>
              <a:rPr lang="en-US" sz="2000" dirty="0"/>
              <a:t>d</a:t>
            </a:r>
            <a:r>
              <a:rPr lang="en-US" sz="2000" dirty="0" smtClean="0"/>
              <a:t>iff always &gt;0</a:t>
            </a:r>
          </a:p>
          <a:p>
            <a:endParaRPr lang="en-US" sz="2000" dirty="0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4562509" y="3941042"/>
            <a:ext cx="2554632" cy="0"/>
          </a:xfrm>
          <a:prstGeom prst="line">
            <a:avLst/>
          </a:prstGeom>
          <a:grpFill/>
          <a:ln>
            <a:solidFill>
              <a:srgbClr val="FF0000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reeform 15"/>
          <p:cNvSpPr/>
          <p:nvPr/>
        </p:nvSpPr>
        <p:spPr>
          <a:xfrm>
            <a:off x="2781682" y="1925658"/>
            <a:ext cx="4383046" cy="614278"/>
          </a:xfrm>
          <a:custGeom>
            <a:avLst/>
            <a:gdLst>
              <a:gd name="connsiteX0" fmla="*/ 0 w 7523653"/>
              <a:gd name="connsiteY0" fmla="*/ 610031 h 1567159"/>
              <a:gd name="connsiteX1" fmla="*/ 1270048 w 7523653"/>
              <a:gd name="connsiteY1" fmla="*/ 416775 h 1567159"/>
              <a:gd name="connsiteX2" fmla="*/ 2015511 w 7523653"/>
              <a:gd name="connsiteY2" fmla="*/ 1555605 h 1567159"/>
              <a:gd name="connsiteX3" fmla="*/ 3534046 w 7523653"/>
              <a:gd name="connsiteY3" fmla="*/ 948229 h 1567159"/>
              <a:gd name="connsiteX4" fmla="*/ 4452070 w 7523653"/>
              <a:gd name="connsiteY4" fmla="*/ 30263 h 1567159"/>
              <a:gd name="connsiteX5" fmla="*/ 5218240 w 7523653"/>
              <a:gd name="connsiteY5" fmla="*/ 333951 h 1567159"/>
              <a:gd name="connsiteX6" fmla="*/ 6101752 w 7523653"/>
              <a:gd name="connsiteY6" fmla="*/ 1438271 h 1567159"/>
              <a:gd name="connsiteX7" fmla="*/ 6771288 w 7523653"/>
              <a:gd name="connsiteY7" fmla="*/ 1279525 h 1567159"/>
              <a:gd name="connsiteX8" fmla="*/ 7261361 w 7523653"/>
              <a:gd name="connsiteY8" fmla="*/ 168303 h 1567159"/>
              <a:gd name="connsiteX9" fmla="*/ 7523653 w 7523653"/>
              <a:gd name="connsiteY9" fmla="*/ 16459 h 156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3653" h="1567159">
                <a:moveTo>
                  <a:pt x="0" y="610031"/>
                </a:moveTo>
                <a:cubicBezTo>
                  <a:pt x="467065" y="434605"/>
                  <a:pt x="934130" y="259179"/>
                  <a:pt x="1270048" y="416775"/>
                </a:cubicBezTo>
                <a:cubicBezTo>
                  <a:pt x="1605966" y="574371"/>
                  <a:pt x="1638178" y="1467029"/>
                  <a:pt x="2015511" y="1555605"/>
                </a:cubicBezTo>
                <a:cubicBezTo>
                  <a:pt x="2392844" y="1644181"/>
                  <a:pt x="3127953" y="1202453"/>
                  <a:pt x="3534046" y="948229"/>
                </a:cubicBezTo>
                <a:cubicBezTo>
                  <a:pt x="3940139" y="694005"/>
                  <a:pt x="4171371" y="132643"/>
                  <a:pt x="4452070" y="30263"/>
                </a:cubicBezTo>
                <a:cubicBezTo>
                  <a:pt x="4732769" y="-72117"/>
                  <a:pt x="4943293" y="99283"/>
                  <a:pt x="5218240" y="333951"/>
                </a:cubicBezTo>
                <a:cubicBezTo>
                  <a:pt x="5493187" y="568619"/>
                  <a:pt x="5842911" y="1280675"/>
                  <a:pt x="6101752" y="1438271"/>
                </a:cubicBezTo>
                <a:cubicBezTo>
                  <a:pt x="6360593" y="1595867"/>
                  <a:pt x="6578020" y="1491186"/>
                  <a:pt x="6771288" y="1279525"/>
                </a:cubicBezTo>
                <a:cubicBezTo>
                  <a:pt x="6964556" y="1067864"/>
                  <a:pt x="7135967" y="378814"/>
                  <a:pt x="7261361" y="168303"/>
                </a:cubicBezTo>
                <a:cubicBezTo>
                  <a:pt x="7386755" y="-42208"/>
                  <a:pt x="7523653" y="16459"/>
                  <a:pt x="7523653" y="1645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596168" y="3597883"/>
            <a:ext cx="800683" cy="543317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59497" y="186354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Convex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144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2" grpId="0"/>
      <p:bldP spid="16" grpId="0" animBg="1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34" y="462309"/>
            <a:ext cx="8139753" cy="2834253"/>
          </a:xfrm>
          <a:prstGeom prst="rect">
            <a:avLst/>
          </a:prstGeom>
          <a:ln w="57150" cmpd="sng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24" y="3742271"/>
            <a:ext cx="8183064" cy="13699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099966" y="2007806"/>
            <a:ext cx="22229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3366FF"/>
                </a:solidFill>
              </a:rPr>
              <a:t>badges</a:t>
            </a:r>
            <a:endParaRPr lang="en-US" sz="5400" b="1" dirty="0">
              <a:solidFill>
                <a:srgbClr val="3366FF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 rot="19626428" flipH="1">
            <a:off x="4941556" y="1960092"/>
            <a:ext cx="929380" cy="950865"/>
          </a:xfrm>
          <a:custGeom>
            <a:avLst/>
            <a:gdLst>
              <a:gd name="connsiteX0" fmla="*/ 0 w 925102"/>
              <a:gd name="connsiteY0" fmla="*/ 1753809 h 1753809"/>
              <a:gd name="connsiteX1" fmla="*/ 907143 w 925102"/>
              <a:gd name="connsiteY1" fmla="*/ 1209524 h 1753809"/>
              <a:gd name="connsiteX2" fmla="*/ 689428 w 925102"/>
              <a:gd name="connsiteY2" fmla="*/ 0 h 1753809"/>
              <a:gd name="connsiteX0" fmla="*/ 0 w 923352"/>
              <a:gd name="connsiteY0" fmla="*/ 1746944 h 1746944"/>
              <a:gd name="connsiteX1" fmla="*/ 907143 w 923352"/>
              <a:gd name="connsiteY1" fmla="*/ 1202659 h 1746944"/>
              <a:gd name="connsiteX2" fmla="*/ 665401 w 923352"/>
              <a:gd name="connsiteY2" fmla="*/ 0 h 1746944"/>
              <a:gd name="connsiteX0" fmla="*/ 0 w 929596"/>
              <a:gd name="connsiteY0" fmla="*/ 1746944 h 1746944"/>
              <a:gd name="connsiteX1" fmla="*/ 907143 w 929596"/>
              <a:gd name="connsiteY1" fmla="*/ 1202659 h 1746944"/>
              <a:gd name="connsiteX2" fmla="*/ 665401 w 929596"/>
              <a:gd name="connsiteY2" fmla="*/ 0 h 1746944"/>
              <a:gd name="connsiteX0" fmla="*/ 0 w 1010702"/>
              <a:gd name="connsiteY0" fmla="*/ 2097037 h 2097037"/>
              <a:gd name="connsiteX1" fmla="*/ 984149 w 1010702"/>
              <a:gd name="connsiteY1" fmla="*/ 1202659 h 2097037"/>
              <a:gd name="connsiteX2" fmla="*/ 742407 w 1010702"/>
              <a:gd name="connsiteY2" fmla="*/ 0 h 2097037"/>
              <a:gd name="connsiteX0" fmla="*/ 0 w 748429"/>
              <a:gd name="connsiteY0" fmla="*/ 2097037 h 2097037"/>
              <a:gd name="connsiteX1" fmla="*/ 620844 w 748429"/>
              <a:gd name="connsiteY1" fmla="*/ 979001 h 2097037"/>
              <a:gd name="connsiteX2" fmla="*/ 742407 w 748429"/>
              <a:gd name="connsiteY2" fmla="*/ 0 h 2097037"/>
              <a:gd name="connsiteX0" fmla="*/ 0 w 746491"/>
              <a:gd name="connsiteY0" fmla="*/ 2097037 h 2097037"/>
              <a:gd name="connsiteX1" fmla="*/ 620844 w 746491"/>
              <a:gd name="connsiteY1" fmla="*/ 979001 h 2097037"/>
              <a:gd name="connsiteX2" fmla="*/ 742407 w 746491"/>
              <a:gd name="connsiteY2" fmla="*/ 0 h 2097037"/>
              <a:gd name="connsiteX0" fmla="*/ 0 w 705510"/>
              <a:gd name="connsiteY0" fmla="*/ 2003798 h 2003798"/>
              <a:gd name="connsiteX1" fmla="*/ 620844 w 705510"/>
              <a:gd name="connsiteY1" fmla="*/ 885762 h 2003798"/>
              <a:gd name="connsiteX2" fmla="*/ 688664 w 705510"/>
              <a:gd name="connsiteY2" fmla="*/ 0 h 2003798"/>
              <a:gd name="connsiteX0" fmla="*/ 0 w 734297"/>
              <a:gd name="connsiteY0" fmla="*/ 2003798 h 2003798"/>
              <a:gd name="connsiteX1" fmla="*/ 620844 w 734297"/>
              <a:gd name="connsiteY1" fmla="*/ 885762 h 2003798"/>
              <a:gd name="connsiteX2" fmla="*/ 688664 w 734297"/>
              <a:gd name="connsiteY2" fmla="*/ 0 h 2003798"/>
              <a:gd name="connsiteX0" fmla="*/ 0 w 714931"/>
              <a:gd name="connsiteY0" fmla="*/ 2003798 h 2003798"/>
              <a:gd name="connsiteX1" fmla="*/ 620844 w 714931"/>
              <a:gd name="connsiteY1" fmla="*/ 885762 h 2003798"/>
              <a:gd name="connsiteX2" fmla="*/ 688664 w 714931"/>
              <a:gd name="connsiteY2" fmla="*/ 0 h 2003798"/>
              <a:gd name="connsiteX0" fmla="*/ 0 w 689544"/>
              <a:gd name="connsiteY0" fmla="*/ 2003798 h 2003798"/>
              <a:gd name="connsiteX1" fmla="*/ 620844 w 689544"/>
              <a:gd name="connsiteY1" fmla="*/ 885762 h 2003798"/>
              <a:gd name="connsiteX2" fmla="*/ 688664 w 689544"/>
              <a:gd name="connsiteY2" fmla="*/ 0 h 2003798"/>
              <a:gd name="connsiteX0" fmla="*/ 0 w 699443"/>
              <a:gd name="connsiteY0" fmla="*/ 2003798 h 2003798"/>
              <a:gd name="connsiteX1" fmla="*/ 620844 w 699443"/>
              <a:gd name="connsiteY1" fmla="*/ 885762 h 2003798"/>
              <a:gd name="connsiteX2" fmla="*/ 688664 w 699443"/>
              <a:gd name="connsiteY2" fmla="*/ 0 h 2003798"/>
              <a:gd name="connsiteX0" fmla="*/ 0 w 740533"/>
              <a:gd name="connsiteY0" fmla="*/ 2003798 h 2003798"/>
              <a:gd name="connsiteX1" fmla="*/ 688885 w 740533"/>
              <a:gd name="connsiteY1" fmla="*/ 1056382 h 2003798"/>
              <a:gd name="connsiteX2" fmla="*/ 688664 w 740533"/>
              <a:gd name="connsiteY2" fmla="*/ 0 h 2003798"/>
              <a:gd name="connsiteX0" fmla="*/ 0 w 730122"/>
              <a:gd name="connsiteY0" fmla="*/ 2003798 h 2003798"/>
              <a:gd name="connsiteX1" fmla="*/ 688885 w 730122"/>
              <a:gd name="connsiteY1" fmla="*/ 1056382 h 2003798"/>
              <a:gd name="connsiteX2" fmla="*/ 688664 w 730122"/>
              <a:gd name="connsiteY2" fmla="*/ 0 h 200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0122" h="2003798">
                <a:moveTo>
                  <a:pt x="0" y="2003798"/>
                </a:moveTo>
                <a:cubicBezTo>
                  <a:pt x="396119" y="1877806"/>
                  <a:pt x="597537" y="1487526"/>
                  <a:pt x="688885" y="1056382"/>
                </a:cubicBezTo>
                <a:cubicBezTo>
                  <a:pt x="780233" y="625238"/>
                  <a:pt x="691760" y="212140"/>
                  <a:pt x="688664" y="0"/>
                </a:cubicBezTo>
              </a:path>
            </a:pathLst>
          </a:custGeom>
          <a:ln w="76200" cmpd="sng">
            <a:solidFill>
              <a:srgbClr val="3366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06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8267" y="1600200"/>
            <a:ext cx="7391781" cy="1225181"/>
          </a:xfrm>
          <a:ln w="38100" cmpd="sng">
            <a:solidFill>
              <a:srgbClr val="3366FF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 smtClean="0"/>
              <a:t>Learn a document representation based on how readers publicly describe themselves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29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34" y="462309"/>
            <a:ext cx="8139753" cy="2834253"/>
          </a:xfrm>
          <a:prstGeom prst="rect">
            <a:avLst/>
          </a:prstGeom>
          <a:ln w="57150" cmpd="sng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24" y="3742271"/>
            <a:ext cx="8183064" cy="13699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4318533" y="1623587"/>
            <a:ext cx="809101" cy="536199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7147" y="4432300"/>
            <a:ext cx="6045200" cy="24257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186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50117" y="618712"/>
            <a:ext cx="813630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rgbClr val="000000"/>
                </a:solidFill>
                <a:latin typeface="Calibri"/>
                <a:cs typeface="Calibri"/>
              </a:rPr>
              <a:t>Using</a:t>
            </a:r>
            <a:r>
              <a:rPr lang="en-US" sz="4400" b="1" dirty="0" smtClean="0">
                <a:solidFill>
                  <a:srgbClr val="000000"/>
                </a:solidFill>
                <a:latin typeface="Calibri"/>
                <a:cs typeface="Calibri"/>
              </a:rPr>
              <a:t> many</a:t>
            </a:r>
            <a:r>
              <a:rPr lang="en-US" sz="4400" dirty="0" smtClean="0">
                <a:solidFill>
                  <a:srgbClr val="000000"/>
                </a:solidFill>
                <a:latin typeface="Calibri"/>
                <a:cs typeface="Calibri"/>
              </a:rPr>
              <a:t> tweets, can we learn that someone who identifies with</a:t>
            </a:r>
          </a:p>
          <a:p>
            <a:pPr algn="ctr"/>
            <a:r>
              <a:rPr lang="en-US" sz="6000" b="1" dirty="0" smtClean="0">
                <a:solidFill>
                  <a:srgbClr val="3366FF"/>
                </a:solidFill>
                <a:latin typeface="Cambria"/>
                <a:cs typeface="Cambria"/>
              </a:rPr>
              <a:t>music</a:t>
            </a:r>
            <a:endParaRPr lang="en-US" sz="3600" b="1" dirty="0">
              <a:solidFill>
                <a:srgbClr val="3366FF"/>
              </a:solidFill>
              <a:latin typeface="Cambria"/>
              <a:cs typeface="Cambria"/>
            </a:endParaRPr>
          </a:p>
          <a:p>
            <a:pPr algn="ctr"/>
            <a:r>
              <a:rPr lang="en-US" sz="4400" dirty="0">
                <a:solidFill>
                  <a:srgbClr val="000000"/>
                </a:solidFill>
                <a:latin typeface="Calibri"/>
                <a:cs typeface="Calibri"/>
              </a:rPr>
              <a:t>r</a:t>
            </a:r>
            <a:r>
              <a:rPr lang="en-US" sz="4400" dirty="0" smtClean="0">
                <a:solidFill>
                  <a:srgbClr val="000000"/>
                </a:solidFill>
                <a:latin typeface="Calibri"/>
                <a:cs typeface="Calibri"/>
              </a:rPr>
              <a:t>eads articles with these words:</a:t>
            </a:r>
            <a:endParaRPr lang="en-US" sz="36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2" name="Picture 1" descr="music_20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625" y="3804098"/>
            <a:ext cx="4876800" cy="20546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8244" y="2466482"/>
            <a:ext cx="2020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via profile badges</a:t>
            </a:r>
            <a:endParaRPr lang="en-US" sz="2000" dirty="0">
              <a:solidFill>
                <a:srgbClr val="800000"/>
              </a:solidFill>
            </a:endParaRPr>
          </a:p>
        </p:txBody>
      </p:sp>
      <p:cxnSp>
        <p:nvCxnSpPr>
          <p:cNvPr id="6" name="Straight Arrow Connector 5"/>
          <p:cNvCxnSpPr>
            <a:stCxn id="3" idx="3"/>
          </p:cNvCxnSpPr>
          <p:nvPr/>
        </p:nvCxnSpPr>
        <p:spPr>
          <a:xfrm flipV="1">
            <a:off x="2909100" y="2581348"/>
            <a:ext cx="493800" cy="85189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270791" y="4044572"/>
            <a:ext cx="7551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/>
              <a:t>?</a:t>
            </a:r>
            <a:endParaRPr lang="en-US" sz="96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40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83171" y="518158"/>
            <a:ext cx="8458200" cy="5907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tabLst>
                <a:tab pos="508000" algn="l"/>
              </a:tabLst>
            </a:pPr>
            <a:r>
              <a:rPr lang="en-US" b="1" dirty="0" smtClean="0"/>
              <a:t>Given:</a:t>
            </a:r>
            <a:r>
              <a:rPr lang="en-US" dirty="0" smtClean="0"/>
              <a:t> training set of tweeted news articles from a specific period of time</a:t>
            </a:r>
          </a:p>
          <a:p>
            <a:pPr marL="0" indent="0">
              <a:buFont typeface="Arial"/>
              <a:buNone/>
              <a:tabLst>
                <a:tab pos="508000" algn="l"/>
              </a:tabLst>
            </a:pPr>
            <a:endParaRPr lang="en-US" sz="1200" b="1" dirty="0"/>
          </a:p>
          <a:p>
            <a:pPr marL="0" indent="0">
              <a:buFont typeface="Arial"/>
              <a:buNone/>
              <a:tabLst>
                <a:tab pos="508000" algn="l"/>
              </a:tabLst>
            </a:pPr>
            <a:r>
              <a:rPr lang="en-US" sz="2800" b="1" dirty="0" smtClean="0"/>
              <a:t>1.	 </a:t>
            </a:r>
            <a:r>
              <a:rPr lang="en-US" sz="2800" dirty="0" smtClean="0"/>
              <a:t>Learn a </a:t>
            </a:r>
            <a:r>
              <a:rPr lang="en-US" sz="2800" b="1" dirty="0" smtClean="0"/>
              <a:t>badge dictionary </a:t>
            </a:r>
            <a:r>
              <a:rPr lang="en-US" sz="2800" dirty="0" smtClean="0"/>
              <a:t>from training set</a:t>
            </a:r>
          </a:p>
          <a:p>
            <a:pPr marL="0" indent="0">
              <a:buFont typeface="Arial"/>
              <a:buNone/>
              <a:tabLst>
                <a:tab pos="508000" algn="l"/>
              </a:tabLst>
            </a:pPr>
            <a:endParaRPr lang="en-US" dirty="0" smtClean="0"/>
          </a:p>
          <a:p>
            <a:pPr marL="0" indent="0">
              <a:buFont typeface="Arial"/>
              <a:buNone/>
              <a:tabLst>
                <a:tab pos="508000" algn="l"/>
              </a:tabLst>
            </a:pPr>
            <a:endParaRPr lang="en-US" dirty="0"/>
          </a:p>
          <a:p>
            <a:pPr marL="0" indent="0">
              <a:buFont typeface="Arial"/>
              <a:buNone/>
              <a:tabLst>
                <a:tab pos="508000" algn="l"/>
              </a:tabLst>
            </a:pPr>
            <a:endParaRPr lang="en-US" dirty="0" smtClean="0"/>
          </a:p>
          <a:p>
            <a:pPr marL="0" indent="0">
              <a:buFont typeface="Arial"/>
              <a:buNone/>
              <a:tabLst>
                <a:tab pos="508000" algn="l"/>
              </a:tabLst>
            </a:pPr>
            <a:endParaRPr lang="en-US" sz="1600" dirty="0"/>
          </a:p>
          <a:p>
            <a:pPr marL="0" indent="0">
              <a:buNone/>
              <a:tabLst>
                <a:tab pos="508000" algn="l"/>
              </a:tabLst>
            </a:pPr>
            <a:r>
              <a:rPr lang="en-US" b="1" dirty="0" smtClean="0"/>
              <a:t>2.</a:t>
            </a:r>
            <a:r>
              <a:rPr lang="en-US" dirty="0" smtClean="0"/>
              <a:t>	</a:t>
            </a:r>
            <a:r>
              <a:rPr lang="en-US" sz="2800" dirty="0" smtClean="0"/>
              <a:t>Use badge dictionary to </a:t>
            </a:r>
            <a:r>
              <a:rPr lang="en-US" sz="2800" b="1" dirty="0" smtClean="0"/>
              <a:t>encode new articles</a:t>
            </a:r>
          </a:p>
          <a:p>
            <a:pPr marL="0" indent="0">
              <a:lnSpc>
                <a:spcPct val="80000"/>
              </a:lnSpc>
              <a:buNone/>
              <a:tabLst>
                <a:tab pos="349250" algn="l"/>
                <a:tab pos="508000" algn="l"/>
              </a:tabLst>
            </a:pPr>
            <a:r>
              <a:rPr lang="en-US" sz="2800" b="1" dirty="0" smtClean="0"/>
              <a:t>		</a:t>
            </a:r>
            <a:endParaRPr lang="en-US" dirty="0" smtClean="0"/>
          </a:p>
        </p:txBody>
      </p:sp>
      <p:pic>
        <p:nvPicPr>
          <p:cNvPr id="6" name="Picture 5" descr="music_20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693388"/>
            <a:ext cx="2887252" cy="12164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4600" y="2309592"/>
            <a:ext cx="814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3366FF"/>
                </a:solidFill>
                <a:latin typeface="Cambria"/>
                <a:cs typeface="Cambria"/>
              </a:rPr>
              <a:t>music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981200" y="2690592"/>
            <a:ext cx="1447800" cy="1295400"/>
            <a:chOff x="1981200" y="3276600"/>
            <a:chExt cx="1447800" cy="1295400"/>
          </a:xfrm>
        </p:grpSpPr>
        <p:sp>
          <p:nvSpPr>
            <p:cNvPr id="12" name="Rectangle 11"/>
            <p:cNvSpPr/>
            <p:nvPr/>
          </p:nvSpPr>
          <p:spPr bwMode="auto">
            <a:xfrm>
              <a:off x="1981200" y="3276600"/>
              <a:ext cx="1447800" cy="1295400"/>
            </a:xfrm>
            <a:prstGeom prst="rect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112" charset="0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 bwMode="auto">
            <a:xfrm>
              <a:off x="3276600" y="3276600"/>
              <a:ext cx="0" cy="129540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2133600" y="3276600"/>
              <a:ext cx="0" cy="129540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2786744" y="3276600"/>
              <a:ext cx="0" cy="129540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2296886" y="3276600"/>
              <a:ext cx="0" cy="129540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2460172" y="3276600"/>
              <a:ext cx="0" cy="129540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2623458" y="3276600"/>
              <a:ext cx="0" cy="129540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2950030" y="3276600"/>
              <a:ext cx="0" cy="129540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3113316" y="3276600"/>
              <a:ext cx="0" cy="129540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flipH="1">
              <a:off x="1981200" y="3429001"/>
              <a:ext cx="1447800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flipH="1">
              <a:off x="1981200" y="4082145"/>
              <a:ext cx="1447800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 flipH="1">
              <a:off x="1981200" y="3592287"/>
              <a:ext cx="1447800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 flipH="1">
              <a:off x="1981200" y="3755573"/>
              <a:ext cx="1447800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 flipH="1">
              <a:off x="1981200" y="3918859"/>
              <a:ext cx="1447800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 flipH="1">
              <a:off x="1981200" y="4245431"/>
              <a:ext cx="1447800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 flipH="1">
              <a:off x="1981200" y="4408717"/>
              <a:ext cx="1447800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8" name="TextBox 27"/>
          <p:cNvSpPr txBox="1"/>
          <p:nvPr/>
        </p:nvSpPr>
        <p:spPr>
          <a:xfrm>
            <a:off x="2286000" y="3985992"/>
            <a:ext cx="941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badges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1313718" y="3141142"/>
            <a:ext cx="81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words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 bwMode="auto">
          <a:xfrm>
            <a:off x="2941052" y="2690592"/>
            <a:ext cx="169779" cy="1295400"/>
          </a:xfrm>
          <a:prstGeom prst="rect">
            <a:avLst/>
          </a:prstGeom>
          <a:solidFill>
            <a:srgbClr val="3366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112" charset="0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3355474" y="2466086"/>
            <a:ext cx="1537368" cy="885751"/>
          </a:xfrm>
          <a:custGeom>
            <a:avLst/>
            <a:gdLst>
              <a:gd name="connsiteX0" fmla="*/ 0 w 1537368"/>
              <a:gd name="connsiteY0" fmla="*/ 41359 h 885751"/>
              <a:gd name="connsiteX1" fmla="*/ 548105 w 1537368"/>
              <a:gd name="connsiteY1" fmla="*/ 81464 h 885751"/>
              <a:gd name="connsiteX2" fmla="*/ 842210 w 1537368"/>
              <a:gd name="connsiteY2" fmla="*/ 776622 h 885751"/>
              <a:gd name="connsiteX3" fmla="*/ 1537368 w 1537368"/>
              <a:gd name="connsiteY3" fmla="*/ 883569 h 88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7368" h="885751">
                <a:moveTo>
                  <a:pt x="0" y="41359"/>
                </a:moveTo>
                <a:cubicBezTo>
                  <a:pt x="203868" y="139"/>
                  <a:pt x="407737" y="-41080"/>
                  <a:pt x="548105" y="81464"/>
                </a:cubicBezTo>
                <a:cubicBezTo>
                  <a:pt x="688473" y="204008"/>
                  <a:pt x="677333" y="642938"/>
                  <a:pt x="842210" y="776622"/>
                </a:cubicBezTo>
                <a:cubicBezTo>
                  <a:pt x="1007087" y="910306"/>
                  <a:pt x="1537368" y="883569"/>
                  <a:pt x="1537368" y="883569"/>
                </a:cubicBezTo>
              </a:path>
            </a:pathLst>
          </a:custGeom>
          <a:ln w="38100" cmpd="sng">
            <a:solidFill>
              <a:srgbClr val="3366FF"/>
            </a:solidFill>
            <a:headEnd type="none"/>
            <a:tailEnd type="triangle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112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797192" y="1164680"/>
            <a:ext cx="2581509" cy="507232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3 million </a:t>
            </a:r>
            <a:r>
              <a:rPr lang="en-US" sz="2400" dirty="0" smtClean="0">
                <a:solidFill>
                  <a:schemeClr val="tx1"/>
                </a:solidFill>
              </a:rPr>
              <a:t>articles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855" y="5141100"/>
            <a:ext cx="3753206" cy="98056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6" name="Picture 35" descr="haqqani_badg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132" y="4936959"/>
            <a:ext cx="2569021" cy="1318394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 bwMode="auto">
          <a:xfrm>
            <a:off x="4757058" y="5310663"/>
            <a:ext cx="1066800" cy="457200"/>
          </a:xfrm>
          <a:prstGeom prst="rightArrow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11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464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/>
      <p:bldP spid="29" grpId="0"/>
      <p:bldP spid="30" grpId="0" animBg="1"/>
      <p:bldP spid="31" grpId="0" animBg="1"/>
      <p:bldP spid="3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Interpretable</a:t>
            </a:r>
          </a:p>
          <a:p>
            <a:pPr lvl="1"/>
            <a:r>
              <a:rPr lang="en-US" dirty="0" smtClean="0"/>
              <a:t>Clear labels</a:t>
            </a:r>
          </a:p>
          <a:p>
            <a:pPr lvl="1"/>
            <a:r>
              <a:rPr lang="en-US" dirty="0" smtClean="0"/>
              <a:t>Correspond to user interests</a:t>
            </a:r>
          </a:p>
          <a:p>
            <a:r>
              <a:rPr lang="en-US" dirty="0" smtClean="0"/>
              <a:t>Higher-level than words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684" y="3276507"/>
            <a:ext cx="5368758" cy="140264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haqqani_word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915" y="4772666"/>
            <a:ext cx="2421557" cy="1467434"/>
          </a:xfrm>
          <a:prstGeom prst="rect">
            <a:avLst/>
          </a:prstGeom>
        </p:spPr>
      </p:pic>
      <p:pic>
        <p:nvPicPr>
          <p:cNvPr id="7" name="Picture 6" descr="haqqani_badg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527" y="4817583"/>
            <a:ext cx="2771914" cy="142251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 bwMode="auto">
          <a:xfrm>
            <a:off x="3928291" y="5250655"/>
            <a:ext cx="934945" cy="419267"/>
          </a:xfrm>
          <a:prstGeom prst="rightArrow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11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67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Interpretable</a:t>
            </a:r>
          </a:p>
          <a:p>
            <a:pPr lvl="1"/>
            <a:r>
              <a:rPr lang="en-US" dirty="0" smtClean="0"/>
              <a:t>Clear labels</a:t>
            </a:r>
          </a:p>
          <a:p>
            <a:pPr lvl="1"/>
            <a:r>
              <a:rPr lang="en-US" dirty="0" smtClean="0"/>
              <a:t>Correspond to user interests</a:t>
            </a:r>
          </a:p>
          <a:p>
            <a:r>
              <a:rPr lang="en-US" dirty="0" smtClean="0"/>
              <a:t>Higher-level than words</a:t>
            </a:r>
          </a:p>
          <a:p>
            <a:r>
              <a:rPr lang="en-US" dirty="0" smtClean="0"/>
              <a:t>Semantically consistent over time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3460491" y="4442902"/>
            <a:ext cx="1038881" cy="1955444"/>
            <a:chOff x="6490959" y="1956376"/>
            <a:chExt cx="1038881" cy="1955444"/>
          </a:xfrm>
        </p:grpSpPr>
        <p:sp>
          <p:nvSpPr>
            <p:cNvPr id="27" name="Rectangle 26"/>
            <p:cNvSpPr/>
            <p:nvPr/>
          </p:nvSpPr>
          <p:spPr>
            <a:xfrm>
              <a:off x="6646809" y="3450155"/>
              <a:ext cx="18466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400" dirty="0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6490959" y="1956376"/>
              <a:ext cx="1038881" cy="1601822"/>
              <a:chOff x="7628311" y="1956376"/>
              <a:chExt cx="1038881" cy="1601822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628311" y="1956376"/>
                <a:ext cx="1038881" cy="1601822"/>
              </a:xfrm>
              <a:prstGeom prst="rect">
                <a:avLst/>
              </a:prstGeom>
            </p:spPr>
          </p:pic>
          <p:grpSp>
            <p:nvGrpSpPr>
              <p:cNvPr id="30" name="Group 29"/>
              <p:cNvGrpSpPr/>
              <p:nvPr/>
            </p:nvGrpSpPr>
            <p:grpSpPr>
              <a:xfrm>
                <a:off x="8013695" y="2740888"/>
                <a:ext cx="251473" cy="596235"/>
                <a:chOff x="2756459" y="1637173"/>
                <a:chExt cx="251473" cy="596235"/>
              </a:xfrm>
            </p:grpSpPr>
            <p:sp>
              <p:nvSpPr>
                <p:cNvPr id="31" name="Rectangle 30"/>
                <p:cNvSpPr/>
                <p:nvPr/>
              </p:nvSpPr>
              <p:spPr>
                <a:xfrm>
                  <a:off x="2756459" y="1637173"/>
                  <a:ext cx="251473" cy="596235"/>
                </a:xfrm>
                <a:prstGeom prst="rect">
                  <a:avLst/>
                </a:prstGeom>
                <a:solidFill>
                  <a:srgbClr val="000000"/>
                </a:solidFill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2759213" y="1637173"/>
                  <a:ext cx="245965" cy="122795"/>
                </a:xfrm>
                <a:prstGeom prst="rect">
                  <a:avLst/>
                </a:prstGeom>
                <a:solidFill>
                  <a:srgbClr val="D9D9D9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2759213" y="2110613"/>
                  <a:ext cx="245965" cy="12279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2759213" y="1794986"/>
                  <a:ext cx="245965" cy="122795"/>
                </a:xfrm>
                <a:prstGeom prst="rect">
                  <a:avLst/>
                </a:prstGeom>
                <a:solidFill>
                  <a:srgbClr val="D9D9D9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2759213" y="1952799"/>
                  <a:ext cx="245965" cy="122795"/>
                </a:xfrm>
                <a:prstGeom prst="rect">
                  <a:avLst/>
                </a:prstGeom>
                <a:solidFill>
                  <a:srgbClr val="D9D9D9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36" name="Rectangular Callout 35"/>
          <p:cNvSpPr/>
          <p:nvPr/>
        </p:nvSpPr>
        <p:spPr>
          <a:xfrm>
            <a:off x="4619688" y="4344737"/>
            <a:ext cx="1199739" cy="738104"/>
          </a:xfrm>
          <a:prstGeom prst="wedgeRectCallout">
            <a:avLst>
              <a:gd name="adj1" fmla="val -66518"/>
              <a:gd name="adj2" fmla="val 89668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3366FF"/>
                </a:solidFill>
              </a:rPr>
              <a:t>politics</a:t>
            </a:r>
            <a:endParaRPr lang="en-US" sz="2400" b="1" dirty="0">
              <a:solidFill>
                <a:srgbClr val="3366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891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83171" y="518158"/>
            <a:ext cx="8458200" cy="5907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tabLst>
                <a:tab pos="508000" algn="l"/>
              </a:tabLst>
            </a:pPr>
            <a:r>
              <a:rPr lang="en-US" b="1" dirty="0" smtClean="0"/>
              <a:t>Given:</a:t>
            </a:r>
            <a:r>
              <a:rPr lang="en-US" dirty="0" smtClean="0"/>
              <a:t> training set of tweeted news articles from a specific period of time</a:t>
            </a:r>
          </a:p>
          <a:p>
            <a:pPr marL="0" indent="0">
              <a:buFont typeface="Arial"/>
              <a:buNone/>
              <a:tabLst>
                <a:tab pos="508000" algn="l"/>
              </a:tabLst>
            </a:pPr>
            <a:endParaRPr lang="en-US" sz="1200" b="1" dirty="0"/>
          </a:p>
          <a:p>
            <a:pPr marL="0" indent="0">
              <a:buFont typeface="Arial"/>
              <a:buNone/>
              <a:tabLst>
                <a:tab pos="508000" algn="l"/>
              </a:tabLst>
            </a:pPr>
            <a:r>
              <a:rPr lang="en-US" sz="2800" b="1" dirty="0" smtClean="0"/>
              <a:t>1.	 </a:t>
            </a:r>
            <a:r>
              <a:rPr lang="en-US" sz="2800" dirty="0" smtClean="0"/>
              <a:t>Learn a </a:t>
            </a:r>
            <a:r>
              <a:rPr lang="en-US" sz="2800" b="1" dirty="0" smtClean="0"/>
              <a:t>badge dictionary </a:t>
            </a:r>
            <a:r>
              <a:rPr lang="en-US" sz="2800" dirty="0" smtClean="0"/>
              <a:t>from training set</a:t>
            </a:r>
          </a:p>
          <a:p>
            <a:pPr marL="0" indent="0">
              <a:buFont typeface="Arial"/>
              <a:buNone/>
              <a:tabLst>
                <a:tab pos="508000" algn="l"/>
              </a:tabLst>
            </a:pPr>
            <a:endParaRPr lang="en-US" dirty="0" smtClean="0"/>
          </a:p>
          <a:p>
            <a:pPr marL="0" indent="0">
              <a:buFont typeface="Arial"/>
              <a:buNone/>
              <a:tabLst>
                <a:tab pos="508000" algn="l"/>
              </a:tabLst>
            </a:pPr>
            <a:endParaRPr lang="en-US" dirty="0"/>
          </a:p>
          <a:p>
            <a:pPr marL="0" indent="0">
              <a:buFont typeface="Arial"/>
              <a:buNone/>
              <a:tabLst>
                <a:tab pos="508000" algn="l"/>
              </a:tabLst>
            </a:pPr>
            <a:endParaRPr lang="en-US" dirty="0" smtClean="0"/>
          </a:p>
          <a:p>
            <a:pPr marL="0" indent="0">
              <a:buFont typeface="Arial"/>
              <a:buNone/>
              <a:tabLst>
                <a:tab pos="508000" algn="l"/>
              </a:tabLst>
            </a:pPr>
            <a:endParaRPr lang="en-US" sz="1600" dirty="0"/>
          </a:p>
          <a:p>
            <a:pPr marL="0" indent="0">
              <a:buNone/>
              <a:tabLst>
                <a:tab pos="508000" algn="l"/>
              </a:tabLst>
            </a:pPr>
            <a:r>
              <a:rPr lang="en-US" b="1" dirty="0" smtClean="0"/>
              <a:t>2.</a:t>
            </a:r>
            <a:r>
              <a:rPr lang="en-US" dirty="0" smtClean="0"/>
              <a:t>	</a:t>
            </a:r>
            <a:r>
              <a:rPr lang="en-US" sz="2800" dirty="0" smtClean="0"/>
              <a:t>Use badge dictionary to </a:t>
            </a:r>
            <a:r>
              <a:rPr lang="en-US" sz="2800" b="1" dirty="0" smtClean="0"/>
              <a:t>encode new articles</a:t>
            </a:r>
          </a:p>
          <a:p>
            <a:pPr marL="0" indent="0">
              <a:lnSpc>
                <a:spcPct val="80000"/>
              </a:lnSpc>
              <a:buNone/>
              <a:tabLst>
                <a:tab pos="349250" algn="l"/>
                <a:tab pos="508000" algn="l"/>
              </a:tabLst>
            </a:pPr>
            <a:r>
              <a:rPr lang="en-US" sz="2800" b="1" dirty="0" smtClean="0"/>
              <a:t>		</a:t>
            </a:r>
            <a:endParaRPr lang="en-US" dirty="0" smtClean="0"/>
          </a:p>
        </p:txBody>
      </p:sp>
      <p:pic>
        <p:nvPicPr>
          <p:cNvPr id="6" name="Picture 5" descr="music_20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693388"/>
            <a:ext cx="2887252" cy="12164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4600" y="2309592"/>
            <a:ext cx="814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3366FF"/>
                </a:solidFill>
                <a:latin typeface="Cambria"/>
                <a:cs typeface="Cambria"/>
              </a:rPr>
              <a:t>music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981200" y="2690592"/>
            <a:ext cx="1447800" cy="1295400"/>
            <a:chOff x="1981200" y="3276600"/>
            <a:chExt cx="1447800" cy="1295400"/>
          </a:xfrm>
        </p:grpSpPr>
        <p:sp>
          <p:nvSpPr>
            <p:cNvPr id="12" name="Rectangle 11"/>
            <p:cNvSpPr/>
            <p:nvPr/>
          </p:nvSpPr>
          <p:spPr bwMode="auto">
            <a:xfrm>
              <a:off x="1981200" y="3276600"/>
              <a:ext cx="1447800" cy="1295400"/>
            </a:xfrm>
            <a:prstGeom prst="rect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112" charset="0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 bwMode="auto">
            <a:xfrm>
              <a:off x="3276600" y="3276600"/>
              <a:ext cx="0" cy="129540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2133600" y="3276600"/>
              <a:ext cx="0" cy="129540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2786744" y="3276600"/>
              <a:ext cx="0" cy="129540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2296886" y="3276600"/>
              <a:ext cx="0" cy="129540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2460172" y="3276600"/>
              <a:ext cx="0" cy="129540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2623458" y="3276600"/>
              <a:ext cx="0" cy="129540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2950030" y="3276600"/>
              <a:ext cx="0" cy="129540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3113316" y="3276600"/>
              <a:ext cx="0" cy="129540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flipH="1">
              <a:off x="1981200" y="3429001"/>
              <a:ext cx="1447800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flipH="1">
              <a:off x="1981200" y="4082145"/>
              <a:ext cx="1447800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 flipH="1">
              <a:off x="1981200" y="3592287"/>
              <a:ext cx="1447800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 flipH="1">
              <a:off x="1981200" y="3755573"/>
              <a:ext cx="1447800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 flipH="1">
              <a:off x="1981200" y="3918859"/>
              <a:ext cx="1447800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 flipH="1">
              <a:off x="1981200" y="4245431"/>
              <a:ext cx="1447800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 flipH="1">
              <a:off x="1981200" y="4408717"/>
              <a:ext cx="1447800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8" name="TextBox 27"/>
          <p:cNvSpPr txBox="1"/>
          <p:nvPr/>
        </p:nvSpPr>
        <p:spPr>
          <a:xfrm>
            <a:off x="2286000" y="3985992"/>
            <a:ext cx="941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badges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1313718" y="3141142"/>
            <a:ext cx="81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words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 bwMode="auto">
          <a:xfrm>
            <a:off x="2941052" y="2690592"/>
            <a:ext cx="169779" cy="1295400"/>
          </a:xfrm>
          <a:prstGeom prst="rect">
            <a:avLst/>
          </a:prstGeom>
          <a:solidFill>
            <a:srgbClr val="3366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112" charset="0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3355474" y="2466086"/>
            <a:ext cx="1537368" cy="885751"/>
          </a:xfrm>
          <a:custGeom>
            <a:avLst/>
            <a:gdLst>
              <a:gd name="connsiteX0" fmla="*/ 0 w 1537368"/>
              <a:gd name="connsiteY0" fmla="*/ 41359 h 885751"/>
              <a:gd name="connsiteX1" fmla="*/ 548105 w 1537368"/>
              <a:gd name="connsiteY1" fmla="*/ 81464 h 885751"/>
              <a:gd name="connsiteX2" fmla="*/ 842210 w 1537368"/>
              <a:gd name="connsiteY2" fmla="*/ 776622 h 885751"/>
              <a:gd name="connsiteX3" fmla="*/ 1537368 w 1537368"/>
              <a:gd name="connsiteY3" fmla="*/ 883569 h 88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7368" h="885751">
                <a:moveTo>
                  <a:pt x="0" y="41359"/>
                </a:moveTo>
                <a:cubicBezTo>
                  <a:pt x="203868" y="139"/>
                  <a:pt x="407737" y="-41080"/>
                  <a:pt x="548105" y="81464"/>
                </a:cubicBezTo>
                <a:cubicBezTo>
                  <a:pt x="688473" y="204008"/>
                  <a:pt x="677333" y="642938"/>
                  <a:pt x="842210" y="776622"/>
                </a:cubicBezTo>
                <a:cubicBezTo>
                  <a:pt x="1007087" y="910306"/>
                  <a:pt x="1537368" y="883569"/>
                  <a:pt x="1537368" y="883569"/>
                </a:cubicBezTo>
              </a:path>
            </a:pathLst>
          </a:custGeom>
          <a:ln w="38100" cmpd="sng">
            <a:solidFill>
              <a:srgbClr val="3366FF"/>
            </a:solidFill>
            <a:headEnd type="none"/>
            <a:tailEnd type="triangle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112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797192" y="1164680"/>
            <a:ext cx="2581509" cy="507232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3 million </a:t>
            </a:r>
            <a:r>
              <a:rPr lang="en-US" sz="2400" dirty="0" smtClean="0">
                <a:solidFill>
                  <a:schemeClr val="tx1"/>
                </a:solidFill>
              </a:rPr>
              <a:t>articles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855" y="5141100"/>
            <a:ext cx="3753206" cy="98056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6" name="Picture 35" descr="haqqani_badg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132" y="4936959"/>
            <a:ext cx="2569021" cy="1318394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 bwMode="auto">
          <a:xfrm>
            <a:off x="4757058" y="5310663"/>
            <a:ext cx="1066800" cy="457200"/>
          </a:xfrm>
          <a:prstGeom prst="rightArrow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112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27947" y="1774952"/>
            <a:ext cx="8149226" cy="2657270"/>
          </a:xfrm>
          <a:prstGeom prst="rect">
            <a:avLst/>
          </a:prstGeom>
          <a:noFill/>
          <a:ln w="5715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836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Dictionary Learning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405" y="3167468"/>
            <a:ext cx="3956283" cy="1587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605" y="4920068"/>
            <a:ext cx="3805870" cy="1325200"/>
          </a:xfrm>
          <a:prstGeom prst="rect">
            <a:avLst/>
          </a:prstGeom>
          <a:ln w="57150" cmpd="sng">
            <a:solidFill>
              <a:schemeClr val="tx1"/>
            </a:solidFill>
          </a:ln>
        </p:spPr>
      </p:pic>
      <p:grpSp>
        <p:nvGrpSpPr>
          <p:cNvPr id="40" name="Group 39"/>
          <p:cNvGrpSpPr/>
          <p:nvPr/>
        </p:nvGrpSpPr>
        <p:grpSpPr>
          <a:xfrm>
            <a:off x="5210305" y="3180284"/>
            <a:ext cx="2763519" cy="1447800"/>
            <a:chOff x="4800600" y="3657600"/>
            <a:chExt cx="2763519" cy="1447800"/>
          </a:xfrm>
        </p:grpSpPr>
        <p:sp>
          <p:nvSpPr>
            <p:cNvPr id="17" name="Rectangle 16"/>
            <p:cNvSpPr/>
            <p:nvPr/>
          </p:nvSpPr>
          <p:spPr bwMode="auto">
            <a:xfrm>
              <a:off x="5562600" y="3657600"/>
              <a:ext cx="152400" cy="1447800"/>
            </a:xfrm>
            <a:prstGeom prst="rect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112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5562600" y="3886200"/>
              <a:ext cx="152400" cy="152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112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5562600" y="4191000"/>
              <a:ext cx="152400" cy="152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112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5562600" y="4800600"/>
              <a:ext cx="152400" cy="152400"/>
            </a:xfrm>
            <a:prstGeom prst="rect">
              <a:avLst/>
            </a:prstGeom>
            <a:solidFill>
              <a:schemeClr val="bg2">
                <a:lumMod val="75000"/>
                <a:lumOff val="25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112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5562600" y="4343400"/>
              <a:ext cx="152400" cy="152400"/>
            </a:xfrm>
            <a:prstGeom prst="rect">
              <a:avLst/>
            </a:prstGeom>
            <a:solidFill>
              <a:schemeClr val="bg2">
                <a:lumMod val="25000"/>
                <a:lumOff val="75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112" charset="0"/>
              </a:endParaRPr>
            </a:p>
          </p:txBody>
        </p:sp>
        <p:pic>
          <p:nvPicPr>
            <p:cNvPr id="22" name="Picture 21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4114800"/>
              <a:ext cx="297942" cy="35052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5659120" y="4038600"/>
              <a:ext cx="1904999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dirty="0" smtClean="0">
                  <a:latin typeface="Calibri"/>
                  <a:cs typeface="Calibri"/>
                </a:rPr>
                <a:t>Fleetwood Mac</a:t>
              </a: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659120" y="4659868"/>
              <a:ext cx="1904999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dirty="0" smtClean="0">
                  <a:latin typeface="Calibri"/>
                  <a:cs typeface="Calibri"/>
                </a:rPr>
                <a:t>Nicks</a:t>
              </a: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659120" y="4248388"/>
              <a:ext cx="1904999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dirty="0" smtClean="0">
                  <a:latin typeface="Calibri"/>
                  <a:cs typeface="Calibri"/>
                </a:rPr>
                <a:t>love</a:t>
              </a: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659120" y="3733800"/>
              <a:ext cx="1904999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dirty="0" smtClean="0">
                  <a:latin typeface="Calibri"/>
                  <a:cs typeface="Calibri"/>
                </a:rPr>
                <a:t>album</a:t>
              </a:r>
              <a:endParaRPr lang="en-US" dirty="0">
                <a:latin typeface="Calibri"/>
                <a:cs typeface="Calibri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210305" y="4780484"/>
            <a:ext cx="2763519" cy="1447800"/>
            <a:chOff x="4800600" y="5257800"/>
            <a:chExt cx="2763519" cy="1447800"/>
          </a:xfrm>
        </p:grpSpPr>
        <p:sp>
          <p:nvSpPr>
            <p:cNvPr id="27" name="Rectangle 26"/>
            <p:cNvSpPr/>
            <p:nvPr/>
          </p:nvSpPr>
          <p:spPr bwMode="auto">
            <a:xfrm>
              <a:off x="5572760" y="5257800"/>
              <a:ext cx="152400" cy="1447800"/>
            </a:xfrm>
            <a:prstGeom prst="rect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112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5572760" y="5486400"/>
              <a:ext cx="152400" cy="152400"/>
            </a:xfrm>
            <a:prstGeom prst="rect">
              <a:avLst/>
            </a:prstGeom>
            <a:solidFill>
              <a:srgbClr val="C6C6C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112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5572760" y="6238240"/>
              <a:ext cx="152400" cy="152400"/>
            </a:xfrm>
            <a:prstGeom prst="rect">
              <a:avLst/>
            </a:prstGeom>
            <a:solidFill>
              <a:srgbClr val="C6C6C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112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5572760" y="6400800"/>
              <a:ext cx="152400" cy="152400"/>
            </a:xfrm>
            <a:prstGeom prst="rect">
              <a:avLst/>
            </a:prstGeom>
            <a:solidFill>
              <a:srgbClr val="C6C6C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112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5572760" y="5943600"/>
              <a:ext cx="152400" cy="152400"/>
            </a:xfrm>
            <a:prstGeom prst="rect">
              <a:avLst/>
            </a:prstGeom>
            <a:solidFill>
              <a:srgbClr val="C6C6C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112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659120" y="6260068"/>
              <a:ext cx="1904999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dirty="0" err="1" smtClean="0">
                  <a:latin typeface="Calibri"/>
                  <a:cs typeface="Calibri"/>
                </a:rPr>
                <a:t>linux</a:t>
              </a: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659120" y="5791200"/>
              <a:ext cx="1904999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dirty="0" smtClean="0">
                  <a:latin typeface="Calibri"/>
                  <a:cs typeface="Calibri"/>
                </a:rPr>
                <a:t>music</a:t>
              </a: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659120" y="5334000"/>
              <a:ext cx="1904999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dirty="0" smtClean="0">
                  <a:latin typeface="Calibri"/>
                  <a:cs typeface="Calibri"/>
                </a:rPr>
                <a:t>gig</a:t>
              </a: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659120" y="6075680"/>
              <a:ext cx="1904999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dirty="0" smtClean="0">
                  <a:latin typeface="Calibri"/>
                  <a:cs typeface="Calibri"/>
                </a:rPr>
                <a:t>cycling</a:t>
              </a:r>
              <a:endParaRPr lang="en-US" dirty="0">
                <a:latin typeface="Calibri"/>
                <a:cs typeface="Calibri"/>
              </a:endParaRPr>
            </a:p>
          </p:txBody>
        </p:sp>
        <p:pic>
          <p:nvPicPr>
            <p:cNvPr id="39" name="Picture 38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5920298"/>
              <a:ext cx="304800" cy="437322"/>
            </a:xfrm>
            <a:prstGeom prst="rect">
              <a:avLst/>
            </a:prstGeom>
          </p:spPr>
        </p:pic>
      </p:grpSp>
      <p:sp>
        <p:nvSpPr>
          <p:cNvPr id="37" name="Content Placeholder 2"/>
          <p:cNvSpPr>
            <a:spLocks noGrp="1"/>
          </p:cNvSpPr>
          <p:nvPr>
            <p:ph idx="1"/>
          </p:nvPr>
        </p:nvSpPr>
        <p:spPr>
          <a:xfrm>
            <a:off x="431800" y="1390646"/>
            <a:ext cx="8229600" cy="703180"/>
          </a:xfrm>
        </p:spPr>
        <p:txBody>
          <a:bodyPr/>
          <a:lstStyle/>
          <a:p>
            <a:r>
              <a:rPr lang="en-US" dirty="0" smtClean="0"/>
              <a:t>Training data :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6400802" y="2150266"/>
            <a:ext cx="1904999" cy="9233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Bag-of-words representation of document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985032" y="2116590"/>
            <a:ext cx="1904999" cy="9233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Identifies badges in Twitter profile of tweeter</a:t>
            </a:r>
          </a:p>
        </p:txBody>
      </p:sp>
      <p:sp>
        <p:nvSpPr>
          <p:cNvPr id="45" name="Freeform 44"/>
          <p:cNvSpPr/>
          <p:nvPr/>
        </p:nvSpPr>
        <p:spPr>
          <a:xfrm flipH="1">
            <a:off x="5922289" y="2064958"/>
            <a:ext cx="607414" cy="392154"/>
          </a:xfrm>
          <a:custGeom>
            <a:avLst/>
            <a:gdLst>
              <a:gd name="connsiteX0" fmla="*/ 0 w 355600"/>
              <a:gd name="connsiteY0" fmla="*/ 365760 h 365760"/>
              <a:gd name="connsiteX1" fmla="*/ 223520 w 355600"/>
              <a:gd name="connsiteY1" fmla="*/ 264160 h 365760"/>
              <a:gd name="connsiteX2" fmla="*/ 355600 w 355600"/>
              <a:gd name="connsiteY2" fmla="*/ 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600" h="365760">
                <a:moveTo>
                  <a:pt x="0" y="365760"/>
                </a:moveTo>
                <a:cubicBezTo>
                  <a:pt x="82126" y="345440"/>
                  <a:pt x="164253" y="325120"/>
                  <a:pt x="223520" y="264160"/>
                </a:cubicBezTo>
                <a:cubicBezTo>
                  <a:pt x="282787" y="203200"/>
                  <a:pt x="355600" y="0"/>
                  <a:pt x="355600" y="0"/>
                </a:cubicBezTo>
              </a:path>
            </a:pathLst>
          </a:custGeom>
          <a:ln w="28575" cmpd="sng">
            <a:solidFill>
              <a:srgbClr val="000000"/>
            </a:solidFill>
            <a:headEnd type="none"/>
            <a:tailEnd type="triangle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112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7952801"/>
              </p:ext>
            </p:extLst>
          </p:nvPr>
        </p:nvGraphicFramePr>
        <p:xfrm>
          <a:off x="4567238" y="1417638"/>
          <a:ext cx="2009775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3" name="Equation" r:id="rId7" imgW="876300" imgH="304800" progId="Equation.3">
                  <p:embed/>
                </p:oleObj>
              </mc:Choice>
              <mc:Fallback>
                <p:oleObj name="Equation" r:id="rId7" imgW="8763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67238" y="1417638"/>
                        <a:ext cx="2009775" cy="69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5041238" y="3408884"/>
            <a:ext cx="600511" cy="7736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963160" y="5296382"/>
            <a:ext cx="600511" cy="7736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7029637"/>
              </p:ext>
            </p:extLst>
          </p:nvPr>
        </p:nvGraphicFramePr>
        <p:xfrm>
          <a:off x="5237163" y="5283200"/>
          <a:ext cx="388937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4" name="Equation" r:id="rId9" imgW="114300" imgH="139700" progId="Equation.3">
                  <p:embed/>
                </p:oleObj>
              </mc:Choice>
              <mc:Fallback>
                <p:oleObj name="Equation" r:id="rId9" imgW="1143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37163" y="5283200"/>
                        <a:ext cx="388937" cy="476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5859128"/>
              </p:ext>
            </p:extLst>
          </p:nvPr>
        </p:nvGraphicFramePr>
        <p:xfrm>
          <a:off x="5224109" y="3626198"/>
          <a:ext cx="431364" cy="561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5" name="Equation" r:id="rId11" imgW="127000" imgH="165100" progId="Equation.3">
                  <p:embed/>
                </p:oleObj>
              </mc:Choice>
              <mc:Fallback>
                <p:oleObj name="Equation" r:id="rId11" imgW="1270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224109" y="3626198"/>
                        <a:ext cx="431364" cy="561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 rot="19440113">
            <a:off x="7343615" y="3745950"/>
            <a:ext cx="1364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Normalized!</a:t>
            </a:r>
            <a:endParaRPr lang="en-US" b="1" dirty="0"/>
          </a:p>
        </p:txBody>
      </p:sp>
      <p:sp>
        <p:nvSpPr>
          <p:cNvPr id="50" name="Freeform 49"/>
          <p:cNvSpPr/>
          <p:nvPr/>
        </p:nvSpPr>
        <p:spPr>
          <a:xfrm>
            <a:off x="4824802" y="2064958"/>
            <a:ext cx="690303" cy="392154"/>
          </a:xfrm>
          <a:custGeom>
            <a:avLst/>
            <a:gdLst>
              <a:gd name="connsiteX0" fmla="*/ 0 w 355600"/>
              <a:gd name="connsiteY0" fmla="*/ 365760 h 365760"/>
              <a:gd name="connsiteX1" fmla="*/ 223520 w 355600"/>
              <a:gd name="connsiteY1" fmla="*/ 264160 h 365760"/>
              <a:gd name="connsiteX2" fmla="*/ 355600 w 355600"/>
              <a:gd name="connsiteY2" fmla="*/ 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600" h="365760">
                <a:moveTo>
                  <a:pt x="0" y="365760"/>
                </a:moveTo>
                <a:cubicBezTo>
                  <a:pt x="82126" y="345440"/>
                  <a:pt x="164253" y="325120"/>
                  <a:pt x="223520" y="264160"/>
                </a:cubicBezTo>
                <a:cubicBezTo>
                  <a:pt x="282787" y="203200"/>
                  <a:pt x="355600" y="0"/>
                  <a:pt x="355600" y="0"/>
                </a:cubicBezTo>
              </a:path>
            </a:pathLst>
          </a:custGeom>
          <a:ln w="28575" cmpd="sng">
            <a:solidFill>
              <a:srgbClr val="000000"/>
            </a:solidFill>
            <a:headEnd type="none"/>
            <a:tailEnd type="triangle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112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653392" y="5493892"/>
            <a:ext cx="393146" cy="216932"/>
          </a:xfrm>
          <a:prstGeom prst="rect">
            <a:avLst/>
          </a:prstGeom>
          <a:solidFill>
            <a:srgbClr val="008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154098" y="5493892"/>
            <a:ext cx="364438" cy="216932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17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 animBg="1"/>
      <p:bldP spid="7" grpId="0"/>
      <p:bldP spid="50" grpId="0" animBg="1"/>
      <p:bldP spid="51" grpId="0" animBg="1"/>
      <p:bldP spid="5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Dictionary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26606"/>
            <a:ext cx="8229600" cy="299955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Training Objective: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400802" y="2150266"/>
            <a:ext cx="1904999" cy="9233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Bag-of-words representation of document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85032" y="2116590"/>
            <a:ext cx="1904999" cy="9233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Identifies badges in Twitter profile of tweeter</a:t>
            </a:r>
          </a:p>
        </p:txBody>
      </p:sp>
      <p:sp>
        <p:nvSpPr>
          <p:cNvPr id="7" name="Freeform 6"/>
          <p:cNvSpPr/>
          <p:nvPr/>
        </p:nvSpPr>
        <p:spPr>
          <a:xfrm flipH="1">
            <a:off x="5922289" y="2064958"/>
            <a:ext cx="607414" cy="392154"/>
          </a:xfrm>
          <a:custGeom>
            <a:avLst/>
            <a:gdLst>
              <a:gd name="connsiteX0" fmla="*/ 0 w 355600"/>
              <a:gd name="connsiteY0" fmla="*/ 365760 h 365760"/>
              <a:gd name="connsiteX1" fmla="*/ 223520 w 355600"/>
              <a:gd name="connsiteY1" fmla="*/ 264160 h 365760"/>
              <a:gd name="connsiteX2" fmla="*/ 355600 w 355600"/>
              <a:gd name="connsiteY2" fmla="*/ 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600" h="365760">
                <a:moveTo>
                  <a:pt x="0" y="365760"/>
                </a:moveTo>
                <a:cubicBezTo>
                  <a:pt x="82126" y="345440"/>
                  <a:pt x="164253" y="325120"/>
                  <a:pt x="223520" y="264160"/>
                </a:cubicBezTo>
                <a:cubicBezTo>
                  <a:pt x="282787" y="203200"/>
                  <a:pt x="355600" y="0"/>
                  <a:pt x="355600" y="0"/>
                </a:cubicBezTo>
              </a:path>
            </a:pathLst>
          </a:custGeom>
          <a:ln w="28575" cmpd="sng">
            <a:solidFill>
              <a:srgbClr val="000000"/>
            </a:solidFill>
            <a:headEnd type="none"/>
            <a:tailEnd type="triangle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112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3863128"/>
              </p:ext>
            </p:extLst>
          </p:nvPr>
        </p:nvGraphicFramePr>
        <p:xfrm>
          <a:off x="4567238" y="1417638"/>
          <a:ext cx="2009775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85" name="Equation" r:id="rId3" imgW="876300" imgH="304800" progId="Equation.3">
                  <p:embed/>
                </p:oleObj>
              </mc:Choice>
              <mc:Fallback>
                <p:oleObj name="Equation" r:id="rId3" imgW="8763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67238" y="1417638"/>
                        <a:ext cx="2009775" cy="69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Freeform 8"/>
          <p:cNvSpPr/>
          <p:nvPr/>
        </p:nvSpPr>
        <p:spPr>
          <a:xfrm>
            <a:off x="4824802" y="2064958"/>
            <a:ext cx="690303" cy="392154"/>
          </a:xfrm>
          <a:custGeom>
            <a:avLst/>
            <a:gdLst>
              <a:gd name="connsiteX0" fmla="*/ 0 w 355600"/>
              <a:gd name="connsiteY0" fmla="*/ 365760 h 365760"/>
              <a:gd name="connsiteX1" fmla="*/ 223520 w 355600"/>
              <a:gd name="connsiteY1" fmla="*/ 264160 h 365760"/>
              <a:gd name="connsiteX2" fmla="*/ 355600 w 355600"/>
              <a:gd name="connsiteY2" fmla="*/ 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600" h="365760">
                <a:moveTo>
                  <a:pt x="0" y="365760"/>
                </a:moveTo>
                <a:cubicBezTo>
                  <a:pt x="82126" y="345440"/>
                  <a:pt x="164253" y="325120"/>
                  <a:pt x="223520" y="264160"/>
                </a:cubicBezTo>
                <a:cubicBezTo>
                  <a:pt x="282787" y="203200"/>
                  <a:pt x="355600" y="0"/>
                  <a:pt x="355600" y="0"/>
                </a:cubicBezTo>
              </a:path>
            </a:pathLst>
          </a:custGeom>
          <a:ln w="28575" cmpd="sng">
            <a:solidFill>
              <a:srgbClr val="000000"/>
            </a:solidFill>
            <a:headEnd type="none"/>
            <a:tailEnd type="triangle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112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6204711"/>
              </p:ext>
            </p:extLst>
          </p:nvPr>
        </p:nvGraphicFramePr>
        <p:xfrm>
          <a:off x="2154283" y="3458882"/>
          <a:ext cx="5034848" cy="1018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86" name="Equation" r:id="rId5" imgW="2260600" imgH="457200" progId="Equation.3">
                  <p:embed/>
                </p:oleObj>
              </mc:Choice>
              <mc:Fallback>
                <p:oleObj name="Equation" r:id="rId5" imgW="22606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54283" y="3458882"/>
                        <a:ext cx="5034848" cy="10182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709" y="5114307"/>
            <a:ext cx="3420070" cy="1011856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2263998" y="4251633"/>
            <a:ext cx="1411531" cy="973182"/>
          </a:xfrm>
          <a:prstGeom prst="straightConnector1">
            <a:avLst/>
          </a:prstGeom>
          <a:grpFill/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194" y="4672654"/>
            <a:ext cx="3725018" cy="1557019"/>
          </a:xfrm>
          <a:prstGeom prst="rect">
            <a:avLst/>
          </a:prstGeom>
        </p:spPr>
      </p:pic>
      <p:sp>
        <p:nvSpPr>
          <p:cNvPr id="21" name="Freeform 20"/>
          <p:cNvSpPr/>
          <p:nvPr/>
        </p:nvSpPr>
        <p:spPr>
          <a:xfrm>
            <a:off x="4300217" y="4251632"/>
            <a:ext cx="469365" cy="1304478"/>
          </a:xfrm>
          <a:custGeom>
            <a:avLst/>
            <a:gdLst>
              <a:gd name="connsiteX0" fmla="*/ 621559 w 621559"/>
              <a:gd name="connsiteY0" fmla="*/ 1297576 h 1297576"/>
              <a:gd name="connsiteX1" fmla="*/ 340 w 621559"/>
              <a:gd name="connsiteY1" fmla="*/ 559062 h 1297576"/>
              <a:gd name="connsiteX2" fmla="*/ 552535 w 621559"/>
              <a:gd name="connsiteY2" fmla="*/ 0 h 1297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1559" h="1297576">
                <a:moveTo>
                  <a:pt x="621559" y="1297576"/>
                </a:moveTo>
                <a:cubicBezTo>
                  <a:pt x="316701" y="1036450"/>
                  <a:pt x="11844" y="775325"/>
                  <a:pt x="340" y="559062"/>
                </a:cubicBezTo>
                <a:cubicBezTo>
                  <a:pt x="-11164" y="342799"/>
                  <a:pt x="270685" y="171399"/>
                  <a:pt x="552535" y="0"/>
                </a:cubicBezTo>
              </a:path>
            </a:pathLst>
          </a:cu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69709" y="4602694"/>
            <a:ext cx="1504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“Dictionary”</a:t>
            </a:r>
            <a:endParaRPr lang="en-US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16565" y="4602694"/>
            <a:ext cx="1375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“Encoding”</a:t>
            </a:r>
            <a:endParaRPr lang="en-US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07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Aside: </a:t>
            </a:r>
            <a:r>
              <a:rPr lang="en-US" dirty="0" smtClean="0"/>
              <a:t>Convexity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All local optima are global optima: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sz="2800" dirty="0" smtClean="0"/>
              <a:t>Strictly convex: unique global optimum: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sz="2800" dirty="0" smtClean="0"/>
              <a:t>Almost all objectives discussed are (strictly) convex:</a:t>
            </a:r>
          </a:p>
          <a:p>
            <a:pPr lvl="1"/>
            <a:r>
              <a:rPr lang="en-US" sz="2400" dirty="0" smtClean="0"/>
              <a:t>SVMs, LR, Ridge, Lasso…  (except ANNs)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2954811" y="2250052"/>
            <a:ext cx="3409229" cy="869652"/>
            <a:chOff x="2954811" y="2491622"/>
            <a:chExt cx="3409229" cy="9144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2954811" y="2491622"/>
              <a:ext cx="914400" cy="914400"/>
            </a:xfrm>
            <a:prstGeom prst="line">
              <a:avLst/>
            </a:prstGeom>
            <a:grpFill/>
            <a:ln>
              <a:solidFill>
                <a:srgbClr val="FF0000"/>
              </a:solidFill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861740" y="3406022"/>
              <a:ext cx="1377209" cy="0"/>
            </a:xfrm>
            <a:prstGeom prst="line">
              <a:avLst/>
            </a:prstGeom>
            <a:grpFill/>
            <a:ln>
              <a:solidFill>
                <a:srgbClr val="FF0000"/>
              </a:solidFill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5228963" y="2491622"/>
              <a:ext cx="1135077" cy="914400"/>
            </a:xfrm>
            <a:prstGeom prst="line">
              <a:avLst/>
            </a:prstGeom>
            <a:grpFill/>
            <a:ln>
              <a:solidFill>
                <a:srgbClr val="FF0000"/>
              </a:solidFill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Freeform 11"/>
          <p:cNvSpPr/>
          <p:nvPr/>
        </p:nvSpPr>
        <p:spPr>
          <a:xfrm>
            <a:off x="2947340" y="3906532"/>
            <a:ext cx="3416700" cy="952475"/>
          </a:xfrm>
          <a:custGeom>
            <a:avLst/>
            <a:gdLst>
              <a:gd name="connsiteX0" fmla="*/ 0 w 2222584"/>
              <a:gd name="connsiteY0" fmla="*/ 75922 h 1014841"/>
              <a:gd name="connsiteX1" fmla="*/ 1069877 w 2222584"/>
              <a:gd name="connsiteY1" fmla="*/ 1014594 h 1014841"/>
              <a:gd name="connsiteX2" fmla="*/ 2222584 w 2222584"/>
              <a:gd name="connsiteY2" fmla="*/ 0 h 1014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22584" h="1014841">
                <a:moveTo>
                  <a:pt x="0" y="75922"/>
                </a:moveTo>
                <a:cubicBezTo>
                  <a:pt x="349723" y="551585"/>
                  <a:pt x="699446" y="1027248"/>
                  <a:pt x="1069877" y="1014594"/>
                </a:cubicBezTo>
                <a:cubicBezTo>
                  <a:pt x="1440308" y="1001940"/>
                  <a:pt x="1831446" y="500970"/>
                  <a:pt x="2222584" y="0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76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1454"/>
            <a:ext cx="8229600" cy="368002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Not convex! </a:t>
            </a:r>
            <a:r>
              <a:rPr lang="en-US" sz="2000" dirty="0" smtClean="0"/>
              <a:t>(because of BW term)</a:t>
            </a:r>
          </a:p>
          <a:p>
            <a:endParaRPr lang="en-US" sz="1600" dirty="0"/>
          </a:p>
          <a:p>
            <a:r>
              <a:rPr lang="en-US" sz="2800" dirty="0" smtClean="0"/>
              <a:t>Convex if only optimize B or W </a:t>
            </a:r>
            <a:r>
              <a:rPr lang="en-US" sz="2000" dirty="0" smtClean="0"/>
              <a:t>(but not both)</a:t>
            </a:r>
          </a:p>
          <a:p>
            <a:endParaRPr lang="en-US" sz="1600" dirty="0"/>
          </a:p>
          <a:p>
            <a:r>
              <a:rPr lang="en-US" sz="2800" dirty="0" smtClean="0"/>
              <a:t>Alternating Optimization </a:t>
            </a:r>
            <a:r>
              <a:rPr lang="en-US" sz="2000" dirty="0" smtClean="0"/>
              <a:t>(between B and W)</a:t>
            </a:r>
          </a:p>
          <a:p>
            <a:endParaRPr lang="en-US" sz="1600" dirty="0"/>
          </a:p>
          <a:p>
            <a:r>
              <a:rPr lang="en-US" sz="2800" dirty="0" smtClean="0"/>
              <a:t>How to initialize?           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40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0163350"/>
              </p:ext>
            </p:extLst>
          </p:nvPr>
        </p:nvGraphicFramePr>
        <p:xfrm>
          <a:off x="2109572" y="291354"/>
          <a:ext cx="4932538" cy="997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0" name="Equation" r:id="rId3" imgW="2260600" imgH="457200" progId="Equation.3">
                  <p:embed/>
                </p:oleObj>
              </mc:Choice>
              <mc:Fallback>
                <p:oleObj name="Equation" r:id="rId3" imgW="22606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09572" y="291354"/>
                        <a:ext cx="4932538" cy="9975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709" y="1926087"/>
            <a:ext cx="3420070" cy="101185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2263998" y="1063413"/>
            <a:ext cx="1366708" cy="973182"/>
          </a:xfrm>
          <a:prstGeom prst="straightConnector1">
            <a:avLst/>
          </a:prstGeom>
          <a:grpFill/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7194" y="1484434"/>
            <a:ext cx="3725018" cy="1557019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4300217" y="1063412"/>
            <a:ext cx="469365" cy="1304478"/>
          </a:xfrm>
          <a:custGeom>
            <a:avLst/>
            <a:gdLst>
              <a:gd name="connsiteX0" fmla="*/ 621559 w 621559"/>
              <a:gd name="connsiteY0" fmla="*/ 1297576 h 1297576"/>
              <a:gd name="connsiteX1" fmla="*/ 340 w 621559"/>
              <a:gd name="connsiteY1" fmla="*/ 559062 h 1297576"/>
              <a:gd name="connsiteX2" fmla="*/ 552535 w 621559"/>
              <a:gd name="connsiteY2" fmla="*/ 0 h 1297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1559" h="1297576">
                <a:moveTo>
                  <a:pt x="621559" y="1297576"/>
                </a:moveTo>
                <a:cubicBezTo>
                  <a:pt x="316701" y="1036450"/>
                  <a:pt x="11844" y="775325"/>
                  <a:pt x="340" y="559062"/>
                </a:cubicBezTo>
                <a:cubicBezTo>
                  <a:pt x="-11164" y="342799"/>
                  <a:pt x="270685" y="171399"/>
                  <a:pt x="552535" y="0"/>
                </a:cubicBezTo>
              </a:path>
            </a:pathLst>
          </a:cu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061421"/>
              </p:ext>
            </p:extLst>
          </p:nvPr>
        </p:nvGraphicFramePr>
        <p:xfrm>
          <a:off x="5151438" y="5413375"/>
          <a:ext cx="194310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1" name="Equation" r:id="rId7" imgW="876300" imgH="304800" progId="Equation.3">
                  <p:embed/>
                </p:oleObj>
              </mc:Choice>
              <mc:Fallback>
                <p:oleObj name="Equation" r:id="rId7" imgW="8763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51438" y="5413375"/>
                        <a:ext cx="1943100" cy="676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8" name="Group 37"/>
          <p:cNvGrpSpPr/>
          <p:nvPr/>
        </p:nvGrpSpPr>
        <p:grpSpPr>
          <a:xfrm>
            <a:off x="6982342" y="5059111"/>
            <a:ext cx="2662088" cy="1424376"/>
            <a:chOff x="6557558" y="4801082"/>
            <a:chExt cx="2819541" cy="1447800"/>
          </a:xfrm>
        </p:grpSpPr>
        <p:grpSp>
          <p:nvGrpSpPr>
            <p:cNvPr id="25" name="Group 24"/>
            <p:cNvGrpSpPr/>
            <p:nvPr/>
          </p:nvGrpSpPr>
          <p:grpSpPr>
            <a:xfrm>
              <a:off x="6613580" y="4801082"/>
              <a:ext cx="2763519" cy="1447800"/>
              <a:chOff x="4800600" y="5257800"/>
              <a:chExt cx="2763519" cy="1447800"/>
            </a:xfrm>
          </p:grpSpPr>
          <p:sp>
            <p:nvSpPr>
              <p:cNvPr id="26" name="Rectangle 25"/>
              <p:cNvSpPr/>
              <p:nvPr/>
            </p:nvSpPr>
            <p:spPr bwMode="auto">
              <a:xfrm>
                <a:off x="5572760" y="5257800"/>
                <a:ext cx="152400" cy="1447800"/>
              </a:xfrm>
              <a:prstGeom prst="rect">
                <a:avLst/>
              </a:prstGeom>
              <a:noFill/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112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 bwMode="auto">
              <a:xfrm>
                <a:off x="5572760" y="5486400"/>
                <a:ext cx="152400" cy="152400"/>
              </a:xfrm>
              <a:prstGeom prst="rect">
                <a:avLst/>
              </a:prstGeom>
              <a:solidFill>
                <a:srgbClr val="C6C6C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112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5572760" y="6238240"/>
                <a:ext cx="152400" cy="152400"/>
              </a:xfrm>
              <a:prstGeom prst="rect">
                <a:avLst/>
              </a:prstGeom>
              <a:solidFill>
                <a:srgbClr val="C6C6C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112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5572760" y="6400800"/>
                <a:ext cx="152400" cy="152400"/>
              </a:xfrm>
              <a:prstGeom prst="rect">
                <a:avLst/>
              </a:prstGeom>
              <a:solidFill>
                <a:srgbClr val="C6C6C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112" charset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 bwMode="auto">
              <a:xfrm>
                <a:off x="5572760" y="5943600"/>
                <a:ext cx="152400" cy="152400"/>
              </a:xfrm>
              <a:prstGeom prst="rect">
                <a:avLst/>
              </a:prstGeom>
              <a:solidFill>
                <a:srgbClr val="C6C6C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112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5659120" y="6260068"/>
                <a:ext cx="1904999" cy="369332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 smtClean="0">
                    <a:latin typeface="Calibri"/>
                    <a:cs typeface="Calibri"/>
                  </a:rPr>
                  <a:t>linux</a:t>
                </a:r>
                <a:endParaRPr lang="en-US" dirty="0">
                  <a:latin typeface="Calibri"/>
                  <a:cs typeface="Calibri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5659120" y="5791200"/>
                <a:ext cx="1904999" cy="369332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latin typeface="Calibri"/>
                    <a:cs typeface="Calibri"/>
                  </a:rPr>
                  <a:t>music</a:t>
                </a:r>
                <a:endParaRPr lang="en-US" dirty="0">
                  <a:latin typeface="Calibri"/>
                  <a:cs typeface="Calibri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5659120" y="5334000"/>
                <a:ext cx="1904999" cy="369332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latin typeface="Calibri"/>
                    <a:cs typeface="Calibri"/>
                  </a:rPr>
                  <a:t>gig</a:t>
                </a:r>
                <a:endParaRPr lang="en-US" dirty="0">
                  <a:latin typeface="Calibri"/>
                  <a:cs typeface="Calibri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5659120" y="6075680"/>
                <a:ext cx="1904999" cy="369332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latin typeface="Calibri"/>
                    <a:cs typeface="Calibri"/>
                  </a:rPr>
                  <a:t>cycling</a:t>
                </a:r>
                <a:endParaRPr lang="en-US" dirty="0">
                  <a:latin typeface="Calibri"/>
                  <a:cs typeface="Calibri"/>
                </a:endParaRPr>
              </a:p>
            </p:txBody>
          </p:sp>
          <p:pic>
            <p:nvPicPr>
              <p:cNvPr id="35" name="Picture 34" descr="latex-image-1.pdf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0600" y="5920298"/>
                <a:ext cx="304800" cy="437322"/>
              </a:xfrm>
              <a:prstGeom prst="rect">
                <a:avLst/>
              </a:prstGeom>
            </p:spPr>
          </p:pic>
        </p:grpSp>
        <p:sp>
          <p:nvSpPr>
            <p:cNvPr id="36" name="Rectangle 35"/>
            <p:cNvSpPr/>
            <p:nvPr/>
          </p:nvSpPr>
          <p:spPr>
            <a:xfrm>
              <a:off x="6557558" y="5316980"/>
              <a:ext cx="600511" cy="773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37" name="Object 3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7674057"/>
                </p:ext>
              </p:extLst>
            </p:nvPr>
          </p:nvGraphicFramePr>
          <p:xfrm>
            <a:off x="6920192" y="5335441"/>
            <a:ext cx="326191" cy="4001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852" name="Equation" r:id="rId10" imgW="114300" imgH="139700" progId="Equation.3">
                    <p:embed/>
                  </p:oleObj>
                </mc:Choice>
                <mc:Fallback>
                  <p:oleObj name="Equation" r:id="rId10" imgW="114300" imgH="1397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6920192" y="5335441"/>
                          <a:ext cx="326191" cy="40017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0" name="TextBox 39"/>
          <p:cNvSpPr txBox="1"/>
          <p:nvPr/>
        </p:nvSpPr>
        <p:spPr>
          <a:xfrm>
            <a:off x="759234" y="1406371"/>
            <a:ext cx="1504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“Dictionary”</a:t>
            </a:r>
            <a:endParaRPr lang="en-US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006090" y="1406371"/>
            <a:ext cx="1375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“Encoding”</a:t>
            </a:r>
            <a:endParaRPr lang="en-US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6930045" y="4953000"/>
            <a:ext cx="392970" cy="460633"/>
          </a:xfrm>
          <a:prstGeom prst="straightConnector1">
            <a:avLst/>
          </a:prstGeom>
          <a:grpFill/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7246495" y="3791870"/>
            <a:ext cx="1232621" cy="1086421"/>
            <a:chOff x="7246495" y="3791870"/>
            <a:chExt cx="1232621" cy="1086421"/>
          </a:xfrm>
        </p:grpSpPr>
        <p:graphicFrame>
          <p:nvGraphicFramePr>
            <p:cNvPr id="39" name="Object 3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31198944"/>
                </p:ext>
              </p:extLst>
            </p:nvPr>
          </p:nvGraphicFramePr>
          <p:xfrm>
            <a:off x="7310438" y="4176713"/>
            <a:ext cx="1060450" cy="6556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853" name="Equation" r:id="rId12" imgW="635000" imgH="393700" progId="Equation.3">
                    <p:embed/>
                  </p:oleObj>
                </mc:Choice>
                <mc:Fallback>
                  <p:oleObj name="Equation" r:id="rId12" imgW="635000" imgH="3937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7310438" y="4176713"/>
                          <a:ext cx="1060450" cy="6556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" name="TextBox 41"/>
            <p:cNvSpPr txBox="1"/>
            <p:nvPr/>
          </p:nvSpPr>
          <p:spPr>
            <a:xfrm>
              <a:off x="7283850" y="3791871"/>
              <a:ext cx="11239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Initialize:</a:t>
              </a:r>
              <a:endParaRPr lang="en-US" sz="2000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246495" y="3791870"/>
              <a:ext cx="1232621" cy="1086421"/>
            </a:xfrm>
            <a:prstGeom prst="rect">
              <a:avLst/>
            </a:prstGeom>
            <a:noFill/>
            <a:ln w="254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Rectangle 52"/>
          <p:cNvSpPr/>
          <p:nvPr/>
        </p:nvSpPr>
        <p:spPr>
          <a:xfrm>
            <a:off x="4412188" y="5533760"/>
            <a:ext cx="6542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Use:</a:t>
            </a:r>
          </a:p>
        </p:txBody>
      </p:sp>
    </p:spTree>
    <p:extLst>
      <p:ext uri="{BB962C8B-B14F-4D97-AF65-F5344CB8AC3E}">
        <p14:creationId xmlns:p14="http://schemas.microsoft.com/office/powerpoint/2010/main" val="1048133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5711"/>
            <a:ext cx="8229600" cy="5120818"/>
          </a:xfrm>
        </p:spPr>
        <p:txBody>
          <a:bodyPr>
            <a:normAutofit/>
          </a:bodyPr>
          <a:lstStyle/>
          <a:p>
            <a:r>
              <a:rPr lang="en-US" dirty="0" smtClean="0"/>
              <a:t>Suppose Badge s often co-occurs with Badge t</a:t>
            </a:r>
          </a:p>
          <a:p>
            <a:pPr lvl="1"/>
            <a:r>
              <a:rPr lang="en-US" sz="2400" dirty="0" err="1" smtClean="0"/>
              <a:t>B</a:t>
            </a:r>
            <a:r>
              <a:rPr lang="en-US" sz="2400" baseline="-25000" dirty="0" err="1" smtClean="0"/>
              <a:t>s</a:t>
            </a:r>
            <a:r>
              <a:rPr lang="en-US" sz="2400" dirty="0" smtClean="0"/>
              <a:t> &amp; </a:t>
            </a:r>
            <a:r>
              <a:rPr lang="en-US" sz="2400" dirty="0" err="1" smtClean="0"/>
              <a:t>B</a:t>
            </a:r>
            <a:r>
              <a:rPr lang="en-US" sz="2400" baseline="-25000" dirty="0" err="1" smtClean="0"/>
              <a:t>t</a:t>
            </a:r>
            <a:r>
              <a:rPr lang="en-US" sz="2400" dirty="0" smtClean="0"/>
              <a:t> are correlated</a:t>
            </a:r>
          </a:p>
          <a:p>
            <a:pPr lvl="1"/>
            <a:endParaRPr lang="en-US" sz="1000" dirty="0" smtClean="0"/>
          </a:p>
          <a:p>
            <a:r>
              <a:rPr lang="en-US" dirty="0" smtClean="0"/>
              <a:t>From perspective of W, B’s are features.</a:t>
            </a:r>
          </a:p>
          <a:p>
            <a:pPr lvl="1"/>
            <a:r>
              <a:rPr lang="en-US" sz="2400" dirty="0" smtClean="0"/>
              <a:t>Lasso tends to focus on one correlated feature</a:t>
            </a:r>
          </a:p>
          <a:p>
            <a:pPr lvl="1"/>
            <a:endParaRPr lang="en-US" sz="1000" dirty="0" smtClean="0"/>
          </a:p>
          <a:p>
            <a:r>
              <a:rPr lang="en-US" dirty="0" smtClean="0"/>
              <a:t>Graph Guided Fused Lasso:</a:t>
            </a:r>
          </a:p>
          <a:p>
            <a:endParaRPr lang="en-US" dirty="0"/>
          </a:p>
          <a:p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41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15892"/>
              </p:ext>
            </p:extLst>
          </p:nvPr>
        </p:nvGraphicFramePr>
        <p:xfrm>
          <a:off x="764201" y="4421260"/>
          <a:ext cx="7842623" cy="971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2" name="Equation" r:id="rId3" imgW="3898900" imgH="482600" progId="Equation.3">
                  <p:embed/>
                </p:oleObj>
              </mc:Choice>
              <mc:Fallback>
                <p:oleObj name="Equation" r:id="rId3" imgW="38989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4201" y="4421260"/>
                        <a:ext cx="7842623" cy="9719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9970177"/>
              </p:ext>
            </p:extLst>
          </p:nvPr>
        </p:nvGraphicFramePr>
        <p:xfrm>
          <a:off x="1890844" y="381000"/>
          <a:ext cx="5412737" cy="10947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3" name="Equation" r:id="rId5" imgW="2260600" imgH="457200" progId="Equation.3">
                  <p:embed/>
                </p:oleObj>
              </mc:Choice>
              <mc:Fallback>
                <p:oleObj name="Equation" r:id="rId5" imgW="22606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90844" y="381000"/>
                        <a:ext cx="5412737" cy="10947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3" name="Group 32"/>
          <p:cNvGrpSpPr/>
          <p:nvPr/>
        </p:nvGrpSpPr>
        <p:grpSpPr>
          <a:xfrm>
            <a:off x="1431819" y="3851421"/>
            <a:ext cx="6404317" cy="2336156"/>
            <a:chOff x="1568823" y="3900665"/>
            <a:chExt cx="6404317" cy="2336156"/>
          </a:xfrm>
        </p:grpSpPr>
        <p:grpSp>
          <p:nvGrpSpPr>
            <p:cNvPr id="30" name="Group 29"/>
            <p:cNvGrpSpPr/>
            <p:nvPr/>
          </p:nvGrpSpPr>
          <p:grpSpPr>
            <a:xfrm>
              <a:off x="2029757" y="3900665"/>
              <a:ext cx="5351186" cy="1859159"/>
              <a:chOff x="152400" y="3572018"/>
              <a:chExt cx="8839200" cy="3077800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2400" y="3572018"/>
                <a:ext cx="8839200" cy="3077800"/>
              </a:xfrm>
              <a:prstGeom prst="rect">
                <a:avLst/>
              </a:prstGeom>
              <a:ln w="57150" cmpd="sng">
                <a:solidFill>
                  <a:schemeClr val="tx1"/>
                </a:solidFill>
              </a:ln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4267200" y="4800576"/>
                <a:ext cx="914400" cy="609600"/>
              </a:xfrm>
              <a:prstGeom prst="rect">
                <a:avLst/>
              </a:prstGeom>
              <a:solidFill>
                <a:srgbClr val="FF0000">
                  <a:alpha val="3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752600" y="4800576"/>
                <a:ext cx="1066800" cy="609600"/>
              </a:xfrm>
              <a:prstGeom prst="rect">
                <a:avLst/>
              </a:prstGeom>
              <a:solidFill>
                <a:srgbClr val="FF0000">
                  <a:alpha val="3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152400" y="4876776"/>
                <a:ext cx="685800" cy="457200"/>
              </a:xfrm>
              <a:prstGeom prst="rect">
                <a:avLst/>
              </a:prstGeom>
              <a:solidFill>
                <a:srgbClr val="FF0000">
                  <a:alpha val="3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6248400" y="4800576"/>
                <a:ext cx="914400" cy="609600"/>
              </a:xfrm>
              <a:prstGeom prst="rect">
                <a:avLst/>
              </a:prstGeom>
              <a:solidFill>
                <a:srgbClr val="3366FF">
                  <a:alpha val="3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8229600" y="4800576"/>
                <a:ext cx="685800" cy="609600"/>
              </a:xfrm>
              <a:prstGeom prst="rect">
                <a:avLst/>
              </a:prstGeom>
              <a:solidFill>
                <a:srgbClr val="3366FF">
                  <a:alpha val="3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52400" y="5333976"/>
                <a:ext cx="1219200" cy="457200"/>
              </a:xfrm>
              <a:prstGeom prst="rect">
                <a:avLst/>
              </a:prstGeom>
              <a:solidFill>
                <a:srgbClr val="3366FF">
                  <a:alpha val="3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1568823" y="5867489"/>
              <a:ext cx="64043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Many articles might be about Gig, Festival &amp; Music simultaneously.</a:t>
              </a:r>
              <a:endParaRPr lang="en-US" dirty="0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219824" y="5586179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53735"/>
                </a:solidFill>
              </a:rPr>
              <a:t>Graph G of related Badges</a:t>
            </a:r>
            <a:endParaRPr lang="en-US" dirty="0">
              <a:solidFill>
                <a:srgbClr val="953735"/>
              </a:solidFill>
            </a:endParaRPr>
          </a:p>
        </p:txBody>
      </p:sp>
      <p:sp>
        <p:nvSpPr>
          <p:cNvPr id="35" name="Left Brace 34"/>
          <p:cNvSpPr/>
          <p:nvPr/>
        </p:nvSpPr>
        <p:spPr>
          <a:xfrm rot="16200000">
            <a:off x="4664956" y="5088953"/>
            <a:ext cx="200479" cy="838798"/>
          </a:xfrm>
          <a:prstGeom prst="leftBrace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418730" y="5548716"/>
            <a:ext cx="1943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Co-</a:t>
            </a:r>
            <a:r>
              <a:rPr lang="en-US" dirty="0" err="1" smtClean="0"/>
              <a:t>occurance</a:t>
            </a:r>
            <a:r>
              <a:rPr lang="en-US" dirty="0" smtClean="0"/>
              <a:t> Rate </a:t>
            </a:r>
          </a:p>
          <a:p>
            <a:r>
              <a:rPr lang="en-US" dirty="0" smtClean="0"/>
              <a:t>On Twitter Profiles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 flipH="1" flipV="1">
            <a:off x="5453529" y="5132294"/>
            <a:ext cx="965201" cy="567766"/>
          </a:xfrm>
          <a:prstGeom prst="straightConnector1">
            <a:avLst/>
          </a:prstGeom>
          <a:grpFill/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0564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  <p:bldP spid="3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Encoding New Articles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Badge Dictionary B is already learned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Given a new document j with word vector </a:t>
            </a:r>
            <a:r>
              <a:rPr lang="en-US" dirty="0" err="1" smtClean="0"/>
              <a:t>y</a:t>
            </a:r>
            <a:r>
              <a:rPr lang="en-US" baseline="-25000" dirty="0" err="1" smtClean="0"/>
              <a:t>j</a:t>
            </a:r>
            <a:endParaRPr lang="en-US" dirty="0"/>
          </a:p>
          <a:p>
            <a:pPr lvl="1"/>
            <a:r>
              <a:rPr lang="en-US" dirty="0" smtClean="0"/>
              <a:t>Learn Badge Encoding </a:t>
            </a:r>
            <a:r>
              <a:rPr lang="en-US" dirty="0" err="1" smtClean="0"/>
              <a:t>W</a:t>
            </a:r>
            <a:r>
              <a:rPr lang="en-US" baseline="-25000" dirty="0" err="1" smtClean="0"/>
              <a:t>j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42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0361773"/>
              </p:ext>
            </p:extLst>
          </p:nvPr>
        </p:nvGraphicFramePr>
        <p:xfrm>
          <a:off x="872658" y="4133846"/>
          <a:ext cx="7232414" cy="1058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5" name="Equation" r:id="rId3" imgW="2870200" imgH="419100" progId="Equation.3">
                  <p:embed/>
                </p:oleObj>
              </mc:Choice>
              <mc:Fallback>
                <p:oleObj name="Equation" r:id="rId3" imgW="28702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2658" y="4133846"/>
                        <a:ext cx="7232414" cy="10582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1074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77253" y="0"/>
            <a:ext cx="8458200" cy="6590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tabLst>
                <a:tab pos="508000" algn="l"/>
              </a:tabLst>
            </a:pPr>
            <a:endParaRPr lang="en-US" sz="2800" dirty="0" smtClean="0"/>
          </a:p>
          <a:p>
            <a:pPr marL="0" indent="0">
              <a:buFont typeface="Arial"/>
              <a:buNone/>
              <a:tabLst>
                <a:tab pos="508000" algn="l"/>
              </a:tabLst>
            </a:pPr>
            <a:endParaRPr lang="en-US" sz="2800" dirty="0" smtClean="0"/>
          </a:p>
          <a:p>
            <a:pPr marL="0" indent="0">
              <a:buFont typeface="Arial"/>
              <a:buNone/>
              <a:tabLst>
                <a:tab pos="508000" algn="l"/>
              </a:tabLst>
            </a:pPr>
            <a:endParaRPr lang="en-US" sz="2800" b="1" dirty="0"/>
          </a:p>
          <a:p>
            <a:pPr marL="0" indent="0">
              <a:buNone/>
              <a:tabLst>
                <a:tab pos="508000" algn="l"/>
              </a:tabLst>
            </a:pPr>
            <a:r>
              <a:rPr lang="en-US" sz="2800" b="1" dirty="0" smtClean="0"/>
              <a:t>1.	</a:t>
            </a:r>
            <a:r>
              <a:rPr lang="en-US" sz="2800" dirty="0" smtClean="0"/>
              <a:t>Learn </a:t>
            </a:r>
            <a:r>
              <a:rPr lang="en-US" sz="2800" dirty="0"/>
              <a:t>a </a:t>
            </a:r>
            <a:r>
              <a:rPr lang="en-US" sz="2800" b="1" dirty="0"/>
              <a:t>badge dictionary </a:t>
            </a:r>
            <a:r>
              <a:rPr lang="en-US" sz="2800" dirty="0"/>
              <a:t>from training set</a:t>
            </a:r>
          </a:p>
          <a:p>
            <a:pPr marL="0" indent="0">
              <a:buNone/>
              <a:tabLst>
                <a:tab pos="508000" algn="l"/>
              </a:tabLst>
            </a:pPr>
            <a:endParaRPr lang="en-US" sz="2800" dirty="0"/>
          </a:p>
          <a:p>
            <a:pPr marL="0" indent="0">
              <a:buNone/>
              <a:tabLst>
                <a:tab pos="508000" algn="l"/>
              </a:tabLst>
            </a:pPr>
            <a:endParaRPr lang="en-US" sz="2800" dirty="0"/>
          </a:p>
          <a:p>
            <a:pPr marL="0" indent="0">
              <a:buNone/>
              <a:tabLst>
                <a:tab pos="508000" algn="l"/>
              </a:tabLst>
            </a:pPr>
            <a:endParaRPr lang="en-US" sz="2800" dirty="0"/>
          </a:p>
          <a:p>
            <a:pPr marL="0" indent="0">
              <a:buNone/>
              <a:tabLst>
                <a:tab pos="508000" algn="l"/>
              </a:tabLst>
            </a:pPr>
            <a:endParaRPr lang="en-US" sz="2800" dirty="0"/>
          </a:p>
          <a:p>
            <a:pPr marL="0" indent="0">
              <a:buNone/>
              <a:tabLst>
                <a:tab pos="508000" algn="l"/>
              </a:tabLst>
            </a:pPr>
            <a:r>
              <a:rPr lang="en-US" sz="2800" b="1" dirty="0"/>
              <a:t>2.</a:t>
            </a:r>
            <a:r>
              <a:rPr lang="en-US" sz="2800" dirty="0"/>
              <a:t>	Use badge dictionary to </a:t>
            </a:r>
            <a:r>
              <a:rPr lang="en-US" sz="2800" b="1" dirty="0"/>
              <a:t>encode new articles</a:t>
            </a:r>
          </a:p>
          <a:p>
            <a:pPr marL="0" indent="0">
              <a:buFont typeface="Arial"/>
              <a:buNone/>
              <a:tabLst>
                <a:tab pos="508000" algn="l"/>
              </a:tabLst>
            </a:pPr>
            <a:endParaRPr lang="en-US" sz="2800" dirty="0" smtClean="0"/>
          </a:p>
        </p:txBody>
      </p:sp>
      <p:pic>
        <p:nvPicPr>
          <p:cNvPr id="6" name="Picture 5" descr="music_20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350608"/>
            <a:ext cx="2887252" cy="12164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4600" y="1966812"/>
            <a:ext cx="814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3366FF"/>
                </a:solidFill>
                <a:latin typeface="Cambria"/>
                <a:cs typeface="Cambria"/>
              </a:rPr>
              <a:t>music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981200" y="2347812"/>
            <a:ext cx="1447800" cy="1295400"/>
            <a:chOff x="1981200" y="3276600"/>
            <a:chExt cx="1447800" cy="1295400"/>
          </a:xfrm>
        </p:grpSpPr>
        <p:sp>
          <p:nvSpPr>
            <p:cNvPr id="12" name="Rectangle 11"/>
            <p:cNvSpPr/>
            <p:nvPr/>
          </p:nvSpPr>
          <p:spPr bwMode="auto">
            <a:xfrm>
              <a:off x="1981200" y="3276600"/>
              <a:ext cx="1447800" cy="1295400"/>
            </a:xfrm>
            <a:prstGeom prst="rect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112" charset="0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 bwMode="auto">
            <a:xfrm>
              <a:off x="3276600" y="3276600"/>
              <a:ext cx="0" cy="129540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2133600" y="3276600"/>
              <a:ext cx="0" cy="129540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2786744" y="3276600"/>
              <a:ext cx="0" cy="129540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2296886" y="3276600"/>
              <a:ext cx="0" cy="129540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2460172" y="3276600"/>
              <a:ext cx="0" cy="129540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2623458" y="3276600"/>
              <a:ext cx="0" cy="129540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2950030" y="3276600"/>
              <a:ext cx="0" cy="129540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3113316" y="3276600"/>
              <a:ext cx="0" cy="129540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flipH="1">
              <a:off x="1981200" y="3429001"/>
              <a:ext cx="1447800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flipH="1">
              <a:off x="1981200" y="4082145"/>
              <a:ext cx="1447800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 flipH="1">
              <a:off x="1981200" y="3592287"/>
              <a:ext cx="1447800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 flipH="1">
              <a:off x="1981200" y="3755573"/>
              <a:ext cx="1447800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 flipH="1">
              <a:off x="1981200" y="3918859"/>
              <a:ext cx="1447800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 flipH="1">
              <a:off x="1981200" y="4245431"/>
              <a:ext cx="1447800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 flipH="1">
              <a:off x="1981200" y="4408717"/>
              <a:ext cx="1447800" cy="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8" name="TextBox 27"/>
          <p:cNvSpPr txBox="1"/>
          <p:nvPr/>
        </p:nvSpPr>
        <p:spPr>
          <a:xfrm>
            <a:off x="2286000" y="3643212"/>
            <a:ext cx="941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badges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1313718" y="2798362"/>
            <a:ext cx="81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words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 bwMode="auto">
          <a:xfrm>
            <a:off x="2941052" y="2347812"/>
            <a:ext cx="169779" cy="1295400"/>
          </a:xfrm>
          <a:prstGeom prst="rect">
            <a:avLst/>
          </a:prstGeom>
          <a:solidFill>
            <a:srgbClr val="3366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112" charset="0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3355474" y="2123306"/>
            <a:ext cx="1537368" cy="885751"/>
          </a:xfrm>
          <a:custGeom>
            <a:avLst/>
            <a:gdLst>
              <a:gd name="connsiteX0" fmla="*/ 0 w 1537368"/>
              <a:gd name="connsiteY0" fmla="*/ 41359 h 885751"/>
              <a:gd name="connsiteX1" fmla="*/ 548105 w 1537368"/>
              <a:gd name="connsiteY1" fmla="*/ 81464 h 885751"/>
              <a:gd name="connsiteX2" fmla="*/ 842210 w 1537368"/>
              <a:gd name="connsiteY2" fmla="*/ 776622 h 885751"/>
              <a:gd name="connsiteX3" fmla="*/ 1537368 w 1537368"/>
              <a:gd name="connsiteY3" fmla="*/ 883569 h 88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7368" h="885751">
                <a:moveTo>
                  <a:pt x="0" y="41359"/>
                </a:moveTo>
                <a:cubicBezTo>
                  <a:pt x="203868" y="139"/>
                  <a:pt x="407737" y="-41080"/>
                  <a:pt x="548105" y="81464"/>
                </a:cubicBezTo>
                <a:cubicBezTo>
                  <a:pt x="688473" y="204008"/>
                  <a:pt x="677333" y="642938"/>
                  <a:pt x="842210" y="776622"/>
                </a:cubicBezTo>
                <a:cubicBezTo>
                  <a:pt x="1007087" y="910306"/>
                  <a:pt x="1537368" y="883569"/>
                  <a:pt x="1537368" y="883569"/>
                </a:cubicBezTo>
              </a:path>
            </a:pathLst>
          </a:custGeom>
          <a:ln w="38100" cmpd="sng">
            <a:solidFill>
              <a:srgbClr val="3366FF"/>
            </a:solidFill>
            <a:headEnd type="none"/>
            <a:tailEnd type="triangle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112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97" y="4849193"/>
            <a:ext cx="3753206" cy="98056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6" name="Picture 35" descr="haqqani_badg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274" y="4645052"/>
            <a:ext cx="2569021" cy="1318394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 bwMode="auto">
          <a:xfrm>
            <a:off x="4648200" y="5018756"/>
            <a:ext cx="1066800" cy="457200"/>
          </a:xfrm>
          <a:prstGeom prst="rightArrow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11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Recap:</a:t>
            </a:r>
            <a:r>
              <a:rPr lang="en-US" dirty="0" smtClean="0"/>
              <a:t> Badge Dictionary Learning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79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xamining </a:t>
            </a:r>
            <a:r>
              <a:rPr lang="en-US" b="1" dirty="0" smtClean="0"/>
              <a:t>B</a:t>
            </a:r>
            <a:endParaRPr lang="en-US" b="1" dirty="0"/>
          </a:p>
        </p:txBody>
      </p:sp>
      <p:pic>
        <p:nvPicPr>
          <p:cNvPr id="4" name="Picture 3" descr="music_20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261" y="1936793"/>
            <a:ext cx="2921912" cy="1315735"/>
          </a:xfrm>
          <a:prstGeom prst="rect">
            <a:avLst/>
          </a:prstGeom>
        </p:spPr>
      </p:pic>
      <p:pic>
        <p:nvPicPr>
          <p:cNvPr id="5" name="Picture 4" descr="badge_example_socc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061" y="4201672"/>
            <a:ext cx="2472485" cy="1509296"/>
          </a:xfrm>
          <a:prstGeom prst="rect">
            <a:avLst/>
          </a:prstGeom>
        </p:spPr>
      </p:pic>
      <p:pic>
        <p:nvPicPr>
          <p:cNvPr id="6" name="Picture 5" descr="badge_example_labou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111683"/>
            <a:ext cx="2819400" cy="1523085"/>
          </a:xfrm>
          <a:prstGeom prst="rect">
            <a:avLst/>
          </a:prstGeom>
        </p:spPr>
      </p:pic>
      <p:pic>
        <p:nvPicPr>
          <p:cNvPr id="7" name="Picture 6" descr="biden_201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033328"/>
            <a:ext cx="3526137" cy="13233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1061" y="1499928"/>
            <a:ext cx="14447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3366FF"/>
                </a:solidFill>
                <a:latin typeface="Cambria"/>
                <a:cs typeface="Cambria"/>
              </a:rPr>
              <a:t>music</a:t>
            </a:r>
            <a:endParaRPr lang="en-US" sz="3600" dirty="0"/>
          </a:p>
        </p:txBody>
      </p:sp>
      <p:sp>
        <p:nvSpPr>
          <p:cNvPr id="10" name="Rectangle 9"/>
          <p:cNvSpPr/>
          <p:nvPr/>
        </p:nvSpPr>
        <p:spPr>
          <a:xfrm>
            <a:off x="461061" y="3540637"/>
            <a:ext cx="15502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3366FF"/>
                </a:solidFill>
                <a:latin typeface="Cambria"/>
                <a:cs typeface="Cambria"/>
              </a:rPr>
              <a:t>soccer</a:t>
            </a:r>
            <a:endParaRPr lang="en-US" sz="3600" dirty="0"/>
          </a:p>
        </p:txBody>
      </p:sp>
      <p:sp>
        <p:nvSpPr>
          <p:cNvPr id="11" name="Rectangle 10"/>
          <p:cNvSpPr/>
          <p:nvPr/>
        </p:nvSpPr>
        <p:spPr>
          <a:xfrm>
            <a:off x="4343400" y="3541552"/>
            <a:ext cx="17105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rgbClr val="3366FF"/>
                </a:solidFill>
                <a:latin typeface="Cambria"/>
                <a:cs typeface="Cambria"/>
              </a:rPr>
              <a:t>Labour</a:t>
            </a:r>
            <a:endParaRPr lang="en-US" sz="3600" dirty="0"/>
          </a:p>
        </p:txBody>
      </p:sp>
      <p:sp>
        <p:nvSpPr>
          <p:cNvPr id="12" name="Rectangle 11"/>
          <p:cNvSpPr/>
          <p:nvPr/>
        </p:nvSpPr>
        <p:spPr>
          <a:xfrm>
            <a:off x="4317126" y="1499928"/>
            <a:ext cx="14298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3366FF"/>
                </a:solidFill>
                <a:latin typeface="Cambria"/>
                <a:cs typeface="Cambria"/>
              </a:rPr>
              <a:t>Biden</a:t>
            </a:r>
            <a:endParaRPr lang="en-US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6532713" y="1267601"/>
            <a:ext cx="2285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September 2012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57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adges </a:t>
            </a:r>
            <a:r>
              <a:rPr lang="en-US" dirty="0"/>
              <a:t>O</a:t>
            </a:r>
            <a:r>
              <a:rPr lang="en-US" dirty="0" smtClean="0"/>
              <a:t>ver Time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457200" y="3657600"/>
            <a:ext cx="8077200" cy="0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530208" y="3651641"/>
            <a:ext cx="2287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September 2010</a:t>
            </a:r>
            <a:endParaRPr lang="en-US" sz="2400" b="1" dirty="0">
              <a:latin typeface="Calibri"/>
              <a:cs typeface="Calibri"/>
            </a:endParaRPr>
          </a:p>
        </p:txBody>
      </p:sp>
      <p:pic>
        <p:nvPicPr>
          <p:cNvPr id="17" name="Picture 16" descr="biden_20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572000"/>
            <a:ext cx="3793279" cy="1445706"/>
          </a:xfrm>
          <a:prstGeom prst="rect">
            <a:avLst/>
          </a:prstGeom>
        </p:spPr>
      </p:pic>
      <p:pic>
        <p:nvPicPr>
          <p:cNvPr id="18" name="Picture 17" descr="music_20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70" y="4493353"/>
            <a:ext cx="3724596" cy="1569179"/>
          </a:xfrm>
          <a:prstGeom prst="rect">
            <a:avLst/>
          </a:prstGeom>
        </p:spPr>
      </p:pic>
      <p:pic>
        <p:nvPicPr>
          <p:cNvPr id="22" name="Picture 21" descr="music_201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936793"/>
            <a:ext cx="2921912" cy="1315735"/>
          </a:xfrm>
          <a:prstGeom prst="rect">
            <a:avLst/>
          </a:prstGeom>
        </p:spPr>
      </p:pic>
      <p:pic>
        <p:nvPicPr>
          <p:cNvPr id="23" name="Picture 22" descr="biden_201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033328"/>
            <a:ext cx="3526137" cy="1323358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57200" y="1499928"/>
            <a:ext cx="14447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3366FF"/>
                </a:solidFill>
                <a:latin typeface="Cambria"/>
                <a:cs typeface="Cambria"/>
              </a:rPr>
              <a:t>music</a:t>
            </a:r>
            <a:endParaRPr lang="en-US" sz="3600" dirty="0"/>
          </a:p>
        </p:txBody>
      </p:sp>
      <p:sp>
        <p:nvSpPr>
          <p:cNvPr id="25" name="Rectangle 24"/>
          <p:cNvSpPr/>
          <p:nvPr/>
        </p:nvSpPr>
        <p:spPr>
          <a:xfrm>
            <a:off x="4317126" y="1499928"/>
            <a:ext cx="14298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3366FF"/>
                </a:solidFill>
                <a:latin typeface="Cambria"/>
                <a:cs typeface="Cambria"/>
              </a:rPr>
              <a:t>Biden</a:t>
            </a:r>
            <a:endParaRPr lang="en-US" sz="3600" dirty="0"/>
          </a:p>
        </p:txBody>
      </p:sp>
      <p:sp>
        <p:nvSpPr>
          <p:cNvPr id="26" name="TextBox 25"/>
          <p:cNvSpPr txBox="1"/>
          <p:nvPr/>
        </p:nvSpPr>
        <p:spPr>
          <a:xfrm>
            <a:off x="6532713" y="1267601"/>
            <a:ext cx="2285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September 2012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418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 Spectrum of Pundits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Limit badges to </a:t>
            </a:r>
            <a:r>
              <a:rPr lang="en-US" b="1" dirty="0" smtClean="0">
                <a:solidFill>
                  <a:srgbClr val="3366FF"/>
                </a:solidFill>
                <a:latin typeface="Cambria"/>
                <a:cs typeface="Cambria"/>
              </a:rPr>
              <a:t>progressive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rgbClr val="3366FF"/>
                </a:solidFill>
                <a:latin typeface="Cambria"/>
                <a:cs typeface="Cambria"/>
              </a:rPr>
              <a:t>TCOT</a:t>
            </a:r>
          </a:p>
          <a:p>
            <a:endParaRPr lang="en-US" sz="1000" dirty="0" smtClean="0"/>
          </a:p>
          <a:p>
            <a:r>
              <a:rPr lang="en-US" dirty="0" smtClean="0"/>
              <a:t>Predict </a:t>
            </a:r>
            <a:r>
              <a:rPr lang="en-US" dirty="0"/>
              <a:t>p</a:t>
            </a:r>
            <a:r>
              <a:rPr lang="en-US" dirty="0" smtClean="0"/>
              <a:t>olitical alignments of likely readers?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40829" y="1293354"/>
            <a:ext cx="344394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/>
                <a:cs typeface="Calibri"/>
              </a:rPr>
              <a:t>“top conservatives on Twitter”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7" name="Picture 6" descr="pundits-annotat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02" y="2979285"/>
            <a:ext cx="4066717" cy="33354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41363" y="3137646"/>
            <a:ext cx="2507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E93927"/>
                </a:solidFill>
                <a:latin typeface="Calibri"/>
                <a:cs typeface="Calibri"/>
              </a:rPr>
              <a:t>more conservative</a:t>
            </a:r>
            <a:endParaRPr lang="en-US" sz="2400" dirty="0">
              <a:solidFill>
                <a:srgbClr val="E93927"/>
              </a:solidFill>
              <a:latin typeface="Calibri"/>
              <a:cs typeface="Calibri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1529483" y="3025315"/>
            <a:ext cx="3276600" cy="304800"/>
          </a:xfrm>
          <a:prstGeom prst="rightArrow">
            <a:avLst/>
          </a:prstGeom>
          <a:solidFill>
            <a:srgbClr val="E9392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11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45422" y="3597798"/>
            <a:ext cx="32367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Took all articles by columnist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Looked at encoding score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progressive </a:t>
            </a:r>
            <a:r>
              <a:rPr lang="en-US" dirty="0" err="1" smtClean="0"/>
              <a:t>vs</a:t>
            </a:r>
            <a:r>
              <a:rPr lang="en-US" dirty="0" smtClean="0"/>
              <a:t> TCOT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Average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956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</a:t>
            </a:r>
            <a:r>
              <a:rPr lang="en-US" dirty="0" smtClean="0"/>
              <a:t>ser </a:t>
            </a:r>
            <a:r>
              <a:rPr lang="en-US" dirty="0"/>
              <a:t>S</a:t>
            </a:r>
            <a:r>
              <a:rPr lang="en-US" dirty="0" smtClean="0"/>
              <a:t>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9368"/>
            <a:ext cx="8229600" cy="4793541"/>
          </a:xfrm>
        </p:spPr>
        <p:txBody>
          <a:bodyPr>
            <a:noAutofit/>
          </a:bodyPr>
          <a:lstStyle/>
          <a:p>
            <a:r>
              <a:rPr lang="en-US" sz="2800" dirty="0" smtClean="0"/>
              <a:t>Which representation best captures user preferences over time?</a:t>
            </a:r>
          </a:p>
          <a:p>
            <a:r>
              <a:rPr lang="en-US" sz="2800" dirty="0" smtClean="0"/>
              <a:t>Study on Amazon Mechanical Turk with 112 users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Show users random 20 articles from Guardian, from time period 1, and obtain ratings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Pick random representation </a:t>
            </a:r>
            <a:endParaRPr lang="en-US" sz="2400" dirty="0"/>
          </a:p>
          <a:p>
            <a:pPr marL="1314450" lvl="2" indent="-457200"/>
            <a:r>
              <a:rPr lang="en-US" sz="2000" dirty="0" smtClean="0"/>
              <a:t>bag of words, high level topic, Badges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Represent user preferences as mean of liked articles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GOTO next time period</a:t>
            </a:r>
          </a:p>
          <a:p>
            <a:pPr marL="1314450" lvl="2" indent="-457200"/>
            <a:r>
              <a:rPr lang="en-US" sz="2000" dirty="0" smtClean="0"/>
              <a:t>Recommend according to preferences</a:t>
            </a:r>
          </a:p>
          <a:p>
            <a:pPr marL="1314450" lvl="2" indent="-457200"/>
            <a:r>
              <a:rPr lang="en-US" sz="2000" dirty="0" smtClean="0"/>
              <a:t>GOTO STEP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92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</a:t>
            </a:r>
            <a:r>
              <a:rPr lang="en-US" dirty="0" smtClean="0"/>
              <a:t>ser </a:t>
            </a:r>
            <a:r>
              <a:rPr lang="en-US" dirty="0"/>
              <a:t>S</a:t>
            </a:r>
            <a:r>
              <a:rPr lang="en-US" dirty="0" smtClean="0"/>
              <a:t>tudy</a:t>
            </a:r>
            <a:endParaRPr lang="en-US" dirty="0"/>
          </a:p>
        </p:txBody>
      </p:sp>
      <p:pic>
        <p:nvPicPr>
          <p:cNvPr id="3" name="Picture 2" descr="user_stud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26" y="1340111"/>
            <a:ext cx="6414072" cy="499652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 bwMode="auto">
          <a:xfrm rot="16200000">
            <a:off x="6348909" y="3396829"/>
            <a:ext cx="3276600" cy="304800"/>
          </a:xfrm>
          <a:prstGeom prst="rightArrow">
            <a:avLst/>
          </a:prstGeom>
          <a:solidFill>
            <a:srgbClr val="558ED5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11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7846696" y="3202360"/>
            <a:ext cx="955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better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757706" y="5998882"/>
            <a:ext cx="1733175" cy="3574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High Level Topic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818347" y="5998882"/>
            <a:ext cx="1733175" cy="3574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Bag of Words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638796" y="6000750"/>
            <a:ext cx="1733175" cy="3574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Badges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38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Recap:</a:t>
            </a:r>
            <a:r>
              <a:rPr lang="en-US" dirty="0" smtClean="0"/>
              <a:t> Personalization via twitter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Sparse Dictionary Learning </a:t>
            </a:r>
          </a:p>
          <a:p>
            <a:pPr lvl="1"/>
            <a:r>
              <a:rPr lang="en-US" dirty="0" smtClean="0"/>
              <a:t>Learn a new representation of articles</a:t>
            </a:r>
          </a:p>
          <a:p>
            <a:pPr lvl="1"/>
            <a:r>
              <a:rPr lang="en-US" dirty="0" smtClean="0"/>
              <a:t>Encode articles using dictionary</a:t>
            </a:r>
          </a:p>
          <a:p>
            <a:pPr lvl="1"/>
            <a:r>
              <a:rPr lang="en-US" dirty="0"/>
              <a:t>Better than Bag of Words</a:t>
            </a:r>
          </a:p>
          <a:p>
            <a:pPr lvl="1"/>
            <a:r>
              <a:rPr lang="en-US" dirty="0"/>
              <a:t>Better than High Level Topics</a:t>
            </a:r>
          </a:p>
          <a:p>
            <a:pPr lvl="1"/>
            <a:endParaRPr lang="en-US" sz="1000" dirty="0" smtClean="0"/>
          </a:p>
          <a:p>
            <a:r>
              <a:rPr lang="en-US" dirty="0" smtClean="0"/>
              <a:t>Based on social data</a:t>
            </a:r>
          </a:p>
          <a:p>
            <a:pPr lvl="1"/>
            <a:r>
              <a:rPr lang="en-US" dirty="0" smtClean="0"/>
              <a:t>Badges on twitter profile &amp; tweeting</a:t>
            </a:r>
          </a:p>
          <a:p>
            <a:pPr lvl="1"/>
            <a:r>
              <a:rPr lang="en-US" dirty="0" smtClean="0"/>
              <a:t>Semantics not directly evident from text alone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22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56697"/>
            <a:ext cx="8229600" cy="1143000"/>
          </a:xfrm>
        </p:spPr>
        <p:txBody>
          <a:bodyPr/>
          <a:lstStyle/>
          <a:p>
            <a:r>
              <a:rPr lang="en-US" dirty="0" smtClean="0"/>
              <a:t>Cancer Detection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097" y="3069960"/>
            <a:ext cx="2042165" cy="165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21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Week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Sequence Prediction</a:t>
            </a:r>
          </a:p>
          <a:p>
            <a:endParaRPr lang="en-US" sz="2800" dirty="0"/>
          </a:p>
          <a:p>
            <a:r>
              <a:rPr lang="en-US" dirty="0" smtClean="0"/>
              <a:t>Hidden Markov Models</a:t>
            </a:r>
          </a:p>
          <a:p>
            <a:endParaRPr lang="en-US" sz="2800" dirty="0"/>
          </a:p>
          <a:p>
            <a:r>
              <a:rPr lang="en-US" dirty="0" smtClean="0"/>
              <a:t>Conditional Random Fields</a:t>
            </a:r>
          </a:p>
          <a:p>
            <a:endParaRPr lang="en-US" sz="2800" dirty="0"/>
          </a:p>
          <a:p>
            <a:r>
              <a:rPr lang="en-US" dirty="0" smtClean="0"/>
              <a:t>Homework 1 due Tues 1/20 @5pm </a:t>
            </a:r>
          </a:p>
          <a:p>
            <a:pPr lvl="1"/>
            <a:r>
              <a:rPr lang="en-US" dirty="0" smtClean="0"/>
              <a:t>via Moodle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01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3247" y="408897"/>
            <a:ext cx="792646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“Molecular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assessment of surgical-resection margins </a:t>
            </a:r>
            <a:endParaRPr lang="en-US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of gastric cancer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by mass-spectrometric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imaging”</a:t>
            </a:r>
          </a:p>
          <a:p>
            <a:r>
              <a:rPr lang="en-US" sz="2000" b="1" dirty="0" smtClean="0"/>
              <a:t>   Proceedings of the National Academy of Sciences (2014)</a:t>
            </a:r>
          </a:p>
          <a:p>
            <a:endParaRPr lang="en-US" sz="5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  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Livia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S.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Eberlin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, Robert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Tibshirani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Jialing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Zhang,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Teri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Longacre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Gerald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Berry,    </a:t>
            </a:r>
          </a:p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  David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B.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Bingham,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Jeffrey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Norton,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Richard N.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Zare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and George A.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Poultsides</a:t>
            </a:r>
            <a:endParaRPr lang="en-US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500" dirty="0" smtClean="0"/>
          </a:p>
          <a:p>
            <a:r>
              <a:rPr lang="en-US" sz="1600" dirty="0" smtClean="0"/>
              <a:t>    http</a:t>
            </a:r>
            <a:r>
              <a:rPr lang="en-US" sz="1600" dirty="0"/>
              <a:t>://</a:t>
            </a:r>
            <a:r>
              <a:rPr lang="en-US" sz="1600" dirty="0" err="1"/>
              <a:t>www.pnas.org</a:t>
            </a:r>
            <a:r>
              <a:rPr lang="en-US" sz="1600" dirty="0"/>
              <a:t>/content/111/7/2436</a:t>
            </a:r>
          </a:p>
          <a:p>
            <a:r>
              <a:rPr lang="en-US" sz="1600" dirty="0"/>
              <a:t>  </a:t>
            </a:r>
            <a:r>
              <a:rPr lang="en-US" sz="1600" dirty="0" smtClean="0"/>
              <a:t>  http</a:t>
            </a:r>
            <a:r>
              <a:rPr lang="en-US" sz="1600" dirty="0"/>
              <a:t>://</a:t>
            </a:r>
            <a:r>
              <a:rPr lang="en-US" sz="1600" dirty="0" err="1"/>
              <a:t>statweb.stanford.edu</a:t>
            </a:r>
            <a:r>
              <a:rPr lang="en-US" sz="1600" dirty="0"/>
              <a:t>/~</a:t>
            </a:r>
            <a:r>
              <a:rPr lang="en-US" sz="1600" dirty="0" err="1"/>
              <a:t>tibs</a:t>
            </a:r>
            <a:r>
              <a:rPr lang="en-US" sz="1600" dirty="0"/>
              <a:t>/ftp/</a:t>
            </a:r>
            <a:r>
              <a:rPr lang="en-US" sz="1600" dirty="0" err="1"/>
              <a:t>canc.pdf</a:t>
            </a:r>
            <a:endParaRPr lang="en-US" sz="1600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41954" y="3702596"/>
            <a:ext cx="4144846" cy="286130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Surgeon removes tissue</a:t>
            </a:r>
          </a:p>
          <a:p>
            <a:pPr marL="457200" indent="-457200">
              <a:buFont typeface="+mj-lt"/>
              <a:buAutoNum type="arabicPeriod"/>
            </a:pPr>
            <a:endParaRPr lang="en-US" sz="12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Pathologist examines tissue</a:t>
            </a:r>
          </a:p>
          <a:p>
            <a:pPr marL="857250" lvl="1" indent="-457200"/>
            <a:r>
              <a:rPr lang="en-US" sz="2000" dirty="0" smtClean="0"/>
              <a:t>Under microscope</a:t>
            </a:r>
          </a:p>
          <a:p>
            <a:pPr marL="457200" indent="-457200">
              <a:buFont typeface="+mj-lt"/>
              <a:buAutoNum type="arabicPeriod"/>
            </a:pPr>
            <a:endParaRPr lang="en-US" sz="12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If no margin, GOTO Step 1.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4965295" y="3136124"/>
            <a:ext cx="33939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Gastric (Stomach) Cancer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93" y="3178424"/>
            <a:ext cx="3215728" cy="304007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0025" y="6356350"/>
            <a:ext cx="4712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Image Source: http://</a:t>
            </a:r>
            <a:r>
              <a:rPr lang="en-US" sz="1400" dirty="0" err="1"/>
              <a:t>statweb.stanford.edu</a:t>
            </a:r>
            <a:r>
              <a:rPr lang="en-US" sz="1400" dirty="0"/>
              <a:t>/~</a:t>
            </a:r>
            <a:r>
              <a:rPr lang="en-US" sz="1400" dirty="0" err="1"/>
              <a:t>tibs</a:t>
            </a:r>
            <a:r>
              <a:rPr lang="en-US" sz="1400" dirty="0"/>
              <a:t>/ftp/</a:t>
            </a:r>
            <a:r>
              <a:rPr lang="en-US" sz="1400" dirty="0" err="1"/>
              <a:t>canc.pdf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09234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7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965295" y="3136124"/>
            <a:ext cx="33939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Gastric (Stomach) Cancer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91453" y="1250706"/>
            <a:ext cx="7666191" cy="1741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rgbClr val="953735"/>
                </a:solidFill>
              </a:rPr>
              <a:t>Expensive: </a:t>
            </a:r>
            <a:r>
              <a:rPr lang="en-US" sz="2800" dirty="0" smtClean="0"/>
              <a:t>requires a pathologist</a:t>
            </a:r>
          </a:p>
          <a:p>
            <a:endParaRPr lang="en-US" sz="200" dirty="0" smtClean="0"/>
          </a:p>
          <a:p>
            <a:r>
              <a:rPr lang="en-US" sz="2800" b="1" dirty="0" smtClean="0">
                <a:solidFill>
                  <a:srgbClr val="953735"/>
                </a:solidFill>
              </a:rPr>
              <a:t>Slow: </a:t>
            </a:r>
            <a:r>
              <a:rPr lang="en-US" sz="2800" dirty="0" smtClean="0"/>
              <a:t>examination can take up to an hour</a:t>
            </a:r>
          </a:p>
          <a:p>
            <a:endParaRPr lang="en-US" sz="200" dirty="0"/>
          </a:p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Unreliable: </a:t>
            </a:r>
            <a:r>
              <a:rPr lang="en-US" sz="2800" dirty="0" smtClean="0"/>
              <a:t>20%-30% can’t predict on the spot</a:t>
            </a:r>
            <a:endParaRPr lang="en-US" sz="280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66726"/>
          </a:xfrm>
        </p:spPr>
        <p:txBody>
          <a:bodyPr/>
          <a:lstStyle/>
          <a:p>
            <a:r>
              <a:rPr lang="en-US" dirty="0" smtClean="0"/>
              <a:t>Drawbacks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93" y="3178424"/>
            <a:ext cx="3215728" cy="304007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0025" y="6356350"/>
            <a:ext cx="4712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Image Source: http://</a:t>
            </a:r>
            <a:r>
              <a:rPr lang="en-US" sz="1400" dirty="0" err="1"/>
              <a:t>statweb.stanford.edu</a:t>
            </a:r>
            <a:r>
              <a:rPr lang="en-US" sz="1400" dirty="0"/>
              <a:t>/~</a:t>
            </a:r>
            <a:r>
              <a:rPr lang="en-US" sz="1400" dirty="0" err="1"/>
              <a:t>tibs</a:t>
            </a:r>
            <a:r>
              <a:rPr lang="en-US" sz="1400" dirty="0"/>
              <a:t>/ftp/</a:t>
            </a:r>
            <a:r>
              <a:rPr lang="en-US" sz="1400" dirty="0" err="1"/>
              <a:t>canc.pdf</a:t>
            </a:r>
            <a:endParaRPr lang="en-US" sz="14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541954" y="3702596"/>
            <a:ext cx="4144846" cy="2861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Surgeon removes tissue</a:t>
            </a:r>
          </a:p>
          <a:p>
            <a:pPr marL="457200" indent="-457200">
              <a:buFont typeface="+mj-lt"/>
              <a:buAutoNum type="arabicPeriod"/>
            </a:pPr>
            <a:endParaRPr lang="en-US" sz="12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Pathologist examines tissue</a:t>
            </a:r>
          </a:p>
          <a:p>
            <a:pPr marL="857250" lvl="1" indent="-457200"/>
            <a:r>
              <a:rPr lang="en-US" sz="2000" dirty="0" smtClean="0"/>
              <a:t>Under microscope</a:t>
            </a:r>
          </a:p>
          <a:p>
            <a:pPr marL="457200" indent="-457200">
              <a:buFont typeface="+mj-lt"/>
              <a:buAutoNum type="arabicPeriod"/>
            </a:pPr>
            <a:endParaRPr lang="en-US" sz="12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If no margin, GOTO Step 1.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76286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Machine Learning to the Rescue!</a:t>
            </a:r>
            <a:br>
              <a:rPr lang="en-US" dirty="0" smtClean="0"/>
            </a:br>
            <a:r>
              <a:rPr lang="en-US" sz="3200" dirty="0" smtClean="0">
                <a:solidFill>
                  <a:srgbClr val="953735"/>
                </a:solidFill>
              </a:rPr>
              <a:t>(actually just statistics)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8229"/>
            <a:ext cx="8229600" cy="4548121"/>
          </a:xfrm>
        </p:spPr>
        <p:txBody>
          <a:bodyPr>
            <a:noAutofit/>
          </a:bodyPr>
          <a:lstStyle/>
          <a:p>
            <a:r>
              <a:rPr lang="en-US" dirty="0" smtClean="0"/>
              <a:t>Lasso originated from statistics community.  </a:t>
            </a:r>
          </a:p>
          <a:p>
            <a:pPr lvl="1"/>
            <a:r>
              <a:rPr lang="en-US" b="1" dirty="0" smtClean="0"/>
              <a:t>But we machine learners love it!</a:t>
            </a:r>
          </a:p>
          <a:p>
            <a:pPr lvl="1"/>
            <a:endParaRPr lang="en-US" sz="4000" b="1" dirty="0" smtClean="0"/>
          </a:p>
          <a:p>
            <a:pPr marL="457200" lvl="1" indent="0">
              <a:buNone/>
            </a:pPr>
            <a:endParaRPr lang="en-US" sz="1800" b="1" dirty="0"/>
          </a:p>
          <a:p>
            <a:r>
              <a:rPr lang="en-US" dirty="0" smtClean="0"/>
              <a:t>Train a model to predict cancerous regions!</a:t>
            </a:r>
          </a:p>
          <a:p>
            <a:pPr lvl="1"/>
            <a:r>
              <a:rPr lang="en-US" sz="2400" dirty="0" smtClean="0"/>
              <a:t>Y = {C,E,S}     (</a:t>
            </a:r>
            <a:r>
              <a:rPr lang="en-US" sz="2400" dirty="0"/>
              <a:t>How to predict 3 possible labels</a:t>
            </a:r>
            <a:r>
              <a:rPr lang="en-US" sz="2400" dirty="0" smtClean="0"/>
              <a:t>?)</a:t>
            </a:r>
          </a:p>
          <a:p>
            <a:pPr lvl="1"/>
            <a:r>
              <a:rPr lang="en-US" sz="2400" dirty="0" smtClean="0"/>
              <a:t>What is X?</a:t>
            </a:r>
          </a:p>
          <a:p>
            <a:pPr lvl="1"/>
            <a:r>
              <a:rPr lang="en-US" sz="2400" dirty="0" smtClean="0"/>
              <a:t>What is loss function?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53533"/>
              </p:ext>
            </p:extLst>
          </p:nvPr>
        </p:nvGraphicFramePr>
        <p:xfrm>
          <a:off x="3556791" y="2869393"/>
          <a:ext cx="4194175" cy="96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8" name="Equation" r:id="rId3" imgW="1981200" imgH="457200" progId="Equation.3">
                  <p:embed/>
                </p:oleObj>
              </mc:Choice>
              <mc:Fallback>
                <p:oleObj name="Equation" r:id="rId3" imgW="19812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56791" y="2869393"/>
                        <a:ext cx="4194175" cy="969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809289" y="3135897"/>
            <a:ext cx="1407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Basic Lasso:</a:t>
            </a:r>
            <a:endParaRPr lang="en-US" sz="20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837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Spectrometry Imaging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9684"/>
            <a:ext cx="8229600" cy="4626480"/>
          </a:xfrm>
        </p:spPr>
        <p:txBody>
          <a:bodyPr>
            <a:normAutofit/>
          </a:bodyPr>
          <a:lstStyle/>
          <a:p>
            <a:r>
              <a:rPr lang="en-US" dirty="0" smtClean="0"/>
              <a:t>DESI-MSI (Desorption Electrospray Ionization)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4000" dirty="0"/>
          </a:p>
          <a:p>
            <a:r>
              <a:rPr lang="en-US" dirty="0" smtClean="0"/>
              <a:t>Effectively runs in real-time  </a:t>
            </a:r>
            <a:r>
              <a:rPr lang="en-US" sz="2400" dirty="0" smtClean="0"/>
              <a:t>(used to generate x)</a:t>
            </a:r>
          </a:p>
          <a:p>
            <a:pPr marL="0" indent="0">
              <a:buNone/>
            </a:pPr>
            <a:r>
              <a:rPr lang="en-US" sz="1900" dirty="0" smtClean="0"/>
              <a:t>       http</a:t>
            </a:r>
            <a:r>
              <a:rPr lang="en-US" sz="1900" dirty="0"/>
              <a:t>://</a:t>
            </a:r>
            <a:r>
              <a:rPr lang="en-US" sz="1900" dirty="0" err="1"/>
              <a:t>en.wikipedia.org</a:t>
            </a:r>
            <a:r>
              <a:rPr lang="en-US" sz="1900" dirty="0"/>
              <a:t>/wiki/</a:t>
            </a:r>
            <a:r>
              <a:rPr lang="en-US" sz="1900" dirty="0" err="1"/>
              <a:t>Desorption_electrospray_ionization</a:t>
            </a:r>
            <a:endParaRPr lang="en-US" sz="1900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437" y="2490270"/>
            <a:ext cx="4177580" cy="23412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0025" y="6356350"/>
            <a:ext cx="4712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Image Source: http://</a:t>
            </a:r>
            <a:r>
              <a:rPr lang="en-US" sz="1400" dirty="0" err="1"/>
              <a:t>statweb.stanford.edu</a:t>
            </a:r>
            <a:r>
              <a:rPr lang="en-US" sz="1400" dirty="0"/>
              <a:t>/~</a:t>
            </a:r>
            <a:r>
              <a:rPr lang="en-US" sz="1400" dirty="0" err="1"/>
              <a:t>tibs</a:t>
            </a:r>
            <a:r>
              <a:rPr lang="en-US" sz="1400" dirty="0"/>
              <a:t>/ftp/</a:t>
            </a:r>
            <a:r>
              <a:rPr lang="en-US" sz="1400" dirty="0" err="1"/>
              <a:t>canc.pdf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91041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grpFill/>
        <a:ln>
          <a:solidFill>
            <a:srgbClr val="FF0000"/>
          </a:solidFill>
          <a:tailEnd type="arrow" w="sm" len="sm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3647</TotalTime>
  <Words>1630</Words>
  <Application>Microsoft Macintosh PowerPoint</Application>
  <PresentationFormat>On-screen Show (4:3)</PresentationFormat>
  <Paragraphs>453</Paragraphs>
  <Slides>50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2" baseType="lpstr">
      <vt:lpstr>Office Theme</vt:lpstr>
      <vt:lpstr>Equation</vt:lpstr>
      <vt:lpstr>Machine Learning &amp; Data Mining CS/CNS/EE 155</vt:lpstr>
      <vt:lpstr>Today: Two Recent Applications</vt:lpstr>
      <vt:lpstr>Aside: Convexity</vt:lpstr>
      <vt:lpstr>Aside: Convexity</vt:lpstr>
      <vt:lpstr>Cancer Detection</vt:lpstr>
      <vt:lpstr>PowerPoint Presentation</vt:lpstr>
      <vt:lpstr>Drawbacks</vt:lpstr>
      <vt:lpstr>Machine Learning to the Rescue! (actually just statistics)</vt:lpstr>
      <vt:lpstr>Mass Spectrometry Imaging</vt:lpstr>
      <vt:lpstr>PowerPoint Presentation</vt:lpstr>
      <vt:lpstr>PowerPoint Presentation</vt:lpstr>
      <vt:lpstr>Multiclass Prediction</vt:lpstr>
      <vt:lpstr>Multiclass Logistic Regression</vt:lpstr>
      <vt:lpstr>Multiclass Log Loss</vt:lpstr>
      <vt:lpstr>Multiclass Log Loss</vt:lpstr>
      <vt:lpstr>Lasso Multiclass Logistic Regression</vt:lpstr>
      <vt:lpstr>Back to the Problem</vt:lpstr>
      <vt:lpstr>Learn a Predictive Model</vt:lpstr>
      <vt:lpstr>PowerPoint Presentation</vt:lpstr>
      <vt:lpstr>Extension: Local Linearity</vt:lpstr>
      <vt:lpstr>Recap: Cancer Detection</vt:lpstr>
      <vt:lpstr>Personalization via twitter</vt:lpstr>
      <vt:lpstr>overloaded by news</vt:lpstr>
      <vt:lpstr> News Recommendation Engine</vt:lpstr>
      <vt:lpstr> News Recommendation Engine</vt:lpstr>
      <vt:lpstr> News Recommendation Engine</vt:lpstr>
      <vt:lpstr>Challenge</vt:lpstr>
      <vt:lpstr>Goal</vt:lpstr>
      <vt:lpstr>An Opportunity: News is Now Social</vt:lpstr>
      <vt:lpstr>PowerPoint Presentation</vt:lpstr>
      <vt:lpstr>Approach</vt:lpstr>
      <vt:lpstr>PowerPoint Presentation</vt:lpstr>
      <vt:lpstr>PowerPoint Presentation</vt:lpstr>
      <vt:lpstr>PowerPoint Presentation</vt:lpstr>
      <vt:lpstr>Advantages</vt:lpstr>
      <vt:lpstr>Advantages</vt:lpstr>
      <vt:lpstr>PowerPoint Presentation</vt:lpstr>
      <vt:lpstr>Dictionary Learning</vt:lpstr>
      <vt:lpstr>Dictionary Learning</vt:lpstr>
      <vt:lpstr>PowerPoint Presentation</vt:lpstr>
      <vt:lpstr>PowerPoint Presentation</vt:lpstr>
      <vt:lpstr>Encoding New Articles</vt:lpstr>
      <vt:lpstr>Recap: Badge Dictionary Learning</vt:lpstr>
      <vt:lpstr>Examining B</vt:lpstr>
      <vt:lpstr>Badges Over Time</vt:lpstr>
      <vt:lpstr>A Spectrum of Pundits</vt:lpstr>
      <vt:lpstr>User Study</vt:lpstr>
      <vt:lpstr>User Study</vt:lpstr>
      <vt:lpstr>Recap: Personalization via twitter</vt:lpstr>
      <vt:lpstr>Next Week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&amp; Data Mining CS/CNS/EE 155</dc:title>
  <dc:creator>Yisong Yue</dc:creator>
  <cp:lastModifiedBy>Yisong Yue</cp:lastModifiedBy>
  <cp:revision>1400</cp:revision>
  <dcterms:created xsi:type="dcterms:W3CDTF">2015-01-06T05:34:21Z</dcterms:created>
  <dcterms:modified xsi:type="dcterms:W3CDTF">2015-01-16T05:01:31Z</dcterms:modified>
</cp:coreProperties>
</file>