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Microsoft_Equation1.bin" ContentType="application/vnd.openxmlformats-officedocument.oleObject"/>
  <Override PartName="/ppt/embeddings/oleObject23.bin" ContentType="application/vnd.openxmlformats-officedocument.oleObject"/>
  <Override PartName="/ppt/embeddings/Microsoft_Equation2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Microsoft_Equation3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Microsoft_Equation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Microsoft_Equation5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Microsoft_Equation9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5" r:id="rId3"/>
    <p:sldId id="258" r:id="rId4"/>
    <p:sldId id="259" r:id="rId5"/>
    <p:sldId id="277" r:id="rId6"/>
    <p:sldId id="297" r:id="rId7"/>
    <p:sldId id="261" r:id="rId8"/>
    <p:sldId id="268" r:id="rId9"/>
    <p:sldId id="263" r:id="rId10"/>
    <p:sldId id="270" r:id="rId11"/>
    <p:sldId id="260" r:id="rId12"/>
    <p:sldId id="276" r:id="rId13"/>
    <p:sldId id="262" r:id="rId14"/>
    <p:sldId id="272" r:id="rId15"/>
    <p:sldId id="269" r:id="rId16"/>
    <p:sldId id="280" r:id="rId17"/>
    <p:sldId id="283" r:id="rId18"/>
    <p:sldId id="284" r:id="rId19"/>
    <p:sldId id="285" r:id="rId20"/>
    <p:sldId id="271" r:id="rId21"/>
    <p:sldId id="273" r:id="rId22"/>
    <p:sldId id="287" r:id="rId23"/>
    <p:sldId id="289" r:id="rId24"/>
    <p:sldId id="274" r:id="rId25"/>
    <p:sldId id="275" r:id="rId26"/>
    <p:sldId id="291" r:id="rId27"/>
    <p:sldId id="293" r:id="rId28"/>
    <p:sldId id="294" r:id="rId29"/>
    <p:sldId id="290" r:id="rId30"/>
    <p:sldId id="292" r:id="rId31"/>
    <p:sldId id="302" r:id="rId32"/>
    <p:sldId id="298" r:id="rId33"/>
    <p:sldId id="301" r:id="rId34"/>
    <p:sldId id="300" r:id="rId35"/>
    <p:sldId id="296" r:id="rId36"/>
    <p:sldId id="29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AFF"/>
    <a:srgbClr val="E58BFF"/>
    <a:srgbClr val="507BCB"/>
    <a:srgbClr val="558DD7"/>
    <a:srgbClr val="5879D7"/>
    <a:srgbClr val="7091D7"/>
    <a:srgbClr val="1333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112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image" Target="../media/image31.emf"/><Relationship Id="rId2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26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Relationship Id="rId2" Type="http://schemas.openxmlformats.org/officeDocument/2006/relationships/image" Target="../media/image65.emf"/><Relationship Id="rId3" Type="http://schemas.openxmlformats.org/officeDocument/2006/relationships/image" Target="../media/image6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7.emf"/><Relationship Id="rId3" Type="http://schemas.openxmlformats.org/officeDocument/2006/relationships/image" Target="../media/image5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6" Type="http://schemas.openxmlformats.org/officeDocument/2006/relationships/image" Target="../media/image74.emf"/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8F070-10D7-B04C-89FC-5B4AD48ABD2F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FD7B7-D2AB-8148-BF5A-260E16141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39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1/13/15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558C-9294-0246-B978-A84207F73941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4A719-B375-D543-AD20-85AB8738E178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75A-225A-E941-A69A-45D288BB6F34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D2BBE-DCC7-6649-ADFC-0C6A90E55A50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07FF-AE5A-5946-A067-4EF9DC92E879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A1A97-26EE-4342-AAA2-8E44F67E680E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57337-72ED-A248-A830-B6155B4CDB63}" type="datetime1">
              <a:rPr lang="en-US" smtClean="0"/>
              <a:t>1/13/15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265E-40F2-2F47-BE11-636238C24C40}" type="datetime1">
              <a:rPr lang="en-US" smtClean="0"/>
              <a:t>1/13/15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9833D-375D-464A-BF2F-A9ECFBB24D1B}" type="datetime1">
              <a:rPr lang="en-US" smtClean="0"/>
              <a:t>1/13/15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A19E5-A93B-D54D-A204-F12485FFBC18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082D-3D84-2B4F-AEF5-1D5540ACE76A}" type="datetime1">
              <a:rPr lang="en-US" smtClean="0"/>
              <a:t>1/13/15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B8FC8-A9EB-7840-BA95-72B3C1DC6858}" type="datetime1">
              <a:rPr lang="en-US" smtClean="0"/>
              <a:t>1/13/15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1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2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4.emf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image" Target="../media/image42.emf"/><Relationship Id="rId13" Type="http://schemas.openxmlformats.org/officeDocument/2006/relationships/oleObject" Target="../embeddings/oleObject42.bin"/><Relationship Id="rId14" Type="http://schemas.openxmlformats.org/officeDocument/2006/relationships/image" Target="../media/image43.emf"/><Relationship Id="rId15" Type="http://schemas.openxmlformats.org/officeDocument/2006/relationships/oleObject" Target="../embeddings/oleObject43.bin"/><Relationship Id="rId16" Type="http://schemas.openxmlformats.org/officeDocument/2006/relationships/image" Target="../media/image44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7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9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40.bin"/><Relationship Id="rId10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8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9.bin"/><Relationship Id="rId8" Type="http://schemas.openxmlformats.org/officeDocument/2006/relationships/image" Target="../media/image4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emf"/><Relationship Id="rId12" Type="http://schemas.openxmlformats.org/officeDocument/2006/relationships/oleObject" Target="../embeddings/oleObject55.bin"/><Relationship Id="rId13" Type="http://schemas.openxmlformats.org/officeDocument/2006/relationships/oleObject" Target="../embeddings/oleObject56.bin"/><Relationship Id="rId14" Type="http://schemas.openxmlformats.org/officeDocument/2006/relationships/oleObject" Target="../embeddings/oleObject57.bin"/><Relationship Id="rId15" Type="http://schemas.openxmlformats.org/officeDocument/2006/relationships/oleObject" Target="../embeddings/oleObject58.bin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55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56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emf"/><Relationship Id="rId4" Type="http://schemas.openxmlformats.org/officeDocument/2006/relationships/oleObject" Target="../embeddings/oleObject51.bin"/><Relationship Id="rId5" Type="http://schemas.openxmlformats.org/officeDocument/2006/relationships/image" Target="../media/image51.emf"/><Relationship Id="rId6" Type="http://schemas.openxmlformats.org/officeDocument/2006/relationships/oleObject" Target="../embeddings/oleObject52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53.bin"/><Relationship Id="rId9" Type="http://schemas.openxmlformats.org/officeDocument/2006/relationships/image" Target="../media/image53.emf"/><Relationship Id="rId10" Type="http://schemas.openxmlformats.org/officeDocument/2006/relationships/oleObject" Target="../embeddings/oleObject5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oleObject" Target="../embeddings/Microsoft_Equation6.bin"/><Relationship Id="rId5" Type="http://schemas.openxmlformats.org/officeDocument/2006/relationships/image" Target="../media/image58.emf"/><Relationship Id="rId6" Type="http://schemas.openxmlformats.org/officeDocument/2006/relationships/oleObject" Target="../embeddings/Microsoft_Equation7.bin"/><Relationship Id="rId7" Type="http://schemas.openxmlformats.org/officeDocument/2006/relationships/image" Target="../media/image59.emf"/><Relationship Id="rId8" Type="http://schemas.openxmlformats.org/officeDocument/2006/relationships/oleObject" Target="../embeddings/Microsoft_Equation8.bin"/><Relationship Id="rId9" Type="http://schemas.openxmlformats.org/officeDocument/2006/relationships/image" Target="../media/image6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image" Target="../media/image55.emf"/><Relationship Id="rId5" Type="http://schemas.openxmlformats.org/officeDocument/2006/relationships/image" Target="../media/image57.emf"/><Relationship Id="rId6" Type="http://schemas.openxmlformats.org/officeDocument/2006/relationships/oleObject" Target="../embeddings/oleObject62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63.bin"/><Relationship Id="rId9" Type="http://schemas.openxmlformats.org/officeDocument/2006/relationships/image" Target="../media/image62.emf"/><Relationship Id="rId10" Type="http://schemas.openxmlformats.org/officeDocument/2006/relationships/oleObject" Target="../embeddings/Microsoft_Equation9.bin"/><Relationship Id="rId11" Type="http://schemas.openxmlformats.org/officeDocument/2006/relationships/image" Target="../media/image6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64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5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Relationship Id="rId11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8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69.bin"/><Relationship Id="rId8" Type="http://schemas.openxmlformats.org/officeDocument/2006/relationships/image" Target="../media/image55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67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6.bin"/><Relationship Id="rId12" Type="http://schemas.openxmlformats.org/officeDocument/2006/relationships/image" Target="../media/image73.emf"/><Relationship Id="rId13" Type="http://schemas.openxmlformats.org/officeDocument/2006/relationships/oleObject" Target="../embeddings/oleObject77.bin"/><Relationship Id="rId14" Type="http://schemas.openxmlformats.org/officeDocument/2006/relationships/image" Target="../media/image7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2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73.bin"/><Relationship Id="rId6" Type="http://schemas.openxmlformats.org/officeDocument/2006/relationships/image" Target="../media/image70.emf"/><Relationship Id="rId7" Type="http://schemas.openxmlformats.org/officeDocument/2006/relationships/oleObject" Target="../embeddings/oleObject74.bin"/><Relationship Id="rId8" Type="http://schemas.openxmlformats.org/officeDocument/2006/relationships/image" Target="../media/image71.emf"/><Relationship Id="rId9" Type="http://schemas.openxmlformats.org/officeDocument/2006/relationships/oleObject" Target="../embeddings/oleObject75.bin"/><Relationship Id="rId10" Type="http://schemas.openxmlformats.org/officeDocument/2006/relationships/image" Target="../media/image7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76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77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7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emf"/><Relationship Id="rId3" Type="http://schemas.openxmlformats.org/officeDocument/2006/relationships/image" Target="../media/image8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9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18.bin"/><Relationship Id="rId10" Type="http://schemas.openxmlformats.org/officeDocument/2006/relationships/image" Target="../media/image17.emf"/><Relationship Id="rId11" Type="http://schemas.openxmlformats.org/officeDocument/2006/relationships/image" Target="../media/image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3:</a:t>
            </a:r>
          </a:p>
          <a:p>
            <a:r>
              <a:rPr lang="en-US" dirty="0" smtClean="0"/>
              <a:t>Regularization, Sparsity &amp; Lasso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50923"/>
              </p:ext>
            </p:extLst>
          </p:nvPr>
        </p:nvGraphicFramePr>
        <p:xfrm>
          <a:off x="1131721" y="349094"/>
          <a:ext cx="7340191" cy="5517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20935"/>
                <a:gridCol w="995793"/>
                <a:gridCol w="836544"/>
                <a:gridCol w="920199"/>
                <a:gridCol w="768100"/>
                <a:gridCol w="745285"/>
                <a:gridCol w="722470"/>
                <a:gridCol w="661630"/>
                <a:gridCol w="669235"/>
              </a:tblGrid>
              <a:tr h="413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Age&gt;10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Male?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Height </a:t>
                      </a:r>
                    </a:p>
                    <a:p>
                      <a:r>
                        <a:rPr lang="en-US" sz="2000" dirty="0" smtClean="0"/>
                        <a:t>&gt; 55”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5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Alice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0.67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Carol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4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01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Gena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0.17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Harold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8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0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Kelly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0.79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4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1.16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1.06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0.83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0.67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752891" y="1102757"/>
            <a:ext cx="308002" cy="22793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752890" y="3506004"/>
            <a:ext cx="308002" cy="23375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241092" y="4483343"/>
            <a:ext cx="62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Test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195068" y="2056985"/>
            <a:ext cx="715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Train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165" y="403077"/>
            <a:ext cx="347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Model Score w/ Increasing Lambda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566823" y="856064"/>
            <a:ext cx="2296694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85094" y="6106984"/>
            <a:ext cx="156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Best test error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0" idx="0"/>
          </p:cNvCxnSpPr>
          <p:nvPr/>
        </p:nvCxnSpPr>
        <p:spPr>
          <a:xfrm flipH="1" flipV="1">
            <a:off x="6752511" y="5909250"/>
            <a:ext cx="13356" cy="1977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2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/>
      <p:bldP spid="16" grpId="0"/>
      <p:bldP spid="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6" y="383056"/>
            <a:ext cx="7824787" cy="58824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9284" y="5991089"/>
            <a:ext cx="519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 dimensional space</a:t>
            </a:r>
          </a:p>
          <a:p>
            <a:r>
              <a:rPr lang="en-US" dirty="0" smtClean="0"/>
              <a:t>Randomly generated linear response function + noise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1725" y="748460"/>
            <a:ext cx="3935419" cy="2632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20954" y="689967"/>
            <a:ext cx="3935419" cy="2632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3231" y="3397240"/>
            <a:ext cx="3935419" cy="2632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7500" y="3397240"/>
            <a:ext cx="3935419" cy="2632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24746" y="228154"/>
            <a:ext cx="5724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Choice of Lambda Depends on Training Size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</a:t>
            </a:r>
            <a:r>
              <a:rPr lang="en-US" dirty="0" smtClean="0"/>
              <a:t> Ridge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020"/>
          </a:xfrm>
        </p:spPr>
        <p:txBody>
          <a:bodyPr>
            <a:noAutofit/>
          </a:bodyPr>
          <a:lstStyle/>
          <a:p>
            <a:r>
              <a:rPr lang="en-US" dirty="0" smtClean="0"/>
              <a:t>Ridge Regression:</a:t>
            </a:r>
          </a:p>
          <a:p>
            <a:pPr lvl="1"/>
            <a:r>
              <a:rPr lang="en-US" sz="2400" dirty="0" smtClean="0"/>
              <a:t>L2 Regularized Least-Squares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dirty="0" smtClean="0"/>
              <a:t>Large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more stable predictions</a:t>
            </a:r>
          </a:p>
          <a:p>
            <a:pPr lvl="1"/>
            <a:r>
              <a:rPr lang="en-US" sz="2400" dirty="0" smtClean="0"/>
              <a:t>Less likely to </a:t>
            </a:r>
            <a:r>
              <a:rPr lang="en-US" sz="2400" dirty="0" err="1" smtClean="0"/>
              <a:t>overfit</a:t>
            </a:r>
            <a:r>
              <a:rPr lang="en-US" sz="2400" dirty="0" smtClean="0"/>
              <a:t> to training data</a:t>
            </a:r>
          </a:p>
          <a:p>
            <a:pPr lvl="1"/>
            <a:r>
              <a:rPr lang="en-US" sz="2400" dirty="0" smtClean="0"/>
              <a:t>Too large </a:t>
            </a:r>
            <a:r>
              <a:rPr lang="en-US" sz="2400" dirty="0" err="1"/>
              <a:t>λ</a:t>
            </a:r>
            <a:r>
              <a:rPr lang="en-US" sz="2400" dirty="0"/>
              <a:t>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/>
              <a:t>underfit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dirty="0" smtClean="0"/>
              <a:t>Works with other loss</a:t>
            </a:r>
          </a:p>
          <a:p>
            <a:pPr lvl="1"/>
            <a:r>
              <a:rPr lang="en-US" sz="2400" dirty="0" smtClean="0"/>
              <a:t>Hinge Loss, Log Loss, etc.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286660"/>
              </p:ext>
            </p:extLst>
          </p:nvPr>
        </p:nvGraphicFramePr>
        <p:xfrm>
          <a:off x="2644775" y="2730500"/>
          <a:ext cx="406717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09" name="Equation" r:id="rId3" imgW="2006600" imgH="393700" progId="Equation.3">
                  <p:embed/>
                </p:oleObj>
              </mc:Choice>
              <mc:Fallback>
                <p:oleObj name="Equation" r:id="rId3" imgW="200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44775" y="2730500"/>
                        <a:ext cx="4067175" cy="798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Class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7943"/>
            <a:ext cx="8229600" cy="3168220"/>
          </a:xfrm>
        </p:spPr>
        <p:txBody>
          <a:bodyPr/>
          <a:lstStyle/>
          <a:p>
            <a:r>
              <a:rPr lang="en-US" dirty="0" smtClean="0"/>
              <a:t>This is not a model class!</a:t>
            </a:r>
          </a:p>
          <a:p>
            <a:pPr lvl="1"/>
            <a:r>
              <a:rPr lang="en-US" dirty="0" smtClean="0"/>
              <a:t>At least not what we’ve discussed...</a:t>
            </a:r>
          </a:p>
          <a:p>
            <a:pPr lvl="1"/>
            <a:endParaRPr lang="en-US" dirty="0"/>
          </a:p>
          <a:p>
            <a:r>
              <a:rPr lang="en-US" dirty="0" smtClean="0"/>
              <a:t>An optimization procedure</a:t>
            </a:r>
          </a:p>
          <a:p>
            <a:pPr lvl="1"/>
            <a:r>
              <a:rPr lang="en-US" dirty="0" smtClean="0"/>
              <a:t>Is there a connection?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841986"/>
              </p:ext>
            </p:extLst>
          </p:nvPr>
        </p:nvGraphicFramePr>
        <p:xfrm>
          <a:off x="2402528" y="1573065"/>
          <a:ext cx="4490397" cy="95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70" name="Equation" r:id="rId3" imgW="2159000" imgH="457200" progId="Equation.3">
                  <p:embed/>
                </p:oleObj>
              </mc:Choice>
              <mc:Fallback>
                <p:oleObj name="Equation" r:id="rId3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02528" y="1573065"/>
                        <a:ext cx="4490397" cy="95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8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 Constrained Model Class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11844"/>
              </p:ext>
            </p:extLst>
          </p:nvPr>
        </p:nvGraphicFramePr>
        <p:xfrm>
          <a:off x="1059937" y="1417638"/>
          <a:ext cx="6935788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5" name="Equation" r:id="rId3" imgW="2755900" imgH="279400" progId="Equation.3">
                  <p:embed/>
                </p:oleObj>
              </mc:Choice>
              <mc:Fallback>
                <p:oleObj name="Equation" r:id="rId3" imgW="27559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9937" y="1417638"/>
                        <a:ext cx="6935788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9768" y="3548168"/>
            <a:ext cx="3472828" cy="2767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60" y="2902734"/>
            <a:ext cx="3067681" cy="3035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540" y="3667426"/>
            <a:ext cx="549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=1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=2</a:t>
            </a:r>
          </a:p>
          <a:p>
            <a:r>
              <a:rPr lang="en-US" sz="2000" b="1" dirty="0">
                <a:solidFill>
                  <a:srgbClr val="0000FF"/>
                </a:solidFill>
              </a:rPr>
              <a:t>c</a:t>
            </a:r>
            <a:r>
              <a:rPr lang="en-US" sz="2000" b="1" dirty="0" smtClean="0">
                <a:solidFill>
                  <a:srgbClr val="0000FF"/>
                </a:solidFill>
              </a:rPr>
              <a:t>=3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4102" y="2519439"/>
            <a:ext cx="150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Visualization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026812" y="2452670"/>
            <a:ext cx="3683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Seems to correspond to lambda…</a:t>
            </a:r>
            <a:endParaRPr lang="en-US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794950"/>
              </p:ext>
            </p:extLst>
          </p:nvPr>
        </p:nvGraphicFramePr>
        <p:xfrm>
          <a:off x="5096302" y="2874461"/>
          <a:ext cx="3689643" cy="78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96" name="Equation" r:id="rId7" imgW="2159000" imgH="457200" progId="Equation.3">
                  <p:embed/>
                </p:oleObj>
              </mc:Choice>
              <mc:Fallback>
                <p:oleObj name="Equation" r:id="rId7" imgW="2159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96302" y="2874461"/>
                        <a:ext cx="3689643" cy="78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224981" y="3060685"/>
            <a:ext cx="0" cy="2632615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70432" y="4370377"/>
            <a:ext cx="2696914" cy="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Multipliers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3126"/>
              </p:ext>
            </p:extLst>
          </p:nvPr>
        </p:nvGraphicFramePr>
        <p:xfrm>
          <a:off x="457200" y="1596065"/>
          <a:ext cx="3813176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1" name="Equation" r:id="rId3" imgW="1676400" imgH="571500" progId="Equation.3">
                  <p:embed/>
                </p:oleObj>
              </mc:Choice>
              <mc:Fallback>
                <p:oleObj name="Equation" r:id="rId3" imgW="16764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96065"/>
                        <a:ext cx="3813176" cy="1296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4098" y="1596065"/>
            <a:ext cx="3950097" cy="3437558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77000">
                <a:schemeClr val="accent1">
                  <a:lumMod val="60000"/>
                  <a:lumOff val="40000"/>
                </a:schemeClr>
              </a:gs>
              <a:gs pos="22000">
                <a:srgbClr val="1333A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222876"/>
            <a:ext cx="8229600" cy="2903287"/>
          </a:xfrm>
        </p:spPr>
        <p:txBody>
          <a:bodyPr/>
          <a:lstStyle/>
          <a:p>
            <a:r>
              <a:rPr lang="en-US" sz="2400" dirty="0" smtClean="0"/>
              <a:t>Optimality Condition:</a:t>
            </a:r>
          </a:p>
          <a:p>
            <a:pPr lvl="1"/>
            <a:r>
              <a:rPr lang="en-US" sz="2000" dirty="0" smtClean="0"/>
              <a:t>Gradients aligned!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Constraint Boundary</a:t>
            </a:r>
          </a:p>
          <a:p>
            <a:pPr lvl="1"/>
            <a:r>
              <a:rPr lang="en-US" sz="2000" b="1" dirty="0" smtClean="0">
                <a:ln w="1270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Loss</a:t>
            </a:r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302085" y="1363015"/>
            <a:ext cx="0" cy="3928784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46833" y="4055549"/>
            <a:ext cx="456773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640290" y="3418958"/>
            <a:ext cx="1330866" cy="127767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7674336" y="1977652"/>
            <a:ext cx="468017" cy="384881"/>
            <a:chOff x="7221230" y="2567100"/>
            <a:chExt cx="468017" cy="384881"/>
          </a:xfrm>
          <a:solidFill>
            <a:srgbClr val="FFFF00"/>
          </a:solidFill>
        </p:grpSpPr>
        <p:sp>
          <p:nvSpPr>
            <p:cNvPr id="20" name="Oval 19"/>
            <p:cNvSpPr/>
            <p:nvPr/>
          </p:nvSpPr>
          <p:spPr>
            <a:xfrm>
              <a:off x="7597988" y="25671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221230" y="2628397"/>
              <a:ext cx="410056" cy="323584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3563954">
            <a:off x="6856005" y="3321663"/>
            <a:ext cx="200660" cy="159285"/>
            <a:chOff x="7640987" y="2719500"/>
            <a:chExt cx="200660" cy="159285"/>
          </a:xfrm>
          <a:solidFill>
            <a:srgbClr val="FFFF00"/>
          </a:solidFill>
        </p:grpSpPr>
        <p:sp>
          <p:nvSpPr>
            <p:cNvPr id="25" name="Oval 24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>
              <a:off x="7640987" y="2780797"/>
              <a:ext cx="142698" cy="9798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436329">
            <a:off x="6039198" y="2610558"/>
            <a:ext cx="311678" cy="283374"/>
            <a:chOff x="7529969" y="2719500"/>
            <a:chExt cx="311678" cy="283374"/>
          </a:xfrm>
          <a:solidFill>
            <a:srgbClr val="FFFF00"/>
          </a:solidFill>
        </p:grpSpPr>
        <p:sp>
          <p:nvSpPr>
            <p:cNvPr id="31" name="Oval 30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163671">
              <a:off x="7553969" y="2765521"/>
              <a:ext cx="213353" cy="261353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rot="9611663">
            <a:off x="5626571" y="4074982"/>
            <a:ext cx="433395" cy="390616"/>
            <a:chOff x="7408252" y="2715254"/>
            <a:chExt cx="433395" cy="390616"/>
          </a:xfrm>
          <a:solidFill>
            <a:srgbClr val="FFFF00"/>
          </a:solidFill>
        </p:grpSpPr>
        <p:sp>
          <p:nvSpPr>
            <p:cNvPr id="37" name="Oval 36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1988337" flipV="1">
              <a:off x="7408252" y="2715254"/>
              <a:ext cx="318683" cy="390616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12139581">
            <a:off x="5624774" y="3446040"/>
            <a:ext cx="339312" cy="157226"/>
            <a:chOff x="7502335" y="2719500"/>
            <a:chExt cx="339312" cy="157226"/>
          </a:xfrm>
          <a:solidFill>
            <a:srgbClr val="FFFF00"/>
          </a:solidFill>
        </p:grpSpPr>
        <p:sp>
          <p:nvSpPr>
            <p:cNvPr id="45" name="Oval 44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rot="9460419" flipV="1">
              <a:off x="7502335" y="2836318"/>
              <a:ext cx="300282" cy="4040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>
            <a:off x="5691358" y="3523103"/>
            <a:ext cx="173637" cy="184571"/>
          </a:xfrm>
          <a:prstGeom prst="straightConnector1">
            <a:avLst/>
          </a:prstGeom>
          <a:solidFill>
            <a:srgbClr val="FFFF00"/>
          </a:solidFill>
          <a:ln>
            <a:solidFill>
              <a:srgbClr val="FFFF00"/>
            </a:solidFill>
            <a:prstDash val="sysDot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 rot="10800000">
            <a:off x="5811090" y="3498240"/>
            <a:ext cx="344347" cy="244690"/>
            <a:chOff x="7497300" y="2719500"/>
            <a:chExt cx="344347" cy="244690"/>
          </a:xfrm>
          <a:solidFill>
            <a:srgbClr val="FFFF00"/>
          </a:solidFill>
        </p:grpSpPr>
        <p:sp>
          <p:nvSpPr>
            <p:cNvPr id="53" name="Oval 52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rot="10800000" flipV="1">
              <a:off x="7497300" y="2780796"/>
              <a:ext cx="286387" cy="183394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 rot="10800000">
            <a:off x="5811089" y="3567592"/>
            <a:ext cx="245484" cy="175338"/>
            <a:chOff x="7596163" y="2719500"/>
            <a:chExt cx="245484" cy="175338"/>
          </a:xfrm>
          <a:solidFill>
            <a:srgbClr val="FF0000"/>
          </a:solidFill>
        </p:grpSpPr>
        <p:sp>
          <p:nvSpPr>
            <p:cNvPr id="56" name="Oval 55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0800000" flipV="1">
              <a:off x="7596163" y="2780796"/>
              <a:ext cx="187524" cy="114042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ectangle 57"/>
          <p:cNvSpPr/>
          <p:nvPr/>
        </p:nvSpPr>
        <p:spPr>
          <a:xfrm>
            <a:off x="272143" y="2423985"/>
            <a:ext cx="2267857" cy="6637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806190"/>
              </p:ext>
            </p:extLst>
          </p:nvPr>
        </p:nvGraphicFramePr>
        <p:xfrm>
          <a:off x="311217" y="5450726"/>
          <a:ext cx="5239366" cy="596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382" name="Equation" r:id="rId5" imgW="2565400" imgH="292100" progId="Equation.3">
                  <p:embed/>
                </p:oleObj>
              </mc:Choice>
              <mc:Fallback>
                <p:oleObj name="Equation" r:id="rId5" imgW="2565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1217" y="5450726"/>
                        <a:ext cx="5239366" cy="596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7102735" y="5312970"/>
            <a:ext cx="155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1 training data</a:t>
            </a:r>
          </a:p>
          <a:p>
            <a:r>
              <a:rPr lang="en-US" dirty="0"/>
              <a:t>f</a:t>
            </a:r>
            <a:r>
              <a:rPr lang="en-US" dirty="0" smtClean="0"/>
              <a:t>or simplicity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6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92179"/>
              </p:ext>
            </p:extLst>
          </p:nvPr>
        </p:nvGraphicFramePr>
        <p:xfrm>
          <a:off x="579672" y="841550"/>
          <a:ext cx="45640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964" name="Equation" r:id="rId3" imgW="2603500" imgH="355600" progId="Equation.3">
                  <p:embed/>
                </p:oleObj>
              </mc:Choice>
              <mc:Fallback>
                <p:oleObj name="Equation" r:id="rId3" imgW="2603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672" y="841550"/>
                        <a:ext cx="456406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588" y="472218"/>
            <a:ext cx="404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 Constrained Model Class Training: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35795" y="447894"/>
            <a:ext cx="4808204" cy="10159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975168" y="1702250"/>
            <a:ext cx="5450904" cy="1077303"/>
            <a:chOff x="2975168" y="1702250"/>
            <a:chExt cx="5450904" cy="1077303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7203193"/>
                </p:ext>
              </p:extLst>
            </p:nvPr>
          </p:nvGraphicFramePr>
          <p:xfrm>
            <a:off x="3079075" y="2144588"/>
            <a:ext cx="5239366" cy="596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65" name="Equation" r:id="rId5" imgW="2565400" imgH="292100" progId="Equation.3">
                    <p:embed/>
                  </p:oleObj>
                </mc:Choice>
                <mc:Fallback>
                  <p:oleObj name="Equation" r:id="rId5" imgW="25654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9075" y="2144588"/>
                          <a:ext cx="5239366" cy="5964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029133" y="1723652"/>
              <a:ext cx="3114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Observation about Optimality: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168" y="1702250"/>
              <a:ext cx="5450904" cy="10773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5795" y="3059832"/>
            <a:ext cx="5271381" cy="1152265"/>
            <a:chOff x="630871" y="3017875"/>
            <a:chExt cx="5271381" cy="115226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3969732"/>
                </p:ext>
              </p:extLst>
            </p:nvPr>
          </p:nvGraphicFramePr>
          <p:xfrm>
            <a:off x="695689" y="3429164"/>
            <a:ext cx="5111951" cy="740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66" name="Equation" r:id="rId7" imgW="2540000" imgH="368300" progId="Equation.3">
                    <p:embed/>
                  </p:oleObj>
                </mc:Choice>
                <mc:Fallback>
                  <p:oleObj name="Equation" r:id="rId7" imgW="2540000" imgH="368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689" y="3429164"/>
                          <a:ext cx="5111951" cy="740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52276" y="3059832"/>
              <a:ext cx="129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Lagrangian: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0871" y="3017875"/>
              <a:ext cx="5271381" cy="1152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90019" y="4389947"/>
            <a:ext cx="4907637" cy="1710540"/>
            <a:chOff x="3690019" y="4389947"/>
            <a:chExt cx="4907637" cy="171054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017066"/>
                </p:ext>
              </p:extLst>
            </p:nvPr>
          </p:nvGraphicFramePr>
          <p:xfrm>
            <a:off x="3768050" y="4768773"/>
            <a:ext cx="4735512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67" name="Equation" r:id="rId9" imgW="2311400" imgH="317500" progId="Equation.3">
                    <p:embed/>
                  </p:oleObj>
                </mc:Choice>
                <mc:Fallback>
                  <p:oleObj name="Equation" r:id="rId9" imgW="23114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68050" y="4768773"/>
                          <a:ext cx="4735512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5749991"/>
                </p:ext>
              </p:extLst>
            </p:nvPr>
          </p:nvGraphicFramePr>
          <p:xfrm>
            <a:off x="5406705" y="5414474"/>
            <a:ext cx="2627312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968" name="Equation" r:id="rId11" imgW="1282700" imgH="317500" progId="Equation.3">
                    <p:embed/>
                  </p:oleObj>
                </mc:Choice>
                <mc:Fallback>
                  <p:oleObj name="Equation" r:id="rId11" imgW="12827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06705" y="5414474"/>
                          <a:ext cx="2627312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929825" y="5500082"/>
              <a:ext cx="5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8105" y="4425617"/>
              <a:ext cx="3746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Optimality Implication of Lagrangian: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90019" y="4389947"/>
              <a:ext cx="4907637" cy="17105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40648" y="3101789"/>
            <a:ext cx="2846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Solving Lagrangian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Solves Norm-Constrained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Training Problem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200" y="1730845"/>
            <a:ext cx="1990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Two Conditions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Must Be </a:t>
            </a:r>
            <a:r>
              <a:rPr lang="en-US" sz="2000" dirty="0">
                <a:solidFill>
                  <a:srgbClr val="953735"/>
                </a:solidFill>
              </a:rPr>
              <a:t>S</a:t>
            </a:r>
            <a:r>
              <a:rPr lang="en-US" sz="2000" dirty="0" smtClean="0">
                <a:solidFill>
                  <a:srgbClr val="953735"/>
                </a:solidFill>
              </a:rPr>
              <a:t>atisfied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At Optimality </a:t>
            </a:r>
            <a:r>
              <a:rPr lang="en-US" sz="2000" dirty="0" smtClean="0">
                <a:solidFill>
                  <a:srgbClr val="953735"/>
                </a:solidFill>
                <a:sym typeface="Wingdings"/>
              </a:rPr>
              <a:t></a:t>
            </a:r>
            <a:r>
              <a:rPr lang="en-US" sz="2000" dirty="0" smtClean="0">
                <a:solidFill>
                  <a:srgbClr val="953735"/>
                </a:solidFill>
              </a:rPr>
              <a:t>.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613" y="4901701"/>
            <a:ext cx="2758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Satisfies First Condition!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40648" y="2668288"/>
            <a:ext cx="0" cy="1721659"/>
          </a:xfrm>
          <a:prstGeom prst="straightConnector1">
            <a:avLst/>
          </a:prstGeom>
          <a:grpFill/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95196" y="447894"/>
            <a:ext cx="155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1 training data</a:t>
            </a:r>
          </a:p>
          <a:p>
            <a:r>
              <a:rPr lang="en-US" dirty="0"/>
              <a:t>f</a:t>
            </a:r>
            <a:r>
              <a:rPr lang="en-US" dirty="0" smtClean="0"/>
              <a:t>or simplicity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16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5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97272"/>
              </p:ext>
            </p:extLst>
          </p:nvPr>
        </p:nvGraphicFramePr>
        <p:xfrm>
          <a:off x="579672" y="841550"/>
          <a:ext cx="45640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17" name="Equation" r:id="rId3" imgW="2603500" imgH="355600" progId="Equation.3">
                  <p:embed/>
                </p:oleObj>
              </mc:Choice>
              <mc:Fallback>
                <p:oleObj name="Equation" r:id="rId3" imgW="26035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672" y="841550"/>
                        <a:ext cx="4564062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588" y="472218"/>
            <a:ext cx="404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Norm Constrained Model Class Training: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35795" y="447894"/>
            <a:ext cx="4808204" cy="1015956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975168" y="1702250"/>
            <a:ext cx="5450904" cy="1077303"/>
            <a:chOff x="2975168" y="1702250"/>
            <a:chExt cx="5450904" cy="1077303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559682"/>
                </p:ext>
              </p:extLst>
            </p:nvPr>
          </p:nvGraphicFramePr>
          <p:xfrm>
            <a:off x="3079075" y="2144588"/>
            <a:ext cx="5239366" cy="596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18" name="Equation" r:id="rId5" imgW="2565400" imgH="292100" progId="Equation.3">
                    <p:embed/>
                  </p:oleObj>
                </mc:Choice>
                <mc:Fallback>
                  <p:oleObj name="Equation" r:id="rId5" imgW="2565400" imgH="292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079075" y="2144588"/>
                          <a:ext cx="5239366" cy="5964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029133" y="1723652"/>
              <a:ext cx="3114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Observation about Optimality:</a:t>
              </a:r>
              <a:endParaRPr lang="en-US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975168" y="1702250"/>
              <a:ext cx="5450904" cy="10773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5795" y="3059832"/>
            <a:ext cx="5271381" cy="1152265"/>
            <a:chOff x="630871" y="3017875"/>
            <a:chExt cx="5271381" cy="115226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3309840"/>
                </p:ext>
              </p:extLst>
            </p:nvPr>
          </p:nvGraphicFramePr>
          <p:xfrm>
            <a:off x="695689" y="3429164"/>
            <a:ext cx="5111951" cy="740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19" name="Equation" r:id="rId7" imgW="2540000" imgH="368300" progId="Equation.3">
                    <p:embed/>
                  </p:oleObj>
                </mc:Choice>
                <mc:Fallback>
                  <p:oleObj name="Equation" r:id="rId7" imgW="2540000" imgH="368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5689" y="3429164"/>
                          <a:ext cx="5111951" cy="740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52276" y="3059832"/>
              <a:ext cx="129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Lagrangian:</a:t>
              </a:r>
              <a:endParaRPr lang="en-US" b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30871" y="3017875"/>
              <a:ext cx="5271381" cy="1152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690019" y="4389947"/>
            <a:ext cx="4907637" cy="1710540"/>
            <a:chOff x="3690019" y="4389947"/>
            <a:chExt cx="4907637" cy="1710540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7459587"/>
                </p:ext>
              </p:extLst>
            </p:nvPr>
          </p:nvGraphicFramePr>
          <p:xfrm>
            <a:off x="3768050" y="4768773"/>
            <a:ext cx="4735512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20" name="Equation" r:id="rId9" imgW="2311400" imgH="317500" progId="Equation.3">
                    <p:embed/>
                  </p:oleObj>
                </mc:Choice>
                <mc:Fallback>
                  <p:oleObj name="Equation" r:id="rId9" imgW="23114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768050" y="4768773"/>
                          <a:ext cx="4735512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7123875"/>
                </p:ext>
              </p:extLst>
            </p:nvPr>
          </p:nvGraphicFramePr>
          <p:xfrm>
            <a:off x="5406705" y="5414474"/>
            <a:ext cx="2627312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21" name="Equation" r:id="rId11" imgW="1282700" imgH="317500" progId="Equation.3">
                    <p:embed/>
                  </p:oleObj>
                </mc:Choice>
                <mc:Fallback>
                  <p:oleObj name="Equation" r:id="rId11" imgW="1282700" imgH="317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406705" y="5414474"/>
                          <a:ext cx="2627312" cy="6508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929825" y="5500082"/>
              <a:ext cx="5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18105" y="4425617"/>
              <a:ext cx="3746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Optimality Implication of Lagrangian:</a:t>
              </a:r>
              <a:endParaRPr lang="en-US" b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690019" y="4389947"/>
              <a:ext cx="4907637" cy="17105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840648" y="3101789"/>
            <a:ext cx="2846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Claim: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Solving Lagrangian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Solves Norm-Constrained 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Training Problem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9200" y="1730845"/>
            <a:ext cx="19900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Two Conditions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Must Be </a:t>
            </a:r>
            <a:r>
              <a:rPr lang="en-US" sz="2000" dirty="0">
                <a:solidFill>
                  <a:srgbClr val="953735"/>
                </a:solidFill>
              </a:rPr>
              <a:t>S</a:t>
            </a:r>
            <a:r>
              <a:rPr lang="en-US" sz="2000" dirty="0" smtClean="0">
                <a:solidFill>
                  <a:srgbClr val="953735"/>
                </a:solidFill>
              </a:rPr>
              <a:t>atisfied </a:t>
            </a:r>
          </a:p>
          <a:p>
            <a:r>
              <a:rPr lang="en-US" sz="2000" dirty="0" smtClean="0">
                <a:solidFill>
                  <a:srgbClr val="953735"/>
                </a:solidFill>
              </a:rPr>
              <a:t>At Optimality </a:t>
            </a:r>
            <a:r>
              <a:rPr lang="en-US" sz="2000" dirty="0" smtClean="0">
                <a:solidFill>
                  <a:srgbClr val="953735"/>
                </a:solidFill>
                <a:sym typeface="Wingdings"/>
              </a:rPr>
              <a:t></a:t>
            </a:r>
            <a:r>
              <a:rPr lang="en-US" sz="2000" dirty="0" smtClean="0">
                <a:solidFill>
                  <a:srgbClr val="953735"/>
                </a:solidFill>
              </a:rPr>
              <a:t>.</a:t>
            </a:r>
            <a:endParaRPr lang="en-US" sz="2000" dirty="0">
              <a:solidFill>
                <a:srgbClr val="953735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613" y="4901701"/>
            <a:ext cx="2758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Satisfies First Condition!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840648" y="2668288"/>
            <a:ext cx="0" cy="1721659"/>
          </a:xfrm>
          <a:prstGeom prst="straightConnector1">
            <a:avLst/>
          </a:prstGeom>
          <a:grpFill/>
          <a:ln w="38100">
            <a:solidFill>
              <a:schemeClr val="accent1">
                <a:lumMod val="75000"/>
              </a:schemeClr>
            </a:solidFill>
            <a:prstDash val="sysDash"/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626714" y="4397602"/>
            <a:ext cx="6969603" cy="1702885"/>
            <a:chOff x="955697" y="4390468"/>
            <a:chExt cx="6969603" cy="1702885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5825361"/>
                </p:ext>
              </p:extLst>
            </p:nvPr>
          </p:nvGraphicFramePr>
          <p:xfrm>
            <a:off x="1055901" y="4873625"/>
            <a:ext cx="5087937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22" name="Equation" r:id="rId13" imgW="2527300" imgH="533400" progId="Equation.3">
                    <p:embed/>
                  </p:oleObj>
                </mc:Choice>
                <mc:Fallback>
                  <p:oleObj name="Equation" r:id="rId13" imgW="2527300" imgH="533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1055901" y="4873625"/>
                          <a:ext cx="5087937" cy="10731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Box 36"/>
            <p:cNvSpPr txBox="1"/>
            <p:nvPr/>
          </p:nvSpPr>
          <p:spPr>
            <a:xfrm>
              <a:off x="1027361" y="4427253"/>
              <a:ext cx="3746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Optimality Implication of Lagrangian:</a:t>
              </a:r>
              <a:endParaRPr lang="en-US" b="1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955697" y="4390468"/>
              <a:ext cx="6969603" cy="17028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8433" y="5151082"/>
              <a:ext cx="5131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sz="2400" dirty="0"/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923124"/>
                </p:ext>
              </p:extLst>
            </p:nvPr>
          </p:nvGraphicFramePr>
          <p:xfrm>
            <a:off x="6793826" y="5151078"/>
            <a:ext cx="1073150" cy="407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323" name="Equation" r:id="rId15" imgW="533400" imgH="203200" progId="Equation.3">
                    <p:embed/>
                  </p:oleObj>
                </mc:Choice>
                <mc:Fallback>
                  <p:oleObj name="Equation" r:id="rId15" imgW="533400" imgH="203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6793826" y="5151078"/>
                          <a:ext cx="1073150" cy="4079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Rectangle 2"/>
          <p:cNvSpPr/>
          <p:nvPr/>
        </p:nvSpPr>
        <p:spPr>
          <a:xfrm>
            <a:off x="239484" y="4804273"/>
            <a:ext cx="14300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Satisfies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Condition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895196" y="447894"/>
            <a:ext cx="155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1 training data</a:t>
            </a:r>
          </a:p>
          <a:p>
            <a:r>
              <a:rPr lang="en-US" dirty="0"/>
              <a:t>f</a:t>
            </a:r>
            <a:r>
              <a:rPr lang="en-US" dirty="0" smtClean="0"/>
              <a:t>or simplicity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17</a:t>
            </a:fld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87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9390" y="1925792"/>
            <a:ext cx="5271381" cy="1152265"/>
            <a:chOff x="630871" y="3017875"/>
            <a:chExt cx="5271381" cy="115226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6269601"/>
                </p:ext>
              </p:extLst>
            </p:nvPr>
          </p:nvGraphicFramePr>
          <p:xfrm>
            <a:off x="695689" y="3429164"/>
            <a:ext cx="5111951" cy="740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234" name="Equation" r:id="rId3" imgW="2540000" imgH="368300" progId="Equation.3">
                    <p:embed/>
                  </p:oleObj>
                </mc:Choice>
                <mc:Fallback>
                  <p:oleObj name="Equation" r:id="rId3" imgW="2540000" imgH="368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95689" y="3429164"/>
                          <a:ext cx="5111951" cy="7409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652276" y="3059832"/>
              <a:ext cx="129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Lagrangian:</a:t>
              </a:r>
              <a:endParaRPr lang="en-US" b="1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0871" y="3017875"/>
              <a:ext cx="5271381" cy="11522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3529" y="572756"/>
            <a:ext cx="4808204" cy="1098165"/>
            <a:chOff x="435795" y="365685"/>
            <a:chExt cx="4808204" cy="109816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0594059"/>
                </p:ext>
              </p:extLst>
            </p:nvPr>
          </p:nvGraphicFramePr>
          <p:xfrm>
            <a:off x="579672" y="827282"/>
            <a:ext cx="4564062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235" name="Equation" r:id="rId5" imgW="2603500" imgH="355600" progId="Equation.3">
                    <p:embed/>
                  </p:oleObj>
                </mc:Choice>
                <mc:Fallback>
                  <p:oleObj name="Equation" r:id="rId5" imgW="26035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9672" y="827282"/>
                          <a:ext cx="4564062" cy="622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500588" y="429414"/>
              <a:ext cx="4042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Norm Constrained Model Class Training:</a:t>
              </a:r>
              <a:endParaRPr lang="en-US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5795" y="365685"/>
              <a:ext cx="4808204" cy="10981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477394" y="572756"/>
            <a:ext cx="3150243" cy="1088162"/>
            <a:chOff x="3434939" y="5175895"/>
            <a:chExt cx="3150243" cy="1088162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836285"/>
                </p:ext>
              </p:extLst>
            </p:nvPr>
          </p:nvGraphicFramePr>
          <p:xfrm>
            <a:off x="3574120" y="5604617"/>
            <a:ext cx="2811463" cy="625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236" name="Equation" r:id="rId7" imgW="1600200" imgH="355600" progId="Equation.3">
                    <p:embed/>
                  </p:oleObj>
                </mc:Choice>
                <mc:Fallback>
                  <p:oleObj name="Equation" r:id="rId7" imgW="1600200" imgH="355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574120" y="5604617"/>
                          <a:ext cx="2811463" cy="625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3434939" y="5175895"/>
              <a:ext cx="3150243" cy="10881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15143" y="5223962"/>
              <a:ext cx="246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L2 Regularized Training:</a:t>
              </a:r>
              <a:endParaRPr lang="en-US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076348" y="5349272"/>
            <a:ext cx="155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1 training data</a:t>
            </a:r>
          </a:p>
          <a:p>
            <a:r>
              <a:rPr lang="en-US" dirty="0"/>
              <a:t>f</a:t>
            </a:r>
            <a:r>
              <a:rPr lang="en-US" dirty="0" smtClean="0"/>
              <a:t>or simplicity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3253314"/>
            <a:ext cx="8229600" cy="307635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Lagrangian = Norm Constrained Training:</a:t>
            </a:r>
          </a:p>
          <a:p>
            <a:endParaRPr lang="en-US" dirty="0" smtClean="0"/>
          </a:p>
          <a:p>
            <a:r>
              <a:rPr lang="en-US" sz="2800" dirty="0" smtClean="0"/>
              <a:t>Lagrangian = L2 Regularized Training:</a:t>
            </a:r>
          </a:p>
          <a:p>
            <a:pPr lvl="1"/>
            <a:r>
              <a:rPr lang="en-US" sz="2400" dirty="0" smtClean="0"/>
              <a:t>Hold </a:t>
            </a:r>
            <a:r>
              <a:rPr lang="en-US" sz="2400" dirty="0" err="1" smtClean="0"/>
              <a:t>λ</a:t>
            </a:r>
            <a:r>
              <a:rPr lang="en-US" sz="2400" dirty="0" smtClean="0"/>
              <a:t> fixed</a:t>
            </a:r>
          </a:p>
          <a:p>
            <a:pPr lvl="1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Equivalent to solving Norm Constrained!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 some c</a:t>
            </a:r>
            <a:endParaRPr lang="en-US" dirty="0" smtClean="0"/>
          </a:p>
          <a:p>
            <a:pPr lvl="1"/>
            <a:endParaRPr lang="en-US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899371"/>
              </p:ext>
            </p:extLst>
          </p:nvPr>
        </p:nvGraphicFramePr>
        <p:xfrm>
          <a:off x="1318788" y="3776230"/>
          <a:ext cx="5396538" cy="614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37" name="Equation" r:id="rId9" imgW="2565400" imgH="292100" progId="Equation.3">
                  <p:embed/>
                </p:oleObj>
              </mc:Choice>
              <mc:Fallback>
                <p:oleObj name="Equation" r:id="rId9" imgW="25654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18788" y="3776230"/>
                        <a:ext cx="5396538" cy="614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 #2:</a:t>
            </a:r>
            <a:r>
              <a:rPr lang="en-US" dirty="0" smtClean="0"/>
              <a:t> Ridge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020"/>
          </a:xfrm>
        </p:spPr>
        <p:txBody>
          <a:bodyPr>
            <a:noAutofit/>
          </a:bodyPr>
          <a:lstStyle/>
          <a:p>
            <a:r>
              <a:rPr lang="en-US" dirty="0" smtClean="0"/>
              <a:t>Ridge Regression:</a:t>
            </a:r>
          </a:p>
          <a:p>
            <a:pPr lvl="1"/>
            <a:r>
              <a:rPr lang="en-US" sz="2400" dirty="0" smtClean="0"/>
              <a:t>L2 Regularized Least-Squares = Norm Constrained Model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dirty="0" smtClean="0"/>
              <a:t>Large </a:t>
            </a:r>
            <a:r>
              <a:rPr lang="en-US" dirty="0" err="1" smtClean="0"/>
              <a:t>λ</a:t>
            </a:r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more stable predictions</a:t>
            </a:r>
          </a:p>
          <a:p>
            <a:pPr lvl="1"/>
            <a:r>
              <a:rPr lang="en-US" sz="2400" dirty="0" smtClean="0"/>
              <a:t>Less likely to </a:t>
            </a:r>
            <a:r>
              <a:rPr lang="en-US" sz="2400" dirty="0" err="1" smtClean="0"/>
              <a:t>overfit</a:t>
            </a:r>
            <a:r>
              <a:rPr lang="en-US" sz="2400" dirty="0" smtClean="0"/>
              <a:t> to training data</a:t>
            </a:r>
          </a:p>
          <a:p>
            <a:pPr lvl="1"/>
            <a:r>
              <a:rPr lang="en-US" sz="2400" dirty="0" smtClean="0"/>
              <a:t>Too large </a:t>
            </a:r>
            <a:r>
              <a:rPr lang="en-US" sz="2400" dirty="0" err="1"/>
              <a:t>λ</a:t>
            </a:r>
            <a:r>
              <a:rPr lang="en-US" sz="2400" dirty="0"/>
              <a:t> 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 smtClean="0"/>
              <a:t>underfit</a:t>
            </a:r>
            <a:endParaRPr lang="en-US" sz="2400" dirty="0" smtClean="0"/>
          </a:p>
          <a:p>
            <a:endParaRPr lang="en-US" sz="1000" dirty="0" smtClean="0"/>
          </a:p>
          <a:p>
            <a:r>
              <a:rPr lang="en-US" dirty="0" smtClean="0"/>
              <a:t>Works with other loss</a:t>
            </a:r>
          </a:p>
          <a:p>
            <a:pPr lvl="1"/>
            <a:r>
              <a:rPr lang="en-US" sz="2400" dirty="0" smtClean="0"/>
              <a:t>Hinge Loss, Log Loss, etc.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62342"/>
              </p:ext>
            </p:extLst>
          </p:nvPr>
        </p:nvGraphicFramePr>
        <p:xfrm>
          <a:off x="1168400" y="2749550"/>
          <a:ext cx="69135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10" name="Equation" r:id="rId3" imgW="3187700" imgH="330200" progId="Equation.3">
                  <p:embed/>
                </p:oleObj>
              </mc:Choice>
              <mc:Fallback>
                <p:oleObj name="Equation" r:id="rId3" imgW="31877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8400" y="2749550"/>
                        <a:ext cx="69135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 course website!</a:t>
            </a:r>
          </a:p>
          <a:p>
            <a:endParaRPr lang="en-US" sz="2000" dirty="0"/>
          </a:p>
          <a:p>
            <a:r>
              <a:rPr lang="en-US" dirty="0" smtClean="0"/>
              <a:t>Some coding required</a:t>
            </a:r>
            <a:endParaRPr lang="en-US" sz="2000" dirty="0" smtClean="0"/>
          </a:p>
          <a:p>
            <a:r>
              <a:rPr lang="en-US" dirty="0"/>
              <a:t>Some plotting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I recommend </a:t>
            </a:r>
            <a:r>
              <a:rPr lang="en-US" dirty="0" err="1" smtClean="0"/>
              <a:t>Matlab</a:t>
            </a:r>
            <a:endParaRPr lang="en-US" sz="2000" dirty="0"/>
          </a:p>
          <a:p>
            <a:r>
              <a:rPr lang="en-US" dirty="0" smtClean="0"/>
              <a:t>Has supplementary datasets</a:t>
            </a:r>
          </a:p>
          <a:p>
            <a:endParaRPr lang="en-US" sz="2000" dirty="0"/>
          </a:p>
          <a:p>
            <a:r>
              <a:rPr lang="en-US" dirty="0" smtClean="0"/>
              <a:t>Submit via Moodle (due Jan 20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@5pm)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Hallucinating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3971"/>
            <a:ext cx="8229600" cy="35221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Instead hallucinate D data points?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15815"/>
              </p:ext>
            </p:extLst>
          </p:nvPr>
        </p:nvGraphicFramePr>
        <p:xfrm>
          <a:off x="634817" y="1548178"/>
          <a:ext cx="3409555" cy="84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5" name="Equation" r:id="rId3" imgW="1854200" imgH="457200" progId="Equation.3">
                  <p:embed/>
                </p:oleObj>
              </mc:Choice>
              <mc:Fallback>
                <p:oleObj name="Equation" r:id="rId3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817" y="1548178"/>
                        <a:ext cx="3409555" cy="84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483940"/>
              </p:ext>
            </p:extLst>
          </p:nvPr>
        </p:nvGraphicFramePr>
        <p:xfrm>
          <a:off x="634817" y="4154488"/>
          <a:ext cx="48212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6" name="Equation" r:id="rId5" imgW="2806700" imgH="457200" progId="Equation.3">
                  <p:embed/>
                </p:oleObj>
              </mc:Choice>
              <mc:Fallback>
                <p:oleObj name="Equation" r:id="rId5" imgW="2806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817" y="4154488"/>
                        <a:ext cx="4821238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77831"/>
              </p:ext>
            </p:extLst>
          </p:nvPr>
        </p:nvGraphicFramePr>
        <p:xfrm>
          <a:off x="635000" y="3243112"/>
          <a:ext cx="4320949" cy="786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7" name="Equation" r:id="rId7" imgW="2514600" imgH="457200" progId="Equation.3">
                  <p:embed/>
                </p:oleObj>
              </mc:Choice>
              <mc:Fallback>
                <p:oleObj name="Equation" r:id="rId7" imgW="2514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000" y="3243112"/>
                        <a:ext cx="4320949" cy="786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748265"/>
              </p:ext>
            </p:extLst>
          </p:nvPr>
        </p:nvGraphicFramePr>
        <p:xfrm>
          <a:off x="6358373" y="2603971"/>
          <a:ext cx="1518327" cy="639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8" name="Equation" r:id="rId9" imgW="876300" imgH="368300" progId="Equation.3">
                  <p:embed/>
                </p:oleObj>
              </mc:Choice>
              <mc:Fallback>
                <p:oleObj name="Equation" r:id="rId9" imgW="876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58373" y="2603971"/>
                        <a:ext cx="1518327" cy="639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31238"/>
              </p:ext>
            </p:extLst>
          </p:nvPr>
        </p:nvGraphicFramePr>
        <p:xfrm>
          <a:off x="4863823" y="1548178"/>
          <a:ext cx="3291695" cy="841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59" name="Equation" r:id="rId11" imgW="1790700" imgH="457200" progId="Equation.3">
                  <p:embed/>
                </p:oleObj>
              </mc:Choice>
              <mc:Fallback>
                <p:oleObj name="Equation" r:id="rId11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3823" y="1548178"/>
                        <a:ext cx="3291695" cy="841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034868"/>
              </p:ext>
            </p:extLst>
          </p:nvPr>
        </p:nvGraphicFramePr>
        <p:xfrm>
          <a:off x="944909" y="5354560"/>
          <a:ext cx="3017610" cy="759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0" name="Equation" r:id="rId13" imgW="1816100" imgH="457200" progId="Equation.3">
                  <p:embed/>
                </p:oleObj>
              </mc:Choice>
              <mc:Fallback>
                <p:oleObj name="Equation" r:id="rId13" imgW="1816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4909" y="5354560"/>
                        <a:ext cx="3017610" cy="759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eft Brace 12"/>
          <p:cNvSpPr/>
          <p:nvPr/>
        </p:nvSpPr>
        <p:spPr>
          <a:xfrm rot="16200000">
            <a:off x="2070216" y="4149948"/>
            <a:ext cx="296061" cy="2113160"/>
          </a:xfrm>
          <a:prstGeom prst="leftBrac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59433" y="5354560"/>
            <a:ext cx="1798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Identical to</a:t>
            </a:r>
          </a:p>
          <a:p>
            <a:r>
              <a:rPr lang="en-US" sz="2000" b="1" dirty="0" smtClean="0">
                <a:solidFill>
                  <a:srgbClr val="953735"/>
                </a:solidFill>
              </a:rPr>
              <a:t>Regularization!</a:t>
            </a:r>
            <a:endParaRPr lang="en-US" sz="2000" b="1" dirty="0">
              <a:solidFill>
                <a:srgbClr val="953735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87051"/>
              </p:ext>
            </p:extLst>
          </p:nvPr>
        </p:nvGraphicFramePr>
        <p:xfrm>
          <a:off x="7401202" y="3503018"/>
          <a:ext cx="783940" cy="182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61" name="Equation" r:id="rId15" imgW="660400" imgH="1536700" progId="Equation.3">
                  <p:embed/>
                </p:oleObj>
              </mc:Choice>
              <mc:Fallback>
                <p:oleObj name="Equation" r:id="rId15" imgW="660400" imgH="153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01202" y="3503018"/>
                        <a:ext cx="783940" cy="1824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 flipV="1">
            <a:off x="7320759" y="3187202"/>
            <a:ext cx="271119" cy="623766"/>
          </a:xfrm>
          <a:prstGeom prst="straightConnector1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182705" y="3985871"/>
            <a:ext cx="1232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vector</a:t>
            </a:r>
          </a:p>
          <a:p>
            <a:r>
              <a:rPr lang="en-US" dirty="0" smtClean="0"/>
              <a:t>along d-</a:t>
            </a:r>
            <a:r>
              <a:rPr lang="en-US" dirty="0" err="1" smtClean="0"/>
              <a:t>th</a:t>
            </a:r>
            <a:endParaRPr lang="en-US" dirty="0" smtClean="0"/>
          </a:p>
          <a:p>
            <a:r>
              <a:rPr lang="en-US" dirty="0" smtClean="0"/>
              <a:t>Dimension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50448" y="2290162"/>
            <a:ext cx="228310" cy="3064398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2" idx="3"/>
          </p:cNvCxnSpPr>
          <p:nvPr/>
        </p:nvCxnSpPr>
        <p:spPr>
          <a:xfrm flipH="1">
            <a:off x="3962519" y="5734399"/>
            <a:ext cx="482394" cy="0"/>
          </a:xfrm>
          <a:prstGeom prst="straightConnector1">
            <a:avLst/>
          </a:prstGeom>
          <a:grpFill/>
          <a:ln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4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Extension: </a:t>
            </a:r>
            <a:r>
              <a:rPr lang="en-US" dirty="0" smtClean="0"/>
              <a:t>Multi-task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prediction tasks:</a:t>
            </a:r>
            <a:endParaRPr lang="en-US" dirty="0"/>
          </a:p>
          <a:p>
            <a:pPr lvl="1"/>
            <a:r>
              <a:rPr lang="en-US" dirty="0" smtClean="0"/>
              <a:t>Spam filter for Alice</a:t>
            </a:r>
          </a:p>
          <a:p>
            <a:pPr lvl="1"/>
            <a:r>
              <a:rPr lang="en-US" dirty="0" smtClean="0"/>
              <a:t>Spam filter for Bob</a:t>
            </a:r>
          </a:p>
          <a:p>
            <a:endParaRPr lang="en-US" dirty="0" smtClean="0"/>
          </a:p>
          <a:p>
            <a:r>
              <a:rPr lang="en-US" dirty="0" smtClean="0"/>
              <a:t>Limited training data for both…</a:t>
            </a:r>
          </a:p>
          <a:p>
            <a:pPr lvl="1"/>
            <a:r>
              <a:rPr lang="en-US" dirty="0" smtClean="0"/>
              <a:t>… but Alice is similar to Bob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Extension: </a:t>
            </a:r>
            <a:r>
              <a:rPr lang="en-US" dirty="0" smtClean="0"/>
              <a:t>Multi-task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Training Sets</a:t>
            </a:r>
          </a:p>
          <a:p>
            <a:pPr lvl="1"/>
            <a:r>
              <a:rPr lang="en-US" dirty="0" smtClean="0"/>
              <a:t>N relatively small</a:t>
            </a:r>
          </a:p>
          <a:p>
            <a:pPr lvl="1"/>
            <a:endParaRPr lang="en-US" dirty="0"/>
          </a:p>
          <a:p>
            <a:r>
              <a:rPr lang="en-US" b="1" dirty="0" smtClean="0"/>
              <a:t>Option 1: </a:t>
            </a:r>
            <a:r>
              <a:rPr lang="en-US" dirty="0" smtClean="0"/>
              <a:t>Train Separately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534326"/>
              </p:ext>
            </p:extLst>
          </p:nvPr>
        </p:nvGraphicFramePr>
        <p:xfrm>
          <a:off x="5492061" y="1651860"/>
          <a:ext cx="2340033" cy="6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4" name="Equation" r:id="rId3" imgW="1168400" imgH="317500" progId="Equation.3">
                  <p:embed/>
                </p:oleObj>
              </mc:Choice>
              <mc:Fallback>
                <p:oleObj name="Equation" r:id="rId3" imgW="1168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061" y="1651860"/>
                        <a:ext cx="2340033" cy="63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714548"/>
              </p:ext>
            </p:extLst>
          </p:nvPr>
        </p:nvGraphicFramePr>
        <p:xfrm>
          <a:off x="5492061" y="2467800"/>
          <a:ext cx="2441717" cy="6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5" name="Equation" r:id="rId5" imgW="1219200" imgH="317500" progId="Equation.3">
                  <p:embed/>
                </p:oleObj>
              </mc:Choice>
              <mc:Fallback>
                <p:oleObj name="Equation" r:id="rId5" imgW="1219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061" y="2467800"/>
                        <a:ext cx="2441717" cy="63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39766"/>
              </p:ext>
            </p:extLst>
          </p:nvPr>
        </p:nvGraphicFramePr>
        <p:xfrm>
          <a:off x="1127754" y="4048654"/>
          <a:ext cx="3565508" cy="163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6" name="Equation" r:id="rId7" imgW="2019300" imgH="927100" progId="Equation.3">
                  <p:embed/>
                </p:oleObj>
              </mc:Choice>
              <mc:Fallback>
                <p:oleObj name="Equation" r:id="rId7" imgW="201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754" y="4048654"/>
                        <a:ext cx="3565508" cy="163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5070" y="4473307"/>
            <a:ext cx="297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Both models have high error.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8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Extension: </a:t>
            </a:r>
            <a:r>
              <a:rPr lang="en-US" dirty="0" smtClean="0"/>
              <a:t>Multi-task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Training Sets</a:t>
            </a:r>
          </a:p>
          <a:p>
            <a:pPr lvl="1"/>
            <a:r>
              <a:rPr lang="en-US" dirty="0" smtClean="0"/>
              <a:t>N relatively small</a:t>
            </a:r>
          </a:p>
          <a:p>
            <a:pPr lvl="1"/>
            <a:endParaRPr lang="en-US" dirty="0"/>
          </a:p>
          <a:p>
            <a:r>
              <a:rPr lang="en-US" b="1" dirty="0" smtClean="0"/>
              <a:t>Option 2: </a:t>
            </a:r>
            <a:r>
              <a:rPr lang="en-US" dirty="0" smtClean="0"/>
              <a:t>Train Jointly</a:t>
            </a:r>
          </a:p>
          <a:p>
            <a:pPr lvl="1"/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186197"/>
              </p:ext>
            </p:extLst>
          </p:nvPr>
        </p:nvGraphicFramePr>
        <p:xfrm>
          <a:off x="5492061" y="1651860"/>
          <a:ext cx="2340033" cy="6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3" name="Equation" r:id="rId3" imgW="1168400" imgH="317500" progId="Equation.3">
                  <p:embed/>
                </p:oleObj>
              </mc:Choice>
              <mc:Fallback>
                <p:oleObj name="Equation" r:id="rId3" imgW="1168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061" y="1651860"/>
                        <a:ext cx="2340033" cy="63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858143"/>
              </p:ext>
            </p:extLst>
          </p:nvPr>
        </p:nvGraphicFramePr>
        <p:xfrm>
          <a:off x="5492061" y="2467800"/>
          <a:ext cx="2441717" cy="636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4" name="Equation" r:id="rId5" imgW="1219200" imgH="317500" progId="Equation.3">
                  <p:embed/>
                </p:oleObj>
              </mc:Choice>
              <mc:Fallback>
                <p:oleObj name="Equation" r:id="rId5" imgW="1219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2061" y="2467800"/>
                        <a:ext cx="2441717" cy="636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57374"/>
              </p:ext>
            </p:extLst>
          </p:nvPr>
        </p:nvGraphicFramePr>
        <p:xfrm>
          <a:off x="1127754" y="4048654"/>
          <a:ext cx="3565508" cy="163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5" name="Equation" r:id="rId7" imgW="2019300" imgH="927100" progId="Equation.3">
                  <p:embed/>
                </p:oleObj>
              </mc:Choice>
              <mc:Fallback>
                <p:oleObj name="Equation" r:id="rId7" imgW="2019300" imgH="927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754" y="4048654"/>
                        <a:ext cx="3565508" cy="1639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5070" y="4473307"/>
            <a:ext cx="3601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Doesn’t accomplish anything!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(w &amp; v don’t depend on each other)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Multi-task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77119"/>
            <a:ext cx="8229600" cy="27490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Prefer w &amp; v to be “close”</a:t>
            </a:r>
          </a:p>
          <a:p>
            <a:pPr lvl="1"/>
            <a:r>
              <a:rPr lang="en-US" sz="2400" dirty="0" smtClean="0"/>
              <a:t>Controlled by </a:t>
            </a:r>
            <a:r>
              <a:rPr lang="en-US" sz="2400" dirty="0" err="1" smtClean="0"/>
              <a:t>γ</a:t>
            </a:r>
            <a:endParaRPr lang="en-US" sz="1600" dirty="0"/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Tasks similar 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arger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helps!</a:t>
            </a:r>
          </a:p>
          <a:p>
            <a:pPr lvl="1"/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Tasks not identical </a:t>
            </a:r>
          </a:p>
          <a:p>
            <a:pPr lvl="2"/>
            <a:r>
              <a:rPr lang="el-GR" sz="2000" dirty="0" smtClean="0">
                <a:solidFill>
                  <a:schemeClr val="accent4">
                    <a:lumMod val="75000"/>
                  </a:schemeClr>
                </a:solidFill>
              </a:rPr>
              <a:t>γ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not too large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434739"/>
              </p:ext>
            </p:extLst>
          </p:nvPr>
        </p:nvGraphicFramePr>
        <p:xfrm>
          <a:off x="457200" y="1540997"/>
          <a:ext cx="7911855" cy="7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7" name="Equation" r:id="rId3" imgW="4711700" imgH="457200" progId="Equation.3">
                  <p:embed/>
                </p:oleObj>
              </mc:Choice>
              <mc:Fallback>
                <p:oleObj name="Equation" r:id="rId3" imgW="4711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40997"/>
                        <a:ext cx="7911855" cy="76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 Brace 4"/>
          <p:cNvSpPr/>
          <p:nvPr/>
        </p:nvSpPr>
        <p:spPr>
          <a:xfrm rot="16200000">
            <a:off x="1818066" y="1814542"/>
            <a:ext cx="191767" cy="1309058"/>
          </a:xfrm>
          <a:prstGeom prst="leftBrac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3529722" y="1645955"/>
            <a:ext cx="191767" cy="1646230"/>
          </a:xfrm>
          <a:prstGeom prst="leftBrac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16200000">
            <a:off x="6406879" y="645346"/>
            <a:ext cx="191767" cy="3647448"/>
          </a:xfrm>
          <a:prstGeom prst="leftBrace">
            <a:avLst/>
          </a:prstGeom>
          <a:grpFill/>
          <a:ln>
            <a:solidFill>
              <a:schemeClr val="accent1">
                <a:lumMod val="75000"/>
              </a:schemeClr>
            </a:solidFill>
            <a:tailEnd type="none" w="sm" len="sm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9429" y="2572051"/>
            <a:ext cx="1525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Regularization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2155" y="2572051"/>
            <a:ext cx="1525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Multi-task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Regularization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7178" y="2572051"/>
            <a:ext cx="139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Training Loss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626" y="3794064"/>
            <a:ext cx="3182429" cy="25320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6771" y="3518813"/>
            <a:ext cx="1810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Loss (Task 2)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20576" y="4718034"/>
            <a:ext cx="3519242" cy="702384"/>
          </a:xfrm>
          <a:prstGeom prst="straightConnector1">
            <a:avLst/>
          </a:prstGeom>
          <a:grpFill/>
          <a:ln w="12700">
            <a:solidFill>
              <a:schemeClr val="accent2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749691" y="4398769"/>
            <a:ext cx="4282129" cy="1174049"/>
          </a:xfrm>
          <a:prstGeom prst="straightConnector1">
            <a:avLst/>
          </a:prstGeom>
          <a:grpFill/>
          <a:ln w="12700">
            <a:solidFill>
              <a:schemeClr val="accent4">
                <a:lumMod val="75000"/>
              </a:schemeClr>
            </a:solidFill>
            <a:tailEnd type="arrow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6523"/>
            <a:ext cx="8229600" cy="2851104"/>
          </a:xfrm>
        </p:spPr>
        <p:txBody>
          <a:bodyPr>
            <a:normAutofit/>
          </a:bodyPr>
          <a:lstStyle/>
          <a:p>
            <a:r>
              <a:rPr lang="en-US" dirty="0" smtClean="0"/>
              <a:t>Lasso</a:t>
            </a:r>
            <a:br>
              <a:rPr lang="en-US" dirty="0" smtClean="0"/>
            </a:br>
            <a:r>
              <a:rPr lang="en-US" sz="3200" dirty="0" smtClean="0">
                <a:solidFill>
                  <a:srgbClr val="953735"/>
                </a:solidFill>
              </a:rPr>
              <a:t>L1-Regularized Least-Squares</a:t>
            </a:r>
            <a:endParaRPr lang="en-US" sz="3200" dirty="0">
              <a:solidFill>
                <a:srgbClr val="953735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0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Regularized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0271"/>
            <a:ext cx="8229600" cy="3635892"/>
          </a:xfrm>
        </p:spPr>
        <p:txBody>
          <a:bodyPr/>
          <a:lstStyle/>
          <a:p>
            <a:r>
              <a:rPr lang="en-US" dirty="0" smtClean="0"/>
              <a:t>L2: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L1: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908" y="2755176"/>
            <a:ext cx="3275536" cy="2722411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553796"/>
              </p:ext>
            </p:extLst>
          </p:nvPr>
        </p:nvGraphicFramePr>
        <p:xfrm>
          <a:off x="1085922" y="3096843"/>
          <a:ext cx="9112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07" name="Equation" r:id="rId4" imgW="495300" imgH="215900" progId="Equation.3">
                  <p:embed/>
                </p:oleObj>
              </mc:Choice>
              <mc:Fallback>
                <p:oleObj name="Equation" r:id="rId4" imgW="495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922" y="3096843"/>
                        <a:ext cx="91122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3876"/>
              </p:ext>
            </p:extLst>
          </p:nvPr>
        </p:nvGraphicFramePr>
        <p:xfrm>
          <a:off x="2883641" y="3813994"/>
          <a:ext cx="700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08" name="Equation" r:id="rId6" imgW="381000" imgH="165100" progId="Equation.3">
                  <p:embed/>
                </p:oleObj>
              </mc:Choice>
              <mc:Fallback>
                <p:oleObj name="Equation" r:id="rId6" imgW="381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3641" y="3813994"/>
                        <a:ext cx="70008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6308"/>
              </p:ext>
            </p:extLst>
          </p:nvPr>
        </p:nvGraphicFramePr>
        <p:xfrm>
          <a:off x="2918016" y="3204696"/>
          <a:ext cx="630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09" name="Equation" r:id="rId8" imgW="342900" imgH="165100" progId="Equation.3">
                  <p:embed/>
                </p:oleObj>
              </mc:Choice>
              <mc:Fallback>
                <p:oleObj name="Equation" r:id="rId8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18016" y="3204696"/>
                        <a:ext cx="63023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289581"/>
              </p:ext>
            </p:extLst>
          </p:nvPr>
        </p:nvGraphicFramePr>
        <p:xfrm>
          <a:off x="1085922" y="4910609"/>
          <a:ext cx="7016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0" name="Equation" r:id="rId10" imgW="381000" imgH="165100" progId="Equation.3">
                  <p:embed/>
                </p:oleObj>
              </mc:Choice>
              <mc:Fallback>
                <p:oleObj name="Equation" r:id="rId10" imgW="381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5922" y="4910609"/>
                        <a:ext cx="7016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006716"/>
              </p:ext>
            </p:extLst>
          </p:nvPr>
        </p:nvGraphicFramePr>
        <p:xfrm>
          <a:off x="1085922" y="3813994"/>
          <a:ext cx="630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1" name="Equation" r:id="rId12" imgW="342900" imgH="165100" progId="Equation.3">
                  <p:embed/>
                </p:oleObj>
              </mc:Choice>
              <mc:Fallback>
                <p:oleObj name="Equation" r:id="rId12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5922" y="3813994"/>
                        <a:ext cx="63023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195807" y="3125974"/>
            <a:ext cx="3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95807" y="3749462"/>
            <a:ext cx="3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956244"/>
              </p:ext>
            </p:extLst>
          </p:nvPr>
        </p:nvGraphicFramePr>
        <p:xfrm>
          <a:off x="2883641" y="4906691"/>
          <a:ext cx="630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2" name="Equation" r:id="rId13" imgW="342900" imgH="165100" progId="Equation.3">
                  <p:embed/>
                </p:oleObj>
              </mc:Choice>
              <mc:Fallback>
                <p:oleObj name="Equation" r:id="rId13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83641" y="4906691"/>
                        <a:ext cx="63023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29203"/>
              </p:ext>
            </p:extLst>
          </p:nvPr>
        </p:nvGraphicFramePr>
        <p:xfrm>
          <a:off x="2883641" y="5534347"/>
          <a:ext cx="700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3" name="Equation" r:id="rId14" imgW="381000" imgH="165100" progId="Equation.3">
                  <p:embed/>
                </p:oleObj>
              </mc:Choice>
              <mc:Fallback>
                <p:oleObj name="Equation" r:id="rId14" imgW="381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3641" y="5534347"/>
                        <a:ext cx="70008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071970"/>
              </p:ext>
            </p:extLst>
          </p:nvPr>
        </p:nvGraphicFramePr>
        <p:xfrm>
          <a:off x="1085922" y="5527252"/>
          <a:ext cx="6302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4" name="Equation" r:id="rId15" imgW="342900" imgH="165100" progId="Equation.3">
                  <p:embed/>
                </p:oleObj>
              </mc:Choice>
              <mc:Fallback>
                <p:oleObj name="Equation" r:id="rId15" imgW="3429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5922" y="5527252"/>
                        <a:ext cx="630238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158604" y="4854099"/>
            <a:ext cx="3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58604" y="5477587"/>
            <a:ext cx="3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2239660" y="3451454"/>
            <a:ext cx="31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2218754" y="5209179"/>
            <a:ext cx="31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sz="2000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306457"/>
              </p:ext>
            </p:extLst>
          </p:nvPr>
        </p:nvGraphicFramePr>
        <p:xfrm>
          <a:off x="937609" y="1547813"/>
          <a:ext cx="3200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5" name="Equation" r:id="rId16" imgW="1739900" imgH="457200" progId="Equation.3">
                  <p:embed/>
                </p:oleObj>
              </mc:Choice>
              <mc:Fallback>
                <p:oleObj name="Equation" r:id="rId16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7609" y="1547813"/>
                        <a:ext cx="320040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63090"/>
              </p:ext>
            </p:extLst>
          </p:nvPr>
        </p:nvGraphicFramePr>
        <p:xfrm>
          <a:off x="4818063" y="1583970"/>
          <a:ext cx="34099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116" name="Equation" r:id="rId18" imgW="1854200" imgH="457200" progId="Equation.3">
                  <p:embed/>
                </p:oleObj>
              </mc:Choice>
              <mc:Fallback>
                <p:oleObj name="Equation" r:id="rId18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8063" y="1583970"/>
                        <a:ext cx="340995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Subgradient</a:t>
            </a:r>
            <a:r>
              <a:rPr lang="en-US" dirty="0" smtClean="0"/>
              <a:t> </a:t>
            </a:r>
            <a:r>
              <a:rPr lang="en-US" sz="3600" dirty="0" smtClean="0"/>
              <a:t>(sub-differential)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3512"/>
            <a:ext cx="8229600" cy="3692651"/>
          </a:xfrm>
        </p:spPr>
        <p:txBody>
          <a:bodyPr/>
          <a:lstStyle/>
          <a:p>
            <a:r>
              <a:rPr lang="en-US" dirty="0" smtClean="0"/>
              <a:t>Differentiable:</a:t>
            </a:r>
          </a:p>
          <a:p>
            <a:endParaRPr lang="en-US" sz="1000" dirty="0"/>
          </a:p>
          <a:p>
            <a:r>
              <a:rPr lang="en-US" dirty="0" smtClean="0"/>
              <a:t>L1: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295" y="3044142"/>
            <a:ext cx="3651602" cy="290441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09906"/>
              </p:ext>
            </p:extLst>
          </p:nvPr>
        </p:nvGraphicFramePr>
        <p:xfrm>
          <a:off x="1604963" y="1546225"/>
          <a:ext cx="59547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48" name="Equation" r:id="rId4" imgW="2540000" imgH="266700" progId="Equation.3">
                  <p:embed/>
                </p:oleObj>
              </mc:Choice>
              <mc:Fallback>
                <p:oleObj name="Equation" r:id="rId4" imgW="2540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4963" y="1546225"/>
                        <a:ext cx="5954712" cy="62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35092"/>
              </p:ext>
            </p:extLst>
          </p:nvPr>
        </p:nvGraphicFramePr>
        <p:xfrm>
          <a:off x="3716338" y="2511425"/>
          <a:ext cx="24415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49" name="Equation" r:id="rId6" imgW="1041400" imgH="215900" progId="Equation.3">
                  <p:embed/>
                </p:oleObj>
              </mc:Choice>
              <mc:Fallback>
                <p:oleObj name="Equation" r:id="rId6" imgW="104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16338" y="2511425"/>
                        <a:ext cx="2441575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291167"/>
              </p:ext>
            </p:extLst>
          </p:nvPr>
        </p:nvGraphicFramePr>
        <p:xfrm>
          <a:off x="769454" y="3831460"/>
          <a:ext cx="4069504" cy="180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50" name="Equation" r:id="rId8" imgW="1917700" imgH="850900" progId="Equation.3">
                  <p:embed/>
                </p:oleObj>
              </mc:Choice>
              <mc:Fallback>
                <p:oleObj name="Equation" r:id="rId8" imgW="19177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9454" y="3831460"/>
                        <a:ext cx="4069504" cy="180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69021" y="5717778"/>
            <a:ext cx="3021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Continuous range for w=0!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9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Regularized Least Squares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0271"/>
            <a:ext cx="8229600" cy="3635892"/>
          </a:xfrm>
        </p:spPr>
        <p:txBody>
          <a:bodyPr/>
          <a:lstStyle/>
          <a:p>
            <a:r>
              <a:rPr lang="en-US" dirty="0" smtClean="0"/>
              <a:t>L2:</a:t>
            </a:r>
          </a:p>
          <a:p>
            <a:endParaRPr lang="en-US" sz="4400" dirty="0" smtClean="0"/>
          </a:p>
          <a:p>
            <a:r>
              <a:rPr lang="en-US" dirty="0" smtClean="0"/>
              <a:t>L1: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190698"/>
              </p:ext>
            </p:extLst>
          </p:nvPr>
        </p:nvGraphicFramePr>
        <p:xfrm>
          <a:off x="937609" y="1547813"/>
          <a:ext cx="3200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73" name="Equation" r:id="rId3" imgW="1739900" imgH="457200" progId="Equation.3">
                  <p:embed/>
                </p:oleObj>
              </mc:Choice>
              <mc:Fallback>
                <p:oleObj name="Equation" r:id="rId3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609" y="1547813"/>
                        <a:ext cx="320040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6531" y="2787901"/>
            <a:ext cx="2724151" cy="2264136"/>
          </a:xfrm>
          <a:prstGeom prst="rect">
            <a:avLst/>
          </a:prstGeom>
        </p:spPr>
      </p:pic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330877"/>
              </p:ext>
            </p:extLst>
          </p:nvPr>
        </p:nvGraphicFramePr>
        <p:xfrm>
          <a:off x="4818063" y="1583970"/>
          <a:ext cx="34099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74" name="Equation" r:id="rId6" imgW="1854200" imgH="457200" progId="Equation.3">
                  <p:embed/>
                </p:oleObj>
              </mc:Choice>
              <mc:Fallback>
                <p:oleObj name="Equation" r:id="rId6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8063" y="1583970"/>
                        <a:ext cx="340995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196092"/>
              </p:ext>
            </p:extLst>
          </p:nvPr>
        </p:nvGraphicFramePr>
        <p:xfrm>
          <a:off x="1180781" y="4395215"/>
          <a:ext cx="4069504" cy="180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75" name="Equation" r:id="rId8" imgW="1917700" imgH="850900" progId="Equation.3">
                  <p:embed/>
                </p:oleObj>
              </mc:Choice>
              <mc:Fallback>
                <p:oleObj name="Equation" r:id="rId8" imgW="19177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0781" y="4395215"/>
                        <a:ext cx="4069504" cy="180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81014"/>
              </p:ext>
            </p:extLst>
          </p:nvPr>
        </p:nvGraphicFramePr>
        <p:xfrm>
          <a:off x="1128713" y="3051175"/>
          <a:ext cx="19923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76" name="Equation" r:id="rId10" imgW="939800" imgH="279400" progId="Equation.3">
                  <p:embed/>
                </p:oleObj>
              </mc:Choice>
              <mc:Fallback>
                <p:oleObj name="Equation" r:id="rId10" imgW="93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8713" y="3051175"/>
                        <a:ext cx="19923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78319" y="5687664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3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 Multipliers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90735"/>
              </p:ext>
            </p:extLst>
          </p:nvPr>
        </p:nvGraphicFramePr>
        <p:xfrm>
          <a:off x="457200" y="1555750"/>
          <a:ext cx="381317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3" name="Equation" r:id="rId3" imgW="1676400" imgH="622300" progId="Equation.3">
                  <p:embed/>
                </p:oleObj>
              </mc:Choice>
              <mc:Fallback>
                <p:oleObj name="Equation" r:id="rId3" imgW="16764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555750"/>
                        <a:ext cx="3813175" cy="141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718335" y="1676715"/>
            <a:ext cx="3950097" cy="3437558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100000">
                <a:schemeClr val="accent1">
                  <a:lumMod val="20000"/>
                  <a:lumOff val="80000"/>
                </a:schemeClr>
              </a:gs>
              <a:gs pos="57000">
                <a:schemeClr val="tx2">
                  <a:lumMod val="60000"/>
                  <a:lumOff val="40000"/>
                </a:schemeClr>
              </a:gs>
              <a:gs pos="77000">
                <a:schemeClr val="accent1">
                  <a:lumMod val="60000"/>
                  <a:lumOff val="40000"/>
                </a:schemeClr>
              </a:gs>
              <a:gs pos="22000">
                <a:srgbClr val="1333AA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5510182" y="1433668"/>
            <a:ext cx="0" cy="395025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54930" y="3805406"/>
            <a:ext cx="4515797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848387" y="3168815"/>
            <a:ext cx="1296010" cy="1277675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 rot="11492274">
            <a:off x="6077661" y="3474639"/>
            <a:ext cx="245484" cy="175338"/>
            <a:chOff x="7596163" y="2719500"/>
            <a:chExt cx="245484" cy="175338"/>
          </a:xfrm>
          <a:solidFill>
            <a:srgbClr val="FF0000"/>
          </a:solidFill>
        </p:grpSpPr>
        <p:sp>
          <p:nvSpPr>
            <p:cNvPr id="56" name="Oval 55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10800000" flipV="1">
              <a:off x="7596163" y="2780796"/>
              <a:ext cx="187524" cy="114042"/>
            </a:xfrm>
            <a:prstGeom prst="straightConnector1">
              <a:avLst/>
            </a:prstGeom>
            <a:grpFill/>
            <a:ln w="19050">
              <a:solidFill>
                <a:srgbClr val="FF00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06545"/>
              </p:ext>
            </p:extLst>
          </p:nvPr>
        </p:nvGraphicFramePr>
        <p:xfrm>
          <a:off x="466725" y="5519445"/>
          <a:ext cx="492760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4" name="Equation" r:id="rId5" imgW="2413000" imgH="266700" progId="Equation.3">
                  <p:embed/>
                </p:oleObj>
              </mc:Choice>
              <mc:Fallback>
                <p:oleObj name="Equation" r:id="rId5" imgW="24130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725" y="5519445"/>
                        <a:ext cx="4927600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7102735" y="5312970"/>
            <a:ext cx="1551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1 training data</a:t>
            </a:r>
          </a:p>
          <a:p>
            <a:r>
              <a:rPr lang="en-US" dirty="0"/>
              <a:t>f</a:t>
            </a:r>
            <a:r>
              <a:rPr lang="en-US" dirty="0" smtClean="0"/>
              <a:t>or simplicity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18863043">
            <a:off x="5046530" y="3360808"/>
            <a:ext cx="913113" cy="893688"/>
          </a:xfrm>
          <a:prstGeom prst="rect">
            <a:avLst/>
          </a:prstGeom>
          <a:noFill/>
          <a:ln w="25400">
            <a:solidFill>
              <a:srgbClr val="C31A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rot="12792481">
            <a:off x="5678360" y="3356901"/>
            <a:ext cx="339312" cy="157226"/>
            <a:chOff x="7502335" y="2719500"/>
            <a:chExt cx="339312" cy="157226"/>
          </a:xfrm>
          <a:solidFill>
            <a:srgbClr val="FFFF00"/>
          </a:solidFill>
        </p:grpSpPr>
        <p:sp>
          <p:nvSpPr>
            <p:cNvPr id="59" name="Oval 58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9460419" flipV="1">
              <a:off x="7502335" y="2836318"/>
              <a:ext cx="300282" cy="4040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52381" y="2055697"/>
            <a:ext cx="468017" cy="384881"/>
            <a:chOff x="7221230" y="2567100"/>
            <a:chExt cx="468017" cy="384881"/>
          </a:xfrm>
          <a:solidFill>
            <a:srgbClr val="FFFF00"/>
          </a:solidFill>
        </p:grpSpPr>
        <p:sp>
          <p:nvSpPr>
            <p:cNvPr id="65" name="Oval 64"/>
            <p:cNvSpPr/>
            <p:nvPr/>
          </p:nvSpPr>
          <p:spPr>
            <a:xfrm>
              <a:off x="7597988" y="25671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7221230" y="2628397"/>
              <a:ext cx="410056" cy="323584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 rot="3563954">
            <a:off x="7002403" y="3535056"/>
            <a:ext cx="200660" cy="159285"/>
            <a:chOff x="7640987" y="2719500"/>
            <a:chExt cx="200660" cy="159285"/>
          </a:xfrm>
          <a:solidFill>
            <a:srgbClr val="FFFF00"/>
          </a:solidFill>
        </p:grpSpPr>
        <p:sp>
          <p:nvSpPr>
            <p:cNvPr id="68" name="Oval 67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 flipH="1">
              <a:off x="7640987" y="2780797"/>
              <a:ext cx="142698" cy="97988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 rot="16436329">
            <a:off x="6117243" y="2688603"/>
            <a:ext cx="311678" cy="283374"/>
            <a:chOff x="7529969" y="2719500"/>
            <a:chExt cx="311678" cy="283374"/>
          </a:xfrm>
          <a:solidFill>
            <a:srgbClr val="FFFF00"/>
          </a:solidFill>
        </p:grpSpPr>
        <p:sp>
          <p:nvSpPr>
            <p:cNvPr id="71" name="Oval 70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rot="5163671">
              <a:off x="7553969" y="2765521"/>
              <a:ext cx="213353" cy="261353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>
            <a:off x="5755213" y="3413457"/>
            <a:ext cx="173637" cy="184571"/>
          </a:xfrm>
          <a:prstGeom prst="straightConnector1">
            <a:avLst/>
          </a:prstGeom>
          <a:solidFill>
            <a:srgbClr val="FFFF00"/>
          </a:solidFill>
          <a:ln>
            <a:solidFill>
              <a:srgbClr val="FFFF00"/>
            </a:solidFill>
            <a:prstDash val="sysDot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 rot="10649642">
            <a:off x="6097155" y="3618107"/>
            <a:ext cx="203355" cy="214314"/>
            <a:chOff x="7638292" y="2719500"/>
            <a:chExt cx="203355" cy="214314"/>
          </a:xfrm>
          <a:solidFill>
            <a:srgbClr val="C31AFF"/>
          </a:solidFill>
        </p:grpSpPr>
        <p:sp>
          <p:nvSpPr>
            <p:cNvPr id="49" name="Oval 48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C31A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rot="11573411" flipV="1">
              <a:off x="7638292" y="2764372"/>
              <a:ext cx="128109" cy="169442"/>
            </a:xfrm>
            <a:prstGeom prst="straightConnector1">
              <a:avLst/>
            </a:prstGeom>
            <a:grpFill/>
            <a:ln w="19050">
              <a:solidFill>
                <a:srgbClr val="C31AFF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" name="Straight Arrow Connector 73"/>
          <p:cNvCxnSpPr/>
          <p:nvPr/>
        </p:nvCxnSpPr>
        <p:spPr>
          <a:xfrm flipV="1">
            <a:off x="6155205" y="3737514"/>
            <a:ext cx="192398" cy="44802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155205" y="3788686"/>
            <a:ext cx="192398" cy="43995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123913" y="3775289"/>
            <a:ext cx="177550" cy="169527"/>
          </a:xfrm>
          <a:prstGeom prst="straightConnector1">
            <a:avLst/>
          </a:prstGeom>
          <a:solidFill>
            <a:srgbClr val="C31AFF"/>
          </a:solidFill>
          <a:ln w="19050">
            <a:solidFill>
              <a:srgbClr val="C31AFF"/>
            </a:solidFill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2" name="Group 81"/>
          <p:cNvGrpSpPr/>
          <p:nvPr/>
        </p:nvGrpSpPr>
        <p:grpSpPr>
          <a:xfrm rot="10800000">
            <a:off x="6100442" y="3656965"/>
            <a:ext cx="247161" cy="179150"/>
            <a:chOff x="7594486" y="2719500"/>
            <a:chExt cx="247161" cy="179150"/>
          </a:xfrm>
          <a:solidFill>
            <a:srgbClr val="FFFF00"/>
          </a:solidFill>
        </p:grpSpPr>
        <p:sp>
          <p:nvSpPr>
            <p:cNvPr id="83" name="Oval 82"/>
            <p:cNvSpPr/>
            <p:nvPr/>
          </p:nvSpPr>
          <p:spPr>
            <a:xfrm>
              <a:off x="7750388" y="2719500"/>
              <a:ext cx="91259" cy="9126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 rot="10800000" flipV="1">
              <a:off x="7594486" y="2780797"/>
              <a:ext cx="189199" cy="117853"/>
            </a:xfrm>
            <a:prstGeom prst="straightConnector1">
              <a:avLst/>
            </a:prstGeom>
            <a:grpFill/>
            <a:ln>
              <a:solidFill>
                <a:srgbClr val="FFFF00"/>
              </a:solidFill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12844"/>
              </p:ext>
            </p:extLst>
          </p:nvPr>
        </p:nvGraphicFramePr>
        <p:xfrm>
          <a:off x="457200" y="3352438"/>
          <a:ext cx="3683615" cy="163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5" name="Equation" r:id="rId7" imgW="1917700" imgH="850900" progId="Equation.3">
                  <p:embed/>
                </p:oleObj>
              </mc:Choice>
              <mc:Fallback>
                <p:oleObj name="Equation" r:id="rId7" imgW="19177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3352438"/>
                        <a:ext cx="3683615" cy="163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6375695" y="4268389"/>
            <a:ext cx="1826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Solutions tend to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be at corners!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29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533999" y="6305177"/>
            <a:ext cx="4805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Lagrange_multiplier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2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Complete Pipeline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08036" y="1597742"/>
            <a:ext cx="2492477" cy="1532193"/>
            <a:chOff x="408036" y="1597742"/>
            <a:chExt cx="2492477" cy="153219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370322"/>
                </p:ext>
              </p:extLst>
            </p:nvPr>
          </p:nvGraphicFramePr>
          <p:xfrm>
            <a:off x="596661" y="1747683"/>
            <a:ext cx="2140491" cy="672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08" name="Equation" r:id="rId3" imgW="889000" imgH="279400" progId="Equation.3">
                    <p:embed/>
                  </p:oleObj>
                </mc:Choice>
                <mc:Fallback>
                  <p:oleObj name="Equation" r:id="rId3" imgW="8890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6661" y="1747683"/>
                          <a:ext cx="2140491" cy="672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3803" y="2557342"/>
              <a:ext cx="1716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Training Data</a:t>
              </a:r>
              <a:endParaRPr lang="en-US" sz="22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036" y="1597742"/>
              <a:ext cx="2492477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85124" y="1597742"/>
            <a:ext cx="2845322" cy="1532193"/>
            <a:chOff x="3185124" y="1597742"/>
            <a:chExt cx="2845322" cy="153219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4561853"/>
                </p:ext>
              </p:extLst>
            </p:nvPr>
          </p:nvGraphicFramePr>
          <p:xfrm>
            <a:off x="3258360" y="1878549"/>
            <a:ext cx="2634571" cy="48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09" name="Equation" r:id="rId5" imgW="1244600" imgH="228600" progId="Equation.3">
                    <p:embed/>
                  </p:oleObj>
                </mc:Choice>
                <mc:Fallback>
                  <p:oleObj name="Equation" r:id="rId5" imgW="1244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8360" y="1878549"/>
                          <a:ext cx="2634571" cy="4845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673415" y="2557342"/>
              <a:ext cx="19846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Model Class(</a:t>
              </a:r>
              <a:r>
                <a:rPr lang="en-US" sz="2200" dirty="0" err="1" smtClean="0"/>
                <a:t>es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185124" y="1597742"/>
              <a:ext cx="2845322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25417" y="1596954"/>
            <a:ext cx="2474451" cy="1532193"/>
            <a:chOff x="6325417" y="1596954"/>
            <a:chExt cx="2474451" cy="153219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7709295"/>
                </p:ext>
              </p:extLst>
            </p:nvPr>
          </p:nvGraphicFramePr>
          <p:xfrm>
            <a:off x="6481872" y="1878549"/>
            <a:ext cx="2154129" cy="479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10" name="Equation" r:id="rId7" imgW="1028700" imgH="228600" progId="Equation.3">
                    <p:embed/>
                  </p:oleObj>
                </mc:Choice>
                <mc:Fallback>
                  <p:oleObj name="Equation" r:id="rId7" imgW="10287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81872" y="1878549"/>
                          <a:ext cx="2154129" cy="4795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718575" y="2557342"/>
              <a:ext cx="1736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Loss Function</a:t>
              </a:r>
              <a:endParaRPr lang="en-US" sz="22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25417" y="1596954"/>
              <a:ext cx="2474451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8735" y="3524763"/>
            <a:ext cx="4745533" cy="2661365"/>
            <a:chOff x="629437" y="3524763"/>
            <a:chExt cx="4745533" cy="2661365"/>
          </a:xfrm>
        </p:grpSpPr>
        <p:grpSp>
          <p:nvGrpSpPr>
            <p:cNvPr id="34" name="Group 33"/>
            <p:cNvGrpSpPr/>
            <p:nvPr/>
          </p:nvGrpSpPr>
          <p:grpSpPr>
            <a:xfrm>
              <a:off x="1055525" y="3904328"/>
              <a:ext cx="3372499" cy="386533"/>
              <a:chOff x="855372" y="4131991"/>
              <a:chExt cx="6712196" cy="6310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90060" y="4518524"/>
                <a:ext cx="6642335" cy="2050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55372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67568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94859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22924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8201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39550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890061" y="4520034"/>
                <a:ext cx="1273534" cy="2050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1058437"/>
                </p:ext>
              </p:extLst>
            </p:nvPr>
          </p:nvGraphicFramePr>
          <p:xfrm>
            <a:off x="960686" y="4463709"/>
            <a:ext cx="3105104" cy="854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11" name="Equation" r:id="rId9" imgW="1663700" imgH="457200" progId="Equation.3">
                    <p:embed/>
                  </p:oleObj>
                </mc:Choice>
                <mc:Fallback>
                  <p:oleObj name="Equation" r:id="rId9" imgW="16637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60686" y="4463709"/>
                          <a:ext cx="3105104" cy="8545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960686" y="5453515"/>
              <a:ext cx="42047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Cross Validation &amp; Model Selection</a:t>
              </a:r>
              <a:endParaRPr lang="en-US" sz="2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29437" y="3524763"/>
              <a:ext cx="4745533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36969" y="3524763"/>
            <a:ext cx="1909102" cy="2661365"/>
            <a:chOff x="6005865" y="3524763"/>
            <a:chExt cx="1909102" cy="266136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81871" y="3875596"/>
              <a:ext cx="978071" cy="13518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539230" y="5453515"/>
              <a:ext cx="913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Profit!</a:t>
              </a:r>
              <a:endParaRPr lang="en-US" sz="22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5865" y="3524763"/>
              <a:ext cx="1909102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 is sparse if mostly 0’s:</a:t>
            </a:r>
          </a:p>
          <a:p>
            <a:pPr lvl="1"/>
            <a:r>
              <a:rPr lang="en-US" dirty="0" smtClean="0"/>
              <a:t>Small L0 Norm</a:t>
            </a:r>
          </a:p>
          <a:p>
            <a:pPr lvl="1"/>
            <a:endParaRPr lang="en-US" dirty="0"/>
          </a:p>
          <a:p>
            <a:r>
              <a:rPr lang="en-US" dirty="0" smtClean="0"/>
              <a:t>Why not L0 Regularization?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Not continuous!</a:t>
            </a:r>
          </a:p>
          <a:p>
            <a:pPr lvl="1"/>
            <a:endParaRPr lang="en-US" dirty="0"/>
          </a:p>
          <a:p>
            <a:r>
              <a:rPr lang="en-US" dirty="0" smtClean="0"/>
              <a:t>L1 induces </a:t>
            </a:r>
            <a:r>
              <a:rPr lang="en-US" dirty="0"/>
              <a:t>s</a:t>
            </a:r>
            <a:r>
              <a:rPr lang="en-US" dirty="0" smtClean="0"/>
              <a:t>parsity</a:t>
            </a:r>
          </a:p>
          <a:p>
            <a:pPr lvl="1"/>
            <a:r>
              <a:rPr lang="en-US" dirty="0" smtClean="0"/>
              <a:t>And is continuous!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053198"/>
              </p:ext>
            </p:extLst>
          </p:nvPr>
        </p:nvGraphicFramePr>
        <p:xfrm>
          <a:off x="4902486" y="3721548"/>
          <a:ext cx="341153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0" name="Equation" r:id="rId3" imgW="1854200" imgH="457200" progId="Equation.3">
                  <p:embed/>
                </p:oleObj>
              </mc:Choice>
              <mc:Fallback>
                <p:oleObj name="Equation" r:id="rId3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2486" y="3721548"/>
                        <a:ext cx="3411537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94839"/>
              </p:ext>
            </p:extLst>
          </p:nvPr>
        </p:nvGraphicFramePr>
        <p:xfrm>
          <a:off x="6647148" y="1946275"/>
          <a:ext cx="16668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1" name="Equation" r:id="rId5" imgW="939800" imgH="368300" progId="Equation.3">
                  <p:embed/>
                </p:oleObj>
              </mc:Choice>
              <mc:Fallback>
                <p:oleObj name="Equation" r:id="rId5" imgW="939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7148" y="1946275"/>
                        <a:ext cx="16668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37143"/>
              </p:ext>
            </p:extLst>
          </p:nvPr>
        </p:nvGraphicFramePr>
        <p:xfrm>
          <a:off x="5113623" y="5006412"/>
          <a:ext cx="3200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2" name="Equation" r:id="rId7" imgW="1739900" imgH="457200" progId="Equation.3">
                  <p:embed/>
                </p:oleObj>
              </mc:Choice>
              <mc:Fallback>
                <p:oleObj name="Equation" r:id="rId7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3623" y="5006412"/>
                        <a:ext cx="3200400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02271" y="5983993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1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Sparsity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Computational / Memory Efficiency</a:t>
            </a:r>
          </a:p>
          <a:p>
            <a:pPr lvl="1"/>
            <a:r>
              <a:rPr lang="en-US" dirty="0" smtClean="0"/>
              <a:t>Store 1M numbers in array</a:t>
            </a:r>
          </a:p>
          <a:p>
            <a:pPr lvl="1"/>
            <a:r>
              <a:rPr lang="en-US" dirty="0" smtClean="0"/>
              <a:t>Store 2 numbers per non-zero</a:t>
            </a:r>
          </a:p>
          <a:p>
            <a:pPr lvl="2"/>
            <a:r>
              <a:rPr lang="en-US" dirty="0" smtClean="0"/>
              <a:t>(Index, Value) pairs</a:t>
            </a:r>
          </a:p>
          <a:p>
            <a:pPr lvl="2"/>
            <a:r>
              <a:rPr lang="en-US" dirty="0" smtClean="0"/>
              <a:t>E.g., [ (50,1), (51,1) ]</a:t>
            </a:r>
          </a:p>
          <a:p>
            <a:pPr lvl="1"/>
            <a:r>
              <a:rPr lang="en-US" dirty="0" smtClean="0"/>
              <a:t>Dot product more efficient:</a:t>
            </a:r>
          </a:p>
          <a:p>
            <a:pPr lvl="1"/>
            <a:endParaRPr lang="en-US" sz="1000" dirty="0"/>
          </a:p>
          <a:p>
            <a:r>
              <a:rPr lang="en-US" dirty="0" smtClean="0"/>
              <a:t>Sometimes true w is sparse</a:t>
            </a:r>
          </a:p>
          <a:p>
            <a:pPr lvl="1"/>
            <a:r>
              <a:rPr lang="en-US" dirty="0" smtClean="0"/>
              <a:t>Want to recover non-zero dimensions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64300"/>
              </p:ext>
            </p:extLst>
          </p:nvPr>
        </p:nvGraphicFramePr>
        <p:xfrm>
          <a:off x="7642439" y="1789619"/>
          <a:ext cx="571500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4" name="Equation" r:id="rId3" imgW="381000" imgH="1930400" progId="Equation.3">
                  <p:embed/>
                </p:oleObj>
              </mc:Choice>
              <mc:Fallback>
                <p:oleObj name="Equation" r:id="rId3" imgW="381000" imgH="193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42439" y="1789619"/>
                        <a:ext cx="571500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09323"/>
              </p:ext>
            </p:extLst>
          </p:nvPr>
        </p:nvGraphicFramePr>
        <p:xfrm>
          <a:off x="5523985" y="4083272"/>
          <a:ext cx="68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5" name="Equation" r:id="rId5" imgW="304800" imgH="203200" progId="Equation.3">
                  <p:embed/>
                </p:oleObj>
              </mc:Choice>
              <mc:Fallback>
                <p:oleObj name="Equation" r:id="rId5" imgW="304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23985" y="4083272"/>
                        <a:ext cx="685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4591824" cy="1143000"/>
          </a:xfrm>
        </p:spPr>
        <p:txBody>
          <a:bodyPr/>
          <a:lstStyle/>
          <a:p>
            <a:r>
              <a:rPr lang="en-US" dirty="0" smtClean="0"/>
              <a:t>Lasso Guarantee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36" y="1596132"/>
            <a:ext cx="8236063" cy="4469988"/>
          </a:xfrm>
        </p:spPr>
        <p:txBody>
          <a:bodyPr/>
          <a:lstStyle/>
          <a:p>
            <a:r>
              <a:rPr lang="en-US" dirty="0" smtClean="0"/>
              <a:t>Suppose data generated as:</a:t>
            </a:r>
          </a:p>
          <a:p>
            <a:endParaRPr lang="en-US" sz="2800" dirty="0" smtClean="0"/>
          </a:p>
          <a:p>
            <a:r>
              <a:rPr lang="en-US" dirty="0" smtClean="0"/>
              <a:t>Then if:</a:t>
            </a:r>
          </a:p>
          <a:p>
            <a:endParaRPr lang="en-US" sz="1600" dirty="0"/>
          </a:p>
          <a:p>
            <a:r>
              <a:rPr lang="en-US" dirty="0" smtClean="0"/>
              <a:t>With high probability (increasing with N):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591" y="5995564"/>
            <a:ext cx="8161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also: https</a:t>
            </a:r>
            <a:r>
              <a:rPr lang="en-US" dirty="0"/>
              <a:t>://</a:t>
            </a:r>
            <a:r>
              <a:rPr lang="en-US" dirty="0" err="1"/>
              <a:t>www.cs.utexas.edu</a:t>
            </a:r>
            <a:r>
              <a:rPr lang="en-US" dirty="0"/>
              <a:t>/~</a:t>
            </a:r>
            <a:r>
              <a:rPr lang="en-US" dirty="0" err="1"/>
              <a:t>pradeepr</a:t>
            </a:r>
            <a:r>
              <a:rPr lang="en-US" dirty="0"/>
              <a:t>/courses/395T-LT/</a:t>
            </a:r>
            <a:r>
              <a:rPr lang="en-US" dirty="0" err="1"/>
              <a:t>filez</a:t>
            </a:r>
            <a:r>
              <a:rPr lang="en-US" dirty="0"/>
              <a:t>/</a:t>
            </a:r>
            <a:r>
              <a:rPr lang="en-US" dirty="0" err="1" smtClean="0"/>
              <a:t>highdimII.pdf</a:t>
            </a:r>
            <a:endParaRPr lang="en-US" dirty="0" smtClean="0"/>
          </a:p>
          <a:p>
            <a:r>
              <a:rPr lang="en-US" dirty="0" smtClean="0"/>
              <a:t>                 http</a:t>
            </a:r>
            <a:r>
              <a:rPr lang="en-US" dirty="0"/>
              <a:t>://</a:t>
            </a:r>
            <a:r>
              <a:rPr lang="en-US" dirty="0" err="1"/>
              <a:t>www.eecs.berkeley.edu</a:t>
            </a:r>
            <a:r>
              <a:rPr lang="en-US" dirty="0"/>
              <a:t>/~</a:t>
            </a:r>
            <a:r>
              <a:rPr lang="en-US" dirty="0" err="1"/>
              <a:t>wainwrig</a:t>
            </a:r>
            <a:r>
              <a:rPr lang="en-US" dirty="0"/>
              <a:t>/Papers/Wai_SparseInfo09.pdf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078425"/>
              </p:ext>
            </p:extLst>
          </p:nvPr>
        </p:nvGraphicFramePr>
        <p:xfrm>
          <a:off x="2303882" y="2525228"/>
          <a:ext cx="2426970" cy="96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1" name="Equation" r:id="rId3" imgW="1155700" imgH="457200" progId="Equation.3">
                  <p:embed/>
                </p:oleObj>
              </mc:Choice>
              <mc:Fallback>
                <p:oleObj name="Equation" r:id="rId3" imgW="1155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3882" y="2525228"/>
                        <a:ext cx="2426970" cy="96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0251"/>
              </p:ext>
            </p:extLst>
          </p:nvPr>
        </p:nvGraphicFramePr>
        <p:xfrm>
          <a:off x="5042436" y="503830"/>
          <a:ext cx="3598862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2" name="Equation" r:id="rId5" imgW="1955800" imgH="457200" progId="Equation.3">
                  <p:embed/>
                </p:oleObj>
              </mc:Choice>
              <mc:Fallback>
                <p:oleObj name="Equation" r:id="rId5" imgW="1955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2436" y="503830"/>
                        <a:ext cx="3598862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562558"/>
              </p:ext>
            </p:extLst>
          </p:nvPr>
        </p:nvGraphicFramePr>
        <p:xfrm>
          <a:off x="5553345" y="1610243"/>
          <a:ext cx="31718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3" name="Equation" r:id="rId7" imgW="1409700" imgH="292100" progId="Equation.3">
                  <p:embed/>
                </p:oleObj>
              </mc:Choice>
              <mc:Fallback>
                <p:oleObj name="Equation" r:id="rId7" imgW="14097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53345" y="1610243"/>
                        <a:ext cx="3171825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5622"/>
              </p:ext>
            </p:extLst>
          </p:nvPr>
        </p:nvGraphicFramePr>
        <p:xfrm>
          <a:off x="5818088" y="5400467"/>
          <a:ext cx="2823210" cy="506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4" name="Equation" r:id="rId9" imgW="1485900" imgH="266700" progId="Equation.3">
                  <p:embed/>
                </p:oleObj>
              </mc:Choice>
              <mc:Fallback>
                <p:oleObj name="Equation" r:id="rId9" imgW="14859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18088" y="5400467"/>
                        <a:ext cx="2823210" cy="506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964420"/>
              </p:ext>
            </p:extLst>
          </p:nvPr>
        </p:nvGraphicFramePr>
        <p:xfrm>
          <a:off x="869248" y="4296760"/>
          <a:ext cx="25320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5" name="Equation" r:id="rId11" imgW="1333500" imgH="241300" progId="Equation.3">
                  <p:embed/>
                </p:oleObj>
              </mc:Choice>
              <mc:Fallback>
                <p:oleObj name="Equation" r:id="rId11" imgW="1333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69248" y="4296760"/>
                        <a:ext cx="2532063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465915"/>
              </p:ext>
            </p:extLst>
          </p:nvPr>
        </p:nvGraphicFramePr>
        <p:xfrm>
          <a:off x="840665" y="4942066"/>
          <a:ext cx="451008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16" name="Equation" r:id="rId13" imgW="2374900" imgH="241300" progId="Equation.3">
                  <p:embed/>
                </p:oleObj>
              </mc:Choice>
              <mc:Fallback>
                <p:oleObj name="Equation" r:id="rId13" imgW="237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40665" y="4942066"/>
                        <a:ext cx="4510088" cy="45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395044" y="4951765"/>
            <a:ext cx="45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ym typeface="Wingdings"/>
              </a:rPr>
              <a:t>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5773515" y="4197983"/>
            <a:ext cx="2146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High Precision 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Parameter Recovery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9782" y="4899835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Sometimes High Recall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03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895284"/>
              </p:ext>
            </p:extLst>
          </p:nvPr>
        </p:nvGraphicFramePr>
        <p:xfrm>
          <a:off x="4660417" y="569645"/>
          <a:ext cx="3933175" cy="5517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7969"/>
                <a:gridCol w="971991"/>
                <a:gridCol w="906217"/>
                <a:gridCol w="1066998"/>
              </a:tblGrid>
              <a:tr h="413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Age&gt;10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Male?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Height </a:t>
                      </a:r>
                    </a:p>
                    <a:p>
                      <a:r>
                        <a:rPr lang="en-US" sz="2000" dirty="0" smtClean="0"/>
                        <a:t>&gt; 55”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5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Alice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Carol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4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01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Gena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Harold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8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0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Kelly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4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5" y="513448"/>
            <a:ext cx="4356703" cy="30194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Lasso </a:t>
            </a:r>
            <a:r>
              <a:rPr lang="en-US" dirty="0" err="1" smtClean="0"/>
              <a:t>vs</a:t>
            </a:r>
            <a:r>
              <a:rPr lang="en-US" dirty="0" smtClean="0"/>
              <a:t>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986"/>
          </a:xfrm>
        </p:spPr>
        <p:txBody>
          <a:bodyPr>
            <a:normAutofit/>
          </a:bodyPr>
          <a:lstStyle/>
          <a:p>
            <a:r>
              <a:rPr lang="en-US" dirty="0" smtClean="0"/>
              <a:t>Model Assumptions</a:t>
            </a:r>
          </a:p>
          <a:p>
            <a:pPr lvl="1"/>
            <a:r>
              <a:rPr lang="en-US" sz="2400" dirty="0" smtClean="0"/>
              <a:t>Lasso learns sparse weight vector</a:t>
            </a:r>
          </a:p>
          <a:p>
            <a:endParaRPr lang="en-US" sz="500" dirty="0"/>
          </a:p>
          <a:p>
            <a:r>
              <a:rPr lang="en-US" dirty="0" smtClean="0"/>
              <a:t>Predictive Accuracy</a:t>
            </a:r>
          </a:p>
          <a:p>
            <a:pPr lvl="1"/>
            <a:r>
              <a:rPr lang="en-US" sz="2400" dirty="0" smtClean="0"/>
              <a:t>Lasso often not as accurate</a:t>
            </a:r>
          </a:p>
          <a:p>
            <a:pPr lvl="1"/>
            <a:r>
              <a:rPr lang="en-US" sz="2400" b="1" dirty="0" smtClean="0">
                <a:solidFill>
                  <a:srgbClr val="953735"/>
                </a:solidFill>
              </a:rPr>
              <a:t>Re-run Least Squares on dimensions selected by Lasso </a:t>
            </a:r>
          </a:p>
          <a:p>
            <a:pPr lvl="1"/>
            <a:endParaRPr lang="en-US" sz="500" dirty="0" smtClean="0"/>
          </a:p>
          <a:p>
            <a:r>
              <a:rPr lang="en-US" dirty="0"/>
              <a:t>Easy of </a:t>
            </a:r>
            <a:r>
              <a:rPr lang="en-US" dirty="0" smtClean="0"/>
              <a:t>Inspection</a:t>
            </a:r>
          </a:p>
          <a:p>
            <a:pPr lvl="1"/>
            <a:r>
              <a:rPr lang="en-US" sz="2400" dirty="0" smtClean="0"/>
              <a:t>Sparse w’s easier to inspect</a:t>
            </a:r>
            <a:endParaRPr lang="en-US" sz="2400" dirty="0"/>
          </a:p>
          <a:p>
            <a:endParaRPr lang="en-US" sz="500" dirty="0" smtClean="0"/>
          </a:p>
          <a:p>
            <a:r>
              <a:rPr lang="en-US" dirty="0" smtClean="0"/>
              <a:t>Easy of Optimization</a:t>
            </a:r>
          </a:p>
          <a:p>
            <a:pPr lvl="1"/>
            <a:r>
              <a:rPr lang="en-US" sz="2400" dirty="0" smtClean="0"/>
              <a:t>Lasso somewhat </a:t>
            </a:r>
            <a:r>
              <a:rPr lang="en-US" sz="2400" dirty="0" smtClean="0"/>
              <a:t>trickier to </a:t>
            </a:r>
            <a:r>
              <a:rPr lang="en-US" sz="2400" dirty="0" smtClean="0"/>
              <a:t>optimize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6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L2</a:t>
            </a:r>
          </a:p>
          <a:p>
            <a:endParaRPr lang="en-US" dirty="0" smtClean="0"/>
          </a:p>
          <a:p>
            <a:r>
              <a:rPr lang="en-US" dirty="0" smtClean="0"/>
              <a:t>L1 (Lasso)</a:t>
            </a:r>
          </a:p>
          <a:p>
            <a:endParaRPr lang="en-US" dirty="0" smtClean="0"/>
          </a:p>
          <a:p>
            <a:r>
              <a:rPr lang="en-US" dirty="0" smtClean="0"/>
              <a:t>Multi-task</a:t>
            </a:r>
          </a:p>
          <a:p>
            <a:endParaRPr lang="en-US" sz="4400" dirty="0" smtClean="0"/>
          </a:p>
          <a:p>
            <a:r>
              <a:rPr lang="en-US" b="1" dirty="0" smtClean="0">
                <a:solidFill>
                  <a:srgbClr val="953735"/>
                </a:solidFill>
              </a:rPr>
              <a:t>[Insert Yours Here!]</a:t>
            </a:r>
            <a:endParaRPr lang="en-US" b="1" dirty="0">
              <a:solidFill>
                <a:srgbClr val="953735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54783"/>
              </p:ext>
            </p:extLst>
          </p:nvPr>
        </p:nvGraphicFramePr>
        <p:xfrm>
          <a:off x="5087938" y="2647950"/>
          <a:ext cx="32019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69" name="Equation" r:id="rId3" imgW="1739900" imgH="457200" progId="Equation.3">
                  <p:embed/>
                </p:oleObj>
              </mc:Choice>
              <mc:Fallback>
                <p:oleObj name="Equation" r:id="rId3" imgW="1739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938" y="2647950"/>
                        <a:ext cx="3201987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241349"/>
              </p:ext>
            </p:extLst>
          </p:nvPr>
        </p:nvGraphicFramePr>
        <p:xfrm>
          <a:off x="5076825" y="1501775"/>
          <a:ext cx="340995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0" name="Equation" r:id="rId5" imgW="1854200" imgH="457200" progId="Equation.3">
                  <p:embed/>
                </p:oleObj>
              </mc:Choice>
              <mc:Fallback>
                <p:oleObj name="Equation" r:id="rId5" imgW="185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6825" y="1501775"/>
                        <a:ext cx="3409950" cy="84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910038"/>
              </p:ext>
            </p:extLst>
          </p:nvPr>
        </p:nvGraphicFramePr>
        <p:xfrm>
          <a:off x="4067808" y="3936393"/>
          <a:ext cx="460533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71" name="Equation" r:id="rId7" imgW="2743200" imgH="825500" progId="Equation.3">
                  <p:embed/>
                </p:oleObj>
              </mc:Choice>
              <mc:Fallback>
                <p:oleObj name="Equation" r:id="rId7" imgW="2743200" imgH="825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7808" y="3936393"/>
                        <a:ext cx="4605337" cy="138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2271" y="5983993"/>
            <a:ext cx="139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Omitting b &amp;</a:t>
            </a:r>
          </a:p>
          <a:p>
            <a:r>
              <a:rPr lang="en-US" dirty="0" smtClean="0"/>
              <a:t>for 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7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6188"/>
          </a:xfrm>
        </p:spPr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Next Lecture: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Recent Applications of Lasso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34" y="3025763"/>
            <a:ext cx="3473773" cy="17921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567" y="3047051"/>
            <a:ext cx="2042165" cy="1659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9117" y="2182345"/>
            <a:ext cx="2743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Cancer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8534" y="1992490"/>
            <a:ext cx="24826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Personalization</a:t>
            </a:r>
          </a:p>
          <a:p>
            <a:pPr algn="ctr"/>
            <a:r>
              <a:rPr lang="en-US" sz="2800" b="1" dirty="0" smtClean="0"/>
              <a:t>via twitter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3497" y="5322271"/>
            <a:ext cx="737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Recitation on Wednesday: Probability &amp; Statistics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1596" y="6112148"/>
            <a:ext cx="7368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Sources: http</a:t>
            </a:r>
            <a:r>
              <a:rPr lang="en-US" sz="1400" dirty="0"/>
              <a:t>://statweb.stanford.edu/~tibs/ftp/</a:t>
            </a:r>
            <a:r>
              <a:rPr lang="en-US" sz="1400" dirty="0" smtClean="0"/>
              <a:t>canc.pdf</a:t>
            </a:r>
          </a:p>
          <a:p>
            <a:r>
              <a:rPr lang="en-US" sz="1400" dirty="0" smtClean="0"/>
              <a:t>                            https</a:t>
            </a:r>
            <a:r>
              <a:rPr lang="en-US" sz="1400" dirty="0"/>
              <a:t>://</a:t>
            </a:r>
            <a:r>
              <a:rPr lang="en-US" sz="1400" dirty="0" err="1"/>
              <a:t>dl.dropboxusercontent.com</a:t>
            </a:r>
            <a:r>
              <a:rPr lang="en-US" sz="1400" dirty="0"/>
              <a:t>/u/16830382/papers/badgepaper-kdd2013.</a:t>
            </a:r>
            <a:r>
              <a:rPr lang="en-US" sz="1400" dirty="0" smtClean="0"/>
              <a:t>pdf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4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Model Classes?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8735" y="3524763"/>
            <a:ext cx="4745533" cy="2661365"/>
            <a:chOff x="629437" y="3524763"/>
            <a:chExt cx="4745533" cy="2661365"/>
          </a:xfrm>
        </p:grpSpPr>
        <p:grpSp>
          <p:nvGrpSpPr>
            <p:cNvPr id="5" name="Group 4"/>
            <p:cNvGrpSpPr/>
            <p:nvPr/>
          </p:nvGrpSpPr>
          <p:grpSpPr>
            <a:xfrm>
              <a:off x="1055525" y="3904328"/>
              <a:ext cx="3372499" cy="386533"/>
              <a:chOff x="855372" y="4131991"/>
              <a:chExt cx="6712196" cy="63107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90060" y="4518524"/>
                <a:ext cx="6642335" cy="2050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855372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567568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94859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22924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88201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539550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 15"/>
              <p:cNvSpPr/>
              <p:nvPr/>
            </p:nvSpPr>
            <p:spPr>
              <a:xfrm>
                <a:off x="890061" y="4520034"/>
                <a:ext cx="1273534" cy="2050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3863174"/>
                </p:ext>
              </p:extLst>
            </p:nvPr>
          </p:nvGraphicFramePr>
          <p:xfrm>
            <a:off x="960686" y="4463709"/>
            <a:ext cx="3105104" cy="854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874" name="Equation" r:id="rId3" imgW="1663700" imgH="457200" progId="Equation.3">
                    <p:embed/>
                  </p:oleObj>
                </mc:Choice>
                <mc:Fallback>
                  <p:oleObj name="Equation" r:id="rId3" imgW="16637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0686" y="4463709"/>
                          <a:ext cx="3105104" cy="8545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960686" y="5453515"/>
              <a:ext cx="42047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Cross Validation &amp; Model Selection</a:t>
              </a:r>
              <a:endParaRPr lang="en-US" sz="22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9437" y="3524763"/>
              <a:ext cx="4745533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Option 1: SVMs </a:t>
            </a:r>
            <a:r>
              <a:rPr lang="en-US" dirty="0" err="1" smtClean="0"/>
              <a:t>vs</a:t>
            </a:r>
            <a:r>
              <a:rPr lang="en-US" dirty="0" smtClean="0"/>
              <a:t> ANNs </a:t>
            </a:r>
            <a:r>
              <a:rPr lang="en-US" dirty="0" err="1" smtClean="0"/>
              <a:t>vs</a:t>
            </a:r>
            <a:r>
              <a:rPr lang="en-US" dirty="0" smtClean="0"/>
              <a:t> LR </a:t>
            </a:r>
            <a:r>
              <a:rPr lang="en-US" dirty="0" err="1" smtClean="0"/>
              <a:t>vs</a:t>
            </a:r>
            <a:r>
              <a:rPr lang="en-US" dirty="0" smtClean="0"/>
              <a:t> LS</a:t>
            </a:r>
          </a:p>
          <a:p>
            <a:r>
              <a:rPr lang="en-US" dirty="0" smtClean="0"/>
              <a:t>Option 2: Regularization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9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7"/>
          </a:xfrm>
        </p:spPr>
        <p:txBody>
          <a:bodyPr>
            <a:noAutofit/>
          </a:bodyPr>
          <a:lstStyle/>
          <a:p>
            <a:r>
              <a:rPr lang="en-US" sz="3000" dirty="0" smtClean="0"/>
              <a:t>L0 Norm</a:t>
            </a:r>
          </a:p>
          <a:p>
            <a:pPr lvl="1"/>
            <a:r>
              <a:rPr lang="en-US" sz="2400" dirty="0" smtClean="0"/>
              <a:t># of non-zero entries</a:t>
            </a:r>
          </a:p>
          <a:p>
            <a:pPr lvl="1"/>
            <a:endParaRPr lang="en-US" sz="500" dirty="0"/>
          </a:p>
          <a:p>
            <a:r>
              <a:rPr lang="en-US" sz="3000" dirty="0" smtClean="0"/>
              <a:t>L1 Norm</a:t>
            </a:r>
          </a:p>
          <a:p>
            <a:pPr lvl="1"/>
            <a:r>
              <a:rPr lang="en-US" sz="2400" dirty="0" smtClean="0"/>
              <a:t>Sum of absolute values</a:t>
            </a:r>
          </a:p>
          <a:p>
            <a:endParaRPr lang="en-US" sz="500" dirty="0"/>
          </a:p>
          <a:p>
            <a:r>
              <a:rPr lang="en-US" sz="3000" dirty="0" smtClean="0"/>
              <a:t>L2 Norm &amp; Squared L2 Norm</a:t>
            </a:r>
          </a:p>
          <a:p>
            <a:pPr lvl="1"/>
            <a:r>
              <a:rPr lang="en-US" sz="2400" dirty="0" smtClean="0"/>
              <a:t>Sum of squares</a:t>
            </a:r>
          </a:p>
          <a:p>
            <a:pPr lvl="1"/>
            <a:r>
              <a:rPr lang="en-US" sz="2400" dirty="0" err="1" smtClean="0"/>
              <a:t>Sqrt</a:t>
            </a:r>
            <a:r>
              <a:rPr lang="en-US" sz="2400" dirty="0" smtClean="0"/>
              <a:t>(sum of squares)</a:t>
            </a:r>
          </a:p>
          <a:p>
            <a:endParaRPr lang="en-US" sz="500" dirty="0"/>
          </a:p>
          <a:p>
            <a:r>
              <a:rPr lang="en-US" sz="3000" dirty="0" smtClean="0"/>
              <a:t>L-infinity Norm</a:t>
            </a:r>
          </a:p>
          <a:p>
            <a:pPr lvl="1"/>
            <a:r>
              <a:rPr lang="en-US" sz="2400" dirty="0" smtClean="0"/>
              <a:t>Max absolute value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515099"/>
              </p:ext>
            </p:extLst>
          </p:nvPr>
        </p:nvGraphicFramePr>
        <p:xfrm>
          <a:off x="5978525" y="1946275"/>
          <a:ext cx="16668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8" name="Equation" r:id="rId3" imgW="939800" imgH="368300" progId="Equation.3">
                  <p:embed/>
                </p:oleObj>
              </mc:Choice>
              <mc:Fallback>
                <p:oleObj name="Equation" r:id="rId3" imgW="9398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525" y="1946275"/>
                        <a:ext cx="16668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25128"/>
              </p:ext>
            </p:extLst>
          </p:nvPr>
        </p:nvGraphicFramePr>
        <p:xfrm>
          <a:off x="5978525" y="2951163"/>
          <a:ext cx="1960563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19" name="Equation" r:id="rId5" imgW="1104900" imgH="368300" progId="Equation.3">
                  <p:embed/>
                </p:oleObj>
              </mc:Choice>
              <mc:Fallback>
                <p:oleObj name="Equation" r:id="rId5" imgW="1104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78525" y="2951163"/>
                        <a:ext cx="1960563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290765"/>
              </p:ext>
            </p:extLst>
          </p:nvPr>
        </p:nvGraphicFramePr>
        <p:xfrm>
          <a:off x="5978525" y="3857873"/>
          <a:ext cx="2435819" cy="144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0" name="Equation" r:id="rId7" imgW="1371600" imgH="812800" progId="Equation.3">
                  <p:embed/>
                </p:oleObj>
              </mc:Choice>
              <mc:Fallback>
                <p:oleObj name="Equation" r:id="rId7" imgW="1371600" imgH="812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78525" y="3857873"/>
                        <a:ext cx="2435819" cy="1445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016904"/>
              </p:ext>
            </p:extLst>
          </p:nvPr>
        </p:nvGraphicFramePr>
        <p:xfrm>
          <a:off x="5273675" y="5478463"/>
          <a:ext cx="33591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21" name="Equation" r:id="rId9" imgW="1892300" imgH="419100" progId="Equation.3">
                  <p:embed/>
                </p:oleObj>
              </mc:Choice>
              <mc:Fallback>
                <p:oleObj name="Equation" r:id="rId9" imgW="18923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3675" y="5478463"/>
                        <a:ext cx="335915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08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Squared Loss</a:t>
            </a:r>
          </a:p>
          <a:p>
            <a:pPr lvl="1"/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Least-Squares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(Unless Otherwise Stated)</a:t>
            </a:r>
          </a:p>
          <a:p>
            <a:pPr lvl="2"/>
            <a:r>
              <a:rPr lang="en-US" dirty="0" smtClean="0"/>
              <a:t>E.g., Logistic Regression = Log Loss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484797"/>
              </p:ext>
            </p:extLst>
          </p:nvPr>
        </p:nvGraphicFramePr>
        <p:xfrm>
          <a:off x="5399016" y="2311403"/>
          <a:ext cx="29956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Equation" r:id="rId3" imgW="1511300" imgH="393700" progId="Equation.3">
                  <p:embed/>
                </p:oleObj>
              </mc:Choice>
              <mc:Fallback>
                <p:oleObj name="Equation" r:id="rId3" imgW="1511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9016" y="2311403"/>
                        <a:ext cx="2995613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9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5867"/>
            <a:ext cx="8229600" cy="2700296"/>
          </a:xfrm>
        </p:spPr>
        <p:txBody>
          <a:bodyPr/>
          <a:lstStyle/>
          <a:p>
            <a:r>
              <a:rPr lang="en-US" dirty="0" smtClean="0"/>
              <a:t>aka L2-</a:t>
            </a:r>
            <a:r>
              <a:rPr lang="en-US" dirty="0"/>
              <a:t>R</a:t>
            </a:r>
            <a:r>
              <a:rPr lang="en-US" dirty="0" smtClean="0"/>
              <a:t>egularized Regression</a:t>
            </a:r>
          </a:p>
          <a:p>
            <a:r>
              <a:rPr lang="en-US" dirty="0" smtClean="0"/>
              <a:t>Trades off model complexity </a:t>
            </a:r>
            <a:r>
              <a:rPr lang="en-US" dirty="0" err="1" smtClean="0"/>
              <a:t>vs</a:t>
            </a:r>
            <a:r>
              <a:rPr lang="en-US" dirty="0" smtClean="0"/>
              <a:t> training loss</a:t>
            </a:r>
          </a:p>
          <a:p>
            <a:r>
              <a:rPr lang="en-US" dirty="0" smtClean="0"/>
              <a:t>Each choice of </a:t>
            </a:r>
            <a:r>
              <a:rPr lang="en-US" dirty="0" err="1" smtClean="0"/>
              <a:t>λ</a:t>
            </a:r>
            <a:r>
              <a:rPr lang="en-US" dirty="0" smtClean="0"/>
              <a:t> a “model class”</a:t>
            </a:r>
          </a:p>
          <a:p>
            <a:pPr lvl="1"/>
            <a:r>
              <a:rPr lang="en-US" dirty="0" smtClean="0"/>
              <a:t>Will discuss the further later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398589"/>
              </p:ext>
            </p:extLst>
          </p:nvPr>
        </p:nvGraphicFramePr>
        <p:xfrm>
          <a:off x="2576513" y="1593850"/>
          <a:ext cx="39766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3" name="Equation" r:id="rId3" imgW="2006600" imgH="393700" progId="Equation.3">
                  <p:embed/>
                </p:oleObj>
              </mc:Choice>
              <mc:Fallback>
                <p:oleObj name="Equation" r:id="rId3" imgW="200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6513" y="1593850"/>
                        <a:ext cx="3976687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 Brace 7"/>
          <p:cNvSpPr/>
          <p:nvPr/>
        </p:nvSpPr>
        <p:spPr>
          <a:xfrm rot="16200000">
            <a:off x="3747416" y="2087685"/>
            <a:ext cx="208887" cy="85226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5715" y="2696561"/>
            <a:ext cx="1525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egularization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5467610" y="1481869"/>
            <a:ext cx="208887" cy="206239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05287" y="2681352"/>
            <a:ext cx="139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Training Loss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5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748962"/>
              </p:ext>
            </p:extLst>
          </p:nvPr>
        </p:nvGraphicFramePr>
        <p:xfrm>
          <a:off x="4660417" y="569645"/>
          <a:ext cx="3933175" cy="55173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7969"/>
                <a:gridCol w="971991"/>
                <a:gridCol w="906217"/>
                <a:gridCol w="1066998"/>
              </a:tblGrid>
              <a:tr h="41352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Person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Age&gt;10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Male?</a:t>
                      </a:r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Height </a:t>
                      </a:r>
                    </a:p>
                    <a:p>
                      <a:r>
                        <a:rPr lang="en-US" sz="2000" dirty="0" smtClean="0"/>
                        <a:t>&gt; 55”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516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Alice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Bob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789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Carol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Dave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69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643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Frank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019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Gena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969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Harold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419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Irene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58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307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Kelly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9547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Larry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696191"/>
              </p:ext>
            </p:extLst>
          </p:nvPr>
        </p:nvGraphicFramePr>
        <p:xfrm>
          <a:off x="930049" y="426461"/>
          <a:ext cx="1915553" cy="103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8" name="Equation" r:id="rId3" imgW="1130300" imgH="609600" progId="Equation.3">
                  <p:embed/>
                </p:oleObj>
              </mc:Choice>
              <mc:Fallback>
                <p:oleObj name="Equation" r:id="rId3" imgW="1130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0049" y="426461"/>
                        <a:ext cx="1915553" cy="103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242706"/>
              </p:ext>
            </p:extLst>
          </p:nvPr>
        </p:nvGraphicFramePr>
        <p:xfrm>
          <a:off x="930049" y="1585624"/>
          <a:ext cx="2475531" cy="946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69" name="Equation" r:id="rId5" imgW="1460500" imgH="558800" progId="Equation.3">
                  <p:embed/>
                </p:oleObj>
              </mc:Choice>
              <mc:Fallback>
                <p:oleObj name="Equation" r:id="rId5" imgW="14605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0049" y="1585624"/>
                        <a:ext cx="2475531" cy="946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>
          <a:xfrm>
            <a:off x="4281587" y="1323308"/>
            <a:ext cx="308002" cy="227937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4281586" y="3726555"/>
            <a:ext cx="308002" cy="23375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769788" y="4703894"/>
            <a:ext cx="623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Test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7259" y="4261640"/>
            <a:ext cx="2654731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0.7401   0.2441      -0.1745 </a:t>
            </a:r>
            <a:endParaRPr lang="en-US" dirty="0"/>
          </a:p>
          <a:p>
            <a:r>
              <a:rPr lang="en-US" dirty="0" smtClean="0"/>
              <a:t>0.7122   0.2277      -0.1967</a:t>
            </a:r>
            <a:endParaRPr lang="en-US" dirty="0"/>
          </a:p>
          <a:p>
            <a:r>
              <a:rPr lang="en-US" dirty="0" smtClean="0"/>
              <a:t>0.6197   0.1765      -0.2686 </a:t>
            </a:r>
            <a:endParaRPr lang="en-US" dirty="0"/>
          </a:p>
          <a:p>
            <a:r>
              <a:rPr lang="en-US" dirty="0" smtClean="0"/>
              <a:t>0.4124   0.0817      -0.4196</a:t>
            </a:r>
          </a:p>
          <a:p>
            <a:r>
              <a:rPr lang="en-US" dirty="0"/>
              <a:t>0.1801   </a:t>
            </a:r>
            <a:r>
              <a:rPr lang="en-US" dirty="0" smtClean="0"/>
              <a:t>0.0161      -0.5686</a:t>
            </a:r>
          </a:p>
          <a:p>
            <a:endParaRPr lang="en-US" dirty="0" smtClean="0"/>
          </a:p>
          <a:p>
            <a:r>
              <a:rPr lang="en-US" dirty="0" smtClean="0"/>
              <a:t>0.0001   </a:t>
            </a:r>
            <a:r>
              <a:rPr lang="en-US" dirty="0"/>
              <a:t>0.0000    </a:t>
            </a:r>
            <a:r>
              <a:rPr lang="en-US" dirty="0" smtClean="0"/>
              <a:t>  -0.6666  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723764" y="2277536"/>
            <a:ext cx="715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Train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6380" y="3729153"/>
            <a:ext cx="36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76092"/>
                </a:solidFill>
              </a:rPr>
              <a:t>w</a:t>
            </a:r>
            <a:endParaRPr lang="en-US" sz="2000" dirty="0">
              <a:solidFill>
                <a:srgbClr val="37609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5448" y="3731378"/>
            <a:ext cx="319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76092"/>
                </a:solidFill>
              </a:rPr>
              <a:t>b</a:t>
            </a:r>
            <a:endParaRPr lang="en-US" sz="2000" dirty="0">
              <a:solidFill>
                <a:srgbClr val="376092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3076328" y="3911229"/>
            <a:ext cx="202683" cy="54376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>
            <a:off x="1716941" y="3510654"/>
            <a:ext cx="202685" cy="13683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5400000">
            <a:off x="2080625" y="5607399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379145"/>
              </p:ext>
            </p:extLst>
          </p:nvPr>
        </p:nvGraphicFramePr>
        <p:xfrm>
          <a:off x="363538" y="2959100"/>
          <a:ext cx="34559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770" name="Equation" r:id="rId7" imgW="2006600" imgH="393700" progId="Equation.3">
                  <p:embed/>
                </p:oleObj>
              </mc:Choice>
              <mc:Fallback>
                <p:oleObj name="Equation" r:id="rId7" imgW="2006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3538" y="2959100"/>
                        <a:ext cx="34559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flipH="1">
            <a:off x="828942" y="4418629"/>
            <a:ext cx="22815" cy="17796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-180777" y="5072886"/>
            <a:ext cx="157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Larger Lambda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83" y="257327"/>
            <a:ext cx="3239007" cy="264174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50963" y="2905003"/>
            <a:ext cx="3630514" cy="74333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/>
      <p:bldP spid="20" grpId="0"/>
      <p:bldP spid="16" grpId="0"/>
      <p:bldP spid="22" grpId="0"/>
      <p:bldP spid="23" grpId="0"/>
      <p:bldP spid="24" grpId="0" animBg="1"/>
      <p:bldP spid="25" grpId="0" animBg="1"/>
      <p:bldP spid="26" grpId="0"/>
      <p:bldP spid="30" grpId="0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Updated Pipeline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08036" y="1597742"/>
            <a:ext cx="2492477" cy="1532193"/>
            <a:chOff x="408036" y="1597742"/>
            <a:chExt cx="2492477" cy="153219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2081088"/>
                </p:ext>
              </p:extLst>
            </p:nvPr>
          </p:nvGraphicFramePr>
          <p:xfrm>
            <a:off x="596661" y="1747683"/>
            <a:ext cx="2140491" cy="672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3" name="Equation" r:id="rId3" imgW="889000" imgH="279400" progId="Equation.3">
                    <p:embed/>
                  </p:oleObj>
                </mc:Choice>
                <mc:Fallback>
                  <p:oleObj name="Equation" r:id="rId3" imgW="8890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6661" y="1747683"/>
                          <a:ext cx="2140491" cy="672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3803" y="2557342"/>
              <a:ext cx="1716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Training Data</a:t>
              </a:r>
              <a:endParaRPr lang="en-US" sz="22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036" y="1597742"/>
              <a:ext cx="2492477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85124" y="1597742"/>
            <a:ext cx="2845322" cy="1532193"/>
            <a:chOff x="3185124" y="1597742"/>
            <a:chExt cx="2845322" cy="153219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183167"/>
                </p:ext>
              </p:extLst>
            </p:nvPr>
          </p:nvGraphicFramePr>
          <p:xfrm>
            <a:off x="3258360" y="1878549"/>
            <a:ext cx="2634571" cy="48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4" name="Equation" r:id="rId5" imgW="1244600" imgH="228600" progId="Equation.3">
                    <p:embed/>
                  </p:oleObj>
                </mc:Choice>
                <mc:Fallback>
                  <p:oleObj name="Equation" r:id="rId5" imgW="1244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8360" y="1878549"/>
                          <a:ext cx="2634571" cy="4845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823805" y="2557342"/>
              <a:ext cx="15627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Model Class</a:t>
              </a:r>
              <a:endParaRPr lang="en-US" sz="22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185124" y="1597742"/>
              <a:ext cx="2845322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25417" y="1596954"/>
            <a:ext cx="2474451" cy="1532193"/>
            <a:chOff x="6325417" y="1596954"/>
            <a:chExt cx="2474451" cy="153219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0629412"/>
                </p:ext>
              </p:extLst>
            </p:nvPr>
          </p:nvGraphicFramePr>
          <p:xfrm>
            <a:off x="6481872" y="1878549"/>
            <a:ext cx="2154129" cy="479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5" name="Equation" r:id="rId7" imgW="1028700" imgH="228600" progId="Equation.3">
                    <p:embed/>
                  </p:oleObj>
                </mc:Choice>
                <mc:Fallback>
                  <p:oleObj name="Equation" r:id="rId7" imgW="10287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81872" y="1878549"/>
                          <a:ext cx="2154129" cy="4795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718575" y="2557342"/>
              <a:ext cx="1736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Loss Function</a:t>
              </a:r>
              <a:endParaRPr lang="en-US" sz="22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25417" y="1596954"/>
              <a:ext cx="2474451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8735" y="3524763"/>
            <a:ext cx="4745533" cy="2661365"/>
            <a:chOff x="629437" y="3524763"/>
            <a:chExt cx="4745533" cy="2661365"/>
          </a:xfrm>
        </p:grpSpPr>
        <p:grpSp>
          <p:nvGrpSpPr>
            <p:cNvPr id="34" name="Group 33"/>
            <p:cNvGrpSpPr/>
            <p:nvPr/>
          </p:nvGrpSpPr>
          <p:grpSpPr>
            <a:xfrm>
              <a:off x="1055525" y="3904328"/>
              <a:ext cx="3372499" cy="386533"/>
              <a:chOff x="855372" y="4131991"/>
              <a:chExt cx="6712196" cy="6310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90060" y="4518524"/>
                <a:ext cx="6642335" cy="2050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55372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67568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94859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22924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8201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39550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890061" y="4520034"/>
                <a:ext cx="1273534" cy="2050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0974626"/>
                </p:ext>
              </p:extLst>
            </p:nvPr>
          </p:nvGraphicFramePr>
          <p:xfrm>
            <a:off x="968595" y="4464050"/>
            <a:ext cx="4029075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66" name="Equation" r:id="rId9" imgW="2159000" imgH="457200" progId="Equation.3">
                    <p:embed/>
                  </p:oleObj>
                </mc:Choice>
                <mc:Fallback>
                  <p:oleObj name="Equation" r:id="rId9" imgW="21590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68595" y="4464050"/>
                          <a:ext cx="4029075" cy="854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960686" y="5453515"/>
              <a:ext cx="42047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Cross Validation &amp; Model Selection</a:t>
              </a:r>
              <a:endParaRPr lang="en-US" sz="2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29437" y="3524763"/>
              <a:ext cx="4745533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36969" y="3524763"/>
            <a:ext cx="1909102" cy="2661365"/>
            <a:chOff x="6005865" y="3524763"/>
            <a:chExt cx="1909102" cy="266136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81871" y="3875596"/>
              <a:ext cx="978071" cy="13518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539230" y="5453515"/>
              <a:ext cx="913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Profit!</a:t>
              </a:r>
              <a:endParaRPr lang="en-US" sz="22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5865" y="3524763"/>
              <a:ext cx="1909102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 rot="20903043">
            <a:off x="4170881" y="5133458"/>
            <a:ext cx="130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76092"/>
                </a:solidFill>
              </a:rPr>
              <a:t>Choosing </a:t>
            </a:r>
            <a:r>
              <a:rPr lang="en-US" b="1" dirty="0" err="1" smtClean="0">
                <a:solidFill>
                  <a:srgbClr val="376092"/>
                </a:solidFill>
              </a:rPr>
              <a:t>λ</a:t>
            </a:r>
            <a:r>
              <a:rPr lang="en-US" b="1" dirty="0" smtClean="0">
                <a:solidFill>
                  <a:srgbClr val="376092"/>
                </a:solidFill>
              </a:rPr>
              <a:t>!</a:t>
            </a:r>
            <a:endParaRPr lang="en-US" b="1" dirty="0">
              <a:solidFill>
                <a:srgbClr val="37609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grpFill/>
        <a:ln>
          <a:solidFill>
            <a:srgbClr val="FF0000"/>
          </a:solidFill>
          <a:tailEnd type="arrow" w="sm" len="sm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1377</Words>
  <Application>Microsoft Macintosh PowerPoint</Application>
  <PresentationFormat>On-screen Show (4:3)</PresentationFormat>
  <Paragraphs>566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Office Theme</vt:lpstr>
      <vt:lpstr>Equation</vt:lpstr>
      <vt:lpstr>Microsoft Equation</vt:lpstr>
      <vt:lpstr>Machine Learning &amp; Data Mining CS/CNS/EE 155</vt:lpstr>
      <vt:lpstr>Homework 1</vt:lpstr>
      <vt:lpstr>Recap: Complete Pipeline</vt:lpstr>
      <vt:lpstr>Different Model Classes?</vt:lpstr>
      <vt:lpstr>Notation</vt:lpstr>
      <vt:lpstr>Notation Part 2</vt:lpstr>
      <vt:lpstr>Ridge Regression</vt:lpstr>
      <vt:lpstr>PowerPoint Presentation</vt:lpstr>
      <vt:lpstr>Updated Pipeline</vt:lpstr>
      <vt:lpstr>PowerPoint Presentation</vt:lpstr>
      <vt:lpstr>PowerPoint Presentation</vt:lpstr>
      <vt:lpstr>Recap: Ridge Regularization</vt:lpstr>
      <vt:lpstr>Model Class Interpretation</vt:lpstr>
      <vt:lpstr>Norm Constrained Model Class</vt:lpstr>
      <vt:lpstr>Lagrange Multipliers</vt:lpstr>
      <vt:lpstr>PowerPoint Presentation</vt:lpstr>
      <vt:lpstr>PowerPoint Presentation</vt:lpstr>
      <vt:lpstr>PowerPoint Presentation</vt:lpstr>
      <vt:lpstr>Recap #2: Ridge Regularization</vt:lpstr>
      <vt:lpstr>Hallucinating Data Points</vt:lpstr>
      <vt:lpstr>Extension: Multi-task Learning</vt:lpstr>
      <vt:lpstr>Extension: Multi-task Learning</vt:lpstr>
      <vt:lpstr>Extension: Multi-task Learning</vt:lpstr>
      <vt:lpstr>Multi-task Regularization</vt:lpstr>
      <vt:lpstr>Lasso L1-Regularized Least-Squares</vt:lpstr>
      <vt:lpstr>L1 Regularized Least Squares</vt:lpstr>
      <vt:lpstr>Subgradient (sub-differential)</vt:lpstr>
      <vt:lpstr>L1 Regularized Least Squares</vt:lpstr>
      <vt:lpstr>Lagrange Multipliers</vt:lpstr>
      <vt:lpstr>Sparsity</vt:lpstr>
      <vt:lpstr>Why is Sparsity Important?</vt:lpstr>
      <vt:lpstr>Lasso Guarantee</vt:lpstr>
      <vt:lpstr>PowerPoint Presentation</vt:lpstr>
      <vt:lpstr>Recap: Lasso vs Ridge</vt:lpstr>
      <vt:lpstr>Recap: Regularization</vt:lpstr>
      <vt:lpstr>Next Lecture: Recent Applications of Lasso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1019</cp:revision>
  <dcterms:created xsi:type="dcterms:W3CDTF">2015-01-06T05:34:21Z</dcterms:created>
  <dcterms:modified xsi:type="dcterms:W3CDTF">2015-01-14T04:02:44Z</dcterms:modified>
</cp:coreProperties>
</file>