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2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3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61" r:id="rId3"/>
    <p:sldId id="262" r:id="rId4"/>
    <p:sldId id="260" r:id="rId5"/>
    <p:sldId id="263" r:id="rId6"/>
    <p:sldId id="265" r:id="rId7"/>
    <p:sldId id="275" r:id="rId8"/>
    <p:sldId id="272" r:id="rId9"/>
    <p:sldId id="271" r:id="rId10"/>
    <p:sldId id="273" r:id="rId11"/>
    <p:sldId id="274" r:id="rId12"/>
    <p:sldId id="267" r:id="rId13"/>
    <p:sldId id="276" r:id="rId14"/>
    <p:sldId id="266" r:id="rId15"/>
    <p:sldId id="278" r:id="rId16"/>
    <p:sldId id="277" r:id="rId17"/>
    <p:sldId id="281" r:id="rId18"/>
    <p:sldId id="282" r:id="rId19"/>
    <p:sldId id="284" r:id="rId20"/>
    <p:sldId id="285" r:id="rId21"/>
    <p:sldId id="283" r:id="rId22"/>
    <p:sldId id="257" r:id="rId23"/>
    <p:sldId id="289" r:id="rId24"/>
    <p:sldId id="287" r:id="rId25"/>
    <p:sldId id="288" r:id="rId26"/>
    <p:sldId id="290" r:id="rId27"/>
    <p:sldId id="291" r:id="rId28"/>
    <p:sldId id="292" r:id="rId29"/>
    <p:sldId id="299" r:id="rId30"/>
    <p:sldId id="293" r:id="rId31"/>
    <p:sldId id="298" r:id="rId32"/>
    <p:sldId id="296" r:id="rId33"/>
    <p:sldId id="301" r:id="rId34"/>
    <p:sldId id="295" r:id="rId35"/>
    <p:sldId id="305" r:id="rId36"/>
    <p:sldId id="302" r:id="rId37"/>
    <p:sldId id="306" r:id="rId38"/>
    <p:sldId id="308" r:id="rId39"/>
    <p:sldId id="307" r:id="rId40"/>
    <p:sldId id="309" r:id="rId41"/>
    <p:sldId id="311" r:id="rId42"/>
    <p:sldId id="310" r:id="rId43"/>
    <p:sldId id="31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1.emf"/><Relationship Id="rId3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6.emf"/><Relationship Id="rId1" Type="http://schemas.openxmlformats.org/officeDocument/2006/relationships/image" Target="../media/image8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8478B-6CB6-1648-AD11-4BCA276D364A}" type="datetimeFigureOut">
              <a:rPr lang="en-US" smtClean="0"/>
              <a:t>1/8/15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1054E-58D0-F24D-9054-8231A9C9B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9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1054E-58D0-F24D-9054-8231A9C9B35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1054E-58D0-F24D-9054-8231A9C9B3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29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1054E-58D0-F24D-9054-8231A9C9B35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2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9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7609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5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7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E2527-D70C-FF41-A8B0-7C6A28744F98}" type="datetimeFigureOut">
              <a:rPr lang="en-US" smtClean="0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AD60-2240-774B-999B-A729C374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9.emf"/><Relationship Id="rId10" Type="http://schemas.openxmlformats.org/officeDocument/2006/relationships/oleObject" Target="../embeddings/oleObject17.bin"/><Relationship Id="rId11" Type="http://schemas.openxmlformats.org/officeDocument/2006/relationships/image" Target="../media/image1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4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2.e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2.emf"/><Relationship Id="rId5" Type="http://schemas.openxmlformats.org/officeDocument/2006/relationships/image" Target="../media/image26.emf"/><Relationship Id="rId6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2.bin"/><Relationship Id="rId6" Type="http://schemas.openxmlformats.org/officeDocument/2006/relationships/image" Target="../media/image28.emf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31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oleObject" Target="../embeddings/oleObject31.bin"/><Relationship Id="rId5" Type="http://schemas.openxmlformats.org/officeDocument/2006/relationships/image" Target="../media/image36.e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7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38.bin"/><Relationship Id="rId14" Type="http://schemas.openxmlformats.org/officeDocument/2006/relationships/image" Target="../media/image46.emf"/><Relationship Id="rId15" Type="http://schemas.openxmlformats.org/officeDocument/2006/relationships/oleObject" Target="../embeddings/oleObject39.bin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3.emf"/><Relationship Id="rId9" Type="http://schemas.openxmlformats.org/officeDocument/2006/relationships/oleObject" Target="../embeddings/oleObject36.bin"/><Relationship Id="rId10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8.png"/><Relationship Id="rId5" Type="http://schemas.openxmlformats.org/officeDocument/2006/relationships/image" Target="../media/image56.png"/><Relationship Id="rId6" Type="http://schemas.openxmlformats.org/officeDocument/2006/relationships/oleObject" Target="../embeddings/oleObject40.bin"/><Relationship Id="rId7" Type="http://schemas.openxmlformats.org/officeDocument/2006/relationships/image" Target="../media/image54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6.emf"/><Relationship Id="rId11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Machine Learning &amp; Data Mining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CS/CNS/EE 155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2:</a:t>
            </a:r>
          </a:p>
          <a:p>
            <a:r>
              <a:rPr lang="en-US" smtClean="0"/>
              <a:t>Review Part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032" y="115448"/>
            <a:ext cx="1912569" cy="81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2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20" y="743077"/>
            <a:ext cx="6612500" cy="5721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6064" y="6456516"/>
            <a:ext cx="4762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Support_vector_machine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64580" y="191278"/>
            <a:ext cx="434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Which Line is the Best Classifier?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39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Connector 50"/>
          <p:cNvCxnSpPr/>
          <p:nvPr/>
        </p:nvCxnSpPr>
        <p:spPr>
          <a:xfrm>
            <a:off x="5257037" y="4707428"/>
            <a:ext cx="276905" cy="26046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41152" cy="48942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Line is a 1D, Plane is 2D</a:t>
            </a:r>
          </a:p>
          <a:p>
            <a:r>
              <a:rPr lang="en-US" sz="2800" dirty="0" err="1" smtClean="0"/>
              <a:t>Hyperplane</a:t>
            </a:r>
            <a:r>
              <a:rPr lang="en-US" sz="2800" dirty="0" smtClean="0"/>
              <a:t> is many D</a:t>
            </a:r>
          </a:p>
          <a:p>
            <a:pPr lvl="1"/>
            <a:r>
              <a:rPr lang="en-US" sz="2400" dirty="0" smtClean="0"/>
              <a:t>Includes Line and Plane</a:t>
            </a:r>
          </a:p>
          <a:p>
            <a:pPr lvl="1"/>
            <a:endParaRPr lang="en-US" sz="1000" dirty="0"/>
          </a:p>
          <a:p>
            <a:r>
              <a:rPr lang="en-US" sz="2800" dirty="0" smtClean="0"/>
              <a:t>Defined by (</a:t>
            </a:r>
            <a:r>
              <a:rPr lang="en-US" sz="2800" dirty="0" err="1" smtClean="0"/>
              <a:t>w,b</a:t>
            </a:r>
            <a:r>
              <a:rPr lang="en-US" sz="2800" dirty="0" smtClean="0"/>
              <a:t>)</a:t>
            </a:r>
          </a:p>
          <a:p>
            <a:pPr lvl="1"/>
            <a:endParaRPr lang="en-US" sz="1000" dirty="0" smtClean="0"/>
          </a:p>
          <a:p>
            <a:pPr lvl="1"/>
            <a:endParaRPr lang="en-US" sz="1000" dirty="0" smtClean="0"/>
          </a:p>
          <a:p>
            <a:pPr lvl="1"/>
            <a:endParaRPr lang="en-US" sz="1000" dirty="0"/>
          </a:p>
          <a:p>
            <a:r>
              <a:rPr lang="en-US" sz="2800" dirty="0" smtClean="0"/>
              <a:t>Distance: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sz="2800" dirty="0" smtClean="0"/>
              <a:t>Signed Distance</a:t>
            </a:r>
            <a:r>
              <a:rPr lang="en-US" sz="2800" dirty="0"/>
              <a:t>:</a:t>
            </a:r>
          </a:p>
          <a:p>
            <a:endParaRPr lang="en-US" sz="2800" dirty="0"/>
          </a:p>
        </p:txBody>
      </p:sp>
      <p:cxnSp>
        <p:nvCxnSpPr>
          <p:cNvPr id="28" name="Straight Connector 27"/>
          <p:cNvCxnSpPr>
            <a:endCxn id="25" idx="1"/>
          </p:cNvCxnSpPr>
          <p:nvPr/>
        </p:nvCxnSpPr>
        <p:spPr>
          <a:xfrm>
            <a:off x="7610846" y="3048350"/>
            <a:ext cx="436481" cy="4498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Hyperplane</a:t>
            </a:r>
            <a:r>
              <a:rPr lang="en-US" dirty="0" smtClean="0"/>
              <a:t> Distance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74353"/>
              </p:ext>
            </p:extLst>
          </p:nvPr>
        </p:nvGraphicFramePr>
        <p:xfrm>
          <a:off x="3381300" y="4107432"/>
          <a:ext cx="1066421" cy="94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3" name="Equation" r:id="rId3" imgW="571500" imgH="508000" progId="Equation.3">
                  <p:embed/>
                </p:oleObj>
              </mc:Choice>
              <mc:Fallback>
                <p:oleObj name="Equation" r:id="rId3" imgW="5715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1300" y="4107432"/>
                        <a:ext cx="1066421" cy="947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346758"/>
              </p:ext>
            </p:extLst>
          </p:nvPr>
        </p:nvGraphicFramePr>
        <p:xfrm>
          <a:off x="3472022" y="5270576"/>
          <a:ext cx="921886" cy="78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" name="Equation" r:id="rId5" imgW="533400" imgH="457200" progId="Equation.3">
                  <p:embed/>
                </p:oleObj>
              </mc:Choice>
              <mc:Fallback>
                <p:oleObj name="Equation" r:id="rId5" imgW="533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2022" y="5270576"/>
                        <a:ext cx="921886" cy="789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5257037" y="1675814"/>
            <a:ext cx="0" cy="30316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57037" y="4697427"/>
            <a:ext cx="31217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714682" y="2935815"/>
            <a:ext cx="426064" cy="46959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54316" y="2067931"/>
            <a:ext cx="3178892" cy="2987431"/>
          </a:xfrm>
          <a:prstGeom prst="line">
            <a:avLst/>
          </a:prstGeom>
          <a:ln w="28575" cmpd="sng"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541910" y="2587689"/>
            <a:ext cx="349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w</a:t>
            </a:r>
            <a:endParaRPr lang="en-US" dirty="0">
              <a:solidFill>
                <a:srgbClr val="953735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015527" y="3466364"/>
            <a:ext cx="217147" cy="21714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stCxn id="24" idx="5"/>
          </p:cNvCxnSpPr>
          <p:nvPr/>
        </p:nvCxnSpPr>
        <p:spPr>
          <a:xfrm>
            <a:off x="8098881" y="2174312"/>
            <a:ext cx="211902" cy="20945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913534" y="1988971"/>
            <a:ext cx="217147" cy="21714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4886156" y="5340685"/>
            <a:ext cx="3588051" cy="969210"/>
            <a:chOff x="4886156" y="5340685"/>
            <a:chExt cx="3588051" cy="969210"/>
          </a:xfrm>
        </p:grpSpPr>
        <p:sp>
          <p:nvSpPr>
            <p:cNvPr id="42" name="TextBox 41"/>
            <p:cNvSpPr txBox="1"/>
            <p:nvPr/>
          </p:nvSpPr>
          <p:spPr>
            <a:xfrm>
              <a:off x="6557500" y="5459139"/>
              <a:ext cx="19100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un-normalized </a:t>
              </a:r>
            </a:p>
            <a:p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</a:rPr>
                <a:t>signed distance!</a:t>
              </a:r>
              <a:endParaRPr lang="en-US" sz="20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891674" y="5590080"/>
              <a:ext cx="17761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accent4">
                      <a:lumMod val="75000"/>
                    </a:schemeClr>
                  </a:solidFill>
                </a:rPr>
                <a:t>Linear Model = </a:t>
              </a:r>
              <a:endParaRPr lang="en-US" sz="2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86156" y="5340685"/>
              <a:ext cx="3588051" cy="969210"/>
            </a:xfrm>
            <a:prstGeom prst="rect">
              <a:avLst/>
            </a:prstGeom>
            <a:noFill/>
            <a:ln w="2540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5456871" y="3922766"/>
            <a:ext cx="77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</a:rPr>
              <a:t>b/|w|</a:t>
            </a:r>
            <a:endParaRPr lang="en-US" dirty="0">
              <a:solidFill>
                <a:srgbClr val="953735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454316" y="4292098"/>
            <a:ext cx="388895" cy="47839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4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81538" y="6456516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</a:t>
            </a:r>
            <a:r>
              <a:rPr lang="en-US" sz="1400" dirty="0"/>
              <a:t>: 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Support_vector_machine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5" y="809493"/>
            <a:ext cx="5420037" cy="5840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8645" y="229705"/>
            <a:ext cx="6330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Max Margin Classifier (Support Vector Machine)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9613" y="4957097"/>
            <a:ext cx="2586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“Linearly Separable”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6119" y="3437788"/>
            <a:ext cx="2665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 generalization </a:t>
            </a:r>
          </a:p>
          <a:p>
            <a:r>
              <a:rPr lang="en-US" dirty="0" smtClean="0"/>
              <a:t>to unseen test examples</a:t>
            </a:r>
          </a:p>
          <a:p>
            <a:r>
              <a:rPr lang="en-US" dirty="0" smtClean="0"/>
              <a:t>(beyond scope of course*)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1097" y="692069"/>
            <a:ext cx="1145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“Margin”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4653935" y="892124"/>
            <a:ext cx="1827162" cy="39426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372833"/>
              </p:ext>
            </p:extLst>
          </p:nvPr>
        </p:nvGraphicFramePr>
        <p:xfrm>
          <a:off x="5916791" y="1505870"/>
          <a:ext cx="2683775" cy="134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" name="Equation" r:id="rId4" imgW="1397000" imgH="698500" progId="Equation.3">
                  <p:embed/>
                </p:oleObj>
              </mc:Choice>
              <mc:Fallback>
                <p:oleObj name="Equation" r:id="rId4" imgW="13970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16791" y="1505870"/>
                        <a:ext cx="2683775" cy="134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519218" y="6148739"/>
            <a:ext cx="3474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*http</a:t>
            </a:r>
            <a:r>
              <a:rPr lang="en-US" sz="1400" dirty="0"/>
              <a:t>://</a:t>
            </a:r>
            <a:r>
              <a:rPr lang="en-US" sz="1400" dirty="0" err="1"/>
              <a:t>olivier.chapelle.cc</a:t>
            </a:r>
            <a:r>
              <a:rPr lang="en-US" sz="1400" dirty="0"/>
              <a:t>/pub/</a:t>
            </a:r>
            <a:r>
              <a:rPr lang="en-US" sz="1400" dirty="0" err="1"/>
              <a:t>span_lmc.pdf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39834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15" y="809493"/>
            <a:ext cx="5420037" cy="5840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558" y="4382573"/>
            <a:ext cx="381000" cy="38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963" y="3988963"/>
            <a:ext cx="381000" cy="3810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48111"/>
              </p:ext>
            </p:extLst>
          </p:nvPr>
        </p:nvGraphicFramePr>
        <p:xfrm>
          <a:off x="5919788" y="1505983"/>
          <a:ext cx="2803525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" name="Equation" r:id="rId6" imgW="1460500" imgH="965200" progId="Equation.3">
                  <p:embed/>
                </p:oleObj>
              </mc:Choice>
              <mc:Fallback>
                <p:oleObj name="Equation" r:id="rId6" imgW="1460500" imgH="965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19788" y="1505983"/>
                        <a:ext cx="2803525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933018" y="3761247"/>
            <a:ext cx="297667" cy="29203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60132" y="4707873"/>
            <a:ext cx="739044" cy="72720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84380" y="229705"/>
            <a:ext cx="4891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Soft-Margin Support Vector Machine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21545"/>
              </p:ext>
            </p:extLst>
          </p:nvPr>
        </p:nvGraphicFramePr>
        <p:xfrm>
          <a:off x="1014301" y="4815671"/>
          <a:ext cx="307801" cy="43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" name="Equation" r:id="rId8" imgW="152400" imgH="215900" progId="Equation.3">
                  <p:embed/>
                </p:oleObj>
              </mc:Choice>
              <mc:Fallback>
                <p:oleObj name="Equation" r:id="rId8" imgW="152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4301" y="4815671"/>
                        <a:ext cx="307801" cy="436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>
            <a:stCxn id="16" idx="0"/>
          </p:cNvCxnSpPr>
          <p:nvPr/>
        </p:nvCxnSpPr>
        <p:spPr>
          <a:xfrm flipV="1">
            <a:off x="1168201" y="3947998"/>
            <a:ext cx="777977" cy="867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1322102" y="5033697"/>
            <a:ext cx="756330" cy="657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13630"/>
              </p:ext>
            </p:extLst>
          </p:nvPr>
        </p:nvGraphicFramePr>
        <p:xfrm>
          <a:off x="5916791" y="1505870"/>
          <a:ext cx="2683775" cy="134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" name="Equation" r:id="rId10" imgW="1397000" imgH="698500" progId="Equation.3">
                  <p:embed/>
                </p:oleObj>
              </mc:Choice>
              <mc:Fallback>
                <p:oleObj name="Equation" r:id="rId10" imgW="1397000" imgH="698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16791" y="1505870"/>
                        <a:ext cx="2683775" cy="134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481097" y="692069"/>
            <a:ext cx="1145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“Margin”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>
          <a:xfrm flipH="1">
            <a:off x="4653935" y="892124"/>
            <a:ext cx="1827162" cy="39426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57312" y="4018034"/>
            <a:ext cx="28272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04A7B"/>
                </a:solidFill>
              </a:rPr>
              <a:t>Size of Margin </a:t>
            </a:r>
          </a:p>
          <a:p>
            <a:pPr algn="ctr"/>
            <a:r>
              <a:rPr lang="en-US" sz="2000" b="1" dirty="0" err="1" smtClean="0">
                <a:solidFill>
                  <a:srgbClr val="604A7B"/>
                </a:solidFill>
              </a:rPr>
              <a:t>vs</a:t>
            </a:r>
            <a:r>
              <a:rPr lang="en-US" sz="2000" b="1" dirty="0" smtClean="0">
                <a:solidFill>
                  <a:srgbClr val="604A7B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604A7B"/>
                </a:solidFill>
              </a:rPr>
              <a:t>Size of Margin Violations</a:t>
            </a:r>
          </a:p>
          <a:p>
            <a:pPr algn="ctr"/>
            <a:r>
              <a:rPr lang="en-US" sz="2000" dirty="0" smtClean="0">
                <a:solidFill>
                  <a:srgbClr val="604A7B"/>
                </a:solidFill>
              </a:rPr>
              <a:t>(C controls trade-off)</a:t>
            </a:r>
            <a:endParaRPr lang="en-US" sz="2000" dirty="0">
              <a:solidFill>
                <a:srgbClr val="604A7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1538" y="6456516"/>
            <a:ext cx="5211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</a:t>
            </a:r>
            <a:r>
              <a:rPr lang="en-US" sz="1400" dirty="0"/>
              <a:t>: 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Support_vector_machine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060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22" y="1250199"/>
            <a:ext cx="8116280" cy="4752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6562" y="5871158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86130" y="3336736"/>
            <a:ext cx="71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1308" y="4802704"/>
            <a:ext cx="115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0/1 Loss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1862194" y="4434917"/>
            <a:ext cx="154978" cy="367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3757" y="4571871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y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>
            <a:off x="5503441" y="5033536"/>
            <a:ext cx="0" cy="441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2961086" y="2650698"/>
            <a:ext cx="581031" cy="48456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32628" y="2219811"/>
            <a:ext cx="1418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Hinge Loss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16243"/>
              </p:ext>
            </p:extLst>
          </p:nvPr>
        </p:nvGraphicFramePr>
        <p:xfrm>
          <a:off x="5619484" y="1763713"/>
          <a:ext cx="2472004" cy="1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" name="Equation" r:id="rId5" imgW="1460500" imgH="1155700" progId="Equation.3">
                  <p:embed/>
                </p:oleObj>
              </mc:Choice>
              <mc:Fallback>
                <p:oleObj name="Equation" r:id="rId5" imgW="14605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19484" y="1763713"/>
                        <a:ext cx="2472004" cy="1954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Hinge Loss</a:t>
            </a:r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436683"/>
              </p:ext>
            </p:extLst>
          </p:nvPr>
        </p:nvGraphicFramePr>
        <p:xfrm>
          <a:off x="4184650" y="3671888"/>
          <a:ext cx="40068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" name="Equation" r:id="rId7" imgW="2197100" imgH="215900" progId="Equation.3">
                  <p:embed/>
                </p:oleObj>
              </mc:Choice>
              <mc:Fallback>
                <p:oleObj name="Equation" r:id="rId7" imgW="2197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4650" y="3671888"/>
                        <a:ext cx="400685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>
            <a:off x="3542117" y="2650698"/>
            <a:ext cx="1004796" cy="99461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29154" y="907187"/>
            <a:ext cx="156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604A7B"/>
                </a:solidFill>
              </a:rPr>
              <a:t>Regularization</a:t>
            </a:r>
            <a:endParaRPr lang="en-US" b="1" dirty="0">
              <a:solidFill>
                <a:srgbClr val="604A7B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6902622" y="1276519"/>
            <a:ext cx="394811" cy="6119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547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97" y="1168338"/>
            <a:ext cx="8067315" cy="5128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3609" y="4104456"/>
            <a:ext cx="115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0/1 Loss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 flipH="1">
            <a:off x="1684529" y="4535343"/>
            <a:ext cx="164944" cy="3185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02126" y="1757629"/>
            <a:ext cx="1713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Squared Loss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stCxn id="6" idx="2"/>
          </p:cNvCxnSpPr>
          <p:nvPr/>
        </p:nvCxnSpPr>
        <p:spPr>
          <a:xfrm flipH="1">
            <a:off x="2802126" y="2188516"/>
            <a:ext cx="856822" cy="44220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0509" y="6052280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9031" y="3315991"/>
            <a:ext cx="71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98225" y="4322697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y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397909" y="4843493"/>
            <a:ext cx="0" cy="769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2"/>
          </p:cNvCxnSpPr>
          <p:nvPr/>
        </p:nvCxnSpPr>
        <p:spPr>
          <a:xfrm flipH="1">
            <a:off x="2980828" y="3403710"/>
            <a:ext cx="825452" cy="78152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96791" y="2972823"/>
            <a:ext cx="1418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Hinge Loss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Hinge Loss </a:t>
            </a:r>
            <a:r>
              <a:rPr lang="en-US" dirty="0" err="1" smtClean="0"/>
              <a:t>vs</a:t>
            </a:r>
            <a:r>
              <a:rPr lang="en-US" dirty="0" smtClean="0"/>
              <a:t> Squared Loss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41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Interpretations</a:t>
            </a:r>
          </a:p>
          <a:p>
            <a:endParaRPr lang="en-US" sz="1600" dirty="0"/>
          </a:p>
          <a:p>
            <a:r>
              <a:rPr lang="en-US" dirty="0" smtClean="0"/>
              <a:t>Geometric</a:t>
            </a:r>
          </a:p>
          <a:p>
            <a:pPr lvl="1"/>
            <a:r>
              <a:rPr lang="en-US" sz="2400" dirty="0" smtClean="0"/>
              <a:t>Margin </a:t>
            </a:r>
            <a:r>
              <a:rPr lang="en-US" sz="2400" dirty="0" err="1" smtClean="0"/>
              <a:t>vs</a:t>
            </a:r>
            <a:r>
              <a:rPr lang="en-US" sz="2400" dirty="0" smtClean="0"/>
              <a:t> Margin Violations</a:t>
            </a:r>
          </a:p>
          <a:p>
            <a:endParaRPr lang="en-US" sz="1600" dirty="0"/>
          </a:p>
          <a:p>
            <a:r>
              <a:rPr lang="en-US" dirty="0" smtClean="0"/>
              <a:t>Loss Minimization</a:t>
            </a:r>
          </a:p>
          <a:p>
            <a:pPr lvl="1"/>
            <a:r>
              <a:rPr lang="en-US" sz="2400" dirty="0" smtClean="0"/>
              <a:t>Model complexity </a:t>
            </a:r>
            <a:r>
              <a:rPr lang="en-US" sz="2400" dirty="0" err="1" smtClean="0"/>
              <a:t>vs</a:t>
            </a:r>
            <a:r>
              <a:rPr lang="en-US" sz="2400" dirty="0" smtClean="0"/>
              <a:t> Hinge Loss</a:t>
            </a:r>
          </a:p>
          <a:p>
            <a:pPr lvl="1"/>
            <a:endParaRPr lang="en-US" sz="1600" dirty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Equivalent!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9183585"/>
              </p:ext>
            </p:extLst>
          </p:nvPr>
        </p:nvGraphicFramePr>
        <p:xfrm>
          <a:off x="6224862" y="1456194"/>
          <a:ext cx="2175894" cy="1720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0" name="Equation" r:id="rId3" imgW="1460500" imgH="1155700" progId="Equation.3">
                  <p:embed/>
                </p:oleObj>
              </mc:Choice>
              <mc:Fallback>
                <p:oleObj name="Equation" r:id="rId3" imgW="1460500" imgH="1155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4862" y="1456194"/>
                        <a:ext cx="2175894" cy="1720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6956" y="3023402"/>
            <a:ext cx="1878286" cy="1982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922" y="5102884"/>
            <a:ext cx="2188320" cy="12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1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927"/>
            <a:ext cx="8229600" cy="1667233"/>
          </a:xfrm>
        </p:spPr>
        <p:txBody>
          <a:bodyPr>
            <a:normAutofit/>
          </a:bodyPr>
          <a:lstStyle/>
          <a:p>
            <a:r>
              <a:rPr lang="en-US" dirty="0" smtClean="0"/>
              <a:t>Logistic Regression</a:t>
            </a:r>
            <a:br>
              <a:rPr lang="en-US" dirty="0" smtClean="0"/>
            </a:br>
            <a:r>
              <a:rPr lang="en-US" sz="3600" dirty="0" smtClean="0">
                <a:solidFill>
                  <a:srgbClr val="953735"/>
                </a:solidFill>
              </a:rPr>
              <a:t>aka “Log-Linear” Models</a:t>
            </a:r>
            <a:endParaRPr lang="en-US" sz="36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3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582" y="327278"/>
            <a:ext cx="8229600" cy="1143000"/>
          </a:xfrm>
        </p:spPr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432907"/>
              </p:ext>
            </p:extLst>
          </p:nvPr>
        </p:nvGraphicFramePr>
        <p:xfrm>
          <a:off x="406400" y="1765300"/>
          <a:ext cx="39036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2" name="Equation" r:id="rId3" imgW="1993900" imgH="520700" progId="Equation.3">
                  <p:embed/>
                </p:oleObj>
              </mc:Choice>
              <mc:Fallback>
                <p:oleObj name="Equation" r:id="rId3" imgW="19939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6400" y="1765300"/>
                        <a:ext cx="3903663" cy="1019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130516"/>
              </p:ext>
            </p:extLst>
          </p:nvPr>
        </p:nvGraphicFramePr>
        <p:xfrm>
          <a:off x="406400" y="3649663"/>
          <a:ext cx="3876675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3" name="Equation" r:id="rId5" imgW="1981200" imgH="292100" progId="Equation.3">
                  <p:embed/>
                </p:oleObj>
              </mc:Choice>
              <mc:Fallback>
                <p:oleObj name="Equation" r:id="rId5" imgW="19812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400" y="3649663"/>
                        <a:ext cx="3876675" cy="569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7248" y="4880224"/>
            <a:ext cx="2675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53735"/>
                </a:solidFill>
              </a:rPr>
              <a:t>“Log-Linear” Model</a:t>
            </a:r>
            <a:endParaRPr lang="en-US" sz="2400" b="1" dirty="0">
              <a:solidFill>
                <a:srgbClr val="953735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7415" y="2027510"/>
            <a:ext cx="3472117" cy="2738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2742" y="4602799"/>
            <a:ext cx="891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*f(x)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606137" y="3158398"/>
            <a:ext cx="75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</a:t>
            </a:r>
            <a:r>
              <a:rPr lang="en-US" dirty="0" err="1" smtClean="0"/>
              <a:t>y|x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83690" y="5564136"/>
            <a:ext cx="3538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Also known as sigmoid function: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866652"/>
              </p:ext>
            </p:extLst>
          </p:nvPr>
        </p:nvGraphicFramePr>
        <p:xfrm>
          <a:off x="7455359" y="5487021"/>
          <a:ext cx="1164693" cy="582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4" name="Equation" r:id="rId8" imgW="812800" imgH="406400" progId="Equation.3">
                  <p:embed/>
                </p:oleObj>
              </mc:Choice>
              <mc:Fallback>
                <p:oleObj name="Equation" r:id="rId8" imgW="812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5359" y="5487021"/>
                        <a:ext cx="1164693" cy="582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237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set:</a:t>
            </a:r>
          </a:p>
          <a:p>
            <a:endParaRPr lang="en-US" sz="4400" dirty="0"/>
          </a:p>
          <a:p>
            <a:r>
              <a:rPr lang="en-US" dirty="0" smtClean="0"/>
              <a:t>Maximum Likelihood: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(Why?)</a:t>
            </a:r>
          </a:p>
          <a:p>
            <a:pPr lvl="1"/>
            <a:endParaRPr lang="en-US" b="1" dirty="0">
              <a:solidFill>
                <a:srgbClr val="953735"/>
              </a:solidFill>
            </a:endParaRPr>
          </a:p>
          <a:p>
            <a:r>
              <a:rPr lang="en-US" dirty="0" smtClean="0"/>
              <a:t>Each (</a:t>
            </a:r>
            <a:r>
              <a:rPr lang="en-US" dirty="0" err="1" smtClean="0"/>
              <a:t>x,y</a:t>
            </a:r>
            <a:r>
              <a:rPr lang="en-US" dirty="0" smtClean="0"/>
              <a:t>) in S sampled independently!</a:t>
            </a:r>
          </a:p>
          <a:p>
            <a:pPr lvl="1"/>
            <a:r>
              <a:rPr lang="en-US" dirty="0" smtClean="0"/>
              <a:t>See recitation next Wednesday!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Training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273754"/>
              </p:ext>
            </p:extLst>
          </p:nvPr>
        </p:nvGraphicFramePr>
        <p:xfrm>
          <a:off x="4569385" y="1600200"/>
          <a:ext cx="2386290" cy="74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3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9385" y="1600200"/>
                        <a:ext cx="2386290" cy="749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07875"/>
              </p:ext>
            </p:extLst>
          </p:nvPr>
        </p:nvGraphicFramePr>
        <p:xfrm>
          <a:off x="4847053" y="2972771"/>
          <a:ext cx="364013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4" name="Equation" r:id="rId5" imgW="1511300" imgH="368300" progId="Equation.3">
                  <p:embed/>
                </p:oleObj>
              </mc:Choice>
              <mc:Fallback>
                <p:oleObj name="Equation" r:id="rId5" imgW="1511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7053" y="2972771"/>
                        <a:ext cx="3640137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234048"/>
              </p:ext>
            </p:extLst>
          </p:nvPr>
        </p:nvGraphicFramePr>
        <p:xfrm>
          <a:off x="7317435" y="1632148"/>
          <a:ext cx="1169755" cy="75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5" name="Equation" r:id="rId7" imgW="762000" imgH="495300" progId="Equation.3">
                  <p:embed/>
                </p:oleObj>
              </mc:Choice>
              <mc:Fallback>
                <p:oleObj name="Equation" r:id="rId7" imgW="7620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17435" y="1632148"/>
                        <a:ext cx="1169755" cy="759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131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</a:t>
            </a:r>
            <a:r>
              <a:rPr lang="en-US" dirty="0" smtClean="0"/>
              <a:t> Basic Recipe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Training Data:</a:t>
            </a:r>
          </a:p>
          <a:p>
            <a:endParaRPr lang="en-US" dirty="0"/>
          </a:p>
          <a:p>
            <a:r>
              <a:rPr lang="en-US" dirty="0" smtClean="0"/>
              <a:t>Model Class:</a:t>
            </a:r>
          </a:p>
          <a:p>
            <a:endParaRPr lang="en-US" dirty="0"/>
          </a:p>
          <a:p>
            <a:r>
              <a:rPr lang="en-US" dirty="0" smtClean="0"/>
              <a:t>Loss Function:</a:t>
            </a:r>
          </a:p>
          <a:p>
            <a:endParaRPr lang="en-US" dirty="0"/>
          </a:p>
          <a:p>
            <a:r>
              <a:rPr lang="en-US" dirty="0" smtClean="0"/>
              <a:t>Learning Objective: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00278"/>
              </p:ext>
            </p:extLst>
          </p:nvPr>
        </p:nvGraphicFramePr>
        <p:xfrm>
          <a:off x="3786194" y="1664098"/>
          <a:ext cx="2140491" cy="67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2" name="Equation" r:id="rId3" imgW="889000" imgH="279400" progId="Equation.3">
                  <p:embed/>
                </p:oleObj>
              </mc:Choice>
              <mc:Fallback>
                <p:oleObj name="Equation" r:id="rId3" imgW="889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6194" y="1664098"/>
                        <a:ext cx="2140491" cy="672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92297"/>
              </p:ext>
            </p:extLst>
          </p:nvPr>
        </p:nvGraphicFramePr>
        <p:xfrm>
          <a:off x="3786194" y="2857499"/>
          <a:ext cx="2907548" cy="53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3" name="Equation" r:id="rId5" imgW="1244600" imgH="228600" progId="Equation.3">
                  <p:embed/>
                </p:oleObj>
              </mc:Choice>
              <mc:Fallback>
                <p:oleObj name="Equation" r:id="rId5" imgW="1244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6194" y="2857499"/>
                        <a:ext cx="2907548" cy="5347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378168"/>
              </p:ext>
            </p:extLst>
          </p:nvPr>
        </p:nvGraphicFramePr>
        <p:xfrm>
          <a:off x="3786194" y="3993107"/>
          <a:ext cx="23463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" name="Equation" r:id="rId7" imgW="1028700" imgH="228600" progId="Equation.3">
                  <p:embed/>
                </p:oleObj>
              </mc:Choice>
              <mc:Fallback>
                <p:oleObj name="Equation" r:id="rId7" imgW="1028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6194" y="3993107"/>
                        <a:ext cx="2346325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69177" y="2928196"/>
            <a:ext cx="1697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Linear Models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9177" y="3984632"/>
            <a:ext cx="1574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Squared Loss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955606"/>
              </p:ext>
            </p:extLst>
          </p:nvPr>
        </p:nvGraphicFramePr>
        <p:xfrm>
          <a:off x="7141069" y="1632148"/>
          <a:ext cx="1169755" cy="75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" name="Equation" r:id="rId9" imgW="762000" imgH="495300" progId="Equation.3">
                  <p:embed/>
                </p:oleObj>
              </mc:Choice>
              <mc:Fallback>
                <p:oleObj name="Equation" r:id="rId9" imgW="7620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41069" y="1632148"/>
                        <a:ext cx="1169755" cy="759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442681"/>
              </p:ext>
            </p:extLst>
          </p:nvPr>
        </p:nvGraphicFramePr>
        <p:xfrm>
          <a:off x="4739793" y="4951367"/>
          <a:ext cx="3688473" cy="101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6" name="Equation" r:id="rId11" imgW="1663700" imgH="457200" progId="Equation.3">
                  <p:embed/>
                </p:oleObj>
              </mc:Choice>
              <mc:Fallback>
                <p:oleObj name="Equation" r:id="rId11" imgW="1663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39793" y="4951367"/>
                        <a:ext cx="3688473" cy="101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83758" y="6046291"/>
            <a:ext cx="2474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953735"/>
                </a:solidFill>
              </a:rPr>
              <a:t>Optimization Problem</a:t>
            </a:r>
            <a:endParaRPr lang="en-US" sz="20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1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SVMs often better at classification</a:t>
            </a:r>
          </a:p>
          <a:p>
            <a:pPr lvl="1"/>
            <a:r>
              <a:rPr lang="en-US" sz="2000" dirty="0" smtClean="0"/>
              <a:t>At least if there is a margin…</a:t>
            </a:r>
          </a:p>
          <a:p>
            <a:endParaRPr lang="en-US" sz="2400" dirty="0"/>
          </a:p>
          <a:p>
            <a:r>
              <a:rPr lang="en-US" sz="2400" dirty="0" smtClean="0"/>
              <a:t>Calibrated Probabilities?</a:t>
            </a:r>
          </a:p>
          <a:p>
            <a:endParaRPr lang="en-US" sz="2400" dirty="0" smtClean="0"/>
          </a:p>
          <a:p>
            <a:r>
              <a:rPr lang="en-US" sz="2400" dirty="0" smtClean="0"/>
              <a:t>Increase in SVM score….</a:t>
            </a:r>
          </a:p>
          <a:p>
            <a:pPr lvl="1"/>
            <a:r>
              <a:rPr lang="en-US" sz="2000" dirty="0" smtClean="0"/>
              <a:t>...similar increase in P(y=+1|x)?</a:t>
            </a:r>
          </a:p>
          <a:p>
            <a:pPr lvl="1"/>
            <a:r>
              <a:rPr lang="en-US" sz="2000" b="1" dirty="0" smtClean="0"/>
              <a:t>Not well calibrated!</a:t>
            </a:r>
          </a:p>
          <a:p>
            <a:pPr lvl="1"/>
            <a:endParaRPr lang="en-US" sz="2400" dirty="0"/>
          </a:p>
          <a:p>
            <a:r>
              <a:rPr lang="en-US" sz="2400" b="1" dirty="0" smtClean="0">
                <a:solidFill>
                  <a:srgbClr val="953735"/>
                </a:solidFill>
              </a:rPr>
              <a:t>Logistic Regression!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Logistic Regression?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005" y="1600200"/>
            <a:ext cx="2969795" cy="3132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8776" y="6402335"/>
            <a:ext cx="66223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Source: http</a:t>
            </a:r>
            <a:r>
              <a:rPr lang="en-US" sz="1000" dirty="0"/>
              <a:t>://</a:t>
            </a:r>
            <a:r>
              <a:rPr lang="en-US" sz="1000" dirty="0" err="1"/>
              <a:t>machinelearning.org</a:t>
            </a:r>
            <a:r>
              <a:rPr lang="en-US" sz="1000" dirty="0"/>
              <a:t>/proceedings/icml2005/papers/079_GoodProbabilities_NiculescuMizilCaruana.pdf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61625" y="5263672"/>
            <a:ext cx="2725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*Figure above is for </a:t>
            </a:r>
          </a:p>
          <a:p>
            <a:r>
              <a:rPr lang="en-US" dirty="0"/>
              <a:t> </a:t>
            </a:r>
            <a:r>
              <a:rPr lang="en-US" dirty="0" smtClean="0"/>
              <a:t> Boosted Decision Trees </a:t>
            </a:r>
          </a:p>
          <a:p>
            <a:r>
              <a:rPr lang="en-US" dirty="0" smtClean="0"/>
              <a:t>  (SVMs have similar effect)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2862" y="4666924"/>
            <a:ext cx="529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</a:t>
            </a:r>
            <a:r>
              <a:rPr lang="en-US" sz="2000" dirty="0" smtClean="0"/>
              <a:t>(x)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019108" y="2891386"/>
            <a:ext cx="974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P(y=+1)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8372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Loss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67323"/>
              </p:ext>
            </p:extLst>
          </p:nvPr>
        </p:nvGraphicFramePr>
        <p:xfrm>
          <a:off x="793163" y="1641475"/>
          <a:ext cx="7429500" cy="131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0" name="Equation" r:id="rId3" imgW="3441700" imgH="609600" progId="Equation.3">
                  <p:embed/>
                </p:oleObj>
              </mc:Choice>
              <mc:Fallback>
                <p:oleObj name="Equation" r:id="rId3" imgW="34417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3163" y="1641475"/>
                        <a:ext cx="7429500" cy="1316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077889"/>
              </p:ext>
            </p:extLst>
          </p:nvPr>
        </p:nvGraphicFramePr>
        <p:xfrm>
          <a:off x="793163" y="3533247"/>
          <a:ext cx="291306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1" name="Equation" r:id="rId5" imgW="1511300" imgH="368300" progId="Equation.3">
                  <p:embed/>
                </p:oleObj>
              </mc:Choice>
              <mc:Fallback>
                <p:oleObj name="Equation" r:id="rId5" imgW="1511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3163" y="3533247"/>
                        <a:ext cx="2913062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660414"/>
              </p:ext>
            </p:extLst>
          </p:nvPr>
        </p:nvGraphicFramePr>
        <p:xfrm>
          <a:off x="3706225" y="3533247"/>
          <a:ext cx="3410330" cy="69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2" name="Equation" r:id="rId7" imgW="1803400" imgH="368300" progId="Equation.3">
                  <p:embed/>
                </p:oleObj>
              </mc:Choice>
              <mc:Fallback>
                <p:oleObj name="Equation" r:id="rId7" imgW="1803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6225" y="3533247"/>
                        <a:ext cx="3410330" cy="696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Left Brace 10"/>
          <p:cNvSpPr/>
          <p:nvPr/>
        </p:nvSpPr>
        <p:spPr>
          <a:xfrm rot="16200000">
            <a:off x="5964239" y="3299888"/>
            <a:ext cx="282948" cy="1849282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73966" y="4392759"/>
            <a:ext cx="1061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Log Loss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07175" y="5270321"/>
            <a:ext cx="2001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Solve using </a:t>
            </a:r>
          </a:p>
          <a:p>
            <a:r>
              <a:rPr lang="en-US" sz="2000" dirty="0" smtClean="0"/>
              <a:t>Gradient Descent</a:t>
            </a:r>
            <a:endParaRPr lang="en-US" sz="20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947897"/>
              </p:ext>
            </p:extLst>
          </p:nvPr>
        </p:nvGraphicFramePr>
        <p:xfrm>
          <a:off x="793163" y="4908676"/>
          <a:ext cx="3781544" cy="1244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" name="Equation" r:id="rId9" imgW="2044700" imgH="673100" progId="Equation.3">
                  <p:embed/>
                </p:oleObj>
              </mc:Choice>
              <mc:Fallback>
                <p:oleObj name="Equation" r:id="rId9" imgW="20447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3163" y="4908676"/>
                        <a:ext cx="3781544" cy="1244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57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64" y="1443958"/>
            <a:ext cx="8041146" cy="466414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Log Loss </a:t>
            </a:r>
            <a:r>
              <a:rPr lang="en-US" dirty="0" err="1" smtClean="0"/>
              <a:t>vs</a:t>
            </a:r>
            <a:r>
              <a:rPr lang="en-US" dirty="0" smtClean="0"/>
              <a:t> Hinge Loss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795282"/>
              </p:ext>
            </p:extLst>
          </p:nvPr>
        </p:nvGraphicFramePr>
        <p:xfrm>
          <a:off x="4287245" y="3033377"/>
          <a:ext cx="3539824" cy="116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5" name="Equation" r:id="rId4" imgW="2044700" imgH="673100" progId="Equation.3">
                  <p:embed/>
                </p:oleObj>
              </mc:Choice>
              <mc:Fallback>
                <p:oleObj name="Equation" r:id="rId4" imgW="20447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7245" y="3033377"/>
                        <a:ext cx="3539824" cy="1165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774399"/>
              </p:ext>
            </p:extLst>
          </p:nvPr>
        </p:nvGraphicFramePr>
        <p:xfrm>
          <a:off x="4287245" y="2260755"/>
          <a:ext cx="3129789" cy="352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6" name="Equation" r:id="rId6" imgW="1803400" imgH="203200" progId="Equation.3">
                  <p:embed/>
                </p:oleObj>
              </mc:Choice>
              <mc:Fallback>
                <p:oleObj name="Equation" r:id="rId6" imgW="180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87245" y="2260755"/>
                        <a:ext cx="3129789" cy="352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87341" y="5877266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86130" y="3422276"/>
            <a:ext cx="71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41308" y="4802704"/>
            <a:ext cx="115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0/1 Loss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1862194" y="4434917"/>
            <a:ext cx="154978" cy="367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5" idx="2"/>
          </p:cNvCxnSpPr>
          <p:nvPr/>
        </p:nvCxnSpPr>
        <p:spPr>
          <a:xfrm flipH="1">
            <a:off x="2572856" y="2352978"/>
            <a:ext cx="488907" cy="38032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352274" y="1922091"/>
            <a:ext cx="1418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3">
                    <a:lumMod val="50000"/>
                  </a:schemeClr>
                </a:solidFill>
              </a:rPr>
              <a:t>Hinge Loss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3061763" y="2352978"/>
            <a:ext cx="971895" cy="83838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987743" y="4587260"/>
            <a:ext cx="1149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604A7B"/>
                </a:solidFill>
              </a:rPr>
              <a:t>Log Loss</a:t>
            </a:r>
            <a:endParaRPr lang="en-US" sz="2200" b="1" dirty="0">
              <a:solidFill>
                <a:srgbClr val="604A7B"/>
              </a:solidFill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 flipH="1">
            <a:off x="6303824" y="5018147"/>
            <a:ext cx="258543" cy="33796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0"/>
          </p:cNvCxnSpPr>
          <p:nvPr/>
        </p:nvCxnSpPr>
        <p:spPr>
          <a:xfrm flipV="1">
            <a:off x="6562367" y="4263837"/>
            <a:ext cx="0" cy="323423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90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Interpretations</a:t>
            </a:r>
          </a:p>
          <a:p>
            <a:endParaRPr lang="en-US" dirty="0"/>
          </a:p>
          <a:p>
            <a:r>
              <a:rPr lang="en-US" dirty="0" smtClean="0"/>
              <a:t>Maximizing Likelihood</a:t>
            </a:r>
          </a:p>
          <a:p>
            <a:endParaRPr lang="en-US" dirty="0"/>
          </a:p>
          <a:p>
            <a:r>
              <a:rPr lang="en-US" dirty="0" smtClean="0"/>
              <a:t>Minimizing Log Loss</a:t>
            </a:r>
          </a:p>
          <a:p>
            <a:endParaRPr lang="en-US" dirty="0"/>
          </a:p>
          <a:p>
            <a:r>
              <a:rPr lang="en-US" b="1" dirty="0" smtClean="0"/>
              <a:t>Equivalent!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13" y="1600200"/>
            <a:ext cx="3115763" cy="2464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227" y="4281901"/>
            <a:ext cx="3179573" cy="184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2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927"/>
            <a:ext cx="8229600" cy="1667233"/>
          </a:xfrm>
        </p:spPr>
        <p:txBody>
          <a:bodyPr>
            <a:normAutofit/>
          </a:bodyPr>
          <a:lstStyle/>
          <a:p>
            <a:r>
              <a:rPr lang="en-US" dirty="0" smtClean="0"/>
              <a:t>Feed-Forward Neural Networks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aka Not Quite Deep Learning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3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Layer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 Neuron</a:t>
            </a:r>
          </a:p>
          <a:p>
            <a:pPr lvl="1"/>
            <a:r>
              <a:rPr lang="en-US" dirty="0" smtClean="0"/>
              <a:t>Takes input x</a:t>
            </a:r>
          </a:p>
          <a:p>
            <a:pPr lvl="1"/>
            <a:r>
              <a:rPr lang="en-US" dirty="0" smtClean="0"/>
              <a:t>Outputs 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b="1" dirty="0" smtClean="0"/>
              <a:t>~Logistic Regression!</a:t>
            </a:r>
          </a:p>
          <a:p>
            <a:pPr lvl="1"/>
            <a:r>
              <a:rPr lang="en-US" dirty="0" smtClean="0"/>
              <a:t>Gradient Descent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5204936" y="1811134"/>
            <a:ext cx="2749650" cy="1212107"/>
            <a:chOff x="2092500" y="2615549"/>
            <a:chExt cx="2749650" cy="1212107"/>
          </a:xfrm>
        </p:grpSpPr>
        <p:sp>
          <p:nvSpPr>
            <p:cNvPr id="4" name="Oval 3"/>
            <p:cNvSpPr/>
            <p:nvPr/>
          </p:nvSpPr>
          <p:spPr>
            <a:xfrm>
              <a:off x="2467571" y="2615549"/>
              <a:ext cx="367435" cy="34588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467571" y="3044200"/>
              <a:ext cx="367435" cy="34588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467571" y="3481768"/>
              <a:ext cx="367435" cy="34588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258250" y="3055970"/>
              <a:ext cx="367435" cy="34588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Σ</a:t>
              </a:r>
              <a:endParaRPr lang="en-US"/>
            </a:p>
          </p:txBody>
        </p:sp>
        <p:cxnSp>
          <p:nvCxnSpPr>
            <p:cNvPr id="11" name="Straight Arrow Connector 10"/>
            <p:cNvCxnSpPr>
              <a:stCxn id="4" idx="6"/>
              <a:endCxn id="9" idx="1"/>
            </p:cNvCxnSpPr>
            <p:nvPr/>
          </p:nvCxnSpPr>
          <p:spPr>
            <a:xfrm>
              <a:off x="2835006" y="2788493"/>
              <a:ext cx="477054" cy="3181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6"/>
              <a:endCxn id="9" idx="2"/>
            </p:cNvCxnSpPr>
            <p:nvPr/>
          </p:nvCxnSpPr>
          <p:spPr>
            <a:xfrm>
              <a:off x="2835006" y="3217144"/>
              <a:ext cx="423244" cy="117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  <a:endCxn id="9" idx="3"/>
            </p:cNvCxnSpPr>
            <p:nvPr/>
          </p:nvCxnSpPr>
          <p:spPr>
            <a:xfrm flipV="1">
              <a:off x="2835006" y="3351204"/>
              <a:ext cx="477054" cy="3035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6"/>
              <a:endCxn id="43" idx="1"/>
            </p:cNvCxnSpPr>
            <p:nvPr/>
          </p:nvCxnSpPr>
          <p:spPr>
            <a:xfrm>
              <a:off x="3625685" y="3228914"/>
              <a:ext cx="223733" cy="6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3849418" y="3062550"/>
              <a:ext cx="361911" cy="334118"/>
              <a:chOff x="3849418" y="3062550"/>
              <a:chExt cx="361911" cy="334118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3895478" y="3138220"/>
                <a:ext cx="269783" cy="212984"/>
              </a:xfrm>
              <a:custGeom>
                <a:avLst/>
                <a:gdLst>
                  <a:gd name="connsiteX0" fmla="*/ 0 w 1885438"/>
                  <a:gd name="connsiteY0" fmla="*/ 785506 h 785506"/>
                  <a:gd name="connsiteX1" fmla="*/ 802784 w 1885438"/>
                  <a:gd name="connsiteY1" fmla="*/ 634166 h 785506"/>
                  <a:gd name="connsiteX2" fmla="*/ 1131793 w 1885438"/>
                  <a:gd name="connsiteY2" fmla="*/ 147246 h 785506"/>
                  <a:gd name="connsiteX3" fmla="*/ 1816133 w 1885438"/>
                  <a:gd name="connsiteY3" fmla="*/ 15646 h 785506"/>
                  <a:gd name="connsiteX4" fmla="*/ 1862195 w 1885438"/>
                  <a:gd name="connsiteY4" fmla="*/ 2486 h 78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438" h="785506">
                    <a:moveTo>
                      <a:pt x="0" y="785506"/>
                    </a:moveTo>
                    <a:cubicBezTo>
                      <a:pt x="307076" y="763024"/>
                      <a:pt x="614152" y="740543"/>
                      <a:pt x="802784" y="634166"/>
                    </a:cubicBezTo>
                    <a:cubicBezTo>
                      <a:pt x="991416" y="527789"/>
                      <a:pt x="962902" y="250333"/>
                      <a:pt x="1131793" y="147246"/>
                    </a:cubicBezTo>
                    <a:cubicBezTo>
                      <a:pt x="1300684" y="44159"/>
                      <a:pt x="1694399" y="39773"/>
                      <a:pt x="1816133" y="15646"/>
                    </a:cubicBezTo>
                    <a:cubicBezTo>
                      <a:pt x="1937867" y="-8481"/>
                      <a:pt x="1862195" y="2486"/>
                      <a:pt x="1862195" y="2486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849418" y="3062550"/>
                <a:ext cx="361911" cy="334118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Arrow Connector 44"/>
            <p:cNvCxnSpPr>
              <a:stCxn id="43" idx="3"/>
            </p:cNvCxnSpPr>
            <p:nvPr/>
          </p:nvCxnSpPr>
          <p:spPr>
            <a:xfrm>
              <a:off x="4211329" y="3229609"/>
              <a:ext cx="296103" cy="208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2092500" y="2995802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41392" y="2991560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endParaRPr lang="en-US" sz="2000" dirty="0"/>
            </a:p>
          </p:txBody>
        </p:sp>
      </p:grpSp>
      <p:sp>
        <p:nvSpPr>
          <p:cNvPr id="53" name="Left Brace 52"/>
          <p:cNvSpPr/>
          <p:nvPr/>
        </p:nvSpPr>
        <p:spPr>
          <a:xfrm rot="16200000">
            <a:off x="6774101" y="2405596"/>
            <a:ext cx="204427" cy="978220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310403" y="2964021"/>
            <a:ext cx="1210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“Neuron”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3525" y="3364131"/>
            <a:ext cx="538564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f(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x|w,b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) =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400" baseline="30000" dirty="0" err="1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– b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           = w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*x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+ w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*x</a:t>
            </a:r>
            <a:r>
              <a:rPr lang="en-US" sz="2400" baseline="-25000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*x</a:t>
            </a:r>
            <a:r>
              <a:rPr lang="en-US" sz="2400" baseline="-25000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– b</a:t>
            </a: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48030" y="3700112"/>
            <a:ext cx="151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y = </a:t>
            </a:r>
            <a:r>
              <a:rPr lang="el-GR" sz="2400" dirty="0" smtClean="0"/>
              <a:t>σ</a:t>
            </a:r>
            <a:r>
              <a:rPr lang="en-US" sz="2400" dirty="0" smtClean="0"/>
              <a:t>( f</a:t>
            </a:r>
            <a:r>
              <a:rPr lang="en-US" sz="2400" dirty="0"/>
              <a:t>(x</a:t>
            </a:r>
            <a:r>
              <a:rPr lang="en-US" sz="2400" dirty="0" smtClean="0"/>
              <a:t>) )</a:t>
            </a:r>
            <a:endParaRPr lang="en-US" sz="2400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07" y="4615928"/>
            <a:ext cx="2214566" cy="1746928"/>
          </a:xfrm>
          <a:prstGeom prst="rect">
            <a:avLst/>
          </a:prstGeom>
        </p:spPr>
      </p:pic>
      <p:cxnSp>
        <p:nvCxnSpPr>
          <p:cNvPr id="62" name="Straight Arrow Connector 61"/>
          <p:cNvCxnSpPr>
            <a:endCxn id="59" idx="1"/>
          </p:cNvCxnSpPr>
          <p:nvPr/>
        </p:nvCxnSpPr>
        <p:spPr>
          <a:xfrm>
            <a:off x="5204936" y="3930945"/>
            <a:ext cx="10430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338237" y="5020536"/>
            <a:ext cx="1139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sigmoid</a:t>
            </a:r>
          </a:p>
          <a:p>
            <a:r>
              <a:rPr lang="en-US" dirty="0" err="1"/>
              <a:t>t</a:t>
            </a:r>
            <a:r>
              <a:rPr lang="en-US" dirty="0" err="1" smtClean="0"/>
              <a:t>anh</a:t>
            </a:r>
            <a:endParaRPr lang="en-US" dirty="0" smtClean="0"/>
          </a:p>
          <a:p>
            <a:r>
              <a:rPr lang="en-US" dirty="0" smtClean="0"/>
              <a:t>rectilinear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1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Layer Neural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1189"/>
            <a:ext cx="8229600" cy="3112338"/>
          </a:xfrm>
        </p:spPr>
        <p:txBody>
          <a:bodyPr>
            <a:noAutofit/>
          </a:bodyPr>
          <a:lstStyle/>
          <a:p>
            <a:r>
              <a:rPr lang="en-US" dirty="0" smtClean="0"/>
              <a:t>2 Layers of Neurons</a:t>
            </a:r>
          </a:p>
          <a:p>
            <a:pPr lvl="1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Layer takes input x</a:t>
            </a:r>
          </a:p>
          <a:p>
            <a:pPr lvl="1"/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Layer takes output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layer</a:t>
            </a:r>
          </a:p>
          <a:p>
            <a:pPr lvl="1"/>
            <a:endParaRPr lang="en-US" sz="500" dirty="0" smtClean="0"/>
          </a:p>
          <a:p>
            <a:r>
              <a:rPr lang="en-US" dirty="0" smtClean="0"/>
              <a:t>Can approximate arbitrary functions</a:t>
            </a:r>
          </a:p>
          <a:p>
            <a:pPr lvl="1"/>
            <a:r>
              <a:rPr lang="en-US" sz="2400" dirty="0" smtClean="0"/>
              <a:t>Provided hidden layer is large enough</a:t>
            </a:r>
          </a:p>
          <a:p>
            <a:pPr lvl="1"/>
            <a:r>
              <a:rPr lang="en-US" sz="2400" dirty="0" smtClean="0"/>
              <a:t>“fat” 2-Layer Network</a:t>
            </a:r>
            <a:endParaRPr lang="en-US" sz="24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2492184" y="1509436"/>
            <a:ext cx="3721574" cy="1212107"/>
            <a:chOff x="3837136" y="1996859"/>
            <a:chExt cx="3721574" cy="1212107"/>
          </a:xfrm>
        </p:grpSpPr>
        <p:sp>
          <p:nvSpPr>
            <p:cNvPr id="5" name="Oval 4"/>
            <p:cNvSpPr/>
            <p:nvPr/>
          </p:nvSpPr>
          <p:spPr>
            <a:xfrm>
              <a:off x="4212207" y="1996859"/>
              <a:ext cx="367435" cy="34588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12207" y="2425510"/>
              <a:ext cx="367435" cy="34588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12207" y="2863078"/>
              <a:ext cx="367435" cy="34588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002886" y="2184160"/>
              <a:ext cx="367435" cy="34588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Σ</a:t>
              </a:r>
              <a:endParaRPr lang="en-US"/>
            </a:p>
          </p:txBody>
        </p:sp>
        <p:cxnSp>
          <p:nvCxnSpPr>
            <p:cNvPr id="9" name="Straight Arrow Connector 8"/>
            <p:cNvCxnSpPr>
              <a:stCxn id="5" idx="6"/>
              <a:endCxn id="8" idx="1"/>
            </p:cNvCxnSpPr>
            <p:nvPr/>
          </p:nvCxnSpPr>
          <p:spPr>
            <a:xfrm>
              <a:off x="4579642" y="2169803"/>
              <a:ext cx="477054" cy="650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6"/>
              <a:endCxn id="8" idx="2"/>
            </p:cNvCxnSpPr>
            <p:nvPr/>
          </p:nvCxnSpPr>
          <p:spPr>
            <a:xfrm flipV="1">
              <a:off x="4579642" y="2357104"/>
              <a:ext cx="423244" cy="2413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8" idx="3"/>
            </p:cNvCxnSpPr>
            <p:nvPr/>
          </p:nvCxnSpPr>
          <p:spPr>
            <a:xfrm flipV="1">
              <a:off x="4579642" y="2479394"/>
              <a:ext cx="477054" cy="556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6"/>
              <a:endCxn id="18" idx="1"/>
            </p:cNvCxnSpPr>
            <p:nvPr/>
          </p:nvCxnSpPr>
          <p:spPr>
            <a:xfrm>
              <a:off x="5370321" y="2357104"/>
              <a:ext cx="131613" cy="6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5501934" y="2190740"/>
              <a:ext cx="361911" cy="334118"/>
              <a:chOff x="3849418" y="3062550"/>
              <a:chExt cx="361911" cy="334118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3895478" y="3138220"/>
                <a:ext cx="269783" cy="212984"/>
              </a:xfrm>
              <a:custGeom>
                <a:avLst/>
                <a:gdLst>
                  <a:gd name="connsiteX0" fmla="*/ 0 w 1885438"/>
                  <a:gd name="connsiteY0" fmla="*/ 785506 h 785506"/>
                  <a:gd name="connsiteX1" fmla="*/ 802784 w 1885438"/>
                  <a:gd name="connsiteY1" fmla="*/ 634166 h 785506"/>
                  <a:gd name="connsiteX2" fmla="*/ 1131793 w 1885438"/>
                  <a:gd name="connsiteY2" fmla="*/ 147246 h 785506"/>
                  <a:gd name="connsiteX3" fmla="*/ 1816133 w 1885438"/>
                  <a:gd name="connsiteY3" fmla="*/ 15646 h 785506"/>
                  <a:gd name="connsiteX4" fmla="*/ 1862195 w 1885438"/>
                  <a:gd name="connsiteY4" fmla="*/ 2486 h 78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438" h="785506">
                    <a:moveTo>
                      <a:pt x="0" y="785506"/>
                    </a:moveTo>
                    <a:cubicBezTo>
                      <a:pt x="307076" y="763024"/>
                      <a:pt x="614152" y="740543"/>
                      <a:pt x="802784" y="634166"/>
                    </a:cubicBezTo>
                    <a:cubicBezTo>
                      <a:pt x="991416" y="527789"/>
                      <a:pt x="962902" y="250333"/>
                      <a:pt x="1131793" y="147246"/>
                    </a:cubicBezTo>
                    <a:cubicBezTo>
                      <a:pt x="1300684" y="44159"/>
                      <a:pt x="1694399" y="39773"/>
                      <a:pt x="1816133" y="15646"/>
                    </a:cubicBezTo>
                    <a:cubicBezTo>
                      <a:pt x="1937867" y="-8481"/>
                      <a:pt x="1862195" y="2486"/>
                      <a:pt x="1862195" y="2486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49418" y="3062550"/>
                <a:ext cx="361911" cy="334118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/>
            <p:cNvCxnSpPr>
              <a:stCxn id="18" idx="3"/>
              <a:endCxn id="42" idx="1"/>
            </p:cNvCxnSpPr>
            <p:nvPr/>
          </p:nvCxnSpPr>
          <p:spPr>
            <a:xfrm>
              <a:off x="5863845" y="2357799"/>
              <a:ext cx="349913" cy="1183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37136" y="2377112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7952" y="2344934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endParaRPr lang="en-US" sz="20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002886" y="2676658"/>
              <a:ext cx="367435" cy="34588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Σ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4" idx="6"/>
              <a:endCxn id="28" idx="1"/>
            </p:cNvCxnSpPr>
            <p:nvPr/>
          </p:nvCxnSpPr>
          <p:spPr>
            <a:xfrm>
              <a:off x="5370321" y="2849602"/>
              <a:ext cx="131613" cy="6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5501934" y="2683238"/>
              <a:ext cx="361911" cy="334118"/>
              <a:chOff x="3849418" y="3062550"/>
              <a:chExt cx="361911" cy="334118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3895478" y="3138220"/>
                <a:ext cx="269783" cy="212984"/>
              </a:xfrm>
              <a:custGeom>
                <a:avLst/>
                <a:gdLst>
                  <a:gd name="connsiteX0" fmla="*/ 0 w 1885438"/>
                  <a:gd name="connsiteY0" fmla="*/ 785506 h 785506"/>
                  <a:gd name="connsiteX1" fmla="*/ 802784 w 1885438"/>
                  <a:gd name="connsiteY1" fmla="*/ 634166 h 785506"/>
                  <a:gd name="connsiteX2" fmla="*/ 1131793 w 1885438"/>
                  <a:gd name="connsiteY2" fmla="*/ 147246 h 785506"/>
                  <a:gd name="connsiteX3" fmla="*/ 1816133 w 1885438"/>
                  <a:gd name="connsiteY3" fmla="*/ 15646 h 785506"/>
                  <a:gd name="connsiteX4" fmla="*/ 1862195 w 1885438"/>
                  <a:gd name="connsiteY4" fmla="*/ 2486 h 78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438" h="785506">
                    <a:moveTo>
                      <a:pt x="0" y="785506"/>
                    </a:moveTo>
                    <a:cubicBezTo>
                      <a:pt x="307076" y="763024"/>
                      <a:pt x="614152" y="740543"/>
                      <a:pt x="802784" y="634166"/>
                    </a:cubicBezTo>
                    <a:cubicBezTo>
                      <a:pt x="991416" y="527789"/>
                      <a:pt x="962902" y="250333"/>
                      <a:pt x="1131793" y="147246"/>
                    </a:cubicBezTo>
                    <a:cubicBezTo>
                      <a:pt x="1300684" y="44159"/>
                      <a:pt x="1694399" y="39773"/>
                      <a:pt x="1816133" y="15646"/>
                    </a:cubicBezTo>
                    <a:cubicBezTo>
                      <a:pt x="1937867" y="-8481"/>
                      <a:pt x="1862195" y="2486"/>
                      <a:pt x="1862195" y="2486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849418" y="3062550"/>
                <a:ext cx="361911" cy="334118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9" name="Straight Arrow Connector 28"/>
            <p:cNvCxnSpPr>
              <a:stCxn id="28" idx="3"/>
              <a:endCxn id="42" idx="3"/>
            </p:cNvCxnSpPr>
            <p:nvPr/>
          </p:nvCxnSpPr>
          <p:spPr>
            <a:xfrm flipV="1">
              <a:off x="5863845" y="2720744"/>
              <a:ext cx="349913" cy="1295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5" idx="6"/>
              <a:endCxn id="24" idx="1"/>
            </p:cNvCxnSpPr>
            <p:nvPr/>
          </p:nvCxnSpPr>
          <p:spPr>
            <a:xfrm>
              <a:off x="4579642" y="2169803"/>
              <a:ext cx="477054" cy="5575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6" idx="6"/>
              <a:endCxn id="24" idx="2"/>
            </p:cNvCxnSpPr>
            <p:nvPr/>
          </p:nvCxnSpPr>
          <p:spPr>
            <a:xfrm>
              <a:off x="4579642" y="2598454"/>
              <a:ext cx="423244" cy="2511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7" idx="6"/>
              <a:endCxn id="24" idx="3"/>
            </p:cNvCxnSpPr>
            <p:nvPr/>
          </p:nvCxnSpPr>
          <p:spPr>
            <a:xfrm flipV="1">
              <a:off x="4579642" y="2971892"/>
              <a:ext cx="477054" cy="641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6159948" y="2425510"/>
              <a:ext cx="367435" cy="34588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Σ</a:t>
              </a:r>
              <a:endParaRPr lang="en-US"/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647943" y="2423990"/>
              <a:ext cx="361911" cy="334118"/>
              <a:chOff x="3849418" y="3062550"/>
              <a:chExt cx="361911" cy="334118"/>
            </a:xfrm>
          </p:grpSpPr>
          <p:sp>
            <p:nvSpPr>
              <p:cNvPr id="48" name="Freeform 47"/>
              <p:cNvSpPr/>
              <p:nvPr/>
            </p:nvSpPr>
            <p:spPr>
              <a:xfrm>
                <a:off x="3895478" y="3138220"/>
                <a:ext cx="269783" cy="212984"/>
              </a:xfrm>
              <a:custGeom>
                <a:avLst/>
                <a:gdLst>
                  <a:gd name="connsiteX0" fmla="*/ 0 w 1885438"/>
                  <a:gd name="connsiteY0" fmla="*/ 785506 h 785506"/>
                  <a:gd name="connsiteX1" fmla="*/ 802784 w 1885438"/>
                  <a:gd name="connsiteY1" fmla="*/ 634166 h 785506"/>
                  <a:gd name="connsiteX2" fmla="*/ 1131793 w 1885438"/>
                  <a:gd name="connsiteY2" fmla="*/ 147246 h 785506"/>
                  <a:gd name="connsiteX3" fmla="*/ 1816133 w 1885438"/>
                  <a:gd name="connsiteY3" fmla="*/ 15646 h 785506"/>
                  <a:gd name="connsiteX4" fmla="*/ 1862195 w 1885438"/>
                  <a:gd name="connsiteY4" fmla="*/ 2486 h 78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438" h="785506">
                    <a:moveTo>
                      <a:pt x="0" y="785506"/>
                    </a:moveTo>
                    <a:cubicBezTo>
                      <a:pt x="307076" y="763024"/>
                      <a:pt x="614152" y="740543"/>
                      <a:pt x="802784" y="634166"/>
                    </a:cubicBezTo>
                    <a:cubicBezTo>
                      <a:pt x="991416" y="527789"/>
                      <a:pt x="962902" y="250333"/>
                      <a:pt x="1131793" y="147246"/>
                    </a:cubicBezTo>
                    <a:cubicBezTo>
                      <a:pt x="1300684" y="44159"/>
                      <a:pt x="1694399" y="39773"/>
                      <a:pt x="1816133" y="15646"/>
                    </a:cubicBezTo>
                    <a:cubicBezTo>
                      <a:pt x="1937867" y="-8481"/>
                      <a:pt x="1862195" y="2486"/>
                      <a:pt x="1862195" y="2486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849418" y="3062550"/>
                <a:ext cx="361911" cy="334118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0" name="Straight Arrow Connector 49"/>
            <p:cNvCxnSpPr>
              <a:stCxn id="42" idx="6"/>
              <a:endCxn id="49" idx="1"/>
            </p:cNvCxnSpPr>
            <p:nvPr/>
          </p:nvCxnSpPr>
          <p:spPr>
            <a:xfrm flipV="1">
              <a:off x="6527383" y="2591049"/>
              <a:ext cx="120560" cy="74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9" idx="3"/>
            </p:cNvCxnSpPr>
            <p:nvPr/>
          </p:nvCxnSpPr>
          <p:spPr>
            <a:xfrm>
              <a:off x="7009854" y="2591049"/>
              <a:ext cx="248098" cy="74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Left Brace 57"/>
          <p:cNvSpPr/>
          <p:nvPr/>
        </p:nvSpPr>
        <p:spPr>
          <a:xfrm rot="16200000">
            <a:off x="3986200" y="2393277"/>
            <a:ext cx="204427" cy="860958"/>
          </a:xfrm>
          <a:prstGeom prst="leftBrac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287924" y="2893071"/>
            <a:ext cx="1586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Hidden Layer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52575" y="3980897"/>
            <a:ext cx="169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04A7B"/>
                </a:solidFill>
              </a:rPr>
              <a:t>Non-Linear!</a:t>
            </a:r>
            <a:endParaRPr lang="en-US" sz="2400" b="1" dirty="0">
              <a:solidFill>
                <a:srgbClr val="604A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8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Aside: </a:t>
            </a:r>
            <a:r>
              <a:rPr lang="en-US" dirty="0" smtClean="0"/>
              <a:t>Deep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95357"/>
            <a:ext cx="8229600" cy="2230806"/>
          </a:xfrm>
        </p:spPr>
        <p:txBody>
          <a:bodyPr>
            <a:normAutofit/>
          </a:bodyPr>
          <a:lstStyle/>
          <a:p>
            <a:r>
              <a:rPr lang="en-US" dirty="0" smtClean="0"/>
              <a:t>Why prefer Deep over a “Fat” 2-Layer?</a:t>
            </a:r>
          </a:p>
          <a:p>
            <a:pPr lvl="1"/>
            <a:r>
              <a:rPr lang="en-US" dirty="0" smtClean="0"/>
              <a:t>Compact Model </a:t>
            </a:r>
          </a:p>
          <a:p>
            <a:pPr lvl="2"/>
            <a:r>
              <a:rPr lang="en-US" dirty="0" smtClean="0"/>
              <a:t>(exponentially large “fat” model)</a:t>
            </a:r>
          </a:p>
          <a:p>
            <a:pPr lvl="1"/>
            <a:r>
              <a:rPr lang="en-US" dirty="0" smtClean="0"/>
              <a:t>Easier to train?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427" y="6413523"/>
            <a:ext cx="807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http</a:t>
            </a:r>
            <a:r>
              <a:rPr lang="en-US" sz="1400" dirty="0"/>
              <a:t>://</a:t>
            </a:r>
            <a:r>
              <a:rPr lang="en-US" sz="1400" dirty="0" err="1"/>
              <a:t>blog.peltarion.com</a:t>
            </a:r>
            <a:r>
              <a:rPr lang="en-US" sz="1400" dirty="0"/>
              <a:t>/2014/06/22/deep-learning-and-deep-neural-networks-in-synapse/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073" y="1417637"/>
            <a:ext cx="3016360" cy="222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5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Gradient Descent!</a:t>
            </a:r>
          </a:p>
          <a:p>
            <a:pPr lvl="1"/>
            <a:r>
              <a:rPr lang="en-US" sz="2400" dirty="0" smtClean="0"/>
              <a:t>Even for Deep Networks*</a:t>
            </a:r>
          </a:p>
          <a:p>
            <a:endParaRPr lang="en-US" sz="500" dirty="0" smtClean="0"/>
          </a:p>
          <a:p>
            <a:r>
              <a:rPr lang="en-US" sz="2800" dirty="0" smtClean="0"/>
              <a:t>Parameters:</a:t>
            </a:r>
          </a:p>
          <a:p>
            <a:pPr lvl="1"/>
            <a:r>
              <a:rPr lang="en-US" sz="2400" dirty="0" smtClean="0"/>
              <a:t>(w</a:t>
            </a:r>
            <a:r>
              <a:rPr lang="en-US" sz="2400" baseline="-25000" dirty="0" smtClean="0"/>
              <a:t>11</a:t>
            </a:r>
            <a:r>
              <a:rPr lang="en-US" sz="2400" dirty="0" smtClean="0"/>
              <a:t>,b</a:t>
            </a:r>
            <a:r>
              <a:rPr lang="en-US" sz="2400" baseline="-25000" dirty="0" smtClean="0"/>
              <a:t>11</a:t>
            </a:r>
            <a:r>
              <a:rPr lang="en-US" sz="2400" dirty="0" smtClean="0"/>
              <a:t>,w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,b</a:t>
            </a:r>
            <a:r>
              <a:rPr lang="en-US" sz="2400" baseline="-25000" dirty="0" smtClean="0"/>
              <a:t>12</a:t>
            </a:r>
            <a:r>
              <a:rPr lang="en-US" sz="2400" dirty="0" smtClean="0"/>
              <a:t>,w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936094" y="1578722"/>
            <a:ext cx="3721574" cy="1212107"/>
            <a:chOff x="3837136" y="1996859"/>
            <a:chExt cx="3721574" cy="1212107"/>
          </a:xfrm>
        </p:grpSpPr>
        <p:sp>
          <p:nvSpPr>
            <p:cNvPr id="5" name="Oval 4"/>
            <p:cNvSpPr/>
            <p:nvPr/>
          </p:nvSpPr>
          <p:spPr>
            <a:xfrm>
              <a:off x="4212207" y="1996859"/>
              <a:ext cx="367435" cy="34588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4212207" y="2425510"/>
              <a:ext cx="367435" cy="34588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12207" y="2863078"/>
              <a:ext cx="367435" cy="345888"/>
            </a:xfrm>
            <a:prstGeom prst="ellipse">
              <a:avLst/>
            </a:prstGeom>
            <a:solidFill>
              <a:schemeClr val="bg1"/>
            </a:solidFill>
            <a:ln w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002886" y="2184160"/>
              <a:ext cx="367435" cy="34588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Σ</a:t>
              </a:r>
              <a:endParaRPr lang="en-US"/>
            </a:p>
          </p:txBody>
        </p:sp>
        <p:cxnSp>
          <p:nvCxnSpPr>
            <p:cNvPr id="9" name="Straight Arrow Connector 8"/>
            <p:cNvCxnSpPr>
              <a:stCxn id="5" idx="6"/>
              <a:endCxn id="8" idx="1"/>
            </p:cNvCxnSpPr>
            <p:nvPr/>
          </p:nvCxnSpPr>
          <p:spPr>
            <a:xfrm>
              <a:off x="4579642" y="2169803"/>
              <a:ext cx="477054" cy="6501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6" idx="6"/>
              <a:endCxn id="8" idx="2"/>
            </p:cNvCxnSpPr>
            <p:nvPr/>
          </p:nvCxnSpPr>
          <p:spPr>
            <a:xfrm flipV="1">
              <a:off x="4579642" y="2357104"/>
              <a:ext cx="423244" cy="24135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  <a:endCxn id="8" idx="3"/>
            </p:cNvCxnSpPr>
            <p:nvPr/>
          </p:nvCxnSpPr>
          <p:spPr>
            <a:xfrm flipV="1">
              <a:off x="4579642" y="2479394"/>
              <a:ext cx="477054" cy="5566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8" idx="6"/>
              <a:endCxn id="33" idx="1"/>
            </p:cNvCxnSpPr>
            <p:nvPr/>
          </p:nvCxnSpPr>
          <p:spPr>
            <a:xfrm>
              <a:off x="5370321" y="2357104"/>
              <a:ext cx="131613" cy="6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5501934" y="2190740"/>
              <a:ext cx="361911" cy="334118"/>
              <a:chOff x="3849418" y="3062550"/>
              <a:chExt cx="361911" cy="334118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895478" y="3138220"/>
                <a:ext cx="269783" cy="212984"/>
              </a:xfrm>
              <a:custGeom>
                <a:avLst/>
                <a:gdLst>
                  <a:gd name="connsiteX0" fmla="*/ 0 w 1885438"/>
                  <a:gd name="connsiteY0" fmla="*/ 785506 h 785506"/>
                  <a:gd name="connsiteX1" fmla="*/ 802784 w 1885438"/>
                  <a:gd name="connsiteY1" fmla="*/ 634166 h 785506"/>
                  <a:gd name="connsiteX2" fmla="*/ 1131793 w 1885438"/>
                  <a:gd name="connsiteY2" fmla="*/ 147246 h 785506"/>
                  <a:gd name="connsiteX3" fmla="*/ 1816133 w 1885438"/>
                  <a:gd name="connsiteY3" fmla="*/ 15646 h 785506"/>
                  <a:gd name="connsiteX4" fmla="*/ 1862195 w 1885438"/>
                  <a:gd name="connsiteY4" fmla="*/ 2486 h 78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438" h="785506">
                    <a:moveTo>
                      <a:pt x="0" y="785506"/>
                    </a:moveTo>
                    <a:cubicBezTo>
                      <a:pt x="307076" y="763024"/>
                      <a:pt x="614152" y="740543"/>
                      <a:pt x="802784" y="634166"/>
                    </a:cubicBezTo>
                    <a:cubicBezTo>
                      <a:pt x="991416" y="527789"/>
                      <a:pt x="962902" y="250333"/>
                      <a:pt x="1131793" y="147246"/>
                    </a:cubicBezTo>
                    <a:cubicBezTo>
                      <a:pt x="1300684" y="44159"/>
                      <a:pt x="1694399" y="39773"/>
                      <a:pt x="1816133" y="15646"/>
                    </a:cubicBezTo>
                    <a:cubicBezTo>
                      <a:pt x="1937867" y="-8481"/>
                      <a:pt x="1862195" y="2486"/>
                      <a:pt x="1862195" y="2486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3849418" y="3062550"/>
                <a:ext cx="361911" cy="334118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4" name="Straight Arrow Connector 13"/>
            <p:cNvCxnSpPr>
              <a:stCxn id="33" idx="3"/>
              <a:endCxn id="24" idx="1"/>
            </p:cNvCxnSpPr>
            <p:nvPr/>
          </p:nvCxnSpPr>
          <p:spPr>
            <a:xfrm>
              <a:off x="5863845" y="2357799"/>
              <a:ext cx="349913" cy="11836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37136" y="2377112"/>
              <a:ext cx="2957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x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57952" y="2344934"/>
              <a:ext cx="300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y</a:t>
              </a:r>
              <a:endParaRPr lang="en-US" sz="20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002886" y="2676658"/>
              <a:ext cx="367435" cy="34588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Σ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7" idx="6"/>
              <a:endCxn id="31" idx="1"/>
            </p:cNvCxnSpPr>
            <p:nvPr/>
          </p:nvCxnSpPr>
          <p:spPr>
            <a:xfrm>
              <a:off x="5370321" y="2849602"/>
              <a:ext cx="131613" cy="69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5501934" y="2683238"/>
              <a:ext cx="361911" cy="334118"/>
              <a:chOff x="3849418" y="3062550"/>
              <a:chExt cx="361911" cy="334118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3895478" y="3138220"/>
                <a:ext cx="269783" cy="212984"/>
              </a:xfrm>
              <a:custGeom>
                <a:avLst/>
                <a:gdLst>
                  <a:gd name="connsiteX0" fmla="*/ 0 w 1885438"/>
                  <a:gd name="connsiteY0" fmla="*/ 785506 h 785506"/>
                  <a:gd name="connsiteX1" fmla="*/ 802784 w 1885438"/>
                  <a:gd name="connsiteY1" fmla="*/ 634166 h 785506"/>
                  <a:gd name="connsiteX2" fmla="*/ 1131793 w 1885438"/>
                  <a:gd name="connsiteY2" fmla="*/ 147246 h 785506"/>
                  <a:gd name="connsiteX3" fmla="*/ 1816133 w 1885438"/>
                  <a:gd name="connsiteY3" fmla="*/ 15646 h 785506"/>
                  <a:gd name="connsiteX4" fmla="*/ 1862195 w 1885438"/>
                  <a:gd name="connsiteY4" fmla="*/ 2486 h 78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438" h="785506">
                    <a:moveTo>
                      <a:pt x="0" y="785506"/>
                    </a:moveTo>
                    <a:cubicBezTo>
                      <a:pt x="307076" y="763024"/>
                      <a:pt x="614152" y="740543"/>
                      <a:pt x="802784" y="634166"/>
                    </a:cubicBezTo>
                    <a:cubicBezTo>
                      <a:pt x="991416" y="527789"/>
                      <a:pt x="962902" y="250333"/>
                      <a:pt x="1131793" y="147246"/>
                    </a:cubicBezTo>
                    <a:cubicBezTo>
                      <a:pt x="1300684" y="44159"/>
                      <a:pt x="1694399" y="39773"/>
                      <a:pt x="1816133" y="15646"/>
                    </a:cubicBezTo>
                    <a:cubicBezTo>
                      <a:pt x="1937867" y="-8481"/>
                      <a:pt x="1862195" y="2486"/>
                      <a:pt x="1862195" y="2486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849418" y="3062550"/>
                <a:ext cx="361911" cy="334118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/>
            <p:cNvCxnSpPr>
              <a:stCxn id="31" idx="3"/>
              <a:endCxn id="24" idx="3"/>
            </p:cNvCxnSpPr>
            <p:nvPr/>
          </p:nvCxnSpPr>
          <p:spPr>
            <a:xfrm flipV="1">
              <a:off x="5863845" y="2720744"/>
              <a:ext cx="349913" cy="1295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5" idx="6"/>
              <a:endCxn id="17" idx="1"/>
            </p:cNvCxnSpPr>
            <p:nvPr/>
          </p:nvCxnSpPr>
          <p:spPr>
            <a:xfrm>
              <a:off x="4579642" y="2169803"/>
              <a:ext cx="477054" cy="5575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6" idx="6"/>
              <a:endCxn id="17" idx="2"/>
            </p:cNvCxnSpPr>
            <p:nvPr/>
          </p:nvCxnSpPr>
          <p:spPr>
            <a:xfrm>
              <a:off x="4579642" y="2598454"/>
              <a:ext cx="423244" cy="2511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7" idx="6"/>
              <a:endCxn id="17" idx="3"/>
            </p:cNvCxnSpPr>
            <p:nvPr/>
          </p:nvCxnSpPr>
          <p:spPr>
            <a:xfrm flipV="1">
              <a:off x="4579642" y="2971892"/>
              <a:ext cx="477054" cy="641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159948" y="2425510"/>
              <a:ext cx="367435" cy="345888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Σ</a:t>
              </a:r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647943" y="2423990"/>
              <a:ext cx="361911" cy="334118"/>
              <a:chOff x="3849418" y="3062550"/>
              <a:chExt cx="361911" cy="334118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3895478" y="3138220"/>
                <a:ext cx="269783" cy="212984"/>
              </a:xfrm>
              <a:custGeom>
                <a:avLst/>
                <a:gdLst>
                  <a:gd name="connsiteX0" fmla="*/ 0 w 1885438"/>
                  <a:gd name="connsiteY0" fmla="*/ 785506 h 785506"/>
                  <a:gd name="connsiteX1" fmla="*/ 802784 w 1885438"/>
                  <a:gd name="connsiteY1" fmla="*/ 634166 h 785506"/>
                  <a:gd name="connsiteX2" fmla="*/ 1131793 w 1885438"/>
                  <a:gd name="connsiteY2" fmla="*/ 147246 h 785506"/>
                  <a:gd name="connsiteX3" fmla="*/ 1816133 w 1885438"/>
                  <a:gd name="connsiteY3" fmla="*/ 15646 h 785506"/>
                  <a:gd name="connsiteX4" fmla="*/ 1862195 w 1885438"/>
                  <a:gd name="connsiteY4" fmla="*/ 2486 h 78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5438" h="785506">
                    <a:moveTo>
                      <a:pt x="0" y="785506"/>
                    </a:moveTo>
                    <a:cubicBezTo>
                      <a:pt x="307076" y="763024"/>
                      <a:pt x="614152" y="740543"/>
                      <a:pt x="802784" y="634166"/>
                    </a:cubicBezTo>
                    <a:cubicBezTo>
                      <a:pt x="991416" y="527789"/>
                      <a:pt x="962902" y="250333"/>
                      <a:pt x="1131793" y="147246"/>
                    </a:cubicBezTo>
                    <a:cubicBezTo>
                      <a:pt x="1300684" y="44159"/>
                      <a:pt x="1694399" y="39773"/>
                      <a:pt x="1816133" y="15646"/>
                    </a:cubicBezTo>
                    <a:cubicBezTo>
                      <a:pt x="1937867" y="-8481"/>
                      <a:pt x="1862195" y="2486"/>
                      <a:pt x="1862195" y="2486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849418" y="3062550"/>
                <a:ext cx="361911" cy="334118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" name="Straight Arrow Connector 25"/>
            <p:cNvCxnSpPr>
              <a:stCxn id="24" idx="6"/>
              <a:endCxn id="29" idx="1"/>
            </p:cNvCxnSpPr>
            <p:nvPr/>
          </p:nvCxnSpPr>
          <p:spPr>
            <a:xfrm flipV="1">
              <a:off x="6527383" y="2591049"/>
              <a:ext cx="120560" cy="74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9" idx="3"/>
            </p:cNvCxnSpPr>
            <p:nvPr/>
          </p:nvCxnSpPr>
          <p:spPr>
            <a:xfrm>
              <a:off x="7009854" y="2591049"/>
              <a:ext cx="248098" cy="74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519835" y="6000956"/>
            <a:ext cx="206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*more complicated</a:t>
            </a: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993611"/>
              </p:ext>
            </p:extLst>
          </p:nvPr>
        </p:nvGraphicFramePr>
        <p:xfrm>
          <a:off x="578406" y="3907715"/>
          <a:ext cx="14874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0" name="Equation" r:id="rId3" imgW="939800" imgH="457200" progId="Equation.3">
                  <p:embed/>
                </p:oleObj>
              </mc:Choice>
              <mc:Fallback>
                <p:oleObj name="Equation" r:id="rId3" imgW="939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8406" y="3907715"/>
                        <a:ext cx="1487487" cy="72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847374"/>
              </p:ext>
            </p:extLst>
          </p:nvPr>
        </p:nvGraphicFramePr>
        <p:xfrm>
          <a:off x="2065893" y="3907715"/>
          <a:ext cx="164941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1" name="Equation" r:id="rId5" imgW="1041400" imgH="457200" progId="Equation.3">
                  <p:embed/>
                </p:oleObj>
              </mc:Choice>
              <mc:Fallback>
                <p:oleObj name="Equation" r:id="rId5" imgW="1041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5893" y="3907715"/>
                        <a:ext cx="1649413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13301"/>
              </p:ext>
            </p:extLst>
          </p:nvPr>
        </p:nvGraphicFramePr>
        <p:xfrm>
          <a:off x="3692580" y="3909302"/>
          <a:ext cx="2151591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2" name="Equation" r:id="rId7" imgW="1358900" imgH="457200" progId="Equation.3">
                  <p:embed/>
                </p:oleObj>
              </mc:Choice>
              <mc:Fallback>
                <p:oleObj name="Equation" r:id="rId7" imgW="1358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92580" y="3909302"/>
                        <a:ext cx="2151591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46287"/>
              </p:ext>
            </p:extLst>
          </p:nvPr>
        </p:nvGraphicFramePr>
        <p:xfrm>
          <a:off x="5844171" y="3909302"/>
          <a:ext cx="25733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3" name="Equation" r:id="rId9" imgW="1625600" imgH="457200" progId="Equation.3">
                  <p:embed/>
                </p:oleObj>
              </mc:Choice>
              <mc:Fallback>
                <p:oleObj name="Equation" r:id="rId9" imgW="1625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44171" y="3909302"/>
                        <a:ext cx="2573337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681187" y="2943981"/>
            <a:ext cx="24714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f(</a:t>
            </a:r>
            <a:r>
              <a:rPr lang="en-US" sz="2400" dirty="0" err="1" smtClean="0"/>
              <a:t>x|w,b</a:t>
            </a:r>
            <a:r>
              <a:rPr lang="en-US" sz="2400" dirty="0" smtClean="0"/>
              <a:t>) = </a:t>
            </a:r>
            <a:r>
              <a:rPr lang="en-US" sz="2400" dirty="0" err="1" smtClean="0"/>
              <a:t>w</a:t>
            </a:r>
            <a:r>
              <a:rPr lang="en-US" sz="2400" baseline="30000" dirty="0" err="1" smtClean="0"/>
              <a:t>T</a:t>
            </a:r>
            <a:r>
              <a:rPr lang="en-US" sz="2400" dirty="0" err="1" smtClean="0"/>
              <a:t>x</a:t>
            </a:r>
            <a:r>
              <a:rPr lang="en-US" sz="2400" dirty="0" smtClean="0"/>
              <a:t> – b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137901" y="2930821"/>
            <a:ext cx="151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y = </a:t>
            </a:r>
            <a:r>
              <a:rPr lang="el-GR" sz="2400" dirty="0" smtClean="0"/>
              <a:t>σ</a:t>
            </a:r>
            <a:r>
              <a:rPr lang="en-US" sz="2400" dirty="0" smtClean="0"/>
              <a:t>( f</a:t>
            </a:r>
            <a:r>
              <a:rPr lang="en-US" sz="2400" dirty="0"/>
              <a:t>(x</a:t>
            </a:r>
            <a:r>
              <a:rPr lang="en-US" sz="2400" dirty="0" smtClean="0"/>
              <a:t>) )</a:t>
            </a:r>
            <a:endParaRPr lang="en-US" sz="24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22767"/>
              </p:ext>
            </p:extLst>
          </p:nvPr>
        </p:nvGraphicFramePr>
        <p:xfrm>
          <a:off x="547688" y="4881763"/>
          <a:ext cx="1547812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4" name="Equation" r:id="rId11" imgW="977900" imgH="457200" progId="Equation.3">
                  <p:embed/>
                </p:oleObj>
              </mc:Choice>
              <mc:Fallback>
                <p:oleObj name="Equation" r:id="rId11" imgW="977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7688" y="4881763"/>
                        <a:ext cx="1547812" cy="72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39142"/>
              </p:ext>
            </p:extLst>
          </p:nvPr>
        </p:nvGraphicFramePr>
        <p:xfrm>
          <a:off x="2074863" y="4883351"/>
          <a:ext cx="2552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5" name="Equation" r:id="rId13" imgW="1612900" imgH="457200" progId="Equation.3">
                  <p:embed/>
                </p:oleObj>
              </mc:Choice>
              <mc:Fallback>
                <p:oleObj name="Equation" r:id="rId13" imgW="16129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74863" y="4883351"/>
                        <a:ext cx="25527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57988"/>
              </p:ext>
            </p:extLst>
          </p:nvPr>
        </p:nvGraphicFramePr>
        <p:xfrm>
          <a:off x="4641917" y="4881763"/>
          <a:ext cx="3917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6" name="Equation" r:id="rId15" imgW="2476500" imgH="457200" progId="Equation.3">
                  <p:embed/>
                </p:oleObj>
              </mc:Choice>
              <mc:Fallback>
                <p:oleObj name="Equation" r:id="rId15" imgW="2476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41917" y="4881763"/>
                        <a:ext cx="391795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171910" y="5752586"/>
            <a:ext cx="4245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4">
                    <a:lumMod val="75000"/>
                  </a:schemeClr>
                </a:solidFill>
              </a:rPr>
              <a:t>Backpropagation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 = Gradient Descent</a:t>
            </a:r>
          </a:p>
          <a:p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			   (lots of chain rules)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60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Beyond Linear Basic Linear Models</a:t>
            </a:r>
          </a:p>
          <a:p>
            <a:pPr lvl="1"/>
            <a:r>
              <a:rPr lang="en-US" dirty="0" smtClean="0"/>
              <a:t>Support Vector Machines</a:t>
            </a:r>
          </a:p>
          <a:p>
            <a:pPr lvl="1"/>
            <a:r>
              <a:rPr lang="en-US" dirty="0"/>
              <a:t>Logistic </a:t>
            </a:r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Feed-forward Neural Networks</a:t>
            </a:r>
          </a:p>
          <a:p>
            <a:pPr lvl="1"/>
            <a:r>
              <a:rPr lang="en-US" dirty="0" smtClean="0"/>
              <a:t>Different ways to interpret models</a:t>
            </a:r>
          </a:p>
          <a:p>
            <a:pPr lvl="1"/>
            <a:endParaRPr lang="en-US" sz="1000" dirty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Different Evaluation Metrics</a:t>
            </a:r>
          </a:p>
          <a:p>
            <a:endParaRPr lang="en-US" sz="1000" dirty="0" smtClean="0"/>
          </a:p>
          <a:p>
            <a:r>
              <a:rPr lang="en-US" dirty="0" smtClean="0"/>
              <a:t>Hypothesis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2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Bias-Variance Trade-off</a:t>
            </a:r>
            <a:endParaRPr lang="en-US" dirty="0"/>
          </a:p>
        </p:txBody>
      </p:sp>
      <p:pic>
        <p:nvPicPr>
          <p:cNvPr id="4" name="Picture 3" descr="bias_variance_2-cro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1" y="1572062"/>
            <a:ext cx="8409940" cy="441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1408" y="4008527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>
            <a:stCxn id="5" idx="2"/>
          </p:cNvCxnSpPr>
          <p:nvPr/>
        </p:nvCxnSpPr>
        <p:spPr>
          <a:xfrm flipH="1">
            <a:off x="2251408" y="4377859"/>
            <a:ext cx="512239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26931" y="3989839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8" name="Straight Arrow Connector 7"/>
          <p:cNvCxnSpPr>
            <a:stCxn id="7" idx="2"/>
          </p:cNvCxnSpPr>
          <p:nvPr/>
        </p:nvCxnSpPr>
        <p:spPr>
          <a:xfrm flipH="1">
            <a:off x="1025037" y="4359171"/>
            <a:ext cx="490288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18991" y="4032195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>
            <a:off x="5431230" y="4401527"/>
            <a:ext cx="175924" cy="90634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07636" y="4042623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>
          <a:xfrm flipH="1">
            <a:off x="3899047" y="4411955"/>
            <a:ext cx="496983" cy="3840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73724" y="3989839"/>
            <a:ext cx="102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Variance</a:t>
            </a:r>
            <a:endParaRPr lang="en-US" b="1" dirty="0">
              <a:solidFill>
                <a:srgbClr val="008000"/>
              </a:solidFill>
            </a:endParaRPr>
          </a:p>
        </p:txBody>
      </p:sp>
      <p:cxnSp>
        <p:nvCxnSpPr>
          <p:cNvPr id="14" name="Straight Arrow Connector 13"/>
          <p:cNvCxnSpPr>
            <a:stCxn id="13" idx="2"/>
          </p:cNvCxnSpPr>
          <p:nvPr/>
        </p:nvCxnSpPr>
        <p:spPr>
          <a:xfrm>
            <a:off x="8185963" y="4359171"/>
            <a:ext cx="421980" cy="43679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62379" y="4005267"/>
            <a:ext cx="5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Bias</a:t>
            </a:r>
            <a:endParaRPr lang="en-US" b="1" dirty="0"/>
          </a:p>
        </p:txBody>
      </p:sp>
      <p:cxnSp>
        <p:nvCxnSpPr>
          <p:cNvPr id="16" name="Straight Arrow Connector 15"/>
          <p:cNvCxnSpPr>
            <a:stCxn id="15" idx="2"/>
          </p:cNvCxnSpPr>
          <p:nvPr/>
        </p:nvCxnSpPr>
        <p:spPr>
          <a:xfrm>
            <a:off x="7150773" y="4374599"/>
            <a:ext cx="112418" cy="779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56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0/1 Loss  (Classification)</a:t>
            </a:r>
          </a:p>
          <a:p>
            <a:endParaRPr lang="en-US" dirty="0"/>
          </a:p>
          <a:p>
            <a:r>
              <a:rPr lang="en-US" dirty="0" smtClean="0"/>
              <a:t>Squared Loss (Regression)</a:t>
            </a:r>
          </a:p>
          <a:p>
            <a:endParaRPr lang="en-US" dirty="0"/>
          </a:p>
          <a:p>
            <a:r>
              <a:rPr lang="en-US" dirty="0" smtClean="0"/>
              <a:t>Anything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2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Example: </a:t>
            </a:r>
            <a:r>
              <a:rPr lang="en-US" dirty="0" smtClean="0"/>
              <a:t>Cancer Prediction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702346"/>
              </p:ext>
            </p:extLst>
          </p:nvPr>
        </p:nvGraphicFramePr>
        <p:xfrm>
          <a:off x="1333463" y="2018154"/>
          <a:ext cx="6503835" cy="149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7945"/>
                <a:gridCol w="2167945"/>
                <a:gridCol w="216794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953735"/>
                          </a:solidFill>
                        </a:rPr>
                        <a:t>Loss Function</a:t>
                      </a:r>
                      <a:endParaRPr lang="en-US" sz="2000" b="1" dirty="0">
                        <a:solidFill>
                          <a:srgbClr val="9537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Has Cancer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Doesn’t</a:t>
                      </a:r>
                      <a:r>
                        <a:rPr lang="en-US" sz="2000" baseline="0" dirty="0" smtClean="0"/>
                        <a:t> Have Cancer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Predicts</a:t>
                      </a:r>
                      <a:r>
                        <a:rPr lang="en-US" sz="2000" baseline="0" dirty="0" smtClean="0"/>
                        <a:t> Cancer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Medium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Predicts No</a:t>
                      </a:r>
                      <a:r>
                        <a:rPr lang="en-US" sz="2000" baseline="0" dirty="0" smtClean="0"/>
                        <a:t> Cancer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OMG Panic!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616504" y="2919448"/>
            <a:ext cx="87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Model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78899" y="156740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Patient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579625" y="2788515"/>
            <a:ext cx="1454223" cy="282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25820" y="2775355"/>
            <a:ext cx="1454223" cy="282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79625" y="3171215"/>
            <a:ext cx="1454223" cy="282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719239" y="3171215"/>
            <a:ext cx="1454223" cy="2829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4014439"/>
            <a:ext cx="8229600" cy="211172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Value Positives &amp; Negatives Differently</a:t>
            </a:r>
          </a:p>
          <a:p>
            <a:pPr lvl="1"/>
            <a:r>
              <a:rPr lang="en-US" dirty="0" smtClean="0"/>
              <a:t>Care much more about positives</a:t>
            </a:r>
          </a:p>
          <a:p>
            <a:pPr lvl="1"/>
            <a:endParaRPr lang="en-US" sz="1000" dirty="0"/>
          </a:p>
          <a:p>
            <a:r>
              <a:rPr lang="en-US" dirty="0" smtClean="0"/>
              <a:t>“Cost Matrix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0/1 Loss is Special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Precision &amp; Recall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135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Precision</a:t>
            </a:r>
            <a:r>
              <a:rPr lang="en-US" sz="2800" dirty="0" smtClean="0"/>
              <a:t> = TP/(TP + FP)</a:t>
            </a:r>
          </a:p>
          <a:p>
            <a:r>
              <a:rPr lang="en-US" sz="2800" b="1" dirty="0" smtClean="0"/>
              <a:t>Recall</a:t>
            </a:r>
            <a:r>
              <a:rPr lang="en-US" sz="2800" dirty="0" smtClean="0"/>
              <a:t> = TP/(TP + FN)</a:t>
            </a:r>
          </a:p>
          <a:p>
            <a:endParaRPr lang="en-US" sz="3000" dirty="0" smtClean="0"/>
          </a:p>
          <a:p>
            <a:pPr marL="0" indent="0">
              <a:buNone/>
            </a:pPr>
            <a:endParaRPr lang="en-US" sz="3000" dirty="0" smtClean="0"/>
          </a:p>
          <a:p>
            <a:endParaRPr lang="en-US" sz="3000" dirty="0"/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TP = True Positive, TN = True Negative</a:t>
            </a:r>
          </a:p>
          <a:p>
            <a:r>
              <a:rPr lang="en-US" sz="2400" dirty="0"/>
              <a:t>FP = False Positive, FN = False Negative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536043"/>
              </p:ext>
            </p:extLst>
          </p:nvPr>
        </p:nvGraphicFramePr>
        <p:xfrm>
          <a:off x="1072704" y="3213314"/>
          <a:ext cx="7202694" cy="118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0898"/>
                <a:gridCol w="2400898"/>
                <a:gridCol w="24008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953735"/>
                          </a:solidFill>
                        </a:rPr>
                        <a:t>Counts</a:t>
                      </a:r>
                      <a:endParaRPr lang="en-US" sz="2000" b="1" dirty="0">
                        <a:solidFill>
                          <a:srgbClr val="9537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Has Cancer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Doesn’t</a:t>
                      </a:r>
                      <a:r>
                        <a:rPr lang="en-US" sz="2000" baseline="0" dirty="0" smtClean="0"/>
                        <a:t> Have Cancer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Predicts</a:t>
                      </a:r>
                      <a:r>
                        <a:rPr lang="en-US" sz="2000" baseline="0" dirty="0" smtClean="0"/>
                        <a:t> Cancer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Predicts No</a:t>
                      </a:r>
                      <a:r>
                        <a:rPr lang="en-US" sz="2000" baseline="0" dirty="0" smtClean="0"/>
                        <a:t> Cancer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5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422585" y="3820504"/>
            <a:ext cx="876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Model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18139" y="2816035"/>
            <a:ext cx="1056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Patient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80528" y="2261366"/>
            <a:ext cx="3107266" cy="400110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953735"/>
                </a:solidFill>
              </a:rPr>
              <a:t>Care More About Positives!</a:t>
            </a:r>
            <a:endParaRPr lang="en-US" sz="2000" b="1" dirty="0">
              <a:solidFill>
                <a:srgbClr val="953735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589" y="4517652"/>
            <a:ext cx="2448893" cy="18366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80528" y="1624514"/>
            <a:ext cx="2692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F1</a:t>
            </a:r>
            <a:r>
              <a:rPr lang="en-US" sz="2800" dirty="0"/>
              <a:t> = 2/(1/P+ 1/R)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579" y="6497056"/>
            <a:ext cx="84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http</a:t>
            </a:r>
            <a:r>
              <a:rPr lang="en-US" sz="1400" dirty="0"/>
              <a:t>://pmtk3.googlecode.com/</a:t>
            </a:r>
            <a:r>
              <a:rPr lang="en-US" sz="1400" dirty="0" err="1"/>
              <a:t>svn</a:t>
            </a:r>
            <a:r>
              <a:rPr lang="en-US" sz="1400" dirty="0"/>
              <a:t>-history/r785/trunk/docs/demos/</a:t>
            </a:r>
            <a:r>
              <a:rPr lang="en-US" sz="1400" dirty="0" err="1"/>
              <a:t>Decision_theory</a:t>
            </a:r>
            <a:r>
              <a:rPr lang="en-US" sz="1400" dirty="0"/>
              <a:t>/</a:t>
            </a:r>
            <a:r>
              <a:rPr lang="en-US" sz="1400" dirty="0" err="1"/>
              <a:t>PRhand.html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841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Example: </a:t>
            </a:r>
            <a:r>
              <a:rPr lang="en-US" dirty="0" smtClean="0"/>
              <a:t>Search Query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Rank webpages by relevance</a:t>
            </a:r>
          </a:p>
        </p:txBody>
      </p:sp>
      <p:pic>
        <p:nvPicPr>
          <p:cNvPr id="4" name="Picture 2" descr="pastedpic_04272008_2346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69" y="2321070"/>
            <a:ext cx="6273099" cy="3612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436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42751"/>
          </a:xfrm>
        </p:spPr>
        <p:txBody>
          <a:bodyPr>
            <a:noAutofit/>
          </a:bodyPr>
          <a:lstStyle/>
          <a:p>
            <a:r>
              <a:rPr lang="en-US" dirty="0" smtClean="0"/>
              <a:t>Predict a Ranking </a:t>
            </a:r>
            <a:r>
              <a:rPr lang="en-US" sz="2400" dirty="0" smtClean="0"/>
              <a:t>(of webpages)</a:t>
            </a:r>
          </a:p>
          <a:p>
            <a:pPr lvl="1"/>
            <a:r>
              <a:rPr lang="en-US" sz="2400" dirty="0" smtClean="0"/>
              <a:t>Users only look at top 4</a:t>
            </a:r>
          </a:p>
          <a:p>
            <a:pPr lvl="1"/>
            <a:r>
              <a:rPr lang="en-US" sz="2400" dirty="0"/>
              <a:t>Sort by f(</a:t>
            </a:r>
            <a:r>
              <a:rPr lang="en-US" sz="2400" dirty="0" err="1"/>
              <a:t>x|w,b</a:t>
            </a:r>
            <a:r>
              <a:rPr lang="en-US" sz="2400" dirty="0"/>
              <a:t>)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Precision @4       </a:t>
            </a:r>
            <a:r>
              <a:rPr lang="en-US" sz="2800" dirty="0" smtClean="0"/>
              <a:t>=1/2</a:t>
            </a:r>
          </a:p>
          <a:p>
            <a:pPr lvl="1"/>
            <a:r>
              <a:rPr lang="en-US" sz="2400" dirty="0" smtClean="0"/>
              <a:t>Fraction of top 4 relevant</a:t>
            </a:r>
          </a:p>
          <a:p>
            <a:pPr lvl="1"/>
            <a:endParaRPr lang="en-US" sz="1000" dirty="0"/>
          </a:p>
          <a:p>
            <a:r>
              <a:rPr lang="en-US" dirty="0" smtClean="0"/>
              <a:t>Recall @4             </a:t>
            </a:r>
            <a:r>
              <a:rPr lang="en-US" sz="2800" dirty="0" smtClean="0"/>
              <a:t>=2/3</a:t>
            </a:r>
          </a:p>
          <a:p>
            <a:pPr lvl="1"/>
            <a:r>
              <a:rPr lang="en-US" sz="2400" dirty="0" smtClean="0"/>
              <a:t>Fraction of relevant in top 4</a:t>
            </a:r>
          </a:p>
          <a:p>
            <a:pPr lvl="1"/>
            <a:endParaRPr lang="en-US" sz="1000" dirty="0"/>
          </a:p>
          <a:p>
            <a:r>
              <a:rPr lang="en-US" dirty="0" smtClean="0"/>
              <a:t>Top of Ranking Only!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Measures</a:t>
            </a:r>
            <a:endParaRPr lang="en-US" dirty="0"/>
          </a:p>
        </p:txBody>
      </p:sp>
      <p:pic>
        <p:nvPicPr>
          <p:cNvPr id="4" name="Picture 1" descr="Y:\doc\wsdm11-interrank\dynamic_ranking\wsdm11-interrank\figs\svm_static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289" y="2345232"/>
            <a:ext cx="3068724" cy="37095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7579" y="6497056"/>
            <a:ext cx="84480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http</a:t>
            </a:r>
            <a:r>
              <a:rPr lang="en-US" sz="1400" dirty="0"/>
              <a:t>://pmtk3.googlecode.com/</a:t>
            </a:r>
            <a:r>
              <a:rPr lang="en-US" sz="1400" dirty="0" err="1"/>
              <a:t>svn</a:t>
            </a:r>
            <a:r>
              <a:rPr lang="en-US" sz="1400" dirty="0"/>
              <a:t>-history/r785/trunk/docs/demos/</a:t>
            </a:r>
            <a:r>
              <a:rPr lang="en-US" sz="1400" dirty="0" err="1"/>
              <a:t>Decision_theory</a:t>
            </a:r>
            <a:r>
              <a:rPr lang="en-US" sz="1400" dirty="0"/>
              <a:t>/</a:t>
            </a:r>
            <a:r>
              <a:rPr lang="en-US" sz="1400" dirty="0" err="1"/>
              <a:t>PRhand.html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26" y="3088364"/>
            <a:ext cx="244149" cy="2185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527" y="3611452"/>
            <a:ext cx="187162" cy="190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26" y="5232732"/>
            <a:ext cx="244149" cy="218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527" y="4001631"/>
            <a:ext cx="187162" cy="190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533" y="4839561"/>
            <a:ext cx="187162" cy="1909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26" y="4338799"/>
            <a:ext cx="244149" cy="218514"/>
          </a:xfrm>
          <a:prstGeom prst="rect">
            <a:avLst/>
          </a:prstGeom>
        </p:spPr>
      </p:pic>
      <p:sp>
        <p:nvSpPr>
          <p:cNvPr id="13" name="Left Brace 12"/>
          <p:cNvSpPr/>
          <p:nvPr/>
        </p:nvSpPr>
        <p:spPr>
          <a:xfrm>
            <a:off x="5289065" y="3203948"/>
            <a:ext cx="230894" cy="15586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693889" y="3773062"/>
            <a:ext cx="77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Top 4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7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Preferences</a:t>
            </a:r>
            <a:endParaRPr lang="en-US" dirty="0"/>
          </a:p>
        </p:txBody>
      </p:sp>
      <p:pic>
        <p:nvPicPr>
          <p:cNvPr id="4" name="Picture 4" descr="image49d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210" y="1365637"/>
            <a:ext cx="5910920" cy="395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7474" y="5400842"/>
            <a:ext cx="3398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 Pairwise Disagreements</a:t>
            </a:r>
          </a:p>
          <a:p>
            <a:r>
              <a:rPr lang="en-US" sz="2400" dirty="0" smtClean="0"/>
              <a:t>4 Pairwise Agreements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9513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ROC-Area &amp; Average Precision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ROC-Area</a:t>
            </a:r>
          </a:p>
          <a:p>
            <a:pPr lvl="1"/>
            <a:r>
              <a:rPr lang="en-US" sz="2400" dirty="0" smtClean="0"/>
              <a:t>Area under ROC Curve</a:t>
            </a:r>
          </a:p>
          <a:p>
            <a:pPr lvl="1"/>
            <a:r>
              <a:rPr lang="en-US" sz="2400" dirty="0" smtClean="0"/>
              <a:t>Fraction pairwise agreements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Average Precision</a:t>
            </a:r>
          </a:p>
          <a:p>
            <a:pPr lvl="1"/>
            <a:r>
              <a:rPr lang="en-US" sz="2400" dirty="0" smtClean="0"/>
              <a:t>Area under P-R Curve</a:t>
            </a:r>
          </a:p>
          <a:p>
            <a:pPr lvl="1"/>
            <a:r>
              <a:rPr lang="en-US" sz="2400" dirty="0" smtClean="0"/>
              <a:t>P@K for each positive</a:t>
            </a:r>
          </a:p>
          <a:p>
            <a:pPr lvl="1"/>
            <a:endParaRPr lang="en-US" sz="1000" dirty="0" smtClean="0"/>
          </a:p>
          <a:p>
            <a:r>
              <a:rPr lang="en-US" sz="2400" dirty="0" smtClean="0"/>
              <a:t>Example:	</a:t>
            </a:r>
            <a:endParaRPr lang="en-US" sz="2400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684" y="1720817"/>
            <a:ext cx="2212474" cy="2135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684" y="4030404"/>
            <a:ext cx="2212474" cy="1999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579" y="6235446"/>
            <a:ext cx="84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http</a:t>
            </a:r>
            <a:r>
              <a:rPr lang="en-US" sz="1400" dirty="0"/>
              <a:t>://pmtk3.googlecode.com/svn-history/r785/trunk/docs/demos/Decision_theory/</a:t>
            </a:r>
            <a:r>
              <a:rPr lang="en-US" sz="1400" dirty="0" smtClean="0"/>
              <a:t>PRhand.html</a:t>
            </a:r>
          </a:p>
          <a:p>
            <a:r>
              <a:rPr lang="en-US" sz="1400" dirty="0" smtClean="0"/>
              <a:t>		    http</a:t>
            </a:r>
            <a:r>
              <a:rPr lang="en-US" sz="1400" dirty="0"/>
              <a:t>://</a:t>
            </a:r>
            <a:r>
              <a:rPr lang="en-US" sz="1400" dirty="0" err="1"/>
              <a:t>www.medcalc.org</a:t>
            </a:r>
            <a:r>
              <a:rPr lang="en-US" sz="1400" dirty="0"/>
              <a:t>/manual/roc-</a:t>
            </a:r>
            <a:r>
              <a:rPr lang="en-US" sz="1400" dirty="0" err="1"/>
              <a:t>curves.php</a:t>
            </a:r>
            <a:endParaRPr lang="en-US" sz="1400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16" y="4960430"/>
            <a:ext cx="167640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29099"/>
              </p:ext>
            </p:extLst>
          </p:nvPr>
        </p:nvGraphicFramePr>
        <p:xfrm>
          <a:off x="3418907" y="5382491"/>
          <a:ext cx="1823970" cy="580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Equation" r:id="rId6" imgW="1307880" imgH="431640" progId="Equation.3">
                  <p:embed/>
                </p:oleObj>
              </mc:Choice>
              <mc:Fallback>
                <p:oleObj name="Equation" r:id="rId6" imgW="130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8907" y="5382491"/>
                        <a:ext cx="1823970" cy="5803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5737" y="5442647"/>
            <a:ext cx="16486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ROC-Area: 0.5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33032" y="5442647"/>
            <a:ext cx="53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AP: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44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Summary: </a:t>
            </a:r>
            <a:r>
              <a:rPr lang="en-US" dirty="0" smtClean="0"/>
              <a:t>Evaluation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Evaluations Measures</a:t>
            </a:r>
          </a:p>
          <a:p>
            <a:pPr lvl="1"/>
            <a:r>
              <a:rPr lang="en-US" dirty="0" smtClean="0"/>
              <a:t>Different Scenarios</a:t>
            </a:r>
          </a:p>
          <a:p>
            <a:pPr lvl="1"/>
            <a:endParaRPr lang="en-US" dirty="0"/>
          </a:p>
          <a:p>
            <a:r>
              <a:rPr lang="en-US" dirty="0" smtClean="0"/>
              <a:t>Large focus on getting positives</a:t>
            </a:r>
          </a:p>
          <a:p>
            <a:pPr lvl="1"/>
            <a:r>
              <a:rPr lang="en-US" dirty="0" smtClean="0"/>
              <a:t>Large cost of </a:t>
            </a:r>
            <a:r>
              <a:rPr lang="en-US" dirty="0" err="1" smtClean="0"/>
              <a:t>mis</a:t>
            </a:r>
            <a:r>
              <a:rPr lang="en-US" dirty="0" smtClean="0"/>
              <a:t>-predicting cancer</a:t>
            </a:r>
          </a:p>
          <a:p>
            <a:pPr lvl="1"/>
            <a:r>
              <a:rPr lang="en-US" dirty="0" smtClean="0"/>
              <a:t>Relevant webpages </a:t>
            </a:r>
            <a:r>
              <a:rPr lang="en-US" smtClean="0"/>
              <a:t>are rare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82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Beyond Linear Basic Linear Models</a:t>
            </a:r>
          </a:p>
          <a:p>
            <a:pPr lvl="1"/>
            <a:r>
              <a:rPr lang="en-US" dirty="0" smtClean="0"/>
              <a:t>Support Vector Machines</a:t>
            </a:r>
          </a:p>
          <a:p>
            <a:pPr lvl="1"/>
            <a:r>
              <a:rPr lang="en-US" dirty="0"/>
              <a:t>Logistic </a:t>
            </a:r>
            <a:r>
              <a:rPr lang="en-US" dirty="0" smtClean="0"/>
              <a:t>Regression</a:t>
            </a:r>
          </a:p>
          <a:p>
            <a:pPr lvl="1"/>
            <a:r>
              <a:rPr lang="en-US" dirty="0" smtClean="0"/>
              <a:t>Feed-forward Neural Networks</a:t>
            </a:r>
          </a:p>
          <a:p>
            <a:pPr lvl="1"/>
            <a:r>
              <a:rPr lang="en-US" dirty="0" smtClean="0"/>
              <a:t>Different ways to interpret models</a:t>
            </a:r>
          </a:p>
          <a:p>
            <a:pPr lvl="1"/>
            <a:endParaRPr lang="en-US" sz="1000" dirty="0"/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Evaluation Metrics</a:t>
            </a:r>
          </a:p>
          <a:p>
            <a:endParaRPr lang="en-US" sz="1000" dirty="0" smtClean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Hypothesis Testing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7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Uncertainty of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Model 1: 0.22 Loss on Cross Validation</a:t>
            </a:r>
          </a:p>
          <a:p>
            <a:r>
              <a:rPr lang="en-US" dirty="0" smtClean="0"/>
              <a:t>Model 2: 0.25 Loss on Cross Validation</a:t>
            </a:r>
          </a:p>
          <a:p>
            <a:endParaRPr lang="en-US" dirty="0"/>
          </a:p>
          <a:p>
            <a:r>
              <a:rPr lang="en-US" b="1" dirty="0" smtClean="0"/>
              <a:t>Which is better?</a:t>
            </a:r>
          </a:p>
          <a:p>
            <a:pPr lvl="1"/>
            <a:r>
              <a:rPr lang="en-US" dirty="0" smtClean="0"/>
              <a:t>What does “better” mean?</a:t>
            </a:r>
          </a:p>
          <a:p>
            <a:pPr lvl="2"/>
            <a:r>
              <a:rPr lang="en-US" dirty="0" smtClean="0"/>
              <a:t>True Loss on unseen test examples</a:t>
            </a:r>
          </a:p>
          <a:p>
            <a:pPr lvl="1"/>
            <a:r>
              <a:rPr lang="en-US" dirty="0" smtClean="0"/>
              <a:t>Model 1 might be better…</a:t>
            </a:r>
          </a:p>
          <a:p>
            <a:pPr lvl="1"/>
            <a:r>
              <a:rPr lang="en-US" dirty="0" smtClean="0"/>
              <a:t>...or not enough data to distinguish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28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Recap: </a:t>
            </a:r>
            <a:r>
              <a:rPr lang="en-US" dirty="0" smtClean="0"/>
              <a:t>Complete Pipeline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08036" y="1597742"/>
            <a:ext cx="2492477" cy="1532193"/>
            <a:chOff x="408036" y="1597742"/>
            <a:chExt cx="2492477" cy="1532193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0418485"/>
                </p:ext>
              </p:extLst>
            </p:nvPr>
          </p:nvGraphicFramePr>
          <p:xfrm>
            <a:off x="596661" y="1747683"/>
            <a:ext cx="2140491" cy="672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74" name="Equation" r:id="rId3" imgW="889000" imgH="279400" progId="Equation.3">
                    <p:embed/>
                  </p:oleObj>
                </mc:Choice>
                <mc:Fallback>
                  <p:oleObj name="Equation" r:id="rId3" imgW="889000" imgH="279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6661" y="1747683"/>
                          <a:ext cx="2140491" cy="6727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53803" y="2557342"/>
              <a:ext cx="171653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Training Data</a:t>
              </a:r>
              <a:endParaRPr lang="en-US" sz="2200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08036" y="1597742"/>
              <a:ext cx="2492477" cy="15321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185124" y="1597742"/>
            <a:ext cx="2845322" cy="1532193"/>
            <a:chOff x="3185124" y="1597742"/>
            <a:chExt cx="2845322" cy="153219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6954698"/>
                </p:ext>
              </p:extLst>
            </p:nvPr>
          </p:nvGraphicFramePr>
          <p:xfrm>
            <a:off x="3258360" y="1878549"/>
            <a:ext cx="2634571" cy="484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75" name="Equation" r:id="rId5" imgW="1244600" imgH="228600" progId="Equation.3">
                    <p:embed/>
                  </p:oleObj>
                </mc:Choice>
                <mc:Fallback>
                  <p:oleObj name="Equation" r:id="rId5" imgW="12446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58360" y="1878549"/>
                          <a:ext cx="2634571" cy="48450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3673415" y="2557342"/>
              <a:ext cx="198461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Model Class(</a:t>
              </a:r>
              <a:r>
                <a:rPr lang="en-US" sz="2200" dirty="0" err="1" smtClean="0"/>
                <a:t>es</a:t>
              </a:r>
              <a:r>
                <a:rPr lang="en-US" sz="2200" dirty="0" smtClean="0"/>
                <a:t>)</a:t>
              </a:r>
              <a:endParaRPr lang="en-US" sz="22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185124" y="1597742"/>
              <a:ext cx="2845322" cy="15321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325417" y="1596954"/>
            <a:ext cx="2474451" cy="1532193"/>
            <a:chOff x="6325417" y="1596954"/>
            <a:chExt cx="2474451" cy="1532193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274181"/>
                </p:ext>
              </p:extLst>
            </p:nvPr>
          </p:nvGraphicFramePr>
          <p:xfrm>
            <a:off x="6481872" y="1878549"/>
            <a:ext cx="2154129" cy="4795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76" name="Equation" r:id="rId7" imgW="1028700" imgH="228600" progId="Equation.3">
                    <p:embed/>
                  </p:oleObj>
                </mc:Choice>
                <mc:Fallback>
                  <p:oleObj name="Equation" r:id="rId7" imgW="10287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81872" y="1878549"/>
                          <a:ext cx="2154129" cy="47950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718575" y="2557342"/>
              <a:ext cx="173609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Loss Function</a:t>
              </a:r>
              <a:endParaRPr lang="en-US" sz="22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325417" y="1596954"/>
              <a:ext cx="2474451" cy="1532193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68735" y="3524763"/>
            <a:ext cx="4745533" cy="2661365"/>
            <a:chOff x="629437" y="3524763"/>
            <a:chExt cx="4745533" cy="2661365"/>
          </a:xfrm>
        </p:grpSpPr>
        <p:grpSp>
          <p:nvGrpSpPr>
            <p:cNvPr id="34" name="Group 33"/>
            <p:cNvGrpSpPr/>
            <p:nvPr/>
          </p:nvGrpSpPr>
          <p:grpSpPr>
            <a:xfrm>
              <a:off x="1055525" y="3904328"/>
              <a:ext cx="3372499" cy="386533"/>
              <a:chOff x="855372" y="4131991"/>
              <a:chExt cx="6712196" cy="63107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90060" y="4518524"/>
                <a:ext cx="6642335" cy="20509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855372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567568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194859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229241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882011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3539550" y="4131991"/>
                <a:ext cx="0" cy="631075"/>
              </a:xfrm>
              <a:prstGeom prst="line">
                <a:avLst/>
              </a:prstGeom>
              <a:ln w="635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890061" y="4520034"/>
                <a:ext cx="1273534" cy="20509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672959"/>
                </p:ext>
              </p:extLst>
            </p:nvPr>
          </p:nvGraphicFramePr>
          <p:xfrm>
            <a:off x="960686" y="4463709"/>
            <a:ext cx="3105104" cy="854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77" name="Equation" r:id="rId9" imgW="1663700" imgH="457200" progId="Equation.3">
                    <p:embed/>
                  </p:oleObj>
                </mc:Choice>
                <mc:Fallback>
                  <p:oleObj name="Equation" r:id="rId9" imgW="1663700" imgH="4572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60686" y="4463709"/>
                          <a:ext cx="3105104" cy="8545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960686" y="5453515"/>
              <a:ext cx="42047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Cross Validation &amp; Model Selection</a:t>
              </a:r>
              <a:endParaRPr lang="en-US" sz="2200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29437" y="3524763"/>
              <a:ext cx="4745533" cy="26613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36969" y="3524763"/>
            <a:ext cx="1909102" cy="2661365"/>
            <a:chOff x="6005865" y="3524763"/>
            <a:chExt cx="1909102" cy="266136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81871" y="3875596"/>
              <a:ext cx="978071" cy="1351888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539230" y="5453515"/>
              <a:ext cx="9132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Profit!</a:t>
              </a:r>
              <a:endParaRPr lang="en-US" sz="22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005865" y="3524763"/>
              <a:ext cx="1909102" cy="2661365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1759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of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1: 0.22 Loss on Cross Validation</a:t>
            </a:r>
          </a:p>
          <a:p>
            <a:r>
              <a:rPr lang="en-US" dirty="0"/>
              <a:t>Model 2: 0.25 Loss on Cross Validation</a:t>
            </a:r>
          </a:p>
          <a:p>
            <a:endParaRPr lang="en-US" dirty="0"/>
          </a:p>
          <a:p>
            <a:r>
              <a:rPr lang="en-US" dirty="0" smtClean="0"/>
              <a:t>Validation set is finite</a:t>
            </a:r>
          </a:p>
          <a:p>
            <a:pPr lvl="1"/>
            <a:r>
              <a:rPr lang="en-US" dirty="0" smtClean="0"/>
              <a:t>Sampled from “true” P(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So there is uncertainty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8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of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1: 0.22 Loss on Cross Validation</a:t>
            </a:r>
          </a:p>
          <a:p>
            <a:r>
              <a:rPr lang="en-US" dirty="0"/>
              <a:t>Model 2: 0.25 Loss on Cross Validation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6151" y="3261712"/>
            <a:ext cx="8229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-</a:t>
            </a:r>
            <a:r>
              <a:rPr lang="en-US" sz="1600" dirty="0"/>
              <a:t>0.6279   -0.9001    2.7460    1.8755    0.5275   -1.0371   -0.6455    0.0435    1.0114   -1.1120   -2.1099   -1.2291    0.5535    0.6114    0.6717    0.0897    0.4037   -0.2562    1.0820   -1.1417    0.6750 </a:t>
            </a:r>
            <a:r>
              <a:rPr lang="en-US" sz="1600" dirty="0" smtClean="0"/>
              <a:t>  </a:t>
            </a:r>
            <a:r>
              <a:rPr lang="en-US" sz="1600" dirty="0"/>
              <a:t>-0.6287   -0.1149    0.7728    1.2591   -0.8976    1.4807    0.8801    0.1521    0.0248    0.0024   -0.0831    0.2430    0.2713    1.0461    1.7470    0.6869    0.0103    0.8452    0.4032   -0.8098    1.1692  0.5271    0.3552    0.7352    0.4814   -0.7215    0.0577    0.0739   -0.2000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150" y="4942071"/>
            <a:ext cx="81309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0.1251    1.7290   -0.6108    1.0347    0.5586    0.0161   -0.8070   -0.0341    0.1633   -1.2194    0.4422   -0.5723    0.1558    0.5862   -0.6547   -0.0383    0.6001   -1.5859    1.2860    2.6745    1.2094 </a:t>
            </a:r>
            <a:r>
              <a:rPr lang="en-US" sz="1600" dirty="0" smtClean="0"/>
              <a:t>  -</a:t>
            </a:r>
            <a:r>
              <a:rPr lang="en-US" sz="1600" dirty="0"/>
              <a:t>0.0658    0.6786   -0.7860    2.1279    1.1907    1.0373   -0.6259    0.5699   -0.3083   -0.0614   -0.3200   -0.7757   -0.6587    0.0401   -1.4489    0.8576    0.1322    0.9492    0.5196    0.7443   -1.2331   -0.7703   -0.1970    0.3597    1.3787   -0.0400    1.5116    0.9504    1.6843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151" y="2935770"/>
            <a:ext cx="1644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Model 1 Loss: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151" y="4617830"/>
            <a:ext cx="1644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Model 2 Loss: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247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Confidence Intervals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0" y="1416450"/>
            <a:ext cx="5246549" cy="43870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82" y="1511125"/>
            <a:ext cx="5248367" cy="43476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00" y="1462415"/>
            <a:ext cx="5235873" cy="4350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498" y="1557477"/>
            <a:ext cx="5228673" cy="4227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5308" y="1529664"/>
            <a:ext cx="5177637" cy="41776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26949" y="2093602"/>
            <a:ext cx="1064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Model 1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4605" y="2093602"/>
            <a:ext cx="1064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Model 2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024" y="5968378"/>
            <a:ext cx="3665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</a:rPr>
              <a:t>See Recitation Next Wednesday!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89813" y="2354758"/>
            <a:ext cx="159818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50        Points</a:t>
            </a:r>
          </a:p>
          <a:p>
            <a:pPr marL="342900" indent="-342900">
              <a:buAutoNum type="arabicPlain" startAt="250"/>
            </a:pPr>
            <a:r>
              <a:rPr lang="en-US" sz="2000" dirty="0" smtClean="0"/>
              <a:t>      Points</a:t>
            </a:r>
          </a:p>
          <a:p>
            <a:r>
              <a:rPr lang="en-US" sz="2000" dirty="0" smtClean="0"/>
              <a:t>1000    Points </a:t>
            </a:r>
          </a:p>
          <a:p>
            <a:pPr marL="342900" indent="-342900">
              <a:buAutoNum type="arabicPlain" startAt="5000"/>
            </a:pPr>
            <a:r>
              <a:rPr lang="en-US" sz="2000" dirty="0" smtClean="0"/>
              <a:t>    Points</a:t>
            </a:r>
          </a:p>
          <a:p>
            <a:r>
              <a:rPr lang="en-US" sz="2000" dirty="0" smtClean="0"/>
              <a:t>25000  Points</a:t>
            </a:r>
          </a:p>
        </p:txBody>
      </p:sp>
    </p:spTree>
    <p:extLst>
      <p:ext uri="{BB962C8B-B14F-4D97-AF65-F5344CB8AC3E}">
        <p14:creationId xmlns:p14="http://schemas.microsoft.com/office/powerpoint/2010/main" val="1407607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Regularization</a:t>
            </a:r>
          </a:p>
          <a:p>
            <a:endParaRPr lang="en-US" sz="2400" dirty="0"/>
          </a:p>
          <a:p>
            <a:r>
              <a:rPr lang="en-US" dirty="0" smtClean="0"/>
              <a:t>Lasso</a:t>
            </a:r>
          </a:p>
          <a:p>
            <a:endParaRPr lang="en-US" sz="2400" dirty="0"/>
          </a:p>
          <a:p>
            <a:r>
              <a:rPr lang="en-US" dirty="0" smtClean="0"/>
              <a:t>Recent Applications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Next Wednesday: </a:t>
            </a:r>
          </a:p>
          <a:p>
            <a:pPr lvl="1"/>
            <a:r>
              <a:rPr lang="en-US" b="1" dirty="0" smtClean="0"/>
              <a:t>Recitation on Probability &amp; Hypothesis Testing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976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Beyond Linear Basic Linear Models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Support Vector Machines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Logistic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Regression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Feed-forward Neural Networks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Different ways to interpret models</a:t>
            </a:r>
          </a:p>
          <a:p>
            <a:pPr lvl="1"/>
            <a:endParaRPr lang="en-US" sz="1000" dirty="0"/>
          </a:p>
          <a:p>
            <a:r>
              <a:rPr lang="en-US" dirty="0" smtClean="0"/>
              <a:t>Different Evaluation Metrics</a:t>
            </a:r>
          </a:p>
          <a:p>
            <a:endParaRPr lang="en-US" sz="1000" dirty="0" smtClean="0"/>
          </a:p>
          <a:p>
            <a:r>
              <a:rPr lang="en-US" dirty="0" smtClean="0"/>
              <a:t>Hypothesis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254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60" y="433269"/>
            <a:ext cx="7792715" cy="5348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0756" y="3955235"/>
            <a:ext cx="115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</a:rPr>
              <a:t>0/1 Loss</a:t>
            </a:r>
            <a:endParaRPr lang="en-US" sz="2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flipH="1">
            <a:off x="1790544" y="4386122"/>
            <a:ext cx="276076" cy="457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24365" y="1430326"/>
            <a:ext cx="17136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</a:rPr>
              <a:t>Squared Loss</a:t>
            </a:r>
            <a:endParaRPr lang="en-U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>
            <a:stCxn id="9" idx="2"/>
          </p:cNvCxnSpPr>
          <p:nvPr/>
        </p:nvCxnSpPr>
        <p:spPr>
          <a:xfrm flipH="1">
            <a:off x="2124365" y="1861213"/>
            <a:ext cx="856822" cy="44220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0134" y="5786351"/>
            <a:ext cx="598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(x)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38771" y="2835652"/>
            <a:ext cx="71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811385" y="3995407"/>
            <a:ext cx="119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Target y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411069" y="4516203"/>
            <a:ext cx="0" cy="769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52030"/>
              </p:ext>
            </p:extLst>
          </p:nvPr>
        </p:nvGraphicFramePr>
        <p:xfrm>
          <a:off x="4722949" y="816035"/>
          <a:ext cx="3033526" cy="834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2" name="Equation" r:id="rId5" imgW="1663700" imgH="457200" progId="Equation.3">
                  <p:embed/>
                </p:oleObj>
              </mc:Choice>
              <mc:Fallback>
                <p:oleObj name="Equation" r:id="rId5" imgW="1663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2949" y="816035"/>
                        <a:ext cx="3033526" cy="834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08341"/>
              </p:ext>
            </p:extLst>
          </p:nvPr>
        </p:nvGraphicFramePr>
        <p:xfrm>
          <a:off x="4794186" y="2566357"/>
          <a:ext cx="2604592" cy="124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" name="Equation" r:id="rId7" imgW="1358900" imgH="647700" progId="Equation.3">
                  <p:embed/>
                </p:oleObj>
              </mc:Choice>
              <mc:Fallback>
                <p:oleObj name="Equation" r:id="rId7" imgW="13589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4186" y="2566357"/>
                        <a:ext cx="2604592" cy="124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29166" y="1812992"/>
            <a:ext cx="2685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How to compute </a:t>
            </a:r>
          </a:p>
          <a:p>
            <a:r>
              <a:rPr lang="en-US" sz="2200" dirty="0" smtClean="0"/>
              <a:t>gradient for 0/1 Loss?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6569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53735"/>
                </a:solidFill>
              </a:rPr>
              <a:t>Recap: </a:t>
            </a:r>
            <a:r>
              <a:rPr lang="en-US" dirty="0" smtClean="0"/>
              <a:t>0/1 Loss is Intractable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0/1 Loss is flat or discontinuous everywhere</a:t>
            </a:r>
          </a:p>
          <a:p>
            <a:endParaRPr lang="en-US" dirty="0"/>
          </a:p>
          <a:p>
            <a:r>
              <a:rPr lang="en-US" dirty="0" smtClean="0"/>
              <a:t>VERY difficult to optimize using gradient descent</a:t>
            </a:r>
          </a:p>
          <a:p>
            <a:endParaRPr lang="en-US" dirty="0"/>
          </a:p>
          <a:p>
            <a:r>
              <a:rPr lang="en-US" b="1" dirty="0" smtClean="0"/>
              <a:t>Solution: </a:t>
            </a:r>
            <a:r>
              <a:rPr lang="en-US" dirty="0" smtClean="0"/>
              <a:t>Optimize smooth surrogate Loss</a:t>
            </a:r>
          </a:p>
          <a:p>
            <a:pPr lvl="1"/>
            <a:r>
              <a:rPr lang="en-US" b="1" dirty="0" smtClean="0">
                <a:solidFill>
                  <a:srgbClr val="953735"/>
                </a:solidFill>
              </a:rPr>
              <a:t>Today: Hinge Loss (…eventually)</a:t>
            </a:r>
            <a:endParaRPr lang="en-US" b="1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5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5927"/>
            <a:ext cx="8229600" cy="1667233"/>
          </a:xfrm>
        </p:spPr>
        <p:txBody>
          <a:bodyPr>
            <a:normAutofit/>
          </a:bodyPr>
          <a:lstStyle/>
          <a:p>
            <a:r>
              <a:rPr lang="en-US" dirty="0" smtClean="0"/>
              <a:t>Support Vector Machines</a:t>
            </a:r>
            <a:br>
              <a:rPr lang="en-US" dirty="0" smtClean="0"/>
            </a:br>
            <a:r>
              <a:rPr lang="en-US" sz="3600" dirty="0" smtClean="0">
                <a:solidFill>
                  <a:srgbClr val="953735"/>
                </a:solidFill>
              </a:rPr>
              <a:t>aka Max-Margin Classifiers</a:t>
            </a:r>
            <a:endParaRPr lang="en-US" sz="36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6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861" y="739388"/>
            <a:ext cx="6609558" cy="5717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6064" y="6456516"/>
            <a:ext cx="4762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http://</a:t>
            </a:r>
            <a:r>
              <a:rPr lang="en-US" sz="1400" dirty="0" err="1"/>
              <a:t>en.wikipedia.org</a:t>
            </a:r>
            <a:r>
              <a:rPr lang="en-US" sz="1400" dirty="0"/>
              <a:t>/wiki/</a:t>
            </a:r>
            <a:r>
              <a:rPr lang="en-US" sz="1400" dirty="0" err="1"/>
              <a:t>Support_vector_machine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64580" y="191278"/>
            <a:ext cx="434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Which Line is the Best Classifier?</a:t>
            </a:r>
            <a:endParaRPr 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69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1498</Words>
  <Application>Microsoft Macintosh PowerPoint</Application>
  <PresentationFormat>On-screen Show (4:3)</PresentationFormat>
  <Paragraphs>374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Machine Learning &amp; Data Mining CS/CNS/EE 155</vt:lpstr>
      <vt:lpstr>Recap: Basic Recipe</vt:lpstr>
      <vt:lpstr>Recap: Bias-Variance Trade-off</vt:lpstr>
      <vt:lpstr>Recap: Complete Pipeline</vt:lpstr>
      <vt:lpstr>Today</vt:lpstr>
      <vt:lpstr>PowerPoint Presentation</vt:lpstr>
      <vt:lpstr>Recap: 0/1 Loss is Intractable</vt:lpstr>
      <vt:lpstr>Support Vector Machines aka Max-Margin Classifiers</vt:lpstr>
      <vt:lpstr>PowerPoint Presentation</vt:lpstr>
      <vt:lpstr>PowerPoint Presentation</vt:lpstr>
      <vt:lpstr>Hyperplane Distance </vt:lpstr>
      <vt:lpstr>PowerPoint Presentation</vt:lpstr>
      <vt:lpstr>PowerPoint Presentation</vt:lpstr>
      <vt:lpstr>Hinge Loss</vt:lpstr>
      <vt:lpstr>Hinge Loss vs Squared Loss</vt:lpstr>
      <vt:lpstr>Support Vector Machine </vt:lpstr>
      <vt:lpstr>Logistic Regression aka “Log-Linear” Models</vt:lpstr>
      <vt:lpstr>Logistic Regression</vt:lpstr>
      <vt:lpstr>Maximum Likelihood Training</vt:lpstr>
      <vt:lpstr>Why Use Logistic Regression?</vt:lpstr>
      <vt:lpstr>Log Loss</vt:lpstr>
      <vt:lpstr>Log Loss vs Hinge Loss</vt:lpstr>
      <vt:lpstr>Logistic Regression</vt:lpstr>
      <vt:lpstr>Feed-Forward Neural Networks aka Not Quite Deep Learning</vt:lpstr>
      <vt:lpstr>1 Layer Neural Network</vt:lpstr>
      <vt:lpstr>2 Layer Neural Network</vt:lpstr>
      <vt:lpstr>Aside: Deep Neural Networks</vt:lpstr>
      <vt:lpstr>Training Neural Networks</vt:lpstr>
      <vt:lpstr>Today</vt:lpstr>
      <vt:lpstr>Evaluation</vt:lpstr>
      <vt:lpstr>Example: Cancer Prediction</vt:lpstr>
      <vt:lpstr>Precision &amp; Recall</vt:lpstr>
      <vt:lpstr>Example: Search Query</vt:lpstr>
      <vt:lpstr>Ranking Measures</vt:lpstr>
      <vt:lpstr>Pairwise Preferences</vt:lpstr>
      <vt:lpstr>ROC-Area &amp; Average Precision</vt:lpstr>
      <vt:lpstr>Summary: Evaluation Measures</vt:lpstr>
      <vt:lpstr>Today</vt:lpstr>
      <vt:lpstr>Uncertainty of Evaluation</vt:lpstr>
      <vt:lpstr>Uncertainty of Evaluation</vt:lpstr>
      <vt:lpstr>Uncertainty of Evaluation</vt:lpstr>
      <vt:lpstr>Gaussian Confidence Intervals</vt:lpstr>
      <vt:lpstr>Next Week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&amp; Data Mining CS/CNS/EE 155</dc:title>
  <dc:creator>Yisong Yue</dc:creator>
  <cp:lastModifiedBy>Yisong Yue</cp:lastModifiedBy>
  <cp:revision>500</cp:revision>
  <dcterms:created xsi:type="dcterms:W3CDTF">2015-01-06T05:34:21Z</dcterms:created>
  <dcterms:modified xsi:type="dcterms:W3CDTF">2015-01-09T00:12:36Z</dcterms:modified>
</cp:coreProperties>
</file>